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23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6" r:id="rId15"/>
    <p:sldId id="277" r:id="rId16"/>
    <p:sldId id="278" r:id="rId17"/>
    <p:sldId id="279" r:id="rId18"/>
    <p:sldId id="280" r:id="rId19"/>
    <p:sldId id="281" r:id="rId20"/>
    <p:sldId id="285" r:id="rId21"/>
    <p:sldId id="284" r:id="rId22"/>
  </p:sldIdLst>
  <p:sldSz cx="9144000" cy="5143500" type="screen16x9"/>
  <p:notesSz cx="6858000" cy="9144000"/>
  <p:embeddedFontLs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1C15A1-218F-46B4-A9B0-71B959B53A2A}">
  <a:tblStyle styleId="{F21C15A1-218F-46B4-A9B0-71B959B53A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6d7d9d49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6d7d9d49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72c1a3042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72c1a3042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72c1a3042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72c1a3042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72c1a3042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72c1a3042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623af88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623af88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were earlier versions before Feb 2011.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a3fcce9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a3fcce9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were earlier versions before Feb 2011.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72c1a3042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72c1a3042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72c1a3042_2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72c1a3042_2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72c1a3042_2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72c1a3042_2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72c1a3042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72c1a3042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738cdeca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738cdeca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23af889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623af889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a3800b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a3800b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72c1a3042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72c1a3042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78ccb4d99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78ccb4d99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2c1a3042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72c1a3042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a3800b8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5a3800b8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a3800b8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5a3800b8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nc/4.0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/>
          <p:nvPr/>
        </p:nvSpPr>
        <p:spPr>
          <a:xfrm>
            <a:off x="2297350" y="4761375"/>
            <a:ext cx="23034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3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/>
          <p:nvPr/>
        </p:nvSpPr>
        <p:spPr>
          <a:xfrm>
            <a:off x="45596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25" y="4788588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3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5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>
            <a:spLocks noGrp="1"/>
          </p:cNvSpPr>
          <p:nvPr>
            <p:ph type="sldNum" idx="4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575" y="4777363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4421125" y="4709581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25"/>
            <a:ext cx="4572000" cy="4660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creativecommons.org/licenses/by/4.0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/4.0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2297350" y="4761375"/>
            <a:ext cx="2274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15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44834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53225" y="47885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Roboto"/>
              <a:buChar char="○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14575" y="4777363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4421125" y="4683025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va_(programming_language)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X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cs.google.com/document/d/1BNYeuBmIzRBIqiL_vTdhiNz3FRbpqWmUR2CFuJjut_8/edit#heading=h.rdgzkj9yf421" TargetMode="External"/><Relationship Id="rId7" Type="http://schemas.openxmlformats.org/officeDocument/2006/relationships/hyperlink" Target="https://docs.google.com/document/d/1BNYeuBmIzRBIqiL_vTdhiNz3FRbpqWmUR2CFuJjut_8/edit#heading=h.5t7525n92r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BNYeuBmIzRBIqiL_vTdhiNz3FRbpqWmUR2CFuJjut_8/edit#heading=h.azrgrayqg5qw" TargetMode="External"/><Relationship Id="rId5" Type="http://schemas.openxmlformats.org/officeDocument/2006/relationships/hyperlink" Target="https://docs.google.com/document/d/1BNYeuBmIzRBIqiL_vTdhiNz3FRbpqWmUR2CFuJjut_8/edit#heading=h.jkd2zkoporfr" TargetMode="External"/><Relationship Id="rId4" Type="http://schemas.openxmlformats.org/officeDocument/2006/relationships/hyperlink" Target="https://docs.google.com/document/d/1BNYeuBmIzRBIqiL_vTdhiNz3FRbpqWmUR2CFuJjut_8/edit#heading=h.pjlpkwsnx48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ux_kern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.gl/0G8yS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er.android.com/studio/intro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195700" y="1061872"/>
            <a:ext cx="4045200" cy="19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Build your first app</a:t>
            </a:r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ldNum" idx="3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Developer Fundamentals V2</a:t>
            </a:r>
            <a:endParaRPr/>
          </a:p>
        </p:txBody>
      </p:sp>
      <p:sp>
        <p:nvSpPr>
          <p:cNvPr id="215" name="Google Shape;215;p40"/>
          <p:cNvSpPr txBox="1"/>
          <p:nvPr/>
        </p:nvSpPr>
        <p:spPr>
          <a:xfrm>
            <a:off x="265500" y="3497901"/>
            <a:ext cx="40452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Lesson 1</a:t>
            </a:r>
            <a:endParaRPr sz="21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Play store</a:t>
            </a:r>
            <a:endParaRPr/>
          </a:p>
        </p:txBody>
      </p:sp>
      <p:sp>
        <p:nvSpPr>
          <p:cNvPr id="300" name="Google Shape;300;p5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Publish apps through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Play</a:t>
            </a:r>
            <a:r>
              <a:rPr lang="en"/>
              <a:t> store: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Official app store for Android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Digital distribution service operated by Google</a:t>
            </a:r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02" name="Google Shape;30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731" y="3212451"/>
            <a:ext cx="1169400" cy="11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Platform Architecture</a:t>
            </a:r>
            <a:endParaRPr/>
          </a:p>
        </p:txBody>
      </p:sp>
      <p:sp>
        <p:nvSpPr>
          <p:cNvPr id="308" name="Google Shape;308;p5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stack</a:t>
            </a:r>
            <a:endParaRPr/>
          </a:p>
        </p:txBody>
      </p:sp>
      <p:sp>
        <p:nvSpPr>
          <p:cNvPr id="314" name="Google Shape;314;p5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15" name="Google Shape;31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000" y="1061150"/>
            <a:ext cx="4669599" cy="34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3"/>
          <p:cNvSpPr txBox="1"/>
          <p:nvPr/>
        </p:nvSpPr>
        <p:spPr>
          <a:xfrm>
            <a:off x="40225" y="1241525"/>
            <a:ext cx="3771900" cy="29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System and user apps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Android OS API in Java framework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Expose native APIs; run apps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Expose device hardware capabilities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Linux Kernel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Older Android versions</a:t>
            </a:r>
            <a:endParaRPr/>
          </a:p>
        </p:txBody>
      </p:sp>
      <p:sp>
        <p:nvSpPr>
          <p:cNvPr id="365" name="Google Shape;365;p6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366" name="Google Shape;366;p60"/>
          <p:cNvGraphicFramePr/>
          <p:nvPr/>
        </p:nvGraphicFramePr>
        <p:xfrm>
          <a:off x="95975" y="1170175"/>
          <a:ext cx="6276750" cy="3187200"/>
        </p:xfrm>
        <a:graphic>
          <a:graphicData uri="http://schemas.openxmlformats.org/drawingml/2006/table">
            <a:tbl>
              <a:tblPr>
                <a:noFill/>
                <a:tableStyleId>{F21C15A1-218F-46B4-A9B0-71B959B53A2A}</a:tableStyleId>
              </a:tblPr>
              <a:tblGrid>
                <a:gridCol w="24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Codename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Version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Released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API Level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Honeycomb</a:t>
                      </a:r>
                      <a:endParaRPr sz="18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3.0 - 3.2.6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Feb 2011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11 - 13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Ice Cream Sandwich</a:t>
                      </a:r>
                      <a:endParaRPr sz="18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4.0 - 4.0.4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Oct 2011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14 - 15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Jelly Bean</a:t>
                      </a:r>
                      <a:endParaRPr sz="18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4.1 - 4.3.1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July 2012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16 - 18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KitKat</a:t>
                      </a:r>
                      <a:endParaRPr sz="18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4.4 - 4.4.4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Oct 2013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19 - 20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Lollipop</a:t>
                      </a:r>
                      <a:endParaRPr sz="18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5.0 - 5.1.1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Nov 2014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21 - 22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8" name="Google Shape;36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929" y="170821"/>
            <a:ext cx="3002046" cy="708275"/>
          </a:xfrm>
          <a:prstGeom prst="rect">
            <a:avLst/>
          </a:prstGeom>
          <a:noFill/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Newer Android versions</a:t>
            </a:r>
            <a:endParaRPr/>
          </a:p>
        </p:txBody>
      </p:sp>
      <p:sp>
        <p:nvSpPr>
          <p:cNvPr id="374" name="Google Shape;374;p6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375" name="Google Shape;375;p61"/>
          <p:cNvGraphicFramePr/>
          <p:nvPr/>
        </p:nvGraphicFramePr>
        <p:xfrm>
          <a:off x="553175" y="1161625"/>
          <a:ext cx="8013075" cy="3287250"/>
        </p:xfrm>
        <a:graphic>
          <a:graphicData uri="http://schemas.openxmlformats.org/drawingml/2006/table">
            <a:tbl>
              <a:tblPr>
                <a:noFill/>
                <a:tableStyleId>{F21C15A1-218F-46B4-A9B0-71B959B53A2A}</a:tableStyleId>
              </a:tblPr>
              <a:tblGrid>
                <a:gridCol w="310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Codename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Version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Released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API Level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Marshmallow</a:t>
                      </a:r>
                      <a:endParaRPr sz="1800" b="1" i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6.0 - 6.0.1</a:t>
                      </a:r>
                      <a:endParaRPr sz="18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Oct 2015</a:t>
                      </a:r>
                      <a:endParaRPr sz="18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</a:t>
                      </a:r>
                      <a:endParaRPr sz="18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Nougat</a:t>
                      </a:r>
                      <a:endParaRPr sz="1800" b="1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7.0 - 7.1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Sept 2016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24 - 25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Oreo</a:t>
                      </a:r>
                      <a:endParaRPr sz="1800" b="1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8.0 - 8.1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Sept 2017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26 - 27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1"/>
                        <a:t>Pie</a:t>
                      </a:r>
                      <a:endParaRPr sz="1800" b="1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9.0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Aug 2018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6" name="Google Shape;37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929" y="170821"/>
            <a:ext cx="3002046" cy="708275"/>
          </a:xfrm>
          <a:prstGeom prst="rect">
            <a:avLst/>
          </a:prstGeom>
          <a:noFill/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Development </a:t>
            </a:r>
            <a:endParaRPr/>
          </a:p>
        </p:txBody>
      </p:sp>
      <p:sp>
        <p:nvSpPr>
          <p:cNvPr id="382" name="Google Shape;382;p6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What is an Android app?</a:t>
            </a:r>
            <a:endParaRPr/>
          </a:p>
        </p:txBody>
      </p:sp>
      <p:sp>
        <p:nvSpPr>
          <p:cNvPr id="388" name="Google Shape;388;p6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/>
              <a:t>One </a:t>
            </a:r>
            <a:r>
              <a:rPr lang="en" dirty="0"/>
              <a:t>or more interactive screens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Written using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Java Programming Language</a:t>
            </a:r>
            <a:r>
              <a:rPr lang="en" dirty="0"/>
              <a:t> and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XML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Uses the Android Software Development Kit (SDK)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Uses Android libraries and Android Application Framework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Executed by Android Runtime Virtual machine (ART)</a:t>
            </a:r>
            <a:endParaRPr sz="1600" dirty="0">
              <a:solidFill>
                <a:srgbClr val="4CAF50"/>
              </a:solidFill>
            </a:endParaRPr>
          </a:p>
        </p:txBody>
      </p:sp>
      <p:sp>
        <p:nvSpPr>
          <p:cNvPr id="389" name="Google Shape;389;p6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Challenges of Android development</a:t>
            </a:r>
            <a:endParaRPr/>
          </a:p>
        </p:txBody>
      </p:sp>
      <p:sp>
        <p:nvSpPr>
          <p:cNvPr id="395" name="Google Shape;395;p64"/>
          <p:cNvSpPr txBox="1">
            <a:spLocks noGrp="1"/>
          </p:cNvSpPr>
          <p:nvPr>
            <p:ph type="body" idx="1"/>
          </p:nvPr>
        </p:nvSpPr>
        <p:spPr>
          <a:xfrm>
            <a:off x="311700" y="1229075"/>
            <a:ext cx="8520600" cy="3099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Multiple screen sizes and </a:t>
            </a:r>
            <a:r>
              <a:rPr lang="en" dirty="0" smtClean="0"/>
              <a:t>resolutions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Performance: make your apps responsive and smooth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Security: keep source code and user data safe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Compatibility: run well on older platform versions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Marketing: understand the market and your users </a:t>
            </a:r>
            <a:endParaRPr dirty="0"/>
          </a:p>
        </p:txBody>
      </p:sp>
      <p:sp>
        <p:nvSpPr>
          <p:cNvPr id="396" name="Google Shape;396;p6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App building blocks</a:t>
            </a:r>
            <a:endParaRPr/>
          </a:p>
        </p:txBody>
      </p:sp>
      <p:sp>
        <p:nvSpPr>
          <p:cNvPr id="402" name="Google Shape;402;p65"/>
          <p:cNvSpPr txBox="1">
            <a:spLocks noGrp="1"/>
          </p:cNvSpPr>
          <p:nvPr>
            <p:ph type="body" idx="1"/>
          </p:nvPr>
        </p:nvSpPr>
        <p:spPr>
          <a:xfrm>
            <a:off x="311700" y="1253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Resources: layouts, images, strings, colors as XML and media files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Components: activities, services, and helper classes as Java code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Manifest: information about app for the runtime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Build configuration: APK versions in Gradle config files</a:t>
            </a:r>
            <a:endParaRPr/>
          </a:p>
        </p:txBody>
      </p:sp>
      <p:sp>
        <p:nvSpPr>
          <p:cNvPr id="403" name="Google Shape;403;p6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l="811" r="1497"/>
          <a:stretch/>
        </p:blipFill>
        <p:spPr>
          <a:xfrm>
            <a:off x="216746" y="1869322"/>
            <a:ext cx="8536511" cy="15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1" name="Google Shape;221;p41"/>
          <p:cNvSpPr txBox="1"/>
          <p:nvPr/>
        </p:nvSpPr>
        <p:spPr>
          <a:xfrm>
            <a:off x="311700" y="778199"/>
            <a:ext cx="85206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1.0 Introduction to Android</a:t>
            </a:r>
            <a:endParaRPr sz="5200" b="1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25" name="Google Shape;425;p6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Contents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3988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/>
              </a:rPr>
              <a:t>Android is an ecosystem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/>
              </a:rPr>
              <a:t>Android platform architecture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Android V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/>
              </a:rPr>
              <a:t>ersions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C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6"/>
              </a:rPr>
              <a:t>hallenges of Android app development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7"/>
              </a:rPr>
              <a:t>App fundamentals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29" name="Google Shape;22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6100" y="239599"/>
            <a:ext cx="4815475" cy="159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Android?</a:t>
            </a:r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Mobile operating system based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Linux kernel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 Interface for touch screens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Used on </a:t>
            </a:r>
            <a:r>
              <a:rPr lang="en" u="sng">
                <a:solidFill>
                  <a:schemeClr val="hlink"/>
                </a:solidFill>
                <a:hlinkClick r:id="rId4"/>
              </a:rPr>
              <a:t>over 80%</a:t>
            </a:r>
            <a:r>
              <a:rPr lang="en"/>
              <a:t> of all smartphones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Powers devices such as watches, TVs, and cars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Over 2 Million Android apps in Google Play store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Highly customizable for devices / by vendors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source</a:t>
            </a:r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user interaction</a:t>
            </a:r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Touch gestures: swiping, tapping, pinching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Virtual keyboard for characters, numbers, and emoji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Support for Bluetooth, USB controllers and peripherals</a:t>
            </a:r>
            <a:endParaRPr sz="2400" dirty="0"/>
          </a:p>
        </p:txBody>
      </p:sp>
      <p:sp>
        <p:nvSpPr>
          <p:cNvPr id="249" name="Google Shape;249;p4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and sensors</a:t>
            </a:r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Sensors can discover user action and respond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Device contents rotate as needed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Walking adjusts position on map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/>
              <a:t>GPS &amp; wifi tracking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 smtClean="0"/>
              <a:t>Games</a:t>
            </a:r>
            <a:endParaRPr sz="2400" dirty="0"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home screen</a:t>
            </a:r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body" idx="1"/>
          </p:nvPr>
        </p:nvSpPr>
        <p:spPr>
          <a:xfrm>
            <a:off x="674100" y="1086350"/>
            <a:ext cx="8158200" cy="3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Launcher icons for apps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Self-updating widgets for live content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Can be multiple pages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Folders to organize </a:t>
            </a:r>
            <a:r>
              <a:rPr lang="en" dirty="0" smtClean="0"/>
              <a:t>apps</a:t>
            </a:r>
            <a:endParaRPr dirty="0"/>
          </a:p>
        </p:txBody>
      </p:sp>
      <p:sp>
        <p:nvSpPr>
          <p:cNvPr id="263" name="Google Shape;263;p4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64" name="Google Shape;2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600" y="1147700"/>
            <a:ext cx="1593200" cy="32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app examples</a:t>
            </a:r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71" name="Google Shape;271;p48"/>
          <p:cNvGrpSpPr/>
          <p:nvPr/>
        </p:nvGrpSpPr>
        <p:grpSpPr>
          <a:xfrm>
            <a:off x="557492" y="1163376"/>
            <a:ext cx="1617000" cy="2890775"/>
            <a:chOff x="2640475" y="1166675"/>
            <a:chExt cx="1617000" cy="2890775"/>
          </a:xfrm>
        </p:grpSpPr>
        <p:pic>
          <p:nvPicPr>
            <p:cNvPr id="272" name="Google Shape;272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31621" y="1166675"/>
              <a:ext cx="1434675" cy="2524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8"/>
            <p:cNvSpPr txBox="1"/>
            <p:nvPr/>
          </p:nvSpPr>
          <p:spPr>
            <a:xfrm>
              <a:off x="2640475" y="3615250"/>
              <a:ext cx="1617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/>
                <a:t>Pandora</a:t>
              </a:r>
              <a:endParaRPr sz="2400" dirty="0"/>
            </a:p>
          </p:txBody>
        </p:sp>
      </p:grpSp>
      <p:grpSp>
        <p:nvGrpSpPr>
          <p:cNvPr id="274" name="Google Shape;274;p48"/>
          <p:cNvGrpSpPr/>
          <p:nvPr/>
        </p:nvGrpSpPr>
        <p:grpSpPr>
          <a:xfrm>
            <a:off x="3564083" y="1163376"/>
            <a:ext cx="2045100" cy="2930156"/>
            <a:chOff x="4568104" y="1268075"/>
            <a:chExt cx="2045100" cy="2930156"/>
          </a:xfrm>
        </p:grpSpPr>
        <p:pic>
          <p:nvPicPr>
            <p:cNvPr id="275" name="Google Shape;275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4374" y="1268075"/>
              <a:ext cx="1531025" cy="2567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48"/>
            <p:cNvSpPr txBox="1"/>
            <p:nvPr/>
          </p:nvSpPr>
          <p:spPr>
            <a:xfrm>
              <a:off x="4568104" y="3756031"/>
              <a:ext cx="20451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Pokemon GO</a:t>
              </a:r>
              <a:endParaRPr sz="2400"/>
            </a:p>
          </p:txBody>
        </p:sp>
      </p:grpSp>
      <p:grpSp>
        <p:nvGrpSpPr>
          <p:cNvPr id="277" name="Google Shape;277;p48"/>
          <p:cNvGrpSpPr/>
          <p:nvPr/>
        </p:nvGrpSpPr>
        <p:grpSpPr>
          <a:xfrm>
            <a:off x="6998775" y="1163376"/>
            <a:ext cx="1979700" cy="3128924"/>
            <a:chOff x="6922575" y="1059016"/>
            <a:chExt cx="1979700" cy="3128924"/>
          </a:xfrm>
        </p:grpSpPr>
        <p:pic>
          <p:nvPicPr>
            <p:cNvPr id="278" name="Google Shape;278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95327" y="1059016"/>
              <a:ext cx="1301550" cy="263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48"/>
            <p:cNvSpPr txBox="1"/>
            <p:nvPr/>
          </p:nvSpPr>
          <p:spPr>
            <a:xfrm>
              <a:off x="6922575" y="3615239"/>
              <a:ext cx="1979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Facebook</a:t>
              </a:r>
              <a:br>
                <a:rPr lang="en" sz="2400"/>
              </a:br>
              <a:r>
                <a:rPr lang="en" sz="2400"/>
                <a:t>Messenger</a:t>
              </a:r>
              <a:endParaRPr sz="24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Android Studio</a:t>
            </a:r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93" name="Google Shape;2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50" y="1042875"/>
            <a:ext cx="4618549" cy="35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0"/>
          <p:cNvSpPr txBox="1"/>
          <p:nvPr/>
        </p:nvSpPr>
        <p:spPr>
          <a:xfrm>
            <a:off x="4947725" y="1175000"/>
            <a:ext cx="3998700" cy="3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Official Android IDE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Develop, run, debug, test, and package apps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Monitors and performance tools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Virtual devices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Project views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Visual layout editor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507</Words>
  <Application>Microsoft Office PowerPoint</Application>
  <PresentationFormat>On-screen Show (16:9)</PresentationFormat>
  <Paragraphs>146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Open Sans</vt:lpstr>
      <vt:lpstr>Roboto</vt:lpstr>
      <vt:lpstr>Arial</vt:lpstr>
      <vt:lpstr>GDT master</vt:lpstr>
      <vt:lpstr>GDT master</vt:lpstr>
      <vt:lpstr>Build your first app</vt:lpstr>
      <vt:lpstr>PowerPoint Presentation</vt:lpstr>
      <vt:lpstr>Contents</vt:lpstr>
      <vt:lpstr>What is Android?</vt:lpstr>
      <vt:lpstr>Android user interaction</vt:lpstr>
      <vt:lpstr>Android and sensors</vt:lpstr>
      <vt:lpstr>Android home screen</vt:lpstr>
      <vt:lpstr>Android app examples</vt:lpstr>
      <vt:lpstr>Android Studio</vt:lpstr>
      <vt:lpstr>Google Play store</vt:lpstr>
      <vt:lpstr>Android Platform Architecture</vt:lpstr>
      <vt:lpstr>Android stack</vt:lpstr>
      <vt:lpstr>Older Android versions</vt:lpstr>
      <vt:lpstr>Newer Android versions</vt:lpstr>
      <vt:lpstr>App Development </vt:lpstr>
      <vt:lpstr>What is an Android app?</vt:lpstr>
      <vt:lpstr>Challenges of Android development</vt:lpstr>
      <vt:lpstr>App building blocks</vt:lpstr>
      <vt:lpstr>The development process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first app</dc:title>
  <cp:lastModifiedBy>Windows User</cp:lastModifiedBy>
  <cp:revision>8</cp:revision>
  <dcterms:modified xsi:type="dcterms:W3CDTF">2018-09-28T06:20:30Z</dcterms:modified>
</cp:coreProperties>
</file>