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  <p:sldMasterId id="2147483698" r:id="rId2"/>
    <p:sldMasterId id="2147483699" r:id="rId3"/>
  </p:sldMasterIdLst>
  <p:notesMasterIdLst>
    <p:notesMasterId r:id="rId4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5" r:id="rId41"/>
  </p:sldIdLst>
  <p:sldSz cx="9144000" cy="5143500" type="screen16x9"/>
  <p:notesSz cx="6858000" cy="9144000"/>
  <p:embeddedFontLst>
    <p:embeddedFont>
      <p:font typeface="Roboto" panose="020B0604020202020204" charset="0"/>
      <p:regular r:id="rId43"/>
      <p:bold r:id="rId44"/>
      <p:italic r:id="rId45"/>
      <p:boldItalic r:id="rId46"/>
    </p:embeddedFont>
    <p:embeddedFont>
      <p:font typeface="Open Sans" panose="020B0604020202020204" charset="0"/>
      <p:regular r:id="rId47"/>
      <p:bold r:id="rId48"/>
      <p:italic r:id="rId49"/>
      <p:boldItalic r:id="rId50"/>
    </p:embeddedFont>
    <p:embeddedFont>
      <p:font typeface="Consolas" panose="020B0609020204030204" pitchFamily="49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1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4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7.fntdata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2.fntdata"/><Relationship Id="rId5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16d7d9d49_3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16d7d9d49_3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77e483ac7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177e483ac7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77e483ac7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177e483ac7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77e483ac7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177e483ac7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834f0c84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1834f0c84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77e483ac7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177e483ac7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834f0c84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1834f0c84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77e483ac7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177e483ac7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834f0c84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1834f0c84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77e483ac7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177e483ac7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834f0c84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1834f0c84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77e483ac7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77e483ac7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834f0c84e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1834f0c84e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77e483ac7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177e483ac7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834f0c84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1834f0c84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77e483ac7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177e483ac7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1834f0c84e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1834f0c84e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5af94df2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15af94df2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16e4ee7f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116e4ee7f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194fd1ef26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194fd1ef26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834f0c84e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1834f0c84e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77e483ac7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77e483ac7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1ffb7ad2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1ffb7ad2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1834f0c84e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1834f0c84e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163cae53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163cae53d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177e483ac7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177e483ac7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16e4ee807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16e4ee807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15af94df2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15af94df2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177e483ac7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177e483ac7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177e483ac7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177e483ac7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177e483ac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177e483ac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5afc3a2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5afc3a2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77e483ac7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177e483ac7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834f0c8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834f0c8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77e483ac7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77e483ac7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1ffb7ad2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1ffb7ad2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16e4ee7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16e4ee7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/4.0/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hyperlink" Target="http://creativecommons.org/licenses/by-nc/4.0/" TargetMode="External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4CAF50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11708" y="1006793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5200"/>
              <a:buNone/>
              <a:defRPr sz="5200" b="1">
                <a:solidFill>
                  <a:srgbClr val="FAFAF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11700" y="3096343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2800"/>
              <a:buNone/>
              <a:defRPr sz="2800">
                <a:solidFill>
                  <a:srgbClr val="FAFAF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2" descr="Android-Developer-Cover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2" descr="foot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2"/>
          <p:cNvSpPr txBox="1"/>
          <p:nvPr/>
        </p:nvSpPr>
        <p:spPr>
          <a:xfrm>
            <a:off x="2248325" y="4761375"/>
            <a:ext cx="23370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Android Developer Fundamentals V2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265500" y="1928011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4200"/>
              <a:buNone/>
              <a:defRPr sz="4200">
                <a:solidFill>
                  <a:srgbClr val="FAFAF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ubTitle" idx="1"/>
          </p:nvPr>
        </p:nvSpPr>
        <p:spPr>
          <a:xfrm>
            <a:off x="265500" y="3497911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2100"/>
              <a:buNone/>
              <a:defRPr sz="2100">
                <a:solidFill>
                  <a:srgbClr val="FAFAFA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3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subTitle" idx="4"/>
          </p:nvPr>
        </p:nvSpPr>
        <p:spPr>
          <a:xfrm>
            <a:off x="265500" y="564125"/>
            <a:ext cx="40452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AFAF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/>
          <p:nvPr/>
        </p:nvSpPr>
        <p:spPr>
          <a:xfrm>
            <a:off x="5694725" y="4626375"/>
            <a:ext cx="2158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i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This work is licensed under a </a:t>
            </a:r>
            <a:r>
              <a:rPr lang="en" sz="900" i="1" u="sng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Creative Commons Attribution 4.0 International License</a:t>
            </a:r>
            <a:r>
              <a:rPr lang="en" sz="900" i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900" i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p12"/>
          <p:cNvSpPr txBox="1"/>
          <p:nvPr/>
        </p:nvSpPr>
        <p:spPr>
          <a:xfrm>
            <a:off x="4407225" y="4663650"/>
            <a:ext cx="12876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Activity lifecycle and state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12725" y="4788575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4CAF50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>
            <a:spLocks noGrp="1"/>
          </p:cNvSpPr>
          <p:nvPr>
            <p:ph type="ctrTitle"/>
          </p:nvPr>
        </p:nvSpPr>
        <p:spPr>
          <a:xfrm>
            <a:off x="311708" y="1006793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5200"/>
              <a:buNone/>
              <a:defRPr sz="5200" b="1">
                <a:solidFill>
                  <a:srgbClr val="FAFAF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subTitle" idx="1"/>
          </p:nvPr>
        </p:nvSpPr>
        <p:spPr>
          <a:xfrm>
            <a:off x="311700" y="3096343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2800"/>
              <a:buNone/>
              <a:defRPr sz="2800">
                <a:solidFill>
                  <a:srgbClr val="FAFAFA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4CAF50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>
            <a:spLocks noGrp="1"/>
          </p:cNvSpPr>
          <p:nvPr>
            <p:ph type="title"/>
          </p:nvPr>
        </p:nvSpPr>
        <p:spPr>
          <a:xfrm>
            <a:off x="311700" y="20746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 sz="3600">
                <a:solidFill>
                  <a:srgbClr val="FAFAF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FFFFFF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/>
          <p:nvPr/>
        </p:nvSpPr>
        <p:spPr>
          <a:xfrm>
            <a:off x="-11200" y="-37825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30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0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  <a:defRPr/>
            </a:lvl1pPr>
            <a:lvl2pPr marL="914400" lvl="1" indent="-355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lphaLcPeriod"/>
              <a:defRPr sz="20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57" name="Google Shape;157;p30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 txBox="1">
            <a:spLocks noGrp="1"/>
          </p:cNvSpPr>
          <p:nvPr>
            <p:ph type="body" idx="1"/>
          </p:nvPr>
        </p:nvSpPr>
        <p:spPr>
          <a:xfrm>
            <a:off x="311700" y="119029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0" name="Google Shape;160;p31"/>
          <p:cNvSpPr txBox="1">
            <a:spLocks noGrp="1"/>
          </p:cNvSpPr>
          <p:nvPr>
            <p:ph type="body" idx="2"/>
          </p:nvPr>
        </p:nvSpPr>
        <p:spPr>
          <a:xfrm>
            <a:off x="4832400" y="119029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1" name="Google Shape;161;p31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2" name="Google Shape;162;p31"/>
          <p:cNvSpPr/>
          <p:nvPr/>
        </p:nvSpPr>
        <p:spPr>
          <a:xfrm>
            <a:off x="-11200" y="-37825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1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" name="Google Shape;166;p32"/>
          <p:cNvSpPr/>
          <p:nvPr/>
        </p:nvSpPr>
        <p:spPr>
          <a:xfrm>
            <a:off x="-11200" y="-37825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2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0" name="Google Shape;170;p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1" name="Google Shape;171;p33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74" name="Google Shape;174;p34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4CAF50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11700" y="20746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 sz="3600">
                <a:solidFill>
                  <a:srgbClr val="FAFAF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8" name="Google Shape;178;p3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9" name="Google Shape;179;p3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0" name="Google Shape;180;p35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6"/>
          <p:cNvSpPr txBox="1">
            <a:spLocks noGrp="1"/>
          </p:cNvSpPr>
          <p:nvPr>
            <p:ph type="body" idx="1"/>
          </p:nvPr>
        </p:nvSpPr>
        <p:spPr>
          <a:xfrm>
            <a:off x="311700" y="3918598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83" name="Google Shape;183;p36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6" name="Google Shape;186;p3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7" name="Google Shape;187;p37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8" descr="Android-Developer-Cover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8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1" name="Google Shape;191;p38"/>
          <p:cNvSpPr txBox="1">
            <a:spLocks noGrp="1"/>
          </p:cNvSpPr>
          <p:nvPr>
            <p:ph type="sldNum" idx="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2" name="Google Shape;192;p38"/>
          <p:cNvSpPr txBox="1">
            <a:spLocks noGrp="1"/>
          </p:cNvSpPr>
          <p:nvPr>
            <p:ph type="title"/>
          </p:nvPr>
        </p:nvSpPr>
        <p:spPr>
          <a:xfrm>
            <a:off x="265500" y="1928011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4200"/>
              <a:buNone/>
              <a:defRPr sz="4200">
                <a:solidFill>
                  <a:srgbClr val="FAFAF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3" name="Google Shape;193;p38"/>
          <p:cNvSpPr txBox="1">
            <a:spLocks noGrp="1"/>
          </p:cNvSpPr>
          <p:nvPr>
            <p:ph type="subTitle" idx="1"/>
          </p:nvPr>
        </p:nvSpPr>
        <p:spPr>
          <a:xfrm>
            <a:off x="265500" y="3497911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2100"/>
              <a:buNone/>
              <a:defRPr sz="2100">
                <a:solidFill>
                  <a:srgbClr val="FAFAFA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4" name="Google Shape;194;p38"/>
          <p:cNvSpPr txBox="1">
            <a:spLocks noGrp="1"/>
          </p:cNvSpPr>
          <p:nvPr>
            <p:ph type="subTitle" idx="3"/>
          </p:nvPr>
        </p:nvSpPr>
        <p:spPr>
          <a:xfrm>
            <a:off x="265500" y="564125"/>
            <a:ext cx="40452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95" name="Google Shape;195;p38" descr="foot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8"/>
          <p:cNvSpPr txBox="1">
            <a:spLocks noGrp="1"/>
          </p:cNvSpPr>
          <p:nvPr>
            <p:ph type="sldNum" idx="4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" name="Google Shape;197;p38"/>
          <p:cNvSpPr txBox="1"/>
          <p:nvPr/>
        </p:nvSpPr>
        <p:spPr>
          <a:xfrm>
            <a:off x="2381687" y="4761375"/>
            <a:ext cx="52968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Android Developer Fundamentals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9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4CAF50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1"/>
          <p:cNvSpPr txBox="1">
            <a:spLocks noGrp="1"/>
          </p:cNvSpPr>
          <p:nvPr>
            <p:ph type="ctrTitle"/>
          </p:nvPr>
        </p:nvSpPr>
        <p:spPr>
          <a:xfrm>
            <a:off x="311708" y="1006793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5200"/>
              <a:buNone/>
              <a:defRPr sz="5200" b="1">
                <a:solidFill>
                  <a:srgbClr val="FAFAF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2" name="Google Shape;212;p41"/>
          <p:cNvSpPr txBox="1">
            <a:spLocks noGrp="1"/>
          </p:cNvSpPr>
          <p:nvPr>
            <p:ph type="subTitle" idx="1"/>
          </p:nvPr>
        </p:nvSpPr>
        <p:spPr>
          <a:xfrm>
            <a:off x="311700" y="3096343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2800"/>
              <a:buNone/>
              <a:defRPr sz="2800">
                <a:solidFill>
                  <a:srgbClr val="FAFAFA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3" name="Google Shape;213;p41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4CAF50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2"/>
          <p:cNvSpPr txBox="1">
            <a:spLocks noGrp="1"/>
          </p:cNvSpPr>
          <p:nvPr>
            <p:ph type="title"/>
          </p:nvPr>
        </p:nvSpPr>
        <p:spPr>
          <a:xfrm>
            <a:off x="311700" y="20746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 sz="3600">
                <a:solidFill>
                  <a:srgbClr val="FAFAF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6" name="Google Shape;216;p42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FFFFFF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3"/>
          <p:cNvSpPr/>
          <p:nvPr/>
        </p:nvSpPr>
        <p:spPr>
          <a:xfrm>
            <a:off x="-11200" y="-37825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43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43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  <a:defRPr/>
            </a:lvl1pPr>
            <a:lvl2pPr marL="914400" lvl="1" indent="-355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lphaLcPeriod"/>
              <a:defRPr sz="20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21" name="Google Shape;221;p43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4"/>
          <p:cNvSpPr txBox="1">
            <a:spLocks noGrp="1"/>
          </p:cNvSpPr>
          <p:nvPr>
            <p:ph type="body" idx="1"/>
          </p:nvPr>
        </p:nvSpPr>
        <p:spPr>
          <a:xfrm>
            <a:off x="311700" y="119029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4" name="Google Shape;224;p44"/>
          <p:cNvSpPr txBox="1">
            <a:spLocks noGrp="1"/>
          </p:cNvSpPr>
          <p:nvPr>
            <p:ph type="body" idx="2"/>
          </p:nvPr>
        </p:nvSpPr>
        <p:spPr>
          <a:xfrm>
            <a:off x="4832400" y="119029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5" name="Google Shape;225;p44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6" name="Google Shape;226;p44"/>
          <p:cNvSpPr/>
          <p:nvPr/>
        </p:nvSpPr>
        <p:spPr>
          <a:xfrm>
            <a:off x="-11200" y="-37825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44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5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0" name="Google Shape;230;p45"/>
          <p:cNvSpPr/>
          <p:nvPr/>
        </p:nvSpPr>
        <p:spPr>
          <a:xfrm>
            <a:off x="-11200" y="-37825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45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FFFFFF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-11200" y="-37825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>
                <a:solidFill>
                  <a:srgbClr val="FAFAF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  <a:defRPr/>
            </a:lvl1pPr>
            <a:lvl2pPr marL="914400" lvl="1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lphaLcPeriod"/>
              <a:defRPr sz="20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4" name="Google Shape;234;p4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5" name="Google Shape;235;p46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38" name="Google Shape;238;p47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8"/>
          <p:cNvSpPr/>
          <p:nvPr/>
        </p:nvSpPr>
        <p:spPr>
          <a:xfrm>
            <a:off x="4572000" y="-125"/>
            <a:ext cx="4572000" cy="4660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42" name="Google Shape;242;p4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3" name="Google Shape;243;p4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4" name="Google Shape;244;p48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9"/>
          <p:cNvSpPr txBox="1">
            <a:spLocks noGrp="1"/>
          </p:cNvSpPr>
          <p:nvPr>
            <p:ph type="body" idx="1"/>
          </p:nvPr>
        </p:nvSpPr>
        <p:spPr>
          <a:xfrm>
            <a:off x="311700" y="3918598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247" name="Google Shape;247;p49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0" name="Google Shape;250;p5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1" name="Google Shape;251;p50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51" descr="Android-Developer-Cover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51" descr="foot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51"/>
          <p:cNvSpPr txBox="1"/>
          <p:nvPr/>
        </p:nvSpPr>
        <p:spPr>
          <a:xfrm>
            <a:off x="2381682" y="4761375"/>
            <a:ext cx="22191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Android Developer Fundamentals 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51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7" name="Google Shape;257;p51"/>
          <p:cNvSpPr txBox="1">
            <a:spLocks noGrp="1"/>
          </p:cNvSpPr>
          <p:nvPr>
            <p:ph type="sldNum" idx="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8" name="Google Shape;258;p51"/>
          <p:cNvSpPr txBox="1">
            <a:spLocks noGrp="1"/>
          </p:cNvSpPr>
          <p:nvPr>
            <p:ph type="title"/>
          </p:nvPr>
        </p:nvSpPr>
        <p:spPr>
          <a:xfrm>
            <a:off x="265500" y="1928011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4200"/>
              <a:buNone/>
              <a:defRPr sz="4200">
                <a:solidFill>
                  <a:srgbClr val="FAFAF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59" name="Google Shape;259;p51"/>
          <p:cNvSpPr txBox="1">
            <a:spLocks noGrp="1"/>
          </p:cNvSpPr>
          <p:nvPr>
            <p:ph type="subTitle" idx="1"/>
          </p:nvPr>
        </p:nvSpPr>
        <p:spPr>
          <a:xfrm>
            <a:off x="265500" y="3497911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2100"/>
              <a:buNone/>
              <a:defRPr sz="2100">
                <a:solidFill>
                  <a:srgbClr val="FAFAFA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" name="Google Shape;260;p51"/>
          <p:cNvSpPr txBox="1">
            <a:spLocks noGrp="1"/>
          </p:cNvSpPr>
          <p:nvPr>
            <p:ph type="sldNum" idx="3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1" name="Google Shape;261;p51"/>
          <p:cNvSpPr txBox="1">
            <a:spLocks noGrp="1"/>
          </p:cNvSpPr>
          <p:nvPr>
            <p:ph type="subTitle" idx="4"/>
          </p:nvPr>
        </p:nvSpPr>
        <p:spPr>
          <a:xfrm>
            <a:off x="265500" y="564125"/>
            <a:ext cx="40452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262" name="Google Shape;262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3525" y="4777350"/>
            <a:ext cx="908100" cy="31772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51"/>
          <p:cNvSpPr txBox="1"/>
          <p:nvPr/>
        </p:nvSpPr>
        <p:spPr>
          <a:xfrm>
            <a:off x="5610875" y="4618725"/>
            <a:ext cx="2158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This work is licensed under a </a:t>
            </a:r>
            <a:r>
              <a:rPr lang="en" sz="900" i="1" u="sng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Creative Commons Attribution-NonCommercial 4.0 International License</a:t>
            </a:r>
            <a:endParaRPr sz="900" i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51"/>
          <p:cNvSpPr txBox="1"/>
          <p:nvPr/>
        </p:nvSpPr>
        <p:spPr>
          <a:xfrm>
            <a:off x="4407225" y="4663950"/>
            <a:ext cx="1150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Introduction to Android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2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11700" y="119029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832400" y="119029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-11200" y="-37825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/>
          <p:nvPr/>
        </p:nvSpPr>
        <p:spPr>
          <a:xfrm>
            <a:off x="-11200" y="-37825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311700" y="3918598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creativecommons.org/licenses/by/4.0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hyperlink" Target="https://creativecommons.org/licenses/by/4.0/" TargetMode="Externa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footer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CAF50"/>
              </a:buClr>
              <a:buSzPts val="3600"/>
              <a:buFont typeface="Roboto"/>
              <a:buNone/>
              <a:defRPr sz="3600" b="1">
                <a:solidFill>
                  <a:srgbClr val="4CAF5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  <a:defRPr sz="24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  <a:defRPr sz="18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" name="Google Shape;10;p1"/>
          <p:cNvSpPr txBox="1"/>
          <p:nvPr/>
        </p:nvSpPr>
        <p:spPr>
          <a:xfrm>
            <a:off x="9303675" y="2108450"/>
            <a:ext cx="54462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 txBox="1"/>
          <p:nvPr/>
        </p:nvSpPr>
        <p:spPr>
          <a:xfrm>
            <a:off x="2299325" y="4761375"/>
            <a:ext cx="23169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Android Developer Fundamentals V2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5694725" y="4626375"/>
            <a:ext cx="2158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i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This work is licensed under a </a:t>
            </a:r>
            <a:r>
              <a:rPr lang="en" sz="900" i="1" u="sng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  <a:hlinkClick r:id="rId15"/>
              </a:rPr>
              <a:t>Creative Commons Attribution 4.0 International License</a:t>
            </a:r>
            <a:r>
              <a:rPr lang="en" sz="900" i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900" i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4407225" y="4663650"/>
            <a:ext cx="12876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Activity lifecycle and state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917900" y="4772575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7" descr="footer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CAF50"/>
              </a:buClr>
              <a:buSzPts val="3600"/>
              <a:buFont typeface="Roboto"/>
              <a:buNone/>
              <a:defRPr sz="3600" b="1">
                <a:solidFill>
                  <a:srgbClr val="4CAF5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  <a:defRPr sz="24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  <a:defRPr sz="18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27"/>
          <p:cNvSpPr txBox="1"/>
          <p:nvPr/>
        </p:nvSpPr>
        <p:spPr>
          <a:xfrm>
            <a:off x="9303675" y="2108450"/>
            <a:ext cx="54462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7"/>
          <p:cNvSpPr txBox="1"/>
          <p:nvPr/>
        </p:nvSpPr>
        <p:spPr>
          <a:xfrm>
            <a:off x="2229287" y="4761375"/>
            <a:ext cx="52968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Android Developer Fundamentals V2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40" descr="footer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CAF50"/>
              </a:buClr>
              <a:buSzPts val="3600"/>
              <a:buFont typeface="Roboto"/>
              <a:buNone/>
              <a:defRPr sz="3600" b="1">
                <a:solidFill>
                  <a:srgbClr val="4CAF5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  <a:defRPr sz="24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  <a:defRPr sz="18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4" name="Google Shape;204;p40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5" name="Google Shape;205;p40"/>
          <p:cNvSpPr txBox="1"/>
          <p:nvPr/>
        </p:nvSpPr>
        <p:spPr>
          <a:xfrm>
            <a:off x="9303675" y="2108450"/>
            <a:ext cx="54462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0"/>
          <p:cNvSpPr txBox="1"/>
          <p:nvPr/>
        </p:nvSpPr>
        <p:spPr>
          <a:xfrm>
            <a:off x="2206400" y="4761375"/>
            <a:ext cx="22944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Android Developer Fundamentals V2  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40"/>
          <p:cNvSpPr txBox="1"/>
          <p:nvPr/>
        </p:nvSpPr>
        <p:spPr>
          <a:xfrm>
            <a:off x="5687075" y="4618725"/>
            <a:ext cx="2158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i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This work is licensed under a </a:t>
            </a:r>
            <a:r>
              <a:rPr lang="en" sz="900" i="1" u="sng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  <a:hlinkClick r:id="rId15"/>
              </a:rPr>
              <a:t>Creative Commons Attribution 4.0 International License</a:t>
            </a:r>
            <a:r>
              <a:rPr lang="en" sz="900" i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900" i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40"/>
          <p:cNvSpPr txBox="1"/>
          <p:nvPr/>
        </p:nvSpPr>
        <p:spPr>
          <a:xfrm>
            <a:off x="4407225" y="4663650"/>
            <a:ext cx="12876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Activity Lifecycle &amp; Managing State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9" name="Google Shape;209;p4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853225" y="4788588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reference/android/app/Activity.html#isFinishing()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reference/android/app/Activity.html#onRestoreInstanceState(android.os.Bundle)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3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72" name="Google Shape;272;p53"/>
          <p:cNvSpPr txBox="1">
            <a:spLocks noGrp="1"/>
          </p:cNvSpPr>
          <p:nvPr>
            <p:ph type="sldNum" idx="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73" name="Google Shape;273;p53"/>
          <p:cNvSpPr txBox="1">
            <a:spLocks noGrp="1"/>
          </p:cNvSpPr>
          <p:nvPr>
            <p:ph type="title"/>
          </p:nvPr>
        </p:nvSpPr>
        <p:spPr>
          <a:xfrm>
            <a:off x="195700" y="1442886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Activities and Intents</a:t>
            </a:r>
            <a:endParaRPr/>
          </a:p>
        </p:txBody>
      </p:sp>
      <p:sp>
        <p:nvSpPr>
          <p:cNvPr id="274" name="Google Shape;274;p53"/>
          <p:cNvSpPr txBox="1">
            <a:spLocks noGrp="1"/>
          </p:cNvSpPr>
          <p:nvPr>
            <p:ph type="sldNum" idx="3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75" name="Google Shape;275;p53"/>
          <p:cNvSpPr txBox="1">
            <a:spLocks noGrp="1"/>
          </p:cNvSpPr>
          <p:nvPr>
            <p:ph type="subTitle" idx="4"/>
          </p:nvPr>
        </p:nvSpPr>
        <p:spPr>
          <a:xfrm>
            <a:off x="265500" y="564125"/>
            <a:ext cx="40452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 Developer Fundamentals V2</a:t>
            </a:r>
            <a:endParaRPr/>
          </a:p>
        </p:txBody>
      </p:sp>
      <p:sp>
        <p:nvSpPr>
          <p:cNvPr id="276" name="Google Shape;276;p53"/>
          <p:cNvSpPr txBox="1"/>
          <p:nvPr/>
        </p:nvSpPr>
        <p:spPr>
          <a:xfrm>
            <a:off x="265500" y="3497911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Lesson 2</a:t>
            </a:r>
            <a:endParaRPr sz="2100"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2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Activity states and callbacks graph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40" name="Google Shape;340;p62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341" name="Google Shape;341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550" y="960650"/>
            <a:ext cx="8150000" cy="36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3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Implementing and overriding callbacks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47" name="Google Shape;347;p63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48" name="Google Shape;348;p63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Only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onCreate()</a:t>
            </a:r>
            <a:r>
              <a:rPr lang="en"/>
              <a:t> is required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Override the other callbacks to change default behavior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4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Called when the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Activity</a:t>
            </a:r>
            <a:r>
              <a:rPr lang="en"/>
              <a:t> is first created, for example when user taps launcher icon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Does all static setup: create views, bind data to lists, ... 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Only called once during an activity's lifetime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Takes a Bundle with Activity's previously frozen state, if there was one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Created state is always followed by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onStart()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54" name="Google Shape;354;p64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onCreate() –&gt; Created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55" name="Google Shape;355;p64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5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onCreate(Bundle savedInstanceState)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61" name="Google Shape;361;p65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362" name="Google Shape;362;p65"/>
          <p:cNvSpPr txBox="1"/>
          <p:nvPr/>
        </p:nvSpPr>
        <p:spPr>
          <a:xfrm>
            <a:off x="181075" y="1109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@Override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 void onCreate(Bundle savedInstanceState) {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super.onCreate(savedInstanceState);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// The activity is being created.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66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onStart() –&gt; Started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68" name="Google Shape;368;p66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369" name="Google Shape;369;p66"/>
          <p:cNvSpPr txBox="1"/>
          <p:nvPr/>
        </p:nvSpPr>
        <p:spPr>
          <a:xfrm>
            <a:off x="181075" y="1109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Called when the Activity is becoming visible to user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Can be called more than once during lifecycle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Followed by o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nResume()</a:t>
            </a:r>
            <a:r>
              <a:rPr lang="en" sz="2400">
                <a:latin typeface="Roboto"/>
                <a:ea typeface="Roboto"/>
                <a:cs typeface="Roboto"/>
                <a:sym typeface="Roboto"/>
              </a:rPr>
              <a:t> if the activity comes to the foreground, or 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onStop()</a:t>
            </a:r>
            <a:r>
              <a:rPr lang="en" sz="2400">
                <a:latin typeface="Roboto"/>
                <a:ea typeface="Roboto"/>
                <a:cs typeface="Roboto"/>
                <a:sym typeface="Roboto"/>
              </a:rPr>
              <a:t> if it becomes hidden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7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onStart()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75" name="Google Shape;375;p67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376" name="Google Shape;376;p67"/>
          <p:cNvSpPr txBox="1"/>
          <p:nvPr/>
        </p:nvSpPr>
        <p:spPr>
          <a:xfrm>
            <a:off x="181075" y="1109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@Override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protected void onStart() {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super.onStart();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// The activity is about to become visible.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8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onRestart() –&gt; Started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82" name="Google Shape;382;p68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383" name="Google Shape;383;p68"/>
          <p:cNvSpPr txBox="1"/>
          <p:nvPr/>
        </p:nvSpPr>
        <p:spPr>
          <a:xfrm>
            <a:off x="181075" y="1109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Called after Activity has been stopped, immediately before it is started again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Transient state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Always followed by 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onStart()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9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onRestart()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89" name="Google Shape;389;p69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390" name="Google Shape;390;p69"/>
          <p:cNvSpPr txBox="1"/>
          <p:nvPr/>
        </p:nvSpPr>
        <p:spPr>
          <a:xfrm>
            <a:off x="181075" y="1109475"/>
            <a:ext cx="8840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@Override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protected void onRestart() {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super.onRestart();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// The activity is between stopped and started.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70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onResume() –&gt; Resumed/Running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96" name="Google Shape;396;p70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397" name="Google Shape;397;p70"/>
          <p:cNvSpPr txBox="1"/>
          <p:nvPr/>
        </p:nvSpPr>
        <p:spPr>
          <a:xfrm>
            <a:off x="181075" y="1109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Called when </a:t>
            </a: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Activity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will start interacting with user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Activity has moved to top of the Activity stack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Starts accepting user input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Running state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Always followed by  </a:t>
            </a: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onPause()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71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onResume()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03" name="Google Shape;403;p71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404" name="Google Shape;404;p71"/>
          <p:cNvSpPr txBox="1"/>
          <p:nvPr/>
        </p:nvSpPr>
        <p:spPr>
          <a:xfrm>
            <a:off x="181075" y="1109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@Override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protected void onResume() {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super.onResume();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// The activity has become visible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// it is now "resumed"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4"/>
          <p:cNvSpPr txBox="1">
            <a:spLocks noGrp="1"/>
          </p:cNvSpPr>
          <p:nvPr>
            <p:ph type="ctrTitle"/>
          </p:nvPr>
        </p:nvSpPr>
        <p:spPr>
          <a:xfrm>
            <a:off x="311708" y="1082993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2.2 Activity lifecycle </a:t>
            </a:r>
            <a:endParaRPr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and state</a:t>
            </a:r>
            <a:endParaRPr/>
          </a:p>
        </p:txBody>
      </p:sp>
      <p:sp>
        <p:nvSpPr>
          <p:cNvPr id="282" name="Google Shape;282;p54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2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onPause() –&gt; Paused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10" name="Google Shape;410;p72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411" name="Google Shape;411;p72"/>
          <p:cNvSpPr txBox="1"/>
          <p:nvPr/>
        </p:nvSpPr>
        <p:spPr>
          <a:xfrm>
            <a:off x="181075" y="1109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Called when system is about to resume a previous Activity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Activity is partly visible but user is leaving the Activity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Typically used to commit unsaved changes to persistent data, stop animations and anything that consumes resources 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Implementations must be fast because the next Activity is not resumed until this method returns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SzPts val="2000"/>
              <a:buFont typeface="Roboto"/>
              <a:buChar char="●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Followed by either </a:t>
            </a: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onResume()</a:t>
            </a: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if the Activity returns back to the front, or </a:t>
            </a: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onStop()</a:t>
            </a: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if it becomes invisible to the user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3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onPause()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17" name="Google Shape;417;p73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418" name="Google Shape;418;p73"/>
          <p:cNvSpPr txBox="1"/>
          <p:nvPr/>
        </p:nvSpPr>
        <p:spPr>
          <a:xfrm>
            <a:off x="181075" y="1109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@Override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protected void onPause() {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super.onPause();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// Another activity is taking focus 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// this activity is about to be "paused"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74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onStop() –&gt; Stopped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24" name="Google Shape;424;p74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425" name="Google Shape;425;p74"/>
          <p:cNvSpPr txBox="1"/>
          <p:nvPr/>
        </p:nvSpPr>
        <p:spPr>
          <a:xfrm>
            <a:off x="181075" y="1070950"/>
            <a:ext cx="8520600" cy="3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139700" lvl="0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Called when the Activity is no longer visible to the user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marR="1397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New Activity is being started, an existing one is brought in front of this one, or this one is being destroyed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marR="1397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Operations that were too heavy-weight for 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onPause()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Followed by either 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onRestart()</a:t>
            </a:r>
            <a:r>
              <a:rPr lang="en" sz="2400">
                <a:latin typeface="Roboto"/>
                <a:ea typeface="Roboto"/>
                <a:cs typeface="Roboto"/>
                <a:sym typeface="Roboto"/>
              </a:rPr>
              <a:t> if Activity is coming back to interact with user, or 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onDestroy()</a:t>
            </a:r>
            <a:r>
              <a:rPr lang="en" sz="2400">
                <a:latin typeface="Roboto"/>
                <a:ea typeface="Roboto"/>
                <a:cs typeface="Roboto"/>
                <a:sym typeface="Roboto"/>
              </a:rPr>
              <a:t> if Activity is going away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75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onStop()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31" name="Google Shape;431;p75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432" name="Google Shape;432;p75"/>
          <p:cNvSpPr txBox="1"/>
          <p:nvPr/>
        </p:nvSpPr>
        <p:spPr>
          <a:xfrm>
            <a:off x="181075" y="1109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@Override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protected void onStop() {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super.onStop();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// The activity is no longer visible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// it is now "stopped"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76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onDestroy() –&gt; Destroyed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38" name="Google Shape;438;p76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439" name="Google Shape;439;p76"/>
          <p:cNvSpPr txBox="1"/>
          <p:nvPr/>
        </p:nvSpPr>
        <p:spPr>
          <a:xfrm>
            <a:off x="181075" y="1033275"/>
            <a:ext cx="8840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Final call before Activity is destroyed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User navigates back to previous Activity, or configuration changes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Activity is finishing or system is destroying it to save space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Call </a:t>
            </a:r>
            <a:r>
              <a:rPr lang="en" sz="2400"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3"/>
              </a:rPr>
              <a:t>isFinishing()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method to check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System may destroy Activity without calling this, so use </a:t>
            </a: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onPause()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or </a:t>
            </a: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onStop()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 save data or state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7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onDestroy()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45" name="Google Shape;445;p77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446" name="Google Shape;446;p77"/>
          <p:cNvSpPr txBox="1"/>
          <p:nvPr/>
        </p:nvSpPr>
        <p:spPr>
          <a:xfrm>
            <a:off x="197700" y="10845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@Override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protected void onDestroy() {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super.onDestroy();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// The activity is about to be destroyed.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7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instance state</a:t>
            </a:r>
            <a:endParaRPr/>
          </a:p>
        </p:txBody>
      </p:sp>
      <p:sp>
        <p:nvSpPr>
          <p:cNvPr id="452" name="Google Shape;452;p78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79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When does config change?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79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459" name="Google Shape;459;p79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Configuration changes invalidate the current layout or other resources in your activity when the user: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Rotates the device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Chooses different system language, so locale changes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Enters multi-window mode (from Android 7)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80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happens on config change?</a:t>
            </a:r>
            <a:endParaRPr/>
          </a:p>
        </p:txBody>
      </p:sp>
      <p:sp>
        <p:nvSpPr>
          <p:cNvPr id="465" name="Google Shape;465;p80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410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On configuration change,  Android: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/>
              <a:t>1.</a:t>
            </a:r>
            <a:r>
              <a:rPr lang="en"/>
              <a:t> Shuts down Activity </a:t>
            </a:r>
            <a:br>
              <a:rPr lang="en"/>
            </a:br>
            <a:r>
              <a:rPr lang="en"/>
              <a:t>    by calling:</a:t>
            </a:r>
            <a:endParaRPr/>
          </a:p>
        </p:txBody>
      </p:sp>
      <p:sp>
        <p:nvSpPr>
          <p:cNvPr id="466" name="Google Shape;466;p80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467" name="Google Shape;467;p80"/>
          <p:cNvSpPr txBox="1"/>
          <p:nvPr/>
        </p:nvSpPr>
        <p:spPr>
          <a:xfrm>
            <a:off x="5043400" y="1740850"/>
            <a:ext cx="4071300" cy="62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2. </a:t>
            </a:r>
            <a:r>
              <a:rPr lang="en" sz="24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Starts Activity over again </a:t>
            </a:r>
            <a:br>
              <a:rPr lang="en" sz="24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4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     by calling:</a:t>
            </a:r>
            <a:endParaRPr/>
          </a:p>
        </p:txBody>
      </p:sp>
      <p:sp>
        <p:nvSpPr>
          <p:cNvPr id="468" name="Google Shape;468;p80"/>
          <p:cNvSpPr txBox="1"/>
          <p:nvPr/>
        </p:nvSpPr>
        <p:spPr>
          <a:xfrm>
            <a:off x="766050" y="2626450"/>
            <a:ext cx="3064200" cy="16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onPause()</a:t>
            </a:r>
            <a:endParaRPr sz="24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onStop()</a:t>
            </a:r>
            <a:endParaRPr sz="24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onDestroy()</a:t>
            </a:r>
            <a:endParaRPr/>
          </a:p>
        </p:txBody>
      </p:sp>
      <p:sp>
        <p:nvSpPr>
          <p:cNvPr id="469" name="Google Shape;469;p80"/>
          <p:cNvSpPr txBox="1"/>
          <p:nvPr/>
        </p:nvSpPr>
        <p:spPr>
          <a:xfrm>
            <a:off x="5471900" y="2626450"/>
            <a:ext cx="2517000" cy="14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onCreate()</a:t>
            </a:r>
            <a:endParaRPr sz="24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onStart()</a:t>
            </a:r>
            <a:endParaRPr sz="24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onResume()</a:t>
            </a:r>
            <a:endParaRPr sz="24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81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Activity instance state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81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476" name="Google Shape;476;p81"/>
          <p:cNvSpPr txBox="1"/>
          <p:nvPr/>
        </p:nvSpPr>
        <p:spPr>
          <a:xfrm>
            <a:off x="311700" y="1076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State information is created while the Activity is running, such as a counter, user text, animation progression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State is lost when device is rotated, language changes, back-button is pressed, or the system clears memory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rgbClr val="4CAF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5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Contents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88" name="Google Shape;288;p55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8398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Activity lifecycle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Activity lifecycle callbacks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Activity instance state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Saving and restoring Activity state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89" name="Google Shape;289;p55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8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22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Saving and restoring Activity state</a:t>
            </a:r>
            <a:endParaRPr/>
          </a:p>
        </p:txBody>
      </p:sp>
      <p:sp>
        <p:nvSpPr>
          <p:cNvPr id="482" name="Google Shape;482;p82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83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the system saves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83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489" name="Google Shape;489;p83"/>
          <p:cNvSpPr txBox="1"/>
          <p:nvPr/>
        </p:nvSpPr>
        <p:spPr>
          <a:xfrm>
            <a:off x="311700" y="771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System saves 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only</a:t>
            </a:r>
            <a:r>
              <a:rPr lang="en" sz="2400">
                <a:latin typeface="Roboto"/>
                <a:ea typeface="Roboto"/>
                <a:cs typeface="Roboto"/>
                <a:sym typeface="Roboto"/>
              </a:rPr>
              <a:t>: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Roboto"/>
              <a:buChar char="○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State of views with unique ID (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android:id</a:t>
            </a:r>
            <a:r>
              <a:rPr lang="en" sz="2400">
                <a:latin typeface="Roboto"/>
                <a:ea typeface="Roboto"/>
                <a:cs typeface="Roboto"/>
                <a:sym typeface="Roboto"/>
              </a:rPr>
              <a:t>) such as text entered into 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EditText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Roboto"/>
              <a:buChar char="○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Intent that started activity and data in its extras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You are responsible for saving other activity and user progress data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rgbClr val="4CAF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84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Saving instance state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95" name="Google Shape;495;p84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496" name="Google Shape;496;p84"/>
          <p:cNvSpPr txBox="1"/>
          <p:nvPr/>
        </p:nvSpPr>
        <p:spPr>
          <a:xfrm>
            <a:off x="311700" y="1076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Implement 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onSaveInstanceState()</a:t>
            </a:r>
            <a:r>
              <a:rPr lang="en" sz="2400">
                <a:latin typeface="Roboto"/>
                <a:ea typeface="Roboto"/>
                <a:cs typeface="Roboto"/>
                <a:sym typeface="Roboto"/>
              </a:rPr>
              <a:t> in your Activity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Called by Android runtime when there is a possibility the Activity may be destroyed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Saves data only for this instance of the Activity during current session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rgbClr val="4CAF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85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onSaveInstanceState(Bundle outState)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02" name="Google Shape;502;p85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sp>
        <p:nvSpPr>
          <p:cNvPr id="503" name="Google Shape;503;p85"/>
          <p:cNvSpPr txBox="1"/>
          <p:nvPr/>
        </p:nvSpPr>
        <p:spPr>
          <a:xfrm>
            <a:off x="311700" y="1076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nsolas"/>
                <a:ea typeface="Consolas"/>
                <a:cs typeface="Consolas"/>
                <a:sym typeface="Consolas"/>
              </a:rPr>
              <a:t>@Override</a:t>
            </a:r>
            <a:endParaRPr sz="2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nsolas"/>
                <a:ea typeface="Consolas"/>
                <a:cs typeface="Consolas"/>
                <a:sym typeface="Consolas"/>
              </a:rPr>
              <a:t>public void onSaveInstanceState(Bundle outState) {</a:t>
            </a:r>
            <a:endParaRPr sz="2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nsolas"/>
                <a:ea typeface="Consolas"/>
                <a:cs typeface="Consolas"/>
                <a:sym typeface="Consolas"/>
              </a:rPr>
              <a:t>    super.onSaveInstanceState(outState); </a:t>
            </a:r>
            <a:endParaRPr sz="2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latin typeface="Consolas"/>
                <a:ea typeface="Consolas"/>
                <a:cs typeface="Consolas"/>
                <a:sym typeface="Consolas"/>
              </a:rPr>
              <a:t>    // Add information for saving HelloToast counter</a:t>
            </a:r>
            <a:endParaRPr sz="2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nsolas"/>
                <a:ea typeface="Consolas"/>
                <a:cs typeface="Consolas"/>
                <a:sym typeface="Consolas"/>
              </a:rPr>
              <a:t>    // to the to the outState bundle</a:t>
            </a:r>
            <a:endParaRPr sz="2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nsolas"/>
                <a:ea typeface="Consolas"/>
                <a:cs typeface="Consolas"/>
                <a:sym typeface="Consolas"/>
              </a:rPr>
              <a:t>    outState.putString("count", </a:t>
            </a:r>
            <a:endParaRPr sz="2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nsolas"/>
                <a:ea typeface="Consolas"/>
                <a:cs typeface="Consolas"/>
                <a:sym typeface="Consolas"/>
              </a:rPr>
              <a:t>                String.valueOf(mShowCount.getText()));</a:t>
            </a:r>
            <a:endParaRPr sz="2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2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86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Restoring instance state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09" name="Google Shape;509;p86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sp>
        <p:nvSpPr>
          <p:cNvPr id="510" name="Google Shape;510;p86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Two ways to retrieve the saved Bundle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in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onCreate(Bundle mySavedState)</a:t>
            </a:r>
            <a:r>
              <a:rPr lang="en"/>
              <a:t/>
            </a:r>
            <a:br>
              <a:rPr lang="en"/>
            </a:br>
            <a:r>
              <a:rPr lang="en"/>
              <a:t>Preferred, to ensure that your user interface, including any saved state, is back up and running as quickly as possible 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Implement callback (called after onStart())</a:t>
            </a:r>
            <a:br>
              <a:rPr lang="en"/>
            </a:br>
            <a:r>
              <a:rPr lang="en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3"/>
              </a:rPr>
              <a:t>onRestoreInstanceState(Bundle mySavedState)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87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sp>
        <p:nvSpPr>
          <p:cNvPr id="516" name="Google Shape;516;p87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Restoring in onCreate()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17" name="Google Shape;517;p87"/>
          <p:cNvSpPr txBox="1"/>
          <p:nvPr/>
        </p:nvSpPr>
        <p:spPr>
          <a:xfrm>
            <a:off x="97975" y="1071750"/>
            <a:ext cx="8833800" cy="3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@Override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protected void onCreate(Bundle savedInstanceState) {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  super.onCreate(savedInstanceState);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  setContentView(R.layout.activity_main);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  mShowCount = findViewById(R.id.show_count);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2000" b="1">
                <a:latin typeface="Consolas"/>
                <a:ea typeface="Consolas"/>
                <a:cs typeface="Consolas"/>
                <a:sym typeface="Consolas"/>
              </a:rPr>
              <a:t>if (savedInstanceState != null) {</a:t>
            </a:r>
            <a:endParaRPr sz="20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Consolas"/>
                <a:ea typeface="Consolas"/>
                <a:cs typeface="Consolas"/>
                <a:sym typeface="Consolas"/>
              </a:rPr>
              <a:t>       String count = savedInstanceState.getString("count");</a:t>
            </a:r>
            <a:endParaRPr sz="20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Consolas"/>
                <a:ea typeface="Consolas"/>
                <a:cs typeface="Consolas"/>
                <a:sym typeface="Consolas"/>
              </a:rPr>
              <a:t>       if (mShowCount != null)</a:t>
            </a:r>
            <a:endParaRPr sz="20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Consolas"/>
                <a:ea typeface="Consolas"/>
                <a:cs typeface="Consolas"/>
                <a:sym typeface="Consolas"/>
              </a:rPr>
              <a:t>           mShowCount.setText(count);</a:t>
            </a:r>
            <a:endParaRPr sz="20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Consolas"/>
                <a:ea typeface="Consolas"/>
                <a:cs typeface="Consolas"/>
                <a:sym typeface="Consolas"/>
              </a:rPr>
              <a:t>   }</a:t>
            </a:r>
            <a:endParaRPr sz="20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88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sp>
        <p:nvSpPr>
          <p:cNvPr id="523" name="Google Shape;523;p88"/>
          <p:cNvSpPr txBox="1"/>
          <p:nvPr/>
        </p:nvSpPr>
        <p:spPr>
          <a:xfrm>
            <a:off x="53200" y="1076275"/>
            <a:ext cx="914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@Override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public void onRestoreInstanceState (Bundle mySavedState) {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  super.onRestoreInstanceState(mySavedState);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sz="2000" b="1">
                <a:latin typeface="Consolas"/>
                <a:ea typeface="Consolas"/>
                <a:cs typeface="Consolas"/>
                <a:sym typeface="Consolas"/>
              </a:rPr>
              <a:t>if (mySavedState != null) {</a:t>
            </a:r>
            <a:endParaRPr sz="20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latin typeface="Consolas"/>
                <a:ea typeface="Consolas"/>
                <a:cs typeface="Consolas"/>
                <a:sym typeface="Consolas"/>
              </a:rPr>
              <a:t>       String count = mySavedState.getString("count");</a:t>
            </a:r>
            <a:endParaRPr sz="20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latin typeface="Consolas"/>
                <a:ea typeface="Consolas"/>
                <a:cs typeface="Consolas"/>
                <a:sym typeface="Consolas"/>
              </a:rPr>
              <a:t>       if (count != null)</a:t>
            </a:r>
            <a:endParaRPr sz="20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latin typeface="Consolas"/>
                <a:ea typeface="Consolas"/>
                <a:cs typeface="Consolas"/>
                <a:sym typeface="Consolas"/>
              </a:rPr>
              <a:t>           mShowCount.setText(count);</a:t>
            </a:r>
            <a:endParaRPr sz="20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latin typeface="Consolas"/>
                <a:ea typeface="Consolas"/>
                <a:cs typeface="Consolas"/>
                <a:sym typeface="Consolas"/>
              </a:rPr>
              <a:t>   }</a:t>
            </a:r>
            <a:endParaRPr sz="20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24" name="Google Shape;524;p88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onRestoreInstanceState(Bundle state)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89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Instance state and app restart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30" name="Google Shape;530;p89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sp>
        <p:nvSpPr>
          <p:cNvPr id="531" name="Google Shape;531;p89"/>
          <p:cNvSpPr txBox="1"/>
          <p:nvPr/>
        </p:nvSpPr>
        <p:spPr>
          <a:xfrm>
            <a:off x="311700" y="1076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When you stop and restart a new app session, the Activity instance states are lost and your activities will revert to their default appearance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If you need to save user data between app sessions, use shared preferences or a database.</a:t>
            </a:r>
            <a:endParaRPr sz="1600">
              <a:solidFill>
                <a:srgbClr val="4CAF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9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</a:t>
            </a:r>
            <a:endParaRPr/>
          </a:p>
        </p:txBody>
      </p:sp>
      <p:sp>
        <p:nvSpPr>
          <p:cNvPr id="551" name="Google Shape;551;p9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92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sp>
        <p:nvSpPr>
          <p:cNvPr id="553" name="Google Shape;553;p9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lifecycle</a:t>
            </a:r>
            <a:endParaRPr/>
          </a:p>
        </p:txBody>
      </p:sp>
      <p:sp>
        <p:nvSpPr>
          <p:cNvPr id="295" name="Google Shape;295;p56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7"/>
          <p:cNvSpPr txBox="1">
            <a:spLocks noGrp="1"/>
          </p:cNvSpPr>
          <p:nvPr>
            <p:ph type="title"/>
          </p:nvPr>
        </p:nvSpPr>
        <p:spPr>
          <a:xfrm>
            <a:off x="319850" y="181300"/>
            <a:ext cx="865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Activity Lifecycle?</a:t>
            </a:r>
            <a:endParaRPr/>
          </a:p>
        </p:txBody>
      </p:sp>
      <p:sp>
        <p:nvSpPr>
          <p:cNvPr id="301" name="Google Shape;301;p57"/>
          <p:cNvSpPr txBox="1">
            <a:spLocks noGrp="1"/>
          </p:cNvSpPr>
          <p:nvPr>
            <p:ph type="sldNum" idx="12"/>
          </p:nvPr>
        </p:nvSpPr>
        <p:spPr>
          <a:xfrm>
            <a:off x="8480608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02" name="Google Shape;302;p57"/>
          <p:cNvSpPr txBox="1"/>
          <p:nvPr/>
        </p:nvSpPr>
        <p:spPr>
          <a:xfrm>
            <a:off x="319850" y="1086750"/>
            <a:ext cx="8303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The set of states an Activity can be in during its lifetime, from when it is created until it is destroyed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More formally: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A directed graph of all the states an Activity can be in, and the callbacks associated with transitioning from each state to the next one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8"/>
          <p:cNvSpPr txBox="1">
            <a:spLocks noGrp="1"/>
          </p:cNvSpPr>
          <p:nvPr>
            <p:ph type="title"/>
          </p:nvPr>
        </p:nvSpPr>
        <p:spPr>
          <a:xfrm>
            <a:off x="319850" y="181300"/>
            <a:ext cx="865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Activity Lifecycle?</a:t>
            </a:r>
            <a:endParaRPr/>
          </a:p>
        </p:txBody>
      </p:sp>
      <p:sp>
        <p:nvSpPr>
          <p:cNvPr id="308" name="Google Shape;308;p58"/>
          <p:cNvSpPr txBox="1">
            <a:spLocks noGrp="1"/>
          </p:cNvSpPr>
          <p:nvPr>
            <p:ph type="sldNum" idx="12"/>
          </p:nvPr>
        </p:nvSpPr>
        <p:spPr>
          <a:xfrm>
            <a:off x="8480608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309" name="Google Shape;309;p58" descr="activity-stac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748" y="1088800"/>
            <a:ext cx="6818499" cy="342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9"/>
          <p:cNvSpPr txBox="1">
            <a:spLocks noGrp="1"/>
          </p:cNvSpPr>
          <p:nvPr>
            <p:ph type="title"/>
          </p:nvPr>
        </p:nvSpPr>
        <p:spPr>
          <a:xfrm>
            <a:off x="319850" y="181300"/>
            <a:ext cx="865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states and app visibility</a:t>
            </a:r>
            <a:endParaRPr/>
          </a:p>
        </p:txBody>
      </p:sp>
      <p:sp>
        <p:nvSpPr>
          <p:cNvPr id="315" name="Google Shape;315;p59"/>
          <p:cNvSpPr txBox="1">
            <a:spLocks noGrp="1"/>
          </p:cNvSpPr>
          <p:nvPr>
            <p:ph type="sldNum" idx="12"/>
          </p:nvPr>
        </p:nvSpPr>
        <p:spPr>
          <a:xfrm>
            <a:off x="8480608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16" name="Google Shape;316;p59"/>
          <p:cNvSpPr txBox="1"/>
          <p:nvPr/>
        </p:nvSpPr>
        <p:spPr>
          <a:xfrm>
            <a:off x="319850" y="1086750"/>
            <a:ext cx="8520600" cy="3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Created (not visible yet)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Started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(visible)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Resume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(visible)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Paused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(partially invisible)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Stopped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(hidden)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Destroyed (gone from memory)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State changes are triggered by user action, configuration changes such as device rotation, or system action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6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24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lifecycle callbacks</a:t>
            </a:r>
            <a:endParaRPr/>
          </a:p>
        </p:txBody>
      </p:sp>
      <p:sp>
        <p:nvSpPr>
          <p:cNvPr id="322" name="Google Shape;322;p60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61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Callbacks and when they are called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28" name="Google Shape;328;p61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29" name="Google Shape;329;p61"/>
          <p:cNvSpPr txBox="1"/>
          <p:nvPr/>
        </p:nvSpPr>
        <p:spPr>
          <a:xfrm>
            <a:off x="181075" y="1109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latin typeface="Consolas"/>
                <a:ea typeface="Consolas"/>
                <a:cs typeface="Consolas"/>
                <a:sym typeface="Consolas"/>
              </a:rPr>
              <a:t>    onCreate(Bundle savedInstanceState)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—static initialization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latin typeface="Consolas"/>
                <a:ea typeface="Consolas"/>
                <a:cs typeface="Consolas"/>
                <a:sym typeface="Consolas"/>
              </a:rPr>
              <a:t>        onStart()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—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when Activity (screen) is becoming visible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latin typeface="Consolas"/>
                <a:ea typeface="Consolas"/>
                <a:cs typeface="Consolas"/>
                <a:sym typeface="Consolas"/>
              </a:rPr>
              <a:t>        onRestart()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—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called if Activity was stopped (calls onStart())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latin typeface="Consolas"/>
                <a:ea typeface="Consolas"/>
                <a:cs typeface="Consolas"/>
                <a:sym typeface="Consolas"/>
              </a:rPr>
              <a:t>            onResume()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—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start to interact with user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latin typeface="Consolas"/>
                <a:ea typeface="Consolas"/>
                <a:cs typeface="Consolas"/>
                <a:sym typeface="Consolas"/>
              </a:rPr>
              <a:t>            onPause()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—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about to resume PREVIOUS Activity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latin typeface="Consolas"/>
                <a:ea typeface="Consolas"/>
                <a:cs typeface="Consolas"/>
                <a:sym typeface="Consolas"/>
              </a:rPr>
              <a:t>        onStop()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—n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o longer visible, but still exists and all state info preserved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latin typeface="Consolas"/>
                <a:ea typeface="Consolas"/>
                <a:cs typeface="Consolas"/>
                <a:sym typeface="Consolas"/>
              </a:rPr>
              <a:t>    onDestroy()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—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final call before Android system destroys Activity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4CAF5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330" name="Google Shape;330;p61"/>
          <p:cNvCxnSpPr/>
          <p:nvPr/>
        </p:nvCxnSpPr>
        <p:spPr>
          <a:xfrm>
            <a:off x="1113900" y="1670850"/>
            <a:ext cx="0" cy="656700"/>
          </a:xfrm>
          <a:prstGeom prst="straightConnector1">
            <a:avLst/>
          </a:prstGeom>
          <a:noFill/>
          <a:ln w="7620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1" name="Google Shape;331;p61"/>
          <p:cNvCxnSpPr/>
          <p:nvPr/>
        </p:nvCxnSpPr>
        <p:spPr>
          <a:xfrm>
            <a:off x="1706875" y="2563100"/>
            <a:ext cx="0" cy="656700"/>
          </a:xfrm>
          <a:prstGeom prst="straightConnector1">
            <a:avLst/>
          </a:prstGeom>
          <a:noFill/>
          <a:ln w="7620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2" name="Google Shape;332;p61"/>
          <p:cNvCxnSpPr/>
          <p:nvPr/>
        </p:nvCxnSpPr>
        <p:spPr>
          <a:xfrm>
            <a:off x="1113900" y="3399900"/>
            <a:ext cx="0" cy="313200"/>
          </a:xfrm>
          <a:prstGeom prst="straightConnector1">
            <a:avLst/>
          </a:prstGeom>
          <a:noFill/>
          <a:ln w="7620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3" name="Google Shape;333;p61"/>
          <p:cNvCxnSpPr/>
          <p:nvPr/>
        </p:nvCxnSpPr>
        <p:spPr>
          <a:xfrm>
            <a:off x="692725" y="3826625"/>
            <a:ext cx="0" cy="3132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4" name="Google Shape;334;p61"/>
          <p:cNvCxnSpPr/>
          <p:nvPr/>
        </p:nvCxnSpPr>
        <p:spPr>
          <a:xfrm>
            <a:off x="692725" y="1227525"/>
            <a:ext cx="0" cy="3132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GDT master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DT master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DT master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1231</Words>
  <Application>Microsoft Office PowerPoint</Application>
  <PresentationFormat>On-screen Show (16:9)</PresentationFormat>
  <Paragraphs>254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Roboto</vt:lpstr>
      <vt:lpstr>Open Sans</vt:lpstr>
      <vt:lpstr>Consolas</vt:lpstr>
      <vt:lpstr>Arial</vt:lpstr>
      <vt:lpstr>GDT master</vt:lpstr>
      <vt:lpstr>GDT master</vt:lpstr>
      <vt:lpstr>GDT master</vt:lpstr>
      <vt:lpstr>Activities and Intents</vt:lpstr>
      <vt:lpstr>2.2 Activity lifecycle  and state</vt:lpstr>
      <vt:lpstr>Contents</vt:lpstr>
      <vt:lpstr>Activity lifecycle</vt:lpstr>
      <vt:lpstr>What is the Activity Lifecycle?</vt:lpstr>
      <vt:lpstr>What is the Activity Lifecycle?</vt:lpstr>
      <vt:lpstr>Activity states and app visibility</vt:lpstr>
      <vt:lpstr>Activity lifecycle callbacks</vt:lpstr>
      <vt:lpstr>Callbacks and when they are called</vt:lpstr>
      <vt:lpstr>Activity states and callbacks graph</vt:lpstr>
      <vt:lpstr>Implementing and overriding callbacks</vt:lpstr>
      <vt:lpstr>onCreate() –&gt; Created</vt:lpstr>
      <vt:lpstr>onCreate(Bundle savedInstanceState)</vt:lpstr>
      <vt:lpstr>onStart() –&gt; Started</vt:lpstr>
      <vt:lpstr>onStart()</vt:lpstr>
      <vt:lpstr>onRestart() –&gt; Started</vt:lpstr>
      <vt:lpstr>onRestart()</vt:lpstr>
      <vt:lpstr>onResume() –&gt; Resumed/Running </vt:lpstr>
      <vt:lpstr>onResume()</vt:lpstr>
      <vt:lpstr>onPause() –&gt; Paused</vt:lpstr>
      <vt:lpstr>onPause()</vt:lpstr>
      <vt:lpstr>onStop() –&gt; Stopped</vt:lpstr>
      <vt:lpstr>onStop()</vt:lpstr>
      <vt:lpstr>onDestroy() –&gt; Destroyed</vt:lpstr>
      <vt:lpstr>onDestroy()</vt:lpstr>
      <vt:lpstr>Activity instance state</vt:lpstr>
      <vt:lpstr>When does config change?</vt:lpstr>
      <vt:lpstr>What happens on config change?</vt:lpstr>
      <vt:lpstr>Activity instance state</vt:lpstr>
      <vt:lpstr>Saving and restoring Activity state</vt:lpstr>
      <vt:lpstr>What the system saves</vt:lpstr>
      <vt:lpstr>Saving instance state</vt:lpstr>
      <vt:lpstr>onSaveInstanceState(Bundle outState)</vt:lpstr>
      <vt:lpstr>Restoring instance state</vt:lpstr>
      <vt:lpstr>Restoring in onCreate()</vt:lpstr>
      <vt:lpstr>onRestoreInstanceState(Bundle state)</vt:lpstr>
      <vt:lpstr>Instance state and app restart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Activities and Intents</dc:title>
  <cp:lastModifiedBy>Windows User</cp:lastModifiedBy>
  <cp:revision>1</cp:revision>
  <dcterms:modified xsi:type="dcterms:W3CDTF">2018-10-18T16:05:12Z</dcterms:modified>
</cp:coreProperties>
</file>