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697" r:id="rId2"/>
    <p:sldMasterId id="2147483699" r:id="rId3"/>
    <p:sldMasterId id="2147483700" r:id="rId4"/>
  </p:sldMasterIdLst>
  <p:notesMasterIdLst>
    <p:notesMasterId r:id="rId45"/>
  </p:notesMasterIdLst>
  <p:sldIdLst>
    <p:sldId id="256" r:id="rId5"/>
    <p:sldId id="260" r:id="rId6"/>
    <p:sldId id="261" r:id="rId7"/>
    <p:sldId id="262" r:id="rId8"/>
    <p:sldId id="264" r:id="rId9"/>
    <p:sldId id="266" r:id="rId10"/>
    <p:sldId id="265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8" r:id="rId28"/>
    <p:sldId id="289" r:id="rId29"/>
    <p:sldId id="291" r:id="rId30"/>
    <p:sldId id="292" r:id="rId31"/>
    <p:sldId id="293" r:id="rId32"/>
    <p:sldId id="294" r:id="rId33"/>
    <p:sldId id="295" r:id="rId34"/>
    <p:sldId id="296" r:id="rId35"/>
    <p:sldId id="298" r:id="rId36"/>
    <p:sldId id="299" r:id="rId37"/>
    <p:sldId id="300" r:id="rId38"/>
    <p:sldId id="301" r:id="rId39"/>
    <p:sldId id="302" r:id="rId40"/>
    <p:sldId id="303" r:id="rId41"/>
    <p:sldId id="305" r:id="rId42"/>
    <p:sldId id="307" r:id="rId43"/>
    <p:sldId id="287" r:id="rId44"/>
  </p:sldIdLst>
  <p:sldSz cx="9144000" cy="5143500" type="screen16x9"/>
  <p:notesSz cx="6858000" cy="9144000"/>
  <p:embeddedFontLst>
    <p:embeddedFont>
      <p:font typeface="Roboto" panose="020B0604020202020204" charset="0"/>
      <p:regular r:id="rId46"/>
      <p:bold r:id="rId47"/>
      <p:italic r:id="rId48"/>
      <p:boldItalic r:id="rId49"/>
    </p:embeddedFont>
    <p:embeddedFont>
      <p:font typeface="Open Sans" panose="020B0604020202020204" charset="0"/>
      <p:regular r:id="rId50"/>
      <p:bold r:id="rId51"/>
      <p:italic r:id="rId52"/>
      <p:boldItalic r:id="rId53"/>
    </p:embeddedFont>
    <p:embeddedFont>
      <p:font typeface="Consolas" panose="020B0609020204030204" pitchFamily="49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0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00323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16d7d9d49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16d7d9d49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83a708aff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83a708aff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9058cd991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9058cd991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27e0387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27e0387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27e03875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27e03875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841c5b34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841c5b34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27e03875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27e03875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27e03875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27e03875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671030553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671030553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623df383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623df383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9058cd991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9058cd991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27ebdff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27ebdff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623df383d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623df383d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6743fd38d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6743fd38d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83a708aff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83a708aff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6743fd38d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6743fd38d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6d0713f7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6d0713f7e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7b5464dec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7b5464dec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7b5464dec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7b5464dec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7b5464dec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7b5464dec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7b5464dec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7b5464dec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6d0713f7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6d0713f7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67103055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67103055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7b5464dec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7b5464dec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6d0713f7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6d0713f7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6d0713f7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6d0713f7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6d0713f7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6d0713f7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6d0713f7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6d0713f7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692150a8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692150a8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6d0713f7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6d0713f7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6d0713f7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6d0713f7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6d0713f7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6d0713f7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6d0713f7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6d0713f7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27ebdffc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27ebdffc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83a708af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83a708af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9058cd991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9058cd991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623af889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623af889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67aa53e5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67aa53e5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623af88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623af88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623af889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623af889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/4.0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creativecommons.org/licenses/by-nc/4.0/" TargetMode="Externa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CAF50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 sz="3600">
                <a:solidFill>
                  <a:srgbClr val="FAFAF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265500" y="192801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4200"/>
              <a:buNone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ubTitle" idx="1"/>
          </p:nvPr>
        </p:nvSpPr>
        <p:spPr>
          <a:xfrm>
            <a:off x="265500" y="3497911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1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ubTitle" idx="3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AFAF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12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 txBox="1">
            <a:spLocks noGrp="1"/>
          </p:cNvSpPr>
          <p:nvPr>
            <p:ph type="sldNum" idx="4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2"/>
          <p:cNvSpPr txBox="1"/>
          <p:nvPr/>
        </p:nvSpPr>
        <p:spPr>
          <a:xfrm>
            <a:off x="2305475" y="4761375"/>
            <a:ext cx="2314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V2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2"/>
          <p:cNvSpPr txBox="1"/>
          <p:nvPr/>
        </p:nvSpPr>
        <p:spPr>
          <a:xfrm>
            <a:off x="5694725" y="462637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Creative Commons Attribution 4.0 International License</a:t>
            </a: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3225" y="4788588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/>
        </p:nvSpPr>
        <p:spPr>
          <a:xfrm>
            <a:off x="4407225" y="4739850"/>
            <a:ext cx="12876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Input Controls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CAF5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ctrTitle"/>
          </p:nvPr>
        </p:nvSpPr>
        <p:spPr>
          <a:xfrm>
            <a:off x="311708" y="10067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5200"/>
              <a:buNone/>
              <a:defRPr sz="5200" b="1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311700" y="309634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800"/>
              <a:buNone/>
              <a:defRPr sz="28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CAF5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 sz="36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  <a:defRPr>
                <a:solidFill>
                  <a:srgbClr val="000000"/>
                </a:solidFill>
              </a:defRPr>
            </a:lvl1pPr>
            <a:lvl2pPr marL="914400" lvl="1" indent="-355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lphaLcPeriod"/>
              <a:defRPr sz="2000"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romanLcPeriod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romanLcPeriod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AutoNum type="romanLcPeriod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48324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/>
          <p:nvPr/>
        </p:nvSpPr>
        <p:spPr>
          <a:xfrm>
            <a:off x="4572000" y="-125"/>
            <a:ext cx="4572000" cy="4660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  <a:defRPr/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  <a:defRPr sz="20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3918598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/>
        </p:nvSpPr>
        <p:spPr>
          <a:xfrm>
            <a:off x="2381682" y="4761375"/>
            <a:ext cx="22191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265500" y="192801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4200"/>
              <a:buNone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265500" y="3497911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1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3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4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3525" y="4777350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5610875" y="46187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4407225" y="4739850"/>
            <a:ext cx="12876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Input Controls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CAF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>
            <a:spLocks noGrp="1"/>
          </p:cNvSpPr>
          <p:nvPr>
            <p:ph type="ctrTitle"/>
          </p:nvPr>
        </p:nvSpPr>
        <p:spPr>
          <a:xfrm>
            <a:off x="311708" y="10067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5200"/>
              <a:buNone/>
              <a:defRPr sz="5200" b="1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subTitle" idx="1"/>
          </p:nvPr>
        </p:nvSpPr>
        <p:spPr>
          <a:xfrm>
            <a:off x="311700" y="309634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800"/>
              <a:buNone/>
              <a:defRPr sz="28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CAF50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 sz="36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0" name="Google Shape;220;p4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3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  <a:defRPr/>
            </a:lvl1pPr>
            <a:lvl2pPr marL="914400" lvl="1" indent="-355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  <a:defRPr sz="20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5" name="Google Shape;225;p4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4"/>
          <p:cNvSpPr txBox="1">
            <a:spLocks noGrp="1"/>
          </p:cNvSpPr>
          <p:nvPr>
            <p:ph type="body" idx="1"/>
          </p:nvPr>
        </p:nvSpPr>
        <p:spPr>
          <a:xfrm>
            <a:off x="3117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8" name="Google Shape;228;p44"/>
          <p:cNvSpPr txBox="1">
            <a:spLocks noGrp="1"/>
          </p:cNvSpPr>
          <p:nvPr>
            <p:ph type="body" idx="2"/>
          </p:nvPr>
        </p:nvSpPr>
        <p:spPr>
          <a:xfrm>
            <a:off x="48324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9" name="Google Shape;229;p4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44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45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4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4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2" name="Google Shape;242;p4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6" name="Google Shape;246;p4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7" name="Google Shape;247;p4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8" name="Google Shape;248;p4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9"/>
          <p:cNvSpPr txBox="1">
            <a:spLocks noGrp="1"/>
          </p:cNvSpPr>
          <p:nvPr>
            <p:ph type="body" idx="1"/>
          </p:nvPr>
        </p:nvSpPr>
        <p:spPr>
          <a:xfrm>
            <a:off x="311700" y="3918598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251" name="Google Shape;251;p4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4" name="Google Shape;254;p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5" name="Google Shape;255;p5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1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51"/>
          <p:cNvSpPr txBox="1">
            <a:spLocks noGrp="1"/>
          </p:cNvSpPr>
          <p:nvPr>
            <p:ph type="sldNum" idx="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51"/>
          <p:cNvSpPr txBox="1">
            <a:spLocks noGrp="1"/>
          </p:cNvSpPr>
          <p:nvPr>
            <p:ph type="title"/>
          </p:nvPr>
        </p:nvSpPr>
        <p:spPr>
          <a:xfrm>
            <a:off x="265500" y="192801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4200"/>
              <a:buNone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1" name="Google Shape;261;p51"/>
          <p:cNvSpPr txBox="1">
            <a:spLocks noGrp="1"/>
          </p:cNvSpPr>
          <p:nvPr>
            <p:ph type="subTitle" idx="1"/>
          </p:nvPr>
        </p:nvSpPr>
        <p:spPr>
          <a:xfrm>
            <a:off x="265500" y="3497911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1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2" name="Google Shape;262;p51"/>
          <p:cNvSpPr txBox="1">
            <a:spLocks noGrp="1"/>
          </p:cNvSpPr>
          <p:nvPr>
            <p:ph type="subTitle" idx="3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63" name="Google Shape;263;p51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1"/>
          <p:cNvSpPr txBox="1">
            <a:spLocks noGrp="1"/>
          </p:cNvSpPr>
          <p:nvPr>
            <p:ph type="sldNum" idx="4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51"/>
          <p:cNvSpPr txBox="1"/>
          <p:nvPr/>
        </p:nvSpPr>
        <p:spPr>
          <a:xfrm>
            <a:off x="2381687" y="4761375"/>
            <a:ext cx="52968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4CAF50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 sz="3600">
                <a:solidFill>
                  <a:srgbClr val="FAFAF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42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  <a:defRPr/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  <a:defRPr sz="20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16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2602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92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03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296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572000" y="-125"/>
            <a:ext cx="4572000" cy="4627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52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11700" y="3918598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3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444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7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 descr="Android-spli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9"/>
          <p:cNvSpPr txBox="1"/>
          <p:nvPr/>
        </p:nvSpPr>
        <p:spPr>
          <a:xfrm>
            <a:off x="2381687" y="4761375"/>
            <a:ext cx="52968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  </a:t>
            </a:r>
            <a:r>
              <a:rPr lang="en" sz="1000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User Interaction and Intuitive Navigation - Lesson 4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3918598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creativecommons.org/licenses/by/4.0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creativecommons.org/licenses/by/4.0/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hyperlink" Target="https://creativecommons.org/licenses/by/4.0/" TargetMode="Externa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footer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ts val="36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2229275" y="4761375"/>
            <a:ext cx="22977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V2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5694725" y="462637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  <a:hlinkClick r:id="rId14"/>
              </a:rPr>
              <a:t>Creative Commons Attribution 4.0 International License</a:t>
            </a: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4407225" y="4739850"/>
            <a:ext cx="12876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Input Controls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853225" y="47885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 descr="foote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ts val="36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2229275" y="4761375"/>
            <a:ext cx="23376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 V2 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5687075" y="46187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  <a:hlinkClick r:id="rId15"/>
              </a:rPr>
              <a:t>Creative Commons Attribution 4.0 International License</a:t>
            </a: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4407225" y="4739850"/>
            <a:ext cx="12876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Input Controls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005625" y="47885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0" descr="foote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ts val="36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40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0"/>
          <p:cNvSpPr txBox="1"/>
          <p:nvPr/>
        </p:nvSpPr>
        <p:spPr>
          <a:xfrm>
            <a:off x="2305487" y="4761375"/>
            <a:ext cx="52968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V2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footer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ts val="36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2305475" y="4761375"/>
            <a:ext cx="22878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V2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407225" y="4735334"/>
            <a:ext cx="12876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RecyclerView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5694725" y="462637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  <a:hlinkClick r:id="rId13"/>
              </a:rPr>
              <a:t>Creative Commons Attribution 4.0 International License</a:t>
            </a:r>
            <a:r>
              <a:rPr lang="en" sz="900" i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53225" y="4788588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427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app/Activity.html#getCurrentFocus%28%2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ndroid.com/reference/android/view/ViewGroup.html#getFocusedChild()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dittex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developer.android.com/reference/android/widget/CheckBox.html" TargetMode="External"/><Relationship Id="rId7" Type="http://schemas.openxmlformats.org/officeDocument/2006/relationships/hyperlink" Target="https://developer.android.com/reference/android/widget/Spinner.html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.android.com/reference/android/widget/Switch.html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developer.android.com/reference/android/widget/ToggleButton.html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developer.android.com/reference/android/widget/RadioButton.html" TargetMode="External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widget/RadioButton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developer.android.com/reference/android/widget/RadioGroup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support/v7/widget/RecyclerView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support/v7/widget/RecyclerView.html" TargetMode="External"/><Relationship Id="rId7" Type="http://schemas.openxmlformats.org/officeDocument/2006/relationships/hyperlink" Target="https://developer.android.com/reference/android/support/v7/widget/RecyclerView.LayoutManager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developer.android.com/reference/android/support/v7/widget/StaggeredGridLayoutManager.html" TargetMode="External"/><Relationship Id="rId5" Type="http://schemas.openxmlformats.org/officeDocument/2006/relationships/hyperlink" Target="https://developer.android.com/reference/android/support/v7/widget/GridLayoutManager.html" TargetMode="External"/><Relationship Id="rId4" Type="http://schemas.openxmlformats.org/officeDocument/2006/relationships/hyperlink" Target="https://developer.android.com/reference/android/support/v7/widget/LinearLayoutManager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database/Cursor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0.png"/><Relationship Id="rId4" Type="http://schemas.openxmlformats.org/officeDocument/2006/relationships/hyperlink" Target="https://developer.android.com/reference/android/support/v7/widget/RecyclerView.Adapter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.../RecyclerView.ViewHolder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android.com/reference/android/widget/Spinner.html" TargetMode="External"/><Relationship Id="rId3" Type="http://schemas.openxmlformats.org/officeDocument/2006/relationships/hyperlink" Target="https://developer.android.com/reference/android/widget/EditText.html" TargetMode="External"/><Relationship Id="rId7" Type="http://schemas.openxmlformats.org/officeDocument/2006/relationships/hyperlink" Target="https://developer.android.com/reference/android/widget/Switch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veloper.android.com/reference/android/widget/RadioButton.html" TargetMode="External"/><Relationship Id="rId5" Type="http://schemas.openxmlformats.org/officeDocument/2006/relationships/hyperlink" Target="https://developer.android.com/reference/android/widget/CheckBox.html" TargetMode="External"/><Relationship Id="rId4" Type="http://schemas.openxmlformats.org/officeDocument/2006/relationships/hyperlink" Target="https://developer.android.com/reference/android/widget/SeekBar.html" TargetMode="Externa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widget/RadioGroup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view/View.html" TargetMode="External"/><Relationship Id="rId7" Type="http://schemas.openxmlformats.org/officeDocument/2006/relationships/hyperlink" Target="https://developer.android.com/reference/android/view/View.html#onFocusChanged(boolean,%20int,%20android.graphics.Rect)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.android.com/reference/android/view/View.html#setOnFocusChangeListener(android.view.View.OnFocusChangeListener)" TargetMode="External"/><Relationship Id="rId5" Type="http://schemas.openxmlformats.org/officeDocument/2006/relationships/hyperlink" Target="https://developer.android.com/reference/android/view/View.html#requestFocus()" TargetMode="External"/><Relationship Id="rId4" Type="http://schemas.openxmlformats.org/officeDocument/2006/relationships/hyperlink" Target="https://developer.android.com/reference/android/view/View.html#setFocusable(boolean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73" name="Google Shape;273;p53"/>
          <p:cNvSpPr txBox="1">
            <a:spLocks noGrp="1"/>
          </p:cNvSpPr>
          <p:nvPr>
            <p:ph type="sldNum" idx="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74" name="Google Shape;274;p53"/>
          <p:cNvSpPr txBox="1">
            <a:spLocks noGrp="1"/>
          </p:cNvSpPr>
          <p:nvPr>
            <p:ph type="title"/>
          </p:nvPr>
        </p:nvSpPr>
        <p:spPr>
          <a:xfrm>
            <a:off x="265500" y="1154475"/>
            <a:ext cx="4045200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Interaction </a:t>
            </a:r>
            <a:endParaRPr/>
          </a:p>
        </p:txBody>
      </p:sp>
      <p:sp>
        <p:nvSpPr>
          <p:cNvPr id="275" name="Google Shape;275;p53"/>
          <p:cNvSpPr txBox="1">
            <a:spLocks noGrp="1"/>
          </p:cNvSpPr>
          <p:nvPr>
            <p:ph type="sldNum" idx="4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76" name="Google Shape;276;p53"/>
          <p:cNvSpPr txBox="1">
            <a:spLocks noGrp="1"/>
          </p:cNvSpPr>
          <p:nvPr>
            <p:ph type="subTitle" idx="3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Developer Fundamentals V2</a:t>
            </a:r>
            <a:endParaRPr/>
          </a:p>
        </p:txBody>
      </p:sp>
      <p:sp>
        <p:nvSpPr>
          <p:cNvPr id="277" name="Google Shape;277;p53"/>
          <p:cNvSpPr txBox="1"/>
          <p:nvPr/>
        </p:nvSpPr>
        <p:spPr>
          <a:xfrm>
            <a:off x="265500" y="3497911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Lesson 4</a:t>
            </a:r>
            <a:endParaRPr sz="21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the view with focus</a:t>
            </a:r>
            <a:endParaRPr/>
          </a:p>
        </p:txBody>
      </p:sp>
      <p:sp>
        <p:nvSpPr>
          <p:cNvPr id="382" name="Google Shape;382;p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Activity.getCurrentFocus()</a:t>
            </a:r>
            <a:r>
              <a:rPr lang="en" dirty="0"/>
              <a:t> 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ViewGroup.getFocusedChild()</a:t>
            </a:r>
            <a:endParaRPr dirty="0"/>
          </a:p>
        </p:txBody>
      </p:sp>
      <p:sp>
        <p:nvSpPr>
          <p:cNvPr id="383" name="Google Shape;383;p68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9"/>
          <p:cNvSpPr txBox="1">
            <a:spLocks noGrp="1"/>
          </p:cNvSpPr>
          <p:nvPr>
            <p:ph type="title"/>
          </p:nvPr>
        </p:nvSpPr>
        <p:spPr>
          <a:xfrm>
            <a:off x="265500" y="1614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Freeform text and numbers</a:t>
            </a:r>
            <a:endParaRPr/>
          </a:p>
        </p:txBody>
      </p:sp>
      <p:sp>
        <p:nvSpPr>
          <p:cNvPr id="389" name="Google Shape;389;p6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EditText for multiple lines of text</a:t>
            </a:r>
            <a:endParaRPr/>
          </a:p>
        </p:txBody>
      </p:sp>
      <p:sp>
        <p:nvSpPr>
          <p:cNvPr id="396" name="Google Shape;396;p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52300" cy="3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EditText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 default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Alphanumeric keyboard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Suggestions appear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Tapping </a:t>
            </a:r>
            <a:r>
              <a:rPr lang="en" b="1">
                <a:solidFill>
                  <a:srgbClr val="333333"/>
                </a:solidFill>
                <a:highlight>
                  <a:srgbClr val="FFFFFF"/>
                </a:highlight>
              </a:rPr>
              <a:t>Return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 (</a:t>
            </a:r>
            <a:r>
              <a:rPr lang="en" b="1">
                <a:solidFill>
                  <a:srgbClr val="333333"/>
                </a:solidFill>
                <a:highlight>
                  <a:srgbClr val="FFFFFF"/>
                </a:highlight>
              </a:rPr>
              <a:t>Enter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) key starts new line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397" name="Google Shape;397;p7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98" name="Google Shape;398;p70"/>
          <p:cNvPicPr preferRelativeResize="0"/>
          <p:nvPr/>
        </p:nvPicPr>
        <p:blipFill rotWithShape="1">
          <a:blip r:embed="rId4">
            <a:alphaModFix/>
          </a:blip>
          <a:srcRect l="43800" r="9814"/>
          <a:stretch/>
        </p:blipFill>
        <p:spPr>
          <a:xfrm>
            <a:off x="5614600" y="1266938"/>
            <a:ext cx="2691075" cy="26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70"/>
          <p:cNvSpPr txBox="1"/>
          <p:nvPr/>
        </p:nvSpPr>
        <p:spPr>
          <a:xfrm>
            <a:off x="7150350" y="3973775"/>
            <a:ext cx="1761300" cy="52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Return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key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70"/>
          <p:cNvSpPr/>
          <p:nvPr/>
        </p:nvSpPr>
        <p:spPr>
          <a:xfrm>
            <a:off x="7922677" y="3585750"/>
            <a:ext cx="239400" cy="528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Customize with inputType</a:t>
            </a:r>
            <a:endParaRPr/>
          </a:p>
        </p:txBody>
      </p:sp>
      <p:sp>
        <p:nvSpPr>
          <p:cNvPr id="406" name="Google Shape;406;p71"/>
          <p:cNvSpPr txBox="1">
            <a:spLocks noGrp="1"/>
          </p:cNvSpPr>
          <p:nvPr>
            <p:ph type="body" idx="1"/>
          </p:nvPr>
        </p:nvSpPr>
        <p:spPr>
          <a:xfrm>
            <a:off x="81279" y="1148150"/>
            <a:ext cx="6780107" cy="322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Set in Attributes pane of layout editor</a:t>
            </a:r>
            <a:endParaRPr dirty="0"/>
          </a:p>
          <a:p>
            <a:pPr marL="457200" lvl="0" indent="-381000" algn="l" rtl="0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XML code for EditText: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&lt;EditText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  android:id="@+id/name_field"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  android:inputType = 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textPersonName"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   ...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07" name="Google Shape;407;p7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408" name="Google Shape;40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5725" y="96318"/>
            <a:ext cx="1626575" cy="49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2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EditText for message</a:t>
            </a:r>
            <a:endParaRPr/>
          </a:p>
        </p:txBody>
      </p:sp>
      <p:sp>
        <p:nvSpPr>
          <p:cNvPr id="414" name="Google Shape;414;p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52300" cy="3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android:inputType</a:t>
            </a:r>
            <a:b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="textShortMessage"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Single line of text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Tapping Emoticons key changes keyboard to emoticons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415" name="Google Shape;415;p7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16" name="Google Shape;41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2060" y="1400514"/>
            <a:ext cx="2660846" cy="253743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72"/>
          <p:cNvSpPr txBox="1"/>
          <p:nvPr/>
        </p:nvSpPr>
        <p:spPr>
          <a:xfrm>
            <a:off x="7455150" y="3973775"/>
            <a:ext cx="17613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Emoticons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72"/>
          <p:cNvSpPr/>
          <p:nvPr/>
        </p:nvSpPr>
        <p:spPr>
          <a:xfrm>
            <a:off x="8227477" y="3585750"/>
            <a:ext cx="239400" cy="528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72"/>
          <p:cNvSpPr/>
          <p:nvPr/>
        </p:nvSpPr>
        <p:spPr>
          <a:xfrm>
            <a:off x="8130650" y="3192150"/>
            <a:ext cx="412200" cy="3936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EditText for single line</a:t>
            </a:r>
            <a:endParaRPr/>
          </a:p>
        </p:txBody>
      </p:sp>
      <p:sp>
        <p:nvSpPr>
          <p:cNvPr id="425" name="Google Shape;425;p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52300" cy="3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Both work:</a:t>
            </a:r>
            <a:endParaRPr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onsolas"/>
              <a:buChar char="○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android:inputType</a:t>
            </a:r>
            <a:b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="textLongMessage"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onsolas"/>
              <a:buChar char="○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android:inputType</a:t>
            </a:r>
            <a:b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="textPersonName"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Single line of text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Tapping </a:t>
            </a:r>
            <a:r>
              <a:rPr lang="en" b="1">
                <a:solidFill>
                  <a:srgbClr val="333333"/>
                </a:solidFill>
                <a:highlight>
                  <a:srgbClr val="FFFFFF"/>
                </a:highlight>
              </a:rPr>
              <a:t>Done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 key advances focus to next View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426" name="Google Shape;426;p7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27" name="Google Shape;427;p73"/>
          <p:cNvSpPr txBox="1"/>
          <p:nvPr/>
        </p:nvSpPr>
        <p:spPr>
          <a:xfrm>
            <a:off x="7455150" y="3973775"/>
            <a:ext cx="17613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Done key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8" name="Google Shape;42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320" y="1389671"/>
            <a:ext cx="2645198" cy="2537431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73"/>
          <p:cNvSpPr/>
          <p:nvPr/>
        </p:nvSpPr>
        <p:spPr>
          <a:xfrm>
            <a:off x="8227477" y="3585750"/>
            <a:ext cx="239400" cy="528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73"/>
          <p:cNvSpPr/>
          <p:nvPr/>
        </p:nvSpPr>
        <p:spPr>
          <a:xfrm>
            <a:off x="8130650" y="3192150"/>
            <a:ext cx="412200" cy="3936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753" y="1103659"/>
            <a:ext cx="2350024" cy="27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7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EditText for phone number entry</a:t>
            </a:r>
            <a:endParaRPr/>
          </a:p>
        </p:txBody>
      </p:sp>
      <p:sp>
        <p:nvSpPr>
          <p:cNvPr id="437" name="Google Shape;437;p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52300" cy="3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android:inputType ="phone"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Numeric keypad (numbers only)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4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Tapping </a:t>
            </a:r>
            <a:r>
              <a:rPr lang="en" b="1">
                <a:solidFill>
                  <a:srgbClr val="333333"/>
                </a:solidFill>
                <a:highlight>
                  <a:srgbClr val="FFFFFF"/>
                </a:highlight>
              </a:rPr>
              <a:t>Done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 key advances focus to next View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438" name="Google Shape;438;p7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39" name="Google Shape;439;p74"/>
          <p:cNvSpPr txBox="1"/>
          <p:nvPr/>
        </p:nvSpPr>
        <p:spPr>
          <a:xfrm>
            <a:off x="7455150" y="3973775"/>
            <a:ext cx="17613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Done key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p74"/>
          <p:cNvSpPr/>
          <p:nvPr/>
        </p:nvSpPr>
        <p:spPr>
          <a:xfrm>
            <a:off x="8227477" y="3585750"/>
            <a:ext cx="239400" cy="528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74"/>
          <p:cNvSpPr/>
          <p:nvPr/>
        </p:nvSpPr>
        <p:spPr>
          <a:xfrm>
            <a:off x="8130650" y="3192150"/>
            <a:ext cx="412200" cy="3936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text</a:t>
            </a:r>
            <a:endParaRPr/>
          </a:p>
        </p:txBody>
      </p:sp>
      <p:sp>
        <p:nvSpPr>
          <p:cNvPr id="447" name="Google Shape;447;p75"/>
          <p:cNvSpPr txBox="1">
            <a:spLocks noGrp="1"/>
          </p:cNvSpPr>
          <p:nvPr>
            <p:ph type="body" idx="1"/>
          </p:nvPr>
        </p:nvSpPr>
        <p:spPr>
          <a:xfrm>
            <a:off x="311700" y="1148150"/>
            <a:ext cx="8709300" cy="322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Get the EditText object for the EditText view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EditText simpleEditText = 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           findViewById(R.id.edit_simple);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Retrieve the CharSequence and convert it to a string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String strValue =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      simpleEditText.getText().toString();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8" name="Google Shape;448;p75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6"/>
          <p:cNvSpPr txBox="1">
            <a:spLocks noGrp="1"/>
          </p:cNvSpPr>
          <p:nvPr>
            <p:ph type="title" idx="4294967295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types</a:t>
            </a:r>
            <a:endParaRPr/>
          </a:p>
        </p:txBody>
      </p:sp>
      <p:sp>
        <p:nvSpPr>
          <p:cNvPr id="454" name="Google Shape;454;p76"/>
          <p:cNvSpPr txBox="1">
            <a:spLocks noGrp="1"/>
          </p:cNvSpPr>
          <p:nvPr>
            <p:ph type="body" idx="1"/>
          </p:nvPr>
        </p:nvSpPr>
        <p:spPr>
          <a:xfrm>
            <a:off x="234200" y="1080925"/>
            <a:ext cx="7867200" cy="3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textCapCharacters</a:t>
            </a:r>
            <a:r>
              <a:rPr lang="en" sz="1800"/>
              <a:t>: Set to all capital letters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textCapSentences</a:t>
            </a:r>
            <a:r>
              <a:rPr lang="en" sz="1800"/>
              <a:t>: Start each sentence with a capital letter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textPassword</a:t>
            </a:r>
            <a:r>
              <a:rPr lang="en" sz="1800"/>
              <a:t>: Conceal an entered password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1800"/>
              <a:t>: Restrict text entry to numbers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textEmailAddress</a:t>
            </a:r>
            <a:r>
              <a:rPr lang="en" sz="1800"/>
              <a:t>: Show keyboard with </a:t>
            </a:r>
            <a:r>
              <a:rPr lang="en" sz="1800" b="1"/>
              <a:t>@</a:t>
            </a:r>
            <a:r>
              <a:rPr lang="en" sz="1800"/>
              <a:t> conveniently located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phone</a:t>
            </a:r>
            <a:r>
              <a:rPr lang="en" sz="1800"/>
              <a:t>: Show a numeric phone keypad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datetime</a:t>
            </a:r>
            <a:r>
              <a:rPr lang="en" sz="1800"/>
              <a:t>: Show a numeric keypad with a slash and colon for entering the date and time</a:t>
            </a:r>
            <a:endParaRPr sz="1800"/>
          </a:p>
        </p:txBody>
      </p:sp>
      <p:sp>
        <p:nvSpPr>
          <p:cNvPr id="455" name="Google Shape;455;p7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56" name="Google Shape;456;p7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input types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7"/>
          <p:cNvSpPr txBox="1">
            <a:spLocks noGrp="1"/>
          </p:cNvSpPr>
          <p:nvPr>
            <p:ph type="title"/>
          </p:nvPr>
        </p:nvSpPr>
        <p:spPr>
          <a:xfrm>
            <a:off x="265500" y="1614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Providing choices</a:t>
            </a:r>
            <a:endParaRPr/>
          </a:p>
        </p:txBody>
      </p:sp>
      <p:sp>
        <p:nvSpPr>
          <p:cNvPr id="462" name="Google Shape;462;p7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7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7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Accepting user input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4" name="Google Shape;304;p57"/>
          <p:cNvSpPr txBox="1">
            <a:spLocks noGrp="1"/>
          </p:cNvSpPr>
          <p:nvPr>
            <p:ph type="body" idx="1"/>
          </p:nvPr>
        </p:nvSpPr>
        <p:spPr>
          <a:xfrm>
            <a:off x="311700" y="1316225"/>
            <a:ext cx="8398800" cy="31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Freeform text and numbers: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EditText</a:t>
            </a:r>
            <a:r>
              <a:rPr lang="en">
                <a:solidFill>
                  <a:schemeClr val="dk1"/>
                </a:solidFill>
              </a:rPr>
              <a:t> (using keyboard)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Providing choices: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CheckBox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RadioButton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Spinner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olas"/>
              <a:buChar char="●"/>
            </a:pPr>
            <a:r>
              <a:rPr lang="en">
                <a:solidFill>
                  <a:schemeClr val="dk1"/>
                </a:solidFill>
              </a:rPr>
              <a:t>Switching on/off: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Toggle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Switch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Choosing value in range of values: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SeekBar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05" name="Google Shape;305;p57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elements for providing choices</a:t>
            </a:r>
            <a:endParaRPr/>
          </a:p>
        </p:txBody>
      </p:sp>
      <p:sp>
        <p:nvSpPr>
          <p:cNvPr id="469" name="Google Shape;469;p78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5048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CheckBox</a:t>
            </a:r>
            <a:r>
              <a:rPr lang="en"/>
              <a:t> and </a:t>
            </a:r>
            <a:r>
              <a:rPr lang="en" u="sng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RadioButton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5"/>
              </a:rPr>
              <a:t>ToggleButton</a:t>
            </a:r>
            <a:r>
              <a:rPr lang="en"/>
              <a:t> and </a:t>
            </a:r>
            <a:r>
              <a:rPr lang="en" u="sng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  <a:hlinkClick r:id="rId6"/>
              </a:rPr>
              <a:t>Switch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  <a:hlinkClick r:id="rId7"/>
              </a:rPr>
              <a:t>Spinner</a:t>
            </a:r>
            <a:endParaRPr/>
          </a:p>
        </p:txBody>
      </p:sp>
      <p:sp>
        <p:nvSpPr>
          <p:cNvPr id="470" name="Google Shape;470;p78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471" name="Google Shape;471;p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52225" y="1072075"/>
            <a:ext cx="1362075" cy="1038225"/>
          </a:xfrm>
          <a:prstGeom prst="rect">
            <a:avLst/>
          </a:prstGeom>
          <a:noFill/>
          <a:ln w="9525" cap="flat" cmpd="sng">
            <a:solidFill>
              <a:srgbClr val="75757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2" name="Google Shape;472;p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89013" y="1062538"/>
            <a:ext cx="1885950" cy="1057275"/>
          </a:xfrm>
          <a:prstGeom prst="rect">
            <a:avLst/>
          </a:prstGeom>
          <a:noFill/>
          <a:ln w="9525" cap="flat" cmpd="sng">
            <a:solidFill>
              <a:srgbClr val="75757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3" name="Google Shape;473;p7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52225" y="2216350"/>
            <a:ext cx="2352675" cy="742950"/>
          </a:xfrm>
          <a:prstGeom prst="rect">
            <a:avLst/>
          </a:prstGeom>
          <a:noFill/>
          <a:ln w="9525" cap="flat" cmpd="sng">
            <a:solidFill>
              <a:srgbClr val="75757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4" name="Google Shape;474;p7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62638" y="2850900"/>
            <a:ext cx="2295525" cy="742950"/>
          </a:xfrm>
          <a:prstGeom prst="rect">
            <a:avLst/>
          </a:prstGeom>
          <a:noFill/>
          <a:ln w="9525" cap="flat" cmpd="sng">
            <a:solidFill>
              <a:srgbClr val="75757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5" name="Google Shape;475;p7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83375" y="2930575"/>
            <a:ext cx="1800225" cy="1562100"/>
          </a:xfrm>
          <a:prstGeom prst="rect">
            <a:avLst/>
          </a:prstGeom>
          <a:noFill/>
          <a:ln w="9525" cap="flat" cmpd="sng">
            <a:solidFill>
              <a:srgbClr val="75757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9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CheckBox</a:t>
            </a:r>
            <a:endParaRPr/>
          </a:p>
        </p:txBody>
      </p:sp>
      <p:sp>
        <p:nvSpPr>
          <p:cNvPr id="481" name="Google Shape;481;p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09300" cy="32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User can select any number of choices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Char char="●"/>
            </a:pPr>
            <a:r>
              <a:rPr lang="en"/>
              <a:t>Checking one box does not uncheck another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Users expect checkboxes in a vertical list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Commonly used with a </a:t>
            </a:r>
            <a:r>
              <a:rPr lang="en" b="1"/>
              <a:t>Submit</a:t>
            </a:r>
            <a:r>
              <a:rPr lang="en"/>
              <a:t> button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Every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CheckBox</a:t>
            </a:r>
            <a:r>
              <a:rPr lang="en"/>
              <a:t> is a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View</a:t>
            </a:r>
            <a:r>
              <a:rPr lang="en"/>
              <a:t> and can have </a:t>
            </a:r>
            <a:br>
              <a:rPr lang="en"/>
            </a:br>
            <a:r>
              <a:rPr lang="en"/>
              <a:t>an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onClick</a:t>
            </a:r>
            <a:r>
              <a:rPr lang="en"/>
              <a:t> handler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2" name="Google Shape;482;p79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483" name="Google Shape;48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0870" y="2748000"/>
            <a:ext cx="2231425" cy="1700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RadioButton</a:t>
            </a:r>
            <a:endParaRPr/>
          </a:p>
        </p:txBody>
      </p:sp>
      <p:sp>
        <p:nvSpPr>
          <p:cNvPr id="489" name="Google Shape;489;p80"/>
          <p:cNvSpPr txBox="1">
            <a:spLocks noGrp="1"/>
          </p:cNvSpPr>
          <p:nvPr>
            <p:ph type="body" idx="1"/>
          </p:nvPr>
        </p:nvSpPr>
        <p:spPr>
          <a:xfrm>
            <a:off x="382725" y="905200"/>
            <a:ext cx="7281300" cy="3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Put </a:t>
            </a:r>
            <a:r>
              <a:rPr lang="en" u="sng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RadioButton</a:t>
            </a:r>
            <a:r>
              <a:rPr lang="en"/>
              <a:t> elements in a </a:t>
            </a:r>
            <a:r>
              <a:rPr lang="en" u="sng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RadioGroup</a:t>
            </a:r>
            <a:r>
              <a:rPr lang="en"/>
              <a:t> in a vertical list (horizontally if labels are short)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User can select only one of the choices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Checking one unchecks all others in group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Each </a:t>
            </a:r>
            <a:r>
              <a:rPr lang="en" u="sng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RadioButton</a:t>
            </a:r>
            <a:r>
              <a:rPr lang="en"/>
              <a:t> can have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onClick</a:t>
            </a:r>
            <a:r>
              <a:rPr lang="en"/>
              <a:t> </a:t>
            </a:r>
            <a:br>
              <a:rPr lang="en"/>
            </a:br>
            <a:r>
              <a:rPr lang="en"/>
              <a:t>handler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Commonly used with a </a:t>
            </a:r>
            <a:r>
              <a:rPr lang="en" b="1"/>
              <a:t>Submit</a:t>
            </a:r>
            <a:r>
              <a:rPr lang="en"/>
              <a:t> button</a:t>
            </a:r>
            <a:br>
              <a:rPr lang="en"/>
            </a:br>
            <a:r>
              <a:rPr lang="en"/>
              <a:t>for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RadioGroup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0" name="Google Shape;490;p8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491" name="Google Shape;491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9825" y="3031600"/>
            <a:ext cx="2291300" cy="1284550"/>
          </a:xfrm>
          <a:prstGeom prst="rect">
            <a:avLst/>
          </a:prstGeom>
          <a:noFill/>
          <a:ln w="9525" cap="flat" cmpd="sng">
            <a:solidFill>
              <a:srgbClr val="75757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Toggle buttons and switches</a:t>
            </a:r>
            <a:endParaRPr/>
          </a:p>
        </p:txBody>
      </p:sp>
      <p:sp>
        <p:nvSpPr>
          <p:cNvPr id="497" name="Google Shape;497;p81"/>
          <p:cNvSpPr txBox="1">
            <a:spLocks noGrp="1"/>
          </p:cNvSpPr>
          <p:nvPr>
            <p:ph type="body" idx="1"/>
          </p:nvPr>
        </p:nvSpPr>
        <p:spPr>
          <a:xfrm>
            <a:off x="311700" y="1021475"/>
            <a:ext cx="8709300" cy="35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User can switch between on and off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android:onClick</a:t>
            </a:r>
            <a:r>
              <a:rPr lang="en"/>
              <a:t> for click handler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                                     </a:t>
            </a:r>
            <a:br>
              <a:rPr lang="en"/>
            </a:br>
            <a:r>
              <a:rPr lang="en"/>
              <a:t>                                     Toggle buttons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                                      Switches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8" name="Google Shape;498;p8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499" name="Google Shape;499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513" y="2511100"/>
            <a:ext cx="23526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576" y="3332125"/>
            <a:ext cx="2400575" cy="7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RecyclerView</a:t>
            </a:r>
            <a:endParaRPr dirty="0"/>
          </a:p>
        </p:txBody>
      </p:sp>
      <p:sp>
        <p:nvSpPr>
          <p:cNvPr id="306" name="Google Shape;306;p5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57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24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308" name="Google Shape;308;p5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716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a RecyclerView?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6"/>
          <p:cNvSpPr txBox="1">
            <a:spLocks noGrp="1"/>
          </p:cNvSpPr>
          <p:nvPr>
            <p:ph type="body" idx="1"/>
          </p:nvPr>
        </p:nvSpPr>
        <p:spPr>
          <a:xfrm>
            <a:off x="311700" y="1190300"/>
            <a:ext cx="514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RecyclerView</a:t>
            </a:r>
            <a:r>
              <a:rPr lang="en" sz="2000">
                <a:solidFill>
                  <a:srgbClr val="000000"/>
                </a:solidFill>
              </a:rPr>
              <a:t> is scrollable container for large data sets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Efficient 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Uses and reuses limited number of </a:t>
            </a:r>
            <a:r>
              <a:rPr lang="en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View</a:t>
            </a:r>
            <a:r>
              <a:rPr lang="en" sz="2000">
                <a:solidFill>
                  <a:srgbClr val="000000"/>
                </a:solidFill>
              </a:rPr>
              <a:t> elements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Updates changing data fast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297" name="Google Shape;297;p5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25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98" name="Google Shape;29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0475" y="1085250"/>
            <a:ext cx="2857625" cy="331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6" descr="pv_wordlistsql-1.png"/>
          <p:cNvPicPr preferRelativeResize="0"/>
          <p:nvPr/>
        </p:nvPicPr>
        <p:blipFill rotWithShape="1">
          <a:blip r:embed="rId5">
            <a:alphaModFix/>
          </a:blip>
          <a:srcRect l="9803" t="13488" r="11263" b="17693"/>
          <a:stretch/>
        </p:blipFill>
        <p:spPr>
          <a:xfrm>
            <a:off x="6051400" y="1725950"/>
            <a:ext cx="1132475" cy="181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6"/>
          <p:cNvSpPr/>
          <p:nvPr/>
        </p:nvSpPr>
        <p:spPr>
          <a:xfrm>
            <a:off x="6831675" y="3226375"/>
            <a:ext cx="352200" cy="317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219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9"/>
          <p:cNvSpPr txBox="1">
            <a:spLocks noGrp="1"/>
          </p:cNvSpPr>
          <p:nvPr>
            <p:ph type="title" idx="4294967295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Components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9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26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323" name="Google Shape;323;p59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components fit together overview</a:t>
            </a:r>
            <a:endParaRPr/>
          </a:p>
        </p:txBody>
      </p:sp>
      <p:pic>
        <p:nvPicPr>
          <p:cNvPr id="324" name="Google Shape;32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488" y="1421725"/>
            <a:ext cx="8261025" cy="263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259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0"/>
          <p:cNvSpPr txBox="1">
            <a:spLocks noGrp="1"/>
          </p:cNvSpPr>
          <p:nvPr>
            <p:ph type="title" idx="4294967295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Layout Manager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60"/>
          <p:cNvSpPr txBox="1">
            <a:spLocks noGrp="1"/>
          </p:cNvSpPr>
          <p:nvPr>
            <p:ph type="body" idx="1"/>
          </p:nvPr>
        </p:nvSpPr>
        <p:spPr>
          <a:xfrm>
            <a:off x="311700" y="954550"/>
            <a:ext cx="8520600" cy="40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 smtClean="0"/>
              <a:t>Use </a:t>
            </a:r>
            <a:r>
              <a:rPr lang="en" sz="2000" dirty="0"/>
              <a:t>to position 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View</a:t>
            </a:r>
            <a:r>
              <a:rPr lang="en" sz="2000" dirty="0"/>
              <a:t> items inside a </a:t>
            </a:r>
            <a:r>
              <a:rPr lang="en" sz="2000" u="sng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RecyclerView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Reuses 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View</a:t>
            </a:r>
            <a:r>
              <a:rPr lang="en" sz="2000" dirty="0"/>
              <a:t> items that are no longer visible to the user 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Built-in layout managers 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u="sng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LinearLayoutManager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u="sng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5"/>
              </a:rPr>
              <a:t>GridLayoutManager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u="sng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6"/>
              </a:rPr>
              <a:t>StaggeredGridLayoutManager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Extend </a:t>
            </a:r>
            <a:r>
              <a:rPr lang="en" sz="2000" u="sng" dirty="0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7"/>
              </a:rPr>
              <a:t>RecyclerView.LayoutManager</a:t>
            </a:r>
            <a:endParaRPr sz="2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1" name="Google Shape;331;p6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27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332" name="Google Shape;332;p6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layout manager?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3744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1"/>
          <p:cNvSpPr txBox="1">
            <a:spLocks noGrp="1"/>
          </p:cNvSpPr>
          <p:nvPr>
            <p:ph type="title" idx="4294967295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Adapter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61"/>
          <p:cNvSpPr txBox="1">
            <a:spLocks noGrp="1"/>
          </p:cNvSpPr>
          <p:nvPr>
            <p:ph type="body" idx="1"/>
          </p:nvPr>
        </p:nvSpPr>
        <p:spPr>
          <a:xfrm>
            <a:off x="831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Helps incompatible interfaces work together</a:t>
            </a:r>
            <a:endParaRPr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>
                <a:solidFill>
                  <a:schemeClr val="dk1"/>
                </a:solidFill>
              </a:rPr>
              <a:t>Example: Takes data from database </a:t>
            </a: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Cursor</a:t>
            </a:r>
            <a:r>
              <a:rPr lang="en">
                <a:solidFill>
                  <a:schemeClr val="dk1"/>
                </a:solidFill>
              </a:rPr>
              <a:t> and prepares strings to put into a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View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Intermediary between data and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View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Manages creating, updating, adding, deleting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View</a:t>
            </a:r>
            <a:r>
              <a:rPr lang="en">
                <a:solidFill>
                  <a:schemeClr val="dk1"/>
                </a:solidFill>
              </a:rPr>
              <a:t> items as underlying data changes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RecyclerView.Adapter</a:t>
            </a:r>
            <a:r>
              <a:rPr lang="en"/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9" name="Google Shape;339;p6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28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340" name="Google Shape;340;p6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adapter?</a:t>
            </a:r>
            <a:endParaRPr/>
          </a:p>
        </p:txBody>
      </p:sp>
      <p:pic>
        <p:nvPicPr>
          <p:cNvPr id="341" name="Google Shape;341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3975" y="3395550"/>
            <a:ext cx="3445825" cy="1097125"/>
          </a:xfrm>
          <a:prstGeom prst="rect">
            <a:avLst/>
          </a:prstGeom>
          <a:noFill/>
          <a:ln w="28575" cap="flat" cmpd="sng">
            <a:solidFill>
              <a:srgbClr val="4CAF5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616118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2"/>
          <p:cNvSpPr txBox="1">
            <a:spLocks noGrp="1"/>
          </p:cNvSpPr>
          <p:nvPr>
            <p:ph type="title" idx="4294967295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Adapter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62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29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Used by the adapter to prepare one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View</a:t>
            </a:r>
            <a:r>
              <a:rPr lang="en">
                <a:solidFill>
                  <a:schemeClr val="dk1"/>
                </a:solidFill>
              </a:rPr>
              <a:t> with data for one list item 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Layout specified in an XML resource file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Can have clickable elements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Is placed by the layout manager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Consolas"/>
              <a:buChar char="●"/>
            </a:pP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RecyclerView.ViewHolder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8" name="Google Shape;348;p6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29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349" name="Google Shape;349;p62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ViewHolder?</a:t>
            </a:r>
            <a:endParaRPr/>
          </a:p>
        </p:txBody>
      </p:sp>
      <p:pic>
        <p:nvPicPr>
          <p:cNvPr id="350" name="Google Shape;350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3975" y="3395550"/>
            <a:ext cx="3445825" cy="1097125"/>
          </a:xfrm>
          <a:prstGeom prst="rect">
            <a:avLst/>
          </a:prstGeom>
          <a:noFill/>
          <a:ln w="28575" cap="flat" cmpd="sng">
            <a:solidFill>
              <a:srgbClr val="4CAF5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25533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982600" cy="3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u="sng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EditText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u="sng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SeekBar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u="sng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  <a:hlinkClick r:id="rId5"/>
              </a:rPr>
              <a:t>CheckBox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olas"/>
              <a:buAutoNum type="arabicPeriod"/>
            </a:pP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6"/>
              </a:rPr>
              <a:t>RadioButton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u="sng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  <a:hlinkClick r:id="rId7"/>
              </a:rPr>
              <a:t>Switch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u="sng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  <a:hlinkClick r:id="rId8"/>
              </a:rPr>
              <a:t>Spinner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800"/>
          </a:p>
        </p:txBody>
      </p:sp>
      <p:sp>
        <p:nvSpPr>
          <p:cNvPr id="311" name="Google Shape;311;p5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Examples of input controls</a:t>
            </a:r>
            <a:endParaRPr/>
          </a:p>
        </p:txBody>
      </p:sp>
      <p:sp>
        <p:nvSpPr>
          <p:cNvPr id="312" name="Google Shape;312;p58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13" name="Google Shape;313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05125" y="1745395"/>
            <a:ext cx="5267325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RecyclerView</a:t>
            </a:r>
            <a:endParaRPr/>
          </a:p>
        </p:txBody>
      </p:sp>
      <p:sp>
        <p:nvSpPr>
          <p:cNvPr id="356" name="Google Shape;356;p6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30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358" name="Google Shape;358;p6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605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4"/>
          <p:cNvSpPr txBox="1">
            <a:spLocks noGrp="1"/>
          </p:cNvSpPr>
          <p:nvPr>
            <p:ph type="title" idx="4294967295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Implementation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6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70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dirty="0" smtClean="0">
                <a:solidFill>
                  <a:schemeClr val="dk1"/>
                </a:solidFill>
              </a:rPr>
              <a:t>Add 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RecyclerView</a:t>
            </a:r>
            <a:r>
              <a:rPr lang="en" dirty="0">
                <a:solidFill>
                  <a:schemeClr val="dk1"/>
                </a:solidFill>
              </a:rPr>
              <a:t> to layout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Create XML layout for item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Extend 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RecyclerView.Adapter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Extend 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RecyclerView.ViewHolder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24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In 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Activity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onCreate()</a:t>
            </a:r>
            <a:r>
              <a:rPr lang="en" dirty="0">
                <a:solidFill>
                  <a:schemeClr val="dk1"/>
                </a:solidFill>
              </a:rPr>
              <a:t>, create 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RecyclerView</a:t>
            </a:r>
            <a:r>
              <a:rPr lang="en" dirty="0">
                <a:solidFill>
                  <a:schemeClr val="dk1"/>
                </a:solidFill>
              </a:rPr>
              <a:t> with adapter and layout manager</a:t>
            </a:r>
            <a:endParaRPr dirty="0"/>
          </a:p>
        </p:txBody>
      </p:sp>
      <p:sp>
        <p:nvSpPr>
          <p:cNvPr id="365" name="Google Shape;365;p6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31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366" name="Google Shape;366;p6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Summary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319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6"/>
          <p:cNvSpPr txBox="1">
            <a:spLocks noGrp="1"/>
          </p:cNvSpPr>
          <p:nvPr>
            <p:ph type="title" idx="4294967295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Activity layout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6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28082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android.support.v7.widget.RecyclerView</a:t>
            </a:r>
            <a:endParaRPr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android:id="@+id/recyclerview"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android:layout_width="match_parent"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android:layout_height="match_parent"&gt;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&lt;/android.support.v7.widget.RecyclerView&gt;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1" name="Google Shape;381;p6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32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382" name="Google Shape;382;p6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 RecyclerView to XML Layout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8011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7"/>
          <p:cNvSpPr txBox="1">
            <a:spLocks noGrp="1"/>
          </p:cNvSpPr>
          <p:nvPr>
            <p:ph type="title" idx="4294967295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Item layout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67"/>
          <p:cNvSpPr txBox="1">
            <a:spLocks noGrp="1"/>
          </p:cNvSpPr>
          <p:nvPr>
            <p:ph type="body" idx="1"/>
          </p:nvPr>
        </p:nvSpPr>
        <p:spPr>
          <a:xfrm>
            <a:off x="223175" y="1033275"/>
            <a:ext cx="596087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dirty="0"/>
              <a:t>&lt;</a:t>
            </a:r>
            <a:r>
              <a:rPr lang="en-US" sz="1600" b="1" dirty="0" err="1">
                <a:solidFill>
                  <a:srgbClr val="000080"/>
                </a:solidFill>
              </a:rPr>
              <a:t>LinearLayout</a:t>
            </a:r>
            <a:r>
              <a:rPr lang="en-US" sz="1600" b="1" dirty="0">
                <a:solidFill>
                  <a:srgbClr val="000080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xmlns:</a:t>
            </a:r>
            <a:r>
              <a:rPr lang="en-US" sz="1600" b="1" dirty="0" err="1">
                <a:solidFill>
                  <a:srgbClr val="660E7A"/>
                </a:solidFill>
              </a:rPr>
              <a:t>android</a:t>
            </a:r>
            <a:r>
              <a:rPr lang="en-US" sz="1600" b="1" dirty="0">
                <a:solidFill>
                  <a:srgbClr val="0000FF"/>
                </a:solidFill>
              </a:rPr>
              <a:t>=</a:t>
            </a:r>
            <a:r>
              <a:rPr lang="en-US" sz="1600" b="1" dirty="0">
                <a:solidFill>
                  <a:srgbClr val="008000"/>
                </a:solidFill>
              </a:rPr>
              <a:t>"http://schemas.android.com/</a:t>
            </a:r>
            <a:r>
              <a:rPr lang="en-US" sz="1600" b="1" dirty="0" err="1">
                <a:solidFill>
                  <a:srgbClr val="008000"/>
                </a:solidFill>
              </a:rPr>
              <a:t>apk</a:t>
            </a:r>
            <a:r>
              <a:rPr lang="en-US" sz="1600" b="1" dirty="0">
                <a:solidFill>
                  <a:srgbClr val="008000"/>
                </a:solidFill>
              </a:rPr>
              <a:t>/res/android"</a:t>
            </a:r>
            <a:br>
              <a:rPr lang="en-US" sz="1600" b="1" dirty="0">
                <a:solidFill>
                  <a:srgbClr val="008000"/>
                </a:solidFill>
              </a:rPr>
            </a:br>
            <a:r>
              <a:rPr lang="en-US" sz="1600" b="1" dirty="0">
                <a:solidFill>
                  <a:srgbClr val="008000"/>
                </a:solidFill>
              </a:rPr>
              <a:t>    </a:t>
            </a:r>
            <a:r>
              <a:rPr lang="en-US" sz="1600" b="1" dirty="0" err="1">
                <a:solidFill>
                  <a:srgbClr val="660E7A"/>
                </a:solidFill>
              </a:rPr>
              <a:t>android</a:t>
            </a:r>
            <a:r>
              <a:rPr lang="en-US" sz="1600" b="1" dirty="0" err="1">
                <a:solidFill>
                  <a:srgbClr val="0000FF"/>
                </a:solidFill>
              </a:rPr>
              <a:t>:id</a:t>
            </a:r>
            <a:r>
              <a:rPr lang="en-US" sz="1600" b="1" dirty="0">
                <a:solidFill>
                  <a:srgbClr val="0000FF"/>
                </a:solidFill>
              </a:rPr>
              <a:t>=</a:t>
            </a:r>
            <a:r>
              <a:rPr lang="en-US" sz="1600" b="1" dirty="0">
                <a:solidFill>
                  <a:srgbClr val="008000"/>
                </a:solidFill>
              </a:rPr>
              <a:t>"@+id/</a:t>
            </a:r>
            <a:r>
              <a:rPr lang="en-US" sz="1600" b="1" dirty="0" err="1">
                <a:solidFill>
                  <a:srgbClr val="008000"/>
                </a:solidFill>
              </a:rPr>
              <a:t>listitem</a:t>
            </a:r>
            <a:r>
              <a:rPr lang="en-US" sz="1600" b="1" dirty="0">
                <a:solidFill>
                  <a:srgbClr val="008000"/>
                </a:solidFill>
              </a:rPr>
              <a:t>"</a:t>
            </a:r>
            <a:br>
              <a:rPr lang="en-US" sz="1600" b="1" dirty="0">
                <a:solidFill>
                  <a:srgbClr val="008000"/>
                </a:solidFill>
              </a:rPr>
            </a:br>
            <a:r>
              <a:rPr lang="en-US" sz="1600" b="1" dirty="0">
                <a:solidFill>
                  <a:srgbClr val="008000"/>
                </a:solidFill>
              </a:rPr>
              <a:t>    </a:t>
            </a:r>
            <a:r>
              <a:rPr lang="en-US" sz="1600" b="1" dirty="0" err="1">
                <a:solidFill>
                  <a:srgbClr val="660E7A"/>
                </a:solidFill>
              </a:rPr>
              <a:t>android</a:t>
            </a:r>
            <a:r>
              <a:rPr lang="en-US" sz="1600" b="1" dirty="0" err="1">
                <a:solidFill>
                  <a:srgbClr val="0000FF"/>
                </a:solidFill>
              </a:rPr>
              <a:t>:layout_width</a:t>
            </a:r>
            <a:r>
              <a:rPr lang="en-US" sz="1600" b="1" dirty="0">
                <a:solidFill>
                  <a:srgbClr val="0000FF"/>
                </a:solidFill>
              </a:rPr>
              <a:t>=</a:t>
            </a:r>
            <a:r>
              <a:rPr lang="en-US" sz="1600" b="1" dirty="0">
                <a:solidFill>
                  <a:srgbClr val="008000"/>
                </a:solidFill>
              </a:rPr>
              <a:t>"</a:t>
            </a:r>
            <a:r>
              <a:rPr lang="en-US" sz="1600" b="1" dirty="0" err="1">
                <a:solidFill>
                  <a:srgbClr val="008000"/>
                </a:solidFill>
              </a:rPr>
              <a:t>match_parent</a:t>
            </a:r>
            <a:r>
              <a:rPr lang="en-US" sz="1600" b="1" dirty="0">
                <a:solidFill>
                  <a:srgbClr val="008000"/>
                </a:solidFill>
              </a:rPr>
              <a:t>"</a:t>
            </a:r>
            <a:br>
              <a:rPr lang="en-US" sz="1600" b="1" dirty="0">
                <a:solidFill>
                  <a:srgbClr val="008000"/>
                </a:solidFill>
              </a:rPr>
            </a:br>
            <a:r>
              <a:rPr lang="en-US" sz="1600" b="1" dirty="0">
                <a:solidFill>
                  <a:srgbClr val="008000"/>
                </a:solidFill>
              </a:rPr>
              <a:t>    </a:t>
            </a:r>
            <a:r>
              <a:rPr lang="en-US" sz="1600" b="1" dirty="0" err="1">
                <a:solidFill>
                  <a:srgbClr val="660E7A"/>
                </a:solidFill>
              </a:rPr>
              <a:t>android</a:t>
            </a:r>
            <a:r>
              <a:rPr lang="en-US" sz="1600" b="1" dirty="0" err="1">
                <a:solidFill>
                  <a:srgbClr val="0000FF"/>
                </a:solidFill>
              </a:rPr>
              <a:t>:layout_height</a:t>
            </a:r>
            <a:r>
              <a:rPr lang="en-US" sz="1600" b="1" dirty="0">
                <a:solidFill>
                  <a:srgbClr val="0000FF"/>
                </a:solidFill>
              </a:rPr>
              <a:t>=</a:t>
            </a:r>
            <a:r>
              <a:rPr lang="en-US" sz="1600" b="1" dirty="0">
                <a:solidFill>
                  <a:srgbClr val="008000"/>
                </a:solidFill>
              </a:rPr>
              <a:t>"</a:t>
            </a:r>
            <a:r>
              <a:rPr lang="en-US" sz="1600" b="1" dirty="0" err="1">
                <a:solidFill>
                  <a:srgbClr val="008000"/>
                </a:solidFill>
              </a:rPr>
              <a:t>wrap_content</a:t>
            </a:r>
            <a:r>
              <a:rPr lang="en-US" sz="1600" b="1" dirty="0">
                <a:solidFill>
                  <a:srgbClr val="008000"/>
                </a:solidFill>
              </a:rPr>
              <a:t>"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 smtClean="0"/>
              <a:t>    </a:t>
            </a:r>
            <a:r>
              <a:rPr lang="en-US" sz="1600" dirty="0"/>
              <a:t>&lt;</a:t>
            </a:r>
            <a:r>
              <a:rPr lang="en-US" sz="1600" b="1" dirty="0" err="1">
                <a:solidFill>
                  <a:srgbClr val="000080"/>
                </a:solidFill>
              </a:rPr>
              <a:t>TextView</a:t>
            </a:r>
            <a:r>
              <a:rPr lang="en-US" sz="1600" b="1" dirty="0">
                <a:solidFill>
                  <a:srgbClr val="000080"/>
                </a:solidFill>
              </a:rPr>
              <a:t/>
            </a:r>
            <a:br>
              <a:rPr lang="en-US" sz="1600" b="1" dirty="0">
                <a:solidFill>
                  <a:srgbClr val="000080"/>
                </a:solidFill>
              </a:rPr>
            </a:br>
            <a:r>
              <a:rPr lang="en-US" sz="1600" b="1" dirty="0">
                <a:solidFill>
                  <a:srgbClr val="000080"/>
                </a:solidFill>
              </a:rPr>
              <a:t>        </a:t>
            </a:r>
            <a:r>
              <a:rPr lang="en-US" sz="1600" b="1" dirty="0" err="1">
                <a:solidFill>
                  <a:srgbClr val="660E7A"/>
                </a:solidFill>
              </a:rPr>
              <a:t>android</a:t>
            </a:r>
            <a:r>
              <a:rPr lang="en-US" sz="1600" b="1" dirty="0" err="1">
                <a:solidFill>
                  <a:srgbClr val="0000FF"/>
                </a:solidFill>
              </a:rPr>
              <a:t>:id</a:t>
            </a:r>
            <a:r>
              <a:rPr lang="en-US" sz="1600" b="1" dirty="0">
                <a:solidFill>
                  <a:srgbClr val="0000FF"/>
                </a:solidFill>
              </a:rPr>
              <a:t>=</a:t>
            </a:r>
            <a:r>
              <a:rPr lang="en-US" sz="1600" b="1" dirty="0">
                <a:solidFill>
                  <a:srgbClr val="008000"/>
                </a:solidFill>
              </a:rPr>
              <a:t>"@+id/word"</a:t>
            </a:r>
            <a:br>
              <a:rPr lang="en-US" sz="1600" b="1" dirty="0">
                <a:solidFill>
                  <a:srgbClr val="008000"/>
                </a:solidFill>
              </a:rPr>
            </a:br>
            <a:r>
              <a:rPr lang="en-US" sz="1600" b="1" dirty="0">
                <a:solidFill>
                  <a:srgbClr val="008000"/>
                </a:solidFill>
              </a:rPr>
              <a:t>        </a:t>
            </a:r>
            <a:r>
              <a:rPr lang="en-US" sz="1600" b="1" dirty="0" err="1">
                <a:solidFill>
                  <a:srgbClr val="660E7A"/>
                </a:solidFill>
              </a:rPr>
              <a:t>android</a:t>
            </a:r>
            <a:r>
              <a:rPr lang="en-US" sz="1600" b="1" dirty="0" err="1">
                <a:solidFill>
                  <a:srgbClr val="0000FF"/>
                </a:solidFill>
              </a:rPr>
              <a:t>:layout_width</a:t>
            </a:r>
            <a:r>
              <a:rPr lang="en-US" sz="1600" b="1" dirty="0">
                <a:solidFill>
                  <a:srgbClr val="0000FF"/>
                </a:solidFill>
              </a:rPr>
              <a:t>=</a:t>
            </a:r>
            <a:r>
              <a:rPr lang="en-US" sz="1600" b="1" dirty="0">
                <a:solidFill>
                  <a:srgbClr val="008000"/>
                </a:solidFill>
              </a:rPr>
              <a:t>"</a:t>
            </a:r>
            <a:r>
              <a:rPr lang="en-US" sz="1600" b="1" dirty="0" err="1">
                <a:solidFill>
                  <a:srgbClr val="008000"/>
                </a:solidFill>
              </a:rPr>
              <a:t>match_parent</a:t>
            </a:r>
            <a:r>
              <a:rPr lang="en-US" sz="1600" b="1" dirty="0">
                <a:solidFill>
                  <a:srgbClr val="008000"/>
                </a:solidFill>
              </a:rPr>
              <a:t>"</a:t>
            </a:r>
            <a:br>
              <a:rPr lang="en-US" sz="1600" b="1" dirty="0">
                <a:solidFill>
                  <a:srgbClr val="008000"/>
                </a:solidFill>
              </a:rPr>
            </a:br>
            <a:r>
              <a:rPr lang="en-US" sz="1600" b="1" dirty="0">
                <a:solidFill>
                  <a:srgbClr val="008000"/>
                </a:solidFill>
              </a:rPr>
              <a:t>        </a:t>
            </a:r>
            <a:r>
              <a:rPr lang="en-US" sz="1600" b="1" dirty="0" err="1">
                <a:solidFill>
                  <a:srgbClr val="660E7A"/>
                </a:solidFill>
              </a:rPr>
              <a:t>android</a:t>
            </a:r>
            <a:r>
              <a:rPr lang="en-US" sz="1600" b="1" dirty="0" err="1">
                <a:solidFill>
                  <a:srgbClr val="0000FF"/>
                </a:solidFill>
              </a:rPr>
              <a:t>:layout_height</a:t>
            </a:r>
            <a:r>
              <a:rPr lang="en-US" sz="1600" b="1" dirty="0">
                <a:solidFill>
                  <a:srgbClr val="0000FF"/>
                </a:solidFill>
              </a:rPr>
              <a:t>=</a:t>
            </a:r>
            <a:r>
              <a:rPr lang="en-US" sz="1600" b="1" dirty="0">
                <a:solidFill>
                  <a:srgbClr val="008000"/>
                </a:solidFill>
              </a:rPr>
              <a:t>"</a:t>
            </a:r>
            <a:r>
              <a:rPr lang="en-US" sz="1600" b="1" dirty="0" err="1">
                <a:solidFill>
                  <a:srgbClr val="008000"/>
                </a:solidFill>
              </a:rPr>
              <a:t>wrap_content</a:t>
            </a:r>
            <a:r>
              <a:rPr lang="en-US" sz="1600" b="1" dirty="0">
                <a:solidFill>
                  <a:srgbClr val="008000"/>
                </a:solidFill>
              </a:rPr>
              <a:t>" </a:t>
            </a:r>
            <a:r>
              <a:rPr lang="en-US" sz="1600" dirty="0"/>
              <a:t>/&gt;</a:t>
            </a:r>
            <a:br>
              <a:rPr lang="en-US" sz="1600" dirty="0"/>
            </a:br>
            <a:r>
              <a:rPr lang="en-US" sz="1600" dirty="0" smtClean="0"/>
              <a:t>&lt;/</a:t>
            </a:r>
            <a:r>
              <a:rPr lang="en-US" sz="1600" b="1" dirty="0" err="1">
                <a:solidFill>
                  <a:srgbClr val="000080"/>
                </a:solidFill>
              </a:rPr>
              <a:t>LinearLayout</a:t>
            </a:r>
            <a:r>
              <a:rPr lang="en-US" sz="1600" dirty="0"/>
              <a:t>&gt;</a:t>
            </a: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9" name="Google Shape;389;p67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33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390" name="Google Shape;390;p6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Create layout for 1 list item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91" name="Google Shape;39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586" y="1118414"/>
            <a:ext cx="2857625" cy="331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67" descr="pv_wordlistsql-1.png"/>
          <p:cNvPicPr preferRelativeResize="0"/>
          <p:nvPr/>
        </p:nvPicPr>
        <p:blipFill rotWithShape="1">
          <a:blip r:embed="rId4">
            <a:alphaModFix/>
          </a:blip>
          <a:srcRect l="9803" t="13488" r="11263" b="17693"/>
          <a:stretch/>
        </p:blipFill>
        <p:spPr>
          <a:xfrm>
            <a:off x="6265437" y="1725950"/>
            <a:ext cx="1132475" cy="181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67"/>
          <p:cNvSpPr/>
          <p:nvPr/>
        </p:nvSpPr>
        <p:spPr>
          <a:xfrm>
            <a:off x="6831675" y="3226375"/>
            <a:ext cx="352200" cy="317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086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8"/>
          <p:cNvSpPr txBox="1">
            <a:spLocks noGrp="1"/>
          </p:cNvSpPr>
          <p:nvPr>
            <p:ph type="title" idx="4294967295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Adapter: Create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8"/>
          <p:cNvSpPr txBox="1">
            <a:spLocks noGrp="1"/>
          </p:cNvSpPr>
          <p:nvPr>
            <p:ph type="body" idx="1"/>
          </p:nvPr>
        </p:nvSpPr>
        <p:spPr>
          <a:xfrm>
            <a:off x="169333" y="1076275"/>
            <a:ext cx="883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500"/>
              </a:spcBef>
              <a:buNone/>
            </a:pPr>
            <a:r>
              <a:rPr lang="en-US" sz="2000" b="1" dirty="0">
                <a:solidFill>
                  <a:srgbClr val="000080"/>
                </a:solidFill>
              </a:rPr>
              <a:t>public class </a:t>
            </a:r>
            <a:r>
              <a:rPr lang="en-US" sz="2000" dirty="0" err="1"/>
              <a:t>WordListAdapter</a:t>
            </a:r>
            <a:r>
              <a:rPr lang="en-US" sz="2000" dirty="0"/>
              <a:t> </a:t>
            </a:r>
            <a:r>
              <a:rPr lang="en-US" sz="2000" b="1" dirty="0" smtClean="0">
                <a:solidFill>
                  <a:srgbClr val="000080"/>
                </a:solidFill>
              </a:rPr>
              <a:t>extends </a:t>
            </a:r>
            <a:r>
              <a:rPr lang="en-US" sz="2000" dirty="0" err="1" smtClean="0"/>
              <a:t>RecyclerView.Adapter</a:t>
            </a:r>
            <a:r>
              <a:rPr lang="en-US" sz="2000" dirty="0" smtClean="0"/>
              <a:t> &lt;</a:t>
            </a:r>
            <a:r>
              <a:rPr lang="en-US" sz="2000" dirty="0" err="1" smtClean="0"/>
              <a:t>WordListAdapter.WordViewHolder</a:t>
            </a:r>
            <a:r>
              <a:rPr lang="en-US" sz="2000" dirty="0"/>
              <a:t>&gt; {</a:t>
            </a:r>
            <a:br>
              <a:rPr lang="en-US" sz="2000" dirty="0"/>
            </a:br>
            <a:endParaRPr lang="en-US" sz="2000" dirty="0" smtClean="0"/>
          </a:p>
          <a:p>
            <a:pPr marL="0" lvl="0" indent="0">
              <a:spcBef>
                <a:spcPts val="500"/>
              </a:spcBef>
              <a:buNone/>
            </a:pPr>
            <a:r>
              <a:rPr lang="en-US" sz="2000" dirty="0" smtClean="0"/>
              <a:t>    </a:t>
            </a:r>
            <a:r>
              <a:rPr lang="en-US" sz="2000" dirty="0" err="1"/>
              <a:t>ArrayList</a:t>
            </a:r>
            <a:r>
              <a:rPr lang="en-US" sz="2000" dirty="0"/>
              <a:t>&lt;String&gt; </a:t>
            </a:r>
            <a:r>
              <a:rPr lang="en-US" sz="2000" b="1" dirty="0" err="1">
                <a:solidFill>
                  <a:srgbClr val="660E7A"/>
                </a:solidFill>
              </a:rPr>
              <a:t>mWordList</a:t>
            </a:r>
            <a:r>
              <a:rPr lang="en-US" sz="2000" dirty="0"/>
              <a:t>;</a:t>
            </a:r>
            <a:br>
              <a:rPr lang="en-US" sz="2000" dirty="0"/>
            </a:br>
            <a:r>
              <a:rPr lang="en" sz="2000" dirty="0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</a:p>
          <a:p>
            <a:pPr marL="0" lvl="0" indent="0">
              <a:spcBef>
                <a:spcPts val="500"/>
              </a:spcBef>
              <a:buNone/>
            </a:pPr>
            <a:r>
              <a:rPr lang="en" sz="2000" dirty="0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2000" b="1" dirty="0">
                <a:solidFill>
                  <a:srgbClr val="000080"/>
                </a:solidFill>
              </a:rPr>
              <a:t>public </a:t>
            </a:r>
            <a:r>
              <a:rPr lang="en-US" sz="2000" dirty="0" err="1" smtClean="0"/>
              <a:t>WordListAdapter</a:t>
            </a:r>
            <a:r>
              <a:rPr lang="en-US" sz="2000" dirty="0" smtClean="0"/>
              <a:t>(</a:t>
            </a:r>
            <a:r>
              <a:rPr lang="en-US" sz="2000" dirty="0" err="1" smtClean="0"/>
              <a:t>ArrayList</a:t>
            </a:r>
            <a:r>
              <a:rPr lang="en-US" sz="2000" dirty="0" smtClean="0"/>
              <a:t>&lt;String</a:t>
            </a:r>
            <a:r>
              <a:rPr lang="en-US" sz="2000" dirty="0"/>
              <a:t>&gt; </a:t>
            </a:r>
            <a:r>
              <a:rPr lang="en-US" sz="2000" dirty="0" err="1"/>
              <a:t>wordList</a:t>
            </a:r>
            <a:r>
              <a:rPr lang="en-US" sz="2000" dirty="0"/>
              <a:t>) {</a:t>
            </a:r>
            <a:br>
              <a:rPr lang="en-US" sz="2000" dirty="0"/>
            </a:br>
            <a:r>
              <a:rPr lang="en-US" sz="2000" dirty="0" smtClean="0"/>
              <a:t>	    </a:t>
            </a:r>
            <a:r>
              <a:rPr lang="en-US" sz="2000" b="1" dirty="0" err="1">
                <a:solidFill>
                  <a:srgbClr val="000080"/>
                </a:solidFill>
              </a:rPr>
              <a:t>this</a:t>
            </a:r>
            <a:r>
              <a:rPr lang="en-US" sz="2000" dirty="0" err="1"/>
              <a:t>.</a:t>
            </a:r>
            <a:r>
              <a:rPr lang="en-US" sz="2000" b="1" dirty="0" err="1">
                <a:solidFill>
                  <a:srgbClr val="660E7A"/>
                </a:solidFill>
              </a:rPr>
              <a:t>mWordList</a:t>
            </a:r>
            <a:r>
              <a:rPr lang="en-US" sz="2000" dirty="0"/>
              <a:t>=</a:t>
            </a:r>
            <a:r>
              <a:rPr lang="en-US" sz="2000" dirty="0" err="1"/>
              <a:t>wordList</a:t>
            </a:r>
            <a:r>
              <a:rPr lang="en-US" sz="2000" dirty="0"/>
              <a:t>;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 smtClean="0"/>
              <a:t>        }</a:t>
            </a:r>
          </a:p>
          <a:p>
            <a:pPr marL="0" lvl="0" indent="0">
              <a:spcBef>
                <a:spcPts val="500"/>
              </a:spcBef>
              <a:buNone/>
            </a:pPr>
            <a:r>
              <a:rPr lang="en" sz="2000" dirty="0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0" name="Google Shape;400;p68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34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401" name="Google Shape;401;p6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Implement the adapter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5478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9"/>
          <p:cNvSpPr txBox="1">
            <a:spLocks noGrp="1"/>
          </p:cNvSpPr>
          <p:nvPr>
            <p:ph type="title" idx="4294967295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Adapter: onCreateViewHolder()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9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onCreateViewHolder()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inBindViewHolder()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olas"/>
              <a:buChar char="●"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getItemCount()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Let's take a look!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8" name="Google Shape;408;p69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35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409" name="Google Shape;409;p69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Adapter has 3 required methods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1514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0"/>
          <p:cNvSpPr txBox="1">
            <a:spLocks noGrp="1"/>
          </p:cNvSpPr>
          <p:nvPr>
            <p:ph type="title" idx="4294967295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Adapter: onCreateViewHolder()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70"/>
          <p:cNvSpPr txBox="1">
            <a:spLocks noGrp="1"/>
          </p:cNvSpPr>
          <p:nvPr>
            <p:ph type="body" idx="1"/>
          </p:nvPr>
        </p:nvSpPr>
        <p:spPr>
          <a:xfrm>
            <a:off x="84525" y="1076275"/>
            <a:ext cx="899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buNone/>
            </a:pPr>
            <a:r>
              <a:rPr lang="en-US" sz="2000" dirty="0">
                <a:solidFill>
                  <a:srgbClr val="808000"/>
                </a:solidFill>
              </a:rPr>
              <a:t>@Override</a:t>
            </a:r>
            <a:br>
              <a:rPr lang="en-US" sz="2000" dirty="0">
                <a:solidFill>
                  <a:srgbClr val="808000"/>
                </a:solidFill>
              </a:rPr>
            </a:br>
            <a:r>
              <a:rPr lang="en-US" sz="2000" b="1" dirty="0">
                <a:solidFill>
                  <a:srgbClr val="000080"/>
                </a:solidFill>
              </a:rPr>
              <a:t>public </a:t>
            </a:r>
            <a:r>
              <a:rPr lang="en-US" sz="2000" dirty="0" err="1"/>
              <a:t>WordViewHolder</a:t>
            </a:r>
            <a:r>
              <a:rPr lang="en-US" sz="2000" dirty="0"/>
              <a:t> </a:t>
            </a:r>
            <a:r>
              <a:rPr lang="en-US" sz="2000" dirty="0" err="1"/>
              <a:t>onCreateViewHolder</a:t>
            </a:r>
            <a:r>
              <a:rPr lang="en-US" sz="2000" dirty="0"/>
              <a:t>(</a:t>
            </a:r>
            <a:r>
              <a:rPr lang="en-US" sz="2000" dirty="0" err="1"/>
              <a:t>ViewGroup</a:t>
            </a:r>
            <a:r>
              <a:rPr lang="en-US" sz="2000" dirty="0"/>
              <a:t> </a:t>
            </a:r>
            <a:r>
              <a:rPr lang="en-US" sz="2000" dirty="0" err="1"/>
              <a:t>parent,</a:t>
            </a:r>
            <a:r>
              <a:rPr lang="en-US" sz="2000" b="1" dirty="0" err="1">
                <a:solidFill>
                  <a:srgbClr val="000080"/>
                </a:solidFill>
              </a:rPr>
              <a:t>int</a:t>
            </a:r>
            <a:r>
              <a:rPr lang="en-US" sz="2000" b="1" dirty="0">
                <a:solidFill>
                  <a:srgbClr val="000080"/>
                </a:solidFill>
              </a:rPr>
              <a:t> </a:t>
            </a:r>
            <a:r>
              <a:rPr lang="en-US" sz="2000" dirty="0" err="1"/>
              <a:t>viewType</a:t>
            </a:r>
            <a:r>
              <a:rPr lang="en-US" sz="2000" dirty="0"/>
              <a:t>){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i="1" dirty="0">
                <a:solidFill>
                  <a:srgbClr val="808080"/>
                </a:solidFill>
              </a:rPr>
              <a:t>// Inflate an item view.</a:t>
            </a:r>
            <a:br>
              <a:rPr lang="en-US" sz="2000" i="1" dirty="0">
                <a:solidFill>
                  <a:srgbClr val="808080"/>
                </a:solidFill>
              </a:rPr>
            </a:br>
            <a:r>
              <a:rPr lang="en-US" sz="2000" i="1" dirty="0">
                <a:solidFill>
                  <a:srgbClr val="808080"/>
                </a:solidFill>
              </a:rPr>
              <a:t>    </a:t>
            </a:r>
            <a:r>
              <a:rPr lang="en-US" sz="2000" dirty="0"/>
              <a:t>View </a:t>
            </a:r>
            <a:r>
              <a:rPr lang="en-US" sz="2000" dirty="0" err="1"/>
              <a:t>mItemView</a:t>
            </a:r>
            <a:r>
              <a:rPr lang="en-US" sz="2000" dirty="0"/>
              <a:t> </a:t>
            </a:r>
            <a:r>
              <a:rPr lang="en-US" sz="2000" dirty="0" smtClean="0"/>
              <a:t> =    </a:t>
            </a:r>
            <a:r>
              <a:rPr lang="en-US" sz="2000" dirty="0" err="1" smtClean="0"/>
              <a:t>LayoutInflater.</a:t>
            </a:r>
            <a:r>
              <a:rPr lang="en-US" sz="2000" i="1" dirty="0" err="1" smtClean="0"/>
              <a:t>from</a:t>
            </a:r>
            <a:r>
              <a:rPr lang="en-US" sz="2000" dirty="0" smtClean="0"/>
              <a:t>( </a:t>
            </a:r>
          </a:p>
          <a:p>
            <a:pPr marL="0" lvl="0" indent="0">
              <a:spcBef>
                <a:spcPts val="40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000" dirty="0" err="1" smtClean="0"/>
              <a:t>parent.getContext</a:t>
            </a:r>
            <a:r>
              <a:rPr lang="en-US" sz="2000" dirty="0"/>
              <a:t>()).inflate(</a:t>
            </a:r>
            <a:r>
              <a:rPr lang="en-US" sz="2000" dirty="0" err="1"/>
              <a:t>R.layout.</a:t>
            </a:r>
            <a:r>
              <a:rPr lang="en-US" sz="2000" b="1" i="1" dirty="0" err="1">
                <a:solidFill>
                  <a:srgbClr val="660E7A"/>
                </a:solidFill>
              </a:rPr>
              <a:t>listitem</a:t>
            </a:r>
            <a:r>
              <a:rPr lang="en-US" sz="2000" dirty="0"/>
              <a:t>, parent, </a:t>
            </a:r>
            <a:r>
              <a:rPr lang="en-US" sz="2000" b="1" dirty="0">
                <a:solidFill>
                  <a:srgbClr val="000080"/>
                </a:solidFill>
              </a:rPr>
              <a:t>false</a:t>
            </a:r>
            <a:r>
              <a:rPr lang="en-US" sz="2000" dirty="0"/>
              <a:t>);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b="1" dirty="0">
                <a:solidFill>
                  <a:srgbClr val="000080"/>
                </a:solidFill>
              </a:rPr>
              <a:t>return new </a:t>
            </a:r>
            <a:r>
              <a:rPr lang="en-US" sz="2000" dirty="0" err="1"/>
              <a:t>WordViewHolder</a:t>
            </a:r>
            <a:r>
              <a:rPr lang="en-US" sz="2000" dirty="0"/>
              <a:t>(</a:t>
            </a:r>
            <a:r>
              <a:rPr lang="en-US" sz="2000" dirty="0" err="1"/>
              <a:t>mItemView</a:t>
            </a:r>
            <a:r>
              <a:rPr lang="en-US" sz="2000" dirty="0"/>
              <a:t>);</a:t>
            </a:r>
            <a:br>
              <a:rPr lang="en-US" sz="2000" dirty="0"/>
            </a:br>
            <a:r>
              <a:rPr lang="en-US" sz="2000" dirty="0"/>
              <a:t>}</a:t>
            </a:r>
            <a:endParaRPr sz="2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6" name="Google Shape;416;p70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36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417" name="Google Shape;417;p7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onCreateViewHolder()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2111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1"/>
          <p:cNvSpPr txBox="1">
            <a:spLocks noGrp="1"/>
          </p:cNvSpPr>
          <p:nvPr>
            <p:ph type="title" idx="4294967295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Adapter: onBindViewHolder()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7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solidFill>
                  <a:srgbClr val="808000"/>
                </a:solidFill>
              </a:rPr>
              <a:t>@Override</a:t>
            </a:r>
            <a:br>
              <a:rPr lang="en-US" sz="2000" dirty="0">
                <a:solidFill>
                  <a:srgbClr val="808000"/>
                </a:solidFill>
              </a:rPr>
            </a:br>
            <a:r>
              <a:rPr lang="en-US" sz="2000" b="1" dirty="0">
                <a:solidFill>
                  <a:srgbClr val="000080"/>
                </a:solidFill>
              </a:rPr>
              <a:t>public void </a:t>
            </a:r>
            <a:r>
              <a:rPr lang="en-US" sz="2000" dirty="0" err="1"/>
              <a:t>onBindViewHolder</a:t>
            </a:r>
            <a:r>
              <a:rPr lang="en-US" sz="2000" dirty="0"/>
              <a:t>(</a:t>
            </a:r>
            <a:r>
              <a:rPr lang="en-US" sz="2000" dirty="0" err="1"/>
              <a:t>WordViewHolder</a:t>
            </a:r>
            <a:r>
              <a:rPr lang="en-US" sz="2000" dirty="0"/>
              <a:t> holder, </a:t>
            </a:r>
            <a:r>
              <a:rPr lang="en-US" sz="2000" b="1" dirty="0" err="1">
                <a:solidFill>
                  <a:srgbClr val="000080"/>
                </a:solidFill>
              </a:rPr>
              <a:t>int</a:t>
            </a:r>
            <a:r>
              <a:rPr lang="en-US" sz="2000" b="1" dirty="0">
                <a:solidFill>
                  <a:srgbClr val="000080"/>
                </a:solidFill>
              </a:rPr>
              <a:t> </a:t>
            </a:r>
            <a:r>
              <a:rPr lang="en-US" sz="2000" dirty="0"/>
              <a:t>position) {</a:t>
            </a:r>
            <a:br>
              <a:rPr lang="en-US" sz="2000" dirty="0"/>
            </a:br>
            <a:r>
              <a:rPr lang="en-US" sz="2000" dirty="0" smtClean="0"/>
              <a:t>	</a:t>
            </a:r>
            <a:r>
              <a:rPr lang="en-US" sz="2000" dirty="0" err="1" smtClean="0"/>
              <a:t>holder.</a:t>
            </a:r>
            <a:r>
              <a:rPr lang="en-US" sz="2000" b="1" dirty="0" err="1" smtClean="0">
                <a:solidFill>
                  <a:srgbClr val="660E7A"/>
                </a:solidFill>
              </a:rPr>
              <a:t>wordItemView</a:t>
            </a:r>
            <a:r>
              <a:rPr lang="en-US" sz="2000" dirty="0" err="1" smtClean="0"/>
              <a:t>.setText</a:t>
            </a:r>
            <a:r>
              <a:rPr lang="en-US" sz="2000" dirty="0" smtClean="0"/>
              <a:t>(</a:t>
            </a:r>
            <a:r>
              <a:rPr lang="en-US" sz="2000" b="1" dirty="0" err="1" smtClean="0">
                <a:solidFill>
                  <a:srgbClr val="660E7A"/>
                </a:solidFill>
              </a:rPr>
              <a:t>mWordList</a:t>
            </a:r>
            <a:r>
              <a:rPr lang="en-US" sz="2000" dirty="0" err="1" smtClean="0"/>
              <a:t>.get</a:t>
            </a:r>
            <a:r>
              <a:rPr lang="en-US" sz="2000" dirty="0" smtClean="0"/>
              <a:t>(position</a:t>
            </a:r>
            <a:r>
              <a:rPr lang="en-US" sz="2000" dirty="0"/>
              <a:t>));</a:t>
            </a:r>
            <a:br>
              <a:rPr lang="en-US" sz="2000" dirty="0"/>
            </a:br>
            <a:r>
              <a:rPr lang="en-US" sz="2000" dirty="0" smtClean="0"/>
              <a:t>}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000" dirty="0">
                <a:solidFill>
                  <a:srgbClr val="808000"/>
                </a:solidFill>
              </a:rPr>
              <a:t>@Override</a:t>
            </a:r>
            <a:br>
              <a:rPr lang="en-US" sz="2000" dirty="0">
                <a:solidFill>
                  <a:srgbClr val="808000"/>
                </a:solidFill>
              </a:rPr>
            </a:br>
            <a:r>
              <a:rPr lang="en-US" sz="2000" b="1" dirty="0">
                <a:solidFill>
                  <a:srgbClr val="000080"/>
                </a:solidFill>
              </a:rPr>
              <a:t>public </a:t>
            </a:r>
            <a:r>
              <a:rPr lang="en-US" sz="2000" b="1" dirty="0" err="1">
                <a:solidFill>
                  <a:srgbClr val="000080"/>
                </a:solidFill>
              </a:rPr>
              <a:t>int</a:t>
            </a:r>
            <a:r>
              <a:rPr lang="en-US" sz="2000" b="1" dirty="0">
                <a:solidFill>
                  <a:srgbClr val="000080"/>
                </a:solidFill>
              </a:rPr>
              <a:t> </a:t>
            </a:r>
            <a:r>
              <a:rPr lang="en-US" sz="2000" dirty="0" err="1"/>
              <a:t>getItemCount</a:t>
            </a:r>
            <a:r>
              <a:rPr lang="en-US" sz="2000" dirty="0"/>
              <a:t>() {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b="1" dirty="0">
                <a:solidFill>
                  <a:srgbClr val="000080"/>
                </a:solidFill>
              </a:rPr>
              <a:t>return </a:t>
            </a:r>
            <a:r>
              <a:rPr lang="en-US" sz="2000" b="1" dirty="0" err="1">
                <a:solidFill>
                  <a:srgbClr val="660E7A"/>
                </a:solidFill>
              </a:rPr>
              <a:t>mWordList</a:t>
            </a:r>
            <a:r>
              <a:rPr lang="en-US" sz="2000" dirty="0" err="1"/>
              <a:t>.size</a:t>
            </a:r>
            <a:r>
              <a:rPr lang="en-US" sz="2000" dirty="0"/>
              <a:t>();</a:t>
            </a:r>
            <a:br>
              <a:rPr lang="en-US" sz="2000" dirty="0"/>
            </a:br>
            <a:r>
              <a:rPr lang="en-US" sz="2000" dirty="0"/>
              <a:t>}</a:t>
            </a:r>
            <a:endParaRPr sz="2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4" name="Google Shape;424;p71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37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425" name="Google Shape;425;p7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onBindViewHolder()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6783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3"/>
          <p:cNvSpPr txBox="1">
            <a:spLocks noGrp="1"/>
          </p:cNvSpPr>
          <p:nvPr>
            <p:ph type="title" idx="4294967295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Adapter: ViewHolder Class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73"/>
          <p:cNvSpPr txBox="1">
            <a:spLocks noGrp="1"/>
          </p:cNvSpPr>
          <p:nvPr>
            <p:ph type="body" idx="1"/>
          </p:nvPr>
        </p:nvSpPr>
        <p:spPr>
          <a:xfrm>
            <a:off x="218566" y="1000075"/>
            <a:ext cx="8637567" cy="3919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500"/>
              </a:spcBef>
              <a:buNone/>
            </a:pPr>
            <a:r>
              <a:rPr lang="en-US" sz="1800" b="1" dirty="0" smtClean="0">
                <a:solidFill>
                  <a:srgbClr val="000080"/>
                </a:solidFill>
              </a:rPr>
              <a:t>class </a:t>
            </a:r>
            <a:r>
              <a:rPr lang="en-US" sz="1800" dirty="0" err="1"/>
              <a:t>WordViewHolder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80"/>
                </a:solidFill>
              </a:rPr>
              <a:t>extends </a:t>
            </a:r>
            <a:r>
              <a:rPr lang="en-US" sz="1800" dirty="0" err="1"/>
              <a:t>RecyclerView.ViewHolder</a:t>
            </a:r>
            <a:r>
              <a:rPr lang="en-US" sz="1800" dirty="0"/>
              <a:t>   {</a:t>
            </a:r>
            <a:br>
              <a:rPr lang="en-US" sz="1800" dirty="0"/>
            </a:br>
            <a:r>
              <a:rPr lang="en-US" sz="1800" dirty="0"/>
              <a:t>    </a:t>
            </a:r>
            <a:r>
              <a:rPr lang="en-US" sz="1800" b="1" dirty="0">
                <a:solidFill>
                  <a:srgbClr val="000080"/>
                </a:solidFill>
              </a:rPr>
              <a:t>public </a:t>
            </a:r>
            <a:r>
              <a:rPr lang="en-US" sz="1800" dirty="0" err="1"/>
              <a:t>TextView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660E7A"/>
                </a:solidFill>
              </a:rPr>
              <a:t>wordItemView</a:t>
            </a:r>
            <a:r>
              <a:rPr lang="en-US" sz="1800" dirty="0"/>
              <a:t>;</a:t>
            </a:r>
            <a:br>
              <a:rPr lang="en-US" sz="1800" dirty="0"/>
            </a:br>
            <a:r>
              <a:rPr lang="en-US" sz="1800" dirty="0"/>
              <a:t>    </a:t>
            </a:r>
            <a:r>
              <a:rPr lang="en-US" sz="1800" b="1" dirty="0">
                <a:solidFill>
                  <a:srgbClr val="000080"/>
                </a:solidFill>
              </a:rPr>
              <a:t>public </a:t>
            </a:r>
            <a:r>
              <a:rPr lang="en-US" sz="1800" dirty="0" err="1"/>
              <a:t>WordViewHolder</a:t>
            </a:r>
            <a:r>
              <a:rPr lang="en-US" sz="1800" dirty="0"/>
              <a:t>(View </a:t>
            </a:r>
            <a:r>
              <a:rPr lang="en-US" sz="1800" dirty="0" err="1"/>
              <a:t>itemView</a:t>
            </a:r>
            <a:r>
              <a:rPr lang="en-US" sz="1800" dirty="0"/>
              <a:t>) {</a:t>
            </a:r>
            <a:br>
              <a:rPr lang="en-US" sz="1800" dirty="0"/>
            </a:br>
            <a:r>
              <a:rPr lang="en-US" sz="1800" dirty="0"/>
              <a:t>        </a:t>
            </a:r>
            <a:r>
              <a:rPr lang="en-US" sz="1800" dirty="0" smtClean="0"/>
              <a:t>  </a:t>
            </a:r>
            <a:r>
              <a:rPr lang="en-US" sz="1800" b="1" dirty="0" smtClean="0">
                <a:solidFill>
                  <a:srgbClr val="000080"/>
                </a:solidFill>
              </a:rPr>
              <a:t>super</a:t>
            </a:r>
            <a:r>
              <a:rPr lang="en-US" sz="1800" dirty="0" smtClean="0"/>
              <a:t>(</a:t>
            </a:r>
            <a:r>
              <a:rPr lang="en-US" sz="1800" dirty="0" err="1" smtClean="0"/>
              <a:t>itemView</a:t>
            </a:r>
            <a:r>
              <a:rPr lang="en-US" sz="1800" dirty="0"/>
              <a:t>);</a:t>
            </a:r>
            <a:br>
              <a:rPr lang="en-US" sz="1800" dirty="0"/>
            </a:br>
            <a:r>
              <a:rPr lang="en-US" sz="1800" dirty="0"/>
              <a:t>          </a:t>
            </a:r>
            <a:r>
              <a:rPr lang="en-US" sz="1800" b="1" dirty="0" err="1">
                <a:solidFill>
                  <a:srgbClr val="660E7A"/>
                </a:solidFill>
              </a:rPr>
              <a:t>wordItemView</a:t>
            </a:r>
            <a:r>
              <a:rPr lang="en-US" sz="1800" b="1" dirty="0">
                <a:solidFill>
                  <a:srgbClr val="660E7A"/>
                </a:solidFill>
              </a:rPr>
              <a:t> </a:t>
            </a:r>
            <a:r>
              <a:rPr lang="en-US" sz="1800" dirty="0"/>
              <a:t>= </a:t>
            </a:r>
            <a:r>
              <a:rPr lang="en-US" sz="1800" dirty="0" err="1"/>
              <a:t>itemView.findViewById</a:t>
            </a:r>
            <a:r>
              <a:rPr lang="en-US" sz="1800" dirty="0"/>
              <a:t>(</a:t>
            </a:r>
            <a:r>
              <a:rPr lang="en-US" sz="1800" dirty="0" err="1"/>
              <a:t>R.id.</a:t>
            </a:r>
            <a:r>
              <a:rPr lang="en-US" sz="1800" b="1" i="1" dirty="0" err="1">
                <a:solidFill>
                  <a:srgbClr val="660E7A"/>
                </a:solidFill>
              </a:rPr>
              <a:t>word</a:t>
            </a:r>
            <a:r>
              <a:rPr lang="en-US" sz="1800" dirty="0"/>
              <a:t>);</a:t>
            </a:r>
            <a:br>
              <a:rPr lang="en-US" sz="1800" dirty="0"/>
            </a:br>
            <a:r>
              <a:rPr lang="en-US" sz="1800" dirty="0"/>
              <a:t>       </a:t>
            </a:r>
            <a:r>
              <a:rPr lang="en-US" sz="1800" dirty="0" smtClean="0"/>
              <a:t>   </a:t>
            </a:r>
            <a:r>
              <a:rPr lang="en-US" sz="1800" i="1" dirty="0" smtClean="0">
                <a:solidFill>
                  <a:srgbClr val="808080"/>
                </a:solidFill>
              </a:rPr>
              <a:t>// </a:t>
            </a:r>
            <a:r>
              <a:rPr lang="en-US" sz="1800" i="1" dirty="0" err="1">
                <a:solidFill>
                  <a:srgbClr val="808080"/>
                </a:solidFill>
              </a:rPr>
              <a:t>itemView.setOnClickListener</a:t>
            </a:r>
            <a:r>
              <a:rPr lang="en-US" sz="1800" i="1" dirty="0">
                <a:solidFill>
                  <a:srgbClr val="808080"/>
                </a:solidFill>
              </a:rPr>
              <a:t>(this);</a:t>
            </a:r>
            <a:br>
              <a:rPr lang="en-US" sz="1800" i="1" dirty="0">
                <a:solidFill>
                  <a:srgbClr val="808080"/>
                </a:solidFill>
              </a:rPr>
            </a:br>
            <a:r>
              <a:rPr lang="en-US" sz="1800" i="1" dirty="0">
                <a:solidFill>
                  <a:srgbClr val="808080"/>
                </a:solidFill>
              </a:rPr>
              <a:t>    </a:t>
            </a:r>
            <a:r>
              <a:rPr lang="en-US" sz="1800" dirty="0"/>
              <a:t>}</a:t>
            </a:r>
            <a:br>
              <a:rPr lang="en-US" sz="1800" dirty="0"/>
            </a:br>
            <a:r>
              <a:rPr lang="en-US" sz="1800" dirty="0"/>
              <a:t>}</a:t>
            </a:r>
            <a:br>
              <a:rPr lang="en-US" sz="1800" dirty="0"/>
            </a:br>
            <a:r>
              <a:rPr lang="en" sz="2000" dirty="0" smtClean="0">
                <a:solidFill>
                  <a:srgbClr val="000000"/>
                </a:solidFill>
              </a:rPr>
              <a:t>If </a:t>
            </a:r>
            <a:r>
              <a:rPr lang="en" sz="2000" dirty="0">
                <a:solidFill>
                  <a:srgbClr val="000000"/>
                </a:solidFill>
              </a:rPr>
              <a:t>you want to handle mouse clicks: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 </a:t>
            </a: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WordViewHolder </a:t>
            </a:r>
            <a:r>
              <a:rPr lang="en" sz="18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extends RecyclerView.ViewHolder</a:t>
            </a: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8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</a:t>
            </a:r>
            <a:r>
              <a:rPr lang="en" sz="18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implements View.OnClickListener</a:t>
            </a:r>
            <a:r>
              <a:rPr lang="en" sz="18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{ //.. }</a:t>
            </a:r>
            <a:endParaRPr sz="18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0" name="Google Shape;440;p7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38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441" name="Google Shape;441;p7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Create the view holder in adapter class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6657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5"/>
          <p:cNvSpPr txBox="1">
            <a:spLocks noGrp="1"/>
          </p:cNvSpPr>
          <p:nvPr>
            <p:ph type="title" idx="4294967295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Create RecyclerView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75"/>
          <p:cNvSpPr txBox="1">
            <a:spLocks noGrp="1"/>
          </p:cNvSpPr>
          <p:nvPr>
            <p:ph type="body" idx="1"/>
          </p:nvPr>
        </p:nvSpPr>
        <p:spPr>
          <a:xfrm>
            <a:off x="311700" y="1172675"/>
            <a:ext cx="8520600" cy="33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mRecyclerView = findViewById(R.id.recyclerview);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mAdapter = new </a:t>
            </a:r>
            <a:r>
              <a:rPr lang="en" dirty="0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WordListAdapter(mWordList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mRecyclerView.setAdapter(mAdapter);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mRecyclerView.setLayoutManager(new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   LinearLayoutManager(this));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i="1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6" name="Google Shape;456;p75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39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457" name="Google Shape;457;p7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Create the RecyclerView in Activity onCreate()</a:t>
            </a: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131450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9"/>
          <p:cNvSpPr txBox="1">
            <a:spLocks noGrp="1"/>
          </p:cNvSpPr>
          <p:nvPr>
            <p:ph type="body" idx="1"/>
          </p:nvPr>
        </p:nvSpPr>
        <p:spPr>
          <a:xfrm>
            <a:off x="311700" y="933475"/>
            <a:ext cx="8080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>
                <a:solidFill>
                  <a:srgbClr val="000000"/>
                </a:solidFill>
              </a:rPr>
              <a:t>Use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EditText</a:t>
            </a:r>
            <a:r>
              <a:rPr lang="en">
                <a:solidFill>
                  <a:schemeClr val="dk1"/>
                </a:solidFill>
              </a:rPr>
              <a:t> for entering text using keyboard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Use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SeekBar</a:t>
            </a:r>
            <a:r>
              <a:rPr lang="en">
                <a:solidFill>
                  <a:schemeClr val="dk1"/>
                </a:solidFill>
              </a:rPr>
              <a:t> for sliding left or right to a setting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Combine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CheckBox</a:t>
            </a:r>
            <a:r>
              <a:rPr lang="en">
                <a:solidFill>
                  <a:schemeClr val="dk1"/>
                </a:solidFill>
              </a:rPr>
              <a:t> elements for choosing more than one option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Combine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RadioButton</a:t>
            </a:r>
            <a:r>
              <a:rPr lang="en">
                <a:solidFill>
                  <a:schemeClr val="dk1"/>
                </a:solidFill>
              </a:rPr>
              <a:t> elements into </a:t>
            </a: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RadioGroup</a:t>
            </a:r>
            <a:r>
              <a:rPr lang="en">
                <a:solidFill>
                  <a:schemeClr val="dk1"/>
                </a:solidFill>
              </a:rPr>
              <a:t> — user makes only one choice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Use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Switch</a:t>
            </a:r>
            <a:r>
              <a:rPr lang="en">
                <a:solidFill>
                  <a:schemeClr val="dk1"/>
                </a:solidFill>
              </a:rPr>
              <a:t> for tapping on or off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Use 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Spinner</a:t>
            </a:r>
            <a:r>
              <a:rPr lang="en">
                <a:solidFill>
                  <a:schemeClr val="dk1"/>
                </a:solidFill>
              </a:rPr>
              <a:t> for choosing a single item from a list</a:t>
            </a:r>
            <a:endParaRPr/>
          </a:p>
        </p:txBody>
      </p:sp>
      <p:sp>
        <p:nvSpPr>
          <p:cNvPr id="319" name="Google Shape;319;p59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input controls work</a:t>
            </a:r>
            <a:endParaRPr/>
          </a:p>
        </p:txBody>
      </p:sp>
      <p:sp>
        <p:nvSpPr>
          <p:cNvPr id="320" name="Google Shape;320;p59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</a:t>
            </a:r>
            <a:endParaRPr/>
          </a:p>
        </p:txBody>
      </p:sp>
      <p:sp>
        <p:nvSpPr>
          <p:cNvPr id="520" name="Google Shape;520;p8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8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522" name="Google Shape;522;p8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1"/>
          <p:cNvSpPr txBox="1">
            <a:spLocks noGrp="1"/>
          </p:cNvSpPr>
          <p:nvPr>
            <p:ph type="title"/>
          </p:nvPr>
        </p:nvSpPr>
        <p:spPr>
          <a:xfrm>
            <a:off x="265500" y="1614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focus</a:t>
            </a:r>
            <a:endParaRPr/>
          </a:p>
        </p:txBody>
      </p:sp>
      <p:sp>
        <p:nvSpPr>
          <p:cNvPr id="333" name="Google Shape;333;p6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6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Clickable versus focusable</a:t>
            </a:r>
            <a:endParaRPr/>
          </a:p>
        </p:txBody>
      </p:sp>
      <p:sp>
        <p:nvSpPr>
          <p:cNvPr id="347" name="Google Shape;347;p63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Clickable</a:t>
            </a:r>
            <a:r>
              <a:rPr lang="en"/>
              <a:t>—View can respond to being clicked or tapped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Focusable</a:t>
            </a:r>
            <a:r>
              <a:rPr lang="en"/>
              <a:t>—View can gain focus to accept input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Input controls such as keyboards send input to the view that has focus</a:t>
            </a:r>
            <a:endParaRPr/>
          </a:p>
        </p:txBody>
      </p:sp>
      <p:sp>
        <p:nvSpPr>
          <p:cNvPr id="348" name="Google Shape;348;p63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2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</a:t>
            </a:r>
            <a:endParaRPr/>
          </a:p>
        </p:txBody>
      </p:sp>
      <p:sp>
        <p:nvSpPr>
          <p:cNvPr id="340" name="Google Shape;340;p62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View that receives user input has "Focus"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Only one View can have focus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Focus makes it unambiguous which View gets the input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Focus is assigned by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User tapping a View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App guiding the user from one text input control to the next using the </a:t>
            </a:r>
            <a:r>
              <a:rPr lang="en" b="1"/>
              <a:t>Return</a:t>
            </a:r>
            <a:r>
              <a:rPr lang="en"/>
              <a:t>, </a:t>
            </a:r>
            <a:r>
              <a:rPr lang="en" b="1"/>
              <a:t>Tab</a:t>
            </a:r>
            <a:r>
              <a:rPr lang="en"/>
              <a:t>, or arrow keys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Calling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requestFocus()</a:t>
            </a:r>
            <a:r>
              <a:rPr lang="en"/>
              <a:t> on any View that is focusable</a:t>
            </a:r>
            <a:endParaRPr/>
          </a:p>
        </p:txBody>
      </p:sp>
      <p:sp>
        <p:nvSpPr>
          <p:cNvPr id="341" name="Google Shape;341;p62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Which View gets focus next?</a:t>
            </a:r>
            <a:endParaRPr dirty="0"/>
          </a:p>
        </p:txBody>
      </p:sp>
      <p:sp>
        <p:nvSpPr>
          <p:cNvPr id="354" name="Google Shape;354;p64"/>
          <p:cNvSpPr txBox="1">
            <a:spLocks noGrp="1"/>
          </p:cNvSpPr>
          <p:nvPr>
            <p:ph type="body" idx="1"/>
          </p:nvPr>
        </p:nvSpPr>
        <p:spPr>
          <a:xfrm>
            <a:off x="183006" y="839208"/>
            <a:ext cx="8649293" cy="3732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000" dirty="0"/>
              <a:t>Topmost view under the touch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000" dirty="0"/>
              <a:t>After user submits input, focus moves to nearest neighbor—priority is left to right, top to </a:t>
            </a:r>
            <a:r>
              <a:rPr lang="en" sz="2000" dirty="0" smtClean="0"/>
              <a:t>bottom</a:t>
            </a:r>
          </a:p>
          <a:p>
            <a:pPr lvl="0">
              <a:buFont typeface="Roboto"/>
              <a:buChar char="●"/>
            </a:pPr>
            <a:r>
              <a:rPr lang="en-US" sz="2000" dirty="0"/>
              <a:t>Arrange input controls in a layout from left to right and top to bottom in the order you want focus assigned</a:t>
            </a:r>
          </a:p>
          <a:p>
            <a:pPr lvl="0">
              <a:spcBef>
                <a:spcPts val="0"/>
              </a:spcBef>
              <a:buFont typeface="Roboto"/>
              <a:buChar char="●"/>
            </a:pPr>
            <a:r>
              <a:rPr lang="en-US" sz="2000" dirty="0"/>
              <a:t>Specify ordering in XML</a:t>
            </a:r>
          </a:p>
          <a:p>
            <a:pPr marL="914400" lvl="0" indent="0">
              <a:spcBef>
                <a:spcPts val="400"/>
              </a:spcBef>
              <a:buNone/>
            </a:pPr>
            <a:r>
              <a:rPr lang="en-US" sz="2000" dirty="0" err="1">
                <a:latin typeface="Consolas"/>
                <a:ea typeface="Consolas"/>
                <a:cs typeface="Consolas"/>
                <a:sym typeface="Consolas"/>
              </a:rPr>
              <a:t>android:id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="@+id/top"</a:t>
            </a:r>
          </a:p>
          <a:p>
            <a:pPr marL="914400" lvl="0" indent="0">
              <a:spcBef>
                <a:spcPts val="400"/>
              </a:spcBef>
              <a:buNone/>
            </a:pPr>
            <a:r>
              <a:rPr lang="en-US" sz="2000" dirty="0" err="1">
                <a:latin typeface="Consolas"/>
                <a:ea typeface="Consolas"/>
                <a:cs typeface="Consolas"/>
                <a:sym typeface="Consolas"/>
              </a:rPr>
              <a:t>android:focusable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="true"</a:t>
            </a:r>
          </a:p>
          <a:p>
            <a:pPr marL="914400" lvl="0" indent="0">
              <a:spcBef>
                <a:spcPts val="400"/>
              </a:spcBef>
              <a:buNone/>
            </a:pPr>
            <a:r>
              <a:rPr lang="en-US" sz="2000" dirty="0" err="1">
                <a:latin typeface="Consolas"/>
                <a:ea typeface="Consolas"/>
                <a:cs typeface="Consolas"/>
                <a:sym typeface="Consolas"/>
              </a:rPr>
              <a:t>android:nextFocusDown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="@+id/bottom"</a:t>
            </a:r>
            <a:endParaRPr lang="en-US" sz="20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endParaRPr sz="2000" dirty="0"/>
          </a:p>
        </p:txBody>
      </p:sp>
      <p:sp>
        <p:nvSpPr>
          <p:cNvPr id="355" name="Google Shape;355;p6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focus explicitly</a:t>
            </a:r>
            <a:endParaRPr/>
          </a:p>
        </p:txBody>
      </p:sp>
      <p:sp>
        <p:nvSpPr>
          <p:cNvPr id="375" name="Google Shape;375;p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Use methods of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View</a:t>
            </a:r>
            <a:r>
              <a:rPr lang="en"/>
              <a:t> class to set focus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setFocusable()</a:t>
            </a:r>
            <a:r>
              <a:rPr lang="en"/>
              <a:t> sets whether a view can have focus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requestFocus()</a:t>
            </a:r>
            <a:r>
              <a:rPr lang="en"/>
              <a:t> gives focus to a specific view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setOnFocusChangeListener()</a:t>
            </a:r>
            <a:r>
              <a:rPr lang="en"/>
              <a:t> sets listener for when view gains or loses focus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onFocusChanged()</a:t>
            </a:r>
            <a:r>
              <a:rPr lang="en"/>
              <a:t> called when focus on a view changes</a:t>
            </a:r>
            <a:endParaRPr/>
          </a:p>
        </p:txBody>
      </p:sp>
      <p:sp>
        <p:nvSpPr>
          <p:cNvPr id="376" name="Google Shape;376;p67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972</Words>
  <Application>Microsoft Office PowerPoint</Application>
  <PresentationFormat>On-screen Show (16:9)</PresentationFormat>
  <Paragraphs>254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Roboto</vt:lpstr>
      <vt:lpstr>Open Sans</vt:lpstr>
      <vt:lpstr>Consolas</vt:lpstr>
      <vt:lpstr>Arial</vt:lpstr>
      <vt:lpstr>GDT master</vt:lpstr>
      <vt:lpstr>GDT master</vt:lpstr>
      <vt:lpstr>GDT master</vt:lpstr>
      <vt:lpstr>1_GDT master</vt:lpstr>
      <vt:lpstr>User Interaction </vt:lpstr>
      <vt:lpstr>Accepting user input</vt:lpstr>
      <vt:lpstr>Examples of input controls</vt:lpstr>
      <vt:lpstr>How input controls work</vt:lpstr>
      <vt:lpstr>View focus</vt:lpstr>
      <vt:lpstr>Clickable versus focusable</vt:lpstr>
      <vt:lpstr>Focus</vt:lpstr>
      <vt:lpstr>Which View gets focus next?</vt:lpstr>
      <vt:lpstr>Set focus explicitly</vt:lpstr>
      <vt:lpstr>Find the view with focus</vt:lpstr>
      <vt:lpstr>  Freeform text and numbers</vt:lpstr>
      <vt:lpstr>EditText for multiple lines of text</vt:lpstr>
      <vt:lpstr>Customize with inputType</vt:lpstr>
      <vt:lpstr>EditText for message</vt:lpstr>
      <vt:lpstr>EditText for single line</vt:lpstr>
      <vt:lpstr>EditText for phone number entry</vt:lpstr>
      <vt:lpstr>Getting text</vt:lpstr>
      <vt:lpstr>Input types</vt:lpstr>
      <vt:lpstr>Providing choices</vt:lpstr>
      <vt:lpstr>UI elements for providing choices</vt:lpstr>
      <vt:lpstr>CheckBox</vt:lpstr>
      <vt:lpstr>RadioButton</vt:lpstr>
      <vt:lpstr>Toggle buttons and switches</vt:lpstr>
      <vt:lpstr>RecyclerView</vt:lpstr>
      <vt:lpstr>What is a RecyclerView?   </vt:lpstr>
      <vt:lpstr>Components  </vt:lpstr>
      <vt:lpstr>Layout Manager  </vt:lpstr>
      <vt:lpstr>Adapter  </vt:lpstr>
      <vt:lpstr>Adapter  </vt:lpstr>
      <vt:lpstr>Implementing RecyclerView</vt:lpstr>
      <vt:lpstr>Implementation  </vt:lpstr>
      <vt:lpstr>Activity layout  </vt:lpstr>
      <vt:lpstr>Item layout  </vt:lpstr>
      <vt:lpstr>Adapter: Create  </vt:lpstr>
      <vt:lpstr>Adapter: onCreateViewHolder()  </vt:lpstr>
      <vt:lpstr>Adapter: onCreateViewHolder()  </vt:lpstr>
      <vt:lpstr>Adapter: onBindViewHolder()  </vt:lpstr>
      <vt:lpstr>Adapter: ViewHolder Class  </vt:lpstr>
      <vt:lpstr>Create RecyclerView  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Interaction </dc:title>
  <cp:lastModifiedBy>Windows User</cp:lastModifiedBy>
  <cp:revision>14</cp:revision>
  <dcterms:modified xsi:type="dcterms:W3CDTF">2018-11-16T06:05:44Z</dcterms:modified>
</cp:coreProperties>
</file>