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50"/>
  </p:notesMasterIdLst>
  <p:handoutMasterIdLst>
    <p:handoutMasterId r:id="rId51"/>
  </p:handoutMasterIdLst>
  <p:sldIdLst>
    <p:sldId id="256" r:id="rId3"/>
    <p:sldId id="261" r:id="rId4"/>
    <p:sldId id="262" r:id="rId5"/>
    <p:sldId id="263" r:id="rId6"/>
    <p:sldId id="264" r:id="rId7"/>
    <p:sldId id="266" r:id="rId8"/>
    <p:sldId id="347" r:id="rId9"/>
    <p:sldId id="346" r:id="rId10"/>
    <p:sldId id="314" r:id="rId11"/>
    <p:sldId id="315" r:id="rId12"/>
    <p:sldId id="269" r:id="rId13"/>
    <p:sldId id="270" r:id="rId14"/>
    <p:sldId id="271" r:id="rId15"/>
    <p:sldId id="272" r:id="rId16"/>
    <p:sldId id="318" r:id="rId17"/>
    <p:sldId id="319" r:id="rId18"/>
    <p:sldId id="277" r:id="rId19"/>
    <p:sldId id="344" r:id="rId20"/>
    <p:sldId id="279" r:id="rId21"/>
    <p:sldId id="280" r:id="rId22"/>
    <p:sldId id="281" r:id="rId23"/>
    <p:sldId id="282" r:id="rId24"/>
    <p:sldId id="284" r:id="rId25"/>
    <p:sldId id="285" r:id="rId26"/>
    <p:sldId id="286" r:id="rId27"/>
    <p:sldId id="321" r:id="rId28"/>
    <p:sldId id="287" r:id="rId29"/>
    <p:sldId id="288" r:id="rId30"/>
    <p:sldId id="289" r:id="rId31"/>
    <p:sldId id="290" r:id="rId32"/>
    <p:sldId id="324" r:id="rId33"/>
    <p:sldId id="326" r:id="rId34"/>
    <p:sldId id="345" r:id="rId35"/>
    <p:sldId id="299" r:id="rId36"/>
    <p:sldId id="300" r:id="rId37"/>
    <p:sldId id="303" r:id="rId38"/>
    <p:sldId id="304" r:id="rId39"/>
    <p:sldId id="331" r:id="rId40"/>
    <p:sldId id="307" r:id="rId41"/>
    <p:sldId id="332" r:id="rId42"/>
    <p:sldId id="305" r:id="rId43"/>
    <p:sldId id="306" r:id="rId44"/>
    <p:sldId id="338" r:id="rId45"/>
    <p:sldId id="311" r:id="rId46"/>
    <p:sldId id="340" r:id="rId47"/>
    <p:sldId id="341" r:id="rId48"/>
    <p:sldId id="342"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EFF"/>
    <a:srgbClr val="B9E7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91" autoAdjust="0"/>
  </p:normalViewPr>
  <p:slideViewPr>
    <p:cSldViewPr>
      <p:cViewPr>
        <p:scale>
          <a:sx n="75" d="100"/>
          <a:sy n="75" d="100"/>
        </p:scale>
        <p:origin x="-1824"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74"/>
    </p:cViewPr>
  </p:sorterViewPr>
  <p:notesViewPr>
    <p:cSldViewPr>
      <p:cViewPr varScale="1">
        <p:scale>
          <a:sx n="57" d="100"/>
          <a:sy n="57" d="100"/>
        </p:scale>
        <p:origin x="-26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A9BED9-0B80-4399-A458-3ADCCC0057AE}" type="datetimeFigureOut">
              <a:rPr lang="en-US" smtClean="0"/>
              <a:pPr/>
              <a:t>3/9/2018</a:t>
            </a:fld>
            <a:endParaRPr lang="en-NZ"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649A7-53D2-4D96-9688-A4162C228653}" type="slidenum">
              <a:rPr lang="en-NZ" smtClean="0"/>
              <a:pPr/>
              <a:t>‹#›</a:t>
            </a:fld>
            <a:endParaRPr lang="en-NZ" dirty="0"/>
          </a:p>
        </p:txBody>
      </p:sp>
    </p:spTree>
    <p:extLst>
      <p:ext uri="{BB962C8B-B14F-4D97-AF65-F5344CB8AC3E}">
        <p14:creationId xmlns:p14="http://schemas.microsoft.com/office/powerpoint/2010/main" val="1126962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19E2A7-2174-452B-9BED-C410D2434D57}" type="datetimeFigureOut">
              <a:rPr lang="en-US"/>
              <a:pPr>
                <a:defRPr/>
              </a:pPr>
              <a:t>3/9/2018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FBF5012-E6F5-495C-A541-6B7E71D3D4A6}" type="slidenum">
              <a:rPr lang="en-US"/>
              <a:pPr>
                <a:defRPr/>
              </a:pPr>
              <a:t>‹#›</a:t>
            </a:fld>
            <a:endParaRPr lang="en-US" dirty="0"/>
          </a:p>
        </p:txBody>
      </p:sp>
    </p:spTree>
    <p:extLst>
      <p:ext uri="{BB962C8B-B14F-4D97-AF65-F5344CB8AC3E}">
        <p14:creationId xmlns:p14="http://schemas.microsoft.com/office/powerpoint/2010/main" val="296872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These slides are intended to help a teacher develop a presentation.</a:t>
            </a:r>
            <a:r>
              <a:rPr lang="en-US" baseline="0" dirty="0" smtClean="0"/>
              <a:t> This PowerPoint covers the entire chapter and includes too many slides for a single delivery. Professors are encouraged to adapt this presentation in ways which are best suited for their students and environment.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b="1" dirty="0" smtClean="0"/>
              <a:t>Animated slide</a:t>
            </a:r>
          </a:p>
          <a:p>
            <a:r>
              <a:rPr lang="en-NZ" b="0" dirty="0" smtClean="0"/>
              <a:t>Wipes down to give impression of process progression</a:t>
            </a:r>
            <a:endParaRPr lang="en-NZ" b="0"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you are introducing a </a:t>
            </a:r>
            <a:r>
              <a:rPr lang="en-US" b="1" i="1" dirty="0" smtClean="0"/>
              <a:t>Simple </a:t>
            </a:r>
            <a:r>
              <a:rPr lang="en-US" dirty="0" smtClean="0"/>
              <a:t>model and that this will be expanded.</a:t>
            </a:r>
          </a:p>
          <a:p>
            <a:endParaRPr lang="en-US" dirty="0" smtClean="0"/>
          </a:p>
          <a:p>
            <a:r>
              <a:rPr lang="en-NZ" dirty="0" smtClean="0"/>
              <a:t>The operating system’s principal responsibility is controlling the execution of processes;</a:t>
            </a:r>
          </a:p>
          <a:p>
            <a:pPr lvl="1"/>
            <a:r>
              <a:rPr lang="en-NZ" dirty="0" smtClean="0"/>
              <a:t>this includes determining the interleaving pattern for execution and allocating resources to processes. </a:t>
            </a:r>
          </a:p>
          <a:p>
            <a:pPr lvl="1"/>
            <a:endParaRPr lang="en-NZ" dirty="0" smtClean="0"/>
          </a:p>
          <a:p>
            <a:pPr lvl="0"/>
            <a:r>
              <a:rPr lang="en-NZ" dirty="0" smtClean="0"/>
              <a:t>The first step in designing an OS to control processes is to describe the behaviour that we would like the processes to exhibit.</a:t>
            </a:r>
            <a:r>
              <a:rPr lang="en-NZ" baseline="0" dirty="0" smtClean="0"/>
              <a:t> In the most simple model, a process is either running, or it is not.</a:t>
            </a:r>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i="1" dirty="0" smtClean="0"/>
              <a:t>Animated</a:t>
            </a:r>
            <a:r>
              <a:rPr lang="en-US" b="1" i="1" baseline="0" dirty="0" smtClean="0"/>
              <a:t> slide </a:t>
            </a:r>
            <a:r>
              <a:rPr lang="en-US" baseline="0" dirty="0" smtClean="0"/>
              <a:t>The animation only shows one process moving.</a:t>
            </a:r>
            <a:endParaRPr lang="en-US" b="1" i="1" baseline="0" dirty="0" smtClean="0"/>
          </a:p>
          <a:p>
            <a:endParaRPr lang="en-US" b="1" i="1" baseline="0" dirty="0" smtClean="0"/>
          </a:p>
          <a:p>
            <a:r>
              <a:rPr lang="en-US" dirty="0" smtClean="0"/>
              <a:t>There needs to be</a:t>
            </a:r>
            <a:r>
              <a:rPr lang="en-US" baseline="0" dirty="0" smtClean="0"/>
              <a:t> some structure so that the OS can keep track of the processes. This could be a simple queue which is managed by the dispatcher routine of the OS.</a:t>
            </a:r>
          </a:p>
          <a:p>
            <a:endParaRPr lang="en-US" baseline="0"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reasons why a process may be  created or</a:t>
            </a:r>
            <a:r>
              <a:rPr lang="en-US" baseline="0" dirty="0" smtClean="0"/>
              <a:t> terminated.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Typically, the “related” processes need to communicate and cooperate with each other. Achieving this cooperation is a difficult task for the programmer; discussed further in Chapter 5.</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NZ" sz="1200" kern="1200" baseline="0" dirty="0" smtClean="0">
                <a:solidFill>
                  <a:schemeClr val="tx1"/>
                </a:solidFill>
                <a:latin typeface="+mn-lt"/>
                <a:ea typeface="+mn-ea"/>
                <a:cs typeface="+mn-cs"/>
              </a:rPr>
              <a:t>If all processes were always ready to execute, then the simple FIFO queuing model would suffice.</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However, even with simple examples, this implementation is inadequate:</a:t>
            </a:r>
          </a:p>
          <a:p>
            <a:pPr lvl="1">
              <a:buFont typeface="Arial" pitchFamily="34" charset="0"/>
              <a:buChar char="•"/>
            </a:pPr>
            <a:r>
              <a:rPr lang="en-NZ" sz="1200" kern="1200" baseline="0" dirty="0" smtClean="0">
                <a:solidFill>
                  <a:schemeClr val="tx1"/>
                </a:solidFill>
                <a:latin typeface="+mn-lt"/>
                <a:ea typeface="+mn-ea"/>
                <a:cs typeface="+mn-cs"/>
              </a:rPr>
              <a:t> some processes in the Not Running state are ready to execute,</a:t>
            </a:r>
          </a:p>
          <a:p>
            <a:pPr lvl="1">
              <a:buFont typeface="Arial" pitchFamily="34" charset="0"/>
              <a:buChar char="•"/>
            </a:pPr>
            <a:r>
              <a:rPr lang="en-NZ" sz="1200" kern="1200" baseline="0" dirty="0" smtClean="0">
                <a:solidFill>
                  <a:schemeClr val="tx1"/>
                </a:solidFill>
                <a:latin typeface="+mn-lt"/>
                <a:ea typeface="+mn-ea"/>
                <a:cs typeface="+mn-cs"/>
              </a:rPr>
              <a:t> while others are blocked, waiting for an I/O operation to complete.</a:t>
            </a:r>
          </a:p>
          <a:p>
            <a:pPr lvl="1">
              <a:buFont typeface="Arial" pitchFamily="34" charset="0"/>
              <a:buNone/>
            </a:pPr>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In a two state model, the dispatcher would have to scan the list looking for the process that is not blocked and that has been in the queue the longest.</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But we could split the </a:t>
            </a:r>
            <a:r>
              <a:rPr lang="en-NZ" sz="1200" b="1" i="1" kern="1200" baseline="0" dirty="0" smtClean="0">
                <a:solidFill>
                  <a:schemeClr val="tx1"/>
                </a:solidFill>
                <a:latin typeface="+mn-lt"/>
                <a:ea typeface="+mn-ea"/>
                <a:cs typeface="+mn-cs"/>
              </a:rPr>
              <a:t>Not Running </a:t>
            </a:r>
            <a:r>
              <a:rPr lang="en-NZ" sz="1200" kern="1200" baseline="0" dirty="0" smtClean="0">
                <a:solidFill>
                  <a:schemeClr val="tx1"/>
                </a:solidFill>
                <a:latin typeface="+mn-lt"/>
                <a:ea typeface="+mn-ea"/>
                <a:cs typeface="+mn-cs"/>
              </a:rPr>
              <a:t>state into two states: </a:t>
            </a:r>
          </a:p>
          <a:p>
            <a:pPr lvl="1">
              <a:buFont typeface="Arial" pitchFamily="34" charset="0"/>
              <a:buChar char="•"/>
            </a:pPr>
            <a:r>
              <a:rPr lang="en-NZ" sz="1200" kern="1200" baseline="0" dirty="0" smtClean="0">
                <a:solidFill>
                  <a:schemeClr val="tx1"/>
                </a:solidFill>
                <a:latin typeface="+mn-lt"/>
                <a:ea typeface="+mn-ea"/>
                <a:cs typeface="+mn-cs"/>
              </a:rPr>
              <a:t> Ready and </a:t>
            </a:r>
          </a:p>
          <a:p>
            <a:pPr lvl="1">
              <a:buFont typeface="Arial" pitchFamily="34" charset="0"/>
              <a:buChar char="•"/>
            </a:pPr>
            <a:r>
              <a:rPr lang="en-NZ" sz="1200" kern="1200" baseline="0" dirty="0" smtClean="0">
                <a:solidFill>
                  <a:schemeClr val="tx1"/>
                </a:solidFill>
                <a:latin typeface="+mn-lt"/>
                <a:ea typeface="+mn-ea"/>
                <a:cs typeface="+mn-cs"/>
              </a:rPr>
              <a:t> Blocked. </a:t>
            </a:r>
          </a:p>
          <a:p>
            <a:pPr lvl="1">
              <a:buFont typeface="Arial" pitchFamily="34" charset="0"/>
              <a:buChar char="•"/>
            </a:pPr>
            <a:endParaRPr lang="en-NZ" sz="1200" kern="1200" baseline="0" dirty="0" smtClean="0">
              <a:solidFill>
                <a:schemeClr val="tx1"/>
              </a:solidFill>
              <a:latin typeface="+mn-lt"/>
              <a:ea typeface="+mn-ea"/>
              <a:cs typeface="+mn-cs"/>
            </a:endParaRPr>
          </a:p>
          <a:p>
            <a:pPr lvl="0">
              <a:buFont typeface="Arial" pitchFamily="34" charset="0"/>
              <a:buNone/>
            </a:pPr>
            <a:r>
              <a:rPr lang="en-NZ" sz="1200" kern="1200" baseline="0" dirty="0" smtClean="0">
                <a:solidFill>
                  <a:schemeClr val="tx1"/>
                </a:solidFill>
                <a:latin typeface="+mn-lt"/>
                <a:ea typeface="+mn-ea"/>
                <a:cs typeface="+mn-cs"/>
              </a:rPr>
              <a:t>For good measure, we have added two additional states that will prove useful (new and exit)</a:t>
            </a:r>
          </a:p>
          <a:p>
            <a:pPr lvl="0">
              <a:buFont typeface="Arial" pitchFamily="34" charset="0"/>
              <a:buNone/>
            </a:pPr>
            <a:endParaRPr lang="en-NZ" sz="1200" kern="1200" baseline="0" dirty="0" smtClean="0">
              <a:solidFill>
                <a:schemeClr val="tx1"/>
              </a:solidFill>
              <a:latin typeface="+mn-lt"/>
              <a:ea typeface="+mn-ea"/>
              <a:cs typeface="+mn-cs"/>
            </a:endParaRPr>
          </a:p>
          <a:p>
            <a:pPr lvl="0">
              <a:buFont typeface="Arial" pitchFamily="34" charset="0"/>
              <a:buNone/>
            </a:pPr>
            <a:r>
              <a:rPr lang="en-NZ" sz="1200" b="1" i="1" kern="1200" baseline="0" dirty="0" smtClean="0">
                <a:solidFill>
                  <a:schemeClr val="tx1"/>
                </a:solidFill>
                <a:latin typeface="+mn-lt"/>
                <a:ea typeface="+mn-ea"/>
                <a:cs typeface="+mn-cs"/>
              </a:rPr>
              <a:t>Suggestion:</a:t>
            </a:r>
            <a:r>
              <a:rPr lang="en-NZ" sz="1200" b="0" i="0" kern="1200" baseline="0" dirty="0" smtClean="0">
                <a:solidFill>
                  <a:schemeClr val="tx1"/>
                </a:solidFill>
                <a:latin typeface="+mn-lt"/>
                <a:ea typeface="+mn-ea"/>
                <a:cs typeface="+mn-cs"/>
              </a:rPr>
              <a:t> </a:t>
            </a:r>
          </a:p>
          <a:p>
            <a:pPr lvl="1">
              <a:buFont typeface="Arial" pitchFamily="34" charset="0"/>
              <a:buChar char="•"/>
            </a:pPr>
            <a:r>
              <a:rPr lang="en-NZ" sz="1200" b="0" i="0" kern="1200" baseline="0" dirty="0" smtClean="0">
                <a:solidFill>
                  <a:schemeClr val="tx1"/>
                </a:solidFill>
                <a:latin typeface="+mn-lt"/>
                <a:ea typeface="+mn-ea"/>
                <a:cs typeface="+mn-cs"/>
              </a:rPr>
              <a:t> Mention that “Wait” and “Blocked” have the same meaning here.</a:t>
            </a:r>
          </a:p>
          <a:p>
            <a:pPr lvl="1">
              <a:buFont typeface="Arial" pitchFamily="34" charset="0"/>
              <a:buChar char="•"/>
            </a:pPr>
            <a:r>
              <a:rPr lang="en-NZ" sz="1200" b="0" i="0" kern="1200" baseline="0" dirty="0" smtClean="0">
                <a:solidFill>
                  <a:schemeClr val="tx1"/>
                </a:solidFill>
                <a:latin typeface="+mn-lt"/>
                <a:ea typeface="+mn-ea"/>
                <a:cs typeface="+mn-cs"/>
              </a:rPr>
              <a:t> Talk through the state transitions.</a:t>
            </a:r>
            <a:endParaRPr lang="en-US" b="1" i="1"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NZ" sz="1200" kern="1200" baseline="0" dirty="0" smtClean="0">
                <a:solidFill>
                  <a:schemeClr val="tx1"/>
                </a:solidFill>
                <a:latin typeface="+mn-lt"/>
                <a:ea typeface="+mn-ea"/>
                <a:cs typeface="+mn-cs"/>
              </a:rPr>
              <a:t>If all processes were always ready to execute, then the simple FIFO queuing model would suffice.</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However, even with simple examples, this implementation is inadequate:</a:t>
            </a:r>
          </a:p>
          <a:p>
            <a:pPr lvl="1">
              <a:buFont typeface="Arial" pitchFamily="34" charset="0"/>
              <a:buChar char="•"/>
            </a:pPr>
            <a:r>
              <a:rPr lang="en-NZ" sz="1200" kern="1200" baseline="0" dirty="0" smtClean="0">
                <a:solidFill>
                  <a:schemeClr val="tx1"/>
                </a:solidFill>
                <a:latin typeface="+mn-lt"/>
                <a:ea typeface="+mn-ea"/>
                <a:cs typeface="+mn-cs"/>
              </a:rPr>
              <a:t> some processes in the Not Running state are ready to execute,</a:t>
            </a:r>
          </a:p>
          <a:p>
            <a:pPr lvl="1">
              <a:buFont typeface="Arial" pitchFamily="34" charset="0"/>
              <a:buChar char="•"/>
            </a:pPr>
            <a:r>
              <a:rPr lang="en-NZ" sz="1200" kern="1200" baseline="0" dirty="0" smtClean="0">
                <a:solidFill>
                  <a:schemeClr val="tx1"/>
                </a:solidFill>
                <a:latin typeface="+mn-lt"/>
                <a:ea typeface="+mn-ea"/>
                <a:cs typeface="+mn-cs"/>
              </a:rPr>
              <a:t> while others are blocked, waiting for an I/O operation to complete.</a:t>
            </a:r>
          </a:p>
          <a:p>
            <a:pPr lvl="1">
              <a:buFont typeface="Arial" pitchFamily="34" charset="0"/>
              <a:buNone/>
            </a:pPr>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In a two state model, the dispatcher would have to scan the list looking for the process that is not blocked and that has been in the queue the longest.</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But we could split the </a:t>
            </a:r>
            <a:r>
              <a:rPr lang="en-NZ" sz="1200" b="1" i="1" kern="1200" baseline="0" dirty="0" smtClean="0">
                <a:solidFill>
                  <a:schemeClr val="tx1"/>
                </a:solidFill>
                <a:latin typeface="+mn-lt"/>
                <a:ea typeface="+mn-ea"/>
                <a:cs typeface="+mn-cs"/>
              </a:rPr>
              <a:t>Not Running </a:t>
            </a:r>
            <a:r>
              <a:rPr lang="en-NZ" sz="1200" kern="1200" baseline="0" dirty="0" smtClean="0">
                <a:solidFill>
                  <a:schemeClr val="tx1"/>
                </a:solidFill>
                <a:latin typeface="+mn-lt"/>
                <a:ea typeface="+mn-ea"/>
                <a:cs typeface="+mn-cs"/>
              </a:rPr>
              <a:t>state into two states: </a:t>
            </a:r>
          </a:p>
          <a:p>
            <a:pPr lvl="1">
              <a:buFont typeface="Arial" pitchFamily="34" charset="0"/>
              <a:buChar char="•"/>
            </a:pPr>
            <a:r>
              <a:rPr lang="en-NZ" sz="1200" kern="1200" baseline="0" dirty="0" smtClean="0">
                <a:solidFill>
                  <a:schemeClr val="tx1"/>
                </a:solidFill>
                <a:latin typeface="+mn-lt"/>
                <a:ea typeface="+mn-ea"/>
                <a:cs typeface="+mn-cs"/>
              </a:rPr>
              <a:t> Ready and </a:t>
            </a:r>
          </a:p>
          <a:p>
            <a:pPr lvl="1">
              <a:buFont typeface="Arial" pitchFamily="34" charset="0"/>
              <a:buChar char="•"/>
            </a:pPr>
            <a:r>
              <a:rPr lang="en-NZ" sz="1200" kern="1200" baseline="0" dirty="0" smtClean="0">
                <a:solidFill>
                  <a:schemeClr val="tx1"/>
                </a:solidFill>
                <a:latin typeface="+mn-lt"/>
                <a:ea typeface="+mn-ea"/>
                <a:cs typeface="+mn-cs"/>
              </a:rPr>
              <a:t> Blocked. </a:t>
            </a:r>
          </a:p>
          <a:p>
            <a:pPr lvl="1">
              <a:buFont typeface="Arial" pitchFamily="34" charset="0"/>
              <a:buChar char="•"/>
            </a:pPr>
            <a:endParaRPr lang="en-NZ" sz="1200" kern="1200" baseline="0" dirty="0" smtClean="0">
              <a:solidFill>
                <a:schemeClr val="tx1"/>
              </a:solidFill>
              <a:latin typeface="+mn-lt"/>
              <a:ea typeface="+mn-ea"/>
              <a:cs typeface="+mn-cs"/>
            </a:endParaRPr>
          </a:p>
          <a:p>
            <a:pPr lvl="0">
              <a:buFont typeface="Arial" pitchFamily="34" charset="0"/>
              <a:buNone/>
            </a:pPr>
            <a:r>
              <a:rPr lang="en-NZ" sz="1200" kern="1200" baseline="0" dirty="0" smtClean="0">
                <a:solidFill>
                  <a:schemeClr val="tx1"/>
                </a:solidFill>
                <a:latin typeface="+mn-lt"/>
                <a:ea typeface="+mn-ea"/>
                <a:cs typeface="+mn-cs"/>
              </a:rPr>
              <a:t>For good measure, we have added two additional states that will prove useful (new and exit)</a:t>
            </a:r>
          </a:p>
          <a:p>
            <a:pPr lvl="0">
              <a:buFont typeface="Arial" pitchFamily="34" charset="0"/>
              <a:buNone/>
            </a:pPr>
            <a:endParaRPr lang="en-NZ" sz="1200" kern="1200" baseline="0" dirty="0" smtClean="0">
              <a:solidFill>
                <a:schemeClr val="tx1"/>
              </a:solidFill>
              <a:latin typeface="+mn-lt"/>
              <a:ea typeface="+mn-ea"/>
              <a:cs typeface="+mn-cs"/>
            </a:endParaRPr>
          </a:p>
          <a:p>
            <a:pPr lvl="0">
              <a:buFont typeface="Arial" pitchFamily="34" charset="0"/>
              <a:buNone/>
            </a:pPr>
            <a:r>
              <a:rPr lang="en-NZ" sz="1200" b="1" i="1" kern="1200" baseline="0" dirty="0" smtClean="0">
                <a:solidFill>
                  <a:schemeClr val="tx1"/>
                </a:solidFill>
                <a:latin typeface="+mn-lt"/>
                <a:ea typeface="+mn-ea"/>
                <a:cs typeface="+mn-cs"/>
              </a:rPr>
              <a:t>Suggestion:</a:t>
            </a:r>
            <a:r>
              <a:rPr lang="en-NZ" sz="1200" b="0" i="0" kern="1200" baseline="0" dirty="0" smtClean="0">
                <a:solidFill>
                  <a:schemeClr val="tx1"/>
                </a:solidFill>
                <a:latin typeface="+mn-lt"/>
                <a:ea typeface="+mn-ea"/>
                <a:cs typeface="+mn-cs"/>
              </a:rPr>
              <a:t> </a:t>
            </a:r>
          </a:p>
          <a:p>
            <a:pPr lvl="1">
              <a:buFont typeface="Arial" pitchFamily="34" charset="0"/>
              <a:buChar char="•"/>
            </a:pPr>
            <a:r>
              <a:rPr lang="en-NZ" sz="1200" b="0" i="0" kern="1200" baseline="0" dirty="0" smtClean="0">
                <a:solidFill>
                  <a:schemeClr val="tx1"/>
                </a:solidFill>
                <a:latin typeface="+mn-lt"/>
                <a:ea typeface="+mn-ea"/>
                <a:cs typeface="+mn-cs"/>
              </a:rPr>
              <a:t> Mention that “Wait” and “Blocked” have the same meaning here.</a:t>
            </a:r>
          </a:p>
          <a:p>
            <a:pPr lvl="1">
              <a:buFont typeface="Arial" pitchFamily="34" charset="0"/>
              <a:buChar char="•"/>
            </a:pPr>
            <a:r>
              <a:rPr lang="en-NZ" sz="1200" b="0" i="0" kern="1200" baseline="0" dirty="0" smtClean="0">
                <a:solidFill>
                  <a:schemeClr val="tx1"/>
                </a:solidFill>
                <a:latin typeface="+mn-lt"/>
                <a:ea typeface="+mn-ea"/>
                <a:cs typeface="+mn-cs"/>
              </a:rPr>
              <a:t> Talk through the state transitions.</a:t>
            </a:r>
            <a:endParaRPr lang="en-US" b="1" i="1"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simplest solution, t</a:t>
            </a:r>
            <a:r>
              <a:rPr lang="en-US" dirty="0" smtClean="0"/>
              <a:t>his model would require an additional queue for the blocked processes.</a:t>
            </a:r>
            <a:r>
              <a:rPr lang="en-US" baseline="0" dirty="0" smtClean="0"/>
              <a:t> </a:t>
            </a:r>
          </a:p>
          <a:p>
            <a:endParaRPr lang="en-US" baseline="0" dirty="0" smtClean="0"/>
          </a:p>
          <a:p>
            <a:r>
              <a:rPr lang="en-US" b="1" baseline="0" dirty="0" smtClean="0"/>
              <a:t>B</a:t>
            </a:r>
            <a:r>
              <a:rPr lang="en-US" b="1" dirty="0" smtClean="0"/>
              <a:t>ut </a:t>
            </a:r>
            <a:r>
              <a:rPr lang="en-US" dirty="0" smtClean="0"/>
              <a:t>when an event occurs the dispatcher would have to cycle through the</a:t>
            </a:r>
            <a:r>
              <a:rPr lang="en-US" baseline="0" dirty="0" smtClean="0"/>
              <a:t> entire queue to see which process is waiting for the event.</a:t>
            </a:r>
          </a:p>
          <a:p>
            <a:pPr lvl="1"/>
            <a:r>
              <a:rPr lang="en-US" baseline="0" dirty="0" smtClean="0"/>
              <a:t>This can cause huge overhead when their may be 100’s or 1000’s of processes</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efficient to have a separate ‘blocked’ queue for each type of event.</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the aim is to fully utilize</a:t>
            </a:r>
            <a:r>
              <a:rPr lang="en-US" baseline="0" dirty="0" smtClean="0"/>
              <a:t> the processor.</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the simple</a:t>
            </a:r>
            <a:r>
              <a:rPr lang="en-US" baseline="0" dirty="0" smtClean="0"/>
              <a:t> solution is to add a single state – but this only allows processes which are blocked to be swapped out.</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comments are summarized due to space on slide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OS controls events within the computer system. It schedules and dispatches processes for execution by the processor, allocates resources to processes, and responds</a:t>
            </a:r>
          </a:p>
          <a:p>
            <a:r>
              <a:rPr lang="en-NZ" dirty="0" smtClean="0"/>
              <a:t>to requests by user processes for basic services.</a:t>
            </a:r>
          </a:p>
          <a:p>
            <a:endParaRPr lang="en-NZ" dirty="0" smtClean="0"/>
          </a:p>
          <a:p>
            <a:r>
              <a:rPr lang="en-NZ" dirty="0" smtClean="0"/>
              <a:t>Fundamentally, we can think of the OS as that entity that manages the use of system resources by processes.</a:t>
            </a:r>
          </a:p>
          <a:p>
            <a:endParaRPr lang="en-NZ" dirty="0" smtClean="0"/>
          </a:p>
          <a:p>
            <a:r>
              <a:rPr lang="en-NZ" dirty="0" smtClean="0"/>
              <a:t>In this slide –</a:t>
            </a:r>
          </a:p>
          <a:p>
            <a:pPr lvl="1">
              <a:buFont typeface="Arial" pitchFamily="34" charset="0"/>
              <a:buChar char="•"/>
            </a:pPr>
            <a:r>
              <a:rPr lang="en-NZ" dirty="0" smtClean="0"/>
              <a:t> There are a number of processes (P1, . . ., Pn,) that have been created and exist in virtual memory. </a:t>
            </a:r>
          </a:p>
          <a:p>
            <a:pPr lvl="1">
              <a:buFont typeface="Arial" pitchFamily="34" charset="0"/>
              <a:buChar char="•"/>
            </a:pPr>
            <a:r>
              <a:rPr lang="en-NZ" dirty="0" smtClean="0"/>
              <a:t> Each process, during the course of its execution, needs access to certain system resources, including the processor, I/O devices, and main memory.</a:t>
            </a:r>
          </a:p>
          <a:p>
            <a:pPr lvl="1">
              <a:buFont typeface="Arial" pitchFamily="34" charset="0"/>
              <a:buChar char="•"/>
            </a:pPr>
            <a:r>
              <a:rPr lang="en-NZ" dirty="0" smtClean="0"/>
              <a:t> In the figure, process P1 is running; at least part of the process is in main memory, and it has control of two I/O devices. </a:t>
            </a:r>
          </a:p>
          <a:p>
            <a:pPr lvl="1">
              <a:buFont typeface="Arial" pitchFamily="34" charset="0"/>
              <a:buChar char="•"/>
            </a:pPr>
            <a:r>
              <a:rPr lang="en-NZ" dirty="0" smtClean="0"/>
              <a:t> Process P2 is also in main memory but is blocked waiting for an I/O device allocated to P1.</a:t>
            </a:r>
          </a:p>
          <a:p>
            <a:pPr lvl="1">
              <a:buFont typeface="Arial" pitchFamily="34" charset="0"/>
              <a:buChar char="•"/>
            </a:pPr>
            <a:r>
              <a:rPr lang="en-NZ" baseline="0" dirty="0" smtClean="0"/>
              <a:t> </a:t>
            </a:r>
            <a:r>
              <a:rPr lang="en-NZ" dirty="0" smtClean="0"/>
              <a:t>Process Pn has been swapped out and is therefore suspended.</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 general idea of the scope of the</a:t>
            </a:r>
            <a:r>
              <a:rPr lang="en-NZ" baseline="0" dirty="0" smtClean="0"/>
              <a:t> tables is in  </a:t>
            </a:r>
            <a:r>
              <a:rPr lang="en-NZ" dirty="0" smtClean="0"/>
              <a:t>Figure 3.11, which shows four different types of tables maintained by the OS: </a:t>
            </a:r>
          </a:p>
          <a:p>
            <a:pPr lvl="1">
              <a:buFont typeface="Arial" pitchFamily="34" charset="0"/>
              <a:buChar char="•"/>
            </a:pPr>
            <a:r>
              <a:rPr lang="en-NZ" dirty="0" smtClean="0"/>
              <a:t> memory, </a:t>
            </a:r>
          </a:p>
          <a:p>
            <a:pPr lvl="1">
              <a:buFont typeface="Arial" pitchFamily="34" charset="0"/>
              <a:buChar char="•"/>
            </a:pPr>
            <a:r>
              <a:rPr lang="en-NZ" dirty="0" smtClean="0"/>
              <a:t> I/O, </a:t>
            </a:r>
          </a:p>
          <a:p>
            <a:pPr lvl="1">
              <a:buFont typeface="Arial" pitchFamily="34" charset="0"/>
              <a:buChar char="•"/>
            </a:pPr>
            <a:r>
              <a:rPr lang="en-NZ" dirty="0" smtClean="0"/>
              <a:t>file, </a:t>
            </a:r>
          </a:p>
          <a:p>
            <a:pPr lvl="1">
              <a:buFont typeface="Arial" pitchFamily="34" charset="0"/>
              <a:buChar char="•"/>
            </a:pPr>
            <a:r>
              <a:rPr lang="en-NZ" dirty="0" smtClean="0"/>
              <a:t>process.</a:t>
            </a:r>
          </a:p>
          <a:p>
            <a:pPr lvl="0">
              <a:buFont typeface="Arial" pitchFamily="34" charset="0"/>
              <a:buNone/>
            </a:pPr>
            <a:endParaRPr lang="en-NZ" dirty="0" smtClean="0"/>
          </a:p>
          <a:p>
            <a:pPr lvl="0">
              <a:buFont typeface="Arial" pitchFamily="34" charset="0"/>
              <a:buNone/>
            </a:pPr>
            <a:r>
              <a:rPr lang="en-NZ" dirty="0" smtClean="0"/>
              <a:t>Although the details will differ from one OS to another, fundamentally, all operating systems maintain information in these four categories.</a:t>
            </a:r>
          </a:p>
          <a:p>
            <a:pPr lvl="0">
              <a:buFont typeface="Arial" pitchFamily="34" charset="0"/>
              <a:buNone/>
            </a:pPr>
            <a:endParaRPr lang="en-NZ" dirty="0" smtClean="0"/>
          </a:p>
          <a:p>
            <a:pPr lvl="0">
              <a:buFont typeface="Arial" pitchFamily="34" charset="0"/>
              <a:buNone/>
            </a:pPr>
            <a:r>
              <a:rPr lang="en-NZ" dirty="0" smtClean="0"/>
              <a:t>The next few slides mention details of these four tables.</a:t>
            </a:r>
          </a:p>
          <a:p>
            <a:pPr lvl="0">
              <a:buFont typeface="Arial" pitchFamily="34" charset="0"/>
              <a:buNone/>
            </a:pPr>
            <a:endParaRPr lang="en-NZ" dirty="0" smtClean="0"/>
          </a:p>
          <a:p>
            <a:pPr lvl="0">
              <a:buFont typeface="Arial" pitchFamily="34" charset="0"/>
              <a:buNone/>
            </a:pPr>
            <a:r>
              <a:rPr lang="en-NZ" b="1" dirty="0" smtClean="0"/>
              <a:t>You</a:t>
            </a:r>
            <a:r>
              <a:rPr lang="en-NZ" b="1" baseline="0" dirty="0" smtClean="0"/>
              <a:t> may prefer to stick with this diagram and discuss each from here</a:t>
            </a:r>
            <a:endParaRPr lang="en-US" b="1"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Memory tables are used to keep track of both main (real) and secondary (virtual) memory. </a:t>
            </a:r>
          </a:p>
          <a:p>
            <a:endParaRPr lang="en-NZ" dirty="0" smtClean="0"/>
          </a:p>
          <a:p>
            <a:r>
              <a:rPr lang="en-NZ" dirty="0" smtClean="0"/>
              <a:t>Some of main memory is reserved for use by the OS; the remainder is available for use by processes. </a:t>
            </a:r>
          </a:p>
          <a:p>
            <a:endParaRPr lang="en-NZ" dirty="0" smtClean="0"/>
          </a:p>
          <a:p>
            <a:r>
              <a:rPr lang="en-NZ" dirty="0" smtClean="0"/>
              <a:t>Processes are maintained on secondary memory using some sort of virtual memory or simple swapping mechanism.</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I/O tables are used by the OS to manage the I/O devices and channels of the computer system.</a:t>
            </a:r>
          </a:p>
          <a:p>
            <a:endParaRPr lang="en-NZ" dirty="0" smtClean="0"/>
          </a:p>
          <a:p>
            <a:r>
              <a:rPr lang="en-NZ" dirty="0" smtClean="0"/>
              <a:t>At any given time, an I/O device may be available or assigned to a particular process. </a:t>
            </a:r>
          </a:p>
          <a:p>
            <a:endParaRPr lang="en-NZ" dirty="0" smtClean="0"/>
          </a:p>
          <a:p>
            <a:r>
              <a:rPr lang="en-NZ" dirty="0" smtClean="0"/>
              <a:t>If an I/O operation is in progress, the OS needs to know the status of the I/O operation and the location in main memory being used as the</a:t>
            </a:r>
          </a:p>
          <a:p>
            <a:r>
              <a:rPr lang="en-NZ" dirty="0" smtClean="0"/>
              <a:t>source or destination of the I/O transfer.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OS may also maintain file tables.</a:t>
            </a:r>
          </a:p>
          <a:p>
            <a:endParaRPr lang="en-NZ" dirty="0" smtClean="0"/>
          </a:p>
          <a:p>
            <a:r>
              <a:rPr lang="en-NZ" dirty="0" smtClean="0"/>
              <a:t>Much, if not all, of this information may be maintained and used by a file management system, in which case the OS has little or no knowledge of files.</a:t>
            </a:r>
          </a:p>
          <a:p>
            <a:endParaRPr lang="en-NZ" dirty="0" smtClean="0"/>
          </a:p>
          <a:p>
            <a:r>
              <a:rPr lang="en-NZ" dirty="0" smtClean="0"/>
              <a:t>In other operating systems, much of the detail of file management is managed by the OS itself.</a:t>
            </a:r>
          </a:p>
          <a:p>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Finally, the OS must maintain process tables to manage processes. </a:t>
            </a:r>
          </a:p>
          <a:p>
            <a:endParaRPr lang="en-NZ" dirty="0" smtClean="0"/>
          </a:p>
          <a:p>
            <a:r>
              <a:rPr lang="en-NZ" dirty="0" smtClean="0"/>
              <a:t>The remainder of this section is devoted to an examination of the required process tables.</a:t>
            </a:r>
          </a:p>
          <a:p>
            <a:endParaRPr lang="en-NZ" dirty="0" smtClean="0"/>
          </a:p>
          <a:p>
            <a:r>
              <a:rPr lang="en-NZ" b="1" i="1" dirty="0" smtClean="0"/>
              <a:t>Note: </a:t>
            </a:r>
            <a:r>
              <a:rPr lang="en-NZ" dirty="0" smtClean="0"/>
              <a:t>Although Figure 3.11 (earlier slide ) shows four distinct sets of tables, it should be clear that these tables must be linked or cross-referenced in some fashion. </a:t>
            </a:r>
          </a:p>
          <a:p>
            <a:pPr lvl="1">
              <a:buFont typeface="Arial" pitchFamily="34" charset="0"/>
              <a:buChar char="•"/>
            </a:pPr>
            <a:r>
              <a:rPr lang="en-NZ" dirty="0" smtClean="0"/>
              <a:t>Memory, I/O, and files are managed on behalf of processes, so there must be some reference to these resources, directly or indirectly, in the process tables. </a:t>
            </a:r>
          </a:p>
          <a:p>
            <a:pPr lvl="1">
              <a:buFont typeface="Arial" pitchFamily="34" charset="0"/>
              <a:buChar char="•"/>
            </a:pPr>
            <a:endParaRPr lang="en-NZ" dirty="0" smtClean="0"/>
          </a:p>
          <a:p>
            <a:pPr lvl="0">
              <a:buFont typeface="Arial" pitchFamily="34" charset="0"/>
              <a:buNone/>
            </a:pPr>
            <a:r>
              <a:rPr lang="en-NZ" dirty="0" smtClean="0"/>
              <a:t>The files referred to in the file tables are accessible via an I/O device and will, at some times, be in main or virtual memory.</a:t>
            </a:r>
          </a:p>
          <a:p>
            <a:pPr lvl="0">
              <a:buFont typeface="Arial" pitchFamily="34" charset="0"/>
              <a:buNone/>
            </a:pPr>
            <a:endParaRPr lang="en-NZ" dirty="0" smtClean="0"/>
          </a:p>
          <a:p>
            <a:pPr lvl="0">
              <a:buFont typeface="Arial" pitchFamily="34" charset="0"/>
              <a:buNone/>
            </a:pPr>
            <a:r>
              <a:rPr lang="en-NZ" dirty="0" smtClean="0"/>
              <a:t>The tables themselves must be accessible by the OS and therefore are subject to memory management.</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In virtually all operating systems, each process is assigned a unique numeric identifier, </a:t>
            </a:r>
          </a:p>
          <a:p>
            <a:pPr lvl="1">
              <a:buFont typeface="Arial" pitchFamily="34" charset="0"/>
              <a:buChar char="•"/>
            </a:pPr>
            <a:r>
              <a:rPr lang="en-NZ" dirty="0" smtClean="0"/>
              <a:t> which may simply be an index into the primary process table (see Figure 3.11); </a:t>
            </a:r>
          </a:p>
          <a:p>
            <a:pPr lvl="1">
              <a:buFont typeface="Arial" pitchFamily="34" charset="0"/>
              <a:buChar char="•"/>
            </a:pPr>
            <a:r>
              <a:rPr lang="en-NZ" dirty="0" smtClean="0"/>
              <a:t> otherwise there must be a mapping that allows the OS to locate the appropriate tables based on the process identifier. </a:t>
            </a:r>
          </a:p>
          <a:p>
            <a:pPr lvl="1">
              <a:buFont typeface="Arial" pitchFamily="34" charset="0"/>
              <a:buChar char="•"/>
            </a:pPr>
            <a:endParaRPr lang="en-NZ" dirty="0" smtClean="0"/>
          </a:p>
          <a:p>
            <a:pPr lvl="0">
              <a:buFont typeface="Arial" pitchFamily="34" charset="0"/>
              <a:buNone/>
            </a:pPr>
            <a:r>
              <a:rPr lang="en-NZ" dirty="0" smtClean="0"/>
              <a:t>This identifier is useful in several ways. </a:t>
            </a:r>
          </a:p>
          <a:p>
            <a:pPr lvl="0">
              <a:buFont typeface="Arial" pitchFamily="34" charset="0"/>
              <a:buNone/>
            </a:pPr>
            <a:endParaRPr lang="en-NZ" dirty="0" smtClean="0"/>
          </a:p>
          <a:p>
            <a:pPr lvl="0">
              <a:buFont typeface="Arial" pitchFamily="34" charset="0"/>
              <a:buNone/>
            </a:pPr>
            <a:r>
              <a:rPr lang="en-NZ" dirty="0" smtClean="0"/>
              <a:t>Many of the other tables controlled by the OS may use process identifiers to cross-reference process tables. </a:t>
            </a:r>
          </a:p>
          <a:p>
            <a:pPr lvl="0">
              <a:buFont typeface="Arial" pitchFamily="34" charset="0"/>
              <a:buNone/>
            </a:pPr>
            <a:endParaRPr lang="en-NZ" sz="1800" b="1" dirty="0" smtClean="0"/>
          </a:p>
          <a:p>
            <a:pPr lvl="0">
              <a:buFont typeface="Arial" pitchFamily="34" charset="0"/>
              <a:buNone/>
            </a:pPr>
            <a:r>
              <a:rPr lang="en-NZ" sz="1800" b="1" dirty="0" smtClean="0"/>
              <a:t> For example, </a:t>
            </a:r>
          </a:p>
          <a:p>
            <a:pPr lvl="1">
              <a:buFont typeface="Arial" pitchFamily="34" charset="0"/>
              <a:buChar char="•"/>
            </a:pPr>
            <a:r>
              <a:rPr lang="en-NZ" baseline="0" dirty="0" smtClean="0"/>
              <a:t> T</a:t>
            </a:r>
            <a:r>
              <a:rPr lang="en-NZ" dirty="0" smtClean="0"/>
              <a:t>he memory tables may be organized so as to provide a map of main memory with an indication of which process is assigned to each region. </a:t>
            </a:r>
          </a:p>
          <a:p>
            <a:pPr lvl="1">
              <a:buFont typeface="Arial" pitchFamily="34" charset="0"/>
              <a:buChar char="•"/>
            </a:pPr>
            <a:r>
              <a:rPr lang="en-NZ" baseline="0" dirty="0" smtClean="0"/>
              <a:t> </a:t>
            </a:r>
            <a:r>
              <a:rPr lang="en-NZ" dirty="0" smtClean="0"/>
              <a:t>Similar references will appear in I/O and file tables.</a:t>
            </a:r>
          </a:p>
          <a:p>
            <a:pPr lvl="1">
              <a:buFont typeface="Arial" pitchFamily="34" charset="0"/>
              <a:buChar char="•"/>
            </a:pPr>
            <a:r>
              <a:rPr lang="en-NZ" dirty="0" smtClean="0"/>
              <a:t> When processes communicate with one another, the process identifier informs the OS of the destination of a particular communication.</a:t>
            </a:r>
          </a:p>
          <a:p>
            <a:pPr lvl="1">
              <a:buFont typeface="Arial" pitchFamily="34" charset="0"/>
              <a:buChar char="•"/>
            </a:pPr>
            <a:r>
              <a:rPr lang="en-NZ" dirty="0" smtClean="0"/>
              <a:t> When processes are allowed to create other processes, identifiers indicate the parent and descendents of each process.</a:t>
            </a:r>
          </a:p>
          <a:p>
            <a:endParaRPr lang="en-NZ" dirty="0" smtClean="0"/>
          </a:p>
          <a:p>
            <a:r>
              <a:rPr lang="en-NZ" dirty="0" smtClean="0"/>
              <a:t>In addition to these process identifiers, a process may be assigned a user identifier that indicates the user responsible for the job.</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Figure 3.13 suggests the structure of process images in virtual memory. </a:t>
            </a:r>
          </a:p>
          <a:p>
            <a:endParaRPr lang="en-NZ" dirty="0" smtClean="0"/>
          </a:p>
          <a:p>
            <a:r>
              <a:rPr lang="en-NZ" dirty="0" smtClean="0"/>
              <a:t>Each process image consists of</a:t>
            </a:r>
          </a:p>
          <a:p>
            <a:pPr lvl="1">
              <a:buFont typeface="Arial" pitchFamily="34" charset="0"/>
              <a:buChar char="•"/>
            </a:pPr>
            <a:r>
              <a:rPr lang="en-NZ" dirty="0" smtClean="0"/>
              <a:t> a process control block, </a:t>
            </a:r>
          </a:p>
          <a:p>
            <a:pPr lvl="1">
              <a:buFont typeface="Arial" pitchFamily="34" charset="0"/>
              <a:buChar char="•"/>
            </a:pPr>
            <a:r>
              <a:rPr lang="en-NZ" dirty="0" smtClean="0"/>
              <a:t> a user stack, </a:t>
            </a:r>
          </a:p>
          <a:p>
            <a:pPr lvl="1">
              <a:buFont typeface="Arial" pitchFamily="34" charset="0"/>
              <a:buChar char="•"/>
            </a:pPr>
            <a:r>
              <a:rPr lang="en-NZ" dirty="0" smtClean="0"/>
              <a:t> the private address space of the process, and </a:t>
            </a:r>
          </a:p>
          <a:p>
            <a:pPr lvl="1">
              <a:buFont typeface="Arial" pitchFamily="34" charset="0"/>
              <a:buChar char="•"/>
            </a:pPr>
            <a:r>
              <a:rPr lang="en-NZ" dirty="0" smtClean="0"/>
              <a:t> any other address space that the process shares with other processes. </a:t>
            </a:r>
          </a:p>
          <a:p>
            <a:pPr lvl="0">
              <a:buFont typeface="Arial" pitchFamily="34" charset="0"/>
              <a:buNone/>
            </a:pPr>
            <a:endParaRPr lang="en-NZ" dirty="0" smtClean="0"/>
          </a:p>
          <a:p>
            <a:pPr lvl="0">
              <a:buFont typeface="Arial" pitchFamily="34" charset="0"/>
              <a:buNone/>
            </a:pPr>
            <a:r>
              <a:rPr lang="en-NZ" dirty="0" smtClean="0"/>
              <a:t>In the figure, each process image appears as a contiguous range of addresses. In an actual implementation, this may not be the case; it will depend on the memory management scheme and the way in which control structures are organized by the OS.</a:t>
            </a:r>
          </a:p>
          <a:p>
            <a:pPr lvl="0">
              <a:buFont typeface="Arial" pitchFamily="34" charset="0"/>
              <a:buNone/>
            </a:pPr>
            <a:endParaRPr lang="en-NZ" dirty="0" smtClean="0"/>
          </a:p>
          <a:p>
            <a:r>
              <a:rPr lang="en-NZ" dirty="0" smtClean="0"/>
              <a:t>The process control block may contain structuring information, including pointers that allow the linking of process control blocks.</a:t>
            </a:r>
          </a:p>
          <a:p>
            <a:pPr lvl="1"/>
            <a:r>
              <a:rPr lang="en-NZ" dirty="0" smtClean="0"/>
              <a:t>Thus, the queues that were described in the preceding section could be implemented as linked lists of process control blocks. </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Figure 3.13 suggests the structure of process images in virtual memory. </a:t>
            </a:r>
          </a:p>
          <a:p>
            <a:endParaRPr lang="en-NZ" dirty="0" smtClean="0"/>
          </a:p>
          <a:p>
            <a:r>
              <a:rPr lang="en-NZ" dirty="0" smtClean="0"/>
              <a:t>Each process image consists of</a:t>
            </a:r>
          </a:p>
          <a:p>
            <a:pPr lvl="1">
              <a:buFont typeface="Arial" pitchFamily="34" charset="0"/>
              <a:buChar char="•"/>
            </a:pPr>
            <a:r>
              <a:rPr lang="en-NZ" dirty="0" smtClean="0"/>
              <a:t> a process control block, </a:t>
            </a:r>
          </a:p>
          <a:p>
            <a:pPr lvl="1">
              <a:buFont typeface="Arial" pitchFamily="34" charset="0"/>
              <a:buChar char="•"/>
            </a:pPr>
            <a:r>
              <a:rPr lang="en-NZ" dirty="0" smtClean="0"/>
              <a:t> a user stack, </a:t>
            </a:r>
          </a:p>
          <a:p>
            <a:pPr lvl="1">
              <a:buFont typeface="Arial" pitchFamily="34" charset="0"/>
              <a:buChar char="•"/>
            </a:pPr>
            <a:r>
              <a:rPr lang="en-NZ" dirty="0" smtClean="0"/>
              <a:t> the private address space of the process, and </a:t>
            </a:r>
          </a:p>
          <a:p>
            <a:pPr lvl="1">
              <a:buFont typeface="Arial" pitchFamily="34" charset="0"/>
              <a:buChar char="•"/>
            </a:pPr>
            <a:r>
              <a:rPr lang="en-NZ" dirty="0" smtClean="0"/>
              <a:t> any other address space that the process shares with other processes. </a:t>
            </a:r>
          </a:p>
          <a:p>
            <a:pPr lvl="0">
              <a:buFont typeface="Arial" pitchFamily="34" charset="0"/>
              <a:buNone/>
            </a:pPr>
            <a:endParaRPr lang="en-NZ" dirty="0" smtClean="0"/>
          </a:p>
          <a:p>
            <a:pPr lvl="0">
              <a:buFont typeface="Arial" pitchFamily="34" charset="0"/>
              <a:buNone/>
            </a:pPr>
            <a:r>
              <a:rPr lang="en-NZ" dirty="0" smtClean="0"/>
              <a:t>In the figure, each process image appears as a contiguous range of addresses. In an actual implementation, this may not be the case; it will depend on the memory management scheme and the way in which control structures are organized by the OS.</a:t>
            </a:r>
          </a:p>
          <a:p>
            <a:pPr lvl="0">
              <a:buFont typeface="Arial" pitchFamily="34" charset="0"/>
              <a:buNone/>
            </a:pPr>
            <a:endParaRPr lang="en-NZ" dirty="0" smtClean="0"/>
          </a:p>
          <a:p>
            <a:r>
              <a:rPr lang="en-NZ" dirty="0" smtClean="0"/>
              <a:t>The process control block may contain structuring information, including pointers that allow the linking of process control blocks.</a:t>
            </a:r>
          </a:p>
          <a:p>
            <a:pPr lvl="1"/>
            <a:r>
              <a:rPr lang="en-NZ" dirty="0" smtClean="0"/>
              <a:t>Thus, the queues that were described in the preceding section could be implemented as linked lists of process control blocks. </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NZ" dirty="0" smtClean="0"/>
              <a:t>The less-privileged mode is often referred to as the user mode, because user programs typically would execute in this mode. </a:t>
            </a:r>
          </a:p>
          <a:p>
            <a:endParaRPr lang="en-US" dirty="0" smtClean="0"/>
          </a:p>
          <a:p>
            <a:r>
              <a:rPr lang="en-US" dirty="0" smtClean="0"/>
              <a:t>Mention that System Mode is also known as</a:t>
            </a:r>
          </a:p>
          <a:p>
            <a:pPr marL="457200" marR="0" lvl="2"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Control Mode</a:t>
            </a:r>
          </a:p>
          <a:p>
            <a:pPr marL="457200" marR="0" lvl="2"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Kernel Mode</a:t>
            </a:r>
          </a:p>
          <a:p>
            <a:pPr marL="457200" marR="0" lvl="2"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 Protected Mode</a:t>
            </a:r>
          </a:p>
          <a:p>
            <a:pPr lvl="0"/>
            <a:endParaRPr lang="en-US" dirty="0" smtClean="0"/>
          </a:p>
          <a:p>
            <a:pPr lvl="0"/>
            <a:r>
              <a:rPr lang="en-NZ" dirty="0" smtClean="0"/>
              <a:t>Certain instructions can only be executed in the more-privileged mode.</a:t>
            </a:r>
          </a:p>
          <a:p>
            <a:pPr lvl="1">
              <a:buFont typeface="Arial" pitchFamily="34" charset="0"/>
              <a:buChar char="•"/>
            </a:pPr>
            <a:r>
              <a:rPr lang="en-NZ" dirty="0" smtClean="0"/>
              <a:t>Including reading or altering a control register, such as the program status word; </a:t>
            </a:r>
          </a:p>
          <a:p>
            <a:pPr lvl="1">
              <a:buFont typeface="Arial" pitchFamily="34" charset="0"/>
              <a:buChar char="•"/>
            </a:pPr>
            <a:r>
              <a:rPr lang="en-NZ" dirty="0" smtClean="0"/>
              <a:t> primitive I/O instructions; </a:t>
            </a:r>
          </a:p>
          <a:p>
            <a:pPr lvl="1">
              <a:buFont typeface="Arial" pitchFamily="34" charset="0"/>
              <a:buChar char="•"/>
            </a:pPr>
            <a:r>
              <a:rPr lang="en-NZ" dirty="0" smtClean="0"/>
              <a:t>Instructions that relate to memory management. </a:t>
            </a:r>
          </a:p>
          <a:p>
            <a:pPr lvl="1">
              <a:buFont typeface="Arial" pitchFamily="34" charset="0"/>
              <a:buChar char="•"/>
            </a:pPr>
            <a:endParaRPr lang="en-NZ" dirty="0" smtClean="0"/>
          </a:p>
          <a:p>
            <a:pPr lvl="0">
              <a:buFont typeface="Arial" pitchFamily="34" charset="0"/>
              <a:buNone/>
            </a:pPr>
            <a:r>
              <a:rPr lang="en-NZ" dirty="0" smtClean="0"/>
              <a:t>In addition, certain regions of memory can only be accessed in the more-privileged mode. </a:t>
            </a:r>
          </a:p>
          <a:p>
            <a:pPr lvl="0">
              <a:buFont typeface="Arial" pitchFamily="34" charset="0"/>
              <a:buNone/>
            </a:pPr>
            <a:endParaRPr lang="en-NZ" dirty="0" smtClean="0"/>
          </a:p>
          <a:p>
            <a:pPr lvl="0"/>
            <a:r>
              <a:rPr lang="en-NZ" dirty="0" smtClean="0"/>
              <a:t>Table 3.7 lists the functions typically found in the kernel of an OS.</a:t>
            </a:r>
          </a:p>
          <a:p>
            <a:pPr lvl="0"/>
            <a:endParaRPr lang="en-NZ" dirty="0" smtClean="0"/>
          </a:p>
          <a:p>
            <a:pPr lvl="0"/>
            <a:r>
              <a:rPr lang="en-NZ" b="1" i="1" dirty="0" smtClean="0"/>
              <a:t>Questions: </a:t>
            </a:r>
            <a:r>
              <a:rPr lang="en-NZ" b="1" i="1" baseline="0" dirty="0" smtClean="0"/>
              <a:t> </a:t>
            </a:r>
            <a:r>
              <a:rPr lang="en-NZ" dirty="0" smtClean="0"/>
              <a:t>How does the processor know in which mode it is to be executing? And how does it change</a:t>
            </a:r>
          </a:p>
          <a:p>
            <a:pPr lvl="0"/>
            <a:r>
              <a:rPr lang="en-NZ" b="1" i="0" dirty="0" smtClean="0"/>
              <a:t>Answer:  </a:t>
            </a:r>
          </a:p>
          <a:p>
            <a:pPr lvl="1">
              <a:buFont typeface="Arial" pitchFamily="34" charset="0"/>
              <a:buChar char="•"/>
            </a:pPr>
            <a:r>
              <a:rPr lang="en-NZ" b="1" i="0" dirty="0" smtClean="0"/>
              <a:t> </a:t>
            </a:r>
            <a:r>
              <a:rPr lang="en-NZ" dirty="0" smtClean="0"/>
              <a:t>Typically a flag (single bit) in the program status</a:t>
            </a:r>
            <a:r>
              <a:rPr lang="en-NZ" baseline="0" dirty="0" smtClean="0"/>
              <a:t> word (PSW). This bit is changed in response to certain events. </a:t>
            </a:r>
          </a:p>
          <a:p>
            <a:pPr lvl="1">
              <a:buFont typeface="Arial" pitchFamily="34" charset="0"/>
              <a:buChar char="•"/>
            </a:pPr>
            <a:r>
              <a:rPr lang="en-NZ" baseline="0" dirty="0" smtClean="0"/>
              <a:t> Typically, when a user makes a call to an operating system service or when an interrupt triggers execution of an operating system routine, the mode is set to the kernel mode and, upon return from the service to the user process, the mode is set to user mode. </a:t>
            </a:r>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If the currently running process is to be moved to another state (Ready, Blocked, etc.), then the OS must make substantial changes in its environment. </a:t>
            </a:r>
          </a:p>
          <a:p>
            <a:endParaRPr lang="en-NZ" dirty="0" smtClean="0"/>
          </a:p>
          <a:p>
            <a:r>
              <a:rPr lang="en-NZ" dirty="0" smtClean="0"/>
              <a:t>The steps involved in a full process switch are as follows:</a:t>
            </a:r>
          </a:p>
          <a:p>
            <a:pPr lvl="1"/>
            <a:r>
              <a:rPr lang="en-NZ" dirty="0" smtClean="0"/>
              <a:t>1. Save the context of the processor, including program counter and other registers.</a:t>
            </a:r>
          </a:p>
          <a:p>
            <a:pPr lvl="1"/>
            <a:r>
              <a:rPr lang="en-NZ" dirty="0" smtClean="0"/>
              <a:t>2. Update the process control block of the process that is currently in the Running state. </a:t>
            </a:r>
          </a:p>
          <a:p>
            <a:pPr lvl="2"/>
            <a:r>
              <a:rPr lang="en-NZ" dirty="0" smtClean="0"/>
              <a:t>This includes changing the state of the process to one of the other states (Ready; Blocked; Ready/Suspend; or Exit). Other relevant fields must also be updated, including the reason for leaving the Running state and accounting information.</a:t>
            </a:r>
          </a:p>
          <a:p>
            <a:pPr lvl="1"/>
            <a:r>
              <a:rPr lang="en-NZ" dirty="0" smtClean="0"/>
              <a:t>3. Move the process control block of this process to the appropriate queue (Ready;Blocked on Event</a:t>
            </a:r>
            <a:r>
              <a:rPr lang="en-NZ" i="1" dirty="0" smtClean="0"/>
              <a:t>i</a:t>
            </a:r>
            <a:r>
              <a:rPr lang="en-NZ" dirty="0" smtClean="0"/>
              <a:t>; Ready/Suspend).</a:t>
            </a:r>
          </a:p>
          <a:p>
            <a:pPr lvl="1"/>
            <a:endParaRPr lang="en-NZ" dirty="0" smtClean="0"/>
          </a:p>
          <a:p>
            <a:pPr lvl="0"/>
            <a:r>
              <a:rPr lang="en-NZ" b="1" dirty="0" smtClean="0"/>
              <a:t>More next slide</a:t>
            </a:r>
          </a:p>
          <a:p>
            <a:pPr lvl="1"/>
            <a:endParaRPr lang="en-NZ" dirty="0" smtClean="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NZ" dirty="0" smtClean="0"/>
              <a:t>4. Select another process for execution; </a:t>
            </a:r>
          </a:p>
          <a:p>
            <a:pPr lvl="1"/>
            <a:r>
              <a:rPr lang="en-NZ" dirty="0" smtClean="0"/>
              <a:t>5. Update the process control block of the process selected. This includes changing the state of this process to Running.</a:t>
            </a:r>
          </a:p>
          <a:p>
            <a:pPr lvl="1"/>
            <a:r>
              <a:rPr lang="en-NZ" dirty="0" smtClean="0"/>
              <a:t>6. Update memory management data structures. This may be required, depending on how address translation is managed;</a:t>
            </a:r>
          </a:p>
          <a:p>
            <a:pPr lvl="1"/>
            <a:r>
              <a:rPr lang="en-NZ" dirty="0" smtClean="0"/>
              <a:t>7. Restore the context of the processor to that which existed at the time the selected process was last switched out of the Running state, by loading in the previous values of the program counter and other registers.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If the OS is just a collection of programs and if it is executed by the processor just like any other program, is the OS a process?</a:t>
            </a:r>
          </a:p>
          <a:p>
            <a:endParaRPr lang="en-NZ" dirty="0" smtClean="0"/>
          </a:p>
          <a:p>
            <a:r>
              <a:rPr lang="en-NZ" dirty="0" smtClean="0"/>
              <a:t>If so, how is it controlled? These interesting questions have inspired a number of design approaches.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a:t>
            </a:r>
            <a:r>
              <a:rPr lang="en-US" baseline="0" dirty="0" smtClean="0"/>
              <a:t> is explained in the following slides</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NZ" b="1" i="1" dirty="0" smtClean="0"/>
              <a:t>The key point  </a:t>
            </a:r>
            <a:r>
              <a:rPr lang="en-NZ" dirty="0" smtClean="0"/>
              <a:t>is that the concept of process is considered to apply only to user programs. The operating system code is executed as a separate entity that operates in privileged mode.</a:t>
            </a:r>
            <a:endParaRPr lang="en-US" dirty="0" smtClean="0"/>
          </a:p>
          <a:p>
            <a:endParaRPr lang="en-NZ" dirty="0" smtClean="0"/>
          </a:p>
          <a:p>
            <a:r>
              <a:rPr lang="en-NZ" dirty="0" smtClean="0"/>
              <a:t>Common on many older operating systems, </a:t>
            </a:r>
          </a:p>
          <a:p>
            <a:endParaRPr lang="en-NZ" dirty="0" smtClean="0"/>
          </a:p>
          <a:p>
            <a:r>
              <a:rPr lang="en-NZ" dirty="0" smtClean="0"/>
              <a:t>Execute the kernel of the OS outside of any process. </a:t>
            </a:r>
          </a:p>
          <a:p>
            <a:endParaRPr lang="en-NZ" dirty="0" smtClean="0"/>
          </a:p>
          <a:p>
            <a:r>
              <a:rPr lang="en-NZ" dirty="0" smtClean="0"/>
              <a:t>When the currently running process is interrupted or issues a supervisor call, </a:t>
            </a:r>
          </a:p>
          <a:p>
            <a:pPr lvl="1"/>
            <a:r>
              <a:rPr lang="en-NZ" dirty="0" smtClean="0"/>
              <a:t>the mode context of this process is saved and control is passed to the kernel.</a:t>
            </a:r>
          </a:p>
          <a:p>
            <a:pPr lvl="0"/>
            <a:endParaRPr lang="en-NZ" dirty="0" smtClean="0"/>
          </a:p>
          <a:p>
            <a:pPr lvl="0"/>
            <a:r>
              <a:rPr lang="en-NZ" dirty="0" smtClean="0"/>
              <a:t>The OS has its own region of memory to use and its own system stack for controlling procedure calls and returns.</a:t>
            </a:r>
          </a:p>
          <a:p>
            <a:pPr lvl="0"/>
            <a:endParaRPr lang="en-NZ" dirty="0" smtClean="0"/>
          </a:p>
          <a:p>
            <a:pPr lvl="0"/>
            <a:r>
              <a:rPr lang="en-NZ" dirty="0" smtClean="0"/>
              <a:t>The OS can perform any desired functions and restore the context of the interrupted process, which causes execution to resume in the interrupted user process.</a:t>
            </a:r>
          </a:p>
          <a:p>
            <a:pPr lvl="0"/>
            <a:endParaRPr lang="en-NZ" dirty="0" smtClean="0"/>
          </a:p>
          <a:p>
            <a:r>
              <a:rPr lang="en-NZ" dirty="0" smtClean="0"/>
              <a:t>Or, the OS can complete the function of saving the environment of the process and proceed to schedule and dispatch another process. Whether this happens depends on the reason for the interruption and the circumstances at the time.</a:t>
            </a:r>
          </a:p>
          <a:p>
            <a:endParaRPr lang="en-NZ" dirty="0" smtClean="0"/>
          </a:p>
          <a:p>
            <a:r>
              <a:rPr lang="en-NZ" b="1" i="1" dirty="0" smtClean="0"/>
              <a:t>The key point  </a:t>
            </a:r>
            <a:r>
              <a:rPr lang="en-NZ" dirty="0" smtClean="0"/>
              <a:t>is that the concept of process is considered to apply only to user programs. The operating system code is executed as a separate entity that operates in privileged mode.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that this list is not necessarily complete, and may include optional elements (e.g. not all OS’s may need a process to have accounting information)</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Common with operating systems on smaller computers (PCs, workstations)</a:t>
            </a:r>
          </a:p>
          <a:p>
            <a:endParaRPr lang="en-NZ" dirty="0" smtClean="0"/>
          </a:p>
          <a:p>
            <a:r>
              <a:rPr lang="en-NZ" dirty="0" smtClean="0"/>
              <a:t>Execute virtually all OS software in the context of a user process</a:t>
            </a:r>
          </a:p>
          <a:p>
            <a:endParaRPr lang="en-NZ" dirty="0" smtClean="0"/>
          </a:p>
          <a:p>
            <a:r>
              <a:rPr lang="en-NZ" dirty="0" smtClean="0"/>
              <a:t>The view is that the OS is primarily a collection of routines that the user calls to perform various functions, executed within the environment of the user’s process. </a:t>
            </a:r>
          </a:p>
          <a:p>
            <a:endParaRPr lang="en-NZ" dirty="0" smtClean="0"/>
          </a:p>
          <a:p>
            <a:r>
              <a:rPr lang="en-NZ" dirty="0" smtClean="0"/>
              <a:t>At any given point, the OS is managing </a:t>
            </a:r>
            <a:r>
              <a:rPr lang="en-NZ" b="1" i="1" dirty="0" smtClean="0"/>
              <a:t>n</a:t>
            </a:r>
            <a:r>
              <a:rPr lang="en-NZ" dirty="0" smtClean="0"/>
              <a:t> process images. </a:t>
            </a:r>
          </a:p>
          <a:p>
            <a:pPr lvl="1"/>
            <a:r>
              <a:rPr lang="en-NZ" dirty="0" smtClean="0"/>
              <a:t>Each image includes not only the regions illustrated, but also program, data, and stack areas for kernel programs.</a:t>
            </a:r>
          </a:p>
          <a:p>
            <a:pPr lvl="1"/>
            <a:endParaRPr lang="en-NZ" dirty="0" smtClean="0"/>
          </a:p>
          <a:p>
            <a:r>
              <a:rPr lang="en-NZ" dirty="0" smtClean="0"/>
              <a:t>Figure 3.16 suggests a typical process image structure for this strategy.</a:t>
            </a:r>
          </a:p>
          <a:p>
            <a:pPr lvl="1">
              <a:buFont typeface="Arial" pitchFamily="34" charset="0"/>
              <a:buChar char="•"/>
            </a:pPr>
            <a:r>
              <a:rPr lang="en-NZ" dirty="0" smtClean="0"/>
              <a:t> A separate kernel stack is used to manage calls/returns while the process is in kernel mode.</a:t>
            </a:r>
          </a:p>
          <a:p>
            <a:pPr lvl="1">
              <a:buFont typeface="Arial" pitchFamily="34" charset="0"/>
              <a:buChar char="•"/>
            </a:pPr>
            <a:r>
              <a:rPr lang="en-NZ" baseline="0" dirty="0" smtClean="0"/>
              <a:t> </a:t>
            </a:r>
            <a:r>
              <a:rPr lang="en-NZ" dirty="0" smtClean="0"/>
              <a:t>Operating system code and data are in the shared address space and are shared by all user processes. </a:t>
            </a:r>
          </a:p>
          <a:p>
            <a:pPr lvl="1">
              <a:buFont typeface="Arial" pitchFamily="34" charset="0"/>
              <a:buChar char="•"/>
            </a:pPr>
            <a:r>
              <a:rPr lang="en-NZ" dirty="0" smtClean="0"/>
              <a:t> When an interrupt, trap, or supervisor call occurs, the processor is placed in kernel mode and control is passed to the OS.</a:t>
            </a:r>
          </a:p>
          <a:p>
            <a:pPr lvl="1">
              <a:buFont typeface="Arial" pitchFamily="34" charset="0"/>
              <a:buChar char="•"/>
            </a:pPr>
            <a:r>
              <a:rPr lang="en-NZ" dirty="0" smtClean="0"/>
              <a:t> To pass control from a user program to the OS, the mode context is saved and a mode switch takes place to an operating system routine. </a:t>
            </a:r>
          </a:p>
          <a:p>
            <a:pPr lvl="1">
              <a:buFont typeface="Arial" pitchFamily="34" charset="0"/>
              <a:buChar char="•"/>
            </a:pPr>
            <a:r>
              <a:rPr lang="en-NZ" dirty="0" smtClean="0"/>
              <a:t> However, execution continues within the current user process. Thus, a process switch is not performed, just a mode switch within the same process.</a:t>
            </a:r>
          </a:p>
          <a:p>
            <a:pPr lvl="1">
              <a:buFont typeface="Arial" pitchFamily="34" charset="0"/>
              <a:buChar char="•"/>
            </a:pPr>
            <a:r>
              <a:rPr lang="en-NZ" dirty="0" smtClean="0"/>
              <a:t> If the OS, upon completion of its work, determines that the current process should continue to run, then a mode switch resumes the interrupted program within the current process.</a:t>
            </a:r>
          </a:p>
          <a:p>
            <a:pPr lvl="0">
              <a:buFont typeface="Arial" pitchFamily="34" charset="0"/>
              <a:buNone/>
            </a:pPr>
            <a:endParaRPr lang="en-NZ" dirty="0" smtClean="0"/>
          </a:p>
          <a:p>
            <a:pPr lvl="0">
              <a:buFont typeface="Arial" pitchFamily="34" charset="0"/>
              <a:buNone/>
            </a:pPr>
            <a:r>
              <a:rPr lang="en-NZ" dirty="0" smtClean="0"/>
              <a:t>This is one of the key advantages of this approach: </a:t>
            </a:r>
          </a:p>
          <a:p>
            <a:pPr lvl="1">
              <a:buFont typeface="Arial" pitchFamily="34" charset="0"/>
              <a:buNone/>
            </a:pPr>
            <a:r>
              <a:rPr lang="en-NZ" dirty="0" smtClean="0"/>
              <a:t>A user program has been interrupted to employ some operating system routine, and then resumed, and all of this has occurred without incurring the penalty of two process switches. </a:t>
            </a:r>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Another alternative is to implement the OS as a collection of system processes. </a:t>
            </a:r>
          </a:p>
          <a:p>
            <a:endParaRPr lang="en-NZ" dirty="0" smtClean="0"/>
          </a:p>
          <a:p>
            <a:r>
              <a:rPr lang="en-NZ" dirty="0" smtClean="0"/>
              <a:t>As in the other options, the software that is part of the kernel executes in a kernel mode. </a:t>
            </a:r>
          </a:p>
          <a:p>
            <a:pPr lvl="1"/>
            <a:r>
              <a:rPr lang="en-NZ" dirty="0" smtClean="0"/>
              <a:t>In this case, however, major kernel functions are organized as separate processes. </a:t>
            </a:r>
          </a:p>
          <a:p>
            <a:pPr lvl="0"/>
            <a:endParaRPr lang="en-NZ" dirty="0" smtClean="0"/>
          </a:p>
          <a:p>
            <a:pPr lvl="0"/>
            <a:r>
              <a:rPr lang="en-NZ" dirty="0" smtClean="0"/>
              <a:t>Again, there may be a small amount of process switching code that is executed outside of any process.</a:t>
            </a:r>
          </a:p>
          <a:p>
            <a:pPr lvl="0"/>
            <a:endParaRPr lang="en-NZ" dirty="0" smtClean="0"/>
          </a:p>
          <a:p>
            <a:r>
              <a:rPr lang="en-NZ" dirty="0" smtClean="0"/>
              <a:t>This approach has several advantages. </a:t>
            </a:r>
          </a:p>
          <a:p>
            <a:pPr lvl="1">
              <a:buFont typeface="Arial" pitchFamily="34" charset="0"/>
              <a:buChar char="•"/>
            </a:pPr>
            <a:r>
              <a:rPr lang="en-NZ" dirty="0" smtClean="0"/>
              <a:t> It imposes a program design discipline that encourages the use of a modular OS with minimal, clean interfaces between the modules. </a:t>
            </a:r>
          </a:p>
          <a:p>
            <a:pPr lvl="1">
              <a:buFont typeface="Arial" pitchFamily="34" charset="0"/>
              <a:buChar char="•"/>
            </a:pPr>
            <a:r>
              <a:rPr lang="en-NZ" dirty="0" smtClean="0"/>
              <a:t> Some noncritical operating system functions are conveniently implemented as separate processes. </a:t>
            </a:r>
          </a:p>
          <a:p>
            <a:pPr lvl="1">
              <a:buFont typeface="Arial" pitchFamily="34" charset="0"/>
              <a:buChar char="•"/>
            </a:pPr>
            <a:r>
              <a:rPr lang="en-NZ" baseline="0" dirty="0" smtClean="0"/>
              <a:t> </a:t>
            </a:r>
            <a:r>
              <a:rPr lang="en-NZ" dirty="0" smtClean="0"/>
              <a:t>Implementing the OS as a set of processes is useful in a multiprocessor or multicomputer environment, in which some of the operating system services can be shipped out to dedicated processors, improving performance.</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UNIX System V makes use of a simple but powerful process facility that is highly visible to the user. </a:t>
            </a:r>
          </a:p>
          <a:p>
            <a:endParaRPr lang="en-NZ" dirty="0" smtClean="0"/>
          </a:p>
          <a:p>
            <a:r>
              <a:rPr lang="en-NZ" b="1" i="1" dirty="0" smtClean="0"/>
              <a:t>System processes </a:t>
            </a:r>
            <a:r>
              <a:rPr lang="en-NZ" dirty="0" smtClean="0"/>
              <a:t>run in kernel mode and execute operating system code to perform administrative and housekeeping functions, such as allocation of memory and process swapping.</a:t>
            </a:r>
          </a:p>
          <a:p>
            <a:endParaRPr lang="en-NZ" dirty="0" smtClean="0"/>
          </a:p>
          <a:p>
            <a:r>
              <a:rPr lang="en-NZ" b="1" dirty="0" smtClean="0"/>
              <a:t>User processes </a:t>
            </a:r>
            <a:r>
              <a:rPr lang="en-NZ" dirty="0" smtClean="0"/>
              <a:t>operate in:</a:t>
            </a:r>
          </a:p>
          <a:p>
            <a:pPr lvl="1">
              <a:buFont typeface="Arial" pitchFamily="34" charset="0"/>
              <a:buChar char="•"/>
            </a:pPr>
            <a:r>
              <a:rPr lang="en-NZ" baseline="0" dirty="0" smtClean="0"/>
              <a:t> </a:t>
            </a:r>
            <a:r>
              <a:rPr lang="en-NZ" dirty="0" smtClean="0"/>
              <a:t>user mode to execute user programs and utilities</a:t>
            </a:r>
          </a:p>
          <a:p>
            <a:pPr lvl="1">
              <a:buFont typeface="Arial" pitchFamily="34" charset="0"/>
              <a:buChar char="•"/>
            </a:pPr>
            <a:r>
              <a:rPr lang="en-NZ" baseline="0" dirty="0" smtClean="0"/>
              <a:t> </a:t>
            </a:r>
            <a:r>
              <a:rPr lang="en-NZ" dirty="0" smtClean="0"/>
              <a:t>in kernel mode to execute instructions that belong to the kernel.</a:t>
            </a:r>
          </a:p>
          <a:p>
            <a:pPr lvl="0">
              <a:buFont typeface="Arial" pitchFamily="34" charset="0"/>
              <a:buNone/>
            </a:pPr>
            <a:endParaRPr lang="en-NZ" dirty="0" smtClean="0"/>
          </a:p>
          <a:p>
            <a:pPr lvl="0">
              <a:buFont typeface="Arial" pitchFamily="34" charset="0"/>
              <a:buNone/>
            </a:pPr>
            <a:r>
              <a:rPr lang="en-NZ" dirty="0" smtClean="0"/>
              <a:t>A user process enters kernel mode by issuing a system call, when an exception (fault) is generated, or when an interrupt occurs.</a:t>
            </a:r>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43</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44</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45</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46</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47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Emphasise that the Process Control Block contains sufficient information so that it is possible to interrupt a running process and later resume execution as if the interruption had not occurred.</a:t>
            </a:r>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5FBF5012-E6F5-495C-A541-6B7E71D3D4A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8755DAD-523A-4D93-913A-309E85F914FE}"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0884869-B25C-4578-8BC2-8D4E9232F63C}" type="slidenum">
              <a:rPr lang="en-US"/>
              <a:pPr>
                <a:defRPr/>
              </a:pPr>
              <a:t>‹#›</a:t>
            </a:fld>
            <a:endParaRPr lang="en-US" dirty="0"/>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744AA8-12BA-404B-91B1-5792E60D08F7}"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320D82-ADCE-4DF0-BB8C-D438A455B46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68F0ED-C657-4D15-8B18-3D7673C71715}"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DC7F0D-6920-4708-9B29-4BBAA354F13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A412CC-97EE-49DD-9A8B-0C3AE89F16C7}"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858EC8E-1171-46D3-BB9C-E76E2EDA8E3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A8192-F19D-4D3E-A320-9FA6BC4ED825}"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B218911-2E00-4AF1-A4F5-64BB56B771C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2DBC42-8A0F-4C56-87A9-861B12363C09}"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735068-BD0A-4769-B0ED-BC9178C28D4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EF5960E-B2F4-4222-B34F-37B317FCED92}"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412D202-9CB7-4AA3-8392-91713E932CE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F43AE6D-F035-42D0-A08C-6AF318ED7ECA}" type="datetimeFigureOut">
              <a:rPr lang="en-US"/>
              <a:pPr>
                <a:defRPr/>
              </a:pPr>
              <a:t>3/9/2018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DFBEC64-3B96-40E2-BB51-2BFA4C73242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9C9054-A1E2-44C3-BDAA-F71D32FF0031}" type="datetimeFigureOut">
              <a:rPr lang="en-US"/>
              <a:pPr>
                <a:defRPr/>
              </a:pPr>
              <a:t>3/9/2018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86A33BB-380D-4808-B45C-DF9583064DA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F3D7FD-AC18-441B-93D1-7E1CBC7A088C}" type="datetimeFigureOut">
              <a:rPr lang="en-US"/>
              <a:pPr>
                <a:defRPr/>
              </a:pPr>
              <a:t>3/9/2018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FDC68AA-9F9C-4D36-A856-C77A640380D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00F255-8746-49B3-8D07-6620A1F1FC32}"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414CD6E-A0B3-4429-9019-071CBE34D64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green.gif"/>
          <p:cNvPicPr>
            <a:picLocks noChangeAspect="1"/>
          </p:cNvPicPr>
          <p:nvPr userDrawn="1"/>
        </p:nvPicPr>
        <p:blipFill>
          <a:blip r:embed="rId2"/>
          <a:srcRect/>
          <a:stretch>
            <a:fillRect/>
          </a:stretch>
        </p:blipFill>
        <p:spPr bwMode="auto">
          <a:xfrm>
            <a:off x="8429625" y="5562600"/>
            <a:ext cx="714375" cy="838200"/>
          </a:xfrm>
          <a:prstGeom prst="rect">
            <a:avLst/>
          </a:prstGeom>
          <a:noFill/>
          <a:ln w="9525">
            <a:noFill/>
            <a:miter lim="800000"/>
            <a:headEnd/>
            <a:tailEnd/>
          </a:ln>
        </p:spPr>
      </p:pic>
      <p:pic>
        <p:nvPicPr>
          <p:cNvPr id="5" name="Picture 7" descr="hand.gif"/>
          <p:cNvPicPr>
            <a:picLocks noChangeAspect="1"/>
          </p:cNvPicPr>
          <p:nvPr userDrawn="1"/>
        </p:nvPicPr>
        <p:blipFill>
          <a:blip r:embed="rId3"/>
          <a:srcRect/>
          <a:stretch>
            <a:fillRect/>
          </a:stretch>
        </p:blipFill>
        <p:spPr bwMode="auto">
          <a:xfrm>
            <a:off x="0" y="6115050"/>
            <a:ext cx="1190625" cy="742950"/>
          </a:xfrm>
          <a:prstGeom prst="rect">
            <a:avLst/>
          </a:prstGeom>
          <a:noFill/>
          <a:ln w="9525">
            <a:noFill/>
            <a:miter lim="800000"/>
            <a:headEnd/>
            <a:tailEnd/>
          </a:ln>
        </p:spPr>
      </p:pic>
      <p:sp>
        <p:nvSpPr>
          <p:cNvPr id="6" name="Freeform 5"/>
          <p:cNvSpPr/>
          <p:nvPr userDrawn="1"/>
        </p:nvSpPr>
        <p:spPr>
          <a:xfrm>
            <a:off x="1171575" y="6124575"/>
            <a:ext cx="7286625" cy="219075"/>
          </a:xfrm>
          <a:custGeom>
            <a:avLst/>
            <a:gdLst>
              <a:gd name="connsiteX0" fmla="*/ 0 w 7286625"/>
              <a:gd name="connsiteY0" fmla="*/ 219075 h 219075"/>
              <a:gd name="connsiteX1" fmla="*/ 190500 w 7286625"/>
              <a:gd name="connsiteY1" fmla="*/ 180975 h 219075"/>
              <a:gd name="connsiteX2" fmla="*/ 2790825 w 7286625"/>
              <a:gd name="connsiteY2" fmla="*/ 171450 h 219075"/>
              <a:gd name="connsiteX3" fmla="*/ 2924175 w 7286625"/>
              <a:gd name="connsiteY3" fmla="*/ 152400 h 219075"/>
              <a:gd name="connsiteX4" fmla="*/ 3267075 w 7286625"/>
              <a:gd name="connsiteY4" fmla="*/ 133350 h 219075"/>
              <a:gd name="connsiteX5" fmla="*/ 3390900 w 7286625"/>
              <a:gd name="connsiteY5" fmla="*/ 123825 h 219075"/>
              <a:gd name="connsiteX6" fmla="*/ 3667125 w 7286625"/>
              <a:gd name="connsiteY6" fmla="*/ 85725 h 219075"/>
              <a:gd name="connsiteX7" fmla="*/ 3838575 w 7286625"/>
              <a:gd name="connsiteY7" fmla="*/ 76200 h 219075"/>
              <a:gd name="connsiteX8" fmla="*/ 4381500 w 7286625"/>
              <a:gd name="connsiteY8" fmla="*/ 47625 h 219075"/>
              <a:gd name="connsiteX9" fmla="*/ 4552950 w 7286625"/>
              <a:gd name="connsiteY9" fmla="*/ 38100 h 219075"/>
              <a:gd name="connsiteX10" fmla="*/ 4686300 w 7286625"/>
              <a:gd name="connsiteY10" fmla="*/ 28575 h 219075"/>
              <a:gd name="connsiteX11" fmla="*/ 5562600 w 7286625"/>
              <a:gd name="connsiteY11" fmla="*/ 0 h 219075"/>
              <a:gd name="connsiteX12" fmla="*/ 6486525 w 7286625"/>
              <a:gd name="connsiteY12" fmla="*/ 9525 h 219075"/>
              <a:gd name="connsiteX13" fmla="*/ 6581775 w 7286625"/>
              <a:gd name="connsiteY13" fmla="*/ 19050 h 219075"/>
              <a:gd name="connsiteX14" fmla="*/ 6715125 w 7286625"/>
              <a:gd name="connsiteY14" fmla="*/ 47625 h 219075"/>
              <a:gd name="connsiteX15" fmla="*/ 7210425 w 7286625"/>
              <a:gd name="connsiteY15" fmla="*/ 66675 h 219075"/>
              <a:gd name="connsiteX16" fmla="*/ 7286625 w 7286625"/>
              <a:gd name="connsiteY16" fmla="*/ 7620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86625" h="219075">
                <a:moveTo>
                  <a:pt x="0" y="219075"/>
                </a:moveTo>
                <a:cubicBezTo>
                  <a:pt x="67827" y="173857"/>
                  <a:pt x="45538" y="182475"/>
                  <a:pt x="190500" y="180975"/>
                </a:cubicBezTo>
                <a:lnTo>
                  <a:pt x="2790825" y="171450"/>
                </a:lnTo>
                <a:cubicBezTo>
                  <a:pt x="2835275" y="165100"/>
                  <a:pt x="2879529" y="157183"/>
                  <a:pt x="2924175" y="152400"/>
                </a:cubicBezTo>
                <a:cubicBezTo>
                  <a:pt x="3020054" y="142127"/>
                  <a:pt x="3181234" y="138255"/>
                  <a:pt x="3267075" y="133350"/>
                </a:cubicBezTo>
                <a:cubicBezTo>
                  <a:pt x="3308405" y="130988"/>
                  <a:pt x="3349625" y="127000"/>
                  <a:pt x="3390900" y="123825"/>
                </a:cubicBezTo>
                <a:cubicBezTo>
                  <a:pt x="3496096" y="104698"/>
                  <a:pt x="3551356" y="92157"/>
                  <a:pt x="3667125" y="85725"/>
                </a:cubicBezTo>
                <a:lnTo>
                  <a:pt x="3838575" y="76200"/>
                </a:lnTo>
                <a:cubicBezTo>
                  <a:pt x="4421283" y="38197"/>
                  <a:pt x="3784538" y="73028"/>
                  <a:pt x="4381500" y="47625"/>
                </a:cubicBezTo>
                <a:cubicBezTo>
                  <a:pt x="4438686" y="45192"/>
                  <a:pt x="4495823" y="41670"/>
                  <a:pt x="4552950" y="38100"/>
                </a:cubicBezTo>
                <a:cubicBezTo>
                  <a:pt x="4597426" y="35320"/>
                  <a:pt x="4641768" y="30255"/>
                  <a:pt x="4686300" y="28575"/>
                </a:cubicBezTo>
                <a:lnTo>
                  <a:pt x="5562600" y="0"/>
                </a:lnTo>
                <a:lnTo>
                  <a:pt x="6486525" y="9525"/>
                </a:lnTo>
                <a:cubicBezTo>
                  <a:pt x="6518428" y="10121"/>
                  <a:pt x="6550352" y="13505"/>
                  <a:pt x="6581775" y="19050"/>
                </a:cubicBezTo>
                <a:cubicBezTo>
                  <a:pt x="6696351" y="39269"/>
                  <a:pt x="6600009" y="39686"/>
                  <a:pt x="6715125" y="47625"/>
                </a:cubicBezTo>
                <a:cubicBezTo>
                  <a:pt x="6818795" y="54775"/>
                  <a:pt x="7128867" y="63956"/>
                  <a:pt x="7210425" y="66675"/>
                </a:cubicBezTo>
                <a:cubicBezTo>
                  <a:pt x="7254060" y="81220"/>
                  <a:pt x="7228960" y="76200"/>
                  <a:pt x="7286625" y="7620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pic>
        <p:nvPicPr>
          <p:cNvPr id="7" name="Picture 9" descr="top.gif"/>
          <p:cNvPicPr>
            <a:picLocks noChangeAspect="1"/>
          </p:cNvPicPr>
          <p:nvPr userDrawn="1"/>
        </p:nvPicPr>
        <p:blipFill>
          <a:blip r:embed="rId4"/>
          <a:srcRect/>
          <a:stretch>
            <a:fillRect/>
          </a:stretch>
        </p:blipFill>
        <p:spPr bwMode="auto">
          <a:xfrm rot="18850181">
            <a:off x="-155575" y="330200"/>
            <a:ext cx="2000250" cy="10477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953000"/>
          </a:xfrm>
          <a:ln>
            <a:noFill/>
          </a:ln>
        </p:spPr>
        <p:txBody>
          <a:bodyPr/>
          <a:lstStyle>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0D90C3-402D-483E-8AA7-AB60BBE1AC05}"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B093133-C805-422B-9705-D56F310862E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6B47B0-2ECC-4E1B-B552-DF2EDC1D421D}"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609671-C39D-4B40-9BE0-D936833A2F8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CEC188-96E0-4868-A8FA-49FE779E336A}"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6307808-BABC-4730-BF31-D5862FFC7FB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5EF95E-8170-4B8F-9F2B-868618BF1688}"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FF1C51-8566-4549-A1BC-4215581B4B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5577D5-CE87-409F-B11E-E4AAFA458694}"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5B382D0-6287-4D06-8660-66459861A2E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AB541C-39E2-4ABD-8F26-B054FDDF66A4}" type="datetimeFigureOut">
              <a:rPr lang="en-US"/>
              <a:pPr>
                <a:defRPr/>
              </a:pPr>
              <a:t>3/9/2018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3C966AC-1F3B-4B3D-973B-B23837B0449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CEE1D48-728D-4D8C-A393-20E76C4AE54B}" type="datetimeFigureOut">
              <a:rPr lang="en-US"/>
              <a:pPr>
                <a:defRPr/>
              </a:pPr>
              <a:t>3/9/2018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341592-6554-482E-89C6-70009B56558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36BC3C-719B-42BE-BB90-45DEAD4A49BF}" type="datetimeFigureOut">
              <a:rPr lang="en-US"/>
              <a:pPr>
                <a:defRPr/>
              </a:pPr>
              <a:t>3/9/2018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91A038-A212-40E3-97EA-B3C2AAB298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7D828D-3325-4AE7-B947-FD6CE0C77806}"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DFFDD09-5401-43DD-9D21-39E6F6F5F89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48362F-C984-499B-A5AD-CCC7A2DF7F3D}"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A50F2F0-C1E0-4407-97E8-C859ED725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1000">
              <a:schemeClr val="bg1"/>
            </a:gs>
            <a:gs pos="0">
              <a:schemeClr val="accent1">
                <a:tint val="66000"/>
                <a:satMod val="160000"/>
              </a:schemeClr>
            </a:gs>
            <a:gs pos="100000">
              <a:srgbClr val="9AB5E4"/>
            </a:gs>
            <a:gs pos="9000">
              <a:schemeClr val="bg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C66A413-49FB-4888-9F11-441202D20B06}" type="datetimeFigureOut">
              <a:rPr lang="en-US"/>
              <a:pPr>
                <a:defRPr/>
              </a:pPr>
              <a:t>3/9/2018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DF6211F-5278-4B8E-96CF-461F9E543AC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2" r:id="rId1"/>
    <p:sldLayoutId id="2147483763"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defRPr>
      </a:lvl2pPr>
      <a:lvl3pPr algn="ctr" rtl="0" eaLnBrk="0" fontAlgn="base" hangingPunct="0">
        <a:spcBef>
          <a:spcPct val="0"/>
        </a:spcBef>
        <a:spcAft>
          <a:spcPct val="0"/>
        </a:spcAft>
        <a:defRPr sz="4400">
          <a:solidFill>
            <a:schemeClr val="tx1"/>
          </a:solidFill>
          <a:latin typeface="Arial" pitchFamily="34" charset="0"/>
        </a:defRPr>
      </a:lvl3pPr>
      <a:lvl4pPr algn="ctr" rtl="0" eaLnBrk="0" fontAlgn="base" hangingPunct="0">
        <a:spcBef>
          <a:spcPct val="0"/>
        </a:spcBef>
        <a:spcAft>
          <a:spcPct val="0"/>
        </a:spcAft>
        <a:defRPr sz="4400">
          <a:solidFill>
            <a:schemeClr val="tx1"/>
          </a:solidFill>
          <a:latin typeface="Arial" pitchFamily="34" charset="0"/>
        </a:defRPr>
      </a:lvl4pPr>
      <a:lvl5pPr algn="ctr" rtl="0" eaLnBrk="0" fontAlgn="base" hangingPunct="0">
        <a:spcBef>
          <a:spcPct val="0"/>
        </a:spcBef>
        <a:spcAft>
          <a:spcPct val="0"/>
        </a:spcAft>
        <a:defRPr sz="4400">
          <a:solidFill>
            <a:schemeClr val="tx1"/>
          </a:solidFill>
          <a:latin typeface="Arial" pitchFamily="34" charset="0"/>
        </a:defRPr>
      </a:lvl5pPr>
      <a:lvl6pPr marL="457200" algn="ctr" rtl="0" fontAlgn="base">
        <a:spcBef>
          <a:spcPct val="0"/>
        </a:spcBef>
        <a:spcAft>
          <a:spcPct val="0"/>
        </a:spcAft>
        <a:defRPr sz="4400">
          <a:solidFill>
            <a:schemeClr val="tx1"/>
          </a:solidFill>
          <a:latin typeface="Arial" pitchFamily="34" charset="0"/>
        </a:defRPr>
      </a:lvl6pPr>
      <a:lvl7pPr marL="914400" algn="ctr" rtl="0" fontAlgn="base">
        <a:spcBef>
          <a:spcPct val="0"/>
        </a:spcBef>
        <a:spcAft>
          <a:spcPct val="0"/>
        </a:spcAft>
        <a:defRPr sz="4400">
          <a:solidFill>
            <a:schemeClr val="tx1"/>
          </a:solidFill>
          <a:latin typeface="Arial" pitchFamily="34" charset="0"/>
        </a:defRPr>
      </a:lvl7pPr>
      <a:lvl8pPr marL="1371600" algn="ctr" rtl="0" fontAlgn="base">
        <a:spcBef>
          <a:spcPct val="0"/>
        </a:spcBef>
        <a:spcAft>
          <a:spcPct val="0"/>
        </a:spcAft>
        <a:defRPr sz="4400">
          <a:solidFill>
            <a:schemeClr val="tx1"/>
          </a:solidFill>
          <a:latin typeface="Arial" pitchFamily="34" charset="0"/>
        </a:defRPr>
      </a:lvl8pPr>
      <a:lvl9pPr marL="1828800" algn="ctr"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1000">
              <a:schemeClr val="bg1"/>
            </a:gs>
            <a:gs pos="0">
              <a:schemeClr val="accent1">
                <a:tint val="66000"/>
                <a:satMod val="160000"/>
              </a:schemeClr>
            </a:gs>
            <a:gs pos="100000">
              <a:srgbClr val="9AB5E4"/>
            </a:gs>
            <a:gs pos="9000">
              <a:schemeClr val="bg1"/>
            </a:gs>
          </a:gsLst>
          <a:lin ang="5400000" scaled="0"/>
          <a:tileRect/>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0BE7AC0-50A6-4DB1-AE0D-F4A2731C8663}" type="datetimeFigureOut">
              <a:rPr lang="en-US"/>
              <a:pPr>
                <a:defRPr/>
              </a:pPr>
              <a:t>3/9/2018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EBEA4FE-042C-4C31-965A-79D3153CB5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ctrTitle" idx="4294967295"/>
          </p:nvPr>
        </p:nvSpPr>
        <p:spPr>
          <a:xfrm>
            <a:off x="304800" y="1066800"/>
            <a:ext cx="8610600" cy="1470025"/>
          </a:xfrm>
        </p:spPr>
        <p:txBody>
          <a:bodyPr/>
          <a:lstStyle/>
          <a:p>
            <a:pPr eaLnBrk="1" hangingPunct="1"/>
            <a:r>
              <a:rPr lang="en-US" dirty="0" smtClean="0"/>
              <a:t>Chapter 3</a:t>
            </a:r>
            <a:br>
              <a:rPr lang="en-US" dirty="0" smtClean="0"/>
            </a:br>
            <a:r>
              <a:rPr lang="en-US" dirty="0" smtClean="0"/>
              <a:t>Process Description and Control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Trace from the </a:t>
            </a:r>
            <a:br>
              <a:rPr lang="en-NZ" dirty="0" smtClean="0"/>
            </a:br>
            <a:r>
              <a:rPr lang="en-NZ" i="1" dirty="0" smtClean="0"/>
              <a:t>processes</a:t>
            </a:r>
            <a:r>
              <a:rPr lang="en-NZ" dirty="0" smtClean="0"/>
              <a:t> point of view:</a:t>
            </a:r>
            <a:endParaRPr lang="en-NZ" dirty="0"/>
          </a:p>
        </p:txBody>
      </p:sp>
      <p:sp>
        <p:nvSpPr>
          <p:cNvPr id="3" name="Content Placeholder 2"/>
          <p:cNvSpPr>
            <a:spLocks noGrp="1"/>
          </p:cNvSpPr>
          <p:nvPr>
            <p:ph idx="4294967295"/>
          </p:nvPr>
        </p:nvSpPr>
        <p:spPr>
          <a:xfrm>
            <a:off x="0" y="1600200"/>
            <a:ext cx="8229600" cy="4953000"/>
          </a:xfrm>
        </p:spPr>
        <p:txBody>
          <a:bodyPr/>
          <a:lstStyle/>
          <a:p>
            <a:r>
              <a:rPr lang="en-NZ" dirty="0" smtClean="0"/>
              <a:t>Each process runs to completion</a:t>
            </a:r>
          </a:p>
          <a:p>
            <a:endParaRPr lang="en-NZ" dirty="0"/>
          </a:p>
        </p:txBody>
      </p:sp>
      <p:pic>
        <p:nvPicPr>
          <p:cNvPr id="4" name="Content Placeholder 3" descr="Fig03_03.gif"/>
          <p:cNvPicPr>
            <a:picLocks noChangeAspect="1"/>
          </p:cNvPicPr>
          <p:nvPr/>
        </p:nvPicPr>
        <p:blipFill rotWithShape="1">
          <a:blip r:embed="rId3"/>
          <a:srcRect b="20956"/>
          <a:stretch/>
        </p:blipFill>
        <p:spPr bwMode="auto">
          <a:xfrm>
            <a:off x="1981200" y="2362200"/>
            <a:ext cx="5556250" cy="3568700"/>
          </a:xfrm>
          <a:prstGeom prst="rect">
            <a:avLst/>
          </a:prstGeom>
          <a:noFill/>
          <a:ln w="9525">
            <a:noFill/>
            <a:miter lim="800000"/>
            <a:headEnd/>
            <a:tailEnd/>
          </a:ln>
        </p:spPr>
      </p:pic>
      <p:sp>
        <p:nvSpPr>
          <p:cNvPr id="5" name="Rectangle 4"/>
          <p:cNvSpPr/>
          <p:nvPr/>
        </p:nvSpPr>
        <p:spPr>
          <a:xfrm>
            <a:off x="2514600" y="2743200"/>
            <a:ext cx="1524000" cy="2133600"/>
          </a:xfrm>
          <a:prstGeom prst="rect">
            <a:avLst/>
          </a:prstGeom>
          <a:solidFill>
            <a:srgbClr val="D4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 name="Rectangle 5"/>
          <p:cNvSpPr/>
          <p:nvPr/>
        </p:nvSpPr>
        <p:spPr>
          <a:xfrm>
            <a:off x="4114800" y="2743200"/>
            <a:ext cx="1524000" cy="2133600"/>
          </a:xfrm>
          <a:prstGeom prst="rect">
            <a:avLst/>
          </a:prstGeom>
          <a:solidFill>
            <a:srgbClr val="D4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Rectangle 6"/>
          <p:cNvSpPr/>
          <p:nvPr/>
        </p:nvSpPr>
        <p:spPr>
          <a:xfrm>
            <a:off x="5715000" y="2743200"/>
            <a:ext cx="1524000" cy="2133600"/>
          </a:xfrm>
          <a:prstGeom prst="rect">
            <a:avLst/>
          </a:prstGeom>
          <a:solidFill>
            <a:srgbClr val="D4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0"/>
                                        <p:tgtEl>
                                          <p:spTgt spid="5"/>
                                        </p:tgtEl>
                                      </p:cBhvr>
                                    </p:animEffect>
                                    <p:set>
                                      <p:cBhvr>
                                        <p:cTn id="7" dur="1" fill="hold">
                                          <p:stCondLst>
                                            <p:cond delay="4999"/>
                                          </p:stCondLst>
                                        </p:cTn>
                                        <p:tgtEl>
                                          <p:spTgt spid="5"/>
                                        </p:tgtEl>
                                        <p:attrNameLst>
                                          <p:attrName>style.visibility</p:attrName>
                                        </p:attrNameLst>
                                      </p:cBhvr>
                                      <p:to>
                                        <p:strVal val="hidden"/>
                                      </p:to>
                                    </p:set>
                                  </p:childTnLst>
                                </p:cTn>
                              </p:par>
                              <p:par>
                                <p:cTn id="8" presetID="22" presetClass="exit" presetSubtype="1" fill="hold" grpId="0" nodeType="withEffect">
                                  <p:stCondLst>
                                    <p:cond delay="0"/>
                                  </p:stCondLst>
                                  <p:childTnLst>
                                    <p:animEffect transition="out" filter="wipe(up)">
                                      <p:cBhvr>
                                        <p:cTn id="9" dur="5000"/>
                                        <p:tgtEl>
                                          <p:spTgt spid="6"/>
                                        </p:tgtEl>
                                      </p:cBhvr>
                                    </p:animEffect>
                                    <p:set>
                                      <p:cBhvr>
                                        <p:cTn id="10" dur="1" fill="hold">
                                          <p:stCondLst>
                                            <p:cond delay="4999"/>
                                          </p:stCondLst>
                                        </p:cTn>
                                        <p:tgtEl>
                                          <p:spTgt spid="6"/>
                                        </p:tgtEl>
                                        <p:attrNameLst>
                                          <p:attrName>style.visibility</p:attrName>
                                        </p:attrNameLst>
                                      </p:cBhvr>
                                      <p:to>
                                        <p:strVal val="hidden"/>
                                      </p:to>
                                    </p:set>
                                  </p:childTnLst>
                                </p:cTn>
                              </p:par>
                              <p:par>
                                <p:cTn id="11" presetID="22" presetClass="exit" presetSubtype="1" fill="hold" grpId="0" nodeType="withEffect">
                                  <p:stCondLst>
                                    <p:cond delay="0"/>
                                  </p:stCondLst>
                                  <p:childTnLst>
                                    <p:animEffect transition="out" filter="wipe(up)">
                                      <p:cBhvr>
                                        <p:cTn id="12" dur="5000"/>
                                        <p:tgtEl>
                                          <p:spTgt spid="7"/>
                                        </p:tgtEl>
                                      </p:cBhvr>
                                    </p:animEffect>
                                    <p:set>
                                      <p:cBhvr>
                                        <p:cTn id="13" dur="1" fill="hold">
                                          <p:stCondLst>
                                            <p:cond delay="4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0" y="25400"/>
            <a:ext cx="9144000" cy="1143000"/>
          </a:xfrm>
        </p:spPr>
        <p:txBody>
          <a:bodyPr/>
          <a:lstStyle/>
          <a:p>
            <a:r>
              <a:rPr lang="en-US" sz="4000" dirty="0" smtClean="0"/>
              <a:t>Trace from Processors point of view</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2174"/>
          <a:stretch/>
        </p:blipFill>
        <p:spPr bwMode="auto">
          <a:xfrm>
            <a:off x="2133600" y="998772"/>
            <a:ext cx="5143500" cy="539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329406" y="38100"/>
            <a:ext cx="8229600" cy="1143000"/>
          </a:xfrm>
        </p:spPr>
        <p:txBody>
          <a:bodyPr/>
          <a:lstStyle/>
          <a:p>
            <a:r>
              <a:rPr lang="en-US" dirty="0" smtClean="0"/>
              <a:t>Two-State Process Model</a:t>
            </a:r>
          </a:p>
        </p:txBody>
      </p:sp>
      <p:sp>
        <p:nvSpPr>
          <p:cNvPr id="18435" name="Content Placeholder 2"/>
          <p:cNvSpPr>
            <a:spLocks noGrp="1"/>
          </p:cNvSpPr>
          <p:nvPr>
            <p:ph idx="4294967295"/>
          </p:nvPr>
        </p:nvSpPr>
        <p:spPr>
          <a:xfrm>
            <a:off x="381000" y="1371600"/>
            <a:ext cx="8534400" cy="4953000"/>
          </a:xfrm>
        </p:spPr>
        <p:txBody>
          <a:bodyPr/>
          <a:lstStyle/>
          <a:p>
            <a:r>
              <a:rPr lang="en-US" sz="2800" dirty="0" smtClean="0"/>
              <a:t>Process may be in one of two states</a:t>
            </a:r>
          </a:p>
          <a:p>
            <a:pPr lvl="1"/>
            <a:r>
              <a:rPr lang="en-US" sz="2400" dirty="0" smtClean="0"/>
              <a:t>Running</a:t>
            </a:r>
          </a:p>
          <a:p>
            <a:pPr lvl="1"/>
            <a:r>
              <a:rPr lang="en-US" sz="2400" dirty="0" smtClean="0"/>
              <a:t>Not-running</a:t>
            </a:r>
          </a:p>
          <a:p>
            <a:endParaRPr lang="en-US" dirty="0" smtClean="0"/>
          </a:p>
        </p:txBody>
      </p:sp>
      <p:pic>
        <p:nvPicPr>
          <p:cNvPr id="18436" name="Picture 3" descr="Fig03_05a.gif"/>
          <p:cNvPicPr>
            <a:picLocks noChangeAspect="1"/>
          </p:cNvPicPr>
          <p:nvPr/>
        </p:nvPicPr>
        <p:blipFill rotWithShape="1">
          <a:blip r:embed="rId3"/>
          <a:srcRect b="17506"/>
          <a:stretch/>
        </p:blipFill>
        <p:spPr bwMode="auto">
          <a:xfrm>
            <a:off x="457200" y="3352800"/>
            <a:ext cx="8308950" cy="25908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533400" y="38100"/>
            <a:ext cx="8229600" cy="1143000"/>
          </a:xfrm>
        </p:spPr>
        <p:txBody>
          <a:bodyPr/>
          <a:lstStyle/>
          <a:p>
            <a:r>
              <a:rPr lang="en-US" dirty="0" smtClean="0"/>
              <a:t>Queuing Diagram</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07" y="2133600"/>
            <a:ext cx="8369877"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533400" y="25400"/>
            <a:ext cx="8229600" cy="1143000"/>
          </a:xfrm>
        </p:spPr>
        <p:txBody>
          <a:bodyPr/>
          <a:lstStyle/>
          <a:p>
            <a:r>
              <a:rPr lang="en-US" dirty="0" smtClean="0"/>
              <a:t>Process Birth</a:t>
            </a: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9455"/>
          <a:stretch/>
        </p:blipFill>
        <p:spPr bwMode="auto">
          <a:xfrm>
            <a:off x="1905000" y="1524000"/>
            <a:ext cx="5257800" cy="4165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Process Creation</a:t>
            </a:r>
            <a:endParaRPr lang="en-NZ" dirty="0"/>
          </a:p>
        </p:txBody>
      </p:sp>
      <p:sp>
        <p:nvSpPr>
          <p:cNvPr id="3" name="Content Placeholder 2"/>
          <p:cNvSpPr>
            <a:spLocks noGrp="1"/>
          </p:cNvSpPr>
          <p:nvPr>
            <p:ph idx="4294967295"/>
          </p:nvPr>
        </p:nvSpPr>
        <p:spPr>
          <a:xfrm>
            <a:off x="0" y="1600200"/>
            <a:ext cx="8229600" cy="4953000"/>
          </a:xfrm>
        </p:spPr>
        <p:txBody>
          <a:bodyPr/>
          <a:lstStyle/>
          <a:p>
            <a:r>
              <a:rPr lang="en-NZ" dirty="0" smtClean="0"/>
              <a:t>The OS builds a data structure to manage the process</a:t>
            </a:r>
          </a:p>
          <a:p>
            <a:r>
              <a:rPr lang="en-NZ" dirty="0" smtClean="0"/>
              <a:t>Traditionally, the OS created all processes</a:t>
            </a:r>
          </a:p>
          <a:p>
            <a:pPr lvl="1"/>
            <a:r>
              <a:rPr lang="en-NZ" dirty="0" smtClean="0"/>
              <a:t>But it can be useful to let a running process create </a:t>
            </a:r>
            <a:r>
              <a:rPr lang="en-NZ" dirty="0" smtClean="0"/>
              <a:t>another</a:t>
            </a:r>
          </a:p>
          <a:p>
            <a:pPr lvl="1"/>
            <a:r>
              <a:rPr lang="en-NZ" dirty="0"/>
              <a:t> </a:t>
            </a:r>
            <a:r>
              <a:rPr lang="en-NZ" dirty="0" smtClean="0"/>
              <a:t>This </a:t>
            </a:r>
            <a:r>
              <a:rPr lang="en-NZ" dirty="0" smtClean="0"/>
              <a:t>action is called </a:t>
            </a:r>
            <a:r>
              <a:rPr lang="en-NZ" b="1" i="1" dirty="0" smtClean="0"/>
              <a:t>process spawning</a:t>
            </a:r>
          </a:p>
          <a:p>
            <a:pPr lvl="1"/>
            <a:r>
              <a:rPr lang="en-NZ" b="1" i="1" dirty="0" smtClean="0"/>
              <a:t>Parent Process</a:t>
            </a:r>
            <a:r>
              <a:rPr lang="en-NZ" dirty="0" smtClean="0"/>
              <a:t> is the original, creating, process</a:t>
            </a:r>
          </a:p>
          <a:p>
            <a:pPr lvl="1"/>
            <a:r>
              <a:rPr lang="en-NZ" b="1" i="1" dirty="0" smtClean="0"/>
              <a:t>Child Process</a:t>
            </a:r>
            <a:r>
              <a:rPr lang="en-NZ" dirty="0" smtClean="0"/>
              <a:t> is the new process</a:t>
            </a:r>
            <a:endParaRPr lang="en-NZ" b="1" i="1" dirty="0" smtClean="0"/>
          </a:p>
          <a:p>
            <a:pPr lvl="1"/>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Process Termination</a:t>
            </a:r>
            <a:endParaRPr lang="en-NZ" dirty="0"/>
          </a:p>
        </p:txBody>
      </p:sp>
      <p:sp>
        <p:nvSpPr>
          <p:cNvPr id="3" name="Content Placeholder 2"/>
          <p:cNvSpPr>
            <a:spLocks noGrp="1"/>
          </p:cNvSpPr>
          <p:nvPr>
            <p:ph idx="4294967295"/>
          </p:nvPr>
        </p:nvSpPr>
        <p:spPr>
          <a:xfrm>
            <a:off x="0" y="1600200"/>
            <a:ext cx="8229600" cy="4953000"/>
          </a:xfrm>
        </p:spPr>
        <p:txBody>
          <a:bodyPr/>
          <a:lstStyle/>
          <a:p>
            <a:r>
              <a:rPr lang="en-NZ" dirty="0" smtClean="0"/>
              <a:t>There must be some way that a process can indicate completion.</a:t>
            </a:r>
          </a:p>
          <a:p>
            <a:r>
              <a:rPr lang="en-NZ" dirty="0" smtClean="0"/>
              <a:t>This indication may be:</a:t>
            </a:r>
          </a:p>
          <a:p>
            <a:pPr lvl="1"/>
            <a:r>
              <a:rPr lang="en-NZ" dirty="0" smtClean="0"/>
              <a:t>A HALT instruction generating an interrupt alert to the OS.</a:t>
            </a:r>
          </a:p>
          <a:p>
            <a:pPr lvl="1"/>
            <a:r>
              <a:rPr lang="en-NZ" dirty="0" smtClean="0"/>
              <a:t>A user action (e.g. log off, quitting an application)</a:t>
            </a:r>
          </a:p>
          <a:p>
            <a:pPr lvl="1"/>
            <a:r>
              <a:rPr lang="en-NZ" dirty="0" smtClean="0"/>
              <a:t>A fault or error</a:t>
            </a:r>
          </a:p>
          <a:p>
            <a:pPr lvl="1"/>
            <a:r>
              <a:rPr lang="en-NZ" dirty="0" smtClean="0"/>
              <a:t>Parent process terminating</a:t>
            </a:r>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381000" y="152400"/>
            <a:ext cx="8534400" cy="1143000"/>
          </a:xfrm>
        </p:spPr>
        <p:txBody>
          <a:bodyPr/>
          <a:lstStyle/>
          <a:p>
            <a:r>
              <a:rPr lang="en-US" dirty="0" smtClean="0"/>
              <a:t>Five-State Process Model</a:t>
            </a:r>
          </a:p>
        </p:txBody>
      </p:sp>
      <p:pic>
        <p:nvPicPr>
          <p:cNvPr id="25603" name="Content Placeholder 3" descr="Fig03_06.gif"/>
          <p:cNvPicPr>
            <a:picLocks noGrp="1" noChangeAspect="1"/>
          </p:cNvPicPr>
          <p:nvPr>
            <p:ph idx="4294967295"/>
          </p:nvPr>
        </p:nvPicPr>
        <p:blipFill rotWithShape="1">
          <a:blip r:embed="rId3"/>
          <a:srcRect b="24425"/>
          <a:stretch/>
        </p:blipFill>
        <p:spPr>
          <a:xfrm>
            <a:off x="152400" y="1447800"/>
            <a:ext cx="8887078" cy="3820681"/>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228600" y="228600"/>
            <a:ext cx="8229600" cy="1143000"/>
          </a:xfrm>
        </p:spPr>
        <p:txBody>
          <a:bodyPr/>
          <a:lstStyle/>
          <a:p>
            <a:r>
              <a:rPr lang="en-US" dirty="0"/>
              <a:t>Process States</a:t>
            </a:r>
            <a:endParaRPr lang="en-US" dirty="0" smtClean="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14500"/>
            <a:ext cx="8582026"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2594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0" y="274638"/>
            <a:ext cx="8229600" cy="1143000"/>
          </a:xfrm>
        </p:spPr>
        <p:txBody>
          <a:bodyPr/>
          <a:lstStyle/>
          <a:p>
            <a:r>
              <a:rPr lang="en-US" dirty="0" smtClean="0"/>
              <a:t>Using Two Queues</a:t>
            </a:r>
          </a:p>
        </p:txBody>
      </p:sp>
      <p:pic>
        <p:nvPicPr>
          <p:cNvPr id="27651" name="Content Placeholder 3" descr="Fig03_08a.gif"/>
          <p:cNvPicPr>
            <a:picLocks noGrp="1" noChangeAspect="1"/>
          </p:cNvPicPr>
          <p:nvPr>
            <p:ph idx="4294967295"/>
          </p:nvPr>
        </p:nvPicPr>
        <p:blipFill>
          <a:blip r:embed="rId3"/>
          <a:srcRect/>
          <a:stretch>
            <a:fillRect/>
          </a:stretch>
        </p:blipFill>
        <p:spPr>
          <a:xfrm>
            <a:off x="495219" y="1981200"/>
            <a:ext cx="8648781" cy="350520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0" y="274638"/>
            <a:ext cx="8229600" cy="1143000"/>
          </a:xfrm>
        </p:spPr>
        <p:txBody>
          <a:bodyPr/>
          <a:lstStyle/>
          <a:p>
            <a:r>
              <a:rPr lang="en-US" dirty="0" smtClean="0"/>
              <a:t>What is a </a:t>
            </a:r>
            <a:r>
              <a:rPr lang="en-US" i="1" dirty="0" smtClean="0"/>
              <a:t>“process”</a:t>
            </a:r>
            <a:r>
              <a:rPr lang="en-US" dirty="0" smtClean="0"/>
              <a:t>?</a:t>
            </a:r>
            <a:endParaRPr lang="en-US" i="1" dirty="0" smtClean="0"/>
          </a:p>
        </p:txBody>
      </p:sp>
      <p:sp>
        <p:nvSpPr>
          <p:cNvPr id="9219" name="Content Placeholder 2"/>
          <p:cNvSpPr>
            <a:spLocks noGrp="1"/>
          </p:cNvSpPr>
          <p:nvPr>
            <p:ph idx="4294967295"/>
          </p:nvPr>
        </p:nvSpPr>
        <p:spPr>
          <a:xfrm>
            <a:off x="304800" y="1371600"/>
            <a:ext cx="8534400" cy="4953000"/>
          </a:xfrm>
        </p:spPr>
        <p:txBody>
          <a:bodyPr/>
          <a:lstStyle/>
          <a:p>
            <a:pPr>
              <a:lnSpc>
                <a:spcPct val="90000"/>
              </a:lnSpc>
            </a:pPr>
            <a:r>
              <a:rPr lang="en-US" i="1" dirty="0" smtClean="0"/>
              <a:t>A program in execution</a:t>
            </a:r>
          </a:p>
          <a:p>
            <a:pPr>
              <a:lnSpc>
                <a:spcPct val="90000"/>
              </a:lnSpc>
            </a:pPr>
            <a:r>
              <a:rPr lang="en-US" dirty="0" smtClean="0"/>
              <a:t>An instance of a program running on a computer</a:t>
            </a:r>
          </a:p>
          <a:p>
            <a:pPr>
              <a:lnSpc>
                <a:spcPct val="90000"/>
              </a:lnSpc>
            </a:pPr>
            <a:r>
              <a:rPr lang="en-US" dirty="0" smtClean="0"/>
              <a:t>The entity that can be assigned to and executed on a processor</a:t>
            </a:r>
          </a:p>
          <a:p>
            <a:pPr>
              <a:lnSpc>
                <a:spcPct val="90000"/>
              </a:lnSpc>
            </a:pPr>
            <a:r>
              <a:rPr lang="en-US" dirty="0" smtClean="0"/>
              <a:t>A unit of activity characterized by the execution of a sequence of instructions, a current state, and an associated set of system instructions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0" y="274638"/>
            <a:ext cx="8229600" cy="1143000"/>
          </a:xfrm>
        </p:spPr>
        <p:txBody>
          <a:bodyPr/>
          <a:lstStyle/>
          <a:p>
            <a:r>
              <a:rPr lang="en-US" dirty="0" smtClean="0"/>
              <a:t>Multiple Blocked Queues</a:t>
            </a:r>
          </a:p>
        </p:txBody>
      </p:sp>
      <p:pic>
        <p:nvPicPr>
          <p:cNvPr id="28675" name="Content Placeholder 3" descr="Fig03_08b.gif"/>
          <p:cNvPicPr>
            <a:picLocks noGrp="1" noChangeAspect="1"/>
          </p:cNvPicPr>
          <p:nvPr>
            <p:ph idx="4294967295"/>
          </p:nvPr>
        </p:nvPicPr>
        <p:blipFill>
          <a:blip r:embed="rId3"/>
          <a:srcRect/>
          <a:stretch>
            <a:fillRect/>
          </a:stretch>
        </p:blipFill>
        <p:spPr>
          <a:xfrm>
            <a:off x="1371600" y="1371600"/>
            <a:ext cx="6424233" cy="502920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0" y="274638"/>
            <a:ext cx="8229600" cy="1143000"/>
          </a:xfrm>
        </p:spPr>
        <p:txBody>
          <a:bodyPr/>
          <a:lstStyle/>
          <a:p>
            <a:r>
              <a:rPr lang="en-US" dirty="0" smtClean="0"/>
              <a:t>Suspended Processes</a:t>
            </a:r>
          </a:p>
        </p:txBody>
      </p:sp>
      <p:sp>
        <p:nvSpPr>
          <p:cNvPr id="29699" name="Content Placeholder 2"/>
          <p:cNvSpPr>
            <a:spLocks noGrp="1"/>
          </p:cNvSpPr>
          <p:nvPr>
            <p:ph idx="4294967295"/>
          </p:nvPr>
        </p:nvSpPr>
        <p:spPr>
          <a:xfrm>
            <a:off x="304800" y="1371600"/>
            <a:ext cx="8610600" cy="4953000"/>
          </a:xfrm>
        </p:spPr>
        <p:txBody>
          <a:bodyPr/>
          <a:lstStyle/>
          <a:p>
            <a:pPr>
              <a:lnSpc>
                <a:spcPct val="90000"/>
              </a:lnSpc>
            </a:pPr>
            <a:r>
              <a:rPr lang="en-US" dirty="0" smtClean="0"/>
              <a:t>Processor is faster than I/O so all processes could be waiting for I/O</a:t>
            </a:r>
          </a:p>
          <a:p>
            <a:pPr lvl="1">
              <a:lnSpc>
                <a:spcPct val="90000"/>
              </a:lnSpc>
            </a:pPr>
            <a:r>
              <a:rPr lang="en-US" dirty="0" smtClean="0"/>
              <a:t>Swap these processes to disk to free up more memory and use processor on more processes</a:t>
            </a:r>
          </a:p>
          <a:p>
            <a:pPr lvl="1">
              <a:lnSpc>
                <a:spcPct val="90000"/>
              </a:lnSpc>
            </a:pPr>
            <a:endParaRPr lang="en-US" sz="1200" dirty="0" smtClean="0"/>
          </a:p>
          <a:p>
            <a:pPr>
              <a:lnSpc>
                <a:spcPct val="90000"/>
              </a:lnSpc>
            </a:pPr>
            <a:r>
              <a:rPr lang="en-US" dirty="0" smtClean="0"/>
              <a:t>Blocked state becomes </a:t>
            </a:r>
            <a:r>
              <a:rPr lang="en-US" b="1" i="1" dirty="0" smtClean="0"/>
              <a:t>suspend</a:t>
            </a:r>
            <a:r>
              <a:rPr lang="en-US" dirty="0" smtClean="0"/>
              <a:t> state when swapped to disk</a:t>
            </a:r>
          </a:p>
          <a:p>
            <a:pPr>
              <a:lnSpc>
                <a:spcPct val="90000"/>
              </a:lnSpc>
            </a:pPr>
            <a:endParaRPr lang="en-US" sz="1100" dirty="0" smtClean="0"/>
          </a:p>
          <a:p>
            <a:pPr>
              <a:lnSpc>
                <a:spcPct val="90000"/>
              </a:lnSpc>
            </a:pPr>
            <a:r>
              <a:rPr lang="en-US" dirty="0" smtClean="0"/>
              <a:t>Two new states</a:t>
            </a:r>
          </a:p>
          <a:p>
            <a:pPr lvl="1">
              <a:lnSpc>
                <a:spcPct val="90000"/>
              </a:lnSpc>
            </a:pPr>
            <a:r>
              <a:rPr lang="en-US" dirty="0" smtClean="0"/>
              <a:t>Blocked/Suspend</a:t>
            </a:r>
          </a:p>
          <a:p>
            <a:pPr lvl="1">
              <a:lnSpc>
                <a:spcPct val="90000"/>
              </a:lnSpc>
            </a:pPr>
            <a:r>
              <a:rPr lang="en-US" dirty="0" smtClean="0"/>
              <a:t>Ready/Suspend</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0" y="274638"/>
            <a:ext cx="8229600" cy="1143000"/>
          </a:xfrm>
        </p:spPr>
        <p:txBody>
          <a:bodyPr/>
          <a:lstStyle/>
          <a:p>
            <a:r>
              <a:rPr lang="en-US" dirty="0" smtClean="0"/>
              <a:t>One Suspend State</a:t>
            </a:r>
          </a:p>
        </p:txBody>
      </p:sp>
      <p:pic>
        <p:nvPicPr>
          <p:cNvPr id="30723" name="Content Placeholder 3" descr="Fig03_09a.gif"/>
          <p:cNvPicPr>
            <a:picLocks noGrp="1" noChangeAspect="1"/>
          </p:cNvPicPr>
          <p:nvPr>
            <p:ph idx="4294967295"/>
          </p:nvPr>
        </p:nvPicPr>
        <p:blipFill>
          <a:blip r:embed="rId3"/>
          <a:srcRect/>
          <a:stretch>
            <a:fillRect/>
          </a:stretch>
        </p:blipFill>
        <p:spPr>
          <a:xfrm>
            <a:off x="193515" y="1676400"/>
            <a:ext cx="8874285" cy="388620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0" y="152400"/>
            <a:ext cx="8991600" cy="1143000"/>
          </a:xfrm>
        </p:spPr>
        <p:txBody>
          <a:bodyPr/>
          <a:lstStyle/>
          <a:p>
            <a:r>
              <a:rPr lang="en-US" dirty="0" smtClean="0"/>
              <a:t>Reason for Process Suspension</a:t>
            </a:r>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1063936887"/>
              </p:ext>
            </p:extLst>
          </p:nvPr>
        </p:nvGraphicFramePr>
        <p:xfrm>
          <a:off x="457200" y="1447800"/>
          <a:ext cx="8229600" cy="4211320"/>
        </p:xfrm>
        <a:graphic>
          <a:graphicData uri="http://schemas.openxmlformats.org/drawingml/2006/table">
            <a:tbl>
              <a:tblPr firstRow="1" bandRow="1">
                <a:tableStyleId>{5C22544A-7EE6-4342-B048-85BDC9FD1C3A}</a:tableStyleId>
              </a:tblPr>
              <a:tblGrid>
                <a:gridCol w="2819400"/>
                <a:gridCol w="5410200"/>
              </a:tblGrid>
              <a:tr h="370840">
                <a:tc>
                  <a:txBody>
                    <a:bodyPr/>
                    <a:lstStyle/>
                    <a:p>
                      <a:r>
                        <a:rPr lang="en-NZ" sz="1800" dirty="0" smtClean="0"/>
                        <a:t>Reason</a:t>
                      </a:r>
                      <a:endParaRPr lang="en-NZ" sz="1800" dirty="0"/>
                    </a:p>
                  </a:txBody>
                  <a:tcPr/>
                </a:tc>
                <a:tc>
                  <a:txBody>
                    <a:bodyPr/>
                    <a:lstStyle/>
                    <a:p>
                      <a:r>
                        <a:rPr lang="en-NZ" sz="1800" dirty="0" smtClean="0"/>
                        <a:t>Comment</a:t>
                      </a:r>
                      <a:endParaRPr lang="en-NZ" sz="1800" dirty="0"/>
                    </a:p>
                  </a:txBody>
                  <a:tcPr/>
                </a:tc>
              </a:tr>
              <a:tr h="370840">
                <a:tc>
                  <a:txBody>
                    <a:bodyPr/>
                    <a:lstStyle/>
                    <a:p>
                      <a:r>
                        <a:rPr lang="en-NZ" sz="2000" dirty="0" smtClean="0"/>
                        <a:t>Swapping</a:t>
                      </a:r>
                      <a:endParaRPr lang="en-NZ" sz="2000" dirty="0"/>
                    </a:p>
                  </a:txBody>
                  <a:tcPr/>
                </a:tc>
                <a:tc>
                  <a:txBody>
                    <a:bodyPr/>
                    <a:lstStyle/>
                    <a:p>
                      <a:r>
                        <a:rPr lang="en-NZ" sz="1800" dirty="0" smtClean="0"/>
                        <a:t>The OS needs to release sufficient main memory to bring in a process that is ready to execute.</a:t>
                      </a:r>
                      <a:endParaRPr lang="en-NZ" sz="1800" dirty="0"/>
                    </a:p>
                  </a:txBody>
                  <a:tcPr/>
                </a:tc>
              </a:tr>
              <a:tr h="370840">
                <a:tc>
                  <a:txBody>
                    <a:bodyPr/>
                    <a:lstStyle/>
                    <a:p>
                      <a:r>
                        <a:rPr lang="en-NZ" sz="2000" dirty="0" smtClean="0"/>
                        <a:t>Other OS Reason</a:t>
                      </a:r>
                      <a:endParaRPr lang="en-NZ" sz="2000" dirty="0"/>
                    </a:p>
                  </a:txBody>
                  <a:tcPr/>
                </a:tc>
                <a:tc>
                  <a:txBody>
                    <a:bodyPr/>
                    <a:lstStyle/>
                    <a:p>
                      <a:r>
                        <a:rPr lang="en-NZ" sz="1800" dirty="0" smtClean="0"/>
                        <a:t>OS suspects process of causing a problem.</a:t>
                      </a:r>
                      <a:endParaRPr lang="en-NZ" sz="1800" dirty="0"/>
                    </a:p>
                  </a:txBody>
                  <a:tcPr/>
                </a:tc>
              </a:tr>
              <a:tr h="370840">
                <a:tc>
                  <a:txBody>
                    <a:bodyPr/>
                    <a:lstStyle/>
                    <a:p>
                      <a:r>
                        <a:rPr lang="en-NZ" sz="2000" dirty="0" smtClean="0"/>
                        <a:t>Interactive User Request</a:t>
                      </a:r>
                      <a:endParaRPr lang="en-NZ" sz="2000" dirty="0"/>
                    </a:p>
                  </a:txBody>
                  <a:tcPr/>
                </a:tc>
                <a:tc>
                  <a:txBody>
                    <a:bodyPr/>
                    <a:lstStyle/>
                    <a:p>
                      <a:r>
                        <a:rPr lang="en-NZ" sz="1800" dirty="0" smtClean="0"/>
                        <a:t>e.g. debugging or in connection with the use of a resource.</a:t>
                      </a:r>
                      <a:endParaRPr lang="en-NZ" sz="1800" dirty="0"/>
                    </a:p>
                  </a:txBody>
                  <a:tcPr/>
                </a:tc>
              </a:tr>
              <a:tr h="370840">
                <a:tc>
                  <a:txBody>
                    <a:bodyPr/>
                    <a:lstStyle/>
                    <a:p>
                      <a:r>
                        <a:rPr lang="en-NZ" sz="2000" dirty="0" smtClean="0"/>
                        <a:t>Timing</a:t>
                      </a:r>
                      <a:endParaRPr lang="en-NZ" sz="2000" dirty="0"/>
                    </a:p>
                  </a:txBody>
                  <a:tcPr/>
                </a:tc>
                <a:tc>
                  <a:txBody>
                    <a:bodyPr/>
                    <a:lstStyle/>
                    <a:p>
                      <a:r>
                        <a:rPr lang="en-NZ" sz="1800" dirty="0" smtClean="0"/>
                        <a:t>A process may be executed periodically (e.g., an accounting or system monitoring process) and may be suspended while waiting for the next </a:t>
                      </a:r>
                      <a:r>
                        <a:rPr lang="en-NZ" sz="1800" baseline="0" dirty="0" smtClean="0"/>
                        <a:t>time</a:t>
                      </a:r>
                      <a:r>
                        <a:rPr lang="en-NZ" sz="1800" dirty="0" smtClean="0"/>
                        <a:t>.</a:t>
                      </a:r>
                      <a:endParaRPr lang="en-NZ" sz="1800" dirty="0"/>
                    </a:p>
                  </a:txBody>
                  <a:tcPr/>
                </a:tc>
              </a:tr>
              <a:tr h="370840">
                <a:tc>
                  <a:txBody>
                    <a:bodyPr/>
                    <a:lstStyle/>
                    <a:p>
                      <a:r>
                        <a:rPr lang="en-NZ" sz="2000" dirty="0" smtClean="0"/>
                        <a:t>Parent Process Request</a:t>
                      </a:r>
                      <a:endParaRPr lang="en-NZ" sz="2000" dirty="0"/>
                    </a:p>
                  </a:txBody>
                  <a:tcPr/>
                </a:tc>
                <a:tc>
                  <a:txBody>
                    <a:bodyPr/>
                    <a:lstStyle/>
                    <a:p>
                      <a:r>
                        <a:rPr lang="en-NZ" sz="1800" dirty="0" smtClean="0"/>
                        <a:t>A parent process may wish to suspend execution of a descendent to examine or modify the suspended process, or to coordinate the activity of various descendants.</a:t>
                      </a:r>
                      <a:endParaRPr lang="en-NZ" sz="1800"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0" y="274638"/>
            <a:ext cx="8229600" cy="1143000"/>
          </a:xfrm>
        </p:spPr>
        <p:txBody>
          <a:bodyPr/>
          <a:lstStyle/>
          <a:p>
            <a:r>
              <a:rPr lang="en-US" dirty="0" smtClean="0"/>
              <a:t>Processes </a:t>
            </a:r>
            <a:br>
              <a:rPr lang="en-US" dirty="0" smtClean="0"/>
            </a:br>
            <a:r>
              <a:rPr lang="en-US" dirty="0" smtClean="0"/>
              <a:t>and Resources</a:t>
            </a:r>
          </a:p>
        </p:txBody>
      </p:sp>
      <p:pic>
        <p:nvPicPr>
          <p:cNvPr id="33795" name="Content Placeholder 3" descr="Fig03_10.gif"/>
          <p:cNvPicPr>
            <a:picLocks noGrp="1" noChangeAspect="1"/>
          </p:cNvPicPr>
          <p:nvPr>
            <p:ph idx="4294967295"/>
          </p:nvPr>
        </p:nvPicPr>
        <p:blipFill rotWithShape="1">
          <a:blip r:embed="rId3"/>
          <a:srcRect l="-710" t="-1603" r="710" b="34936"/>
          <a:stretch/>
        </p:blipFill>
        <p:spPr>
          <a:xfrm>
            <a:off x="381000" y="1828800"/>
            <a:ext cx="8253779" cy="3048000"/>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0" y="76200"/>
            <a:ext cx="9144000" cy="1143000"/>
          </a:xfrm>
        </p:spPr>
        <p:txBody>
          <a:bodyPr/>
          <a:lstStyle/>
          <a:p>
            <a:r>
              <a:rPr lang="en-US" sz="4000" dirty="0" smtClean="0"/>
              <a:t>Operating System Control Structures</a:t>
            </a:r>
          </a:p>
        </p:txBody>
      </p:sp>
      <p:sp>
        <p:nvSpPr>
          <p:cNvPr id="34819" name="Content Placeholder 2"/>
          <p:cNvSpPr>
            <a:spLocks noGrp="1"/>
          </p:cNvSpPr>
          <p:nvPr>
            <p:ph idx="4294967295"/>
          </p:nvPr>
        </p:nvSpPr>
        <p:spPr>
          <a:xfrm>
            <a:off x="228600" y="1600200"/>
            <a:ext cx="8610600" cy="4953000"/>
          </a:xfrm>
        </p:spPr>
        <p:txBody>
          <a:bodyPr/>
          <a:lstStyle/>
          <a:p>
            <a:pPr algn="just"/>
            <a:r>
              <a:rPr lang="en-NZ" dirty="0" smtClean="0"/>
              <a:t>OS manages </a:t>
            </a:r>
            <a:r>
              <a:rPr lang="en-NZ" dirty="0" smtClean="0"/>
              <a:t>processes and resources, it must have information about the current status of each process and resource.</a:t>
            </a:r>
          </a:p>
          <a:p>
            <a:pPr marL="0" indent="0" algn="just">
              <a:buNone/>
            </a:pPr>
            <a:endParaRPr lang="en-NZ" dirty="0" smtClean="0"/>
          </a:p>
          <a:p>
            <a:pPr algn="just"/>
            <a:r>
              <a:rPr lang="en-US" dirty="0" smtClean="0"/>
              <a:t>Tables are constructed for each entity the operating system manages</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609600" y="76200"/>
            <a:ext cx="8229600" cy="1079500"/>
          </a:xfrm>
        </p:spPr>
        <p:txBody>
          <a:bodyPr/>
          <a:lstStyle/>
          <a:p>
            <a:r>
              <a:rPr lang="en-US" dirty="0" smtClean="0"/>
              <a:t>OS Control Tables</a:t>
            </a:r>
          </a:p>
        </p:txBody>
      </p:sp>
      <p:pic>
        <p:nvPicPr>
          <p:cNvPr id="39939" name="Content Placeholder 3" descr="Fig03_11.gif"/>
          <p:cNvPicPr>
            <a:picLocks noGrp="1" noChangeAspect="1"/>
          </p:cNvPicPr>
          <p:nvPr>
            <p:ph idx="4294967295"/>
          </p:nvPr>
        </p:nvPicPr>
        <p:blipFill rotWithShape="1">
          <a:blip r:embed="rId3"/>
          <a:srcRect b="11993"/>
          <a:stretch/>
        </p:blipFill>
        <p:spPr>
          <a:xfrm>
            <a:off x="1219200" y="1042702"/>
            <a:ext cx="6781800" cy="5358098"/>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0" y="274638"/>
            <a:ext cx="8229600" cy="1143000"/>
          </a:xfrm>
        </p:spPr>
        <p:txBody>
          <a:bodyPr/>
          <a:lstStyle/>
          <a:p>
            <a:r>
              <a:rPr lang="en-US" dirty="0" smtClean="0"/>
              <a:t>Memory Tables</a:t>
            </a:r>
          </a:p>
        </p:txBody>
      </p:sp>
      <p:sp>
        <p:nvSpPr>
          <p:cNvPr id="35843" name="Content Placeholder 2"/>
          <p:cNvSpPr>
            <a:spLocks noGrp="1"/>
          </p:cNvSpPr>
          <p:nvPr>
            <p:ph idx="4294967295"/>
          </p:nvPr>
        </p:nvSpPr>
        <p:spPr>
          <a:xfrm>
            <a:off x="381000" y="1371600"/>
            <a:ext cx="8229600" cy="4953000"/>
          </a:xfrm>
        </p:spPr>
        <p:txBody>
          <a:bodyPr/>
          <a:lstStyle/>
          <a:p>
            <a:r>
              <a:rPr lang="en-NZ" dirty="0" smtClean="0"/>
              <a:t>Memory tables are used to keep track of both main and secondary memory.</a:t>
            </a:r>
          </a:p>
          <a:p>
            <a:endParaRPr lang="en-NZ" dirty="0" smtClean="0"/>
          </a:p>
          <a:p>
            <a:r>
              <a:rPr lang="en-NZ" dirty="0" smtClean="0"/>
              <a:t>Must include this information:</a:t>
            </a:r>
          </a:p>
          <a:p>
            <a:pPr lvl="1"/>
            <a:r>
              <a:rPr lang="en-US" dirty="0" smtClean="0"/>
              <a:t>Allocation of main memory to processes</a:t>
            </a:r>
          </a:p>
          <a:p>
            <a:pPr lvl="1"/>
            <a:r>
              <a:rPr lang="en-US" dirty="0" smtClean="0"/>
              <a:t>Allocation of secondary memory to processes</a:t>
            </a:r>
          </a:p>
          <a:p>
            <a:pPr lvl="1"/>
            <a:r>
              <a:rPr lang="en-US" dirty="0" smtClean="0"/>
              <a:t>Protection attributes for access to shared memory regions</a:t>
            </a:r>
          </a:p>
          <a:p>
            <a:pPr lvl="1"/>
            <a:r>
              <a:rPr lang="en-US" dirty="0" smtClean="0"/>
              <a:t>Information needed to manage virtual memory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0" y="274638"/>
            <a:ext cx="8229600" cy="1143000"/>
          </a:xfrm>
        </p:spPr>
        <p:txBody>
          <a:bodyPr/>
          <a:lstStyle/>
          <a:p>
            <a:r>
              <a:rPr lang="en-US" dirty="0" smtClean="0"/>
              <a:t>I/O Tables</a:t>
            </a:r>
          </a:p>
        </p:txBody>
      </p:sp>
      <p:sp>
        <p:nvSpPr>
          <p:cNvPr id="36867" name="Content Placeholder 2"/>
          <p:cNvSpPr>
            <a:spLocks noGrp="1"/>
          </p:cNvSpPr>
          <p:nvPr>
            <p:ph idx="4294967295"/>
          </p:nvPr>
        </p:nvSpPr>
        <p:spPr>
          <a:xfrm>
            <a:off x="152400" y="1524000"/>
            <a:ext cx="8839200" cy="4953000"/>
          </a:xfrm>
        </p:spPr>
        <p:txBody>
          <a:bodyPr/>
          <a:lstStyle/>
          <a:p>
            <a:r>
              <a:rPr lang="en-NZ" dirty="0" smtClean="0"/>
              <a:t>Used by the OS to manage the I/O devices and channels of the computer.</a:t>
            </a:r>
            <a:endParaRPr lang="en-US" dirty="0" smtClean="0"/>
          </a:p>
          <a:p>
            <a:r>
              <a:rPr lang="en-US" dirty="0" smtClean="0"/>
              <a:t>The OS needs to know</a:t>
            </a:r>
          </a:p>
          <a:p>
            <a:pPr lvl="1"/>
            <a:r>
              <a:rPr lang="en-US" dirty="0" smtClean="0"/>
              <a:t>Whether the I/O device is available or assigned</a:t>
            </a:r>
          </a:p>
          <a:p>
            <a:pPr lvl="1"/>
            <a:r>
              <a:rPr lang="en-US" dirty="0" smtClean="0"/>
              <a:t>The status of I/O operation</a:t>
            </a:r>
          </a:p>
          <a:p>
            <a:pPr lvl="1"/>
            <a:r>
              <a:rPr lang="en-US" dirty="0" smtClean="0"/>
              <a:t>The location in main memory being used as the source or destination of the I/O transfer</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0" y="274638"/>
            <a:ext cx="8229600" cy="1143000"/>
          </a:xfrm>
        </p:spPr>
        <p:txBody>
          <a:bodyPr/>
          <a:lstStyle/>
          <a:p>
            <a:r>
              <a:rPr lang="en-US" dirty="0" smtClean="0"/>
              <a:t>File Tables</a:t>
            </a:r>
          </a:p>
        </p:txBody>
      </p:sp>
      <p:sp>
        <p:nvSpPr>
          <p:cNvPr id="37891" name="Content Placeholder 2"/>
          <p:cNvSpPr>
            <a:spLocks noGrp="1"/>
          </p:cNvSpPr>
          <p:nvPr>
            <p:ph idx="4294967295"/>
          </p:nvPr>
        </p:nvSpPr>
        <p:spPr>
          <a:xfrm>
            <a:off x="0" y="1600200"/>
            <a:ext cx="8229600" cy="4953000"/>
          </a:xfrm>
        </p:spPr>
        <p:txBody>
          <a:bodyPr/>
          <a:lstStyle/>
          <a:p>
            <a:r>
              <a:rPr lang="en-NZ" dirty="0" smtClean="0"/>
              <a:t>These tables provide information about:</a:t>
            </a:r>
          </a:p>
          <a:p>
            <a:pPr lvl="1"/>
            <a:r>
              <a:rPr lang="en-US" dirty="0" smtClean="0"/>
              <a:t>Existence of files</a:t>
            </a:r>
          </a:p>
          <a:p>
            <a:pPr lvl="1"/>
            <a:r>
              <a:rPr lang="en-US" dirty="0" smtClean="0"/>
              <a:t>Location on secondary memory</a:t>
            </a:r>
          </a:p>
          <a:p>
            <a:pPr lvl="1"/>
            <a:r>
              <a:rPr lang="en-US" dirty="0" smtClean="0"/>
              <a:t>Current Status</a:t>
            </a:r>
          </a:p>
          <a:p>
            <a:pPr lvl="1"/>
            <a:r>
              <a:rPr lang="en-NZ" dirty="0" smtClean="0"/>
              <a:t>other attributes.</a:t>
            </a:r>
            <a:endParaRPr lang="en-US" dirty="0" smtClean="0"/>
          </a:p>
          <a:p>
            <a:r>
              <a:rPr lang="en-US" dirty="0" smtClean="0"/>
              <a:t>Sometimes this information is maintained by a file management system</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0" y="274638"/>
            <a:ext cx="8229600" cy="1143000"/>
          </a:xfrm>
        </p:spPr>
        <p:txBody>
          <a:bodyPr/>
          <a:lstStyle/>
          <a:p>
            <a:r>
              <a:rPr lang="en-US" dirty="0" smtClean="0"/>
              <a:t>Process Elements</a:t>
            </a:r>
          </a:p>
        </p:txBody>
      </p:sp>
      <p:sp>
        <p:nvSpPr>
          <p:cNvPr id="10243" name="Content Placeholder 2"/>
          <p:cNvSpPr>
            <a:spLocks noGrp="1"/>
          </p:cNvSpPr>
          <p:nvPr>
            <p:ph idx="4294967295"/>
          </p:nvPr>
        </p:nvSpPr>
        <p:spPr>
          <a:xfrm>
            <a:off x="457200" y="1447800"/>
            <a:ext cx="8229600" cy="2590800"/>
          </a:xfrm>
        </p:spPr>
        <p:txBody>
          <a:bodyPr/>
          <a:lstStyle/>
          <a:p>
            <a:pPr>
              <a:lnSpc>
                <a:spcPct val="90000"/>
              </a:lnSpc>
            </a:pPr>
            <a:r>
              <a:rPr lang="en-US" dirty="0" smtClean="0"/>
              <a:t>A process is comprised of:</a:t>
            </a:r>
          </a:p>
          <a:p>
            <a:pPr lvl="1">
              <a:lnSpc>
                <a:spcPct val="90000"/>
              </a:lnSpc>
            </a:pPr>
            <a:r>
              <a:rPr lang="en-US" dirty="0" smtClean="0"/>
              <a:t>Program </a:t>
            </a:r>
            <a:r>
              <a:rPr lang="en-US" dirty="0" smtClean="0"/>
              <a:t>code</a:t>
            </a:r>
            <a:endParaRPr lang="en-US" dirty="0" smtClean="0"/>
          </a:p>
          <a:p>
            <a:pPr lvl="1">
              <a:lnSpc>
                <a:spcPct val="90000"/>
              </a:lnSpc>
            </a:pPr>
            <a:r>
              <a:rPr lang="en-US" dirty="0" smtClean="0"/>
              <a:t>A set of data</a:t>
            </a:r>
          </a:p>
          <a:p>
            <a:pPr lvl="1">
              <a:lnSpc>
                <a:spcPct val="90000"/>
              </a:lnSpc>
            </a:pPr>
            <a:r>
              <a:rPr lang="en-US" dirty="0" smtClean="0"/>
              <a:t>A number of attributes describing the state of the process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0" y="274638"/>
            <a:ext cx="8229600" cy="1143000"/>
          </a:xfrm>
        </p:spPr>
        <p:txBody>
          <a:bodyPr/>
          <a:lstStyle/>
          <a:p>
            <a:r>
              <a:rPr lang="en-US" dirty="0" smtClean="0"/>
              <a:t>Process Tables</a:t>
            </a:r>
          </a:p>
        </p:txBody>
      </p:sp>
      <p:sp>
        <p:nvSpPr>
          <p:cNvPr id="38915" name="Content Placeholder 2"/>
          <p:cNvSpPr>
            <a:spLocks noGrp="1"/>
          </p:cNvSpPr>
          <p:nvPr>
            <p:ph idx="4294967295"/>
          </p:nvPr>
        </p:nvSpPr>
        <p:spPr>
          <a:xfrm>
            <a:off x="457200" y="1295400"/>
            <a:ext cx="8229600" cy="4953000"/>
          </a:xfrm>
        </p:spPr>
        <p:txBody>
          <a:bodyPr/>
          <a:lstStyle/>
          <a:p>
            <a:r>
              <a:rPr lang="en-US" dirty="0" smtClean="0"/>
              <a:t>To manage processes the OS needs to know details of the processes </a:t>
            </a:r>
          </a:p>
          <a:p>
            <a:pPr lvl="1"/>
            <a:r>
              <a:rPr lang="en-US" dirty="0" smtClean="0"/>
              <a:t>Current state</a:t>
            </a:r>
          </a:p>
          <a:p>
            <a:pPr lvl="1"/>
            <a:r>
              <a:rPr lang="en-US" dirty="0" smtClean="0"/>
              <a:t>Process ID</a:t>
            </a:r>
          </a:p>
          <a:p>
            <a:pPr lvl="1"/>
            <a:r>
              <a:rPr lang="en-US" dirty="0" smtClean="0"/>
              <a:t>Location in memory</a:t>
            </a:r>
          </a:p>
          <a:p>
            <a:pPr lvl="1"/>
            <a:r>
              <a:rPr lang="en-US" dirty="0" err="1" smtClean="0"/>
              <a:t>etc</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Process Identification</a:t>
            </a:r>
            <a:endParaRPr lang="en-NZ" dirty="0"/>
          </a:p>
        </p:txBody>
      </p:sp>
      <p:sp>
        <p:nvSpPr>
          <p:cNvPr id="3" name="Content Placeholder 2"/>
          <p:cNvSpPr>
            <a:spLocks noGrp="1"/>
          </p:cNvSpPr>
          <p:nvPr>
            <p:ph idx="4294967295"/>
          </p:nvPr>
        </p:nvSpPr>
        <p:spPr>
          <a:xfrm>
            <a:off x="457200" y="1524000"/>
            <a:ext cx="8229600" cy="4953000"/>
          </a:xfrm>
        </p:spPr>
        <p:txBody>
          <a:bodyPr/>
          <a:lstStyle/>
          <a:p>
            <a:r>
              <a:rPr lang="en-NZ" dirty="0" smtClean="0"/>
              <a:t>Each process is assigned a unique numeric identifier</a:t>
            </a:r>
            <a:r>
              <a:rPr lang="en-NZ" dirty="0" smtClean="0"/>
              <a:t>.</a:t>
            </a:r>
          </a:p>
          <a:p>
            <a:endParaRPr lang="en-NZ" dirty="0" smtClean="0"/>
          </a:p>
          <a:p>
            <a:r>
              <a:rPr lang="en-NZ" dirty="0" smtClean="0"/>
              <a:t>Many of the other tables controlled by the OS may use process identifiers to cross-reference process tables</a:t>
            </a:r>
          </a:p>
          <a:p>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2700"/>
            <a:ext cx="8915400" cy="1143000"/>
          </a:xfrm>
        </p:spPr>
        <p:txBody>
          <a:bodyPr/>
          <a:lstStyle/>
          <a:p>
            <a:r>
              <a:rPr lang="en-NZ" sz="3200" dirty="0" smtClean="0"/>
              <a:t>Structure of Process Images in Virtual Memory</a:t>
            </a:r>
            <a:endParaRPr lang="en-NZ" sz="3200" dirty="0"/>
          </a:p>
        </p:txBody>
      </p:sp>
      <p:pic>
        <p:nvPicPr>
          <p:cNvPr id="5" name="Picture 2"/>
          <p:cNvPicPr>
            <a:picLocks noChangeAspect="1" noChangeArrowheads="1"/>
          </p:cNvPicPr>
          <p:nvPr/>
        </p:nvPicPr>
        <p:blipFill rotWithShape="1">
          <a:blip r:embed="rId3"/>
          <a:srcRect b="6047"/>
          <a:stretch/>
        </p:blipFill>
        <p:spPr bwMode="auto">
          <a:xfrm>
            <a:off x="949055" y="1066800"/>
            <a:ext cx="7626889" cy="51689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2700"/>
            <a:ext cx="8915400" cy="1143000"/>
          </a:xfrm>
        </p:spPr>
        <p:txBody>
          <a:bodyPr/>
          <a:lstStyle/>
          <a:p>
            <a:r>
              <a:rPr lang="en-NZ" sz="3200" dirty="0" smtClean="0"/>
              <a:t>Structure of Process Images in Virtual Memory</a:t>
            </a:r>
            <a:endParaRPr lang="en-NZ" sz="32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990600"/>
            <a:ext cx="7207576"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9087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304800" y="152400"/>
            <a:ext cx="8229600" cy="1143000"/>
          </a:xfrm>
        </p:spPr>
        <p:txBody>
          <a:bodyPr/>
          <a:lstStyle/>
          <a:p>
            <a:r>
              <a:rPr lang="en-US" dirty="0" smtClean="0"/>
              <a:t>Modes of Execution</a:t>
            </a:r>
          </a:p>
        </p:txBody>
      </p:sp>
      <p:sp>
        <p:nvSpPr>
          <p:cNvPr id="47107" name="Content Placeholder 2"/>
          <p:cNvSpPr>
            <a:spLocks noGrp="1"/>
          </p:cNvSpPr>
          <p:nvPr>
            <p:ph idx="4294967295"/>
          </p:nvPr>
        </p:nvSpPr>
        <p:spPr>
          <a:xfrm>
            <a:off x="304800" y="1447800"/>
            <a:ext cx="8229600" cy="5105400"/>
          </a:xfrm>
        </p:spPr>
        <p:txBody>
          <a:bodyPr/>
          <a:lstStyle/>
          <a:p>
            <a:r>
              <a:rPr lang="en-NZ" dirty="0" smtClean="0"/>
              <a:t>Most processors support at least two modes of execution</a:t>
            </a:r>
          </a:p>
          <a:p>
            <a:r>
              <a:rPr lang="en-US" dirty="0" smtClean="0"/>
              <a:t>User mode</a:t>
            </a:r>
          </a:p>
          <a:p>
            <a:pPr lvl="1"/>
            <a:r>
              <a:rPr lang="en-US" dirty="0" smtClean="0"/>
              <a:t>Less-privileged mode</a:t>
            </a:r>
          </a:p>
          <a:p>
            <a:pPr lvl="1"/>
            <a:r>
              <a:rPr lang="en-US" dirty="0" smtClean="0"/>
              <a:t>User programs typically execute in this mode</a:t>
            </a:r>
          </a:p>
          <a:p>
            <a:r>
              <a:rPr lang="en-US" dirty="0" smtClean="0"/>
              <a:t>System mode</a:t>
            </a:r>
          </a:p>
          <a:p>
            <a:pPr lvl="1"/>
            <a:r>
              <a:rPr lang="en-US" dirty="0" smtClean="0"/>
              <a:t>More-privileged mode</a:t>
            </a:r>
          </a:p>
          <a:p>
            <a:pPr lvl="1"/>
            <a:r>
              <a:rPr lang="en-US" dirty="0" smtClean="0"/>
              <a:t>Kernel of the operating system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0" y="274638"/>
            <a:ext cx="8229600" cy="1143000"/>
          </a:xfrm>
        </p:spPr>
        <p:txBody>
          <a:bodyPr/>
          <a:lstStyle/>
          <a:p>
            <a:r>
              <a:rPr lang="en-US" dirty="0" smtClean="0"/>
              <a:t>Process Creation</a:t>
            </a:r>
          </a:p>
        </p:txBody>
      </p:sp>
      <p:sp>
        <p:nvSpPr>
          <p:cNvPr id="48131" name="Content Placeholder 2"/>
          <p:cNvSpPr>
            <a:spLocks noGrp="1"/>
          </p:cNvSpPr>
          <p:nvPr>
            <p:ph idx="4294967295"/>
          </p:nvPr>
        </p:nvSpPr>
        <p:spPr>
          <a:xfrm>
            <a:off x="457200" y="1447800"/>
            <a:ext cx="8229600" cy="4953000"/>
          </a:xfrm>
        </p:spPr>
        <p:txBody>
          <a:bodyPr/>
          <a:lstStyle/>
          <a:p>
            <a:r>
              <a:rPr lang="en-NZ" dirty="0" smtClean="0"/>
              <a:t>Once the OS decides to create a new process it:</a:t>
            </a:r>
          </a:p>
          <a:p>
            <a:pPr lvl="1"/>
            <a:r>
              <a:rPr lang="en-US" dirty="0" smtClean="0"/>
              <a:t>Assigns a unique process identifier</a:t>
            </a:r>
          </a:p>
          <a:p>
            <a:pPr lvl="1"/>
            <a:r>
              <a:rPr lang="en-US" dirty="0" smtClean="0"/>
              <a:t>Allocates space for the process</a:t>
            </a:r>
          </a:p>
          <a:p>
            <a:pPr lvl="1"/>
            <a:r>
              <a:rPr lang="en-US" dirty="0" smtClean="0"/>
              <a:t>Initializes process control block</a:t>
            </a:r>
          </a:p>
          <a:p>
            <a:pPr lvl="1"/>
            <a:r>
              <a:rPr lang="en-US" dirty="0" smtClean="0"/>
              <a:t>Sets up appropriate linkages</a:t>
            </a:r>
          </a:p>
          <a:p>
            <a:pPr lvl="1"/>
            <a:r>
              <a:rPr lang="en-US" dirty="0" smtClean="0"/>
              <a:t>Creates or expand other data structures</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152400" y="152400"/>
            <a:ext cx="8839200" cy="1143000"/>
          </a:xfrm>
        </p:spPr>
        <p:txBody>
          <a:bodyPr/>
          <a:lstStyle/>
          <a:p>
            <a:r>
              <a:rPr lang="en-US" dirty="0"/>
              <a:t>Switching Processes</a:t>
            </a:r>
            <a:endParaRPr lang="en-US" dirty="0" smtClean="0"/>
          </a:p>
        </p:txBody>
      </p:sp>
      <p:sp>
        <p:nvSpPr>
          <p:cNvPr id="51203" name="Content Placeholder 2"/>
          <p:cNvSpPr>
            <a:spLocks noGrp="1"/>
          </p:cNvSpPr>
          <p:nvPr>
            <p:ph idx="4294967295"/>
          </p:nvPr>
        </p:nvSpPr>
        <p:spPr>
          <a:xfrm>
            <a:off x="0" y="1600200"/>
            <a:ext cx="8229600" cy="4953000"/>
          </a:xfrm>
        </p:spPr>
        <p:txBody>
          <a:bodyPr/>
          <a:lstStyle/>
          <a:p>
            <a:pPr>
              <a:lnSpc>
                <a:spcPct val="90000"/>
              </a:lnSpc>
            </a:pPr>
            <a:r>
              <a:rPr lang="en-NZ" dirty="0" smtClean="0"/>
              <a:t>The steps in a process switch are:</a:t>
            </a:r>
          </a:p>
          <a:p>
            <a:pPr lvl="1">
              <a:lnSpc>
                <a:spcPct val="90000"/>
              </a:lnSpc>
            </a:pPr>
            <a:r>
              <a:rPr lang="en-US" dirty="0" smtClean="0"/>
              <a:t>Save context of processor including program counter and other </a:t>
            </a:r>
            <a:r>
              <a:rPr lang="en-US" dirty="0" smtClean="0"/>
              <a:t>registers</a:t>
            </a:r>
          </a:p>
          <a:p>
            <a:pPr lvl="1">
              <a:lnSpc>
                <a:spcPct val="90000"/>
              </a:lnSpc>
            </a:pPr>
            <a:endParaRPr lang="en-US" dirty="0" smtClean="0"/>
          </a:p>
          <a:p>
            <a:pPr lvl="1">
              <a:lnSpc>
                <a:spcPct val="90000"/>
              </a:lnSpc>
            </a:pPr>
            <a:r>
              <a:rPr lang="en-US" dirty="0" smtClean="0"/>
              <a:t>Update the process control block of the process that is currently in the Running </a:t>
            </a:r>
            <a:r>
              <a:rPr lang="en-US" dirty="0" smtClean="0"/>
              <a:t>state</a:t>
            </a:r>
          </a:p>
          <a:p>
            <a:pPr lvl="1">
              <a:lnSpc>
                <a:spcPct val="90000"/>
              </a:lnSpc>
            </a:pPr>
            <a:endParaRPr lang="en-US" dirty="0" smtClean="0"/>
          </a:p>
          <a:p>
            <a:pPr lvl="1">
              <a:lnSpc>
                <a:spcPct val="90000"/>
              </a:lnSpc>
            </a:pPr>
            <a:r>
              <a:rPr lang="en-US" dirty="0" smtClean="0"/>
              <a:t>Move process control block to appropriate queue – ready; blocked; ready/suspend</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a:xfrm>
            <a:off x="228600" y="152400"/>
            <a:ext cx="8686800" cy="1143000"/>
          </a:xfrm>
        </p:spPr>
        <p:txBody>
          <a:bodyPr/>
          <a:lstStyle/>
          <a:p>
            <a:r>
              <a:rPr lang="en-US" dirty="0"/>
              <a:t>Switching Processes</a:t>
            </a:r>
            <a:endParaRPr lang="en-US" dirty="0" smtClean="0"/>
          </a:p>
        </p:txBody>
      </p:sp>
      <p:sp>
        <p:nvSpPr>
          <p:cNvPr id="52227" name="Content Placeholder 2"/>
          <p:cNvSpPr>
            <a:spLocks noGrp="1"/>
          </p:cNvSpPr>
          <p:nvPr>
            <p:ph idx="4294967295"/>
          </p:nvPr>
        </p:nvSpPr>
        <p:spPr>
          <a:xfrm>
            <a:off x="685800" y="1371600"/>
            <a:ext cx="8229600" cy="4953000"/>
          </a:xfrm>
        </p:spPr>
        <p:txBody>
          <a:bodyPr/>
          <a:lstStyle/>
          <a:p>
            <a:r>
              <a:rPr lang="en-US" dirty="0" smtClean="0"/>
              <a:t>Select another process for </a:t>
            </a:r>
            <a:r>
              <a:rPr lang="en-US" dirty="0" smtClean="0"/>
              <a:t>execution</a:t>
            </a:r>
          </a:p>
          <a:p>
            <a:endParaRPr lang="en-US" dirty="0" smtClean="0"/>
          </a:p>
          <a:p>
            <a:r>
              <a:rPr lang="en-US" dirty="0" smtClean="0"/>
              <a:t>Update the process control block of the process </a:t>
            </a:r>
            <a:r>
              <a:rPr lang="en-US" dirty="0" smtClean="0"/>
              <a:t>selected</a:t>
            </a:r>
          </a:p>
          <a:p>
            <a:endParaRPr lang="en-US" dirty="0" smtClean="0"/>
          </a:p>
          <a:p>
            <a:r>
              <a:rPr lang="en-US" dirty="0" smtClean="0"/>
              <a:t>Update memory-management data </a:t>
            </a:r>
            <a:r>
              <a:rPr lang="en-US" dirty="0" smtClean="0"/>
              <a:t>structures</a:t>
            </a:r>
          </a:p>
          <a:p>
            <a:endParaRPr lang="en-US" dirty="0" smtClean="0"/>
          </a:p>
          <a:p>
            <a:r>
              <a:rPr lang="en-US" dirty="0" smtClean="0"/>
              <a:t>Restore context of the selected process</a:t>
            </a:r>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p:spPr>
        <p:txBody>
          <a:bodyPr/>
          <a:lstStyle/>
          <a:p>
            <a:r>
              <a:rPr lang="en-NZ" dirty="0" smtClean="0"/>
              <a:t>Is the OS a Process?</a:t>
            </a:r>
            <a:endParaRPr lang="en-NZ" dirty="0"/>
          </a:p>
        </p:txBody>
      </p:sp>
      <p:sp>
        <p:nvSpPr>
          <p:cNvPr id="3" name="Content Placeholder 2"/>
          <p:cNvSpPr>
            <a:spLocks noGrp="1"/>
          </p:cNvSpPr>
          <p:nvPr>
            <p:ph idx="4294967295"/>
          </p:nvPr>
        </p:nvSpPr>
        <p:spPr>
          <a:xfrm>
            <a:off x="304800" y="1524000"/>
            <a:ext cx="8229600" cy="4953000"/>
          </a:xfrm>
        </p:spPr>
        <p:txBody>
          <a:bodyPr/>
          <a:lstStyle/>
          <a:p>
            <a:r>
              <a:rPr lang="en-NZ" dirty="0" smtClean="0"/>
              <a:t>If the OS is just a collection of programs and if it is executed by the processor just like any other program, is the OS a process</a:t>
            </a:r>
            <a:r>
              <a:rPr lang="en-NZ" dirty="0" smtClean="0"/>
              <a:t>?</a:t>
            </a:r>
          </a:p>
          <a:p>
            <a:endParaRPr lang="en-NZ" dirty="0" smtClean="0"/>
          </a:p>
          <a:p>
            <a:r>
              <a:rPr lang="en-NZ" dirty="0" smtClean="0"/>
              <a:t>If so, how is it controlled?</a:t>
            </a:r>
          </a:p>
          <a:p>
            <a:pPr lvl="1"/>
            <a:r>
              <a:rPr lang="en-NZ" dirty="0" smtClean="0"/>
              <a:t>Who (what) controls it?</a:t>
            </a:r>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241300" y="76200"/>
            <a:ext cx="8915400" cy="1143000"/>
          </a:xfrm>
        </p:spPr>
        <p:txBody>
          <a:bodyPr/>
          <a:lstStyle/>
          <a:p>
            <a:r>
              <a:rPr lang="en-US" dirty="0" smtClean="0"/>
              <a:t>Execution of the Operating System</a:t>
            </a:r>
          </a:p>
        </p:txBody>
      </p:sp>
      <p:pic>
        <p:nvPicPr>
          <p:cNvPr id="55299" name="Content Placeholder 3" descr="Fig03_15.gif"/>
          <p:cNvPicPr>
            <a:picLocks noGrp="1" noChangeAspect="1"/>
          </p:cNvPicPr>
          <p:nvPr>
            <p:ph idx="4294967295"/>
          </p:nvPr>
        </p:nvPicPr>
        <p:blipFill rotWithShape="1">
          <a:blip r:embed="rId3"/>
          <a:srcRect b="25235"/>
          <a:stretch/>
        </p:blipFill>
        <p:spPr>
          <a:xfrm>
            <a:off x="1981200" y="1143000"/>
            <a:ext cx="5181600" cy="5393854"/>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0" y="274638"/>
            <a:ext cx="8229600" cy="1143000"/>
          </a:xfrm>
        </p:spPr>
        <p:txBody>
          <a:bodyPr/>
          <a:lstStyle/>
          <a:p>
            <a:r>
              <a:rPr lang="en-US" dirty="0" smtClean="0"/>
              <a:t>Process Elements</a:t>
            </a:r>
          </a:p>
        </p:txBody>
      </p:sp>
      <p:sp>
        <p:nvSpPr>
          <p:cNvPr id="11267" name="Content Placeholder 2"/>
          <p:cNvSpPr>
            <a:spLocks noGrp="1"/>
          </p:cNvSpPr>
          <p:nvPr>
            <p:ph idx="4294967295"/>
          </p:nvPr>
        </p:nvSpPr>
        <p:spPr>
          <a:xfrm>
            <a:off x="304800" y="1295400"/>
            <a:ext cx="8382000" cy="4953000"/>
          </a:xfrm>
        </p:spPr>
        <p:txBody>
          <a:bodyPr/>
          <a:lstStyle/>
          <a:p>
            <a:pPr>
              <a:lnSpc>
                <a:spcPct val="90000"/>
              </a:lnSpc>
            </a:pPr>
            <a:r>
              <a:rPr lang="en-US" dirty="0" smtClean="0"/>
              <a:t>While the process is running it has a number of elements including</a:t>
            </a:r>
          </a:p>
          <a:p>
            <a:pPr lvl="1">
              <a:lnSpc>
                <a:spcPct val="90000"/>
              </a:lnSpc>
            </a:pPr>
            <a:r>
              <a:rPr lang="en-US" dirty="0" smtClean="0"/>
              <a:t>Identifier</a:t>
            </a:r>
          </a:p>
          <a:p>
            <a:pPr lvl="1">
              <a:lnSpc>
                <a:spcPct val="90000"/>
              </a:lnSpc>
            </a:pPr>
            <a:r>
              <a:rPr lang="en-US" dirty="0" smtClean="0"/>
              <a:t>State</a:t>
            </a:r>
          </a:p>
          <a:p>
            <a:pPr lvl="1">
              <a:lnSpc>
                <a:spcPct val="90000"/>
              </a:lnSpc>
            </a:pPr>
            <a:r>
              <a:rPr lang="en-US" dirty="0" smtClean="0"/>
              <a:t>Priority</a:t>
            </a:r>
          </a:p>
          <a:p>
            <a:pPr lvl="1">
              <a:lnSpc>
                <a:spcPct val="90000"/>
              </a:lnSpc>
            </a:pPr>
            <a:r>
              <a:rPr lang="en-US" dirty="0" smtClean="0"/>
              <a:t>Program counter</a:t>
            </a:r>
          </a:p>
          <a:p>
            <a:pPr lvl="1">
              <a:lnSpc>
                <a:spcPct val="90000"/>
              </a:lnSpc>
            </a:pPr>
            <a:r>
              <a:rPr lang="en-US" dirty="0" smtClean="0"/>
              <a:t>Memory pointers</a:t>
            </a:r>
          </a:p>
          <a:p>
            <a:pPr lvl="1">
              <a:lnSpc>
                <a:spcPct val="90000"/>
              </a:lnSpc>
            </a:pPr>
            <a:r>
              <a:rPr lang="en-US" dirty="0" smtClean="0"/>
              <a:t>Context data</a:t>
            </a:r>
          </a:p>
          <a:p>
            <a:pPr lvl="1">
              <a:lnSpc>
                <a:spcPct val="90000"/>
              </a:lnSpc>
            </a:pPr>
            <a:r>
              <a:rPr lang="en-US" dirty="0" smtClean="0"/>
              <a:t>I/O status information</a:t>
            </a:r>
          </a:p>
          <a:p>
            <a:pPr lvl="1">
              <a:lnSpc>
                <a:spcPct val="90000"/>
              </a:lnSpc>
            </a:pPr>
            <a:r>
              <a:rPr lang="en-US" dirty="0" smtClean="0"/>
              <a:t>Accounting information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a:xfrm>
            <a:off x="0" y="274638"/>
            <a:ext cx="8229600" cy="1143000"/>
          </a:xfrm>
        </p:spPr>
        <p:txBody>
          <a:bodyPr/>
          <a:lstStyle/>
          <a:p>
            <a:pPr>
              <a:lnSpc>
                <a:spcPct val="90000"/>
              </a:lnSpc>
            </a:pPr>
            <a:r>
              <a:rPr lang="en-US" dirty="0" smtClean="0"/>
              <a:t>Non-process Kernel</a:t>
            </a:r>
          </a:p>
        </p:txBody>
      </p:sp>
      <p:sp>
        <p:nvSpPr>
          <p:cNvPr id="53251" name="Content Placeholder 2"/>
          <p:cNvSpPr>
            <a:spLocks noGrp="1"/>
          </p:cNvSpPr>
          <p:nvPr>
            <p:ph idx="4294967295"/>
          </p:nvPr>
        </p:nvSpPr>
        <p:spPr>
          <a:xfrm>
            <a:off x="457200" y="1600200"/>
            <a:ext cx="8686800" cy="3429000"/>
          </a:xfrm>
        </p:spPr>
        <p:txBody>
          <a:bodyPr/>
          <a:lstStyle/>
          <a:p>
            <a:pPr>
              <a:lnSpc>
                <a:spcPct val="90000"/>
              </a:lnSpc>
            </a:pPr>
            <a:r>
              <a:rPr lang="en-US" dirty="0" smtClean="0"/>
              <a:t>Execute kernel outside of any </a:t>
            </a:r>
            <a:r>
              <a:rPr lang="en-US" dirty="0" smtClean="0"/>
              <a:t>process</a:t>
            </a:r>
            <a:endParaRPr lang="en-US" dirty="0" smtClean="0"/>
          </a:p>
          <a:p>
            <a:pPr>
              <a:lnSpc>
                <a:spcPct val="90000"/>
              </a:lnSpc>
            </a:pPr>
            <a:r>
              <a:rPr lang="en-NZ" dirty="0" smtClean="0"/>
              <a:t>The concept of process is considered to apply only to user programs</a:t>
            </a:r>
            <a:endParaRPr lang="en-US" dirty="0" smtClean="0"/>
          </a:p>
          <a:p>
            <a:pPr lvl="1">
              <a:lnSpc>
                <a:spcPct val="90000"/>
              </a:lnSpc>
            </a:pPr>
            <a:r>
              <a:rPr lang="en-US" dirty="0" smtClean="0"/>
              <a:t>Operating system code is executed as a separate entity that operates in privileged mode</a:t>
            </a:r>
          </a:p>
          <a:p>
            <a:pPr>
              <a:lnSpc>
                <a:spcPct val="90000"/>
              </a:lnSpc>
            </a:pPr>
            <a:endParaRPr lang="en-US" dirty="0" smtClean="0"/>
          </a:p>
        </p:txBody>
      </p:sp>
      <p:pic>
        <p:nvPicPr>
          <p:cNvPr id="1026" name="Picture 2"/>
          <p:cNvPicPr>
            <a:picLocks noChangeAspect="1" noChangeArrowheads="1"/>
          </p:cNvPicPr>
          <p:nvPr/>
        </p:nvPicPr>
        <p:blipFill>
          <a:blip r:embed="rId3"/>
          <a:srcRect/>
          <a:stretch>
            <a:fillRect/>
          </a:stretch>
        </p:blipFill>
        <p:spPr bwMode="auto">
          <a:xfrm>
            <a:off x="2209800" y="4038600"/>
            <a:ext cx="3705986" cy="21336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a:xfrm>
            <a:off x="0" y="274638"/>
            <a:ext cx="8229600" cy="1143000"/>
          </a:xfrm>
        </p:spPr>
        <p:txBody>
          <a:bodyPr/>
          <a:lstStyle/>
          <a:p>
            <a:pPr>
              <a:lnSpc>
                <a:spcPct val="90000"/>
              </a:lnSpc>
            </a:pPr>
            <a:r>
              <a:rPr lang="en-US" dirty="0" smtClean="0"/>
              <a:t>Execution </a:t>
            </a:r>
            <a:r>
              <a:rPr lang="en-US" i="1" dirty="0" smtClean="0"/>
              <a:t>Within</a:t>
            </a:r>
            <a:r>
              <a:rPr lang="en-US" dirty="0" smtClean="0"/>
              <a:t> </a:t>
            </a:r>
            <a:br>
              <a:rPr lang="en-US" dirty="0" smtClean="0"/>
            </a:br>
            <a:r>
              <a:rPr lang="en-US" dirty="0" smtClean="0"/>
              <a:t>User Processes</a:t>
            </a:r>
          </a:p>
        </p:txBody>
      </p:sp>
      <p:sp>
        <p:nvSpPr>
          <p:cNvPr id="53251" name="Content Placeholder 2"/>
          <p:cNvSpPr>
            <a:spLocks noGrp="1"/>
          </p:cNvSpPr>
          <p:nvPr>
            <p:ph idx="4294967295"/>
          </p:nvPr>
        </p:nvSpPr>
        <p:spPr>
          <a:xfrm>
            <a:off x="156976" y="1562100"/>
            <a:ext cx="6172200" cy="2743200"/>
          </a:xfrm>
        </p:spPr>
        <p:txBody>
          <a:bodyPr/>
          <a:lstStyle/>
          <a:p>
            <a:pPr>
              <a:lnSpc>
                <a:spcPct val="90000"/>
              </a:lnSpc>
            </a:pPr>
            <a:r>
              <a:rPr lang="en-US" dirty="0" smtClean="0"/>
              <a:t>Execution Within User Processes</a:t>
            </a:r>
          </a:p>
          <a:p>
            <a:pPr lvl="1">
              <a:lnSpc>
                <a:spcPct val="90000"/>
              </a:lnSpc>
            </a:pPr>
            <a:r>
              <a:rPr lang="en-US" dirty="0" smtClean="0"/>
              <a:t>Operating system software within context of a user process</a:t>
            </a:r>
          </a:p>
          <a:p>
            <a:pPr lvl="1">
              <a:lnSpc>
                <a:spcPct val="90000"/>
              </a:lnSpc>
            </a:pPr>
            <a:r>
              <a:rPr lang="en-US" dirty="0" smtClean="0"/>
              <a:t>No need for Process Switch to run OS routine</a:t>
            </a:r>
          </a:p>
          <a:p>
            <a:endParaRPr lang="en-US" dirty="0" smtClean="0"/>
          </a:p>
        </p:txBody>
      </p:sp>
      <p:pic>
        <p:nvPicPr>
          <p:cNvPr id="2050" name="Picture 2"/>
          <p:cNvPicPr>
            <a:picLocks noChangeAspect="1" noChangeArrowheads="1"/>
          </p:cNvPicPr>
          <p:nvPr/>
        </p:nvPicPr>
        <p:blipFill rotWithShape="1">
          <a:blip r:embed="rId3"/>
          <a:srcRect r="24827" b="28922"/>
          <a:stretch/>
        </p:blipFill>
        <p:spPr bwMode="auto">
          <a:xfrm>
            <a:off x="4800600" y="4076700"/>
            <a:ext cx="4013200" cy="19939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0" y="274638"/>
            <a:ext cx="8229600" cy="1143000"/>
          </a:xfrm>
        </p:spPr>
        <p:txBody>
          <a:bodyPr/>
          <a:lstStyle/>
          <a:p>
            <a:r>
              <a:rPr lang="en-US" dirty="0" smtClean="0"/>
              <a:t>Process-based </a:t>
            </a:r>
            <a:br>
              <a:rPr lang="en-US" dirty="0" smtClean="0"/>
            </a:br>
            <a:r>
              <a:rPr lang="en-US" dirty="0" smtClean="0"/>
              <a:t>Operating System</a:t>
            </a:r>
          </a:p>
        </p:txBody>
      </p:sp>
      <p:sp>
        <p:nvSpPr>
          <p:cNvPr id="54275" name="Content Placeholder 2"/>
          <p:cNvSpPr>
            <a:spLocks noGrp="1"/>
          </p:cNvSpPr>
          <p:nvPr>
            <p:ph idx="4294967295"/>
          </p:nvPr>
        </p:nvSpPr>
        <p:spPr>
          <a:xfrm>
            <a:off x="304800" y="1727200"/>
            <a:ext cx="8229600" cy="1752600"/>
          </a:xfrm>
        </p:spPr>
        <p:txBody>
          <a:bodyPr/>
          <a:lstStyle/>
          <a:p>
            <a:r>
              <a:rPr lang="en-US" dirty="0" smtClean="0"/>
              <a:t>Process-based operating system</a:t>
            </a:r>
          </a:p>
          <a:p>
            <a:pPr lvl="1"/>
            <a:r>
              <a:rPr lang="en-US" dirty="0" smtClean="0"/>
              <a:t>Implement the OS as a collection of system process</a:t>
            </a:r>
          </a:p>
        </p:txBody>
      </p:sp>
      <p:pic>
        <p:nvPicPr>
          <p:cNvPr id="3074" name="Picture 2"/>
          <p:cNvPicPr>
            <a:picLocks noChangeAspect="1" noChangeArrowheads="1"/>
          </p:cNvPicPr>
          <p:nvPr/>
        </p:nvPicPr>
        <p:blipFill rotWithShape="1">
          <a:blip r:embed="rId3"/>
          <a:srcRect b="37004"/>
          <a:stretch/>
        </p:blipFill>
        <p:spPr bwMode="auto">
          <a:xfrm>
            <a:off x="1054100" y="3962400"/>
            <a:ext cx="7247603" cy="16891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Unix SVR4</a:t>
            </a:r>
            <a:br>
              <a:rPr lang="en-NZ" dirty="0" smtClean="0"/>
            </a:br>
            <a:r>
              <a:rPr lang="en-NZ" sz="2800" dirty="0" smtClean="0"/>
              <a:t>System V Release 4</a:t>
            </a:r>
            <a:endParaRPr lang="en-NZ" dirty="0"/>
          </a:p>
        </p:txBody>
      </p:sp>
      <p:sp>
        <p:nvSpPr>
          <p:cNvPr id="3" name="Content Placeholder 2"/>
          <p:cNvSpPr>
            <a:spLocks noGrp="1"/>
          </p:cNvSpPr>
          <p:nvPr>
            <p:ph idx="4294967295"/>
          </p:nvPr>
        </p:nvSpPr>
        <p:spPr>
          <a:xfrm>
            <a:off x="457200" y="1600200"/>
            <a:ext cx="8686800" cy="5257800"/>
          </a:xfrm>
        </p:spPr>
        <p:txBody>
          <a:bodyPr/>
          <a:lstStyle/>
          <a:p>
            <a:r>
              <a:rPr lang="en-NZ" dirty="0" smtClean="0"/>
              <a:t>Most </a:t>
            </a:r>
            <a:r>
              <a:rPr lang="en-NZ" dirty="0" smtClean="0"/>
              <a:t>of the OS executes in the user process</a:t>
            </a:r>
          </a:p>
          <a:p>
            <a:r>
              <a:rPr lang="en-NZ" dirty="0" smtClean="0"/>
              <a:t>System Processes - Kernel mode only</a:t>
            </a:r>
          </a:p>
          <a:p>
            <a:r>
              <a:rPr lang="en-NZ" dirty="0" smtClean="0"/>
              <a:t>User Processes</a:t>
            </a:r>
          </a:p>
          <a:p>
            <a:pPr lvl="1"/>
            <a:r>
              <a:rPr lang="en-NZ" dirty="0" smtClean="0"/>
              <a:t> User mode to execute user programs and utilities</a:t>
            </a:r>
          </a:p>
          <a:p>
            <a:pPr lvl="1"/>
            <a:r>
              <a:rPr lang="en-NZ" dirty="0" smtClean="0"/>
              <a:t>Kernel mode to execute instructions that belong to the kernel.</a:t>
            </a:r>
          </a:p>
          <a:p>
            <a:pPr lvl="1"/>
            <a:endParaRPr lang="en-NZ" dirty="0" smtClean="0"/>
          </a:p>
          <a:p>
            <a:pPr lvl="1"/>
            <a:endParaRPr lang="en-NZ" dirty="0" smtClean="0"/>
          </a:p>
          <a:p>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idx="4294967295"/>
          </p:nvPr>
        </p:nvSpPr>
        <p:spPr>
          <a:xfrm>
            <a:off x="0" y="274638"/>
            <a:ext cx="8229600" cy="1143000"/>
          </a:xfrm>
        </p:spPr>
        <p:txBody>
          <a:bodyPr/>
          <a:lstStyle/>
          <a:p>
            <a:r>
              <a:rPr lang="en-US" dirty="0" smtClean="0"/>
              <a:t>UNIX Process States</a:t>
            </a:r>
          </a:p>
        </p:txBody>
      </p:sp>
      <p:pic>
        <p:nvPicPr>
          <p:cNvPr id="59395" name="Content Placeholder 3" descr="Table03_09.gif"/>
          <p:cNvPicPr>
            <a:picLocks noGrp="1" noChangeAspect="1"/>
          </p:cNvPicPr>
          <p:nvPr>
            <p:ph idx="4294967295"/>
          </p:nvPr>
        </p:nvPicPr>
        <p:blipFill>
          <a:blip r:embed="rId3"/>
          <a:srcRect/>
          <a:stretch>
            <a:fillRect/>
          </a:stretch>
        </p:blipFill>
        <p:spPr>
          <a:xfrm>
            <a:off x="990600" y="1371600"/>
            <a:ext cx="7305675" cy="4752975"/>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Process Creation</a:t>
            </a:r>
            <a:endParaRPr lang="en-NZ" dirty="0"/>
          </a:p>
        </p:txBody>
      </p:sp>
      <p:sp>
        <p:nvSpPr>
          <p:cNvPr id="3" name="Content Placeholder 2"/>
          <p:cNvSpPr>
            <a:spLocks noGrp="1"/>
          </p:cNvSpPr>
          <p:nvPr>
            <p:ph idx="4294967295"/>
          </p:nvPr>
        </p:nvSpPr>
        <p:spPr>
          <a:xfrm>
            <a:off x="0" y="1600200"/>
            <a:ext cx="8229600" cy="4953000"/>
          </a:xfrm>
        </p:spPr>
        <p:txBody>
          <a:bodyPr/>
          <a:lstStyle/>
          <a:p>
            <a:r>
              <a:rPr lang="en-NZ" dirty="0" smtClean="0"/>
              <a:t>Process creation is by means of the kernel system call,fork( ).</a:t>
            </a:r>
          </a:p>
          <a:p>
            <a:r>
              <a:rPr lang="en-NZ" dirty="0" smtClean="0"/>
              <a:t>This causes the OS, in Kernel Mode, to:</a:t>
            </a:r>
          </a:p>
          <a:p>
            <a:pPr marL="914400" lvl="1" indent="-514350">
              <a:buFont typeface="+mj-lt"/>
              <a:buAutoNum type="arabicPeriod"/>
            </a:pPr>
            <a:r>
              <a:rPr lang="en-NZ" dirty="0" smtClean="0"/>
              <a:t>Allocate a slot in the process table for the new process.</a:t>
            </a:r>
          </a:p>
          <a:p>
            <a:pPr marL="914400" lvl="1" indent="-514350">
              <a:buFont typeface="+mj-lt"/>
              <a:buAutoNum type="arabicPeriod"/>
            </a:pPr>
            <a:r>
              <a:rPr lang="en-NZ" dirty="0" smtClean="0"/>
              <a:t>Assign a unique process ID to the child process.</a:t>
            </a:r>
          </a:p>
          <a:p>
            <a:pPr marL="914400" lvl="1" indent="-514350">
              <a:buFont typeface="+mj-lt"/>
              <a:buAutoNum type="arabicPeriod"/>
            </a:pPr>
            <a:r>
              <a:rPr lang="en-NZ" dirty="0" smtClean="0"/>
              <a:t>Copy of process image of the parent, with the exception of any shared memory.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Process Creation </a:t>
            </a:r>
            <a:br>
              <a:rPr lang="en-NZ" dirty="0" smtClean="0"/>
            </a:br>
            <a:r>
              <a:rPr lang="en-NZ" dirty="0" smtClean="0"/>
              <a:t>cont…</a:t>
            </a:r>
            <a:endParaRPr lang="en-NZ" dirty="0"/>
          </a:p>
        </p:txBody>
      </p:sp>
      <p:sp>
        <p:nvSpPr>
          <p:cNvPr id="3" name="Content Placeholder 2"/>
          <p:cNvSpPr>
            <a:spLocks noGrp="1"/>
          </p:cNvSpPr>
          <p:nvPr>
            <p:ph idx="4294967295"/>
          </p:nvPr>
        </p:nvSpPr>
        <p:spPr>
          <a:xfrm>
            <a:off x="0" y="1600200"/>
            <a:ext cx="8229600" cy="4953000"/>
          </a:xfrm>
        </p:spPr>
        <p:txBody>
          <a:bodyPr/>
          <a:lstStyle/>
          <a:p>
            <a:pPr marL="971550" lvl="1" indent="-514350">
              <a:buFont typeface="+mj-lt"/>
              <a:buAutoNum type="arabicPeriod" startAt="4"/>
            </a:pPr>
            <a:r>
              <a:rPr lang="en-NZ" dirty="0" smtClean="0"/>
              <a:t>Increment the  counters for any files owned by the parent, to reflect that an additional process now also owns those files.</a:t>
            </a:r>
          </a:p>
          <a:p>
            <a:pPr marL="971550" lvl="1" indent="-514350">
              <a:buFont typeface="+mj-lt"/>
              <a:buAutoNum type="arabicPeriod" startAt="4"/>
            </a:pPr>
            <a:r>
              <a:rPr lang="en-NZ" dirty="0" smtClean="0"/>
              <a:t>Assign the child process to the Ready to Run state.</a:t>
            </a:r>
          </a:p>
          <a:p>
            <a:pPr marL="971550" lvl="1" indent="-514350">
              <a:buFont typeface="+mj-lt"/>
              <a:buAutoNum type="arabicPeriod" startAt="4"/>
            </a:pPr>
            <a:r>
              <a:rPr lang="en-NZ" dirty="0" smtClean="0"/>
              <a:t>Returns the ID number of the child to the parent process, and a 0 value to the child process.</a:t>
            </a:r>
          </a:p>
          <a:p>
            <a:pPr marL="971550" lvl="1" indent="-514350">
              <a:buFont typeface="+mj-lt"/>
              <a:buAutoNum type="arabicPeriod" startAt="4"/>
            </a:pPr>
            <a:endParaRPr lang="en-NZ" dirty="0" smtClean="0"/>
          </a:p>
          <a:p>
            <a:pPr marL="971550" lvl="1" indent="-514350">
              <a:buFont typeface="+mj-lt"/>
              <a:buAutoNum type="arabicPeriod" startAt="4"/>
            </a:pPr>
            <a:endParaRPr lang="en-NZ"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NZ" dirty="0" smtClean="0"/>
              <a:t>After Creation</a:t>
            </a:r>
            <a:endParaRPr lang="en-NZ" dirty="0"/>
          </a:p>
        </p:txBody>
      </p:sp>
      <p:sp>
        <p:nvSpPr>
          <p:cNvPr id="3" name="Content Placeholder 2"/>
          <p:cNvSpPr>
            <a:spLocks noGrp="1"/>
          </p:cNvSpPr>
          <p:nvPr>
            <p:ph idx="4294967295"/>
          </p:nvPr>
        </p:nvSpPr>
        <p:spPr>
          <a:xfrm>
            <a:off x="304800" y="1524000"/>
            <a:ext cx="8229600" cy="4953000"/>
          </a:xfrm>
        </p:spPr>
        <p:txBody>
          <a:bodyPr/>
          <a:lstStyle/>
          <a:p>
            <a:r>
              <a:rPr lang="en-NZ" dirty="0" smtClean="0"/>
              <a:t>After creating the process the Kernel can do one of the following, as part of the dispatcher routine:</a:t>
            </a:r>
          </a:p>
          <a:p>
            <a:pPr lvl="1"/>
            <a:r>
              <a:rPr lang="en-NZ" dirty="0" smtClean="0"/>
              <a:t>Stay in the parent process. </a:t>
            </a:r>
          </a:p>
          <a:p>
            <a:pPr lvl="1"/>
            <a:r>
              <a:rPr lang="en-NZ" dirty="0" smtClean="0"/>
              <a:t>Transfer control to the child process</a:t>
            </a:r>
          </a:p>
          <a:p>
            <a:pPr lvl="1"/>
            <a:r>
              <a:rPr lang="en-NZ" dirty="0" smtClean="0"/>
              <a:t>Transfer control to another process.</a:t>
            </a:r>
          </a:p>
          <a:p>
            <a:pPr lvl="1"/>
            <a:endParaRPr lang="en-NZ" dirty="0" smtClean="0"/>
          </a:p>
          <a:p>
            <a:pPr lvl="1"/>
            <a:endParaRPr lang="en-NZ" dirty="0" smtClean="0"/>
          </a:p>
          <a:p>
            <a:endParaRPr lang="en-NZ"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0" y="274638"/>
            <a:ext cx="8229600" cy="1143000"/>
          </a:xfrm>
        </p:spPr>
        <p:txBody>
          <a:bodyPr/>
          <a:lstStyle/>
          <a:p>
            <a:r>
              <a:rPr lang="en-US" dirty="0" smtClean="0"/>
              <a:t>Process Control Block</a:t>
            </a:r>
          </a:p>
        </p:txBody>
      </p:sp>
      <p:sp>
        <p:nvSpPr>
          <p:cNvPr id="12291" name="Content Placeholder 2"/>
          <p:cNvSpPr>
            <a:spLocks noGrp="1"/>
          </p:cNvSpPr>
          <p:nvPr>
            <p:ph idx="4294967295"/>
          </p:nvPr>
        </p:nvSpPr>
        <p:spPr>
          <a:xfrm>
            <a:off x="304800" y="1524000"/>
            <a:ext cx="5410200" cy="3412206"/>
          </a:xfrm>
        </p:spPr>
        <p:txBody>
          <a:bodyPr/>
          <a:lstStyle/>
          <a:p>
            <a:r>
              <a:rPr lang="en-US" dirty="0" smtClean="0"/>
              <a:t>Contains the process elements</a:t>
            </a:r>
          </a:p>
          <a:p>
            <a:r>
              <a:rPr lang="en-US" dirty="0" smtClean="0"/>
              <a:t>Created and manage by the operating system</a:t>
            </a:r>
          </a:p>
          <a:p>
            <a:r>
              <a:rPr lang="en-US" dirty="0" smtClean="0"/>
              <a:t>Allows support for multiple processes</a:t>
            </a:r>
          </a:p>
          <a:p>
            <a:endParaRPr lang="en-US" dirty="0" smtClean="0"/>
          </a:p>
        </p:txBody>
      </p:sp>
      <p:pic>
        <p:nvPicPr>
          <p:cNvPr id="4" name="Content Placeholder 3" descr="Fig03_01.gif"/>
          <p:cNvPicPr>
            <a:picLocks noChangeAspect="1"/>
          </p:cNvPicPr>
          <p:nvPr/>
        </p:nvPicPr>
        <p:blipFill rotWithShape="1">
          <a:blip r:embed="rId3"/>
          <a:srcRect l="20063" t="2489" r="15451" b="13574"/>
          <a:stretch/>
        </p:blipFill>
        <p:spPr bwMode="auto">
          <a:xfrm>
            <a:off x="6204652" y="1219200"/>
            <a:ext cx="2583749" cy="5325394"/>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5400"/>
            <a:ext cx="8229600" cy="1143000"/>
          </a:xfrm>
        </p:spPr>
        <p:txBody>
          <a:bodyPr/>
          <a:lstStyle/>
          <a:p>
            <a:r>
              <a:rPr lang="en-US" dirty="0" smtClean="0"/>
              <a:t>A Few Linux Commands</a:t>
            </a:r>
          </a:p>
        </p:txBody>
      </p:sp>
      <p:sp>
        <p:nvSpPr>
          <p:cNvPr id="14339" name="Content Placeholder 2"/>
          <p:cNvSpPr>
            <a:spLocks noGrp="1"/>
          </p:cNvSpPr>
          <p:nvPr>
            <p:ph idx="4294967295"/>
          </p:nvPr>
        </p:nvSpPr>
        <p:spPr>
          <a:xfrm>
            <a:off x="381000" y="1371600"/>
            <a:ext cx="2819400" cy="4953000"/>
          </a:xfrm>
        </p:spPr>
        <p:txBody>
          <a:bodyPr/>
          <a:lstStyle/>
          <a:p>
            <a:r>
              <a:rPr lang="en-US" dirty="0" smtClean="0"/>
              <a:t>PS</a:t>
            </a:r>
          </a:p>
          <a:p>
            <a:r>
              <a:rPr lang="en-US" dirty="0" smtClean="0"/>
              <a:t>TOP</a:t>
            </a:r>
          </a:p>
          <a:p>
            <a:r>
              <a:rPr lang="en-US" dirty="0" err="1" smtClean="0"/>
              <a:t>HTOP</a:t>
            </a:r>
            <a:endParaRPr lang="en-US" dirty="0" smtClean="0"/>
          </a:p>
          <a:p>
            <a:r>
              <a:rPr lang="en-US" dirty="0" err="1" smtClean="0"/>
              <a:t>PSTREE</a:t>
            </a:r>
            <a:endParaRPr lang="en-US" dirty="0" smtClean="0"/>
          </a:p>
          <a:p>
            <a:r>
              <a:rPr lang="en-US" dirty="0" smtClean="0"/>
              <a:t>WHO</a:t>
            </a:r>
          </a:p>
          <a:p>
            <a:r>
              <a:rPr lang="en-US" dirty="0" err="1" smtClean="0"/>
              <a:t>WHOAMI</a:t>
            </a:r>
            <a:endParaRPr lang="en-US" dirty="0" smtClean="0"/>
          </a:p>
          <a:p>
            <a:r>
              <a:rPr lang="en-US" dirty="0" smtClean="0"/>
              <a:t>KILL</a:t>
            </a:r>
          </a:p>
          <a:p>
            <a:r>
              <a:rPr lang="en-US" dirty="0"/>
              <a:t>W</a:t>
            </a:r>
            <a:endParaRPr lang="en-US" dirty="0" smtClean="0"/>
          </a:p>
          <a:p>
            <a:endParaRPr lang="en-US" dirty="0" smtClean="0"/>
          </a:p>
        </p:txBody>
      </p:sp>
      <p:sp>
        <p:nvSpPr>
          <p:cNvPr id="4" name="Content Placeholder 2"/>
          <p:cNvSpPr txBox="1">
            <a:spLocks/>
          </p:cNvSpPr>
          <p:nvPr/>
        </p:nvSpPr>
        <p:spPr bwMode="auto">
          <a:xfrm>
            <a:off x="4572000" y="1447800"/>
            <a:ext cx="2819400" cy="494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DF</a:t>
            </a:r>
          </a:p>
          <a:p>
            <a:r>
              <a:rPr lang="en-US" dirty="0" smtClean="0"/>
              <a:t>FREE</a:t>
            </a:r>
          </a:p>
          <a:p>
            <a:r>
              <a:rPr lang="en-US" dirty="0" smtClean="0"/>
              <a:t>SLEEP</a:t>
            </a:r>
          </a:p>
          <a:p>
            <a:r>
              <a:rPr lang="en-US" dirty="0" smtClean="0"/>
              <a:t>ECHO</a:t>
            </a:r>
          </a:p>
          <a:p>
            <a:r>
              <a:rPr lang="en-US" dirty="0" err="1" smtClean="0"/>
              <a:t>PGREP</a:t>
            </a:r>
            <a:endParaRPr lang="en-US" dirty="0" smtClean="0"/>
          </a:p>
          <a:p>
            <a:r>
              <a:rPr lang="en-US" dirty="0" err="1" smtClean="0"/>
              <a:t>LS</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5400"/>
            <a:ext cx="8229600" cy="1143000"/>
          </a:xfrm>
        </p:spPr>
        <p:txBody>
          <a:bodyPr/>
          <a:lstStyle/>
          <a:p>
            <a:r>
              <a:rPr lang="en-US" dirty="0" smtClean="0"/>
              <a:t>A Few C Function</a:t>
            </a:r>
          </a:p>
        </p:txBody>
      </p:sp>
      <p:sp>
        <p:nvSpPr>
          <p:cNvPr id="14339" name="Content Placeholder 2"/>
          <p:cNvSpPr>
            <a:spLocks noGrp="1"/>
          </p:cNvSpPr>
          <p:nvPr>
            <p:ph idx="4294967295"/>
          </p:nvPr>
        </p:nvSpPr>
        <p:spPr>
          <a:xfrm>
            <a:off x="381000" y="1371600"/>
            <a:ext cx="5181600" cy="4953000"/>
          </a:xfrm>
        </p:spPr>
        <p:txBody>
          <a:bodyPr/>
          <a:lstStyle/>
          <a:p>
            <a:r>
              <a:rPr lang="en-US" dirty="0"/>
              <a:t>FORK </a:t>
            </a:r>
            <a:r>
              <a:rPr lang="en-US" sz="2800" dirty="0"/>
              <a:t>(</a:t>
            </a:r>
            <a:r>
              <a:rPr lang="en-US" sz="2800" dirty="0" err="1" smtClean="0"/>
              <a:t>CreateProcess</a:t>
            </a:r>
            <a:r>
              <a:rPr lang="en-US" sz="2800" dirty="0"/>
              <a:t>)</a:t>
            </a:r>
            <a:endParaRPr lang="en-US" sz="2800" dirty="0" smtClean="0"/>
          </a:p>
          <a:p>
            <a:r>
              <a:rPr lang="en-US" dirty="0" err="1" smtClean="0"/>
              <a:t>EXECL</a:t>
            </a:r>
            <a:endParaRPr lang="en-US" dirty="0" smtClean="0"/>
          </a:p>
          <a:p>
            <a:r>
              <a:rPr lang="en-US" dirty="0" smtClean="0"/>
              <a:t>EXIT</a:t>
            </a:r>
          </a:p>
          <a:p>
            <a:r>
              <a:rPr lang="en-US" dirty="0" smtClean="0"/>
              <a:t>SLEEP</a:t>
            </a:r>
          </a:p>
          <a:p>
            <a:r>
              <a:rPr lang="en-US" dirty="0" smtClean="0"/>
              <a:t>PAUSE</a:t>
            </a:r>
          </a:p>
          <a:p>
            <a:r>
              <a:rPr lang="en-US" dirty="0"/>
              <a:t>WAIT </a:t>
            </a:r>
            <a:r>
              <a:rPr lang="en-US" sz="2800" dirty="0"/>
              <a:t>(</a:t>
            </a:r>
            <a:r>
              <a:rPr lang="en-US" sz="2800" dirty="0" err="1" smtClean="0"/>
              <a:t>WaitForSingleObject</a:t>
            </a:r>
            <a:r>
              <a:rPr lang="en-US" sz="2800" dirty="0" smtClean="0"/>
              <a:t>)</a:t>
            </a:r>
          </a:p>
          <a:p>
            <a:endParaRPr lang="en-US" dirty="0" smtClean="0"/>
          </a:p>
        </p:txBody>
      </p:sp>
      <p:sp>
        <p:nvSpPr>
          <p:cNvPr id="4" name="Content Placeholder 2"/>
          <p:cNvSpPr txBox="1">
            <a:spLocks/>
          </p:cNvSpPr>
          <p:nvPr/>
        </p:nvSpPr>
        <p:spPr bwMode="auto">
          <a:xfrm>
            <a:off x="5943600" y="1435100"/>
            <a:ext cx="2819400" cy="494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err="1" smtClean="0"/>
              <a:t>GETCWD</a:t>
            </a:r>
            <a:endParaRPr lang="en-US" dirty="0" smtClean="0"/>
          </a:p>
          <a:p>
            <a:r>
              <a:rPr lang="en-US" dirty="0" err="1" smtClean="0"/>
              <a:t>CHDIR</a:t>
            </a:r>
            <a:endParaRPr lang="en-US" dirty="0" smtClean="0"/>
          </a:p>
        </p:txBody>
      </p:sp>
    </p:spTree>
    <p:extLst>
      <p:ext uri="{BB962C8B-B14F-4D97-AF65-F5344CB8AC3E}">
        <p14:creationId xmlns:p14="http://schemas.microsoft.com/office/powerpoint/2010/main" val="3521380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0" y="274638"/>
            <a:ext cx="8229600" cy="1143000"/>
          </a:xfrm>
        </p:spPr>
        <p:txBody>
          <a:bodyPr/>
          <a:lstStyle/>
          <a:p>
            <a:r>
              <a:rPr lang="en-US" dirty="0" smtClean="0"/>
              <a:t>Trace of the Process</a:t>
            </a:r>
          </a:p>
        </p:txBody>
      </p:sp>
      <p:sp>
        <p:nvSpPr>
          <p:cNvPr id="14339" name="Content Placeholder 2"/>
          <p:cNvSpPr>
            <a:spLocks noGrp="1"/>
          </p:cNvSpPr>
          <p:nvPr>
            <p:ph idx="4294967295"/>
          </p:nvPr>
        </p:nvSpPr>
        <p:spPr>
          <a:xfrm>
            <a:off x="381000" y="1371600"/>
            <a:ext cx="8534400" cy="4953000"/>
          </a:xfrm>
        </p:spPr>
        <p:txBody>
          <a:bodyPr/>
          <a:lstStyle/>
          <a:p>
            <a:r>
              <a:rPr lang="en-US" dirty="0" smtClean="0"/>
              <a:t>The behavior of an individual process is shown by listing the sequence of instructions that are </a:t>
            </a:r>
            <a:r>
              <a:rPr lang="en-US" dirty="0" smtClean="0"/>
              <a:t>executed</a:t>
            </a:r>
          </a:p>
          <a:p>
            <a:endParaRPr lang="en-US" sz="2400" dirty="0" smtClean="0"/>
          </a:p>
          <a:p>
            <a:r>
              <a:rPr lang="en-US" dirty="0" smtClean="0"/>
              <a:t>This list is called a </a:t>
            </a:r>
            <a:r>
              <a:rPr lang="en-US" b="1" i="1" dirty="0" smtClean="0"/>
              <a:t>Trace</a:t>
            </a:r>
          </a:p>
          <a:p>
            <a:pPr marL="0" indent="0">
              <a:buNone/>
            </a:pPr>
            <a:endParaRPr lang="en-US" dirty="0" smtClean="0"/>
          </a:p>
          <a:p>
            <a:r>
              <a:rPr lang="en-US" b="1" i="1" dirty="0" smtClean="0"/>
              <a:t>Dispatcher</a:t>
            </a:r>
            <a:r>
              <a:rPr lang="en-US" dirty="0" smtClean="0"/>
              <a:t>  is a small program which switches the processor from one process to another</a:t>
            </a:r>
          </a:p>
          <a:p>
            <a:endParaRPr lang="en-US" dirty="0" smtClean="0"/>
          </a:p>
        </p:txBody>
      </p:sp>
    </p:spTree>
    <p:extLst>
      <p:ext uri="{BB962C8B-B14F-4D97-AF65-F5344CB8AC3E}">
        <p14:creationId xmlns:p14="http://schemas.microsoft.com/office/powerpoint/2010/main" val="277337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152400"/>
            <a:ext cx="8229600" cy="1143000"/>
          </a:xfrm>
        </p:spPr>
        <p:txBody>
          <a:bodyPr/>
          <a:lstStyle/>
          <a:p>
            <a:r>
              <a:rPr lang="en-NZ" dirty="0" smtClean="0"/>
              <a:t>Process Execution</a:t>
            </a:r>
            <a:endParaRPr lang="en-NZ" dirty="0"/>
          </a:p>
        </p:txBody>
      </p:sp>
      <p:sp>
        <p:nvSpPr>
          <p:cNvPr id="38" name="Content Placeholder 37"/>
          <p:cNvSpPr>
            <a:spLocks noGrp="1"/>
          </p:cNvSpPr>
          <p:nvPr>
            <p:ph idx="4294967295"/>
          </p:nvPr>
        </p:nvSpPr>
        <p:spPr>
          <a:xfrm>
            <a:off x="3276600" y="1567858"/>
            <a:ext cx="5486400" cy="4419600"/>
          </a:xfrm>
        </p:spPr>
        <p:txBody>
          <a:bodyPr/>
          <a:lstStyle/>
          <a:p>
            <a:r>
              <a:rPr lang="en-NZ" dirty="0" smtClean="0"/>
              <a:t>Consider three processes being executed.</a:t>
            </a:r>
          </a:p>
          <a:p>
            <a:pPr marL="0" indent="0">
              <a:buNone/>
            </a:pPr>
            <a:endParaRPr lang="en-NZ" dirty="0" smtClean="0"/>
          </a:p>
          <a:p>
            <a:r>
              <a:rPr lang="en-NZ" dirty="0" smtClean="0"/>
              <a:t>All are in memory (plus the Dispatcher).</a:t>
            </a:r>
          </a:p>
          <a:p>
            <a:pPr marL="0" indent="0">
              <a:buNone/>
            </a:pPr>
            <a:endParaRPr lang="en-NZ" dirty="0" smtClean="0"/>
          </a:p>
          <a:p>
            <a:r>
              <a:rPr lang="en-NZ" dirty="0" smtClean="0"/>
              <a:t>Lets ignore virtual memory for this.</a:t>
            </a:r>
            <a:endParaRPr lang="en-NZ" dirty="0"/>
          </a:p>
        </p:txBody>
      </p:sp>
      <p:pic>
        <p:nvPicPr>
          <p:cNvPr id="1028" name="Picture 4"/>
          <p:cNvPicPr>
            <a:picLocks noChangeAspect="1" noChangeArrowheads="1"/>
          </p:cNvPicPr>
          <p:nvPr/>
        </p:nvPicPr>
        <p:blipFill>
          <a:blip r:embed="rId3"/>
          <a:srcRect/>
          <a:stretch>
            <a:fillRect/>
          </a:stretch>
        </p:blipFill>
        <p:spPr bwMode="auto">
          <a:xfrm>
            <a:off x="381000" y="1295400"/>
            <a:ext cx="2286000" cy="4964517"/>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4309</Words>
  <Application>Microsoft Office PowerPoint</Application>
  <PresentationFormat>On-screen Show (4:3)</PresentationFormat>
  <Paragraphs>504</Paragraphs>
  <Slides>47</Slides>
  <Notes>46</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Office Theme</vt:lpstr>
      <vt:lpstr>Custom Design</vt:lpstr>
      <vt:lpstr>Chapter 3 Process Description and Control</vt:lpstr>
      <vt:lpstr>What is a “process”?</vt:lpstr>
      <vt:lpstr>Process Elements</vt:lpstr>
      <vt:lpstr>Process Elements</vt:lpstr>
      <vt:lpstr>Process Control Block</vt:lpstr>
      <vt:lpstr>A Few Linux Commands</vt:lpstr>
      <vt:lpstr>A Few C Function</vt:lpstr>
      <vt:lpstr>Trace of the Process</vt:lpstr>
      <vt:lpstr>Process Execution</vt:lpstr>
      <vt:lpstr>Trace from the  processes point of view:</vt:lpstr>
      <vt:lpstr>Trace from Processors point of view</vt:lpstr>
      <vt:lpstr>Two-State Process Model</vt:lpstr>
      <vt:lpstr>Queuing Diagram</vt:lpstr>
      <vt:lpstr>Process Birth</vt:lpstr>
      <vt:lpstr>Process Creation</vt:lpstr>
      <vt:lpstr>Process Termination</vt:lpstr>
      <vt:lpstr>Five-State Process Model</vt:lpstr>
      <vt:lpstr>Process States</vt:lpstr>
      <vt:lpstr>Using Two Queues</vt:lpstr>
      <vt:lpstr>Multiple Blocked Queues</vt:lpstr>
      <vt:lpstr>Suspended Processes</vt:lpstr>
      <vt:lpstr>One Suspend State</vt:lpstr>
      <vt:lpstr>Reason for Process Suspension</vt:lpstr>
      <vt:lpstr>Processes  and Resources</vt:lpstr>
      <vt:lpstr>Operating System Control Structures</vt:lpstr>
      <vt:lpstr>OS Control Tables</vt:lpstr>
      <vt:lpstr>Memory Tables</vt:lpstr>
      <vt:lpstr>I/O Tables</vt:lpstr>
      <vt:lpstr>File Tables</vt:lpstr>
      <vt:lpstr>Process Tables</vt:lpstr>
      <vt:lpstr>Process Identification</vt:lpstr>
      <vt:lpstr>Structure of Process Images in Virtual Memory</vt:lpstr>
      <vt:lpstr>Structure of Process Images in Virtual Memory</vt:lpstr>
      <vt:lpstr>Modes of Execution</vt:lpstr>
      <vt:lpstr>Process Creation</vt:lpstr>
      <vt:lpstr>Switching Processes</vt:lpstr>
      <vt:lpstr>Switching Processes</vt:lpstr>
      <vt:lpstr>Is the OS a Process?</vt:lpstr>
      <vt:lpstr>Execution of the Operating System</vt:lpstr>
      <vt:lpstr>Non-process Kernel</vt:lpstr>
      <vt:lpstr>Execution Within  User Processes</vt:lpstr>
      <vt:lpstr>Process-based  Operating System</vt:lpstr>
      <vt:lpstr>Unix SVR4 System V Release 4</vt:lpstr>
      <vt:lpstr>UNIX Process States</vt:lpstr>
      <vt:lpstr>Process Creation</vt:lpstr>
      <vt:lpstr>Process Creation  cont…</vt:lpstr>
      <vt:lpstr>After Creation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2008-04-03T13:44:07Z</dcterms:created>
  <dcterms:modified xsi:type="dcterms:W3CDTF">2018-03-09T10:52:51Z</dcterms:modified>
</cp:coreProperties>
</file>