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1"/>
  </p:notesMasterIdLst>
  <p:sldIdLst>
    <p:sldId id="256" r:id="rId3"/>
    <p:sldId id="318" r:id="rId4"/>
    <p:sldId id="260" r:id="rId5"/>
    <p:sldId id="276" r:id="rId6"/>
    <p:sldId id="287" r:id="rId7"/>
    <p:sldId id="335" r:id="rId8"/>
    <p:sldId id="334" r:id="rId9"/>
    <p:sldId id="348" r:id="rId10"/>
    <p:sldId id="347" r:id="rId11"/>
    <p:sldId id="336" r:id="rId12"/>
    <p:sldId id="349" r:id="rId13"/>
    <p:sldId id="291" r:id="rId14"/>
    <p:sldId id="293" r:id="rId15"/>
    <p:sldId id="294" r:id="rId16"/>
    <p:sldId id="295" r:id="rId17"/>
    <p:sldId id="296" r:id="rId18"/>
    <p:sldId id="338" r:id="rId19"/>
    <p:sldId id="34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38" autoAdjust="0"/>
  </p:normalViewPr>
  <p:slideViewPr>
    <p:cSldViewPr>
      <p:cViewPr varScale="1">
        <p:scale>
          <a:sx n="84" d="100"/>
          <a:sy n="84" d="100"/>
        </p:scale>
        <p:origin x="23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5/18/2018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These slides are intended to help a teacher develop a presentation.</a:t>
            </a:r>
            <a:r>
              <a:rPr lang="en-US" baseline="0" dirty="0" smtClean="0"/>
              <a:t> This PowerPoint covers the entire chapter and includes too many slides for a single delivery. Professors are encouraged to adapt this presentation in ways which are best suited for their students and environment.</a:t>
            </a:r>
            <a:endParaRPr lang="en-US"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5781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Movie</a:t>
            </a:r>
            <a:r>
              <a:rPr lang="en-US" baseline="0" dirty="0" smtClean="0"/>
              <a:t> icon jumps to animation at http://gaia.ecs.csus.edu/%7ezhangd/oscal/DiskApplet.html</a:t>
            </a:r>
          </a:p>
          <a:p>
            <a:endParaRPr lang="en-US" baseline="0" dirty="0" smtClean="0"/>
          </a:p>
          <a:p>
            <a:r>
              <a:rPr lang="en-NZ" dirty="0" smtClean="0"/>
              <a:t>The simplest form of scheduling is first-in-first-out (FIFO) scheduling, which processes items from the queue in sequential order. </a:t>
            </a:r>
          </a:p>
          <a:p>
            <a:endParaRPr lang="en-NZ" dirty="0" smtClean="0"/>
          </a:p>
          <a:p>
            <a:r>
              <a:rPr lang="en-NZ" dirty="0" smtClean="0"/>
              <a:t>This strategy has the advantage of being fair, because every request is honored and the requests are honored in the order received. </a:t>
            </a:r>
          </a:p>
          <a:p>
            <a:endParaRPr lang="en-NZ" dirty="0" smtClean="0"/>
          </a:p>
          <a:p>
            <a:r>
              <a:rPr lang="en-NZ" dirty="0" smtClean="0"/>
              <a:t>This figure illustrates the disk arm movement with FIFO.</a:t>
            </a:r>
          </a:p>
          <a:p>
            <a:pPr lvl="1">
              <a:buFont typeface="Arial" pitchFamily="34" charset="0"/>
              <a:buChar char="•"/>
            </a:pPr>
            <a:r>
              <a:rPr lang="en-NZ" dirty="0" smtClean="0"/>
              <a:t> This graph is generated directly from the data in Table 11.2a.</a:t>
            </a:r>
          </a:p>
          <a:p>
            <a:pPr lvl="1">
              <a:buFont typeface="Arial" pitchFamily="34" charset="0"/>
              <a:buChar char="•"/>
            </a:pPr>
            <a:endParaRPr lang="en-NZ" dirty="0" smtClean="0"/>
          </a:p>
          <a:p>
            <a:r>
              <a:rPr lang="en-NZ" dirty="0" smtClean="0"/>
              <a:t>As can be seen, the disk accesses are in the same order as the requests were originally received.</a:t>
            </a:r>
          </a:p>
          <a:p>
            <a:endParaRPr lang="en-NZ" dirty="0" smtClean="0"/>
          </a:p>
          <a:p>
            <a:r>
              <a:rPr lang="en-NZ" dirty="0" smtClean="0"/>
              <a:t>With FIFO, if there are only a few processes that require access and if many of the requests are to clustered file sectors, then we can hope for good performance. </a:t>
            </a:r>
          </a:p>
          <a:p>
            <a:pPr lvl="1">
              <a:buFont typeface="Arial" pitchFamily="34" charset="0"/>
              <a:buChar char="•"/>
            </a:pPr>
            <a:r>
              <a:rPr lang="en-NZ" b="1" i="1" dirty="0" smtClean="0"/>
              <a:t>But</a:t>
            </a:r>
            <a:r>
              <a:rPr lang="en-NZ" dirty="0" smtClean="0"/>
              <a:t>, this technique will often approximate random scheduling in performance, if there are many processes competing for the disk. </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In transaction processing systems, giving the device to the most recent user should result in little or no arm movement for moving through a sequential file.</a:t>
            </a: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Select the disk I/O request that requires the least movement of the disk arm from its current position.</a:t>
            </a:r>
          </a:p>
          <a:p>
            <a:r>
              <a:rPr lang="en-NZ" dirty="0" smtClean="0"/>
              <a:t/>
            </a:r>
            <a:br>
              <a:rPr lang="en-NZ" dirty="0" smtClean="0"/>
            </a:br>
            <a:r>
              <a:rPr lang="en-NZ" dirty="0" smtClean="0"/>
              <a:t>Thus, we always choose to incur the minimum seek time. </a:t>
            </a:r>
          </a:p>
          <a:p>
            <a:pPr lvl="1">
              <a:buFont typeface="Arial" pitchFamily="34" charset="0"/>
              <a:buChar char="•"/>
            </a:pPr>
            <a:r>
              <a:rPr lang="en-NZ" dirty="0" smtClean="0"/>
              <a:t>Always choosing the minimum seek time does not guarantee that the average seek time over a number of arm movements will be minimum.</a:t>
            </a:r>
          </a:p>
          <a:p>
            <a:pPr lvl="1">
              <a:buFont typeface="Arial" pitchFamily="34" charset="0"/>
              <a:buChar char="•"/>
            </a:pPr>
            <a:r>
              <a:rPr lang="en-NZ" dirty="0" smtClean="0"/>
              <a:t>However, this should provide better performance than FIFO. </a:t>
            </a:r>
          </a:p>
          <a:p>
            <a:pPr lvl="0">
              <a:buFont typeface="Arial" pitchFamily="34" charset="0"/>
              <a:buNone/>
            </a:pPr>
            <a:endParaRPr lang="en-NZ" dirty="0" smtClean="0"/>
          </a:p>
          <a:p>
            <a:pPr lvl="0">
              <a:buFont typeface="Arial" pitchFamily="34" charset="0"/>
              <a:buNone/>
            </a:pPr>
            <a:r>
              <a:rPr lang="en-NZ" dirty="0" smtClean="0"/>
              <a:t>Because the arm can move in two directions, a random tie-breaking algorithm may be used to resolve cases of equal distances.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With SCAN, the arm is required to move in one direction only, satisfying all outstanding requests en route, until it reaches the last track in that direction or until there are no more requests in that direction.</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NZ" dirty="0" smtClean="0"/>
              <a:t> The service direction is then reversed and the scan proceeds in the opposite direction, again picking up all requests in order.</a:t>
            </a:r>
            <a:endParaRPr lang="en-US" dirty="0" smtClean="0"/>
          </a:p>
          <a:p>
            <a:endParaRPr lang="en-NZ" dirty="0" smtClean="0"/>
          </a:p>
          <a:p>
            <a:r>
              <a:rPr lang="en-NZ" dirty="0" smtClean="0"/>
              <a:t>This latter refinement is sometimes referred to as the LOOK policy. </a:t>
            </a:r>
          </a:p>
          <a:p>
            <a:endParaRPr lang="en-NZ" dirty="0" smtClean="0"/>
          </a:p>
          <a:p>
            <a:r>
              <a:rPr lang="en-NZ" dirty="0" smtClean="0"/>
              <a:t>The SCAN policy favors jobs whose requests are for tracks nearest to both innermost and outermost tracks and favors the latest-arriving jobs.</a:t>
            </a: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C-SCAN (circular SCAN) policy restricts scanning to one direction only.</a:t>
            </a:r>
          </a:p>
          <a:p>
            <a:pPr lvl="1">
              <a:buFont typeface="Arial" pitchFamily="34" charset="0"/>
              <a:buChar char="•"/>
            </a:pPr>
            <a:r>
              <a:rPr lang="en-NZ" dirty="0" smtClean="0"/>
              <a:t>Thus, when the last track has been visited in one direction, the arm is returned to the opposite end of the disk and the scan begins again.</a:t>
            </a:r>
          </a:p>
          <a:p>
            <a:pPr lvl="1">
              <a:buFont typeface="Arial" pitchFamily="34" charset="0"/>
              <a:buChar char="•"/>
            </a:pPr>
            <a:endParaRPr lang="en-NZ" dirty="0" smtClean="0"/>
          </a:p>
          <a:p>
            <a:pPr lvl="0">
              <a:buFont typeface="Arial" pitchFamily="34" charset="0"/>
              <a:buNone/>
            </a:pPr>
            <a:r>
              <a:rPr lang="en-NZ" dirty="0" smtClean="0"/>
              <a:t>This reduces the maximum delay experienced by new requests.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elevator scheduler maintains a single queue for disk read and write requests and performs both sorting and merging functions on the queue. </a:t>
            </a:r>
          </a:p>
          <a:p>
            <a:endParaRPr lang="en-NZ" dirty="0" smtClean="0"/>
          </a:p>
          <a:p>
            <a:r>
              <a:rPr lang="en-NZ" dirty="0" smtClean="0"/>
              <a:t>The elevator scheduler keeps the list of requests sorted by block number.</a:t>
            </a:r>
          </a:p>
          <a:p>
            <a:pPr lvl="1">
              <a:buFont typeface="Arial" pitchFamily="34" charset="0"/>
              <a:buChar char="•"/>
            </a:pPr>
            <a:r>
              <a:rPr lang="en-NZ" dirty="0" smtClean="0"/>
              <a:t>As the disk requests are handled, the drive moves in a single direction, satisfying each request as it is encountered.</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Each of these are covered in subsequent slides</a:t>
            </a:r>
          </a:p>
          <a:p>
            <a:endParaRPr lang="en-NZ" dirty="0" smtClean="0"/>
          </a:p>
          <a:p>
            <a:r>
              <a:rPr lang="en-NZ" dirty="0" smtClean="0"/>
              <a:t>This diversity makes a uniform and consistent approach to I/O, both from the point of view of the operating system and from the point of view of user processes, difficult to achieve.</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There may be differences of several orders of magnitude between the data transfer rates.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Efficiency is important because I/O operations often form a bottleneck in a computing system. </a:t>
            </a:r>
          </a:p>
          <a:p>
            <a:endParaRPr lang="en-NZ" dirty="0" smtClean="0"/>
          </a:p>
          <a:p>
            <a:r>
              <a:rPr lang="en-NZ" dirty="0" smtClean="0"/>
              <a:t>One way to tackle this problem is multiprogramming, which, as we have seen, allows some processes to be waiting on I/O operations while another process is executing. </a:t>
            </a:r>
          </a:p>
          <a:p>
            <a:pPr lvl="1">
              <a:buFont typeface="Arial" pitchFamily="34" charset="0"/>
              <a:buChar char="•"/>
            </a:pPr>
            <a:r>
              <a:rPr lang="en-NZ" dirty="0" smtClean="0"/>
              <a:t> However, even with the vast size of main memory in today’s machines, often I/O is not keeping up with the activities of the processor. </a:t>
            </a:r>
          </a:p>
          <a:p>
            <a:pPr lvl="0">
              <a:buFont typeface="Arial" pitchFamily="34" charset="0"/>
              <a:buNone/>
            </a:pPr>
            <a:endParaRPr lang="en-NZ" dirty="0" smtClean="0"/>
          </a:p>
          <a:p>
            <a:pPr lvl="0">
              <a:buFont typeface="Arial" pitchFamily="34" charset="0"/>
              <a:buNone/>
            </a:pPr>
            <a:r>
              <a:rPr lang="en-NZ" dirty="0" smtClean="0"/>
              <a:t>Swapping is used to bring in additional ready processes to keep the processor busy, but this in itself is an I/O operation.</a:t>
            </a:r>
          </a:p>
          <a:p>
            <a:pPr lvl="1">
              <a:buFont typeface="Arial" pitchFamily="34" charset="0"/>
              <a:buChar char="•"/>
            </a:pPr>
            <a:r>
              <a:rPr lang="en-NZ" dirty="0" smtClean="0"/>
              <a:t> Thus, a major effort in I/O design has been schemes for improving the efficiency of the I/O.</a:t>
            </a:r>
          </a:p>
          <a:p>
            <a:pPr lvl="1">
              <a:buFont typeface="Arial" pitchFamily="34" charset="0"/>
              <a:buChar char="•"/>
            </a:pPr>
            <a:r>
              <a:rPr lang="en-NZ" dirty="0" smtClean="0"/>
              <a:t> The area that has received the most attention, because of its importance, is disk I/O.</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The actual details of disk I/O operation depend on the computer system, the operating system, and the nature of the I/O channel and disk controller hardware.</a:t>
            </a:r>
          </a:p>
          <a:p>
            <a:endParaRPr lang="en-NZ" dirty="0" smtClean="0"/>
          </a:p>
          <a:p>
            <a:r>
              <a:rPr lang="en-NZ" dirty="0" smtClean="0"/>
              <a:t>A general timing diagram of disk I/O transfer is shown in Figure 11.6.</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When the disk drive is operating, the disk is rotating at constant speed.</a:t>
            </a:r>
          </a:p>
          <a:p>
            <a:endParaRPr lang="en-NZ" dirty="0" smtClean="0"/>
          </a:p>
          <a:p>
            <a:r>
              <a:rPr lang="en-NZ" dirty="0" smtClean="0"/>
              <a:t>To read or write, the head must be positioned at the desired track and at the beginning of the desired sector on that track.</a:t>
            </a:r>
          </a:p>
          <a:p>
            <a:endParaRPr lang="en-NZ" dirty="0" smtClean="0"/>
          </a:p>
          <a:p>
            <a:r>
              <a:rPr lang="en-NZ" dirty="0" smtClean="0"/>
              <a:t>Track selection involves moving the head in a movable-head system or electronically selecting one head on a fixed-head system. </a:t>
            </a:r>
          </a:p>
          <a:p>
            <a:endParaRPr lang="en-NZ" dirty="0" smtClean="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i="1" dirty="0" smtClean="0"/>
              <a:t>Access Time</a:t>
            </a:r>
            <a:r>
              <a:rPr lang="en-NZ" b="0" i="0" dirty="0" smtClean="0"/>
              <a:t> is the sum of</a:t>
            </a:r>
            <a:endParaRPr lang="en-NZ" b="1" i="1" dirty="0" smtClean="0"/>
          </a:p>
          <a:p>
            <a:pPr lvl="1">
              <a:buFont typeface="Arial" pitchFamily="34" charset="0"/>
              <a:buChar char="•"/>
            </a:pPr>
            <a:r>
              <a:rPr lang="en-NZ" b="1" i="1" dirty="0" smtClean="0"/>
              <a:t>Seek Time </a:t>
            </a:r>
            <a:r>
              <a:rPr lang="en-NZ" b="0" i="0" dirty="0" smtClean="0"/>
              <a:t>is</a:t>
            </a:r>
            <a:r>
              <a:rPr lang="en-NZ" b="0" i="0" baseline="0" dirty="0" smtClean="0"/>
              <a:t> </a:t>
            </a:r>
            <a:r>
              <a:rPr lang="en-NZ" dirty="0" smtClean="0"/>
              <a:t>the time it takes to position the head at the track. </a:t>
            </a:r>
          </a:p>
          <a:p>
            <a:pPr lvl="1">
              <a:buFont typeface="Arial" pitchFamily="34" charset="0"/>
              <a:buChar char="•"/>
            </a:pPr>
            <a:r>
              <a:rPr lang="en-NZ" b="1" dirty="0" smtClean="0"/>
              <a:t>Rotational</a:t>
            </a:r>
            <a:r>
              <a:rPr lang="en-NZ" b="1" baseline="0" dirty="0" smtClean="0"/>
              <a:t> delay </a:t>
            </a:r>
            <a:r>
              <a:rPr lang="en-NZ" baseline="0" dirty="0" smtClean="0"/>
              <a:t>is t</a:t>
            </a:r>
            <a:r>
              <a:rPr lang="en-NZ" dirty="0" smtClean="0"/>
              <a:t>he time it takes for the beginning of the sector to reach the head</a:t>
            </a:r>
          </a:p>
          <a:p>
            <a:pPr lvl="0">
              <a:buFont typeface="Arial" pitchFamily="34" charset="0"/>
              <a:buNone/>
            </a:pPr>
            <a:endParaRPr lang="en-NZ" b="0" dirty="0" smtClean="0"/>
          </a:p>
          <a:p>
            <a:pPr lvl="0">
              <a:buFont typeface="Arial" pitchFamily="34" charset="0"/>
              <a:buNone/>
            </a:pPr>
            <a:r>
              <a:rPr lang="en-NZ" b="0" dirty="0" smtClean="0"/>
              <a:t>Once the head is in position, the read or write operation is then performed as the sector moves under the head; </a:t>
            </a:r>
          </a:p>
          <a:p>
            <a:pPr lvl="1">
              <a:buFont typeface="Arial" pitchFamily="34" charset="0"/>
              <a:buChar char="•"/>
            </a:pPr>
            <a:r>
              <a:rPr lang="en-NZ" b="0" dirty="0" smtClean="0"/>
              <a:t> this is the data transfer portion of the operation; the time required for the transfer is the </a:t>
            </a:r>
            <a:r>
              <a:rPr lang="en-NZ" b="1" i="1" dirty="0" smtClean="0"/>
              <a:t>transfer time</a:t>
            </a:r>
            <a:r>
              <a:rPr lang="en-NZ" b="0" dirty="0" smtClean="0"/>
              <a: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i="1" dirty="0" smtClean="0"/>
              <a:t>Access Time</a:t>
            </a:r>
            <a:r>
              <a:rPr lang="en-NZ" b="0" i="0" dirty="0" smtClean="0"/>
              <a:t> is the sum of</a:t>
            </a:r>
            <a:endParaRPr lang="en-NZ" b="1" i="1" dirty="0" smtClean="0"/>
          </a:p>
          <a:p>
            <a:pPr lvl="1">
              <a:buFont typeface="Arial" pitchFamily="34" charset="0"/>
              <a:buChar char="•"/>
            </a:pPr>
            <a:r>
              <a:rPr lang="en-NZ" b="1" i="1" dirty="0" smtClean="0"/>
              <a:t>Seek Time </a:t>
            </a:r>
            <a:r>
              <a:rPr lang="en-NZ" b="0" i="0" dirty="0" smtClean="0"/>
              <a:t>is</a:t>
            </a:r>
            <a:r>
              <a:rPr lang="en-NZ" b="0" i="0" baseline="0" dirty="0" smtClean="0"/>
              <a:t> </a:t>
            </a:r>
            <a:r>
              <a:rPr lang="en-NZ" dirty="0" smtClean="0"/>
              <a:t>the time it takes to position the head at the track. </a:t>
            </a:r>
          </a:p>
          <a:p>
            <a:pPr lvl="1">
              <a:buFont typeface="Arial" pitchFamily="34" charset="0"/>
              <a:buChar char="•"/>
            </a:pPr>
            <a:r>
              <a:rPr lang="en-NZ" b="1" dirty="0" smtClean="0"/>
              <a:t>Rotational</a:t>
            </a:r>
            <a:r>
              <a:rPr lang="en-NZ" b="1" baseline="0" dirty="0" smtClean="0"/>
              <a:t> delay </a:t>
            </a:r>
            <a:r>
              <a:rPr lang="en-NZ" baseline="0" dirty="0" smtClean="0"/>
              <a:t>is t</a:t>
            </a:r>
            <a:r>
              <a:rPr lang="en-NZ" dirty="0" smtClean="0"/>
              <a:t>he time it takes for the beginning of the sector to reach the head</a:t>
            </a:r>
          </a:p>
          <a:p>
            <a:pPr lvl="0">
              <a:buFont typeface="Arial" pitchFamily="34" charset="0"/>
              <a:buNone/>
            </a:pPr>
            <a:endParaRPr lang="en-NZ" b="0" dirty="0" smtClean="0"/>
          </a:p>
          <a:p>
            <a:pPr lvl="0">
              <a:buFont typeface="Arial" pitchFamily="34" charset="0"/>
              <a:buNone/>
            </a:pPr>
            <a:r>
              <a:rPr lang="en-NZ" b="0" dirty="0" smtClean="0"/>
              <a:t>Once the head is in position, the read or write operation is then performed as the sector moves under the head; </a:t>
            </a:r>
          </a:p>
          <a:p>
            <a:pPr lvl="1">
              <a:buFont typeface="Arial" pitchFamily="34" charset="0"/>
              <a:buChar char="•"/>
            </a:pPr>
            <a:r>
              <a:rPr lang="en-NZ" b="0" dirty="0" smtClean="0"/>
              <a:t> this is the data transfer portion of the operation; the time required for the transfer is the </a:t>
            </a:r>
            <a:r>
              <a:rPr lang="en-NZ" b="1" i="1" dirty="0" smtClean="0"/>
              <a:t>transfer time</a:t>
            </a:r>
            <a:r>
              <a:rPr lang="en-NZ" b="0" dirty="0" smtClean="0"/>
              <a: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212954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b="1" i="1" dirty="0" smtClean="0"/>
              <a:t>Access Time</a:t>
            </a:r>
            <a:r>
              <a:rPr lang="en-NZ" b="0" i="0" dirty="0" smtClean="0"/>
              <a:t> is the sum of</a:t>
            </a:r>
            <a:endParaRPr lang="en-NZ" b="1" i="1" dirty="0" smtClean="0"/>
          </a:p>
          <a:p>
            <a:pPr lvl="1">
              <a:buFont typeface="Arial" pitchFamily="34" charset="0"/>
              <a:buChar char="•"/>
            </a:pPr>
            <a:r>
              <a:rPr lang="en-NZ" b="1" i="1" dirty="0" smtClean="0"/>
              <a:t>Seek Time </a:t>
            </a:r>
            <a:r>
              <a:rPr lang="en-NZ" b="0" i="0" dirty="0" smtClean="0"/>
              <a:t>is</a:t>
            </a:r>
            <a:r>
              <a:rPr lang="en-NZ" b="0" i="0" baseline="0" dirty="0" smtClean="0"/>
              <a:t> </a:t>
            </a:r>
            <a:r>
              <a:rPr lang="en-NZ" dirty="0" smtClean="0"/>
              <a:t>the time it takes to position the head at the track. </a:t>
            </a:r>
          </a:p>
          <a:p>
            <a:pPr lvl="1">
              <a:buFont typeface="Arial" pitchFamily="34" charset="0"/>
              <a:buChar char="•"/>
            </a:pPr>
            <a:r>
              <a:rPr lang="en-NZ" b="1" dirty="0" smtClean="0"/>
              <a:t>Rotational</a:t>
            </a:r>
            <a:r>
              <a:rPr lang="en-NZ" b="1" baseline="0" dirty="0" smtClean="0"/>
              <a:t> delay </a:t>
            </a:r>
            <a:r>
              <a:rPr lang="en-NZ" baseline="0" dirty="0" smtClean="0"/>
              <a:t>is t</a:t>
            </a:r>
            <a:r>
              <a:rPr lang="en-NZ" dirty="0" smtClean="0"/>
              <a:t>he time it takes for the beginning of the sector to reach the head</a:t>
            </a:r>
          </a:p>
          <a:p>
            <a:pPr lvl="0">
              <a:buFont typeface="Arial" pitchFamily="34" charset="0"/>
              <a:buNone/>
            </a:pPr>
            <a:endParaRPr lang="en-NZ" b="0" dirty="0" smtClean="0"/>
          </a:p>
          <a:p>
            <a:pPr lvl="0">
              <a:buFont typeface="Arial" pitchFamily="34" charset="0"/>
              <a:buNone/>
            </a:pPr>
            <a:r>
              <a:rPr lang="en-NZ" b="0" dirty="0" smtClean="0"/>
              <a:t>Once the head is in position, the read or write operation is then performed as the sector moves under the head; </a:t>
            </a:r>
          </a:p>
          <a:p>
            <a:pPr lvl="1">
              <a:buFont typeface="Arial" pitchFamily="34" charset="0"/>
              <a:buChar char="•"/>
            </a:pPr>
            <a:r>
              <a:rPr lang="en-NZ" b="0" dirty="0" smtClean="0"/>
              <a:t> this is the data transfer portion of the operation; the time required for the transfer is the </a:t>
            </a:r>
            <a:r>
              <a:rPr lang="en-NZ" b="1" i="1" dirty="0" smtClean="0"/>
              <a:t>transfer time</a:t>
            </a:r>
            <a:r>
              <a:rPr lang="en-NZ" b="0" dirty="0" smtClean="0"/>
              <a:t>.</a:t>
            </a:r>
            <a:endParaRPr lang="en-US"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60952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5D2D3F-B0F1-446B-B7CC-19B90EB0017B}"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6FA4F69-47FA-46CC-8030-E13D0EF9E852}"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AEB11F-C391-4BDD-82EB-6F3E13A9F9E1}"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F0D068-AB96-40B8-9FAA-4228627632C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2669FE-0345-4152-A335-E3D8B60CD5FA}"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7040A0-6A5C-4BDA-AED7-03967CF0473B}"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6CD45C-81C4-4E27-A18A-8835B7066D8D}"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DF4F1D-9F1B-4CA4-932E-311654E99826}"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0E4233-E030-4D82-AE1D-06E871FCE686}"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7C5EE9E-C85E-43CC-91D6-50F7B4961BB7}"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9F8884-1DEA-4C84-A489-E724713CC95E}" type="datetimeFigureOut">
              <a:rPr lang="en-US"/>
              <a:pPr>
                <a:defRPr/>
              </a:pPr>
              <a:t>5/18/2018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2DFE5A-BFC9-454A-A87C-69BA4FE25A0F}" type="datetimeFigureOut">
              <a:rPr lang="en-US"/>
              <a:pPr>
                <a:defRPr/>
              </a:pPr>
              <a:t>5/18/2018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4A6603-BAC9-4FFA-BE72-57B7C0EDA50D}" type="datetimeFigureOut">
              <a:rPr lang="en-US"/>
              <a:pPr>
                <a:defRPr/>
              </a:pPr>
              <a:t>5/18/2018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6F2E53-C0F0-49CC-8B3F-6BA3D019B99D}"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5"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6" name="Freeform 5"/>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7"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953000"/>
          </a:xfrm>
          <a:ln>
            <a:noFill/>
          </a:ln>
        </p:spPr>
        <p:txBody>
          <a:bodyPr/>
          <a:lstStyle>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4AA9AB-7925-475F-87E4-57F6EF092961}"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9C3780-DD3C-46A5-8303-4579155A8DB3}"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C4502-BF88-49E9-A189-5718D68C95C9}"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F29AB0-274B-47BE-985F-46164E2F9B8D}" type="datetimeFigureOut">
              <a:rPr lang="en-US"/>
              <a:pPr>
                <a:defRPr/>
              </a:pPr>
              <a:t>5/18/2018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238FDB-2D8C-4804-B582-7DB90366B95F}"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F0B030-1580-4866-BCBB-5B9DCBDFAB68}"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77EB8B-B6EB-443D-9CB4-B019CEC8F476}"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FF0F97-1060-4EBF-B543-874A8397FCDC}" type="datetimeFigureOut">
              <a:rPr lang="en-US"/>
              <a:pPr>
                <a:defRPr/>
              </a:pPr>
              <a:t>5/18/2018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56104A5-FF6A-4891-8FE3-D539A7A66E05}"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8A180-20FC-43E6-ACF2-E4D2D7D4238C}" type="datetimeFigureOut">
              <a:rPr lang="en-US"/>
              <a:pPr>
                <a:defRPr/>
              </a:pPr>
              <a:t>5/18/2018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7012834-41A2-49E3-8762-B14EE3F5CFB1}"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242E86-E886-49FE-9E81-CBA74FDF21F4}" type="datetimeFigureOut">
              <a:rPr lang="en-US"/>
              <a:pPr>
                <a:defRPr/>
              </a:pPr>
              <a:t>5/18/2018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A9A6F0D-A611-4358-861D-7B01E8303898}"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E854A5-A6D3-4FF2-A83D-4A92E35723B6}"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AB79F47-3AF0-4617-BC60-2E592392BB48}"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FCA2E3-A4EC-4D3C-A723-C30C7527518B}" type="datetimeFigureOut">
              <a:rPr lang="en-US"/>
              <a:pPr>
                <a:defRPr/>
              </a:pPr>
              <a:t>5/18/2018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ADF8B95-FD24-4BC4-B430-69A3136D11E0}"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1000">
              <a:schemeClr val="accent1">
                <a:lumMod val="5000"/>
                <a:lumOff val="95000"/>
              </a:schemeClr>
            </a:gs>
            <a:gs pos="0">
              <a:schemeClr val="accent1">
                <a:lumMod val="45000"/>
                <a:lumOff val="55000"/>
              </a:schemeClr>
            </a:gs>
            <a:gs pos="100000">
              <a:schemeClr val="accent1">
                <a:lumMod val="45000"/>
                <a:lumOff val="55000"/>
              </a:schemeClr>
            </a:gs>
            <a:gs pos="91000">
              <a:schemeClr val="bg1"/>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E62B1BE-7229-4612-B077-302E9FB27D58}" type="datetimeFigureOut">
              <a:rPr lang="en-US"/>
              <a:pPr>
                <a:defRPr/>
              </a:pPr>
              <a:t>5/18/2018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367C90-D8D8-4A11-9BC3-E7451ACC5E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40"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1000">
              <a:schemeClr val="accent1">
                <a:lumMod val="5000"/>
                <a:lumOff val="95000"/>
              </a:schemeClr>
            </a:gs>
            <a:gs pos="0">
              <a:schemeClr val="accent1">
                <a:lumMod val="45000"/>
                <a:lumOff val="55000"/>
              </a:schemeClr>
            </a:gs>
            <a:gs pos="100000">
              <a:schemeClr val="accent1">
                <a:lumMod val="45000"/>
                <a:lumOff val="55000"/>
              </a:schemeClr>
            </a:gs>
            <a:gs pos="91000">
              <a:schemeClr val="bg1"/>
            </a:gs>
          </a:gsLst>
          <a:lin ang="5400000" scaled="1"/>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01CF5B1-68BC-4F44-89BE-2F24F67B5729}" type="datetimeFigureOut">
              <a:rPr lang="en-US"/>
              <a:pPr>
                <a:defRPr/>
              </a:pPr>
              <a:t>5/18/2018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762000" y="1371600"/>
            <a:ext cx="7772400" cy="2286000"/>
          </a:xfrm>
        </p:spPr>
        <p:txBody>
          <a:bodyPr/>
          <a:lstStyle/>
          <a:p>
            <a:r>
              <a:rPr lang="en-US" dirty="0" smtClean="0"/>
              <a:t>Chapter 11</a:t>
            </a:r>
            <a:br>
              <a:rPr lang="en-US" dirty="0" smtClean="0"/>
            </a:br>
            <a:r>
              <a:rPr lang="en-US" dirty="0" smtClean="0"/>
              <a:t>I/O Management and Disk Scheduling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290"/>
            <a:ext cx="9144000" cy="1143000"/>
          </a:xfrm>
        </p:spPr>
        <p:txBody>
          <a:bodyPr/>
          <a:lstStyle/>
          <a:p>
            <a:r>
              <a:rPr lang="en-NZ" dirty="0" smtClean="0"/>
              <a:t>Disk Scheduling Policies</a:t>
            </a:r>
            <a:endParaRPr lang="en-NZ" dirty="0"/>
          </a:p>
        </p:txBody>
      </p:sp>
      <p:sp>
        <p:nvSpPr>
          <p:cNvPr id="3" name="Content Placeholder 2"/>
          <p:cNvSpPr>
            <a:spLocks noGrp="1"/>
          </p:cNvSpPr>
          <p:nvPr>
            <p:ph idx="4294967295"/>
          </p:nvPr>
        </p:nvSpPr>
        <p:spPr>
          <a:xfrm>
            <a:off x="381000" y="1600200"/>
            <a:ext cx="7239000" cy="3124200"/>
          </a:xfrm>
        </p:spPr>
        <p:txBody>
          <a:bodyPr/>
          <a:lstStyle/>
          <a:p>
            <a:r>
              <a:rPr lang="en-NZ" dirty="0" smtClean="0"/>
              <a:t>FIFO</a:t>
            </a:r>
          </a:p>
          <a:p>
            <a:r>
              <a:rPr lang="en-NZ" dirty="0" smtClean="0"/>
              <a:t>LIFO</a:t>
            </a:r>
          </a:p>
          <a:p>
            <a:r>
              <a:rPr lang="en-NZ" dirty="0" smtClean="0"/>
              <a:t>SSTF</a:t>
            </a:r>
          </a:p>
          <a:p>
            <a:r>
              <a:rPr lang="en-NZ" dirty="0" smtClean="0"/>
              <a:t>SCAN</a:t>
            </a:r>
          </a:p>
          <a:p>
            <a:r>
              <a:rPr lang="en-NZ" dirty="0" smtClean="0"/>
              <a:t>C-SCAN</a:t>
            </a:r>
          </a:p>
          <a:p>
            <a:endParaRPr lang="en-NZ"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290"/>
            <a:ext cx="9144000" cy="1143000"/>
          </a:xfrm>
        </p:spPr>
        <p:txBody>
          <a:bodyPr/>
          <a:lstStyle/>
          <a:p>
            <a:r>
              <a:rPr lang="en-NZ" dirty="0" smtClean="0"/>
              <a:t>Disk Scheduling Policies</a:t>
            </a:r>
            <a:endParaRPr lang="en-NZ" dirty="0"/>
          </a:p>
        </p:txBody>
      </p:sp>
      <p:sp>
        <p:nvSpPr>
          <p:cNvPr id="3" name="Content Placeholder 2"/>
          <p:cNvSpPr>
            <a:spLocks noGrp="1"/>
          </p:cNvSpPr>
          <p:nvPr>
            <p:ph idx="4294967295"/>
          </p:nvPr>
        </p:nvSpPr>
        <p:spPr>
          <a:xfrm>
            <a:off x="34290" y="1371600"/>
            <a:ext cx="8915400" cy="4953000"/>
          </a:xfrm>
        </p:spPr>
        <p:txBody>
          <a:bodyPr/>
          <a:lstStyle/>
          <a:p>
            <a:r>
              <a:rPr lang="en-NZ" dirty="0" smtClean="0"/>
              <a:t>To compare various schemes, consider a disk head is initially located at track 100.</a:t>
            </a:r>
          </a:p>
          <a:p>
            <a:pPr lvl="1"/>
            <a:r>
              <a:rPr lang="en-NZ" dirty="0" smtClean="0"/>
              <a:t>assume a disk with 200 tracks and that the disk request queue has random requests in it. </a:t>
            </a:r>
          </a:p>
          <a:p>
            <a:pPr lvl="1"/>
            <a:r>
              <a:rPr lang="en-NZ" dirty="0" smtClean="0"/>
              <a:t>Assume that moving the head between two consecutive tracks takes 1 </a:t>
            </a:r>
            <a:r>
              <a:rPr lang="en-NZ" dirty="0" err="1" smtClean="0"/>
              <a:t>ms</a:t>
            </a:r>
            <a:r>
              <a:rPr lang="en-NZ" dirty="0" smtClean="0"/>
              <a:t>.</a:t>
            </a:r>
          </a:p>
          <a:p>
            <a:pPr lvl="1"/>
            <a:endParaRPr lang="en-NZ" dirty="0" smtClean="0"/>
          </a:p>
          <a:p>
            <a:r>
              <a:rPr lang="en-NZ" dirty="0" smtClean="0"/>
              <a:t>The requested tracks, in the order received by the disk scheduler, are </a:t>
            </a:r>
          </a:p>
          <a:p>
            <a:pPr lvl="1"/>
            <a:r>
              <a:rPr lang="en-NZ" dirty="0" smtClean="0"/>
              <a:t>55, 58, 39, 18, 90, 160, 150, 38, 184.</a:t>
            </a:r>
          </a:p>
          <a:p>
            <a:endParaRPr lang="en-NZ" dirty="0"/>
          </a:p>
        </p:txBody>
      </p:sp>
    </p:spTree>
    <p:extLst>
      <p:ext uri="{BB962C8B-B14F-4D97-AF65-F5344CB8AC3E}">
        <p14:creationId xmlns:p14="http://schemas.microsoft.com/office/powerpoint/2010/main" val="23876493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9993" y="152400"/>
            <a:ext cx="8229600" cy="685800"/>
          </a:xfrm>
        </p:spPr>
        <p:txBody>
          <a:bodyPr/>
          <a:lstStyle/>
          <a:p>
            <a:r>
              <a:rPr lang="en-US" dirty="0" smtClean="0"/>
              <a:t>First-in, first-out (FIFO)</a:t>
            </a:r>
          </a:p>
        </p:txBody>
      </p:sp>
      <p:sp>
        <p:nvSpPr>
          <p:cNvPr id="3" name="Content Placeholder 2"/>
          <p:cNvSpPr>
            <a:spLocks noGrp="1"/>
          </p:cNvSpPr>
          <p:nvPr>
            <p:ph idx="4294967295"/>
          </p:nvPr>
        </p:nvSpPr>
        <p:spPr>
          <a:xfrm>
            <a:off x="228600" y="990600"/>
            <a:ext cx="8686800" cy="3124200"/>
          </a:xfrm>
        </p:spPr>
        <p:txBody>
          <a:bodyPr/>
          <a:lstStyle/>
          <a:p>
            <a:r>
              <a:rPr lang="en-US" sz="2400" dirty="0" smtClean="0"/>
              <a:t>Process request sequentially</a:t>
            </a:r>
          </a:p>
          <a:p>
            <a:r>
              <a:rPr lang="en-US" sz="2400" dirty="0" smtClean="0"/>
              <a:t>Fair to all processes</a:t>
            </a:r>
          </a:p>
          <a:p>
            <a:r>
              <a:rPr lang="en-US" sz="2400" dirty="0" smtClean="0"/>
              <a:t>Approaches random scheduling in performance if there are many processes</a:t>
            </a:r>
          </a:p>
          <a:p>
            <a:endParaRPr lang="en-US" sz="2400" dirty="0" smtClean="0"/>
          </a:p>
          <a:p>
            <a:endParaRPr lang="en-US" sz="800" dirty="0" smtClean="0"/>
          </a:p>
          <a:p>
            <a:pPr marL="0" indent="0">
              <a:buNone/>
            </a:pPr>
            <a:r>
              <a:rPr lang="en-NZ" sz="2000" dirty="0" smtClean="0"/>
              <a:t>55</a:t>
            </a:r>
            <a:r>
              <a:rPr lang="en-NZ" sz="2000" dirty="0"/>
              <a:t>, 58, 39, 18, 90, 160, 150, 38, </a:t>
            </a:r>
            <a:r>
              <a:rPr lang="en-NZ" sz="2000" dirty="0" smtClean="0"/>
              <a:t>184</a:t>
            </a:r>
          </a:p>
          <a:p>
            <a:pPr marL="0" indent="0">
              <a:buNone/>
            </a:pPr>
            <a:r>
              <a:rPr lang="en-NZ" sz="2000" dirty="0" err="1" smtClean="0"/>
              <a:t>Avg</a:t>
            </a:r>
            <a:r>
              <a:rPr lang="en-NZ" sz="2000" dirty="0" smtClean="0"/>
              <a:t> Seek time= (45+3+19+21+72+70+10+112+146)/9 = 55.3 </a:t>
            </a:r>
            <a:r>
              <a:rPr lang="en-NZ" sz="2000" dirty="0" err="1" smtClean="0"/>
              <a:t>ms</a:t>
            </a:r>
            <a:endParaRPr lang="en-US" sz="2000" dirty="0"/>
          </a:p>
        </p:txBody>
      </p:sp>
      <p:pic>
        <p:nvPicPr>
          <p:cNvPr id="4" name="Picture 3" descr="Fig11_07a.gif"/>
          <p:cNvPicPr>
            <a:picLocks noChangeAspect="1"/>
          </p:cNvPicPr>
          <p:nvPr/>
        </p:nvPicPr>
        <p:blipFill>
          <a:blip r:embed="rId3"/>
          <a:stretch>
            <a:fillRect/>
          </a:stretch>
        </p:blipFill>
        <p:spPr>
          <a:xfrm>
            <a:off x="381000" y="4038600"/>
            <a:ext cx="7954877" cy="2508592"/>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
            <a:ext cx="8229600" cy="883920"/>
          </a:xfrm>
        </p:spPr>
        <p:txBody>
          <a:bodyPr/>
          <a:lstStyle/>
          <a:p>
            <a:r>
              <a:rPr lang="en-US" dirty="0" smtClean="0"/>
              <a:t>Last-in, first-out</a:t>
            </a:r>
          </a:p>
        </p:txBody>
      </p:sp>
      <p:sp>
        <p:nvSpPr>
          <p:cNvPr id="3" name="Content Placeholder 2"/>
          <p:cNvSpPr>
            <a:spLocks noGrp="1"/>
          </p:cNvSpPr>
          <p:nvPr>
            <p:ph idx="4294967295"/>
          </p:nvPr>
        </p:nvSpPr>
        <p:spPr>
          <a:xfrm>
            <a:off x="152400" y="1143000"/>
            <a:ext cx="8915400" cy="4953000"/>
          </a:xfrm>
        </p:spPr>
        <p:txBody>
          <a:bodyPr/>
          <a:lstStyle/>
          <a:p>
            <a:r>
              <a:rPr lang="en-US" dirty="0" smtClean="0"/>
              <a:t>Good for transaction processing systems</a:t>
            </a:r>
          </a:p>
          <a:p>
            <a:pPr lvl="1"/>
            <a:r>
              <a:rPr lang="en-US" dirty="0" smtClean="0"/>
              <a:t>The device is given to the most recent user so there should be little arm movement</a:t>
            </a:r>
          </a:p>
          <a:p>
            <a:pPr lvl="1"/>
            <a:endParaRPr lang="en-US" dirty="0" smtClean="0"/>
          </a:p>
          <a:p>
            <a:r>
              <a:rPr lang="en-US" dirty="0" smtClean="0"/>
              <a:t>Possibility of starvation since a job may never regain the head of the line</a:t>
            </a:r>
          </a:p>
          <a:p>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872490"/>
          </a:xfrm>
        </p:spPr>
        <p:txBody>
          <a:bodyPr/>
          <a:lstStyle/>
          <a:p>
            <a:r>
              <a:rPr lang="en-US" dirty="0" smtClean="0"/>
              <a:t>Shortest Service Time First (SSTF)</a:t>
            </a:r>
          </a:p>
        </p:txBody>
      </p:sp>
      <p:sp>
        <p:nvSpPr>
          <p:cNvPr id="3" name="Content Placeholder 2"/>
          <p:cNvSpPr>
            <a:spLocks noGrp="1"/>
          </p:cNvSpPr>
          <p:nvPr>
            <p:ph idx="4294967295"/>
          </p:nvPr>
        </p:nvSpPr>
        <p:spPr>
          <a:xfrm>
            <a:off x="304800" y="872490"/>
            <a:ext cx="8610600" cy="2785110"/>
          </a:xfrm>
        </p:spPr>
        <p:txBody>
          <a:bodyPr/>
          <a:lstStyle/>
          <a:p>
            <a:r>
              <a:rPr lang="en-US" sz="2800" dirty="0" smtClean="0"/>
              <a:t>Select the disk I/O request that requires the least movement of the disk arm from its current position</a:t>
            </a:r>
          </a:p>
          <a:p>
            <a:r>
              <a:rPr lang="en-US" sz="2800" dirty="0" smtClean="0"/>
              <a:t>Always choose the minimum seek time</a:t>
            </a:r>
          </a:p>
          <a:p>
            <a:endParaRPr lang="en-US" dirty="0"/>
          </a:p>
        </p:txBody>
      </p:sp>
      <p:pic>
        <p:nvPicPr>
          <p:cNvPr id="4" name="Picture 3" descr="Fig11_07b.gif"/>
          <p:cNvPicPr>
            <a:picLocks noChangeAspect="1"/>
          </p:cNvPicPr>
          <p:nvPr/>
        </p:nvPicPr>
        <p:blipFill>
          <a:blip r:embed="rId3"/>
          <a:stretch>
            <a:fillRect/>
          </a:stretch>
        </p:blipFill>
        <p:spPr>
          <a:xfrm>
            <a:off x="51954" y="3352800"/>
            <a:ext cx="9064335" cy="2869287"/>
          </a:xfrm>
          <a:prstGeom prst="rect">
            <a:avLst/>
          </a:prstGeom>
        </p:spPr>
      </p:pic>
      <p:sp>
        <p:nvSpPr>
          <p:cNvPr id="5" name="Rectangle 4"/>
          <p:cNvSpPr/>
          <p:nvPr/>
        </p:nvSpPr>
        <p:spPr>
          <a:xfrm>
            <a:off x="381000" y="2590800"/>
            <a:ext cx="8382000" cy="646331"/>
          </a:xfrm>
          <a:prstGeom prst="rect">
            <a:avLst/>
          </a:prstGeom>
        </p:spPr>
        <p:txBody>
          <a:bodyPr wrap="square">
            <a:spAutoFit/>
          </a:bodyPr>
          <a:lstStyle/>
          <a:p>
            <a:pPr marL="0" indent="0">
              <a:buNone/>
            </a:pPr>
            <a:r>
              <a:rPr lang="en-NZ" dirty="0"/>
              <a:t>55, 58, 39, 18, 90, 160, 150, 38, 184</a:t>
            </a:r>
          </a:p>
          <a:p>
            <a:pPr marL="0" indent="0">
              <a:buNone/>
            </a:pPr>
            <a:r>
              <a:rPr lang="en-NZ" dirty="0" err="1" smtClean="0"/>
              <a:t>Avg</a:t>
            </a:r>
            <a:r>
              <a:rPr lang="en-NZ" dirty="0" smtClean="0"/>
              <a:t> Seek time=(10+32+3+16+1+20+132+10+24)/9 </a:t>
            </a:r>
            <a:r>
              <a:rPr lang="en-NZ" dirty="0"/>
              <a:t>= </a:t>
            </a:r>
            <a:r>
              <a:rPr lang="en-NZ" dirty="0" smtClean="0"/>
              <a:t>27.5 </a:t>
            </a:r>
            <a:r>
              <a:rPr lang="en-NZ" dirty="0" err="1"/>
              <a:t>ms</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1430"/>
            <a:ext cx="8229600" cy="639762"/>
          </a:xfrm>
        </p:spPr>
        <p:txBody>
          <a:bodyPr/>
          <a:lstStyle/>
          <a:p>
            <a:r>
              <a:rPr lang="en-US" dirty="0"/>
              <a:t>SCAN (</a:t>
            </a:r>
            <a:r>
              <a:rPr lang="en-US" dirty="0" smtClean="0"/>
              <a:t>Elevator)</a:t>
            </a:r>
          </a:p>
        </p:txBody>
      </p:sp>
      <p:sp>
        <p:nvSpPr>
          <p:cNvPr id="3" name="Content Placeholder 2"/>
          <p:cNvSpPr>
            <a:spLocks noGrp="1"/>
          </p:cNvSpPr>
          <p:nvPr>
            <p:ph idx="4294967295"/>
          </p:nvPr>
        </p:nvSpPr>
        <p:spPr>
          <a:xfrm>
            <a:off x="190500" y="838200"/>
            <a:ext cx="8839200" cy="1524000"/>
          </a:xfrm>
        </p:spPr>
        <p:txBody>
          <a:bodyPr/>
          <a:lstStyle/>
          <a:p>
            <a:r>
              <a:rPr lang="en-US" sz="2800" dirty="0" smtClean="0"/>
              <a:t>Arm moves in one direction only, satisfying all outstanding requests until it reaches the last track in that direction then the direction is reversed</a:t>
            </a:r>
          </a:p>
          <a:p>
            <a:endParaRPr lang="en-US" dirty="0"/>
          </a:p>
        </p:txBody>
      </p:sp>
      <p:pic>
        <p:nvPicPr>
          <p:cNvPr id="4" name="Picture 3" descr="Fig11_07c.gif"/>
          <p:cNvPicPr>
            <a:picLocks noChangeAspect="1"/>
          </p:cNvPicPr>
          <p:nvPr/>
        </p:nvPicPr>
        <p:blipFill>
          <a:blip r:embed="rId3"/>
          <a:stretch>
            <a:fillRect/>
          </a:stretch>
        </p:blipFill>
        <p:spPr>
          <a:xfrm>
            <a:off x="165937" y="3657600"/>
            <a:ext cx="8780043" cy="2743200"/>
          </a:xfrm>
          <a:prstGeom prst="rect">
            <a:avLst/>
          </a:prstGeom>
        </p:spPr>
      </p:pic>
      <p:sp>
        <p:nvSpPr>
          <p:cNvPr id="5" name="Rectangle 4"/>
          <p:cNvSpPr/>
          <p:nvPr/>
        </p:nvSpPr>
        <p:spPr>
          <a:xfrm>
            <a:off x="381000" y="2590800"/>
            <a:ext cx="8382000" cy="646331"/>
          </a:xfrm>
          <a:prstGeom prst="rect">
            <a:avLst/>
          </a:prstGeom>
        </p:spPr>
        <p:txBody>
          <a:bodyPr wrap="square">
            <a:spAutoFit/>
          </a:bodyPr>
          <a:lstStyle/>
          <a:p>
            <a:pPr marL="0" indent="0">
              <a:buNone/>
            </a:pPr>
            <a:r>
              <a:rPr lang="en-NZ" dirty="0"/>
              <a:t>55, 58, 39, 18, 90, 160, 150, 38, 184</a:t>
            </a:r>
          </a:p>
          <a:p>
            <a:pPr marL="0" indent="0">
              <a:buNone/>
            </a:pPr>
            <a:r>
              <a:rPr lang="en-NZ" dirty="0" err="1" smtClean="0"/>
              <a:t>Avg</a:t>
            </a:r>
            <a:r>
              <a:rPr lang="en-NZ" dirty="0" smtClean="0"/>
              <a:t> Seek time=(50+10+24+94+32+3+16+1+20)/9 </a:t>
            </a:r>
            <a:r>
              <a:rPr lang="en-NZ" dirty="0"/>
              <a:t>= </a:t>
            </a:r>
            <a:r>
              <a:rPr lang="en-NZ" dirty="0" smtClean="0"/>
              <a:t>27.7 </a:t>
            </a:r>
            <a:r>
              <a:rPr lang="en-NZ" dirty="0" err="1"/>
              <a:t>ms</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487362"/>
          </a:xfrm>
        </p:spPr>
        <p:txBody>
          <a:bodyPr/>
          <a:lstStyle/>
          <a:p>
            <a:r>
              <a:rPr lang="en-US" dirty="0" smtClean="0"/>
              <a:t>C-SCAN</a:t>
            </a:r>
          </a:p>
        </p:txBody>
      </p:sp>
      <p:sp>
        <p:nvSpPr>
          <p:cNvPr id="3" name="Content Placeholder 2"/>
          <p:cNvSpPr>
            <a:spLocks noGrp="1"/>
          </p:cNvSpPr>
          <p:nvPr>
            <p:ph idx="4294967295"/>
          </p:nvPr>
        </p:nvSpPr>
        <p:spPr>
          <a:xfrm>
            <a:off x="152400" y="838200"/>
            <a:ext cx="8839200" cy="1981200"/>
          </a:xfrm>
        </p:spPr>
        <p:txBody>
          <a:bodyPr/>
          <a:lstStyle/>
          <a:p>
            <a:r>
              <a:rPr lang="en-US" sz="2800" dirty="0" smtClean="0"/>
              <a:t>Restricts scanning to one direction only</a:t>
            </a:r>
          </a:p>
          <a:p>
            <a:r>
              <a:rPr lang="en-US" sz="2800" dirty="0" smtClean="0"/>
              <a:t>When the last track has been visited in one direction, the arm is returned to the opposite end of the disk and the scan begins again</a:t>
            </a:r>
          </a:p>
          <a:p>
            <a:endParaRPr lang="en-US" dirty="0"/>
          </a:p>
        </p:txBody>
      </p:sp>
      <p:pic>
        <p:nvPicPr>
          <p:cNvPr id="4" name="Picture 3" descr="Fig11_07d.gif"/>
          <p:cNvPicPr>
            <a:picLocks noChangeAspect="1"/>
          </p:cNvPicPr>
          <p:nvPr/>
        </p:nvPicPr>
        <p:blipFill>
          <a:blip r:embed="rId3"/>
          <a:stretch>
            <a:fillRect/>
          </a:stretch>
        </p:blipFill>
        <p:spPr>
          <a:xfrm>
            <a:off x="1295400" y="4361513"/>
            <a:ext cx="6705600" cy="2191687"/>
          </a:xfrm>
          <a:prstGeom prst="rect">
            <a:avLst/>
          </a:prstGeom>
        </p:spPr>
      </p:pic>
      <p:sp>
        <p:nvSpPr>
          <p:cNvPr id="5" name="Rectangle 4"/>
          <p:cNvSpPr/>
          <p:nvPr/>
        </p:nvSpPr>
        <p:spPr>
          <a:xfrm>
            <a:off x="381000" y="3124200"/>
            <a:ext cx="8382000" cy="646331"/>
          </a:xfrm>
          <a:prstGeom prst="rect">
            <a:avLst/>
          </a:prstGeom>
        </p:spPr>
        <p:txBody>
          <a:bodyPr wrap="square">
            <a:spAutoFit/>
          </a:bodyPr>
          <a:lstStyle/>
          <a:p>
            <a:pPr marL="0" indent="0">
              <a:buNone/>
            </a:pPr>
            <a:r>
              <a:rPr lang="en-NZ" dirty="0"/>
              <a:t>55, 58, 39, 18, 90, 160, 150, 38, 184</a:t>
            </a:r>
          </a:p>
          <a:p>
            <a:pPr marL="0" indent="0">
              <a:buNone/>
            </a:pPr>
            <a:r>
              <a:rPr lang="en-NZ" dirty="0" err="1" smtClean="0"/>
              <a:t>Avg</a:t>
            </a:r>
            <a:r>
              <a:rPr lang="en-NZ" dirty="0" smtClean="0"/>
              <a:t> Seek time=(50+10+24+166+20+1+16+3+32)/9 </a:t>
            </a:r>
            <a:r>
              <a:rPr lang="en-NZ" dirty="0"/>
              <a:t>= </a:t>
            </a:r>
            <a:r>
              <a:rPr lang="en-NZ" dirty="0" smtClean="0"/>
              <a:t>35.8 </a:t>
            </a:r>
            <a:r>
              <a:rPr lang="en-NZ" dirty="0" err="1"/>
              <a:t>ms</a:t>
            </a: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4330" y="0"/>
            <a:ext cx="8229600" cy="868362"/>
          </a:xfrm>
        </p:spPr>
        <p:txBody>
          <a:bodyPr/>
          <a:lstStyle/>
          <a:p>
            <a:r>
              <a:rPr lang="en-US" dirty="0" smtClean="0"/>
              <a:t>Performance Compared</a:t>
            </a:r>
            <a:endParaRPr lang="en-US" dirty="0"/>
          </a:p>
        </p:txBody>
      </p:sp>
      <p:pic>
        <p:nvPicPr>
          <p:cNvPr id="4" name="Content Placeholder 3" descr="Table11_02.gif"/>
          <p:cNvPicPr>
            <a:picLocks noGrp="1" noChangeAspect="1"/>
          </p:cNvPicPr>
          <p:nvPr>
            <p:ph idx="4294967295"/>
          </p:nvPr>
        </p:nvPicPr>
        <p:blipFill rotWithShape="1">
          <a:blip r:embed="rId3"/>
          <a:srcRect l="1745"/>
          <a:stretch/>
        </p:blipFill>
        <p:spPr>
          <a:xfrm>
            <a:off x="152400" y="1724083"/>
            <a:ext cx="8870108" cy="4274981"/>
          </a:xfrm>
        </p:spPr>
      </p:pic>
      <p:sp>
        <p:nvSpPr>
          <p:cNvPr id="6" name="Rectangle 5"/>
          <p:cNvSpPr/>
          <p:nvPr/>
        </p:nvSpPr>
        <p:spPr>
          <a:xfrm>
            <a:off x="506730" y="1007645"/>
            <a:ext cx="8077200" cy="584775"/>
          </a:xfrm>
          <a:prstGeom prst="rect">
            <a:avLst/>
          </a:prstGeom>
        </p:spPr>
        <p:txBody>
          <a:bodyPr wrap="square">
            <a:spAutoFit/>
          </a:bodyPr>
          <a:lstStyle/>
          <a:p>
            <a:r>
              <a:rPr lang="en-NZ" sz="3200" dirty="0" smtClean="0"/>
              <a:t>Comparison of Disk Scheduling Algorithms</a:t>
            </a:r>
            <a:endParaRPr lang="en-NZ" sz="32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Linux Elevator Scheduler </a:t>
            </a:r>
            <a:endParaRPr lang="en-US" dirty="0"/>
          </a:p>
        </p:txBody>
      </p:sp>
      <p:sp>
        <p:nvSpPr>
          <p:cNvPr id="3" name="Content Placeholder 2"/>
          <p:cNvSpPr>
            <a:spLocks noGrp="1"/>
          </p:cNvSpPr>
          <p:nvPr>
            <p:ph idx="4294967295"/>
          </p:nvPr>
        </p:nvSpPr>
        <p:spPr>
          <a:xfrm>
            <a:off x="228600" y="1600200"/>
            <a:ext cx="8534400" cy="3657600"/>
          </a:xfrm>
        </p:spPr>
        <p:txBody>
          <a:bodyPr/>
          <a:lstStyle/>
          <a:p>
            <a:r>
              <a:rPr lang="en-US" dirty="0" smtClean="0"/>
              <a:t>Maintains a single queue for disk read and write requests</a:t>
            </a:r>
          </a:p>
          <a:p>
            <a:r>
              <a:rPr lang="en-US" dirty="0" smtClean="0"/>
              <a:t>Keeps list of requests sorted by block number</a:t>
            </a:r>
          </a:p>
          <a:p>
            <a:r>
              <a:rPr lang="en-US" dirty="0" smtClean="0"/>
              <a:t>Drive moves in a single direction to satisfy each request</a:t>
            </a:r>
          </a:p>
          <a:p>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lstStyle/>
          <a:p>
            <a:r>
              <a:rPr lang="en-NZ" dirty="0" smtClean="0"/>
              <a:t>Differences in I/O Devices</a:t>
            </a:r>
            <a:endParaRPr lang="en-NZ" dirty="0"/>
          </a:p>
        </p:txBody>
      </p:sp>
      <p:sp>
        <p:nvSpPr>
          <p:cNvPr id="3" name="Content Placeholder 2"/>
          <p:cNvSpPr>
            <a:spLocks noGrp="1"/>
          </p:cNvSpPr>
          <p:nvPr>
            <p:ph idx="4294967295"/>
          </p:nvPr>
        </p:nvSpPr>
        <p:spPr>
          <a:xfrm>
            <a:off x="381000" y="1371600"/>
            <a:ext cx="8229600" cy="4953000"/>
          </a:xfrm>
        </p:spPr>
        <p:txBody>
          <a:bodyPr/>
          <a:lstStyle/>
          <a:p>
            <a:r>
              <a:rPr lang="en-NZ" dirty="0" smtClean="0"/>
              <a:t>Devices differ in a number of areas</a:t>
            </a:r>
          </a:p>
          <a:p>
            <a:pPr lvl="1"/>
            <a:r>
              <a:rPr lang="en-NZ" dirty="0" smtClean="0"/>
              <a:t>Data Rate</a:t>
            </a:r>
          </a:p>
          <a:p>
            <a:pPr lvl="1"/>
            <a:r>
              <a:rPr lang="en-NZ" dirty="0" smtClean="0"/>
              <a:t>Application</a:t>
            </a:r>
          </a:p>
          <a:p>
            <a:pPr lvl="1"/>
            <a:r>
              <a:rPr lang="en-NZ" dirty="0" smtClean="0"/>
              <a:t>Complexity of Control</a:t>
            </a:r>
          </a:p>
          <a:p>
            <a:pPr lvl="1"/>
            <a:r>
              <a:rPr lang="en-NZ" dirty="0" smtClean="0"/>
              <a:t>Unit of Transfer</a:t>
            </a:r>
          </a:p>
          <a:p>
            <a:pPr lvl="1"/>
            <a:r>
              <a:rPr lang="en-NZ" dirty="0" smtClean="0"/>
              <a:t>Error Conditions</a:t>
            </a:r>
            <a:endParaRPr lang="en-NZ"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229600" cy="685800"/>
          </a:xfrm>
        </p:spPr>
        <p:txBody>
          <a:bodyPr/>
          <a:lstStyle/>
          <a:p>
            <a:r>
              <a:rPr lang="en-US" dirty="0" smtClean="0"/>
              <a:t>Data Rate</a:t>
            </a:r>
            <a:endParaRPr lang="en-US" dirty="0"/>
          </a:p>
        </p:txBody>
      </p:sp>
      <p:pic>
        <p:nvPicPr>
          <p:cNvPr id="4" name="Content Placeholder 3" descr="Fig11_01.gif"/>
          <p:cNvPicPr>
            <a:picLocks noChangeAspect="1"/>
          </p:cNvPicPr>
          <p:nvPr/>
        </p:nvPicPr>
        <p:blipFill rotWithShape="1">
          <a:blip r:embed="rId3"/>
          <a:srcRect b="9502"/>
          <a:stretch/>
        </p:blipFill>
        <p:spPr bwMode="auto">
          <a:xfrm>
            <a:off x="335280" y="990600"/>
            <a:ext cx="8142514"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 y="34290"/>
            <a:ext cx="9144000" cy="563562"/>
          </a:xfrm>
        </p:spPr>
        <p:txBody>
          <a:bodyPr/>
          <a:lstStyle/>
          <a:p>
            <a:r>
              <a:rPr lang="en-US" dirty="0" smtClean="0"/>
              <a:t>Efficiency</a:t>
            </a:r>
            <a:endParaRPr lang="en-US" dirty="0"/>
          </a:p>
        </p:txBody>
      </p:sp>
      <p:sp>
        <p:nvSpPr>
          <p:cNvPr id="3" name="Content Placeholder 2"/>
          <p:cNvSpPr>
            <a:spLocks noGrp="1"/>
          </p:cNvSpPr>
          <p:nvPr>
            <p:ph idx="4294967295"/>
          </p:nvPr>
        </p:nvSpPr>
        <p:spPr>
          <a:xfrm>
            <a:off x="152400" y="990600"/>
            <a:ext cx="8763000" cy="5867400"/>
          </a:xfrm>
        </p:spPr>
        <p:txBody>
          <a:bodyPr/>
          <a:lstStyle/>
          <a:p>
            <a:r>
              <a:rPr lang="en-US" dirty="0" smtClean="0"/>
              <a:t>Most I/O devices extremely slow compared to main memory</a:t>
            </a:r>
          </a:p>
          <a:p>
            <a:endParaRPr lang="en-US" dirty="0" smtClean="0"/>
          </a:p>
          <a:p>
            <a:r>
              <a:rPr lang="en-US" dirty="0" smtClean="0"/>
              <a:t>Use of multiprogramming allows for some processes to be waiting on I/O while another process executes</a:t>
            </a:r>
          </a:p>
          <a:p>
            <a:endParaRPr lang="en-US" dirty="0" smtClean="0"/>
          </a:p>
          <a:p>
            <a:r>
              <a:rPr lang="en-US" dirty="0" smtClean="0"/>
              <a:t>I/O cannot keep up with processor speed</a:t>
            </a:r>
          </a:p>
          <a:p>
            <a:pPr marL="0" indent="0">
              <a:buNone/>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991600" cy="868362"/>
          </a:xfrm>
        </p:spPr>
        <p:txBody>
          <a:bodyPr/>
          <a:lstStyle/>
          <a:p>
            <a:r>
              <a:rPr lang="en-US" dirty="0" smtClean="0"/>
              <a:t>Disk Performance Parameters</a:t>
            </a:r>
            <a:endParaRPr lang="en-US" dirty="0"/>
          </a:p>
        </p:txBody>
      </p:sp>
      <p:sp>
        <p:nvSpPr>
          <p:cNvPr id="3" name="Content Placeholder 2"/>
          <p:cNvSpPr>
            <a:spLocks noGrp="1"/>
          </p:cNvSpPr>
          <p:nvPr>
            <p:ph idx="4294967295"/>
          </p:nvPr>
        </p:nvSpPr>
        <p:spPr>
          <a:xfrm>
            <a:off x="152400" y="1264920"/>
            <a:ext cx="8763000" cy="3307080"/>
          </a:xfrm>
        </p:spPr>
        <p:txBody>
          <a:bodyPr/>
          <a:lstStyle/>
          <a:p>
            <a:r>
              <a:rPr lang="en-NZ" dirty="0" smtClean="0"/>
              <a:t>The actual details of disk I/O operation depend on many things</a:t>
            </a:r>
          </a:p>
          <a:p>
            <a:pPr marL="457200" lvl="1" indent="0">
              <a:buNone/>
            </a:pPr>
            <a:endParaRPr lang="en-US" dirty="0"/>
          </a:p>
        </p:txBody>
      </p:sp>
      <p:pic>
        <p:nvPicPr>
          <p:cNvPr id="5" name="Picture 4"/>
          <p:cNvPicPr>
            <a:picLocks noChangeAspect="1"/>
          </p:cNvPicPr>
          <p:nvPr/>
        </p:nvPicPr>
        <p:blipFill>
          <a:blip r:embed="rId3"/>
          <a:stretch>
            <a:fillRect/>
          </a:stretch>
        </p:blipFill>
        <p:spPr>
          <a:xfrm>
            <a:off x="1905000" y="2438400"/>
            <a:ext cx="5791200" cy="384128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868362"/>
          </a:xfrm>
        </p:spPr>
        <p:txBody>
          <a:bodyPr/>
          <a:lstStyle/>
          <a:p>
            <a:r>
              <a:rPr lang="en-US" dirty="0" smtClean="0"/>
              <a:t>Positioning the Read/Write Heads</a:t>
            </a:r>
            <a:endParaRPr lang="en-US" dirty="0"/>
          </a:p>
        </p:txBody>
      </p:sp>
      <p:sp>
        <p:nvSpPr>
          <p:cNvPr id="3" name="Content Placeholder 2"/>
          <p:cNvSpPr>
            <a:spLocks noGrp="1"/>
          </p:cNvSpPr>
          <p:nvPr>
            <p:ph idx="4294967295"/>
          </p:nvPr>
        </p:nvSpPr>
        <p:spPr>
          <a:xfrm>
            <a:off x="0" y="1600200"/>
            <a:ext cx="8763000" cy="4953000"/>
          </a:xfrm>
        </p:spPr>
        <p:txBody>
          <a:bodyPr/>
          <a:lstStyle/>
          <a:p>
            <a:r>
              <a:rPr lang="en-NZ" dirty="0" smtClean="0"/>
              <a:t>When the disk drive is operating, the disk is rotating at constant speed.</a:t>
            </a:r>
          </a:p>
          <a:p>
            <a:endParaRPr lang="en-NZ" dirty="0" smtClean="0"/>
          </a:p>
          <a:p>
            <a:r>
              <a:rPr lang="en-NZ" dirty="0" smtClean="0"/>
              <a:t>Track selection involves moving the head in a movable-head system or electronically selecting one head on a fixed-head system. </a:t>
            </a:r>
          </a:p>
          <a:p>
            <a:endParaRPr lang="en-US" dirty="0" smtClean="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763000" cy="762000"/>
          </a:xfrm>
        </p:spPr>
        <p:txBody>
          <a:bodyPr/>
          <a:lstStyle/>
          <a:p>
            <a:r>
              <a:rPr lang="en-US" dirty="0" smtClean="0"/>
              <a:t>Disk Performance Parameters</a:t>
            </a:r>
            <a:endParaRPr lang="en-US" dirty="0"/>
          </a:p>
        </p:txBody>
      </p:sp>
      <p:sp>
        <p:nvSpPr>
          <p:cNvPr id="3" name="Content Placeholder 2"/>
          <p:cNvSpPr>
            <a:spLocks noGrp="1"/>
          </p:cNvSpPr>
          <p:nvPr>
            <p:ph idx="4294967295"/>
          </p:nvPr>
        </p:nvSpPr>
        <p:spPr>
          <a:xfrm>
            <a:off x="304800" y="1143000"/>
            <a:ext cx="8458200" cy="4953000"/>
          </a:xfrm>
        </p:spPr>
        <p:txBody>
          <a:bodyPr/>
          <a:lstStyle/>
          <a:p>
            <a:r>
              <a:rPr lang="en-US" sz="2800" b="1" i="1" dirty="0" smtClean="0"/>
              <a:t>Access Time </a:t>
            </a:r>
            <a:r>
              <a:rPr lang="en-US" sz="2800" dirty="0" smtClean="0"/>
              <a:t>is the sum of:</a:t>
            </a:r>
          </a:p>
          <a:p>
            <a:pPr lvl="1"/>
            <a:r>
              <a:rPr lang="en-US" sz="2400" b="1" i="1" dirty="0" smtClean="0"/>
              <a:t>Seek time: </a:t>
            </a:r>
            <a:r>
              <a:rPr lang="en-US" sz="2400" dirty="0" smtClean="0"/>
              <a:t>The time it takes to position the head at the desired track</a:t>
            </a:r>
          </a:p>
          <a:p>
            <a:pPr lvl="1"/>
            <a:r>
              <a:rPr lang="en-US" sz="2400" b="1" i="1" dirty="0" smtClean="0"/>
              <a:t>Rotational delay </a:t>
            </a:r>
            <a:r>
              <a:rPr lang="en-US" sz="2400" dirty="0" smtClean="0"/>
              <a:t>or</a:t>
            </a:r>
            <a:r>
              <a:rPr lang="en-US" sz="2400" b="1" i="1" dirty="0" smtClean="0"/>
              <a:t> rotational latency: </a:t>
            </a:r>
            <a:r>
              <a:rPr lang="en-US" sz="2400" dirty="0" smtClean="0"/>
              <a:t>The time its takes for the beginning of the sector to reach the head</a:t>
            </a:r>
          </a:p>
          <a:p>
            <a:pPr lvl="2"/>
            <a:r>
              <a:rPr lang="en-US" sz="2000" dirty="0" smtClean="0"/>
              <a:t>The average rotational delay is half of the 1 rotate time</a:t>
            </a:r>
          </a:p>
          <a:p>
            <a:pPr lvl="2"/>
            <a:endParaRPr lang="en-US" sz="2000" dirty="0"/>
          </a:p>
          <a:p>
            <a:pPr lvl="2"/>
            <a:endParaRPr lang="en-US" sz="2000" dirty="0" smtClean="0"/>
          </a:p>
          <a:p>
            <a:r>
              <a:rPr lang="en-US" sz="2800" b="1" i="1" dirty="0" smtClean="0"/>
              <a:t>Transfer Time</a:t>
            </a:r>
            <a:r>
              <a:rPr lang="en-US" sz="2800" dirty="0" smtClean="0"/>
              <a:t> is the time taken to transfer the data.</a:t>
            </a:r>
            <a:endParaRPr lang="en-US" sz="2800" b="1" i="1" dirty="0" smtClean="0"/>
          </a:p>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763000" cy="762000"/>
          </a:xfrm>
        </p:spPr>
        <p:txBody>
          <a:bodyPr/>
          <a:lstStyle/>
          <a:p>
            <a:r>
              <a:rPr lang="en-US" dirty="0" smtClean="0"/>
              <a:t>Disk Performance Parameters</a:t>
            </a:r>
            <a:endParaRPr lang="en-US" dirty="0"/>
          </a:p>
        </p:txBody>
      </p:sp>
      <p:pic>
        <p:nvPicPr>
          <p:cNvPr id="4" name="Picture 3"/>
          <p:cNvPicPr>
            <a:picLocks noChangeAspect="1"/>
          </p:cNvPicPr>
          <p:nvPr/>
        </p:nvPicPr>
        <p:blipFill>
          <a:blip r:embed="rId3"/>
          <a:stretch>
            <a:fillRect/>
          </a:stretch>
        </p:blipFill>
        <p:spPr>
          <a:xfrm>
            <a:off x="444568" y="1295400"/>
            <a:ext cx="8483463" cy="4648987"/>
          </a:xfrm>
          <a:prstGeom prst="rect">
            <a:avLst/>
          </a:prstGeom>
        </p:spPr>
      </p:pic>
    </p:spTree>
    <p:extLst>
      <p:ext uri="{BB962C8B-B14F-4D97-AF65-F5344CB8AC3E}">
        <p14:creationId xmlns:p14="http://schemas.microsoft.com/office/powerpoint/2010/main" val="24091868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52400"/>
            <a:ext cx="8763000" cy="762000"/>
          </a:xfrm>
        </p:spPr>
        <p:txBody>
          <a:bodyPr/>
          <a:lstStyle/>
          <a:p>
            <a:r>
              <a:rPr lang="en-US" dirty="0" smtClean="0"/>
              <a:t>Disk Performance Parameters</a:t>
            </a:r>
            <a:endParaRPr lang="en-US" dirty="0"/>
          </a:p>
        </p:txBody>
      </p:sp>
      <p:sp>
        <p:nvSpPr>
          <p:cNvPr id="3" name="Content Placeholder 2"/>
          <p:cNvSpPr>
            <a:spLocks noGrp="1"/>
          </p:cNvSpPr>
          <p:nvPr>
            <p:ph idx="4294967295"/>
          </p:nvPr>
        </p:nvSpPr>
        <p:spPr>
          <a:xfrm>
            <a:off x="289560" y="1219200"/>
            <a:ext cx="8168640" cy="4953000"/>
          </a:xfrm>
        </p:spPr>
        <p:txBody>
          <a:bodyPr/>
          <a:lstStyle/>
          <a:p>
            <a:pPr marL="0" indent="0">
              <a:buNone/>
            </a:pPr>
            <a:r>
              <a:rPr lang="en-US" sz="2400" dirty="0" smtClean="0"/>
              <a:t>Assume that we have a disk with :</a:t>
            </a:r>
            <a:endParaRPr lang="en-US" sz="2400" dirty="0"/>
          </a:p>
          <a:p>
            <a:pPr marL="400050" lvl="1" indent="0">
              <a:buNone/>
            </a:pPr>
            <a:r>
              <a:rPr lang="en-US" sz="2000" dirty="0" smtClean="0"/>
              <a:t>Average </a:t>
            </a:r>
            <a:r>
              <a:rPr lang="en-US" sz="2000" dirty="0"/>
              <a:t>seek time: </a:t>
            </a:r>
            <a:r>
              <a:rPr lang="en-US" sz="2000" dirty="0" smtClean="0"/>
              <a:t>10 </a:t>
            </a:r>
            <a:r>
              <a:rPr lang="en-US" sz="2000" dirty="0" err="1"/>
              <a:t>ms</a:t>
            </a:r>
            <a:endParaRPr lang="en-US" sz="2000" dirty="0"/>
          </a:p>
          <a:p>
            <a:pPr marL="400050" lvl="1" indent="0">
              <a:buNone/>
            </a:pPr>
            <a:r>
              <a:rPr lang="en-US" sz="2000" dirty="0" smtClean="0"/>
              <a:t>Rotation </a:t>
            </a:r>
            <a:r>
              <a:rPr lang="en-US" sz="2000" dirty="0"/>
              <a:t>rate: 3600 RPM</a:t>
            </a:r>
          </a:p>
          <a:p>
            <a:pPr marL="400050" lvl="1" indent="0">
              <a:buNone/>
            </a:pPr>
            <a:r>
              <a:rPr lang="en-US" sz="2000" dirty="0" smtClean="0"/>
              <a:t>Transfer </a:t>
            </a:r>
            <a:r>
              <a:rPr lang="en-US" sz="2000" dirty="0"/>
              <a:t>rate: </a:t>
            </a:r>
            <a:r>
              <a:rPr lang="en-US" sz="2000" dirty="0" smtClean="0"/>
              <a:t>2 MB/second</a:t>
            </a:r>
            <a:endParaRPr lang="en-US" sz="2000" dirty="0"/>
          </a:p>
          <a:p>
            <a:pPr marL="400050" lvl="1" indent="0">
              <a:buNone/>
            </a:pPr>
            <a:r>
              <a:rPr lang="en-US" sz="2000" dirty="0" smtClean="0"/>
              <a:t>Sector </a:t>
            </a:r>
            <a:r>
              <a:rPr lang="en-US" sz="2000" dirty="0"/>
              <a:t>size: </a:t>
            </a:r>
            <a:r>
              <a:rPr lang="en-US" sz="2000" dirty="0" smtClean="0"/>
              <a:t>512 bytes</a:t>
            </a:r>
          </a:p>
          <a:p>
            <a:pPr marL="400050" lvl="1" indent="0">
              <a:buNone/>
            </a:pPr>
            <a:r>
              <a:rPr lang="en-US" sz="2000" dirty="0" smtClean="0"/>
              <a:t>Controller </a:t>
            </a:r>
            <a:r>
              <a:rPr lang="en-US" sz="2000" dirty="0"/>
              <a:t>overhead: </a:t>
            </a:r>
            <a:r>
              <a:rPr lang="en-US" sz="2000" dirty="0" smtClean="0"/>
              <a:t>5 </a:t>
            </a:r>
            <a:r>
              <a:rPr lang="en-US" sz="2000" dirty="0" err="1" smtClean="0"/>
              <a:t>ms</a:t>
            </a:r>
            <a:endParaRPr lang="en-US" sz="2000" dirty="0"/>
          </a:p>
          <a:p>
            <a:pPr marL="0" indent="0">
              <a:buNone/>
            </a:pPr>
            <a:endParaRPr lang="en-US" sz="2400" dirty="0"/>
          </a:p>
          <a:p>
            <a:pPr marL="0" indent="0">
              <a:buNone/>
            </a:pPr>
            <a:r>
              <a:rPr lang="en-US" sz="2400" dirty="0" smtClean="0"/>
              <a:t>What is the average transfer time of a sector?</a:t>
            </a:r>
          </a:p>
          <a:p>
            <a:pPr marL="0" indent="0">
              <a:buNone/>
            </a:pPr>
            <a:endParaRPr lang="en-US" sz="2400" dirty="0"/>
          </a:p>
          <a:p>
            <a:pPr marL="0" indent="0">
              <a:buNone/>
            </a:pPr>
            <a:r>
              <a:rPr lang="en-US" sz="2400" dirty="0" smtClean="0"/>
              <a:t>  5 + 10 + 8.3 + 0.2 = 23.5</a:t>
            </a:r>
          </a:p>
        </p:txBody>
      </p:sp>
    </p:spTree>
    <p:extLst>
      <p:ext uri="{BB962C8B-B14F-4D97-AF65-F5344CB8AC3E}">
        <p14:creationId xmlns:p14="http://schemas.microsoft.com/office/powerpoint/2010/main" val="259333882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1661</Words>
  <Application>Microsoft Office PowerPoint</Application>
  <PresentationFormat>On-screen Show (4:3)</PresentationFormat>
  <Paragraphs>179</Paragraphs>
  <Slides>18</Slides>
  <Notes>18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18</vt:i4>
      </vt:variant>
    </vt:vector>
  </HeadingPairs>
  <TitlesOfParts>
    <vt:vector size="22" baseType="lpstr">
      <vt:lpstr>Arial</vt:lpstr>
      <vt:lpstr>Calibri</vt:lpstr>
      <vt:lpstr>Office Theme</vt:lpstr>
      <vt:lpstr>Custom Design</vt:lpstr>
      <vt:lpstr>Chapter 11 I/O Management and Disk Scheduling</vt:lpstr>
      <vt:lpstr>Differences in I/O Devices</vt:lpstr>
      <vt:lpstr>Data Rate</vt:lpstr>
      <vt:lpstr>Efficiency</vt:lpstr>
      <vt:lpstr>Disk Performance Parameters</vt:lpstr>
      <vt:lpstr>Positioning the Read/Write Heads</vt:lpstr>
      <vt:lpstr>Disk Performance Parameters</vt:lpstr>
      <vt:lpstr>Disk Performance Parameters</vt:lpstr>
      <vt:lpstr>Disk Performance Parameters</vt:lpstr>
      <vt:lpstr>Disk Scheduling Policies</vt:lpstr>
      <vt:lpstr>Disk Scheduling Policies</vt:lpstr>
      <vt:lpstr>First-in, first-out (FIFO)</vt:lpstr>
      <vt:lpstr>Last-in, first-out</vt:lpstr>
      <vt:lpstr>Shortest Service Time First (SSTF)</vt:lpstr>
      <vt:lpstr>SCAN (Elevator)</vt:lpstr>
      <vt:lpstr>C-SCAN</vt:lpstr>
      <vt:lpstr>Performance Compared</vt:lpstr>
      <vt:lpstr>Linux Elevator Scheduler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2008-04-03T13:48:24Z</dcterms:created>
  <dcterms:modified xsi:type="dcterms:W3CDTF">2018-05-18T10:30:18Z</dcterms:modified>
</cp:coreProperties>
</file>