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57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76" r:id="rId12"/>
    <p:sldId id="277" r:id="rId13"/>
    <p:sldId id="278" r:id="rId14"/>
    <p:sldId id="279" r:id="rId15"/>
    <p:sldId id="281" r:id="rId16"/>
    <p:sldId id="280" r:id="rId17"/>
    <p:sldId id="282" r:id="rId18"/>
    <p:sldId id="283" r:id="rId19"/>
    <p:sldId id="285" r:id="rId20"/>
    <p:sldId id="286" r:id="rId21"/>
    <p:sldId id="289" r:id="rId22"/>
    <p:sldId id="291" r:id="rId23"/>
    <p:sldId id="292" r:id="rId24"/>
    <p:sldId id="293" r:id="rId25"/>
    <p:sldId id="295" r:id="rId26"/>
    <p:sldId id="298" r:id="rId27"/>
    <p:sldId id="308" r:id="rId28"/>
    <p:sldId id="310" r:id="rId29"/>
    <p:sldId id="311" r:id="rId30"/>
    <p:sldId id="314" r:id="rId31"/>
    <p:sldId id="315" r:id="rId32"/>
    <p:sldId id="31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18C455-DCBE-41F6-9A52-324D6BC54AE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781F4-099F-4112-9B1E-8A4E4163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8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2D3F-B0F1-446B-B7CC-19B90EB0017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4F69-47FA-46CC-8030-E13D0EF9E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B11F-C391-4BDD-82EB-6F3E13A9F9E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D068-AB96-40B8-9FAA-422862763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69FE-0345-4152-A335-E3D8B60CD5F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40A0-6A5C-4BDA-AED7-03967CF0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D45C-81C4-4E27-A18A-8835B7066D8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46AB-72DE-4829-A3EE-183283F1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4F1D-9F1B-4CA4-932E-311654E9982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7303-0E5B-4E24-BCA3-62F5881C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4233-E030-4D82-AE1D-06E871FCE68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7966-739A-4E4E-BEF8-5E9D65CA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EE9E-C85E-43CC-91D6-50F7B4961BB7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5778-597E-43D2-A71E-341C60964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8884-1DEA-4C84-A489-E724713CC95E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1189-8D0B-455A-87B2-3A89DCBF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FE5A-BFC9-454A-A87C-69BA4FE25A0F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2254-A369-4EE7-927D-AE7136230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6603-BAC9-4FFA-BE72-57B7C0EDA50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E04E-7B9E-40CB-AECA-9BEEF7D4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2E53-C0F0-49CC-8B3F-6BA3D019B99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5EC1-C65E-447A-8CAE-CC74F724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29625" y="5562600"/>
            <a:ext cx="714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and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15050"/>
            <a:ext cx="1190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 userDrawn="1"/>
        </p:nvSpPr>
        <p:spPr>
          <a:xfrm>
            <a:off x="1171575" y="6124575"/>
            <a:ext cx="7286625" cy="219075"/>
          </a:xfrm>
          <a:custGeom>
            <a:avLst/>
            <a:gdLst>
              <a:gd name="connsiteX0" fmla="*/ 0 w 7286625"/>
              <a:gd name="connsiteY0" fmla="*/ 219075 h 219075"/>
              <a:gd name="connsiteX1" fmla="*/ 190500 w 7286625"/>
              <a:gd name="connsiteY1" fmla="*/ 180975 h 219075"/>
              <a:gd name="connsiteX2" fmla="*/ 2790825 w 7286625"/>
              <a:gd name="connsiteY2" fmla="*/ 171450 h 219075"/>
              <a:gd name="connsiteX3" fmla="*/ 2924175 w 7286625"/>
              <a:gd name="connsiteY3" fmla="*/ 152400 h 219075"/>
              <a:gd name="connsiteX4" fmla="*/ 3267075 w 7286625"/>
              <a:gd name="connsiteY4" fmla="*/ 133350 h 219075"/>
              <a:gd name="connsiteX5" fmla="*/ 3390900 w 7286625"/>
              <a:gd name="connsiteY5" fmla="*/ 123825 h 219075"/>
              <a:gd name="connsiteX6" fmla="*/ 3667125 w 7286625"/>
              <a:gd name="connsiteY6" fmla="*/ 85725 h 219075"/>
              <a:gd name="connsiteX7" fmla="*/ 3838575 w 7286625"/>
              <a:gd name="connsiteY7" fmla="*/ 76200 h 219075"/>
              <a:gd name="connsiteX8" fmla="*/ 4381500 w 7286625"/>
              <a:gd name="connsiteY8" fmla="*/ 47625 h 219075"/>
              <a:gd name="connsiteX9" fmla="*/ 4552950 w 7286625"/>
              <a:gd name="connsiteY9" fmla="*/ 38100 h 219075"/>
              <a:gd name="connsiteX10" fmla="*/ 4686300 w 7286625"/>
              <a:gd name="connsiteY10" fmla="*/ 28575 h 219075"/>
              <a:gd name="connsiteX11" fmla="*/ 5562600 w 7286625"/>
              <a:gd name="connsiteY11" fmla="*/ 0 h 219075"/>
              <a:gd name="connsiteX12" fmla="*/ 6486525 w 7286625"/>
              <a:gd name="connsiteY12" fmla="*/ 9525 h 219075"/>
              <a:gd name="connsiteX13" fmla="*/ 6581775 w 7286625"/>
              <a:gd name="connsiteY13" fmla="*/ 19050 h 219075"/>
              <a:gd name="connsiteX14" fmla="*/ 6715125 w 7286625"/>
              <a:gd name="connsiteY14" fmla="*/ 47625 h 219075"/>
              <a:gd name="connsiteX15" fmla="*/ 7210425 w 7286625"/>
              <a:gd name="connsiteY15" fmla="*/ 66675 h 219075"/>
              <a:gd name="connsiteX16" fmla="*/ 7286625 w 7286625"/>
              <a:gd name="connsiteY16" fmla="*/ 7620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625" h="219075">
                <a:moveTo>
                  <a:pt x="0" y="219075"/>
                </a:moveTo>
                <a:cubicBezTo>
                  <a:pt x="67827" y="173857"/>
                  <a:pt x="45538" y="182475"/>
                  <a:pt x="190500" y="180975"/>
                </a:cubicBezTo>
                <a:lnTo>
                  <a:pt x="2790825" y="171450"/>
                </a:lnTo>
                <a:cubicBezTo>
                  <a:pt x="2835275" y="165100"/>
                  <a:pt x="2879529" y="157183"/>
                  <a:pt x="2924175" y="152400"/>
                </a:cubicBezTo>
                <a:cubicBezTo>
                  <a:pt x="3020054" y="142127"/>
                  <a:pt x="3181234" y="138255"/>
                  <a:pt x="3267075" y="133350"/>
                </a:cubicBezTo>
                <a:cubicBezTo>
                  <a:pt x="3308405" y="130988"/>
                  <a:pt x="3349625" y="127000"/>
                  <a:pt x="3390900" y="123825"/>
                </a:cubicBezTo>
                <a:cubicBezTo>
                  <a:pt x="3496096" y="104698"/>
                  <a:pt x="3551356" y="92157"/>
                  <a:pt x="3667125" y="85725"/>
                </a:cubicBezTo>
                <a:lnTo>
                  <a:pt x="3838575" y="76200"/>
                </a:lnTo>
                <a:cubicBezTo>
                  <a:pt x="4421283" y="38197"/>
                  <a:pt x="3784538" y="73028"/>
                  <a:pt x="4381500" y="47625"/>
                </a:cubicBezTo>
                <a:cubicBezTo>
                  <a:pt x="4438686" y="45192"/>
                  <a:pt x="4495823" y="41670"/>
                  <a:pt x="4552950" y="38100"/>
                </a:cubicBezTo>
                <a:cubicBezTo>
                  <a:pt x="4597426" y="35320"/>
                  <a:pt x="4641768" y="30255"/>
                  <a:pt x="4686300" y="28575"/>
                </a:cubicBezTo>
                <a:lnTo>
                  <a:pt x="5562600" y="0"/>
                </a:lnTo>
                <a:lnTo>
                  <a:pt x="6486525" y="9525"/>
                </a:lnTo>
                <a:cubicBezTo>
                  <a:pt x="6518428" y="10121"/>
                  <a:pt x="6550352" y="13505"/>
                  <a:pt x="6581775" y="19050"/>
                </a:cubicBezTo>
                <a:cubicBezTo>
                  <a:pt x="6696351" y="39269"/>
                  <a:pt x="6600009" y="39686"/>
                  <a:pt x="6715125" y="47625"/>
                </a:cubicBezTo>
                <a:cubicBezTo>
                  <a:pt x="6818795" y="54775"/>
                  <a:pt x="7128867" y="63956"/>
                  <a:pt x="7210425" y="66675"/>
                </a:cubicBezTo>
                <a:cubicBezTo>
                  <a:pt x="7254060" y="81220"/>
                  <a:pt x="7228960" y="76200"/>
                  <a:pt x="7286625" y="762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top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18850181">
            <a:off x="-155575" y="330200"/>
            <a:ext cx="2000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noFill/>
          </a:ln>
        </p:spPr>
        <p:txBody>
          <a:bodyPr/>
          <a:lstStyle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A9AB-7925-475F-87E4-57F6EF09296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BC3C-EF4C-4932-8208-7FBB5701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3780-DD3C-46A5-8303-4579155A8DB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AF33-582B-4B0D-B27A-32E91EEE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4502-BF88-49E9-A189-5718D68C95C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5F4E-BD93-49E1-84D0-363BA319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9AB0-274B-47BE-985F-46164E2F9B8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8FDB-2D8C-4804-B582-7DB90366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B030-1580-4866-BCBB-5B9DCBDFAB6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B8B-B6EB-443D-9CB4-B019CEC8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0F97-1060-4EBF-B543-874A8397FCD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04A5-FF6A-4891-8FE3-D539A7A6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A180-20FC-43E6-ACF2-E4D2D7D4238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2834-41A2-49E3-8762-B14EE3F5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2E86-E886-49FE-9E81-CBA74FDF21F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6F0D-A611-4358-861D-7B01E8303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54A5-A6D3-4FF2-A83D-4A92E35723B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F47-3AF0-4617-BC60-2E592392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A2E3-A4EC-4D3C-A723-C30C7527518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8B95-FD24-4BC4-B430-69A3136D1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bg1"/>
            </a:gs>
            <a:gs pos="0">
              <a:schemeClr val="accent1">
                <a:tint val="66000"/>
                <a:satMod val="160000"/>
              </a:schemeClr>
            </a:gs>
            <a:gs pos="100000">
              <a:srgbClr val="9AB5E4"/>
            </a:gs>
            <a:gs pos="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2B1BE-7229-4612-B077-302E9FB27D5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67C90-D8D8-4A11-9BC3-E7451ACC5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40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1000">
              <a:schemeClr val="bg1"/>
            </a:gs>
            <a:gs pos="0">
              <a:schemeClr val="accent1">
                <a:tint val="66000"/>
                <a:satMod val="160000"/>
              </a:schemeClr>
            </a:gs>
            <a:gs pos="100000">
              <a:srgbClr val="9AB5E4"/>
            </a:gs>
            <a:gs pos="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CF5B1-68BC-4F44-89BE-2F24F67B572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DAB5F-4C32-47E8-A254-E438E2D0D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 Chapter 2</a:t>
            </a:r>
            <a:br>
              <a:rPr lang="en-US" dirty="0" smtClean="0"/>
            </a:br>
            <a:r>
              <a:rPr lang="en-US" dirty="0" smtClean="0"/>
              <a:t>Operating System Overview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System Utilization Example</a:t>
            </a:r>
            <a:endParaRPr lang="en-US" dirty="0"/>
          </a:p>
        </p:txBody>
      </p:sp>
      <p:pic>
        <p:nvPicPr>
          <p:cNvPr id="4" name="Content Placeholder 3" descr="Fig02_04.gif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b="30400"/>
          <a:stretch/>
        </p:blipFill>
        <p:spPr>
          <a:xfrm>
            <a:off x="1219200" y="1752600"/>
            <a:ext cx="6622548" cy="265176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Uniprogramming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8229600" cy="1600200"/>
          </a:xfrm>
        </p:spPr>
        <p:txBody>
          <a:bodyPr/>
          <a:lstStyle/>
          <a:p>
            <a:r>
              <a:rPr lang="en-US" dirty="0" smtClean="0"/>
              <a:t>Processor must wait for I/O instruction to complete before proceeding</a:t>
            </a:r>
            <a:endParaRPr lang="en-US" dirty="0"/>
          </a:p>
        </p:txBody>
      </p:sp>
      <p:pic>
        <p:nvPicPr>
          <p:cNvPr id="4" name="Picture 3" descr="Fig02_05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76600"/>
            <a:ext cx="7617545" cy="1381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229600" cy="1295400"/>
          </a:xfrm>
        </p:spPr>
        <p:txBody>
          <a:bodyPr/>
          <a:lstStyle/>
          <a:p>
            <a:r>
              <a:rPr lang="en-US" dirty="0" smtClean="0"/>
              <a:t>When one job needs to wait for I/O, the processor can switch to the other job</a:t>
            </a:r>
            <a:endParaRPr lang="en-US" dirty="0"/>
          </a:p>
        </p:txBody>
      </p:sp>
      <p:pic>
        <p:nvPicPr>
          <p:cNvPr id="4" name="Picture 3" descr="Fig02_0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0"/>
            <a:ext cx="7365819" cy="2932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pic>
        <p:nvPicPr>
          <p:cNvPr id="4" name="Content Placeholder 3" descr="Fig02_05c.gif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533400" y="1600200"/>
            <a:ext cx="8001648" cy="40386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pic>
        <p:nvPicPr>
          <p:cNvPr id="4" name="Content Placeholder 3" descr="Table02_01.gif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t="30566"/>
          <a:stretch/>
        </p:blipFill>
        <p:spPr>
          <a:xfrm>
            <a:off x="228600" y="1905000"/>
            <a:ext cx="8550589" cy="280416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0320"/>
            <a:ext cx="8229600" cy="1143000"/>
          </a:xfrm>
        </p:spPr>
        <p:txBody>
          <a:bodyPr/>
          <a:lstStyle/>
          <a:p>
            <a:r>
              <a:rPr lang="en-US" dirty="0" smtClean="0"/>
              <a:t>Utilization Histograms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92"/>
          <a:stretch/>
        </p:blipFill>
        <p:spPr bwMode="auto">
          <a:xfrm>
            <a:off x="685800" y="1178561"/>
            <a:ext cx="7382465" cy="509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Time Sharing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3505200"/>
          </a:xfrm>
        </p:spPr>
        <p:txBody>
          <a:bodyPr/>
          <a:lstStyle/>
          <a:p>
            <a:r>
              <a:rPr lang="en-US" dirty="0" smtClean="0"/>
              <a:t>Using multiprogramming to handle multiple </a:t>
            </a:r>
            <a:r>
              <a:rPr lang="en-US" dirty="0" smtClean="0"/>
              <a:t>jobs</a:t>
            </a:r>
            <a:endParaRPr lang="en-US" dirty="0" smtClean="0"/>
          </a:p>
          <a:p>
            <a:r>
              <a:rPr lang="en-US" dirty="0" smtClean="0"/>
              <a:t>Processor’s time is shared among multiple users</a:t>
            </a:r>
          </a:p>
          <a:p>
            <a:r>
              <a:rPr lang="en-US" dirty="0" smtClean="0"/>
              <a:t>Multiple users simultaneously access the system through terminals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Batch Multiprogramming versus Time Sharing</a:t>
            </a:r>
            <a:endParaRPr lang="en-US" dirty="0"/>
          </a:p>
        </p:txBody>
      </p:sp>
      <p:pic>
        <p:nvPicPr>
          <p:cNvPr id="4" name="Content Placeholder 3" descr="Table02_03.gif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t="45116"/>
          <a:stretch/>
        </p:blipFill>
        <p:spPr>
          <a:xfrm>
            <a:off x="152400" y="2667000"/>
            <a:ext cx="8564342" cy="179832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Major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Memory management</a:t>
            </a:r>
          </a:p>
          <a:p>
            <a:r>
              <a:rPr lang="en-US" dirty="0" smtClean="0"/>
              <a:t>Information protection and security</a:t>
            </a:r>
          </a:p>
          <a:p>
            <a:r>
              <a:rPr lang="en-US" dirty="0" smtClean="0"/>
              <a:t>Scheduling and resource management</a:t>
            </a:r>
          </a:p>
          <a:p>
            <a:r>
              <a:rPr lang="en-US" dirty="0" smtClean="0"/>
              <a:t>System structure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A program in execution</a:t>
            </a:r>
          </a:p>
          <a:p>
            <a:r>
              <a:rPr lang="en-US" dirty="0" smtClean="0"/>
              <a:t>An instance of a program running on a computer</a:t>
            </a:r>
          </a:p>
          <a:p>
            <a:r>
              <a:rPr lang="en-US" dirty="0" smtClean="0"/>
              <a:t>The entity that can be assigned to and executed on a </a:t>
            </a:r>
            <a:r>
              <a:rPr lang="en-US" dirty="0" smtClean="0"/>
              <a:t>processor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 unit of activity characterized by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 set of sequential threads of execution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 current state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An associated set of system resources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r>
              <a:rPr lang="en-US" dirty="0" smtClean="0"/>
              <a:t>Operating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81000" y="1219200"/>
            <a:ext cx="8229600" cy="4953000"/>
          </a:xfrm>
        </p:spPr>
        <p:txBody>
          <a:bodyPr/>
          <a:lstStyle/>
          <a:p>
            <a:r>
              <a:rPr lang="en-US" dirty="0" smtClean="0"/>
              <a:t>A program that controls the execution of application programs</a:t>
            </a:r>
          </a:p>
          <a:p>
            <a:r>
              <a:rPr lang="en-US" dirty="0" smtClean="0"/>
              <a:t>An interface between applications and hardware</a:t>
            </a:r>
          </a:p>
          <a:p>
            <a:endParaRPr lang="en-US" dirty="0" smtClean="0"/>
          </a:p>
          <a:p>
            <a:r>
              <a:rPr lang="en-US" dirty="0"/>
              <a:t>Convenience</a:t>
            </a:r>
          </a:p>
          <a:p>
            <a:r>
              <a:rPr lang="en-US" dirty="0"/>
              <a:t>Efficiency</a:t>
            </a:r>
          </a:p>
          <a:p>
            <a:r>
              <a:rPr lang="en-US" dirty="0"/>
              <a:t>Ability to evolve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229600" cy="3581400"/>
          </a:xfrm>
        </p:spPr>
        <p:txBody>
          <a:bodyPr/>
          <a:lstStyle/>
          <a:p>
            <a:r>
              <a:rPr lang="en-US" dirty="0" smtClean="0"/>
              <a:t>Consists of three components</a:t>
            </a:r>
          </a:p>
          <a:p>
            <a:pPr lvl="1"/>
            <a:r>
              <a:rPr lang="en-US" dirty="0" smtClean="0"/>
              <a:t>An executable program</a:t>
            </a:r>
          </a:p>
          <a:p>
            <a:pPr lvl="1"/>
            <a:r>
              <a:rPr lang="en-US" dirty="0" smtClean="0"/>
              <a:t>Associated data needed by the program</a:t>
            </a:r>
          </a:p>
          <a:p>
            <a:pPr lvl="1"/>
            <a:r>
              <a:rPr lang="en-US" dirty="0" smtClean="0"/>
              <a:t>Execution context of the program</a:t>
            </a:r>
          </a:p>
          <a:p>
            <a:pPr lvl="2"/>
            <a:r>
              <a:rPr lang="en-US" dirty="0" smtClean="0"/>
              <a:t>Process Control Block (PCB)</a:t>
            </a:r>
          </a:p>
          <a:p>
            <a:pPr lvl="2"/>
            <a:r>
              <a:rPr lang="en-US" dirty="0" smtClean="0"/>
              <a:t>All information the operating system needs to manage the process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sz="4000" dirty="0" smtClean="0"/>
              <a:t>Memory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19200"/>
            <a:ext cx="4038600" cy="3505200"/>
          </a:xfrm>
        </p:spPr>
        <p:txBody>
          <a:bodyPr/>
          <a:lstStyle/>
          <a:p>
            <a:r>
              <a:rPr lang="en-US" sz="2400" dirty="0" smtClean="0"/>
              <a:t>Process isolation</a:t>
            </a:r>
          </a:p>
          <a:p>
            <a:r>
              <a:rPr lang="en-US" sz="2400" dirty="0" smtClean="0"/>
              <a:t>Automatic allocation and management</a:t>
            </a:r>
          </a:p>
          <a:p>
            <a:r>
              <a:rPr lang="en-US" sz="2400" dirty="0" smtClean="0"/>
              <a:t>Support of modular programming</a:t>
            </a:r>
          </a:p>
          <a:p>
            <a:r>
              <a:rPr lang="en-US" sz="2400" dirty="0" smtClean="0"/>
              <a:t>Protection and access control</a:t>
            </a:r>
          </a:p>
          <a:p>
            <a:r>
              <a:rPr lang="en-US" sz="2400" dirty="0" smtClean="0"/>
              <a:t>Long-term storage</a:t>
            </a:r>
          </a:p>
          <a:p>
            <a:endParaRPr lang="en-US" dirty="0"/>
          </a:p>
        </p:txBody>
      </p:sp>
      <p:pic>
        <p:nvPicPr>
          <p:cNvPr id="4" name="Content Placeholder 3" descr="Fig02_08.gif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5117" r="21982" b="17553"/>
          <a:stretch/>
        </p:blipFill>
        <p:spPr bwMode="auto">
          <a:xfrm>
            <a:off x="4191000" y="914399"/>
            <a:ext cx="4836160" cy="573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2895600"/>
          </a:xfrm>
        </p:spPr>
        <p:txBody>
          <a:bodyPr/>
          <a:lstStyle/>
          <a:p>
            <a:r>
              <a:rPr lang="en-US" dirty="0" smtClean="0"/>
              <a:t>Implements long-term store</a:t>
            </a:r>
          </a:p>
          <a:p>
            <a:r>
              <a:rPr lang="en-US" dirty="0" smtClean="0"/>
              <a:t>Information stored in named objects called files</a:t>
            </a:r>
          </a:p>
          <a:p>
            <a:r>
              <a:rPr lang="en-US" dirty="0" smtClean="0"/>
              <a:t>Allows programmers to address memory from a logical point of view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990597"/>
            <a:ext cx="3962400" cy="5555641"/>
          </a:xfrm>
        </p:spPr>
        <p:txBody>
          <a:bodyPr/>
          <a:lstStyle/>
          <a:p>
            <a:r>
              <a:rPr lang="en-US" sz="2400" dirty="0" smtClean="0"/>
              <a:t>Allows process to be comprised of a number of fixed-size blocks, called </a:t>
            </a:r>
            <a:r>
              <a:rPr lang="en-US" sz="2400" dirty="0" smtClean="0"/>
              <a:t>pages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Virtual address is a page number and an offset within the </a:t>
            </a:r>
            <a:r>
              <a:rPr lang="en-US" sz="2400" dirty="0" smtClean="0"/>
              <a:t>page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Each page may be located anywhere in main </a:t>
            </a:r>
            <a:r>
              <a:rPr lang="en-US" sz="2400" dirty="0" smtClean="0"/>
              <a:t>memory</a:t>
            </a:r>
          </a:p>
          <a:p>
            <a:endParaRPr lang="en-US" sz="900" dirty="0" smtClean="0"/>
          </a:p>
          <a:p>
            <a:r>
              <a:rPr lang="en-US" sz="2400" dirty="0" smtClean="0"/>
              <a:t>Real address or physical address is the main memory address</a:t>
            </a:r>
          </a:p>
          <a:p>
            <a:endParaRPr lang="en-US" dirty="0"/>
          </a:p>
        </p:txBody>
      </p:sp>
      <p:pic>
        <p:nvPicPr>
          <p:cNvPr id="4" name="Content Placeholder 3" descr="Fig02_09.gif"/>
          <p:cNvPicPr>
            <a:picLocks noChangeAspect="1"/>
          </p:cNvPicPr>
          <p:nvPr/>
        </p:nvPicPr>
        <p:blipFill rotWithShape="1">
          <a:blip r:embed="rId3"/>
          <a:srcRect l="1791" r="3781" b="24883"/>
          <a:stretch/>
        </p:blipFill>
        <p:spPr bwMode="auto">
          <a:xfrm>
            <a:off x="4297680" y="1010290"/>
            <a:ext cx="4820920" cy="553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Virtual Memory Addressing</a:t>
            </a:r>
            <a:endParaRPr lang="en-US" dirty="0"/>
          </a:p>
        </p:txBody>
      </p:sp>
      <p:pic>
        <p:nvPicPr>
          <p:cNvPr id="4" name="Content Placeholder 3" descr="Fig02_10.gif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b="18206"/>
          <a:stretch/>
        </p:blipFill>
        <p:spPr>
          <a:xfrm>
            <a:off x="838200" y="1752600"/>
            <a:ext cx="7067550" cy="434067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" y="152400"/>
            <a:ext cx="8757920" cy="1143000"/>
          </a:xfrm>
        </p:spPr>
        <p:txBody>
          <a:bodyPr/>
          <a:lstStyle/>
          <a:p>
            <a:r>
              <a:rPr lang="en-US" dirty="0" smtClean="0"/>
              <a:t>Scheduling and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Give equal and fair access to resources</a:t>
            </a:r>
          </a:p>
          <a:p>
            <a:r>
              <a:rPr lang="en-US" dirty="0" smtClean="0"/>
              <a:t>Differential responsiveness</a:t>
            </a:r>
          </a:p>
          <a:p>
            <a:pPr lvl="1"/>
            <a:r>
              <a:rPr lang="en-US" dirty="0" smtClean="0"/>
              <a:t>Discriminate among different classes of jobs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Efficiency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Maximize throughput, minimize response time, and accommodate as many uses as possible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0320"/>
            <a:ext cx="8229600" cy="1143000"/>
          </a:xfrm>
        </p:spPr>
        <p:txBody>
          <a:bodyPr/>
          <a:lstStyle/>
          <a:p>
            <a:r>
              <a:rPr lang="en-US" dirty="0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458200" cy="2971800"/>
          </a:xfrm>
        </p:spPr>
        <p:txBody>
          <a:bodyPr/>
          <a:lstStyle/>
          <a:p>
            <a:r>
              <a:rPr lang="en-US" sz="2800" dirty="0" smtClean="0"/>
              <a:t>Microkernel architecture</a:t>
            </a:r>
          </a:p>
          <a:p>
            <a:pPr lvl="1"/>
            <a:r>
              <a:rPr lang="en-US" sz="2400" dirty="0" smtClean="0"/>
              <a:t>Assigns only a few essential functions to the kernel</a:t>
            </a:r>
          </a:p>
          <a:p>
            <a:pPr lvl="2"/>
            <a:r>
              <a:rPr lang="en-US" sz="2000" dirty="0" smtClean="0"/>
              <a:t>Address spaces</a:t>
            </a:r>
          </a:p>
          <a:p>
            <a:pPr lvl="2"/>
            <a:r>
              <a:rPr lang="en-US" sz="2000" dirty="0" smtClean="0"/>
              <a:t>Interposes </a:t>
            </a:r>
            <a:r>
              <a:rPr lang="en-US" sz="2000" dirty="0" smtClean="0"/>
              <a:t>communication (</a:t>
            </a:r>
            <a:r>
              <a:rPr lang="en-US" sz="2000" dirty="0" err="1" smtClean="0"/>
              <a:t>IPC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Basic scheduling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3276600"/>
            <a:ext cx="8229600" cy="288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Multithreading</a:t>
            </a:r>
          </a:p>
          <a:p>
            <a:pPr lvl="1"/>
            <a:r>
              <a:rPr lang="en-US" sz="2400" dirty="0" smtClean="0"/>
              <a:t>Process is divided into threads that can run concurrently</a:t>
            </a:r>
          </a:p>
          <a:p>
            <a:pPr lvl="2"/>
            <a:r>
              <a:rPr lang="en-US" sz="2000" dirty="0" smtClean="0"/>
              <a:t>Thread</a:t>
            </a:r>
          </a:p>
          <a:p>
            <a:pPr lvl="3"/>
            <a:r>
              <a:rPr lang="en-US" sz="1800" dirty="0" err="1" smtClean="0"/>
              <a:t>Dispatchable</a:t>
            </a:r>
            <a:r>
              <a:rPr lang="en-US" sz="1800" dirty="0" smtClean="0"/>
              <a:t> unit of work</a:t>
            </a:r>
          </a:p>
          <a:p>
            <a:pPr lvl="3"/>
            <a:r>
              <a:rPr lang="en-US" sz="1800" dirty="0" smtClean="0"/>
              <a:t>executes sequentially and is </a:t>
            </a:r>
            <a:r>
              <a:rPr lang="en-US" sz="1800" dirty="0" err="1" smtClean="0"/>
              <a:t>interruptable</a:t>
            </a:r>
            <a:endParaRPr lang="en-US" sz="1800" dirty="0" smtClean="0"/>
          </a:p>
          <a:p>
            <a:pPr lvl="2"/>
            <a:r>
              <a:rPr lang="en-US" sz="2000" dirty="0" smtClean="0"/>
              <a:t>Process is a collection of one or more threads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3276600"/>
          </a:xfrm>
        </p:spPr>
        <p:txBody>
          <a:bodyPr/>
          <a:lstStyle/>
          <a:p>
            <a:r>
              <a:rPr lang="en-US" sz="2800" dirty="0" smtClean="0"/>
              <a:t>Symmetric multiprocessing (</a:t>
            </a:r>
            <a:r>
              <a:rPr lang="en-US" sz="2800" dirty="0" err="1" smtClean="0"/>
              <a:t>SMP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There are multiple processors</a:t>
            </a:r>
          </a:p>
          <a:p>
            <a:pPr lvl="1"/>
            <a:r>
              <a:rPr lang="en-US" sz="2400" dirty="0" smtClean="0"/>
              <a:t>These processors share same main memory and I/O facilities</a:t>
            </a:r>
          </a:p>
          <a:p>
            <a:pPr lvl="1"/>
            <a:r>
              <a:rPr lang="en-US" sz="2400" dirty="0" smtClean="0"/>
              <a:t>All processors can perform the same functions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0"/>
            <a:ext cx="9144000" cy="1143000"/>
          </a:xfrm>
        </p:spPr>
        <p:txBody>
          <a:bodyPr/>
          <a:lstStyle/>
          <a:p>
            <a:pPr algn="l"/>
            <a:r>
              <a:rPr lang="en-US" sz="4000" dirty="0" smtClean="0"/>
              <a:t>Multiprogramming and Multiprocessing</a:t>
            </a:r>
            <a:endParaRPr lang="en-US" sz="4000" dirty="0"/>
          </a:p>
        </p:txBody>
      </p:sp>
      <p:pic>
        <p:nvPicPr>
          <p:cNvPr id="4" name="Content Placeholder 3" descr="Fig02_12.gif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b="9744"/>
          <a:stretch/>
        </p:blipFill>
        <p:spPr>
          <a:xfrm>
            <a:off x="838200" y="990600"/>
            <a:ext cx="7339199" cy="541019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n-US" dirty="0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143000"/>
            <a:ext cx="5689600" cy="1524000"/>
          </a:xfrm>
        </p:spPr>
        <p:txBody>
          <a:bodyPr/>
          <a:lstStyle/>
          <a:p>
            <a:r>
              <a:rPr lang="en-US" sz="2800" dirty="0" smtClean="0"/>
              <a:t>Reliability </a:t>
            </a:r>
          </a:p>
          <a:p>
            <a:r>
              <a:rPr lang="en-US" sz="2800" dirty="0" smtClean="0"/>
              <a:t>Mean </a:t>
            </a:r>
            <a:r>
              <a:rPr lang="en-US" sz="2800" dirty="0" smtClean="0"/>
              <a:t>Time To Failure </a:t>
            </a:r>
            <a:r>
              <a:rPr lang="en-US" sz="2800" dirty="0"/>
              <a:t>(</a:t>
            </a:r>
            <a:r>
              <a:rPr lang="en-US" sz="2800" dirty="0" err="1"/>
              <a:t>MTTF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Mean Time To Repair (</a:t>
            </a:r>
            <a:r>
              <a:rPr lang="en-US" sz="2800" dirty="0" err="1" smtClean="0"/>
              <a:t>MTTR</a:t>
            </a:r>
            <a:r>
              <a:rPr lang="en-US" sz="2800" dirty="0" smtClean="0"/>
              <a:t>)</a:t>
            </a:r>
            <a:endParaRPr lang="en-US" sz="18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753944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12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Layers and Views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084034" cy="450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" y="3200400"/>
            <a:ext cx="86311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13716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Availability of a system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2895600" cy="77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7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828800"/>
            <a:ext cx="741680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Redundancy (a 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solution to failures)</a:t>
            </a:r>
            <a:endParaRPr lang="en-US" sz="2800" dirty="0" smtClean="0">
              <a:solidFill>
                <a:prstClr val="black"/>
              </a:solidFill>
              <a:latin typeface="Arial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2800" dirty="0" smtClean="0">
              <a:solidFill>
                <a:prstClr val="black"/>
              </a:solidFill>
              <a:latin typeface="Arial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Spatial 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(physical) 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redundancy.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Temporal 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redundancy.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Information 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redundancy.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64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229600" cy="762000"/>
          </a:xfrm>
        </p:spPr>
        <p:txBody>
          <a:bodyPr/>
          <a:lstStyle/>
          <a:p>
            <a:r>
              <a:rPr lang="en-US" sz="3600" dirty="0" smtClean="0"/>
              <a:t>Services Provided by the 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762000"/>
            <a:ext cx="8229600" cy="5943600"/>
          </a:xfrm>
        </p:spPr>
        <p:txBody>
          <a:bodyPr/>
          <a:lstStyle/>
          <a:p>
            <a:r>
              <a:rPr lang="en-US" sz="2800" dirty="0" smtClean="0"/>
              <a:t>Program development</a:t>
            </a:r>
          </a:p>
          <a:p>
            <a:pPr lvl="1"/>
            <a:r>
              <a:rPr lang="en-US" sz="2400" dirty="0" smtClean="0"/>
              <a:t>Editors and debuggers</a:t>
            </a:r>
          </a:p>
          <a:p>
            <a:r>
              <a:rPr lang="en-US" sz="2800" dirty="0" smtClean="0"/>
              <a:t>Program execution</a:t>
            </a:r>
          </a:p>
          <a:p>
            <a:r>
              <a:rPr lang="en-US" sz="2800" dirty="0" smtClean="0"/>
              <a:t>Access I/O devices</a:t>
            </a:r>
          </a:p>
          <a:p>
            <a:r>
              <a:rPr lang="en-US" sz="2800" dirty="0"/>
              <a:t>Controlled access to files</a:t>
            </a:r>
          </a:p>
          <a:p>
            <a:r>
              <a:rPr lang="en-US" sz="2800" dirty="0"/>
              <a:t>System </a:t>
            </a:r>
            <a:r>
              <a:rPr lang="en-US" sz="2800" dirty="0" smtClean="0"/>
              <a:t>access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Error detection and response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Internal and external hardware errors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Software </a:t>
            </a:r>
            <a:r>
              <a:rPr lang="en-US" sz="2400" dirty="0" smtClean="0">
                <a:solidFill>
                  <a:prstClr val="black"/>
                </a:solidFill>
              </a:rPr>
              <a:t>errors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Accounting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Collect usage statistics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Monitor </a:t>
            </a:r>
            <a:r>
              <a:rPr lang="en-US" sz="2400" dirty="0" smtClean="0">
                <a:solidFill>
                  <a:prstClr val="black"/>
                </a:solidFill>
              </a:rPr>
              <a:t>performance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229600" cy="3352800"/>
          </a:xfrm>
        </p:spPr>
        <p:txBody>
          <a:bodyPr/>
          <a:lstStyle/>
          <a:p>
            <a:r>
              <a:rPr lang="en-US" dirty="0" smtClean="0"/>
              <a:t>Responsible for managing resources</a:t>
            </a:r>
          </a:p>
          <a:p>
            <a:r>
              <a:rPr lang="en-US" dirty="0" smtClean="0"/>
              <a:t>Functions same way as ordinary computer software</a:t>
            </a:r>
          </a:p>
          <a:p>
            <a:pPr lvl="1"/>
            <a:r>
              <a:rPr lang="en-US" dirty="0" smtClean="0"/>
              <a:t>It is a program that is executed</a:t>
            </a:r>
          </a:p>
          <a:p>
            <a:r>
              <a:rPr lang="en-US" dirty="0" smtClean="0"/>
              <a:t>Operating system relinquishes control of the processor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OS as Resource Manager</a:t>
            </a:r>
            <a:endParaRPr lang="en-US" dirty="0"/>
          </a:p>
        </p:txBody>
      </p:sp>
      <p:pic>
        <p:nvPicPr>
          <p:cNvPr id="4" name="Content Placeholder 3" descr="Fig02_02.gif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b="9142"/>
          <a:stretch/>
        </p:blipFill>
        <p:spPr>
          <a:xfrm>
            <a:off x="1371600" y="1371600"/>
            <a:ext cx="6218238" cy="484632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76400"/>
            <a:ext cx="8229600" cy="2667000"/>
          </a:xfrm>
        </p:spPr>
        <p:txBody>
          <a:bodyPr/>
          <a:lstStyle/>
          <a:p>
            <a:r>
              <a:rPr lang="en-US" dirty="0" smtClean="0"/>
              <a:t>Portion of operating system that is in main memory</a:t>
            </a:r>
          </a:p>
          <a:p>
            <a:r>
              <a:rPr lang="en-US" dirty="0" smtClean="0"/>
              <a:t>Contains most frequently used functions</a:t>
            </a:r>
          </a:p>
          <a:p>
            <a:r>
              <a:rPr lang="en-US" dirty="0" smtClean="0"/>
              <a:t>Also called the nucleus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305800" cy="1143000"/>
          </a:xfrm>
        </p:spPr>
        <p:txBody>
          <a:bodyPr/>
          <a:lstStyle/>
          <a:p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458200" cy="2667000"/>
          </a:xfrm>
        </p:spPr>
        <p:txBody>
          <a:bodyPr/>
          <a:lstStyle/>
          <a:p>
            <a:r>
              <a:rPr lang="en-US" dirty="0" smtClean="0"/>
              <a:t>Hardware upgrades plus new types of hardware</a:t>
            </a:r>
          </a:p>
          <a:p>
            <a:r>
              <a:rPr lang="en-US" dirty="0" smtClean="0"/>
              <a:t>New services</a:t>
            </a:r>
          </a:p>
          <a:p>
            <a:r>
              <a:rPr lang="en-US" dirty="0" smtClean="0"/>
              <a:t>Fixes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2971800"/>
          </a:xfrm>
        </p:spPr>
        <p:txBody>
          <a:bodyPr/>
          <a:lstStyle/>
          <a:p>
            <a:r>
              <a:rPr lang="en-US" dirty="0" smtClean="0"/>
              <a:t>Serial processing</a:t>
            </a:r>
          </a:p>
          <a:p>
            <a:pPr lvl="1"/>
            <a:r>
              <a:rPr lang="en-US" dirty="0" smtClean="0"/>
              <a:t>No operating system</a:t>
            </a:r>
          </a:p>
          <a:p>
            <a:pPr lvl="1"/>
            <a:r>
              <a:rPr lang="en-US" dirty="0" smtClean="0"/>
              <a:t>Machines run from a console with display lights, toggle switches, input device, and printer</a:t>
            </a:r>
          </a:p>
          <a:p>
            <a:pPr lvl="1"/>
            <a:r>
              <a:rPr lang="en-US" dirty="0" smtClean="0"/>
              <a:t>Schedule </a:t>
            </a:r>
            <a:r>
              <a:rPr lang="en-US" dirty="0"/>
              <a:t>time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42672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Simple batch systems</a:t>
            </a:r>
          </a:p>
          <a:p>
            <a:pPr lvl="1"/>
            <a:r>
              <a:rPr lang="en-US" dirty="0" smtClean="0"/>
              <a:t>Monitor</a:t>
            </a:r>
          </a:p>
          <a:p>
            <a:pPr lvl="2"/>
            <a:r>
              <a:rPr lang="en-US" dirty="0" smtClean="0"/>
              <a:t>Software that controls the sequence of events</a:t>
            </a:r>
          </a:p>
          <a:p>
            <a:pPr lvl="2"/>
            <a:r>
              <a:rPr lang="en-US" dirty="0" smtClean="0"/>
              <a:t>Batch jobs together</a:t>
            </a:r>
          </a:p>
          <a:p>
            <a:pPr lvl="2"/>
            <a:r>
              <a:rPr lang="en-US" dirty="0" smtClean="0"/>
              <a:t>Program returns control to monitor when finished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On-screen Show (4:3)</PresentationFormat>
  <Paragraphs>168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Custom Design</vt:lpstr>
      <vt:lpstr> Chapter 2 Operating System Overview</vt:lpstr>
      <vt:lpstr>Operating System</vt:lpstr>
      <vt:lpstr>Layers and Views</vt:lpstr>
      <vt:lpstr>Services Provided by the OS</vt:lpstr>
      <vt:lpstr>Operating System</vt:lpstr>
      <vt:lpstr>OS as Resource Manager</vt:lpstr>
      <vt:lpstr>Kernel</vt:lpstr>
      <vt:lpstr>Evolution of Operating Systems</vt:lpstr>
      <vt:lpstr>Evolution of Operating Systems</vt:lpstr>
      <vt:lpstr>System Utilization Example</vt:lpstr>
      <vt:lpstr>Uniprogramming</vt:lpstr>
      <vt:lpstr>Multiprogramming</vt:lpstr>
      <vt:lpstr>Multiprogramming</vt:lpstr>
      <vt:lpstr>Example</vt:lpstr>
      <vt:lpstr>Utilization Histograms</vt:lpstr>
      <vt:lpstr>Time Sharing Systems</vt:lpstr>
      <vt:lpstr>Batch Multiprogramming versus Time Sharing</vt:lpstr>
      <vt:lpstr>Major Achievements</vt:lpstr>
      <vt:lpstr>Process</vt:lpstr>
      <vt:lpstr>Process</vt:lpstr>
      <vt:lpstr>Memory Management</vt:lpstr>
      <vt:lpstr>Virtual Memory</vt:lpstr>
      <vt:lpstr>Paging</vt:lpstr>
      <vt:lpstr>Virtual Memory Addressing</vt:lpstr>
      <vt:lpstr>Scheduling and Resource Management</vt:lpstr>
      <vt:lpstr>Modern Operating Systems</vt:lpstr>
      <vt:lpstr>Modern Operating Systems</vt:lpstr>
      <vt:lpstr>Multiprogramming and Multiprocessing</vt:lpstr>
      <vt:lpstr>Modern Operating Systems</vt:lpstr>
      <vt:lpstr>Modern Operating Systems</vt:lpstr>
      <vt:lpstr>Modern Operating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2008-09-16T20:32:41Z</dcterms:created>
  <dcterms:modified xsi:type="dcterms:W3CDTF">2018-03-09T09:35:19Z</dcterms:modified>
</cp:coreProperties>
</file>