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3" r:id="rId12"/>
    <p:sldId id="282" r:id="rId13"/>
    <p:sldId id="285" r:id="rId14"/>
    <p:sldId id="286" r:id="rId15"/>
    <p:sldId id="288" r:id="rId16"/>
    <p:sldId id="289" r:id="rId17"/>
    <p:sldId id="290" r:id="rId18"/>
    <p:sldId id="297" r:id="rId19"/>
    <p:sldId id="298" r:id="rId20"/>
    <p:sldId id="299" r:id="rId21"/>
    <p:sldId id="311" r:id="rId22"/>
    <p:sldId id="313" r:id="rId23"/>
    <p:sldId id="319" r:id="rId24"/>
    <p:sldId id="321" r:id="rId25"/>
    <p:sldId id="324" r:id="rId26"/>
    <p:sldId id="325" r:id="rId27"/>
    <p:sldId id="330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ambla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  <a:defRPr sz="3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  <a:defRPr sz="4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 2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Introduction to C Programming</a:t>
            </a:r>
            <a:endParaRPr sz="44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C How to Program, 8/e, GE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</a:t>
            </a:r>
            <a:b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left brace,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begins the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body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every function </a:t>
            </a:r>
            <a:endParaRPr sz="25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corresponding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right brace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ends each function</a:t>
            </a:r>
            <a:endParaRPr dirty="0"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This pair of braces and the portion of the program between the braces is called a block.</a:t>
            </a:r>
            <a:endParaRPr dirty="0"/>
          </a:p>
          <a:p>
            <a:pPr marL="109537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None/>
            </a:pPr>
            <a:r>
              <a:rPr lang="en-US" sz="25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 Output Statement</a:t>
            </a:r>
            <a:endParaRPr dirty="0"/>
          </a:p>
          <a:p>
            <a:pPr marL="342900" marR="0" lvl="0" indent="-342900" algn="l" rtl="0"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-US" sz="27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 </a:t>
            </a:r>
            <a:r>
              <a:rPr lang="en-US" sz="2700" b="1" i="0" u="none" strike="noStrike" cap="none" dirty="0">
                <a:solidFill>
                  <a:srgbClr val="128AFF"/>
                </a:solidFill>
                <a:latin typeface="Consolas"/>
                <a:ea typeface="Consolas"/>
                <a:cs typeface="Consolas"/>
                <a:sym typeface="Consolas"/>
              </a:rPr>
              <a:t>"Welcome to C!\n"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);</a:t>
            </a:r>
            <a:endParaRPr dirty="0"/>
          </a:p>
          <a:p>
            <a:pPr marL="742950" marR="0" lvl="1" indent="-285750" algn="l" rtl="0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instructs the computer to perform an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action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namely to print on the screen the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string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characters marked by the quotation marks.</a:t>
            </a:r>
            <a:endParaRPr dirty="0"/>
          </a:p>
          <a:p>
            <a:pPr marL="742950" marR="0" lvl="1" indent="-285750" algn="l" rtl="0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string is sometimes called a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character string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a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message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or a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literal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204" name="Google Shape;204;p28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1" descr="chtp8_02_Page_06"/>
          <p:cNvPicPr preferRelativeResize="0"/>
          <p:nvPr/>
        </p:nvPicPr>
        <p:blipFill rotWithShape="1">
          <a:blip r:embed="rId3">
            <a:alphaModFix/>
          </a:blip>
          <a:srcRect b="45641"/>
          <a:stretch/>
        </p:blipFill>
        <p:spPr>
          <a:xfrm>
            <a:off x="134143" y="1740877"/>
            <a:ext cx="8875713" cy="372793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© 2016 Pearson Education, Ltd. All rights reserved.</a:t>
            </a:r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Google Shape;202;p28"/>
          <p:cNvSpPr txBox="1">
            <a:spLocks/>
          </p:cNvSpPr>
          <p:nvPr/>
        </p:nvSpPr>
        <p:spPr>
          <a:xfrm>
            <a:off x="457200" y="3889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24B5A1"/>
              </a:buClr>
              <a:buSzPts val="3240"/>
            </a:pPr>
            <a:r>
              <a:rPr lang="en-US" sz="3240" smtClean="0">
                <a:solidFill>
                  <a:srgbClr val="3380E6"/>
                </a:solidFill>
              </a:rPr>
              <a:t>A Simple C Program: </a:t>
            </a:r>
            <a:br>
              <a:rPr lang="en-US" sz="3240" smtClean="0">
                <a:solidFill>
                  <a:srgbClr val="3380E6"/>
                </a:solidFill>
              </a:rPr>
            </a:br>
            <a:r>
              <a:rPr lang="en-US" sz="3240" smtClean="0">
                <a:solidFill>
                  <a:srgbClr val="3380E6"/>
                </a:solidFill>
              </a:rPr>
              <a:t>Printing a Line of Text (Cont.)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Printing a Line of Text (Cont.)</a:t>
            </a:r>
            <a:endParaRPr dirty="0"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90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rPr lang="en-US" sz="32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Using Multiple </a:t>
            </a:r>
            <a:r>
              <a:rPr lang="en-US" sz="2400" b="1" i="1" u="none" strike="noStrike" cap="none" dirty="0" err="1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printfs</a:t>
            </a:r>
            <a:endParaRPr sz="3200" b="1" i="1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6" name="Google Shape;29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" name="Google Shape;301;p41" descr="chtp8_02_Page_11"/>
          <p:cNvPicPr preferRelativeResize="0"/>
          <p:nvPr/>
        </p:nvPicPr>
        <p:blipFill rotWithShape="1">
          <a:blip r:embed="rId3">
            <a:alphaModFix/>
          </a:blip>
          <a:srcRect b="43077"/>
          <a:stretch/>
        </p:blipFill>
        <p:spPr>
          <a:xfrm>
            <a:off x="134143" y="2224454"/>
            <a:ext cx="8875713" cy="390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3" descr="chtp8_02_Page_12"/>
          <p:cNvPicPr preferRelativeResize="0"/>
          <p:nvPr/>
        </p:nvPicPr>
        <p:blipFill rotWithShape="1">
          <a:blip r:embed="rId3">
            <a:alphaModFix/>
          </a:blip>
          <a:srcRect b="37820"/>
          <a:stretch/>
        </p:blipFill>
        <p:spPr>
          <a:xfrm>
            <a:off x="194896" y="1670539"/>
            <a:ext cx="8875713" cy="42642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3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© 2016 Pearson Education, Ltd. All rights reserved.</a:t>
            </a:r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Google Shape;293;p4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24B5A1"/>
              </a:buClr>
              <a:buSzPts val="3240"/>
            </a:pPr>
            <a:r>
              <a:rPr lang="en-US" sz="3240" smtClean="0">
                <a:solidFill>
                  <a:srgbClr val="3380E6"/>
                </a:solidFill>
              </a:rPr>
              <a:t>A Simple C Program: Printing a Line of Text (Cont.)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Another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Adding Two Integers</a:t>
            </a:r>
            <a:endParaRPr dirty="0"/>
          </a:p>
        </p:txBody>
      </p:sp>
      <p:sp>
        <p:nvSpPr>
          <p:cNvPr id="325" name="Google Shape;325;p44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6" name="Google Shape;326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" name="Google Shape;331;p45" descr="chtp8_02_Page_13"/>
          <p:cNvPicPr preferRelativeResize="0"/>
          <p:nvPr/>
        </p:nvPicPr>
        <p:blipFill rotWithShape="1">
          <a:blip r:embed="rId3">
            <a:alphaModFix/>
          </a:blip>
          <a:srcRect b="14341"/>
          <a:stretch/>
        </p:blipFill>
        <p:spPr>
          <a:xfrm>
            <a:off x="134143" y="839421"/>
            <a:ext cx="8875713" cy="588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6" descr="chtp8_02_Page_14"/>
          <p:cNvPicPr preferRelativeResize="0"/>
          <p:nvPr/>
        </p:nvPicPr>
        <p:blipFill rotWithShape="1">
          <a:blip r:embed="rId3">
            <a:alphaModFix/>
          </a:blip>
          <a:srcRect t="-256" b="61666"/>
          <a:stretch/>
        </p:blipFill>
        <p:spPr>
          <a:xfrm>
            <a:off x="268287" y="2004646"/>
            <a:ext cx="8875713" cy="264648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6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© 2016 Pearson Education, Ltd. All rights reserved.</a:t>
            </a:r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Google Shape;323;p4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24B5A1"/>
              </a:buClr>
              <a:buSzPts val="3240"/>
            </a:pPr>
            <a:r>
              <a:rPr lang="en-US" sz="3240" dirty="0" smtClean="0">
                <a:solidFill>
                  <a:srgbClr val="3380E6"/>
                </a:solidFill>
              </a:rPr>
              <a:t>Another Simple C Program: Adding Two Integers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Another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Adding Two Integers (Cont.)</a:t>
            </a:r>
            <a:endParaRPr dirty="0"/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</a:pPr>
            <a:r>
              <a:rPr lang="en-US" sz="23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Variables and Variable Definitions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integer1; </a:t>
            </a:r>
            <a:r>
              <a:rPr lang="en-US" sz="18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first number to be entered by user</a:t>
            </a:r>
            <a:br>
              <a:rPr lang="en-US" sz="18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b="1" i="0" u="none" strike="noStrike" cap="none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integer2; </a:t>
            </a:r>
            <a:r>
              <a:rPr lang="en-US" sz="18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second number to be entered by user </a:t>
            </a:r>
            <a:br>
              <a:rPr lang="en-US" sz="18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800" b="1" i="0" u="none" strike="noStrike" cap="none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sum; </a:t>
            </a:r>
            <a:r>
              <a:rPr lang="en-US" sz="18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variable in which sum will be stored </a:t>
            </a:r>
            <a:endParaRPr dirty="0"/>
          </a:p>
          <a:p>
            <a:pPr marL="365125" marR="0" lvl="1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are </a:t>
            </a:r>
            <a:r>
              <a:rPr lang="en-US" sz="19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definitions</a:t>
            </a:r>
            <a:r>
              <a:rPr lang="en-US" sz="19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65125" marR="0" lvl="1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None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names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integer1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are the names of </a:t>
            </a:r>
            <a:r>
              <a:rPr lang="en-US" sz="23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variables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—locations in memory where values can be stored for use by a program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These definitions specify that the variables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integer1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integer2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are of type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which means that they’ll hold </a:t>
            </a:r>
            <a:r>
              <a:rPr lang="en-US" sz="23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integer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values, i.e., whole numbers such as 7, –11, 0, 31914 and the like.</a:t>
            </a:r>
            <a:endParaRPr dirty="0"/>
          </a:p>
        </p:txBody>
      </p:sp>
      <p:sp>
        <p:nvSpPr>
          <p:cNvPr id="347" name="Google Shape;347;p47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48" name="Google Shape;348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Another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Adding Two Integers (Cont.)</a:t>
            </a:r>
            <a:endParaRPr dirty="0"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All variables must be defined with a name and a data type before they can be used in a program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preceding definitions could have been combined into a single definition statement as follows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914400" marR="0" lvl="2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00FF"/>
              </a:buClr>
              <a:buSzPts val="1900"/>
              <a:buNone/>
            </a:pPr>
            <a:r>
              <a:rPr lang="en-US" sz="1900" b="1" i="0" u="none" strike="noStrike" cap="none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integer1, integer2, sum</a:t>
            </a:r>
            <a:r>
              <a:rPr lang="en-US" sz="1900" b="1" i="0" u="none" strike="noStrike" cap="none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914400" marR="0" lvl="2" indent="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00FF"/>
              </a:buClr>
              <a:buSzPts val="1900"/>
              <a:buNone/>
            </a:pPr>
            <a:endParaRPr dirty="0"/>
          </a:p>
          <a:p>
            <a:pPr marL="365125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but that would have made it difficult to describe the variables with corresponding comments</a:t>
            </a:r>
            <a:endParaRPr dirty="0"/>
          </a:p>
        </p:txBody>
      </p:sp>
      <p:sp>
        <p:nvSpPr>
          <p:cNvPr id="355" name="Google Shape;355;p48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56" name="Google Shape;35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Another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Adding Two Integers (Cont.)</a:t>
            </a:r>
            <a:endParaRPr dirty="0"/>
          </a:p>
        </p:txBody>
      </p:sp>
      <p:sp>
        <p:nvSpPr>
          <p:cNvPr id="405" name="Google Shape;405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None/>
            </a:pPr>
            <a:r>
              <a:rPr lang="en-US" sz="25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Prompting Messages</a:t>
            </a:r>
            <a:endParaRPr sz="25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 </a:t>
            </a:r>
            <a:r>
              <a:rPr lang="en-US" sz="2000" b="1" i="0" u="none" strike="noStrike" cap="none" dirty="0">
                <a:solidFill>
                  <a:srgbClr val="128AFF"/>
                </a:solidFill>
                <a:latin typeface="Consolas"/>
                <a:ea typeface="Consolas"/>
                <a:cs typeface="Consolas"/>
                <a:sym typeface="Consolas"/>
              </a:rPr>
              <a:t>"Enter first integer\n"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); </a:t>
            </a:r>
            <a:r>
              <a:rPr lang="en-US" sz="20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-US" sz="2000" b="1" i="0" u="none" strike="noStrike" cap="none" dirty="0" smtClean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prompt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endParaRPr sz="2000" b="1" i="0" u="none" strike="noStrike" cap="none" dirty="0">
              <a:solidFill>
                <a:srgbClr val="00B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50" marR="0" lvl="1" indent="-285750" algn="l" rtl="0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displays the literal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“Enter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first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integer”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positions the cursor to the beginning of the next line</a:t>
            </a:r>
            <a:r>
              <a:rPr lang="en-US" sz="21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742950" marR="0" lvl="1" indent="-285750" algn="l" rtl="0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endParaRPr dirty="0"/>
          </a:p>
          <a:p>
            <a:pPr marL="742950" marR="0" lvl="1" indent="-285750" algn="l" rtl="0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This message is called a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prompt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because it tells the user to take a specific action.</a:t>
            </a:r>
            <a:endParaRPr dirty="0"/>
          </a:p>
        </p:txBody>
      </p:sp>
      <p:sp>
        <p:nvSpPr>
          <p:cNvPr id="406" name="Google Shape;406;p55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7" name="Google Shape;407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2.3  </a:t>
            </a:r>
            <a:r>
              <a:rPr lang="en-US" sz="324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Another Simple C Program: Adding Two Integers (Cont.)</a:t>
            </a:r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None/>
            </a:pPr>
            <a:r>
              <a:rPr lang="en-US" sz="25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200" b="1" i="1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25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Function and Formatted Inputs</a:t>
            </a:r>
            <a:endParaRPr dirty="0"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next statement </a:t>
            </a:r>
            <a:endParaRPr dirty="0"/>
          </a:p>
          <a:p>
            <a:pPr marL="1143000" marR="0" lvl="2" indent="-22860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 </a:t>
            </a:r>
            <a:r>
              <a:rPr lang="en-US" sz="1900" b="1" i="0" u="none" strike="noStrike" cap="none" dirty="0">
                <a:solidFill>
                  <a:srgbClr val="128AFF"/>
                </a:solidFill>
                <a:latin typeface="Consolas"/>
                <a:ea typeface="Consolas"/>
                <a:cs typeface="Consolas"/>
                <a:sym typeface="Consolas"/>
              </a:rPr>
              <a:t>"%d"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&amp;integer1 ); </a:t>
            </a:r>
            <a:r>
              <a:rPr lang="en-US" sz="19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read an integer</a:t>
            </a:r>
            <a:endParaRPr dirty="0"/>
          </a:p>
          <a:p>
            <a:pPr marL="365125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uses </a:t>
            </a:r>
            <a:r>
              <a:rPr lang="en-US" sz="2400" b="0" i="0" u="none" strike="noStrike" cap="none" dirty="0" err="1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scanf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 obtain a value from the user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65125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endParaRPr dirty="0"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function reads from the standard input, which is usually the keyboard.</a:t>
            </a:r>
            <a:endParaRPr dirty="0"/>
          </a:p>
        </p:txBody>
      </p:sp>
      <p:sp>
        <p:nvSpPr>
          <p:cNvPr id="414" name="Google Shape;414;p56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15" name="Google Shape;415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 begin by considering a simple C program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Another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Adding Two Integers (Cont.)</a:t>
            </a:r>
            <a:endParaRPr dirty="0"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This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has two arguments,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"%d"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&amp;integer1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lang="en-US" sz="25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%d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conversion specifier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indicates that the data should be an integer (the letter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stands for “decimal integer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”).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this context is treated by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(and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as we’ll see) as a special character that begins a conversion specifier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second argument of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begins with an 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&amp; called followed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the variable name.</a:t>
            </a:r>
            <a:endParaRPr dirty="0"/>
          </a:p>
        </p:txBody>
      </p:sp>
      <p:sp>
        <p:nvSpPr>
          <p:cNvPr id="422" name="Google Shape;422;p57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23" name="Google Shape;42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2.4  </a:t>
            </a:r>
            <a:r>
              <a:rPr lang="en-US" sz="360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Memory Concepts</a:t>
            </a:r>
            <a:endParaRPr/>
          </a:p>
        </p:txBody>
      </p:sp>
      <p:sp>
        <p:nvSpPr>
          <p:cNvPr id="512" name="Google Shape;512;p6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78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Variable names such as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integer1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integer2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sum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actually correspond to locations in the computer’s memory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Every variable has a name, a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type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a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value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lang="en-US" sz="25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the addition program of Fig. 2.5, when the statement</a:t>
            </a:r>
            <a:endParaRPr dirty="0"/>
          </a:p>
          <a:p>
            <a:pPr marL="1143000" marR="0" lvl="2" indent="-2286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 </a:t>
            </a:r>
            <a:r>
              <a:rPr lang="en-US" sz="1900" b="1" i="0" u="none" strike="noStrike" cap="none" dirty="0">
                <a:solidFill>
                  <a:srgbClr val="128AFF"/>
                </a:solidFill>
                <a:latin typeface="Consolas"/>
                <a:ea typeface="Consolas"/>
                <a:cs typeface="Consolas"/>
                <a:sym typeface="Consolas"/>
              </a:rPr>
              <a:t>"%d"</a:t>
            </a:r>
            <a:r>
              <a:rPr lang="en-US" sz="19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&amp;integer1 ); </a:t>
            </a:r>
            <a:r>
              <a:rPr lang="en-US" sz="1900" b="1" i="0" u="none" strike="noStrike" cap="none" dirty="0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read an integer </a:t>
            </a:r>
            <a:endParaRPr lang="en-US" sz="1900" b="1" i="0" u="none" strike="noStrike" cap="none" dirty="0" smtClean="0">
              <a:solidFill>
                <a:srgbClr val="00B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is executed, the value entered by the user is placed into a memory location to which the name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integer1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has been assigned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513" name="Google Shape;513;p69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14" name="Google Shape;514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2.4  </a:t>
            </a:r>
            <a:r>
              <a:rPr lang="en-US" sz="360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Memory Concepts (Cont.) </a:t>
            </a:r>
            <a:endParaRPr/>
          </a:p>
        </p:txBody>
      </p:sp>
      <p:sp>
        <p:nvSpPr>
          <p:cNvPr id="527" name="Google Shape;527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Whenever a value is placed in a memory location, the value replaces the previous value in that location; thus, this process is said to be </a:t>
            </a:r>
            <a:r>
              <a:rPr lang="en-US" sz="2500" b="0" i="0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destructive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When the statement</a:t>
            </a:r>
            <a:endParaRPr/>
          </a:p>
          <a:p>
            <a:pPr marL="1143000" marR="0" lvl="2" indent="-22860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scanf( </a:t>
            </a:r>
            <a:r>
              <a:rPr lang="en-US" sz="1900" b="1" i="0" u="none" strike="noStrike" cap="none">
                <a:solidFill>
                  <a:srgbClr val="128AFF"/>
                </a:solidFill>
                <a:latin typeface="Consolas"/>
                <a:ea typeface="Consolas"/>
                <a:cs typeface="Consolas"/>
                <a:sym typeface="Consolas"/>
              </a:rPr>
              <a:t>"%d"</a:t>
            </a:r>
            <a:r>
              <a:rPr lang="en-US" sz="1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&amp;integer2 ); </a:t>
            </a:r>
            <a:r>
              <a:rPr lang="en-US" sz="1900" b="1" i="0" u="none" strike="noStrike" cap="none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read an integer</a:t>
            </a:r>
            <a:endParaRPr/>
          </a:p>
          <a:p>
            <a:pPr marL="365125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executes, suppose the user enters the value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72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This value is placed into location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integer2</a:t>
            </a: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and memory appears as in Fig. 2.7.</a:t>
            </a:r>
            <a:endParaRPr/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These locations are not necessarily adjacent in memory. </a:t>
            </a:r>
            <a:endParaRPr/>
          </a:p>
        </p:txBody>
      </p:sp>
      <p:sp>
        <p:nvSpPr>
          <p:cNvPr id="528" name="Google Shape;528;p71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29" name="Google Shape;529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2.5  </a:t>
            </a:r>
            <a:r>
              <a:rPr lang="en-US" sz="360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Arithmetic in C</a:t>
            </a:r>
            <a:endParaRPr/>
          </a:p>
        </p:txBody>
      </p:sp>
      <p:sp>
        <p:nvSpPr>
          <p:cNvPr id="574" name="Google Shape;574;p77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75" name="Google Shape;575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" name="Google Shape;580;p78" descr="chtp8_02_Page_28"/>
          <p:cNvPicPr preferRelativeResize="0"/>
          <p:nvPr/>
        </p:nvPicPr>
        <p:blipFill rotWithShape="1">
          <a:blip r:embed="rId3">
            <a:alphaModFix/>
          </a:blip>
          <a:srcRect b="52692"/>
          <a:stretch/>
        </p:blipFill>
        <p:spPr>
          <a:xfrm>
            <a:off x="57943" y="1462088"/>
            <a:ext cx="8875713" cy="324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2.5  </a:t>
            </a:r>
            <a:r>
              <a:rPr lang="en-US" sz="360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Arithmetic in C (Cont.)</a:t>
            </a:r>
            <a:endParaRPr/>
          </a:p>
        </p:txBody>
      </p:sp>
      <p:sp>
        <p:nvSpPr>
          <p:cNvPr id="588" name="Google Shape;588;p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rPr lang="en-US" sz="2300" b="1" i="1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Integer Division and the Remainder Operator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Integer division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yields an integer 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result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example, the expression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evaluates to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the expression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evaluates to 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endParaRPr sz="23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 provides the </a:t>
            </a:r>
            <a:r>
              <a:rPr lang="en-US" sz="23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remainder operator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300" b="0" i="0" u="none" strike="noStrike" cap="none" dirty="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%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which yields the remainder after integer 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division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endParaRPr lang="en-US" sz="23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expression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yields the remainder after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is divided by </a:t>
            </a:r>
            <a:r>
              <a:rPr lang="en-US" sz="2300" b="0" i="0" u="none" strike="noStrike" cap="none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endParaRPr sz="23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Thus,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yields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17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yields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23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9" name="Google Shape;589;p79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90" name="Google Shape;590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2.5  </a:t>
            </a:r>
            <a:r>
              <a:rPr lang="en-US" sz="360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Arithmetic in C (Cont.)</a:t>
            </a:r>
            <a:endParaRPr/>
          </a:p>
        </p:txBody>
      </p:sp>
      <p:sp>
        <p:nvSpPr>
          <p:cNvPr id="611" name="Google Shape;611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r>
              <a:rPr lang="en-US" sz="32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Parentheses for Grouping Subexpressions</a:t>
            </a:r>
            <a:endParaRPr sz="3200" b="1" i="1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Parentheses are used in C expressions in the same manner as in algebraic expressions.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endParaRPr lang="en-US" sz="3200" b="0" i="0" u="none" strike="noStrike" cap="none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example, to multiply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times the quantity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we write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612" name="Google Shape;612;p82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13" name="Google Shape;613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2.5  </a:t>
            </a:r>
            <a:r>
              <a:rPr lang="en-US" sz="360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Arithmetic in C (Cont.)</a:t>
            </a:r>
            <a:endParaRPr/>
          </a:p>
        </p:txBody>
      </p:sp>
      <p:sp>
        <p:nvSpPr>
          <p:cNvPr id="619" name="Google Shape;619;p83"/>
          <p:cNvSpPr txBox="1">
            <a:spLocks noGrp="1"/>
          </p:cNvSpPr>
          <p:nvPr>
            <p:ph type="body" idx="1"/>
          </p:nvPr>
        </p:nvSpPr>
        <p:spPr>
          <a:xfrm>
            <a:off x="424962" y="1213339"/>
            <a:ext cx="8229600" cy="6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None/>
            </a:pPr>
            <a:r>
              <a:rPr lang="en-US" sz="296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Rules of Operator </a:t>
            </a:r>
            <a:r>
              <a:rPr lang="en-US" sz="2960" b="1" i="1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Precedence</a:t>
            </a:r>
            <a:endParaRPr dirty="0"/>
          </a:p>
        </p:txBody>
      </p:sp>
      <p:sp>
        <p:nvSpPr>
          <p:cNvPr id="620" name="Google Shape;620;p83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21" name="Google Shape;621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" name="Google Shape;642;p86" descr="chtp8_02_Page_30"/>
          <p:cNvPicPr preferRelativeResize="0"/>
          <p:nvPr/>
        </p:nvPicPr>
        <p:blipFill rotWithShape="1">
          <a:blip r:embed="rId3">
            <a:alphaModFix/>
          </a:blip>
          <a:srcRect b="32820"/>
          <a:stretch/>
        </p:blipFill>
        <p:spPr>
          <a:xfrm>
            <a:off x="134143" y="1583409"/>
            <a:ext cx="8875713" cy="460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8" descr="chtp8_02_Page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0"/>
            <a:ext cx="8875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8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© 2016 Pearson Education, Ltd. All rights reserved.</a:t>
            </a:r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9" name="Google Shape;659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 descr="chtp8_02_Page_04"/>
          <p:cNvPicPr preferRelativeResize="0"/>
          <p:nvPr/>
        </p:nvPicPr>
        <p:blipFill rotWithShape="1">
          <a:blip r:embed="rId3">
            <a:alphaModFix/>
          </a:blip>
          <a:srcRect b="44872"/>
          <a:stretch/>
        </p:blipFill>
        <p:spPr>
          <a:xfrm>
            <a:off x="134143" y="1678842"/>
            <a:ext cx="8875713" cy="378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502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© 2016 Pearson Education, Ltd. All rights reserved.</a:t>
            </a:r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Google Shape;124;p1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24B5A1"/>
              </a:buClr>
              <a:buSzPts val="3240"/>
            </a:pPr>
            <a:r>
              <a:rPr lang="en-US" sz="3240" smtClean="0">
                <a:solidFill>
                  <a:srgbClr val="3380E6"/>
                </a:solidFill>
              </a:rPr>
              <a:t>A Simple C Program: </a:t>
            </a:r>
            <a:br>
              <a:rPr lang="en-US" sz="3240" smtClean="0">
                <a:solidFill>
                  <a:srgbClr val="3380E6"/>
                </a:solidFill>
              </a:rPr>
            </a:br>
            <a:r>
              <a:rPr lang="en-US" sz="3240" smtClean="0">
                <a:solidFill>
                  <a:srgbClr val="3380E6"/>
                </a:solidFill>
              </a:rPr>
              <a:t>Printing a Line of Text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</a:t>
            </a:r>
            <a:b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BF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Fig. 2.1: fig02_01.c</a:t>
            </a:r>
            <a:br>
              <a:rPr lang="en-US" sz="3200" b="0" i="0" u="none" strike="noStrike" cap="none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3200" b="0" i="0" u="none" strike="noStrike" cap="none">
                <a:solidFill>
                  <a:srgbClr val="00BF00"/>
                </a:solidFill>
                <a:latin typeface="Consolas"/>
                <a:ea typeface="Consolas"/>
                <a:cs typeface="Consolas"/>
                <a:sym typeface="Consolas"/>
              </a:rPr>
              <a:t>// A first program in C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begin with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//,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indicating that these two lines are </a:t>
            </a:r>
            <a:r>
              <a:rPr lang="en-US" sz="2800" b="0" i="0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comments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Comments </a:t>
            </a:r>
            <a:r>
              <a:rPr lang="en-US" sz="2800" b="0" i="0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document programs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improve program readability.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Comments do not cause the computer to perform any action when the program is run.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</a:t>
            </a:r>
            <a:b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 dirty="0"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Comments are ignored by the C compiler and do not cause any machine-language object code to be generated.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Comments also help other people read and understand your program.</a:t>
            </a:r>
            <a:endParaRPr dirty="0"/>
          </a:p>
        </p:txBody>
      </p:sp>
      <p:sp>
        <p:nvSpPr>
          <p:cNvPr id="149" name="Google Shape;149;p21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</a:t>
            </a:r>
            <a:b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 dirty="0"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You can also use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/*…*/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multi-line comments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which everything from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/*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on the first line to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*/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at the end of the line is a comment.</a:t>
            </a:r>
            <a:endParaRPr dirty="0"/>
          </a:p>
          <a:p>
            <a:pPr marL="109537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lang="en-US" sz="2400" b="1" i="1" u="none" strike="noStrike" cap="none" dirty="0" smtClean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09537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lang="en-US" sz="2400" b="1" i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109537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lang="en-US" sz="2400" b="1" i="1" u="none" strike="noStrike" cap="none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include</a:t>
            </a:r>
            <a:r>
              <a:rPr lang="en-US" sz="25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Preprocessor Directive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&lt;</a:t>
            </a:r>
            <a:r>
              <a:rPr lang="en-US" sz="2700" b="1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stdio.h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is a directive to the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 preprocessor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</a:t>
            </a:r>
            <a:b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 dirty="0"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Lines beginning with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are processed by the preprocessor before compilation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Line 3 tells the preprocessor to include the contents of the 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standard input/output header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&lt;</a:t>
            </a:r>
            <a:r>
              <a:rPr lang="en-US" sz="2500" b="0" i="0" u="none" strike="noStrike" cap="none" dirty="0" err="1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stdio.h</a:t>
            </a:r>
            <a:r>
              <a:rPr lang="en-US" sz="2500" b="0" i="0" u="none" strike="noStrike" cap="none" dirty="0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&gt;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 in the program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>
                <a:solidFill>
                  <a:srgbClr val="24B5A1"/>
                </a:solidFill>
                <a:latin typeface="Arial"/>
                <a:ea typeface="Arial"/>
                <a:cs typeface="Arial"/>
                <a:sym typeface="Arial"/>
              </a:rPr>
              <a:t>2.2  </a:t>
            </a:r>
            <a:r>
              <a:rPr lang="en-US" sz="324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Simple C Program: </a:t>
            </a:r>
            <a:br>
              <a:rPr lang="en-US" sz="324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None/>
            </a:pPr>
            <a:r>
              <a:rPr lang="en-US" sz="25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500" b="1" i="1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Function</a:t>
            </a:r>
          </a:p>
          <a:p>
            <a:pPr marL="109537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None/>
            </a:pP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Arial"/>
              <a:buChar char="•"/>
            </a:pPr>
            <a:r>
              <a:rPr lang="en-US" sz="2700" b="1" i="0" u="none" strike="noStrike" cap="none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main( </a:t>
            </a:r>
            <a:r>
              <a:rPr lang="en-US" sz="2700" b="1" i="0" u="none" strike="noStrike" cap="none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27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)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is a part of every C program.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parentheses after 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indicate that 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is a program building block called a </a:t>
            </a:r>
            <a:r>
              <a:rPr lang="en-US" sz="2100" b="0" i="0" u="none" strike="noStrike" cap="none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function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4B5A1"/>
              </a:buClr>
              <a:buSzPts val="3240"/>
              <a:buFont typeface="Arial"/>
              <a:buNone/>
            </a:pPr>
            <a:r>
              <a:rPr lang="en-US" sz="3240" b="0" i="0" u="none" strike="noStrike" cap="none" dirty="0" smtClean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Simple C Program: </a:t>
            </a:r>
            <a:b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40" b="0" i="0" u="none" strike="noStrike" cap="none" dirty="0">
                <a:solidFill>
                  <a:srgbClr val="3380E6"/>
                </a:solidFill>
                <a:latin typeface="Arial"/>
                <a:ea typeface="Arial"/>
                <a:cs typeface="Arial"/>
                <a:sym typeface="Arial"/>
              </a:rPr>
              <a:t>Printing a Line of Text (Cont.)</a:t>
            </a:r>
            <a:endParaRPr dirty="0"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 programs contain one or more functions, one of which </a:t>
            </a:r>
            <a:r>
              <a:rPr lang="en-US" sz="2960" b="0" i="1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must</a:t>
            </a:r>
            <a:r>
              <a:rPr lang="en-US" sz="296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be </a:t>
            </a:r>
            <a:r>
              <a:rPr lang="en-US" sz="296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sz="296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Every program in C begins executing at the function </a:t>
            </a:r>
            <a:r>
              <a:rPr lang="en-US" sz="296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sz="2960" b="0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dirty="0"/>
          </a:p>
        </p:txBody>
      </p:sp>
      <p:sp>
        <p:nvSpPr>
          <p:cNvPr id="181" name="Google Shape;181;p25"/>
          <p:cNvSpPr txBox="1">
            <a:spLocks noGrp="1"/>
          </p:cNvSpPr>
          <p:nvPr>
            <p:ph type="ftr" idx="11"/>
          </p:nvPr>
        </p:nvSpPr>
        <p:spPr>
          <a:xfrm>
            <a:off x="1752600" y="6400800"/>
            <a:ext cx="548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© 2016 Pearson Education, Ltd. All rights reserved.</a:t>
            </a:r>
            <a:endParaRPr sz="12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1204</Words>
  <Application>Microsoft Office PowerPoint</Application>
  <PresentationFormat>On-screen Show (4:3)</PresentationFormat>
  <Paragraphs>175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Lucida Sans</vt:lpstr>
      <vt:lpstr>Noto Sans Symbols</vt:lpstr>
      <vt:lpstr>Rambla</vt:lpstr>
      <vt:lpstr>Verdana</vt:lpstr>
      <vt:lpstr>Cambria</vt:lpstr>
      <vt:lpstr>Consolas</vt:lpstr>
      <vt:lpstr>Office Theme</vt:lpstr>
      <vt:lpstr>Chapter 2 Introduction to C Programming</vt:lpstr>
      <vt:lpstr>PowerPoint Presentation</vt:lpstr>
      <vt:lpstr>PowerPoint Presentation</vt:lpstr>
      <vt:lpstr>A Simple C Program:  Printing a Line of Text (Cont.)</vt:lpstr>
      <vt:lpstr>A Simple C Program:  Printing a Line of Text (Cont.)</vt:lpstr>
      <vt:lpstr>A Simple C Program:  Printing a Line of Text (Cont.)</vt:lpstr>
      <vt:lpstr>A Simple C Program:  Printing a Line of Text (Cont.)</vt:lpstr>
      <vt:lpstr>2.2  A Simple C Program:  Printing a Line of Text (Cont.)</vt:lpstr>
      <vt:lpstr>A Simple C Program:  Printing a Line of Text (Cont.)</vt:lpstr>
      <vt:lpstr>A Simple C Program:  Printing a Line of Text (Cont.)</vt:lpstr>
      <vt:lpstr>PowerPoint Presentation</vt:lpstr>
      <vt:lpstr>A Simple C Program: Printing a Line of Text (Cont.)</vt:lpstr>
      <vt:lpstr>PowerPoint Presentation</vt:lpstr>
      <vt:lpstr>Another Simple C Program: Adding Two Integers</vt:lpstr>
      <vt:lpstr>PowerPoint Presentation</vt:lpstr>
      <vt:lpstr>Another Simple C Program: Adding Two Integers (Cont.)</vt:lpstr>
      <vt:lpstr>Another Simple C Program: Adding Two Integers (Cont.)</vt:lpstr>
      <vt:lpstr>Another Simple C Program: Adding Two Integers (Cont.)</vt:lpstr>
      <vt:lpstr>2.3  Another Simple C Program: Adding Two Integers (Cont.)</vt:lpstr>
      <vt:lpstr>Another Simple C Program: Adding Two Integers (Cont.)</vt:lpstr>
      <vt:lpstr>2.4  Memory Concepts</vt:lpstr>
      <vt:lpstr>2.4  Memory Concepts (Cont.) </vt:lpstr>
      <vt:lpstr>2.5  Arithmetic in C</vt:lpstr>
      <vt:lpstr>2.5  Arithmetic in C (Cont.)</vt:lpstr>
      <vt:lpstr>2.5  Arithmetic in C (Cont.)</vt:lpstr>
      <vt:lpstr>2.5  Arithmetic in C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Introduction to C Programming</dc:title>
  <cp:lastModifiedBy>Windows User</cp:lastModifiedBy>
  <cp:revision>3</cp:revision>
  <dcterms:modified xsi:type="dcterms:W3CDTF">2018-11-05T08:16:44Z</dcterms:modified>
</cp:coreProperties>
</file>