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  <p:sldId id="280" r:id="rId25"/>
    <p:sldId id="281" r:id="rId26"/>
    <p:sldId id="282" r:id="rId27"/>
    <p:sldId id="284" r:id="rId28"/>
    <p:sldId id="333" r:id="rId29"/>
    <p:sldId id="334" r:id="rId30"/>
    <p:sldId id="287" r:id="rId31"/>
    <p:sldId id="286" r:id="rId32"/>
    <p:sldId id="285" r:id="rId33"/>
    <p:sldId id="288" r:id="rId34"/>
    <p:sldId id="289" r:id="rId35"/>
    <p:sldId id="295" r:id="rId36"/>
    <p:sldId id="296" r:id="rId37"/>
    <p:sldId id="297" r:id="rId38"/>
    <p:sldId id="298" r:id="rId39"/>
    <p:sldId id="299" r:id="rId40"/>
    <p:sldId id="300" r:id="rId41"/>
    <p:sldId id="303" r:id="rId42"/>
    <p:sldId id="304" r:id="rId43"/>
    <p:sldId id="305" r:id="rId44"/>
    <p:sldId id="335" r:id="rId45"/>
    <p:sldId id="336" r:id="rId46"/>
    <p:sldId id="345" r:id="rId47"/>
    <p:sldId id="306" r:id="rId48"/>
    <p:sldId id="307" r:id="rId49"/>
    <p:sldId id="337" r:id="rId50"/>
    <p:sldId id="338" r:id="rId51"/>
    <p:sldId id="339" r:id="rId52"/>
    <p:sldId id="309" r:id="rId53"/>
    <p:sldId id="310" r:id="rId54"/>
    <p:sldId id="340" r:id="rId55"/>
    <p:sldId id="342" r:id="rId56"/>
    <p:sldId id="343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1" r:id="rId66"/>
    <p:sldId id="322" r:id="rId67"/>
    <p:sldId id="324" r:id="rId68"/>
    <p:sldId id="325" r:id="rId69"/>
    <p:sldId id="330" r:id="rId70"/>
    <p:sldId id="328" r:id="rId71"/>
    <p:sldId id="344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14.10.2020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304800"/>
            <a:ext cx="858996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12900"/>
            <a:ext cx="420687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12900"/>
            <a:ext cx="420687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924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304800"/>
            <a:ext cx="858996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12900"/>
            <a:ext cx="4206875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612900"/>
            <a:ext cx="4206875" cy="2379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144963"/>
            <a:ext cx="4206875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48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t>14.10.2020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t>14.10.2020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http/leapmotion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magemaker.com/article.php?articleID=1137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69353"/>
            <a:ext cx="3335213" cy="346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DS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3721100"/>
            <a:ext cx="4084761" cy="27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DS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1100"/>
            <a:ext cx="4104456" cy="270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2_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218753"/>
            <a:ext cx="47847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764657" y="6434758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800" b="1" dirty="0">
                <a:latin typeface="Tahoma" pitchFamily="34" charset="0"/>
              </a:rPr>
              <a:t>Star Wars (1977)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16632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</a:t>
            </a:r>
            <a:br>
              <a:rPr lang="tr-TR" dirty="0"/>
            </a:br>
            <a:r>
              <a:rPr lang="tr-TR" dirty="0"/>
              <a:t>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297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50120"/>
            <a:ext cx="42799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LGHTCCL3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218207"/>
            <a:ext cx="3659187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ECTANK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682007"/>
            <a:ext cx="36591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552" y="1484784"/>
            <a:ext cx="4359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600" b="1" dirty="0">
                <a:latin typeface="Tahoma" pitchFamily="34" charset="0"/>
              </a:rPr>
              <a:t>Gerçek sahnelerle bilgisayar grafiklerinin birlikte ilk kez kullanılması (Tron 1980).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16632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</a:t>
            </a:r>
            <a:br>
              <a:rPr lang="tr-TR" dirty="0"/>
            </a:br>
            <a:r>
              <a:rPr lang="tr-TR" dirty="0"/>
              <a:t>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65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Eğlence : Sinema</a:t>
            </a:r>
          </a:p>
        </p:txBody>
      </p:sp>
      <p:sp>
        <p:nvSpPr>
          <p:cNvPr id="12292" name="Text Box 1030"/>
          <p:cNvSpPr txBox="1">
            <a:spLocks noChangeArrowheads="1"/>
          </p:cNvSpPr>
          <p:nvPr/>
        </p:nvSpPr>
        <p:spPr bwMode="auto">
          <a:xfrm>
            <a:off x="1666875" y="6289288"/>
            <a:ext cx="2236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1200" b="1" dirty="0">
                <a:solidFill>
                  <a:schemeClr val="accent1"/>
                </a:solidFill>
                <a:latin typeface="Arial" charset="0"/>
              </a:rPr>
              <a:t>Pixar: </a:t>
            </a:r>
            <a:r>
              <a:rPr lang="tr-TR" altLang="tr-TR" sz="1200" b="1" dirty="0">
                <a:solidFill>
                  <a:schemeClr val="accent1"/>
                </a:solidFill>
                <a:latin typeface="Arial" charset="0"/>
              </a:rPr>
              <a:t>Kung-fu Panda (2008)</a:t>
            </a:r>
            <a:endParaRPr lang="en-US" altLang="tr-TR" sz="1200" b="1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2293" name="Picture 1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782888"/>
            <a:ext cx="37052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681163"/>
            <a:ext cx="326866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62123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fm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378075"/>
            <a:ext cx="558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115616" y="2701369"/>
            <a:ext cx="2138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000" dirty="0"/>
              <a:t>Final Fantasy: </a:t>
            </a:r>
            <a:br>
              <a:rPr lang="tr-TR" altLang="tr-TR" sz="2000" dirty="0"/>
            </a:br>
            <a:r>
              <a:rPr lang="en-US" altLang="tr-TR" sz="2000" dirty="0"/>
              <a:t>The Spirits Within </a:t>
            </a:r>
            <a:br>
              <a:rPr lang="tr-TR" altLang="tr-TR" sz="2000" dirty="0"/>
            </a:br>
            <a:r>
              <a:rPr lang="en-US" altLang="tr-TR" sz="2000" dirty="0"/>
              <a:t>(2001).</a:t>
            </a:r>
            <a:endParaRPr lang="en-US" altLang="tr-TR" sz="1200" i="1" dirty="0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>
          <a:xfrm>
            <a:off x="457200" y="1765300"/>
            <a:ext cx="7696200" cy="44926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Eğlence : Sinema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734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</a:t>
            </a:r>
            <a:br>
              <a:rPr lang="tr-TR" dirty="0"/>
            </a:br>
            <a:r>
              <a:rPr lang="tr-TR" dirty="0"/>
              <a:t>Uygulamaları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772400" y="4419600"/>
            <a:ext cx="987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1200" b="1" dirty="0">
                <a:solidFill>
                  <a:schemeClr val="accent1"/>
                </a:solidFill>
                <a:latin typeface="Arial" charset="0"/>
              </a:rPr>
              <a:t>GT Racer 3</a:t>
            </a:r>
          </a:p>
        </p:txBody>
      </p:sp>
      <p:pic>
        <p:nvPicPr>
          <p:cNvPr id="14340" name="Picture 13" descr="granturismo3_screen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654425"/>
            <a:ext cx="40671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4" descr="gt3_0322_screen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550863"/>
            <a:ext cx="40671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5" descr="gt3_0322_screen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654425"/>
            <a:ext cx="40401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pPr marL="0" indent="0">
              <a:defRPr/>
            </a:pPr>
            <a:r>
              <a:rPr lang="tr-TR" dirty="0"/>
              <a:t>Eğlence : Oyunlar</a:t>
            </a:r>
          </a:p>
          <a:p>
            <a:pPr marL="0" indent="0">
              <a:buNone/>
              <a:defRPr/>
            </a:pPr>
            <a:endParaRPr lang="tr-TR" sz="1600" dirty="0"/>
          </a:p>
          <a:p>
            <a:pPr marL="0" indent="0">
              <a:buNone/>
              <a:defRPr/>
            </a:pPr>
            <a:r>
              <a:rPr lang="en-US" sz="1600" dirty="0"/>
              <a:t>Polyphony Digital: </a:t>
            </a:r>
            <a:br>
              <a:rPr lang="tr-TR" sz="1600" dirty="0"/>
            </a:br>
            <a:r>
              <a:rPr lang="en-US" sz="1600" dirty="0"/>
              <a:t>Gran Turismo 3, A Spec (PS2)</a:t>
            </a:r>
            <a:endParaRPr lang="tr-TR" sz="1600" dirty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3162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ranturismo3_screen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698875"/>
            <a:ext cx="40671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t3_0125_screen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685800"/>
            <a:ext cx="40671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granturismo3_scree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98875"/>
            <a:ext cx="40671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</a:t>
            </a:r>
            <a:br>
              <a:rPr lang="tr-TR" dirty="0"/>
            </a:br>
            <a:r>
              <a:rPr lang="tr-TR" dirty="0"/>
              <a:t>Uygulamaları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765300"/>
            <a:ext cx="7696200" cy="44926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tr-TR" dirty="0"/>
              <a:t>Eğlence : Oyunlar</a:t>
            </a:r>
          </a:p>
          <a:p>
            <a:pPr marL="0" indent="0">
              <a:buFont typeface="Wingdings 3"/>
              <a:buNone/>
              <a:defRPr/>
            </a:pPr>
            <a:endParaRPr lang="tr-TR" sz="1600" dirty="0"/>
          </a:p>
          <a:p>
            <a:pPr marL="0" indent="0">
              <a:buFont typeface="Wingdings 3"/>
              <a:buNone/>
              <a:defRPr/>
            </a:pPr>
            <a:r>
              <a:rPr lang="en-US" sz="1600" dirty="0"/>
              <a:t>Polyphony Digital: </a:t>
            </a:r>
            <a:br>
              <a:rPr lang="tr-TR" sz="1600" dirty="0"/>
            </a:br>
            <a:r>
              <a:rPr lang="en-US" sz="1600" dirty="0"/>
              <a:t>Gran Turismo 3, A Spec (PS2)</a:t>
            </a:r>
            <a:endParaRPr lang="tr-TR" sz="1600" dirty="0"/>
          </a:p>
          <a:p>
            <a:pPr marL="0" indent="0"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85327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132099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484784"/>
            <a:ext cx="7696200" cy="4492625"/>
          </a:xfrm>
        </p:spPr>
        <p:txBody>
          <a:bodyPr/>
          <a:lstStyle/>
          <a:p>
            <a:r>
              <a:rPr lang="tr-TR" dirty="0"/>
              <a:t>Tıbbi Görüntüleme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1466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5484"/>
            <a:ext cx="5037138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411760" y="6248345"/>
            <a:ext cx="47548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1200" dirty="0"/>
              <a:t>Solda görüntü rehberli cerrahi projesi (MIT), sağda görünen insan projesi.</a:t>
            </a:r>
            <a:endParaRPr lang="en-US" altLang="tr-TR" sz="12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94617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Bilgisayar Destekli Tasarım ( CAD 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52675"/>
            <a:ext cx="1847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or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F97C7"/>
              </a:clrFrom>
              <a:clrTo>
                <a:srgbClr val="8F97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14906" r="2174" b="6656"/>
          <a:stretch>
            <a:fillRect/>
          </a:stretch>
        </p:blipFill>
        <p:spPr bwMode="auto">
          <a:xfrm>
            <a:off x="4343400" y="1828800"/>
            <a:ext cx="45529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99094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7041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Bilimsel Görselleştirme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08" y="1600200"/>
            <a:ext cx="4061048" cy="40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91338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 Uygulamaları</a:t>
            </a:r>
            <a:endParaRPr lang="en-US" altLang="tr-TR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tr-TR" dirty="0"/>
              <a:t> Eğitim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81835" y="5805264"/>
            <a:ext cx="5682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sz="1600" dirty="0"/>
              <a:t>Ortaçağ kasabası (Kay De </a:t>
            </a:r>
            <a:r>
              <a:rPr lang="tr-TR" sz="1600" dirty="0" err="1"/>
              <a:t>Roos</a:t>
            </a:r>
            <a:r>
              <a:rPr lang="tr-TR" sz="1600" dirty="0"/>
              <a:t>, 2009).</a:t>
            </a:r>
            <a:br>
              <a:rPr lang="tr-TR" sz="1600" dirty="0"/>
            </a:br>
            <a:r>
              <a:rPr lang="tr-TR" sz="1600" dirty="0"/>
              <a:t>http://www.Roos.nl/ARducation-Augmented-Reality-in-education </a:t>
            </a:r>
            <a:endParaRPr lang="en-US" altLang="tr-TR" sz="1050" i="1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4126" y="1672029"/>
            <a:ext cx="7126266" cy="41332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405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Kaynak kitaplar</a:t>
            </a:r>
            <a:endParaRPr lang="en-US" altLang="tr-TR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840663" cy="4492625"/>
          </a:xfrm>
        </p:spPr>
        <p:txBody>
          <a:bodyPr>
            <a:normAutofit fontScale="92500" lnSpcReduction="20000"/>
          </a:bodyPr>
          <a:lstStyle/>
          <a:p>
            <a:pPr marL="1143000" lvl="2" indent="-228600" eaLnBrk="1" hangingPunct="1">
              <a:defRPr/>
            </a:pPr>
            <a:endParaRPr lang="en-US" dirty="0"/>
          </a:p>
          <a:p>
            <a:r>
              <a:rPr lang="tr-TR" sz="2700" dirty="0"/>
              <a:t>Interactive Computer Graphics: A Top-down Approach Using OpenGL, Edward Angel Addison Wesley 2003</a:t>
            </a:r>
          </a:p>
          <a:p>
            <a:r>
              <a:rPr lang="tr-TR" sz="2700" dirty="0"/>
              <a:t>Computer Graphics: Principles and Practice, Foley, van Dam, Feiner, and Hughes</a:t>
            </a:r>
          </a:p>
          <a:p>
            <a:r>
              <a:rPr lang="tr-TR" sz="2700" dirty="0"/>
              <a:t>Computer Graphics with OpenGL, 4. baskı, Hearn ve Baker</a:t>
            </a:r>
            <a:endParaRPr lang="tr-TR" dirty="0"/>
          </a:p>
          <a:p>
            <a:r>
              <a:rPr lang="tr-TR" sz="2700" dirty="0"/>
              <a:t>Opengl ve Glut İle Oyun Programcılığına Giriş, Şerif Gözcü </a:t>
            </a:r>
          </a:p>
          <a:p>
            <a:r>
              <a:rPr lang="tr-TR" sz="2700" dirty="0"/>
              <a:t>Bilgisayar Grafikleri, Grafik Programlama, Atılım Çetin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2935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Grafik Uygulamaları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Günlük Kullanım</a:t>
            </a:r>
          </a:p>
          <a:p>
            <a:pPr lvl="1"/>
            <a:r>
              <a:rPr lang="tr-TR" sz="2500" dirty="0"/>
              <a:t>Microsoft ve Linux masaüstlerimiz çok fazla grafik kullanıyor.</a:t>
            </a:r>
            <a:endParaRPr lang="tr-TR" sz="2100" dirty="0"/>
          </a:p>
          <a:p>
            <a:pPr lvl="1"/>
            <a:r>
              <a:rPr lang="tr-TR" sz="2500" dirty="0"/>
              <a:t>Tablet ve telefonlarımız çok daha fazla grafik kullanacak.</a:t>
            </a:r>
            <a:endParaRPr lang="tr-TR" sz="2100" dirty="0"/>
          </a:p>
          <a:p>
            <a:pPr lvl="1"/>
            <a:r>
              <a:rPr lang="tr-TR" sz="2500" dirty="0"/>
              <a:t>Oyun konsolları en üst seviye kartlara sahip.</a:t>
            </a:r>
            <a:endParaRPr lang="tr-TR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60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Günlük Kullanım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49591"/>
              </p:ext>
            </p:extLst>
          </p:nvPr>
        </p:nvGraphicFramePr>
        <p:xfrm>
          <a:off x="1115616" y="978824"/>
          <a:ext cx="7024191" cy="561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Bitmap Image" r:id="rId3" imgW="12193702" imgH="9752381" progId="Paint.Picture">
                  <p:embed/>
                </p:oleObj>
              </mc:Choice>
              <mc:Fallback>
                <p:oleObj name="Bitmap Image" r:id="rId3" imgW="12193702" imgH="9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978824"/>
                        <a:ext cx="7024191" cy="5618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331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Günümüz Teknolojileri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970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6" descr="https://docs.google.com/viewer?pid=bl&amp;srcid=ADGEESh8VyyybR_ZyeeimWpG0h4oLpITk_8Mm19co8phPSdKNLxEiuN4Ep8G8LQN1OfDsq5Cv9CWw2EEZ68-ld8jFHftDBr-DbwwhAn-VhhPGczKenZMvRkeNVIYlil8LBi_NNZjaEUP&amp;q=cache%3Aw2iTHtCC9vQJ%3Apc.watch.impress.co.jp%2Fvideo%2Fpcw%2Fdocs%2F463%2F041%2Fp03.pdf%20&amp;docid=5150f1b7866e52321306b85f86a70252&amp;a=bi&amp;pagenumber=1&amp;w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846138"/>
            <a:ext cx="45720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304800"/>
            <a:ext cx="8588375" cy="1143000"/>
          </a:xfrm>
        </p:spPr>
        <p:txBody>
          <a:bodyPr/>
          <a:lstStyle/>
          <a:p>
            <a:r>
              <a:rPr lang="tr-TR" dirty="0"/>
              <a:t>CPU ve GPU için Moore kanunu</a:t>
            </a:r>
            <a:endParaRPr lang="tr-TR" sz="2400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1682750"/>
            <a:ext cx="4263454" cy="1995488"/>
          </a:xfrm>
        </p:spPr>
        <p:txBody>
          <a:bodyPr>
            <a:noAutofit/>
          </a:bodyPr>
          <a:lstStyle/>
          <a:p>
            <a:r>
              <a:rPr lang="en-US" sz="2400" dirty="0"/>
              <a:t>Her 18 ayda CPU gücü ikiye katlanır.</a:t>
            </a:r>
            <a:endParaRPr lang="tr-TR" sz="1800" dirty="0"/>
          </a:p>
          <a:p>
            <a:r>
              <a:rPr lang="tr-TR" sz="2400" dirty="0"/>
              <a:t>Fakat GPU’lar çok daha hızlı gelişiyor.</a:t>
            </a:r>
            <a:endParaRPr lang="tr-TR" sz="1800" dirty="0"/>
          </a:p>
          <a:p>
            <a:pPr lvl="1"/>
            <a:r>
              <a:rPr lang="tr-TR" sz="1800" dirty="0"/>
              <a:t>Her 6 ayda bir GPU transistor sayısını ikiye katlıyor.</a:t>
            </a:r>
            <a:endParaRPr lang="tr-TR" sz="1600" dirty="0"/>
          </a:p>
          <a:p>
            <a:r>
              <a:rPr lang="tr-TR" sz="2400" dirty="0"/>
              <a:t>AMD, </a:t>
            </a:r>
            <a:r>
              <a:rPr lang="tr-TR" sz="2400" dirty="0" err="1"/>
              <a:t>Nvidia</a:t>
            </a:r>
            <a:r>
              <a:rPr lang="tr-TR" sz="2400" dirty="0"/>
              <a:t> savaşı sürer gider…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089751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Video Oyun Piyasasının Geleceği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dirty="0"/>
              <a:t>Video oyun satışları Hollywood'un gişe rakamları ile aynı hızla yükseliyor.</a:t>
            </a:r>
          </a:p>
          <a:p>
            <a:pPr lvl="0"/>
            <a:r>
              <a:rPr lang="tr-TR" dirty="0"/>
              <a:t>Amerikalılar 2002 yılında VCR ve DVD için 3,2 milyar dolar harcadı</a:t>
            </a:r>
          </a:p>
          <a:p>
            <a:pPr lvl="0"/>
            <a:r>
              <a:rPr lang="tr-TR" dirty="0"/>
              <a:t>Toplam film gelirleri, oyunların toplamının 5 katıdır.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280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Konsollar Geleceği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800" dirty="0"/>
              <a:t>Nisan 2011 itibariyle, dünya genelinde Sony PSP satışları 70 milyon adede ulaşmıştı.</a:t>
            </a:r>
            <a:endParaRPr lang="tr-TR" sz="2400" dirty="0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981200"/>
            <a:ext cx="5959475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266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2619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pPr eaLnBrk="1" hangingPunct="1"/>
            <a:r>
              <a:rPr lang="tr-TR" altLang="tr-TR" dirty="0"/>
              <a:t>Ekran</a:t>
            </a:r>
            <a:r>
              <a:rPr lang="en-US" altLang="tr-TR" dirty="0"/>
              <a:t> </a:t>
            </a:r>
            <a:r>
              <a:rPr lang="tr-TR" altLang="tr-TR" dirty="0"/>
              <a:t>Teknolojileri</a:t>
            </a:r>
            <a:endParaRPr lang="en-US" altLang="tr-TR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pPr marL="360363" indent="-360363" eaLnBrk="1" hangingPunct="1">
              <a:lnSpc>
                <a:spcPct val="100000"/>
              </a:lnSpc>
              <a:defRPr/>
            </a:pPr>
            <a:r>
              <a:rPr lang="tr-TR" sz="2700" dirty="0"/>
              <a:t>Eski teknolojimiz:  </a:t>
            </a:r>
            <a:br>
              <a:rPr lang="tr-TR" sz="2700" dirty="0"/>
            </a:br>
            <a:r>
              <a:rPr lang="tr-TR" sz="2700" dirty="0"/>
              <a:t>Katot Işın Tüpleri</a:t>
            </a:r>
            <a:r>
              <a:rPr lang="en-US" sz="2700" dirty="0"/>
              <a:t> (CRTs)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tr-TR" sz="2200" dirty="0"/>
              <a:t>Giderek yok olmaktadır.</a:t>
            </a:r>
            <a:endParaRPr lang="en-US" sz="2200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tr-TR" sz="2200" dirty="0"/>
              <a:t>Boşaltılmış cam tüpte,</a:t>
            </a:r>
            <a:endParaRPr lang="en-US" sz="2200" dirty="0"/>
          </a:p>
          <a:p>
            <a:pPr lvl="1" eaLnBrk="1" hangingPunct="1">
              <a:lnSpc>
                <a:spcPct val="100000"/>
              </a:lnSpc>
              <a:defRPr/>
            </a:pPr>
            <a:r>
              <a:rPr lang="tr-TR" sz="2200" dirty="0"/>
              <a:t>Son derece yüksek gerilimle</a:t>
            </a:r>
            <a:br>
              <a:rPr lang="tr-TR" sz="2200" dirty="0"/>
            </a:br>
            <a:r>
              <a:rPr lang="tr-TR" sz="2200" dirty="0"/>
              <a:t>çalışmaktaydı.</a:t>
            </a:r>
          </a:p>
          <a:p>
            <a:pPr lvl="2">
              <a:defRPr/>
            </a:pPr>
            <a:r>
              <a:rPr lang="tr-TR" sz="1900" dirty="0"/>
              <a:t>10-15 bin volt, ancak düşük akım </a:t>
            </a:r>
            <a:br>
              <a:rPr lang="tr-TR" sz="1900" dirty="0"/>
            </a:br>
            <a:r>
              <a:rPr lang="tr-TR" sz="1900" dirty="0"/>
              <a:t>kullanılırdı.</a:t>
            </a:r>
          </a:p>
          <a:p>
            <a:pPr lvl="1">
              <a:defRPr/>
            </a:pPr>
            <a:r>
              <a:rPr lang="tr-TR" sz="2200" dirty="0"/>
              <a:t>Elektron tabancası görüntüyü oluştururdu.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55506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pPr eaLnBrk="1" hangingPunct="1"/>
            <a:r>
              <a:rPr lang="en-US" altLang="tr-TR" dirty="0"/>
              <a:t>Ele</a:t>
            </a:r>
            <a:r>
              <a:rPr lang="tr-TR" altLang="tr-TR" dirty="0"/>
              <a:t>k</a:t>
            </a:r>
            <a:r>
              <a:rPr lang="en-US" altLang="tr-TR" dirty="0"/>
              <a:t>tron </a:t>
            </a:r>
            <a:r>
              <a:rPr lang="tr-TR" altLang="tr-TR" dirty="0"/>
              <a:t>Tabancası Çalışma Mantığı</a:t>
            </a:r>
            <a:endParaRPr lang="en-US" altLang="tr-TR" dirty="0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15576"/>
            <a:ext cx="8229600" cy="4937760"/>
          </a:xfrm>
        </p:spPr>
        <p:txBody>
          <a:bodyPr>
            <a:normAutofit/>
          </a:bodyPr>
          <a:lstStyle/>
          <a:p>
            <a:r>
              <a:rPr lang="tr-TR" sz="2800" dirty="0"/>
              <a:t>Isıtıldığında elektron yayan, ince bir tel içerir. </a:t>
            </a:r>
          </a:p>
          <a:p>
            <a:r>
              <a:rPr lang="tr-TR" sz="2800" dirty="0"/>
              <a:t>Elektronlar bir elektromıknatıs ile keskin bir ışın halinde resim tüpünün üzerinde belirli bir noktaya yönlendirilir. </a:t>
            </a:r>
          </a:p>
          <a:p>
            <a:r>
              <a:rPr lang="tr-TR" sz="2800" dirty="0"/>
              <a:t>Resim tüpünün ön yüzeyi küçük fosfor noktalarla kaplıdır. </a:t>
            </a:r>
          </a:p>
          <a:p>
            <a:r>
              <a:rPr lang="tr-TR" sz="2800" dirty="0"/>
              <a:t>Işın bu fosfor noktaya vurduğu zaman ışın gücü ve ne süreyle devam ettiğine bağlı olarak parlaklık verir.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5186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pPr eaLnBrk="1" hangingPunct="1"/>
            <a:r>
              <a:rPr lang="tr-TR" altLang="tr-TR" dirty="0"/>
              <a:t>Fosforun Çalışma Mantığı</a:t>
            </a:r>
            <a:endParaRPr lang="en-US" altLang="tr-TR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Floresan özelliği </a:t>
            </a:r>
          </a:p>
          <a:p>
            <a:pPr lvl="1"/>
            <a:r>
              <a:rPr lang="tr-TR" dirty="0"/>
              <a:t>Elektronların fosfor parçasına çarpması sırasında ışık yaymasıdır.</a:t>
            </a:r>
          </a:p>
          <a:p>
            <a:r>
              <a:rPr lang="tr-TR" dirty="0"/>
              <a:t>Fosforun kendi başına ışık yayması özelliği</a:t>
            </a:r>
          </a:p>
          <a:p>
            <a:pPr lvl="1"/>
            <a:r>
              <a:rPr lang="tr-TR" dirty="0"/>
              <a:t>Elektron demeti kesildikten sonra ışık yaymaya devam etmesidir.</a:t>
            </a:r>
          </a:p>
          <a:p>
            <a:r>
              <a:rPr lang="tr-TR" dirty="0"/>
              <a:t>Kalıcılık süresi</a:t>
            </a:r>
          </a:p>
          <a:p>
            <a:pPr lvl="1"/>
            <a:r>
              <a:rPr lang="tr-TR" dirty="0"/>
              <a:t>Işık çıktısında %10 </a:t>
            </a:r>
            <a:br>
              <a:rPr lang="tr-TR" dirty="0"/>
            </a:br>
            <a:r>
              <a:rPr lang="tr-TR" dirty="0"/>
              <a:t>azalmanın gerçekleştiği </a:t>
            </a:r>
            <a:br>
              <a:rPr lang="tr-TR" dirty="0"/>
            </a:br>
            <a:r>
              <a:rPr lang="tr-TR" dirty="0"/>
              <a:t>süredir.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148064" y="4077072"/>
            <a:ext cx="0" cy="2016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148064" y="6093296"/>
            <a:ext cx="3384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51677" y="4437112"/>
            <a:ext cx="1440160" cy="38678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04157" y="406778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7394" y="4859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%90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51677" y="4437112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57394" y="4823901"/>
            <a:ext cx="0" cy="1269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51677" y="5517232"/>
            <a:ext cx="140571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66340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Fosforun Çalışma Mantığı</a:t>
            </a:r>
            <a:endParaRPr lang="en-US" altLang="tr-TR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pPr lvl="0"/>
            <a:r>
              <a:rPr lang="tr-TR" sz="2800" dirty="0"/>
              <a:t>Yenileme ihtiyacı: </a:t>
            </a:r>
          </a:p>
          <a:p>
            <a:pPr lvl="1"/>
            <a:r>
              <a:rPr lang="tr-TR" sz="2500" dirty="0"/>
              <a:t>Yeni görüntülerin çizilmesi için ekranın yenilenmesi gerekir. </a:t>
            </a:r>
          </a:p>
          <a:p>
            <a:pPr lvl="1"/>
            <a:r>
              <a:rPr lang="tr-TR" sz="2500" dirty="0"/>
              <a:t>Ayrıca fosforlar elektron demeti ile vurmadıkça parlaklıkları azalır. </a:t>
            </a:r>
          </a:p>
          <a:p>
            <a:pPr lvl="1"/>
            <a:r>
              <a:rPr lang="tr-TR" sz="2500" dirty="0"/>
              <a:t>Titreşimi ortadan kaldırmak için sık sık tüm piksellerin elektron ışınlarıyla vurması gerekir. </a:t>
            </a:r>
          </a:p>
          <a:p>
            <a:pPr lvl="2"/>
            <a:r>
              <a:rPr lang="tr-TR" sz="2200" dirty="0"/>
              <a:t>Tipik olarak saniyede 60 kez yenileme gerekir.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97353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Bilgisayar Grafiklerinin Temelleri</a:t>
            </a:r>
            <a:endParaRPr lang="en-US" altLang="tr-TR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Bir bilgisayarda 3 boyutlu olarak temsil edilen bir dünyanın, 2 boyutlu görüntülerini üretmektir.</a:t>
            </a:r>
          </a:p>
          <a:p>
            <a:r>
              <a:rPr lang="tr-TR" sz="2800" dirty="0"/>
              <a:t>Ana görevler :</a:t>
            </a:r>
          </a:p>
          <a:p>
            <a:pPr lvl="1"/>
            <a:r>
              <a:rPr lang="tr-TR" sz="2500" dirty="0"/>
              <a:t>Modelleme : 3 boyutlu dünyadaki nesnelerin geometrisin oluşturma ve sunma.</a:t>
            </a:r>
          </a:p>
          <a:p>
            <a:pPr lvl="1"/>
            <a:r>
              <a:rPr lang="tr-TR" sz="2500" dirty="0"/>
              <a:t>Görüntü oluşturma (Render) : Nesnelerin 2 boyutlu görüntülerini üretme.</a:t>
            </a:r>
          </a:p>
          <a:p>
            <a:pPr lvl="1"/>
            <a:r>
              <a:rPr lang="tr-TR" sz="2500" dirty="0"/>
              <a:t>Animasyon : Nesneler zaman içinde nasıl değiştiğini tanımlama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103483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/>
          <a:lstStyle/>
          <a:p>
            <a:r>
              <a:rPr lang="tr-TR" altLang="tr-TR" dirty="0"/>
              <a:t>Ekran Teknolojileri: CRT’ler</a:t>
            </a:r>
            <a:endParaRPr lang="en-US" altLang="tr-TR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Vektör ekranlar, temelde osiloskop mantığıyla çalışan ilk bilgisayar ekranlarıdır. </a:t>
            </a:r>
          </a:p>
          <a:p>
            <a:pPr lvl="1"/>
            <a:r>
              <a:rPr lang="tr-TR" dirty="0"/>
              <a:t>Yatayda X eksenini kontrol eden yatay gerilim plakası,</a:t>
            </a:r>
          </a:p>
          <a:p>
            <a:pPr lvl="1"/>
            <a:r>
              <a:rPr lang="tr-TR" dirty="0"/>
              <a:t>Dikeyde Y eksenini kontrol eden dikey gerilim plakası,</a:t>
            </a:r>
          </a:p>
          <a:p>
            <a:pPr lvl="1"/>
            <a:r>
              <a:rPr lang="tr-TR" dirty="0"/>
              <a:t>Ve belirli bir (X,Y) noktasındaki parlaklığı kontrol eden ışın yoğunluğu (Z değeri) sayesinde görüntü oluşturulurdu. </a:t>
            </a:r>
          </a:p>
          <a:p>
            <a:r>
              <a:rPr lang="tr-TR" dirty="0"/>
              <a:t>Bilinen iki dezavantajı:</a:t>
            </a:r>
          </a:p>
          <a:p>
            <a:pPr lvl="1"/>
            <a:r>
              <a:rPr lang="tr-TR" dirty="0"/>
              <a:t>Sadece tel kafesten görüntüler yapar.</a:t>
            </a:r>
          </a:p>
          <a:p>
            <a:pPr lvl="1"/>
            <a:r>
              <a:rPr lang="tr-TR" dirty="0"/>
              <a:t>Karmaşık sahnelerde görünür bir titreme vardır.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47127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pPr eaLnBrk="1" hangingPunct="1"/>
            <a:r>
              <a:rPr lang="tr-TR" altLang="tr-TR" dirty="0"/>
              <a:t>Ekran Teknolojileri: CRT’ler</a:t>
            </a:r>
            <a:endParaRPr lang="en-US" altLang="tr-TR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7696200" cy="4492625"/>
          </a:xfrm>
          <a:effectLst/>
        </p:spPr>
        <p:txBody>
          <a:bodyPr lIns="92075" tIns="46038" rIns="92075" bIns="46038"/>
          <a:lstStyle/>
          <a:p>
            <a:pPr marL="0" indent="0" eaLnBrk="1" hangingPunct="1">
              <a:defRPr/>
            </a:pPr>
            <a:r>
              <a:rPr lang="en-US" dirty="0"/>
              <a:t>Ve</a:t>
            </a:r>
            <a:r>
              <a:rPr lang="tr-TR" dirty="0"/>
              <a:t>k</a:t>
            </a:r>
            <a:r>
              <a:rPr lang="en-US" dirty="0"/>
              <a:t>t</a:t>
            </a:r>
            <a:r>
              <a:rPr lang="tr-TR" dirty="0"/>
              <a:t>ö</a:t>
            </a:r>
            <a:r>
              <a:rPr lang="en-US" dirty="0"/>
              <a:t>r </a:t>
            </a:r>
            <a:r>
              <a:rPr lang="tr-TR" dirty="0"/>
              <a:t>ekranlar</a:t>
            </a:r>
            <a:endParaRPr lang="en-US" dirty="0"/>
          </a:p>
          <a:p>
            <a:pPr lvl="1" eaLnBrk="1" hangingPunct="1">
              <a:defRPr/>
            </a:pPr>
            <a:r>
              <a:rPr lang="tr-TR" dirty="0"/>
              <a:t>En eski oyunlar: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Battlezone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Tempest</a:t>
            </a:r>
            <a:r>
              <a:rPr lang="tr-TR" dirty="0"/>
              <a:t> hatırlayan kalmadı.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32772" name="Picture 4" descr="bz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887390"/>
            <a:ext cx="406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912790"/>
            <a:ext cx="3716337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44457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168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tr-TR" dirty="0"/>
              <a:t>CRT </a:t>
            </a:r>
            <a:r>
              <a:rPr lang="tr-TR" altLang="tr-TR" dirty="0"/>
              <a:t>Özellikleri</a:t>
            </a:r>
            <a:endParaRPr lang="en-US" altLang="tr-TR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5576"/>
            <a:ext cx="8229600" cy="4937760"/>
          </a:xfrm>
        </p:spPr>
        <p:txBody>
          <a:bodyPr>
            <a:normAutofit/>
          </a:bodyPr>
          <a:lstStyle/>
          <a:p>
            <a:r>
              <a:rPr lang="tr-TR" sz="2400" dirty="0"/>
              <a:t>Gördüğünüz en büyük (diyagonal) CRT hangisidir? </a:t>
            </a:r>
          </a:p>
          <a:p>
            <a:pPr lvl="1"/>
            <a:r>
              <a:rPr lang="tr-TR" sz="2000" dirty="0"/>
              <a:t>Neden en büyüğü odur? </a:t>
            </a:r>
          </a:p>
          <a:p>
            <a:pPr lvl="1"/>
            <a:endParaRPr lang="tr-TR" sz="2000" dirty="0"/>
          </a:p>
          <a:p>
            <a:r>
              <a:rPr lang="tr-TR" sz="2400" dirty="0"/>
              <a:t>Bir CRT’nin yetenekleri nasıl ölçülür? </a:t>
            </a:r>
          </a:p>
          <a:p>
            <a:pPr lvl="1"/>
            <a:r>
              <a:rPr lang="tr-TR" sz="2000" dirty="0"/>
              <a:t>Boyutu mu? </a:t>
            </a:r>
          </a:p>
          <a:p>
            <a:pPr lvl="1"/>
            <a:r>
              <a:rPr lang="tr-TR" sz="2000" dirty="0"/>
              <a:t>Fosfor parlaklığı ve tüpün karanlık hali arasındaki fark mı? </a:t>
            </a:r>
          </a:p>
          <a:p>
            <a:pPr lvl="1"/>
            <a:r>
              <a:rPr lang="tr-TR" sz="2000" dirty="0"/>
              <a:t>Elektron tabancası tarama hızı mı? </a:t>
            </a:r>
          </a:p>
          <a:p>
            <a:pPr lvl="1"/>
            <a:r>
              <a:rPr lang="tr-TR" sz="2000" dirty="0"/>
              <a:t>Elektron demetinin genişliği mi? </a:t>
            </a:r>
          </a:p>
          <a:p>
            <a:pPr lvl="1"/>
            <a:r>
              <a:rPr lang="tr-TR" sz="2000" dirty="0"/>
              <a:t>Piksel sayısı mı?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55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CRT’ler</a:t>
            </a:r>
            <a:endParaRPr lang="en-US" altLang="tr-TR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Kafes (Raster) Ekranlar</a:t>
            </a:r>
          </a:p>
          <a:p>
            <a:pPr lvl="1"/>
            <a:r>
              <a:rPr lang="tr-TR" sz="2000" dirty="0"/>
              <a:t>Raster: Noktalardan oluşan bir dikdörtgen dizidir. </a:t>
            </a:r>
          </a:p>
          <a:p>
            <a:pPr lvl="1"/>
            <a:r>
              <a:rPr lang="tr-TR" sz="2000" dirty="0"/>
              <a:t>Piksel: Raster’daki bir nokta veya görüntü elemanı. </a:t>
            </a:r>
          </a:p>
          <a:p>
            <a:pPr lvl="1"/>
            <a:r>
              <a:rPr lang="tr-TR" sz="2000" dirty="0"/>
              <a:t>Tarama çizgisi (scan line): piksellerden oluşan bir satır.</a:t>
            </a:r>
          </a:p>
        </p:txBody>
      </p:sp>
      <p:sp>
        <p:nvSpPr>
          <p:cNvPr id="34820" name="Rectangle 4" descr="Large grid"/>
          <p:cNvSpPr>
            <a:spLocks noChangeArrowheads="1"/>
          </p:cNvSpPr>
          <p:nvPr/>
        </p:nvSpPr>
        <p:spPr bwMode="auto">
          <a:xfrm>
            <a:off x="1447800" y="4114800"/>
            <a:ext cx="5867400" cy="1981200"/>
          </a:xfrm>
          <a:prstGeom prst="rect">
            <a:avLst/>
          </a:prstGeom>
          <a:pattFill prst="lgGrid">
            <a:fgClr>
              <a:srgbClr val="000000"/>
            </a:fgClr>
            <a:bgClr>
              <a:srgbClr val="FFFFFF"/>
            </a:bgClr>
          </a:patt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47800" y="4941168"/>
            <a:ext cx="5867400" cy="10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074863" y="4422775"/>
            <a:ext cx="90487" cy="10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831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CRT’ler</a:t>
            </a:r>
            <a:endParaRPr lang="en-US" altLang="tr-TR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3244850"/>
          </a:xfrm>
        </p:spPr>
        <p:txBody>
          <a:bodyPr>
            <a:normAutofit fontScale="92500" lnSpcReduction="20000"/>
          </a:bodyPr>
          <a:lstStyle/>
          <a:p>
            <a:r>
              <a:rPr lang="tr-TR" sz="2800" dirty="0"/>
              <a:t>Siyah/beyaz bir televizyonda sabit bir tarama deseni ile bir osiloskop gibi sağdan sola ve yukarıdan aşağıya görüntü taranır. </a:t>
            </a:r>
          </a:p>
          <a:p>
            <a:pPr lvl="1"/>
            <a:r>
              <a:rPr lang="tr-TR" sz="2500" dirty="0"/>
              <a:t>Işın, görüntüye ait ışık yoğunluğu değişikliklerini fosforlarla bize yansıtacak şekilde CRT’nin tüm ön yüzünü süpürür gibi tarar. </a:t>
            </a:r>
          </a:p>
          <a:p>
            <a:r>
              <a:rPr lang="tr-TR" sz="2800" dirty="0"/>
              <a:t>CRT ekranlar analog sinyali kafes ekranda gösteriler.</a:t>
            </a:r>
          </a:p>
        </p:txBody>
      </p:sp>
      <p:pic>
        <p:nvPicPr>
          <p:cNvPr id="35844" name="Picture 4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7" b="78947"/>
          <a:stretch>
            <a:fillRect/>
          </a:stretch>
        </p:blipFill>
        <p:spPr bwMode="auto">
          <a:xfrm>
            <a:off x="1117600" y="4724400"/>
            <a:ext cx="609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77881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P</a:t>
            </a:r>
            <a:r>
              <a:rPr lang="en-US" altLang="tr-TR" dirty="0"/>
              <a:t>i</a:t>
            </a:r>
            <a:r>
              <a:rPr lang="tr-TR" altLang="tr-TR" dirty="0"/>
              <a:t>ks</a:t>
            </a:r>
            <a:r>
              <a:rPr lang="en-US" altLang="tr-TR" dirty="0"/>
              <a:t>el</a:t>
            </a:r>
            <a:r>
              <a:rPr lang="tr-TR" altLang="tr-TR" dirty="0"/>
              <a:t> Nedir?</a:t>
            </a:r>
            <a:endParaRPr lang="en-US" altLang="tr-TR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0363" indent="-360363"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Ağaç parçaları, krom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küreler, mozaik parçaları bir görüntüyü oluşturabilir.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1988" name="Picture 4" descr="si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62200"/>
            <a:ext cx="22367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shinyba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1" y="2362200"/>
            <a:ext cx="2998787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34888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816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1219200"/>
          </a:xfrm>
        </p:spPr>
        <p:txBody>
          <a:bodyPr/>
          <a:lstStyle/>
          <a:p>
            <a:r>
              <a:rPr lang="tr-TR" altLang="tr-TR" dirty="0"/>
              <a:t>Ekran Teknolojileri: Renkli CRT’ler</a:t>
            </a:r>
            <a:endParaRPr lang="en-US" altLang="tr-TR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147248" cy="4492625"/>
          </a:xfrm>
        </p:spPr>
        <p:txBody>
          <a:bodyPr>
            <a:normAutofit/>
          </a:bodyPr>
          <a:lstStyle/>
          <a:p>
            <a:r>
              <a:rPr lang="tr-TR" sz="2800" dirty="0"/>
              <a:t>Renkli görüntü oluşturmak çok daha karmaşık bir işlemdir. </a:t>
            </a:r>
          </a:p>
          <a:p>
            <a:pPr lvl="1"/>
            <a:r>
              <a:rPr lang="tr-TR" sz="2400" dirty="0"/>
              <a:t>Tüm renklerin 3 temel renkten (kırmızı, yeşil ve mavi) elde edilebileceği bilindiğinden, fosfor-ların dizilimi için özel geometriler gerekmiştir.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n-US" sz="2200" dirty="0"/>
          </a:p>
          <a:p>
            <a:pPr lvl="1" eaLnBrk="1" hangingPunct="1">
              <a:lnSpc>
                <a:spcPct val="100000"/>
              </a:lnSpc>
              <a:defRPr/>
            </a:pPr>
            <a:endParaRPr lang="en-US" sz="2200" dirty="0"/>
          </a:p>
          <a:p>
            <a:pPr lvl="1" eaLnBrk="1" hangingPunct="1">
              <a:lnSpc>
                <a:spcPct val="100000"/>
              </a:lnSpc>
              <a:defRPr/>
            </a:pPr>
            <a:endParaRPr lang="en-US" sz="2200" dirty="0"/>
          </a:p>
          <a:p>
            <a:pPr lvl="1" eaLnBrk="1" hangingPunct="1">
              <a:lnSpc>
                <a:spcPct val="100000"/>
              </a:lnSpc>
              <a:defRPr/>
            </a:pPr>
            <a:endParaRPr lang="en-US" sz="2200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2675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3725" y="4797152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1800" dirty="0">
                <a:latin typeface="Arial" charset="0"/>
              </a:rPr>
              <a:t>Delta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422676"/>
            <a:ext cx="3244350" cy="293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527550" y="4797152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1800" dirty="0">
                <a:latin typeface="Arial" charset="0"/>
              </a:rPr>
              <a:t>In-line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237656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1125"/>
            <a:ext cx="8610600" cy="658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2356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195"/>
            <a:ext cx="8807456" cy="631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4553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9256" cy="1219200"/>
          </a:xfrm>
        </p:spPr>
        <p:txBody>
          <a:bodyPr/>
          <a:lstStyle/>
          <a:p>
            <a:r>
              <a:rPr lang="tr-TR" altLang="tr-TR" dirty="0"/>
              <a:t>Ekran Teknolojileri: Renkli CRT’ler</a:t>
            </a:r>
            <a:endParaRPr lang="en-US" altLang="tr-TR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696200" cy="4492625"/>
          </a:xfrm>
        </p:spPr>
        <p:txBody>
          <a:bodyPr/>
          <a:lstStyle/>
          <a:p>
            <a:r>
              <a:rPr lang="tr-TR" sz="2800" dirty="0"/>
              <a:t>Renkli CRT’de </a:t>
            </a:r>
          </a:p>
          <a:p>
            <a:pPr lvl="1"/>
            <a:r>
              <a:rPr lang="tr-TR" sz="2400" dirty="0"/>
              <a:t>Üç elektron tabancası ve </a:t>
            </a:r>
          </a:p>
          <a:p>
            <a:pPr lvl="1"/>
            <a:r>
              <a:rPr lang="tr-TR" sz="2400" dirty="0"/>
              <a:t>Bir metal gölge maskesi </a:t>
            </a:r>
          </a:p>
          <a:p>
            <a:pPr marL="274320" lvl="1" indent="0">
              <a:buNone/>
            </a:pPr>
            <a:r>
              <a:rPr lang="tr-TR" sz="2400" dirty="0"/>
              <a:t>ışınları doğru yönlendirmek için kullanılır.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05175"/>
            <a:ext cx="3543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86175"/>
            <a:ext cx="2857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18809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dirty="0"/>
              <a:t>Neden Bilgisayar Grafikleri Çalışırız?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1000"/>
            <a:ext cx="7696200" cy="4492625"/>
          </a:xfrm>
        </p:spPr>
        <p:txBody>
          <a:bodyPr>
            <a:normAutofit/>
          </a:bodyPr>
          <a:lstStyle/>
          <a:p>
            <a:r>
              <a:rPr lang="tr-TR" dirty="0"/>
              <a:t>Grafik güzeldir</a:t>
            </a:r>
          </a:p>
          <a:p>
            <a:pPr lvl="1"/>
            <a:r>
              <a:rPr lang="tr-TR" dirty="0"/>
              <a:t>Ne yapabildiğimizi görmek hoşumuza gider.</a:t>
            </a:r>
          </a:p>
          <a:p>
            <a:pPr lvl="1"/>
            <a:r>
              <a:rPr lang="tr-TR" dirty="0"/>
              <a:t>Ne yapabildiğimizi insanlara göstermek hoşumuza gider.</a:t>
            </a:r>
          </a:p>
          <a:p>
            <a:r>
              <a:rPr lang="tr-TR" dirty="0"/>
              <a:t>Grafik ilginçtir</a:t>
            </a:r>
          </a:p>
          <a:p>
            <a:pPr lvl="1"/>
            <a:r>
              <a:rPr lang="tr-TR" dirty="0"/>
              <a:t>Uğraşılan konular; simülasyon, algoritmalar, mimari ...</a:t>
            </a:r>
          </a:p>
          <a:p>
            <a:r>
              <a:rPr lang="tr-TR" dirty="0"/>
              <a:t>Ürünümle Oscar almak niyetinde değilim</a:t>
            </a:r>
          </a:p>
          <a:p>
            <a:pPr lvl="1"/>
            <a:r>
              <a:rPr lang="tr-TR" dirty="0"/>
              <a:t>Ama belki özel efektlerimle bir tane alırım.</a:t>
            </a:r>
          </a:p>
          <a:p>
            <a:r>
              <a:rPr lang="tr-TR" dirty="0"/>
              <a:t>Grafik eğlencelidir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171446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1219200"/>
          </a:xfrm>
        </p:spPr>
        <p:txBody>
          <a:bodyPr/>
          <a:lstStyle/>
          <a:p>
            <a:r>
              <a:rPr lang="tr-TR" altLang="tr-TR" dirty="0"/>
              <a:t>Özetle CRT’ler</a:t>
            </a:r>
            <a:endParaRPr lang="en-US" altLang="tr-TR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6713"/>
            <a:ext cx="7696200" cy="4744615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Artıları:</a:t>
            </a:r>
          </a:p>
          <a:p>
            <a:pPr lvl="1"/>
            <a:r>
              <a:rPr lang="tr-TR" sz="2100" dirty="0"/>
              <a:t>Sadece tel çizgiler değil, katı poligonlar çizmeyi sağlar.</a:t>
            </a:r>
          </a:p>
          <a:p>
            <a:pPr lvl="1"/>
            <a:r>
              <a:rPr lang="tr-TR" sz="2100" dirty="0"/>
              <a:t>Düşük maliyetli CRT teknolojisi gerektirir (TV'ler gibi).</a:t>
            </a:r>
          </a:p>
          <a:p>
            <a:pPr lvl="1"/>
            <a:r>
              <a:rPr lang="tr-TR" sz="2100" dirty="0"/>
              <a:t>Parlak! Işık yayan parçalar içerir.</a:t>
            </a:r>
          </a:p>
          <a:p>
            <a:r>
              <a:rPr lang="tr-TR" sz="2400" dirty="0"/>
              <a:t>Eksileri :</a:t>
            </a:r>
          </a:p>
          <a:p>
            <a:pPr lvl="1"/>
            <a:r>
              <a:rPr lang="tr-TR" sz="2100" dirty="0"/>
              <a:t>Ekran boyutu kadar piksel belleği gerektirir.</a:t>
            </a:r>
          </a:p>
          <a:p>
            <a:pPr lvl="1"/>
            <a:r>
              <a:rPr lang="tr-TR" sz="2100" dirty="0"/>
              <a:t>Ayrık örnekleme yapılır (Pikseller).</a:t>
            </a:r>
          </a:p>
          <a:p>
            <a:pPr lvl="1"/>
            <a:r>
              <a:rPr lang="tr-TR" sz="2100" dirty="0"/>
              <a:t>40 inçi geçemeyen boyut sınırı vardır.</a:t>
            </a:r>
          </a:p>
          <a:p>
            <a:pPr lvl="1"/>
            <a:r>
              <a:rPr lang="tr-TR" sz="2100" dirty="0"/>
              <a:t>Çok yer kaplar.</a:t>
            </a:r>
          </a:p>
          <a:p>
            <a:pPr lvl="1"/>
            <a:r>
              <a:rPr lang="tr-TR" sz="2100" dirty="0"/>
              <a:t>Çok hassas ayarlama gerektirir.</a:t>
            </a:r>
          </a:p>
          <a:p>
            <a:pPr lvl="1"/>
            <a:r>
              <a:rPr lang="tr-TR" sz="2100" dirty="0"/>
              <a:t>50 yıldır teknolojisi değişmiyor.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15661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4411935"/>
            <a:ext cx="5372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19256" cy="1219200"/>
          </a:xfrm>
        </p:spPr>
        <p:txBody>
          <a:bodyPr/>
          <a:lstStyle/>
          <a:p>
            <a:r>
              <a:rPr lang="tr-TR" altLang="tr-TR" dirty="0"/>
              <a:t>Ekran Teknolojileri: LCD’ler</a:t>
            </a:r>
            <a:endParaRPr lang="en-US" altLang="tr-TR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96200" cy="4492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Li</a:t>
            </a:r>
            <a:r>
              <a:rPr lang="tr-TR" sz="2800" dirty="0"/>
              <a:t>k</a:t>
            </a:r>
            <a:r>
              <a:rPr lang="en-US" sz="2800" dirty="0"/>
              <a:t>i</a:t>
            </a:r>
            <a:r>
              <a:rPr lang="tr-TR" sz="2800" dirty="0"/>
              <a:t>t</a:t>
            </a:r>
            <a:r>
              <a:rPr lang="en-US" sz="2800" dirty="0"/>
              <a:t> </a:t>
            </a:r>
            <a:r>
              <a:rPr lang="tr-TR" sz="2800" dirty="0"/>
              <a:t>Kri</a:t>
            </a:r>
            <a:r>
              <a:rPr lang="en-US" sz="2800" dirty="0"/>
              <a:t>stal </a:t>
            </a:r>
            <a:r>
              <a:rPr lang="tr-TR" sz="2800" dirty="0"/>
              <a:t>Ekranlar</a:t>
            </a:r>
            <a:r>
              <a:rPr lang="en-US" sz="2800" dirty="0"/>
              <a:t> (LCDs)</a:t>
            </a:r>
            <a:endParaRPr lang="tr-TR" sz="2800" dirty="0"/>
          </a:p>
          <a:p>
            <a:pPr lvl="1">
              <a:defRPr/>
            </a:pPr>
            <a:r>
              <a:rPr lang="tr-TR" sz="2500" dirty="0"/>
              <a:t>Organik moleküller, doğal olarak kristal halde dururlar. </a:t>
            </a:r>
          </a:p>
          <a:p>
            <a:pPr lvl="1">
              <a:defRPr/>
            </a:pPr>
            <a:r>
              <a:rPr lang="tr-TR" sz="2500" dirty="0"/>
              <a:t>Bu halleriyle gelen ışığı </a:t>
            </a:r>
            <a:br>
              <a:rPr lang="tr-TR" sz="2500" dirty="0"/>
            </a:br>
            <a:r>
              <a:rPr lang="tr-TR" sz="2500" dirty="0"/>
              <a:t>90 derece döndürürler.</a:t>
            </a:r>
          </a:p>
          <a:p>
            <a:pPr lvl="1">
              <a:defRPr/>
            </a:pPr>
            <a:r>
              <a:rPr lang="tr-TR" sz="2500" dirty="0"/>
              <a:t>Arkadan gelen ışık önden</a:t>
            </a:r>
            <a:br>
              <a:rPr lang="tr-TR" sz="2500" dirty="0"/>
            </a:br>
            <a:r>
              <a:rPr lang="tr-TR" sz="2500" dirty="0"/>
              <a:t>engellenmediği için aynen</a:t>
            </a:r>
            <a:br>
              <a:rPr lang="tr-TR" sz="2500" dirty="0"/>
            </a:br>
            <a:r>
              <a:rPr lang="tr-TR" sz="2500" dirty="0"/>
              <a:t>çıkar.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41</a:t>
            </a:fld>
            <a:endParaRPr lang="tr-TR" dirty="0"/>
          </a:p>
        </p:txBody>
      </p:sp>
      <p:pic>
        <p:nvPicPr>
          <p:cNvPr id="3074" name="Picture 2" descr="7 Segment LCD Display with Blue Backlight Positive TN(id:10962821). Buy  China LCD Display - EC21">
            <a:extLst>
              <a:ext uri="{FF2B5EF4-FFF2-40B4-BE49-F238E27FC236}">
                <a16:creationId xmlns:a16="http://schemas.microsoft.com/office/drawing/2014/main" id="{F46D44E4-0EFB-4FE6-BBBD-CAEE30F9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4" y="2276872"/>
            <a:ext cx="3626240" cy="18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D5BD383A-4C8F-4A86-B3CA-DE27E4ABAE3D}"/>
              </a:ext>
            </a:extLst>
          </p:cNvPr>
          <p:cNvSpPr/>
          <p:nvPr/>
        </p:nvSpPr>
        <p:spPr>
          <a:xfrm>
            <a:off x="7236296" y="3717032"/>
            <a:ext cx="1296144" cy="1981627"/>
          </a:xfrm>
          <a:prstGeom prst="bentUp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83050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LCD’ler</a:t>
            </a:r>
            <a:endParaRPr lang="en-US" altLang="tr-TR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7696200" cy="44926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Li</a:t>
            </a:r>
            <a:r>
              <a:rPr lang="tr-TR" sz="2800" dirty="0"/>
              <a:t>k</a:t>
            </a:r>
            <a:r>
              <a:rPr lang="en-US" sz="2800" dirty="0"/>
              <a:t>i</a:t>
            </a:r>
            <a:r>
              <a:rPr lang="tr-TR" sz="2800" dirty="0"/>
              <a:t>t</a:t>
            </a:r>
            <a:r>
              <a:rPr lang="en-US" sz="2800" dirty="0"/>
              <a:t> </a:t>
            </a:r>
            <a:r>
              <a:rPr lang="tr-TR" sz="2800" dirty="0"/>
              <a:t>Kri</a:t>
            </a:r>
            <a:r>
              <a:rPr lang="en-US" sz="2800" dirty="0"/>
              <a:t>stal </a:t>
            </a:r>
            <a:r>
              <a:rPr lang="tr-TR" sz="2800" dirty="0"/>
              <a:t>Ekranlar</a:t>
            </a:r>
            <a:r>
              <a:rPr lang="en-US" sz="2800" dirty="0"/>
              <a:t> (LCDs)</a:t>
            </a:r>
            <a:endParaRPr lang="tr-TR" sz="2800" dirty="0"/>
          </a:p>
          <a:p>
            <a:pPr lvl="1">
              <a:defRPr/>
            </a:pPr>
            <a:r>
              <a:rPr lang="tr-TR" sz="2500" dirty="0"/>
              <a:t>Organik moleküller, elektrik alanı uygulan-</a:t>
            </a:r>
            <a:r>
              <a:rPr lang="tr-TR" sz="2500" dirty="0" err="1"/>
              <a:t>dığında</a:t>
            </a:r>
            <a:r>
              <a:rPr lang="tr-TR" sz="2500" dirty="0"/>
              <a:t> dizili halde dururlar. </a:t>
            </a:r>
          </a:p>
          <a:p>
            <a:pPr lvl="1">
              <a:defRPr/>
            </a:pPr>
            <a:r>
              <a:rPr lang="tr-TR" sz="2500" dirty="0"/>
              <a:t>Bu halleriyle gelen ışığı </a:t>
            </a:r>
            <a:br>
              <a:rPr lang="tr-TR" sz="2500" dirty="0"/>
            </a:br>
            <a:r>
              <a:rPr lang="tr-TR" sz="2500" dirty="0"/>
              <a:t>döndürmezler.</a:t>
            </a:r>
          </a:p>
          <a:p>
            <a:pPr lvl="1">
              <a:defRPr/>
            </a:pPr>
            <a:r>
              <a:rPr lang="tr-TR" sz="2500" dirty="0"/>
              <a:t>Dönmeyen ışık ön filtreden</a:t>
            </a:r>
            <a:br>
              <a:rPr lang="tr-TR" sz="2500" dirty="0"/>
            </a:br>
            <a:r>
              <a:rPr lang="tr-TR" sz="2500" dirty="0"/>
              <a:t>geçemez. Orası kararır.</a:t>
            </a:r>
            <a:endParaRPr lang="en-US" sz="2500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4222576"/>
            <a:ext cx="5372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42</a:t>
            </a:fld>
            <a:endParaRPr lang="tr-TR" dirty="0"/>
          </a:p>
        </p:txBody>
      </p:sp>
      <p:pic>
        <p:nvPicPr>
          <p:cNvPr id="3" name="Picture 2" descr="7 Segment LCD Display with Blue Backlight Positive TN(id:10962821). Buy  China LCD Display - EC21">
            <a:extLst>
              <a:ext uri="{FF2B5EF4-FFF2-40B4-BE49-F238E27FC236}">
                <a16:creationId xmlns:a16="http://schemas.microsoft.com/office/drawing/2014/main" id="{7A114180-47CD-4DF8-9936-6E7E4D19D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64" y="2276872"/>
            <a:ext cx="3626240" cy="18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Bent-Up 3">
            <a:extLst>
              <a:ext uri="{FF2B5EF4-FFF2-40B4-BE49-F238E27FC236}">
                <a16:creationId xmlns:a16="http://schemas.microsoft.com/office/drawing/2014/main" id="{E6D9156B-BD27-49C8-AC9B-111F06D8275B}"/>
              </a:ext>
            </a:extLst>
          </p:cNvPr>
          <p:cNvSpPr/>
          <p:nvPr/>
        </p:nvSpPr>
        <p:spPr>
          <a:xfrm>
            <a:off x="6804248" y="3717032"/>
            <a:ext cx="1296144" cy="1981627"/>
          </a:xfrm>
          <a:prstGeom prst="bent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73045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LCD’ler</a:t>
            </a:r>
            <a:endParaRPr lang="en-US" altLang="tr-TR" dirty="0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7696200" cy="4492625"/>
          </a:xfrm>
        </p:spPr>
        <p:txBody>
          <a:bodyPr>
            <a:normAutofit/>
          </a:bodyPr>
          <a:lstStyle/>
          <a:p>
            <a:r>
              <a:rPr lang="tr-TR" sz="2800" dirty="0"/>
              <a:t>Yansıtıcı ve geçirgen LCD Ekranlar:</a:t>
            </a:r>
          </a:p>
          <a:p>
            <a:pPr lvl="1"/>
            <a:r>
              <a:rPr lang="tr-TR" sz="2500" dirty="0"/>
              <a:t>LCD'ler ışık vanası gibidirler, ışık yaymazlar, harici bir ışık kaynağına ihtiyaç duyarlar.</a:t>
            </a:r>
          </a:p>
          <a:p>
            <a:pPr lvl="0"/>
            <a:r>
              <a:rPr lang="tr-TR" sz="2800" dirty="0"/>
              <a:t>TV, laptop, tablet ve telefon ekranları</a:t>
            </a:r>
          </a:p>
          <a:p>
            <a:pPr lvl="1"/>
            <a:r>
              <a:rPr lang="tr-TR" sz="2400" dirty="0"/>
              <a:t>Arkadan aydınlatmalı (LCD’lerin tam siyahı verememe nedenidir).</a:t>
            </a:r>
          </a:p>
          <a:p>
            <a:pPr lvl="1"/>
            <a:r>
              <a:rPr lang="tr-TR" sz="2400" dirty="0"/>
              <a:t>Geçirgen ekranlıdırlar.</a:t>
            </a:r>
          </a:p>
          <a:p>
            <a:pPr lvl="0"/>
            <a:r>
              <a:rPr lang="tr-TR" sz="2800" dirty="0"/>
              <a:t>Gameboy, hesap </a:t>
            </a:r>
            <a:br>
              <a:rPr lang="tr-TR" sz="2800" dirty="0"/>
            </a:br>
            <a:r>
              <a:rPr lang="tr-TR" sz="2800" dirty="0"/>
              <a:t>makinesi ekranları</a:t>
            </a:r>
          </a:p>
          <a:p>
            <a:pPr lvl="1"/>
            <a:r>
              <a:rPr lang="tr-TR" sz="2400" dirty="0"/>
              <a:t>Yansıtıcı ekranlıdırlar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814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367327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http://static.squarespace.com/static/500dbb37e4b042e8cb23fe52/t/510069bae4b08d2a447563ae/1358981567323/Pixels.png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13785"/>
            <a:ext cx="6909640" cy="39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1219200"/>
          </a:xfrm>
        </p:spPr>
        <p:txBody>
          <a:bodyPr/>
          <a:lstStyle/>
          <a:p>
            <a:r>
              <a:rPr lang="tr-TR" altLang="tr-TR" dirty="0"/>
              <a:t>Ekran Teknolojileri: Renkli LCD’ler</a:t>
            </a:r>
            <a:endParaRPr lang="en-US" alt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Kırmızı, Yeşil ve Mavi (RGB) için üç parçalı bir sistem gerekiyor.  </a:t>
            </a:r>
          </a:p>
          <a:p>
            <a:pPr lvl="1"/>
            <a:r>
              <a:rPr lang="tr-TR" sz="2400" dirty="0"/>
              <a:t>"Delta" veya "In-Line" dizilimli olabilirler.</a:t>
            </a:r>
          </a:p>
          <a:p>
            <a:pPr lvl="1"/>
            <a:r>
              <a:rPr lang="tr-TR" sz="2400" dirty="0"/>
              <a:t>Piksellerin ön camlarının istenen renkli olması yeterlidir.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5256" y="6356350"/>
            <a:ext cx="689272" cy="385018"/>
          </a:xfrm>
        </p:spPr>
        <p:txBody>
          <a:bodyPr/>
          <a:lstStyle/>
          <a:p>
            <a:fld id="{E6FEED06-A45B-49F7-A4E7-E4A0A60926E4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04001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1219200"/>
          </a:xfrm>
        </p:spPr>
        <p:txBody>
          <a:bodyPr/>
          <a:lstStyle/>
          <a:p>
            <a:r>
              <a:rPr lang="tr-TR" altLang="tr-TR" dirty="0"/>
              <a:t>Ekran Teknolojileri: LED’ler</a:t>
            </a:r>
            <a:endParaRPr lang="en-US" alt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LCD TV’ler floresan arkadan aydınlatmalıdır.</a:t>
            </a:r>
          </a:p>
          <a:p>
            <a:r>
              <a:rPr lang="tr-TR" dirty="0"/>
              <a:t>LED ekran sistemleri aslında temelde LCD’dir.</a:t>
            </a:r>
          </a:p>
          <a:p>
            <a:r>
              <a:rPr lang="tr-TR" dirty="0"/>
              <a:t>LED TV’lerde floresan yerine LED kullanılır.</a:t>
            </a:r>
          </a:p>
          <a:p>
            <a:pPr lvl="1"/>
            <a:r>
              <a:rPr lang="tr-TR" dirty="0"/>
              <a:t>LED kapandığında daha iyi siyah görüntü verilir.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45</a:t>
            </a:fld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6D79D-2506-4215-BAD1-FEF78360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314278"/>
            <a:ext cx="8763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320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147248" cy="1219200"/>
          </a:xfrm>
        </p:spPr>
        <p:txBody>
          <a:bodyPr/>
          <a:lstStyle/>
          <a:p>
            <a:r>
              <a:rPr lang="tr-TR" altLang="tr-TR" dirty="0"/>
              <a:t>Ekran Teknolojileri: LED’ler</a:t>
            </a:r>
            <a:endParaRPr lang="en-US" alt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Full HD 1920x1080 (2K civarı) çözünürlük verir.</a:t>
            </a:r>
          </a:p>
          <a:p>
            <a:r>
              <a:rPr lang="tr-TR" dirty="0"/>
              <a:t>8K sistemler piyasaya çıkmaya başlıyor.</a:t>
            </a:r>
          </a:p>
          <a:p>
            <a:pPr lvl="1"/>
            <a:r>
              <a:rPr lang="tr-TR" dirty="0"/>
              <a:t>8K sinema kameraları için kullanılan bir sistemdir.</a:t>
            </a:r>
          </a:p>
          <a:p>
            <a:pPr lvl="1"/>
            <a:r>
              <a:rPr lang="tr-TR" dirty="0"/>
              <a:t>Evde olmasına ne gerek varsa?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085100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pPr eaLnBrk="1" hangingPunct="1"/>
            <a:r>
              <a:rPr lang="tr-TR" altLang="tr-TR" dirty="0"/>
              <a:t>Ekran Teknolojileri: Plazma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4762872" cy="449262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Plazma ekran panelleri </a:t>
            </a:r>
          </a:p>
          <a:p>
            <a:pPr lvl="1"/>
            <a:r>
              <a:rPr lang="tr-TR" dirty="0"/>
              <a:t>Prensipte floresan lambalara benzer. </a:t>
            </a:r>
          </a:p>
          <a:p>
            <a:pPr lvl="1"/>
            <a:r>
              <a:rPr lang="tr-TR" dirty="0"/>
              <a:t>Küçük gaz dolu kapsüller elektrik alanı ile uyarılınca ultraviyole ışık yayarlar. </a:t>
            </a:r>
          </a:p>
          <a:p>
            <a:pPr lvl="1"/>
            <a:r>
              <a:rPr lang="tr-TR" dirty="0"/>
              <a:t>Ultraviyole fosfor plakayı etkiler ve fosfor istenilen renkte görünür ışık yayar. </a:t>
            </a:r>
          </a:p>
          <a:p>
            <a:pPr lvl="1"/>
            <a:r>
              <a:rPr lang="tr-TR" dirty="0"/>
              <a:t>CRT’de de fosfor kullanılmaktaydı, burada ışın tabancasının yerine kapsüller kullanılıyor.</a:t>
            </a: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573213"/>
            <a:ext cx="28162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4202113"/>
            <a:ext cx="37814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5577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Plazma </a:t>
            </a:r>
            <a:endParaRPr lang="en-US" altLang="tr-TR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sz="2400" dirty="0"/>
              <a:t>Plazma Ekran Paneli Artıları: </a:t>
            </a:r>
          </a:p>
          <a:p>
            <a:pPr lvl="1"/>
            <a:r>
              <a:rPr lang="tr-TR" sz="2100" dirty="0"/>
              <a:t>Geniş görüş açısı, </a:t>
            </a:r>
          </a:p>
          <a:p>
            <a:pPr lvl="1"/>
            <a:r>
              <a:rPr lang="tr-TR" sz="2100" dirty="0"/>
              <a:t>32 inçten geniş ekranlar için iyi, </a:t>
            </a:r>
          </a:p>
          <a:p>
            <a:pPr lvl="1"/>
            <a:r>
              <a:rPr lang="tr-TR" sz="2100" dirty="0"/>
              <a:t>CRT kadar olmasa da oldukça parlak renler ve gerçek siyahlar.</a:t>
            </a:r>
          </a:p>
          <a:p>
            <a:r>
              <a:rPr lang="tr-TR" sz="2400" dirty="0"/>
              <a:t>Eksileri: </a:t>
            </a:r>
          </a:p>
          <a:p>
            <a:pPr lvl="1"/>
            <a:r>
              <a:rPr lang="tr-TR" sz="2100" dirty="0"/>
              <a:t>Büyük piksellere sahiptir. </a:t>
            </a:r>
          </a:p>
          <a:p>
            <a:pPr lvl="2"/>
            <a:r>
              <a:rPr lang="tr-TR" sz="1800" dirty="0"/>
              <a:t>LCD:~ 0.2 mm, Plazma:~ 1 mm. </a:t>
            </a:r>
          </a:p>
          <a:p>
            <a:pPr lvl="1"/>
            <a:r>
              <a:rPr lang="tr-TR" sz="2100" dirty="0"/>
              <a:t>Fosforlar yavaş yavaş tüketiyor </a:t>
            </a:r>
          </a:p>
          <a:p>
            <a:pPr lvl="2"/>
            <a:r>
              <a:rPr lang="tr-TR" sz="1800" dirty="0"/>
              <a:t>Eski televizyonlarımız gibi.</a:t>
            </a:r>
          </a:p>
          <a:p>
            <a:pPr lvl="1" eaLnBrk="1" hangingPunct="1">
              <a:defRPr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28958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</a:t>
            </a:r>
            <a:r>
              <a:rPr lang="tr-TR" dirty="0"/>
              <a:t>LP</a:t>
            </a:r>
            <a:r>
              <a:rPr lang="sv-SE" dirty="0"/>
              <a:t> (Digital Light Processor)</a:t>
            </a:r>
            <a:br>
              <a:rPr lang="tr-TR" dirty="0"/>
            </a:br>
            <a:r>
              <a:rPr lang="sv-SE" dirty="0"/>
              <a:t>Temelli Projeksiyon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5240" cy="4937760"/>
          </a:xfrm>
        </p:spPr>
        <p:txBody>
          <a:bodyPr>
            <a:normAutofit/>
          </a:bodyPr>
          <a:lstStyle/>
          <a:p>
            <a:r>
              <a:rPr lang="tr-TR" dirty="0"/>
              <a:t>Bu projeksiyon sistemi DMD (Dijital MicroMirror Device elemanını temel alarak çalışmaktadır. </a:t>
            </a:r>
          </a:p>
          <a:p>
            <a:pPr lvl="1"/>
            <a:r>
              <a:rPr lang="tr-TR" dirty="0"/>
              <a:t>DMD elemanı bir dijital mikro aynalar sistemidir. </a:t>
            </a:r>
          </a:p>
          <a:p>
            <a:pPr lvl="1"/>
            <a:r>
              <a:rPr lang="tr-TR" dirty="0"/>
              <a:t>DMD’ler yarı iletken teknoloji ile üretilmiştir. </a:t>
            </a:r>
          </a:p>
        </p:txBody>
      </p:sp>
      <p:pic>
        <p:nvPicPr>
          <p:cNvPr id="78852" name="Picture 4" descr="http://www.elektronikders.com/ders_index_dosyalar/goruntu/LCD_Plasma_dosyalar/image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04" y="3284984"/>
            <a:ext cx="50292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73016"/>
            <a:ext cx="3682752" cy="295232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Yaklaşık 16µm ebadındaki aynacıklar </a:t>
            </a:r>
            <a:br>
              <a:rPr lang="tr-TR" dirty="0"/>
            </a:br>
            <a:r>
              <a:rPr lang="tr-TR" dirty="0"/>
              <a:t>+/-10 derecelik açılarla 15µs’lik sürelerde anahtarlanmaktadır. </a:t>
            </a:r>
          </a:p>
          <a:p>
            <a:r>
              <a:rPr lang="tr-TR" dirty="0"/>
              <a:t>Bu sayede DMD yüzeyinde görüntü bilgisine göre yansımalar oluşturulmaktadır.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5661248"/>
            <a:ext cx="497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Mikro ayna dizileriyle oluşturulmuş bir DMD yüzeyi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675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IRL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7" y="1666874"/>
            <a:ext cx="4462961" cy="294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986339" y="6008688"/>
            <a:ext cx="3757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400" b="1" dirty="0">
                <a:latin typeface="Tahoma" pitchFamily="34" charset="0"/>
              </a:rPr>
              <a:t>“Spacewars” : İlk bilgisayar grafikleri oyunu (MIT 1961) </a:t>
            </a:r>
          </a:p>
        </p:txBody>
      </p:sp>
      <p:pic>
        <p:nvPicPr>
          <p:cNvPr id="6148" name="Picture 5" descr="SPACEWAR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83" y="3138883"/>
            <a:ext cx="3961397" cy="278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385763" y="4653136"/>
            <a:ext cx="4170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400" b="1" dirty="0">
                <a:latin typeface="Tahoma" pitchFamily="34" charset="0"/>
              </a:rPr>
              <a:t>“Whirlwind” : VectorScope kullanan ilk grafik istasyonu (1951)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28600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8320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Dlp (Digital Light Processor)</a:t>
            </a:r>
            <a:br>
              <a:rPr lang="tr-TR" dirty="0"/>
            </a:br>
            <a:r>
              <a:rPr lang="sv-SE" dirty="0"/>
              <a:t>Temelli Projeksiyon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Yüksek yoğunluklu ana ışık kaynağından alınan beyaz ışık dikroik aynalar yardımıyla kırmızı, yeşil ve mavi ana renklerine ayrılır. </a:t>
            </a:r>
          </a:p>
          <a:p>
            <a:r>
              <a:rPr lang="tr-TR" dirty="0"/>
              <a:t>Ayrılan her renk ışını DMD elemanlarına uygulanır. </a:t>
            </a:r>
          </a:p>
          <a:p>
            <a:r>
              <a:rPr lang="tr-TR" dirty="0"/>
              <a:t>DMD yüzeyindeki aynaların açısı görüntü bilgisi sinyaline göre kontrol edildiği için DMD’den yansıyan renk ışınlarındaki değişim görüntüye göre değişir. </a:t>
            </a:r>
          </a:p>
          <a:p>
            <a:r>
              <a:rPr lang="tr-TR" dirty="0"/>
              <a:t>Yani renkli ışın, görüntü bilgisiyle modüle edilir. </a:t>
            </a:r>
          </a:p>
          <a:p>
            <a:r>
              <a:rPr lang="tr-TR" dirty="0"/>
              <a:t>Modüle edilen renkli ışınlar tekrar ayna sistemleriyle projeksiyon optik düzeninde birleştirilip gerçek görüntü rengi elde edilir.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248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Dlp (Digital Light Processor)</a:t>
            </a:r>
            <a:br>
              <a:rPr lang="tr-TR" dirty="0"/>
            </a:br>
            <a:r>
              <a:rPr lang="sv-SE" dirty="0"/>
              <a:t>Temelli Projeksiyon</a:t>
            </a:r>
            <a:endParaRPr lang="tr-TR" dirty="0"/>
          </a:p>
        </p:txBody>
      </p:sp>
      <p:pic>
        <p:nvPicPr>
          <p:cNvPr id="78850" name="Picture 2" descr="http://www.elektronikders.com/ders_index_dosyalar/goruntu/LCD_Plasma_dosyalar/image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5302"/>
            <a:ext cx="8299117" cy="54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0188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5240" cy="1219200"/>
          </a:xfrm>
        </p:spPr>
        <p:txBody>
          <a:bodyPr/>
          <a:lstStyle/>
          <a:p>
            <a:r>
              <a:rPr lang="tr-TR" altLang="tr-TR" dirty="0"/>
              <a:t>Ekran Teknolojileri: </a:t>
            </a:r>
            <a:r>
              <a:rPr lang="en-US" altLang="tr-TR" dirty="0"/>
              <a:t>DMD / DLP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/>
          <a:lstStyle/>
          <a:p>
            <a:r>
              <a:rPr lang="tr-TR" dirty="0"/>
              <a:t>DMD’ler gerçek dijital piksellere sahiptir. </a:t>
            </a:r>
          </a:p>
          <a:p>
            <a:r>
              <a:rPr lang="tr-TR" dirty="0"/>
              <a:t>Modüle edilmiş darbenin uzunluğu ışık seviyelerini değiştirir. </a:t>
            </a:r>
          </a:p>
          <a:p>
            <a:r>
              <a:rPr lang="tr-TR" dirty="0"/>
              <a:t>Renk için birden fazla ünite gerekir. </a:t>
            </a:r>
          </a:p>
          <a:p>
            <a:r>
              <a:rPr lang="tr-TR" dirty="0"/>
              <a:t>Çok büyük çözünürlükler elde edilir. </a:t>
            </a:r>
          </a:p>
          <a:p>
            <a:r>
              <a:rPr lang="tr-TR" dirty="0"/>
              <a:t>Çok parlaktır. </a:t>
            </a:r>
          </a:p>
          <a:p>
            <a:r>
              <a:rPr lang="tr-TR" dirty="0"/>
              <a:t>Ama titreme sorunu vardır.</a:t>
            </a: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38937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 </a:t>
            </a:r>
            <a:br>
              <a:rPr lang="tr-TR" altLang="tr-TR" dirty="0"/>
            </a:br>
            <a:r>
              <a:rPr lang="en-US" altLang="tr-TR" dirty="0"/>
              <a:t>Organic LED Arrays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1500188"/>
            <a:ext cx="7653337" cy="4635500"/>
          </a:xfrm>
        </p:spPr>
        <p:txBody>
          <a:bodyPr/>
          <a:lstStyle/>
          <a:p>
            <a:pPr marL="360363" indent="-360363">
              <a:defRPr/>
            </a:pPr>
            <a:r>
              <a:rPr lang="tr-TR" sz="2400" dirty="0"/>
              <a:t>Organik Işık Yayan Diyot ( OLED ) Dizisi </a:t>
            </a:r>
          </a:p>
          <a:p>
            <a:pPr marL="634683" lvl="1" indent="-360363">
              <a:defRPr/>
            </a:pPr>
            <a:r>
              <a:rPr lang="tr-TR" sz="2100" dirty="0"/>
              <a:t>Geleceğin ekranı olacak. OLED TV’ler üretime hazırlanıyor.</a:t>
            </a:r>
          </a:p>
          <a:p>
            <a:pPr marL="634683" lvl="1" indent="-360363">
              <a:defRPr/>
            </a:pPr>
            <a:r>
              <a:rPr lang="tr-TR" sz="2100" dirty="0"/>
              <a:t>Diğer ekranlara göre daha </a:t>
            </a:r>
            <a:br>
              <a:rPr lang="tr-TR" sz="2100" dirty="0"/>
            </a:br>
            <a:r>
              <a:rPr lang="tr-TR" sz="2100" dirty="0"/>
              <a:t>az enerjiyle, daha parlak </a:t>
            </a:r>
            <a:br>
              <a:rPr lang="tr-TR" sz="2100" dirty="0"/>
            </a:br>
            <a:r>
              <a:rPr lang="tr-TR" sz="2100" dirty="0"/>
              <a:t>ışık verebiliyor.</a:t>
            </a:r>
            <a:endParaRPr lang="en-US" sz="1700" dirty="0"/>
          </a:p>
        </p:txBody>
      </p:sp>
      <p:pic>
        <p:nvPicPr>
          <p:cNvPr id="57348" name="Picture 6" descr="OLED_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13" y="3068960"/>
            <a:ext cx="4436683" cy="36217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9" y="3789041"/>
            <a:ext cx="4398109" cy="28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905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OLED’in Çalışma Mantığı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 fontScale="77500" lnSpcReduction="20000"/>
          </a:bodyPr>
          <a:lstStyle/>
          <a:p>
            <a:pPr marL="357188" indent="-357188" fontAlgn="base">
              <a:buFont typeface="+mj-lt"/>
              <a:buAutoNum type="arabicPeriod"/>
            </a:pPr>
            <a:r>
              <a:rPr lang="tr-TR" dirty="0"/>
              <a:t>Bir güç kaynağından, OLED'e gerilim uygulanır.</a:t>
            </a:r>
          </a:p>
          <a:p>
            <a:pPr marL="357188" indent="-357188" fontAlgn="base">
              <a:buFont typeface="+mj-lt"/>
              <a:buAutoNum type="arabicPeriod"/>
            </a:pPr>
            <a:r>
              <a:rPr lang="tr-TR" dirty="0"/>
              <a:t>Katottan anoda organik tabakaların içinden doğru elektron akışı olur.</a:t>
            </a:r>
          </a:p>
          <a:p>
            <a:pPr lvl="1" fontAlgn="base"/>
            <a:r>
              <a:rPr lang="tr-TR" dirty="0"/>
              <a:t>Katot, ışık yayıcı organik tabakaya elektronları verir.</a:t>
            </a:r>
          </a:p>
          <a:p>
            <a:pPr lvl="1" fontAlgn="base"/>
            <a:r>
              <a:rPr lang="tr-TR" dirty="0"/>
              <a:t>Anot iletim katmanından elektronları çeker, yani pozitif yüklü oyuklar verir.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tr-TR" dirty="0"/>
              <a:t>Yayıcı ve iletim katmanları arasındaki sınırda, elektronlar, oyukları bularak devresini tamamlar.</a:t>
            </a:r>
          </a:p>
          <a:p>
            <a:pPr lvl="1" fontAlgn="base"/>
            <a:r>
              <a:rPr lang="tr-TR" dirty="0"/>
              <a:t>Bir elektron, elektron oyuğu bulduğu zaman oraya yerleşir.</a:t>
            </a:r>
          </a:p>
          <a:p>
            <a:pPr lvl="1" fontAlgn="base"/>
            <a:r>
              <a:rPr lang="tr-TR" dirty="0"/>
              <a:t>Bu olay meydana geldiğinde, elektron, ışık (foton) şeklinde enerji salar.</a:t>
            </a:r>
          </a:p>
        </p:txBody>
      </p:sp>
      <p:pic>
        <p:nvPicPr>
          <p:cNvPr id="80898" name="Picture 2" descr="http://www.pclabs.com.tr/wp-content/uploads/2008/10/oled-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2524"/>
            <a:ext cx="381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11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OLED’in Çalışma Mantığı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34880" cy="4937760"/>
          </a:xfrm>
        </p:spPr>
        <p:txBody>
          <a:bodyPr>
            <a:normAutofit fontScale="92500"/>
          </a:bodyPr>
          <a:lstStyle/>
          <a:p>
            <a:pPr marL="514350" indent="-514350" fontAlgn="base">
              <a:buFont typeface="+mj-lt"/>
              <a:buAutoNum type="arabicPeriod" startAt="4"/>
            </a:pPr>
            <a:r>
              <a:rPr lang="tr-TR" dirty="0"/>
              <a:t>Böylece OLED ışığı yayar.</a:t>
            </a:r>
          </a:p>
          <a:p>
            <a:pPr marL="514350" indent="-514350" fontAlgn="base">
              <a:buFont typeface="+mj-lt"/>
              <a:buAutoNum type="arabicPeriod" startAt="4"/>
            </a:pPr>
            <a:r>
              <a:rPr lang="tr-TR" dirty="0"/>
              <a:t>Işığın rengi, yayıcı katmandaki organik molekülün tipine bağlıdır. </a:t>
            </a:r>
          </a:p>
          <a:p>
            <a:pPr lvl="1" fontAlgn="base"/>
            <a:r>
              <a:rPr lang="tr-TR" dirty="0"/>
              <a:t>Üreticiler, renkli OLED görüntüleyicileri yapabilmek için, birden fazla renkli organik film koyarlar.</a:t>
            </a:r>
          </a:p>
          <a:p>
            <a:pPr marL="514350" indent="-514350" fontAlgn="base">
              <a:buFont typeface="+mj-lt"/>
              <a:buAutoNum type="arabicPeriod" startAt="4"/>
            </a:pPr>
            <a:r>
              <a:rPr lang="tr-TR" dirty="0"/>
              <a:t>Işığın parlaklığı veya yoğunluğu uygulanan elektrik akımına bağlıdır, akım arttıkça, parlaklık artar.</a:t>
            </a:r>
          </a:p>
        </p:txBody>
      </p:sp>
      <p:pic>
        <p:nvPicPr>
          <p:cNvPr id="80898" name="Picture 2" descr="http://www.pclabs.com.tr/wp-content/uploads/2008/10/oled-proc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2524"/>
            <a:ext cx="3810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0230" y="6093296"/>
            <a:ext cx="3711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http://www.pclabs.com.tr/2008/10/27/</a:t>
            </a:r>
            <a:br>
              <a:rPr lang="tr-TR" dirty="0"/>
            </a:br>
            <a:r>
              <a:rPr lang="tr-TR" dirty="0"/>
              <a:t>oled-nedir-nasil-calisir</a:t>
            </a:r>
          </a:p>
        </p:txBody>
      </p:sp>
    </p:spTree>
    <p:extLst>
      <p:ext uri="{BB962C8B-B14F-4D97-AF65-F5344CB8AC3E}">
        <p14:creationId xmlns:p14="http://schemas.microsoft.com/office/powerpoint/2010/main" val="22207343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</a:t>
            </a:r>
            <a:br>
              <a:rPr lang="tr-TR" altLang="tr-TR" dirty="0"/>
            </a:br>
            <a:r>
              <a:rPr lang="en-US" altLang="tr-TR" dirty="0"/>
              <a:t>Organic LED Arrays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>
            <a:normAutofit fontScale="92500" lnSpcReduction="10000"/>
          </a:bodyPr>
          <a:lstStyle/>
          <a:p>
            <a:r>
              <a:rPr lang="tr-TR" sz="3200" dirty="0"/>
              <a:t>OLED Artıları: </a:t>
            </a:r>
          </a:p>
          <a:p>
            <a:pPr lvl="1"/>
            <a:r>
              <a:rPr lang="tr-TR" sz="2900" dirty="0"/>
              <a:t>Şeffaf ve</a:t>
            </a:r>
          </a:p>
          <a:p>
            <a:pPr lvl="1"/>
            <a:r>
              <a:rPr lang="tr-TR" sz="2900" dirty="0"/>
              <a:t>Esnek üretilebiliyor. </a:t>
            </a:r>
          </a:p>
          <a:p>
            <a:pPr lvl="1"/>
            <a:r>
              <a:rPr lang="tr-TR" sz="2900" dirty="0"/>
              <a:t>Işık yaydığından oldukça parlak (Gün ışığında rahatça görünür). </a:t>
            </a:r>
          </a:p>
          <a:p>
            <a:pPr lvl="1"/>
            <a:r>
              <a:rPr lang="tr-TR" sz="2900" dirty="0"/>
              <a:t>Geniş görüş açısı vardır. </a:t>
            </a:r>
          </a:p>
          <a:p>
            <a:pPr lvl="1"/>
            <a:r>
              <a:rPr lang="tr-TR" sz="2900" dirty="0"/>
              <a:t>Hızlıdır (&lt; 1 mikrosaniye açılır-kapanır). </a:t>
            </a:r>
          </a:p>
          <a:p>
            <a:pPr lvl="1"/>
            <a:r>
              <a:rPr lang="tr-TR" sz="2900" dirty="0"/>
              <a:t>Büyük veya küçük yapılabilir. </a:t>
            </a:r>
          </a:p>
          <a:p>
            <a:pPr lvl="1"/>
            <a:r>
              <a:rPr lang="tr-TR" sz="2900" dirty="0"/>
              <a:t>Şu an cep telefonları ve araba ürünleri için kullanılıyor.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72581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69200" cy="1219200"/>
          </a:xfrm>
        </p:spPr>
        <p:txBody>
          <a:bodyPr/>
          <a:lstStyle/>
          <a:p>
            <a:r>
              <a:rPr lang="tr-TR" altLang="tr-TR" dirty="0"/>
              <a:t>Ekran Teknolojileri:</a:t>
            </a:r>
            <a:br>
              <a:rPr lang="tr-TR" altLang="tr-TR" dirty="0"/>
            </a:br>
            <a:r>
              <a:rPr lang="en-US" altLang="tr-TR" dirty="0"/>
              <a:t>Organic LED Arrays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5300"/>
            <a:ext cx="7696200" cy="4492625"/>
          </a:xfrm>
        </p:spPr>
        <p:txBody>
          <a:bodyPr>
            <a:normAutofit fontScale="85000" lnSpcReduction="20000"/>
          </a:bodyPr>
          <a:lstStyle/>
          <a:p>
            <a:r>
              <a:rPr lang="tr-TR" sz="3200" dirty="0"/>
              <a:t>OLED eksileri: </a:t>
            </a:r>
          </a:p>
          <a:p>
            <a:pPr lvl="1"/>
            <a:r>
              <a:rPr lang="tr-TR" sz="2900" dirty="0"/>
              <a:t>Çok sağlam değil, </a:t>
            </a:r>
          </a:p>
          <a:p>
            <a:pPr lvl="1"/>
            <a:r>
              <a:rPr lang="tr-TR" sz="2900" dirty="0"/>
              <a:t>Sudan etkilenir, </a:t>
            </a:r>
          </a:p>
          <a:p>
            <a:pPr lvl="1"/>
            <a:r>
              <a:rPr lang="tr-TR" sz="2900" dirty="0"/>
              <a:t>Ekran ömrü önemli bir sorun.</a:t>
            </a:r>
          </a:p>
          <a:p>
            <a:pPr lvl="2"/>
            <a:r>
              <a:rPr lang="tr-TR" sz="2600" dirty="0"/>
              <a:t>Mavi pikseller daha hızlı ölüyorlar. </a:t>
            </a:r>
          </a:p>
          <a:p>
            <a:pPr lvl="1"/>
            <a:r>
              <a:rPr lang="tr-TR" sz="2900" dirty="0"/>
              <a:t>Şu anda sadece pasif matris ekranlar vardır. </a:t>
            </a:r>
          </a:p>
          <a:p>
            <a:pPr lvl="2"/>
            <a:r>
              <a:rPr lang="tr-TR" sz="2600" dirty="0"/>
              <a:t>Pasif matris: Pikseller bir tarama çizgisi sırasıyla aydınlatılır, ama fosforun özelliği nedeniyle titreme vardır.</a:t>
            </a:r>
          </a:p>
          <a:p>
            <a:pPr lvl="2"/>
            <a:r>
              <a:rPr lang="tr-TR" sz="2600" dirty="0"/>
              <a:t>Aktif matris : Bir polisilikat katmanı doğrudan piksele erişim ve sürekli ışıma sağlayan, her pikselde ince film transistörler olmasını sağlar.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947813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Kameralarda </a:t>
            </a:r>
            <a:r>
              <a:rPr lang="en-US" altLang="tr-TR" dirty="0"/>
              <a:t>OLED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3860"/>
            <a:ext cx="17907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4" descr="http://1.s.img-dpreview.com/files/articles/7122225983/520_4x3/SLT-A77_Enhanced_Image_05.jpg?v=1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25" y="295461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ight Arrow 3"/>
          <p:cNvSpPr>
            <a:spLocks noChangeArrowheads="1"/>
          </p:cNvSpPr>
          <p:nvPr/>
        </p:nvSpPr>
        <p:spPr bwMode="auto">
          <a:xfrm>
            <a:off x="2762300" y="4481785"/>
            <a:ext cx="1566863" cy="658812"/>
          </a:xfrm>
          <a:prstGeom prst="rightArrow">
            <a:avLst>
              <a:gd name="adj1" fmla="val 50000"/>
              <a:gd name="adj2" fmla="val 49978"/>
            </a:avLst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Göze dayayarak çekim yapmak için XGA OLED, 1.3 cm (0.5 inç tipi) elektronik vizör kullanılır (Sony Alpha A77). </a:t>
            </a:r>
          </a:p>
          <a:p>
            <a:pPr lvl="1"/>
            <a:r>
              <a:rPr lang="tr-TR" dirty="0"/>
              <a:t>Çözünürlüğü 1024x768 (2,4 megapiksel) ’dir.</a:t>
            </a:r>
          </a:p>
          <a:p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42324" y="6356350"/>
            <a:ext cx="672203" cy="457026"/>
          </a:xfrm>
        </p:spPr>
        <p:txBody>
          <a:bodyPr/>
          <a:lstStyle/>
          <a:p>
            <a:fld id="{E6FEED06-A45B-49F7-A4E7-E4A0A60926E4}" type="slidenum">
              <a:rPr lang="tr-TR" smtClean="0"/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72565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6" descr="Samsung Galaxy Not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497263"/>
            <a:ext cx="19637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Super-AMOLED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Ekranlar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5" name="Picture 2" descr="LCD subpixel matrix pho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349152"/>
            <a:ext cx="1295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4" descr="Samsung AMOLED Pentile sub-pixel Matrix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218113"/>
            <a:ext cx="1692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7" name="Straight Connector 4"/>
          <p:cNvCxnSpPr>
            <a:cxnSpLocks noChangeShapeType="1"/>
          </p:cNvCxnSpPr>
          <p:nvPr/>
        </p:nvCxnSpPr>
        <p:spPr bwMode="auto">
          <a:xfrm flipV="1">
            <a:off x="7210425" y="1239615"/>
            <a:ext cx="1493838" cy="1481138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Straight Connector 8"/>
          <p:cNvCxnSpPr>
            <a:cxnSpLocks noChangeShapeType="1"/>
          </p:cNvCxnSpPr>
          <p:nvPr/>
        </p:nvCxnSpPr>
        <p:spPr bwMode="auto">
          <a:xfrm flipH="1" flipV="1">
            <a:off x="7135813" y="1239615"/>
            <a:ext cx="1568450" cy="1438275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543675" cy="4937760"/>
          </a:xfrm>
        </p:spPr>
        <p:txBody>
          <a:bodyPr>
            <a:normAutofit fontScale="92500"/>
          </a:bodyPr>
          <a:lstStyle/>
          <a:p>
            <a:r>
              <a:rPr lang="tr-TR" dirty="0"/>
              <a:t>Samsung'un Super-AMOLED ekranlar, entegre dokunmatik fonksiyonu olan AMOLED ekranlardır. </a:t>
            </a:r>
          </a:p>
          <a:p>
            <a:pPr lvl="1"/>
            <a:r>
              <a:rPr lang="tr-TR" dirty="0"/>
              <a:t>Samsung AMOLED ekran üzerine dokunmatik sensörler (hücre üstü) yerleştirip kullanıma açtı. </a:t>
            </a:r>
          </a:p>
          <a:p>
            <a:pPr lvl="1"/>
            <a:r>
              <a:rPr lang="tr-TR" dirty="0"/>
              <a:t>Dokunmatik sensörün kalınlığının sadece 0.001 mm olması bu ekranın güneş ışığı altında daha iyi görüntü vermesini sağlamaktadır.</a:t>
            </a:r>
          </a:p>
          <a:p>
            <a:pPr lvl="2"/>
            <a:r>
              <a:rPr lang="tr-TR" dirty="0"/>
              <a:t>Samsung’un iddası %20 daha iyi. </a:t>
            </a:r>
          </a:p>
          <a:p>
            <a:pPr lvl="1"/>
            <a:r>
              <a:rPr lang="tr-TR" dirty="0"/>
              <a:t>Süper AMOLED’ler AMOLED’lerden daha iyi kullanım ömrüne sahiptir ve dokunmatik ekran çok daha duyarlıdır.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958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649788" y="6181725"/>
            <a:ext cx="3977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400" b="1" dirty="0">
                <a:latin typeface="Tahoma" pitchFamily="34" charset="0"/>
              </a:rPr>
              <a:t>“SketchPad” : İlk etkileşimli grafik(1961)</a:t>
            </a:r>
          </a:p>
        </p:txBody>
      </p:sp>
      <p:pic>
        <p:nvPicPr>
          <p:cNvPr id="7171" name="Picture 6" descr="SUTH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52505"/>
            <a:ext cx="4457944" cy="314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D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" y="1296207"/>
            <a:ext cx="4115289" cy="335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755576" y="4777407"/>
            <a:ext cx="3103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400" b="1" dirty="0">
                <a:latin typeface="Tahoma" pitchFamily="34" charset="0"/>
              </a:rPr>
              <a:t>İ</a:t>
            </a:r>
            <a:r>
              <a:rPr lang="en-IE" altLang="tr-TR" sz="1400" b="1" dirty="0">
                <a:latin typeface="Tahoma" pitchFamily="34" charset="0"/>
              </a:rPr>
              <a:t>lk CAD uygulaması (IBM 1959).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28600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7871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Duvar Tipi Ekranlar</a:t>
            </a:r>
            <a:endParaRPr lang="en-US" altLang="tr-TR" dirty="0"/>
          </a:p>
        </p:txBody>
      </p:sp>
      <p:pic>
        <p:nvPicPr>
          <p:cNvPr id="62469" name="Picture 6" descr="back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765402" cy="35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 descr="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4128"/>
            <a:ext cx="4643161" cy="37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39256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Dokunmatik Ekranlar</a:t>
            </a:r>
            <a:endParaRPr lang="en-US" altLang="tr-TR" dirty="0"/>
          </a:p>
        </p:txBody>
      </p:sp>
      <p:pic>
        <p:nvPicPr>
          <p:cNvPr id="63491" name="Picture 4" descr="surfacetouchsensitivebigscreeni-15117surfac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7" y="1135655"/>
            <a:ext cx="7350273" cy="54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42128" cy="349250"/>
          </a:xfrm>
        </p:spPr>
        <p:txBody>
          <a:bodyPr/>
          <a:lstStyle/>
          <a:p>
            <a:fld id="{E6FEED06-A45B-49F7-A4E7-E4A0A60926E4}" type="slidenum">
              <a:rPr lang="tr-TR" smtClean="0"/>
              <a:t>61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2225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Elleri Serbest Bırakan Uygulamalar</a:t>
            </a:r>
            <a:endParaRPr lang="en-US" altLang="tr-TR" dirty="0"/>
          </a:p>
        </p:txBody>
      </p:sp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4906963" y="6016625"/>
            <a:ext cx="3957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i="1" dirty="0"/>
              <a:t>Hands-free link : </a:t>
            </a:r>
            <a:r>
              <a:rPr lang="tr-TR" altLang="tr-TR" i="1" dirty="0">
                <a:hlinkClick r:id="rId2"/>
              </a:rPr>
              <a:t>Leap-Motion</a:t>
            </a:r>
            <a:endParaRPr lang="en-US" altLang="tr-TR" i="1" dirty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43063"/>
            <a:ext cx="72580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0754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2525" y="304800"/>
            <a:ext cx="38877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300" dirty="0"/>
              <a:t>Sanal Gerçeklik Odaları</a:t>
            </a:r>
            <a:endParaRPr lang="en-US" altLang="tr-TR" sz="3300" dirty="0"/>
          </a:p>
        </p:txBody>
      </p:sp>
      <p:pic>
        <p:nvPicPr>
          <p:cNvPr id="65539" name="Picture 5" descr="Iowa State 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7488"/>
            <a:ext cx="4260850" cy="63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232400" y="16764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i="1" dirty="0">
                <a:latin typeface="Arial" charset="0"/>
                <a:hlinkClick r:id="rId3"/>
              </a:rPr>
              <a:t>LNvidia</a:t>
            </a:r>
            <a:endParaRPr lang="en-US" altLang="tr-TR" i="1" dirty="0">
              <a:latin typeface="Arial" charset="0"/>
            </a:endParaRPr>
          </a:p>
        </p:txBody>
      </p:sp>
      <p:pic>
        <p:nvPicPr>
          <p:cNvPr id="65542" name="Picture 13" descr="&quot;The Iowa State University &quot;C6&quot; image generator, engineered by Mechdyne, incorporates 96 NVIDIA Quadro professional GPUs in an HP computer cluster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740150"/>
            <a:ext cx="41878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627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3 Boyutlu Ekranlar</a:t>
            </a:r>
            <a:endParaRPr lang="en-US" dirty="0"/>
          </a:p>
        </p:txBody>
      </p:sp>
      <p:pic>
        <p:nvPicPr>
          <p:cNvPr id="66564" name="Picture 7" descr="l_3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4538" y="1762125"/>
            <a:ext cx="6784975" cy="4779963"/>
          </a:xfrm>
          <a:effectLst>
            <a:outerShdw dist="45791" dir="2021404" algn="ctr" rotWithShape="0">
              <a:srgbClr val="808080"/>
            </a:outerShdw>
          </a:effectLst>
        </p:spPr>
      </p:pic>
      <p:pic>
        <p:nvPicPr>
          <p:cNvPr id="66565" name="Picture 7" descr="http://images.hepsiburada.net/assets/EE/200/EE_866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51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068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Video </a:t>
            </a:r>
            <a:r>
              <a:rPr lang="tr-TR" altLang="tr-TR" dirty="0"/>
              <a:t>Kontrol Ünitesi</a:t>
            </a:r>
            <a:endParaRPr lang="en-US" altLang="tr-TR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12900"/>
            <a:ext cx="4214813" cy="49133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tr-TR" sz="2700" dirty="0"/>
              <a:t> </a:t>
            </a:r>
            <a:r>
              <a:rPr lang="en-US" sz="2700" dirty="0"/>
              <a:t>Gra</a:t>
            </a:r>
            <a:r>
              <a:rPr lang="tr-TR" sz="2700" dirty="0"/>
              <a:t>f</a:t>
            </a:r>
            <a:r>
              <a:rPr lang="en-US" sz="2700" dirty="0"/>
              <a:t>i</a:t>
            </a:r>
            <a:r>
              <a:rPr lang="tr-TR" sz="2700" dirty="0"/>
              <a:t>k</a:t>
            </a:r>
            <a:r>
              <a:rPr lang="en-US" sz="2700" dirty="0"/>
              <a:t> </a:t>
            </a:r>
            <a:r>
              <a:rPr lang="tr-TR" sz="2700" dirty="0"/>
              <a:t>Donanımı</a:t>
            </a:r>
            <a:endParaRPr lang="en-US" sz="2700" dirty="0"/>
          </a:p>
          <a:p>
            <a:pPr lvl="1" eaLnBrk="1" hangingPunct="1">
              <a:defRPr/>
            </a:pPr>
            <a:r>
              <a:rPr lang="tr-TR" sz="2200" dirty="0"/>
              <a:t>1980’lerde 640KB bellekle,</a:t>
            </a:r>
          </a:p>
          <a:p>
            <a:pPr lvl="1" eaLnBrk="1" hangingPunct="1">
              <a:defRPr/>
            </a:pPr>
            <a:r>
              <a:rPr lang="tr-TR" sz="2200" dirty="0"/>
              <a:t>Çerçeve tampon belleği</a:t>
            </a:r>
            <a:br>
              <a:rPr lang="tr-TR" sz="2200" dirty="0"/>
            </a:br>
            <a:r>
              <a:rPr lang="tr-TR" sz="2200" dirty="0"/>
              <a:t>(f</a:t>
            </a:r>
            <a:r>
              <a:rPr lang="en-US" sz="2200" dirty="0"/>
              <a:t>rame buffer</a:t>
            </a:r>
            <a:r>
              <a:rPr lang="tr-TR" sz="2200" dirty="0"/>
              <a:t>)</a:t>
            </a:r>
            <a:r>
              <a:rPr lang="en-US" sz="2200" dirty="0"/>
              <a:t> </a:t>
            </a:r>
            <a:r>
              <a:rPr lang="tr-TR" sz="2200" dirty="0"/>
              <a:t>ana bellekte</a:t>
            </a:r>
            <a:br>
              <a:rPr lang="tr-TR" sz="2200" dirty="0"/>
            </a:br>
            <a:r>
              <a:rPr lang="tr-TR" sz="2200" dirty="0"/>
              <a:t>bir yerlerdeydi.</a:t>
            </a:r>
            <a:endParaRPr lang="en-US" sz="2200" dirty="0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14663" y="5930900"/>
            <a:ext cx="2994025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S</a:t>
            </a:r>
            <a:r>
              <a:rPr lang="tr-TR" altLang="tr-TR" dirty="0">
                <a:latin typeface="Arial" charset="0"/>
              </a:rPr>
              <a:t>i</a:t>
            </a:r>
            <a:r>
              <a:rPr lang="en-US" altLang="tr-TR" dirty="0">
                <a:latin typeface="Arial" charset="0"/>
              </a:rPr>
              <a:t>stem </a:t>
            </a:r>
            <a:r>
              <a:rPr lang="tr-TR" altLang="tr-TR" dirty="0">
                <a:latin typeface="Arial" charset="0"/>
              </a:rPr>
              <a:t>Veri Hattı</a:t>
            </a:r>
            <a:endParaRPr lang="en-US" altLang="tr-TR" dirty="0">
              <a:latin typeface="Arial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608263" y="4330700"/>
            <a:ext cx="1150937" cy="714375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2000" dirty="0">
                <a:latin typeface="Arial" charset="0"/>
              </a:rPr>
              <a:t>CPU</a:t>
            </a:r>
            <a:br>
              <a:rPr lang="en-US" altLang="tr-TR" sz="2000" dirty="0">
                <a:latin typeface="Arial" charset="0"/>
              </a:rPr>
            </a:br>
            <a:endParaRPr lang="en-US" altLang="tr-TR" sz="2000" dirty="0">
              <a:latin typeface="Arial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249863" y="4330700"/>
            <a:ext cx="1354137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Video </a:t>
            </a:r>
            <a:r>
              <a:rPr lang="tr-TR" altLang="tr-TR" sz="1600" dirty="0">
                <a:latin typeface="Arial" charset="0"/>
              </a:rPr>
              <a:t>K</a:t>
            </a:r>
            <a:r>
              <a:rPr lang="en-US" altLang="tr-TR" sz="1600" dirty="0">
                <a:latin typeface="Arial" charset="0"/>
              </a:rPr>
              <a:t>ontrol</a:t>
            </a:r>
            <a:br>
              <a:rPr lang="tr-TR" altLang="tr-TR" sz="1600" dirty="0">
                <a:latin typeface="Arial" charset="0"/>
              </a:rPr>
            </a:br>
            <a:r>
              <a:rPr lang="tr-TR" altLang="tr-TR" sz="1600" dirty="0">
                <a:latin typeface="Arial" charset="0"/>
              </a:rPr>
              <a:t>Ünitesi</a:t>
            </a:r>
            <a:endParaRPr lang="en-US" altLang="tr-TR" sz="1600" dirty="0">
              <a:latin typeface="Arial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894138" y="4330700"/>
            <a:ext cx="1219200" cy="707886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2000" dirty="0">
                <a:latin typeface="Arial" charset="0"/>
              </a:rPr>
              <a:t>S</a:t>
            </a:r>
            <a:r>
              <a:rPr lang="tr-TR" altLang="tr-TR" sz="2000" dirty="0">
                <a:latin typeface="Arial" charset="0"/>
              </a:rPr>
              <a:t>i</a:t>
            </a:r>
            <a:r>
              <a:rPr lang="en-US" altLang="tr-TR" sz="2000" dirty="0">
                <a:latin typeface="Arial" charset="0"/>
              </a:rPr>
              <a:t>stem </a:t>
            </a:r>
            <a:r>
              <a:rPr lang="tr-TR" altLang="tr-TR" sz="2000" dirty="0">
                <a:latin typeface="Arial" charset="0"/>
              </a:rPr>
              <a:t>Belleği</a:t>
            </a:r>
            <a:endParaRPr lang="en-US" altLang="tr-TR" sz="2000" dirty="0">
              <a:latin typeface="Arial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3421063" y="51689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4503738" y="51689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656263" y="51689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6604000" y="4711700"/>
            <a:ext cx="677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 useBgFill="1">
        <p:nvSpPr>
          <p:cNvPr id="68620" name="AutoShape 12"/>
          <p:cNvSpPr>
            <a:spLocks noChangeArrowheads="1"/>
          </p:cNvSpPr>
          <p:nvPr/>
        </p:nvSpPr>
        <p:spPr bwMode="auto">
          <a:xfrm>
            <a:off x="7281863" y="4025900"/>
            <a:ext cx="1557337" cy="12954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551738" y="4406900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Monit</a:t>
            </a:r>
            <a:r>
              <a:rPr lang="tr-TR" altLang="tr-TR" dirty="0">
                <a:latin typeface="Arial" charset="0"/>
              </a:rPr>
              <a:t>ö</a:t>
            </a:r>
            <a:r>
              <a:rPr lang="en-US" altLang="tr-TR" dirty="0">
                <a:latin typeface="Arial" charset="0"/>
              </a:rPr>
              <a:t>r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129337" y="2501900"/>
            <a:ext cx="1931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Frame buffer</a:t>
            </a:r>
          </a:p>
        </p:txBody>
      </p: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3962400" y="1892300"/>
            <a:ext cx="2032000" cy="1676400"/>
            <a:chOff x="2280" y="3024"/>
            <a:chExt cx="1440" cy="1056"/>
          </a:xfrm>
        </p:grpSpPr>
        <p:grpSp>
          <p:nvGrpSpPr>
            <p:cNvPr id="68626" name="Group 16"/>
            <p:cNvGrpSpPr>
              <a:grpSpLocks/>
            </p:cNvGrpSpPr>
            <p:nvPr/>
          </p:nvGrpSpPr>
          <p:grpSpPr bwMode="auto">
            <a:xfrm>
              <a:off x="2280" y="3024"/>
              <a:ext cx="1440" cy="1056"/>
              <a:chOff x="1416" y="3024"/>
              <a:chExt cx="1440" cy="1056"/>
            </a:xfrm>
          </p:grpSpPr>
          <p:sp>
            <p:nvSpPr>
              <p:cNvPr id="68641" name="AutoShape 17"/>
              <p:cNvSpPr>
                <a:spLocks noChangeArrowheads="1"/>
              </p:cNvSpPr>
              <p:nvPr/>
            </p:nvSpPr>
            <p:spPr bwMode="auto">
              <a:xfrm>
                <a:off x="1416" y="3024"/>
                <a:ext cx="1440" cy="1056"/>
              </a:xfrm>
              <a:prstGeom prst="roundRect">
                <a:avLst>
                  <a:gd name="adj" fmla="val 16667"/>
                </a:avLst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 dirty="0"/>
              </a:p>
            </p:txBody>
          </p:sp>
          <p:sp>
            <p:nvSpPr>
              <p:cNvPr id="68642" name="Line 18"/>
              <p:cNvSpPr>
                <a:spLocks noChangeShapeType="1"/>
              </p:cNvSpPr>
              <p:nvPr/>
            </p:nvSpPr>
            <p:spPr bwMode="auto">
              <a:xfrm>
                <a:off x="1656" y="3264"/>
                <a:ext cx="864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sp>
          <p:nvSpPr>
            <p:cNvPr id="68627" name="Rectangle 19"/>
            <p:cNvSpPr>
              <a:spLocks noChangeArrowheads="1"/>
            </p:cNvSpPr>
            <p:nvPr/>
          </p:nvSpPr>
          <p:spPr bwMode="auto">
            <a:xfrm>
              <a:off x="2544" y="32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2472" y="32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auto">
            <a:xfrm>
              <a:off x="2608" y="33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0" name="Rectangle 22"/>
            <p:cNvSpPr>
              <a:spLocks noChangeArrowheads="1"/>
            </p:cNvSpPr>
            <p:nvPr/>
          </p:nvSpPr>
          <p:spPr bwMode="auto">
            <a:xfrm>
              <a:off x="2672" y="33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2744" y="3384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auto">
            <a:xfrm>
              <a:off x="2808" y="34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3" name="Rectangle 25"/>
            <p:cNvSpPr>
              <a:spLocks noChangeArrowheads="1"/>
            </p:cNvSpPr>
            <p:nvPr/>
          </p:nvSpPr>
          <p:spPr bwMode="auto">
            <a:xfrm>
              <a:off x="2864" y="35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2936" y="35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5" name="Rectangle 27"/>
            <p:cNvSpPr>
              <a:spLocks noChangeArrowheads="1"/>
            </p:cNvSpPr>
            <p:nvPr/>
          </p:nvSpPr>
          <p:spPr bwMode="auto">
            <a:xfrm>
              <a:off x="3000" y="35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6" name="Rectangle 28"/>
            <p:cNvSpPr>
              <a:spLocks noChangeArrowheads="1"/>
            </p:cNvSpPr>
            <p:nvPr/>
          </p:nvSpPr>
          <p:spPr bwMode="auto">
            <a:xfrm>
              <a:off x="3072" y="3584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3128" y="3640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3192" y="36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39" name="Rectangle 31"/>
            <p:cNvSpPr>
              <a:spLocks noChangeArrowheads="1"/>
            </p:cNvSpPr>
            <p:nvPr/>
          </p:nvSpPr>
          <p:spPr bwMode="auto">
            <a:xfrm>
              <a:off x="3264" y="37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8640" name="Rectangle 32"/>
            <p:cNvSpPr>
              <a:spLocks noChangeArrowheads="1"/>
            </p:cNvSpPr>
            <p:nvPr/>
          </p:nvSpPr>
          <p:spPr bwMode="auto">
            <a:xfrm>
              <a:off x="3328" y="37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</p:grpSp>
      <p:sp>
        <p:nvSpPr>
          <p:cNvPr id="68624" name="Line 33"/>
          <p:cNvSpPr>
            <a:spLocks noChangeShapeType="1"/>
          </p:cNvSpPr>
          <p:nvPr/>
        </p:nvSpPr>
        <p:spPr bwMode="auto">
          <a:xfrm flipV="1">
            <a:off x="4640263" y="3581400"/>
            <a:ext cx="1150937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8625" name="Line 34"/>
          <p:cNvSpPr>
            <a:spLocks noChangeShapeType="1"/>
          </p:cNvSpPr>
          <p:nvPr/>
        </p:nvSpPr>
        <p:spPr bwMode="auto">
          <a:xfrm flipH="1" flipV="1">
            <a:off x="3962400" y="3416300"/>
            <a:ext cx="406400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FF71A387-D064-4C3F-90C4-D35463D0E640}"/>
              </a:ext>
            </a:extLst>
          </p:cNvPr>
          <p:cNvSpPr txBox="1">
            <a:spLocks/>
          </p:cNvSpPr>
          <p:nvPr/>
        </p:nvSpPr>
        <p:spPr>
          <a:xfrm>
            <a:off x="6588224" y="6356350"/>
            <a:ext cx="2126304" cy="365760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6FEED06-A45B-49F7-A4E7-E4A0A60926E4}" type="slidenum">
              <a:rPr lang="tr-TR" sz="1400" smtClean="0"/>
              <a:pPr algn="r"/>
              <a:t>65</a:t>
            </a:fld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74884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Video </a:t>
            </a:r>
            <a:r>
              <a:rPr lang="tr-TR" altLang="tr-TR" dirty="0"/>
              <a:t>Kontrol Ünitesi</a:t>
            </a:r>
            <a:endParaRPr lang="en-US" altLang="tr-TR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845" y="1219200"/>
            <a:ext cx="4260155" cy="4937760"/>
          </a:xfrm>
        </p:spPr>
        <p:txBody>
          <a:bodyPr/>
          <a:lstStyle/>
          <a:p>
            <a:pPr marL="0" indent="0">
              <a:defRPr/>
            </a:pPr>
            <a:r>
              <a:rPr lang="tr-TR" sz="2700" dirty="0"/>
              <a:t> </a:t>
            </a:r>
            <a:r>
              <a:rPr lang="en-US" sz="2700" dirty="0"/>
              <a:t>Gra</a:t>
            </a:r>
            <a:r>
              <a:rPr lang="tr-TR" sz="2700" dirty="0"/>
              <a:t>f</a:t>
            </a:r>
            <a:r>
              <a:rPr lang="en-US" sz="2700" dirty="0"/>
              <a:t>i</a:t>
            </a:r>
            <a:r>
              <a:rPr lang="tr-TR" sz="2700" dirty="0"/>
              <a:t>k</a:t>
            </a:r>
            <a:r>
              <a:rPr lang="en-US" sz="2700" dirty="0"/>
              <a:t> </a:t>
            </a:r>
            <a:r>
              <a:rPr lang="tr-TR" sz="2700" dirty="0"/>
              <a:t>Donanımı</a:t>
            </a:r>
            <a:endParaRPr lang="en-US" sz="2700" dirty="0"/>
          </a:p>
          <a:p>
            <a:pPr lvl="1">
              <a:defRPr/>
            </a:pPr>
            <a:r>
              <a:rPr lang="tr-TR" sz="2200" dirty="0"/>
              <a:t>1990’larda 1MB bellekle,</a:t>
            </a:r>
          </a:p>
          <a:p>
            <a:pPr lvl="1">
              <a:defRPr/>
            </a:pPr>
            <a:r>
              <a:rPr lang="tr-TR" sz="2200" dirty="0"/>
              <a:t>Çerçeve tampon belleği</a:t>
            </a:r>
            <a:br>
              <a:rPr lang="tr-TR" sz="2200" dirty="0"/>
            </a:br>
            <a:r>
              <a:rPr lang="tr-TR" sz="2200" dirty="0"/>
              <a:t>(f</a:t>
            </a:r>
            <a:r>
              <a:rPr lang="en-US" sz="2200" dirty="0"/>
              <a:t>rame buffer</a:t>
            </a:r>
            <a:r>
              <a:rPr lang="tr-TR" sz="2200" dirty="0"/>
              <a:t>)</a:t>
            </a:r>
            <a:r>
              <a:rPr lang="en-US" sz="2200" dirty="0"/>
              <a:t> </a:t>
            </a:r>
            <a:r>
              <a:rPr lang="tr-TR" sz="2200" dirty="0"/>
              <a:t>ana bellekte</a:t>
            </a:r>
            <a:br>
              <a:rPr lang="tr-TR" sz="2200" dirty="0"/>
            </a:br>
            <a:r>
              <a:rPr lang="tr-TR" sz="2200" dirty="0"/>
              <a:t>sabit bir yerdeydi.</a:t>
            </a:r>
            <a:endParaRPr lang="en-US" sz="2200" dirty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14663" y="5930900"/>
            <a:ext cx="2994025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S</a:t>
            </a:r>
            <a:r>
              <a:rPr lang="tr-TR" altLang="tr-TR" dirty="0">
                <a:latin typeface="Arial" charset="0"/>
              </a:rPr>
              <a:t>i</a:t>
            </a:r>
            <a:r>
              <a:rPr lang="en-US" altLang="tr-TR" dirty="0">
                <a:latin typeface="Arial" charset="0"/>
              </a:rPr>
              <a:t>stem </a:t>
            </a:r>
            <a:r>
              <a:rPr lang="tr-TR" altLang="tr-TR" dirty="0">
                <a:latin typeface="Arial" charset="0"/>
              </a:rPr>
              <a:t>Veri Hattı</a:t>
            </a:r>
            <a:endParaRPr lang="en-US" altLang="tr-TR" dirty="0">
              <a:latin typeface="Arial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998663" y="4330700"/>
            <a:ext cx="1150937" cy="838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CPU</a:t>
            </a:r>
            <a:br>
              <a:rPr lang="en-US" altLang="tr-TR" sz="1600" dirty="0">
                <a:latin typeface="Arial" charset="0"/>
              </a:rPr>
            </a:br>
            <a:endParaRPr lang="en-US" altLang="tr-TR" sz="1600" dirty="0">
              <a:latin typeface="Arial" charset="0"/>
            </a:endParaRP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519738" y="4330700"/>
            <a:ext cx="1084262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Video </a:t>
            </a:r>
            <a:r>
              <a:rPr lang="tr-TR" altLang="tr-TR" sz="1600" dirty="0">
                <a:latin typeface="Arial" charset="0"/>
              </a:rPr>
              <a:t>K</a:t>
            </a:r>
            <a:r>
              <a:rPr lang="en-US" altLang="tr-TR" sz="1600" dirty="0">
                <a:latin typeface="Arial" charset="0"/>
              </a:rPr>
              <a:t>ontrol</a:t>
            </a:r>
            <a:br>
              <a:rPr lang="tr-TR" altLang="tr-TR" sz="1600" dirty="0">
                <a:latin typeface="Arial" charset="0"/>
              </a:rPr>
            </a:br>
            <a:r>
              <a:rPr lang="tr-TR" altLang="tr-TR" sz="1600" dirty="0">
                <a:latin typeface="Arial" charset="0"/>
              </a:rPr>
              <a:t>Ünitesi</a:t>
            </a:r>
            <a:endParaRPr lang="en-US" altLang="tr-TR" sz="1600" dirty="0">
              <a:latin typeface="Arial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352800" y="4330700"/>
            <a:ext cx="947738" cy="838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S</a:t>
            </a:r>
            <a:r>
              <a:rPr lang="tr-TR" altLang="tr-TR" sz="1600" dirty="0">
                <a:latin typeface="Arial" charset="0"/>
              </a:rPr>
              <a:t>i</a:t>
            </a:r>
            <a:r>
              <a:rPr lang="en-US" altLang="tr-TR" sz="1600" dirty="0">
                <a:latin typeface="Arial" charset="0"/>
              </a:rPr>
              <a:t>stem </a:t>
            </a:r>
            <a:r>
              <a:rPr lang="tr-TR" altLang="tr-TR" sz="1600" dirty="0">
                <a:latin typeface="Arial" charset="0"/>
              </a:rPr>
              <a:t>Belleği</a:t>
            </a:r>
            <a:endParaRPr lang="en-US" altLang="tr-TR" sz="1600" dirty="0">
              <a:latin typeface="Arial" charset="0"/>
            </a:endParaRP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3081338" y="5334000"/>
            <a:ext cx="0" cy="596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4300538" y="5257800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5859463" y="5257800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6604000" y="4711700"/>
            <a:ext cx="677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 useBgFill="1">
        <p:nvSpPr>
          <p:cNvPr id="69644" name="AutoShape 12"/>
          <p:cNvSpPr>
            <a:spLocks noChangeArrowheads="1"/>
          </p:cNvSpPr>
          <p:nvPr/>
        </p:nvSpPr>
        <p:spPr bwMode="auto">
          <a:xfrm>
            <a:off x="7281863" y="4025900"/>
            <a:ext cx="1557337" cy="12954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551738" y="4406900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Monit</a:t>
            </a:r>
            <a:r>
              <a:rPr lang="tr-TR" altLang="tr-TR" dirty="0">
                <a:latin typeface="Arial" charset="0"/>
              </a:rPr>
              <a:t>ö</a:t>
            </a:r>
            <a:r>
              <a:rPr lang="en-US" altLang="tr-TR" dirty="0">
                <a:latin typeface="Arial" charset="0"/>
              </a:rPr>
              <a:t>r</a:t>
            </a:r>
          </a:p>
        </p:txBody>
      </p:sp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4437063" y="1892300"/>
            <a:ext cx="2032000" cy="1676400"/>
            <a:chOff x="2280" y="3024"/>
            <a:chExt cx="1440" cy="1056"/>
          </a:xfrm>
        </p:grpSpPr>
        <p:grpSp>
          <p:nvGrpSpPr>
            <p:cNvPr id="69652" name="Group 15"/>
            <p:cNvGrpSpPr>
              <a:grpSpLocks/>
            </p:cNvGrpSpPr>
            <p:nvPr/>
          </p:nvGrpSpPr>
          <p:grpSpPr bwMode="auto">
            <a:xfrm>
              <a:off x="2280" y="3024"/>
              <a:ext cx="1440" cy="1056"/>
              <a:chOff x="1416" y="3024"/>
              <a:chExt cx="1440" cy="1056"/>
            </a:xfrm>
          </p:grpSpPr>
          <p:sp>
            <p:nvSpPr>
              <p:cNvPr id="69667" name="AutoShape 16"/>
              <p:cNvSpPr>
                <a:spLocks noChangeArrowheads="1"/>
              </p:cNvSpPr>
              <p:nvPr/>
            </p:nvSpPr>
            <p:spPr bwMode="auto">
              <a:xfrm>
                <a:off x="1416" y="3024"/>
                <a:ext cx="1440" cy="1056"/>
              </a:xfrm>
              <a:prstGeom prst="roundRect">
                <a:avLst>
                  <a:gd name="adj" fmla="val 16667"/>
                </a:avLst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r-TR" altLang="tr-TR" dirty="0"/>
              </a:p>
            </p:txBody>
          </p:sp>
          <p:sp>
            <p:nvSpPr>
              <p:cNvPr id="69668" name="Line 17"/>
              <p:cNvSpPr>
                <a:spLocks noChangeShapeType="1"/>
              </p:cNvSpPr>
              <p:nvPr/>
            </p:nvSpPr>
            <p:spPr bwMode="auto">
              <a:xfrm>
                <a:off x="1656" y="3264"/>
                <a:ext cx="864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tr-TR" dirty="0"/>
              </a:p>
            </p:txBody>
          </p:sp>
        </p:grpSp>
        <p:sp>
          <p:nvSpPr>
            <p:cNvPr id="69653" name="Rectangle 18"/>
            <p:cNvSpPr>
              <a:spLocks noChangeArrowheads="1"/>
            </p:cNvSpPr>
            <p:nvPr/>
          </p:nvSpPr>
          <p:spPr bwMode="auto">
            <a:xfrm>
              <a:off x="2544" y="32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4" name="Rectangle 19"/>
            <p:cNvSpPr>
              <a:spLocks noChangeArrowheads="1"/>
            </p:cNvSpPr>
            <p:nvPr/>
          </p:nvSpPr>
          <p:spPr bwMode="auto">
            <a:xfrm>
              <a:off x="2472" y="32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5" name="Rectangle 20"/>
            <p:cNvSpPr>
              <a:spLocks noChangeArrowheads="1"/>
            </p:cNvSpPr>
            <p:nvPr/>
          </p:nvSpPr>
          <p:spPr bwMode="auto">
            <a:xfrm>
              <a:off x="2608" y="33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6" name="Rectangle 21"/>
            <p:cNvSpPr>
              <a:spLocks noChangeArrowheads="1"/>
            </p:cNvSpPr>
            <p:nvPr/>
          </p:nvSpPr>
          <p:spPr bwMode="auto">
            <a:xfrm>
              <a:off x="2672" y="33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7" name="Rectangle 22"/>
            <p:cNvSpPr>
              <a:spLocks noChangeArrowheads="1"/>
            </p:cNvSpPr>
            <p:nvPr/>
          </p:nvSpPr>
          <p:spPr bwMode="auto">
            <a:xfrm>
              <a:off x="2744" y="3384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8" name="Rectangle 23"/>
            <p:cNvSpPr>
              <a:spLocks noChangeArrowheads="1"/>
            </p:cNvSpPr>
            <p:nvPr/>
          </p:nvSpPr>
          <p:spPr bwMode="auto">
            <a:xfrm>
              <a:off x="2808" y="34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59" name="Rectangle 24"/>
            <p:cNvSpPr>
              <a:spLocks noChangeArrowheads="1"/>
            </p:cNvSpPr>
            <p:nvPr/>
          </p:nvSpPr>
          <p:spPr bwMode="auto">
            <a:xfrm>
              <a:off x="2864" y="35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0" name="Rectangle 25"/>
            <p:cNvSpPr>
              <a:spLocks noChangeArrowheads="1"/>
            </p:cNvSpPr>
            <p:nvPr/>
          </p:nvSpPr>
          <p:spPr bwMode="auto">
            <a:xfrm>
              <a:off x="2936" y="35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1" name="Rectangle 26"/>
            <p:cNvSpPr>
              <a:spLocks noChangeArrowheads="1"/>
            </p:cNvSpPr>
            <p:nvPr/>
          </p:nvSpPr>
          <p:spPr bwMode="auto">
            <a:xfrm>
              <a:off x="3000" y="35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2" name="Rectangle 27"/>
            <p:cNvSpPr>
              <a:spLocks noChangeArrowheads="1"/>
            </p:cNvSpPr>
            <p:nvPr/>
          </p:nvSpPr>
          <p:spPr bwMode="auto">
            <a:xfrm>
              <a:off x="3072" y="3584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3" name="Rectangle 28"/>
            <p:cNvSpPr>
              <a:spLocks noChangeArrowheads="1"/>
            </p:cNvSpPr>
            <p:nvPr/>
          </p:nvSpPr>
          <p:spPr bwMode="auto">
            <a:xfrm>
              <a:off x="3128" y="3640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4" name="Rectangle 29"/>
            <p:cNvSpPr>
              <a:spLocks noChangeArrowheads="1"/>
            </p:cNvSpPr>
            <p:nvPr/>
          </p:nvSpPr>
          <p:spPr bwMode="auto">
            <a:xfrm>
              <a:off x="3192" y="36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5" name="Rectangle 30"/>
            <p:cNvSpPr>
              <a:spLocks noChangeArrowheads="1"/>
            </p:cNvSpPr>
            <p:nvPr/>
          </p:nvSpPr>
          <p:spPr bwMode="auto">
            <a:xfrm>
              <a:off x="3264" y="37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69666" name="Rectangle 31"/>
            <p:cNvSpPr>
              <a:spLocks noChangeArrowheads="1"/>
            </p:cNvSpPr>
            <p:nvPr/>
          </p:nvSpPr>
          <p:spPr bwMode="auto">
            <a:xfrm>
              <a:off x="3328" y="37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</p:grpSp>
      <p:sp>
        <p:nvSpPr>
          <p:cNvPr id="69647" name="Line 32"/>
          <p:cNvSpPr>
            <a:spLocks noChangeShapeType="1"/>
          </p:cNvSpPr>
          <p:nvPr/>
        </p:nvSpPr>
        <p:spPr bwMode="auto">
          <a:xfrm flipV="1">
            <a:off x="5113338" y="3568700"/>
            <a:ext cx="1287462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9648" name="Line 33"/>
          <p:cNvSpPr>
            <a:spLocks noChangeShapeType="1"/>
          </p:cNvSpPr>
          <p:nvPr/>
        </p:nvSpPr>
        <p:spPr bwMode="auto">
          <a:xfrm flipV="1">
            <a:off x="4368800" y="3416300"/>
            <a:ext cx="68263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69649" name="Text Box 34"/>
          <p:cNvSpPr txBox="1">
            <a:spLocks noChangeArrowheads="1"/>
          </p:cNvSpPr>
          <p:nvPr/>
        </p:nvSpPr>
        <p:spPr bwMode="auto">
          <a:xfrm>
            <a:off x="6604000" y="2501900"/>
            <a:ext cx="194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Frame buffer</a:t>
            </a:r>
          </a:p>
        </p:txBody>
      </p:sp>
      <p:sp>
        <p:nvSpPr>
          <p:cNvPr id="69650" name="Text Box 35"/>
          <p:cNvSpPr txBox="1">
            <a:spLocks noChangeArrowheads="1"/>
          </p:cNvSpPr>
          <p:nvPr/>
        </p:nvSpPr>
        <p:spPr bwMode="auto">
          <a:xfrm>
            <a:off x="4300538" y="4330700"/>
            <a:ext cx="812800" cy="838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Frame</a:t>
            </a:r>
          </a:p>
          <a:p>
            <a:pPr algn="ctr"/>
            <a:r>
              <a:rPr lang="en-US" altLang="tr-TR" sz="1600" dirty="0">
                <a:latin typeface="Arial" charset="0"/>
              </a:rPr>
              <a:t>Buffer</a:t>
            </a: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69651" name="Line 36"/>
          <p:cNvSpPr>
            <a:spLocks noChangeShapeType="1"/>
          </p:cNvSpPr>
          <p:nvPr/>
        </p:nvSpPr>
        <p:spPr bwMode="auto">
          <a:xfrm flipH="1">
            <a:off x="5113338" y="4724400"/>
            <a:ext cx="339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88224" y="6375608"/>
            <a:ext cx="212630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66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74348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tr-TR" dirty="0"/>
              <a:t>Video </a:t>
            </a:r>
            <a:r>
              <a:rPr lang="tr-TR" altLang="tr-TR" dirty="0"/>
              <a:t>Kontrol Ünitesi</a:t>
            </a:r>
            <a:endParaRPr lang="en-US" altLang="tr-TR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Senkronizasyon</a:t>
            </a:r>
            <a:r>
              <a:rPr lang="en-US" dirty="0"/>
              <a:t> </a:t>
            </a:r>
            <a:br>
              <a:rPr lang="en-US" dirty="0"/>
            </a:br>
            <a:r>
              <a:rPr lang="tr-TR" dirty="0"/>
              <a:t>gerekli</a:t>
            </a:r>
            <a:endParaRPr lang="en-US" dirty="0"/>
          </a:p>
          <a:p>
            <a:pPr marL="742950" lvl="1" indent="-285750" eaLnBrk="1" hangingPunct="1">
              <a:defRPr/>
            </a:pPr>
            <a:r>
              <a:rPr lang="tr-TR" dirty="0"/>
              <a:t>Çift tamponlama </a:t>
            </a:r>
            <a:br>
              <a:rPr lang="tr-TR" dirty="0"/>
            </a:br>
            <a:r>
              <a:rPr lang="tr-TR" dirty="0"/>
              <a:t>(</a:t>
            </a:r>
            <a:r>
              <a:rPr lang="en-US" dirty="0"/>
              <a:t>Double buffering</a:t>
            </a:r>
            <a:r>
              <a:rPr lang="tr-TR" dirty="0"/>
              <a:t>)</a:t>
            </a:r>
            <a:br>
              <a:rPr lang="tr-TR" dirty="0"/>
            </a:br>
            <a:r>
              <a:rPr lang="tr-TR" dirty="0"/>
              <a:t>animasyon için</a:t>
            </a:r>
            <a:br>
              <a:rPr lang="tr-TR" dirty="0"/>
            </a:br>
            <a:r>
              <a:rPr lang="tr-TR" dirty="0"/>
              <a:t>önemli.</a:t>
            </a:r>
            <a:endParaRPr lang="en-US" dirty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014663" y="5930900"/>
            <a:ext cx="2994025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S</a:t>
            </a:r>
            <a:r>
              <a:rPr lang="tr-TR" altLang="tr-TR" dirty="0">
                <a:latin typeface="Arial" charset="0"/>
              </a:rPr>
              <a:t>i</a:t>
            </a:r>
            <a:r>
              <a:rPr lang="en-US" altLang="tr-TR" dirty="0">
                <a:latin typeface="Arial" charset="0"/>
              </a:rPr>
              <a:t>stem </a:t>
            </a:r>
            <a:r>
              <a:rPr lang="tr-TR" altLang="tr-TR" dirty="0">
                <a:latin typeface="Arial" charset="0"/>
              </a:rPr>
              <a:t>Veri Hattı</a:t>
            </a:r>
            <a:endParaRPr lang="en-US" altLang="tr-TR" dirty="0">
              <a:latin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998663" y="4330700"/>
            <a:ext cx="1150937" cy="838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CPU</a:t>
            </a:r>
            <a:br>
              <a:rPr lang="en-US" altLang="tr-TR" sz="1600" dirty="0">
                <a:latin typeface="Arial" charset="0"/>
              </a:rPr>
            </a:br>
            <a:endParaRPr lang="en-US" altLang="tr-TR" sz="1600" dirty="0">
              <a:latin typeface="Arial" charset="0"/>
            </a:endParaRP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519738" y="4330700"/>
            <a:ext cx="1084262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Video </a:t>
            </a:r>
            <a:r>
              <a:rPr lang="tr-TR" altLang="tr-TR" sz="1600" dirty="0">
                <a:latin typeface="Arial" charset="0"/>
              </a:rPr>
              <a:t>K</a:t>
            </a:r>
            <a:r>
              <a:rPr lang="en-US" altLang="tr-TR" sz="1600" dirty="0">
                <a:latin typeface="Arial" charset="0"/>
              </a:rPr>
              <a:t>ontrol</a:t>
            </a:r>
            <a:endParaRPr lang="tr-TR" altLang="tr-TR" sz="1600" dirty="0">
              <a:latin typeface="Arial" charset="0"/>
            </a:endParaRPr>
          </a:p>
          <a:p>
            <a:pPr algn="ctr"/>
            <a:r>
              <a:rPr lang="tr-TR" altLang="tr-TR" sz="1600" dirty="0">
                <a:latin typeface="Arial" charset="0"/>
              </a:rPr>
              <a:t>Ünitesi</a:t>
            </a:r>
            <a:endParaRPr lang="en-US" altLang="tr-TR" sz="1600" dirty="0">
              <a:latin typeface="Arial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284538" y="4330700"/>
            <a:ext cx="949325" cy="8382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tr-TR" sz="1600" dirty="0">
                <a:latin typeface="Arial" charset="0"/>
              </a:rPr>
              <a:t>S</a:t>
            </a:r>
            <a:r>
              <a:rPr lang="tr-TR" altLang="tr-TR" sz="1600" dirty="0">
                <a:latin typeface="Arial" charset="0"/>
              </a:rPr>
              <a:t>i</a:t>
            </a:r>
            <a:r>
              <a:rPr lang="en-US" altLang="tr-TR" sz="1600" dirty="0">
                <a:latin typeface="Arial" charset="0"/>
              </a:rPr>
              <a:t>stem </a:t>
            </a:r>
            <a:r>
              <a:rPr lang="tr-TR" altLang="tr-TR" sz="1600" dirty="0">
                <a:latin typeface="Arial" charset="0"/>
              </a:rPr>
              <a:t>Belleği</a:t>
            </a:r>
            <a:endParaRPr lang="en-US" altLang="tr-TR" sz="1600" dirty="0">
              <a:latin typeface="Arial" charset="0"/>
            </a:endParaRP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3081338" y="5334000"/>
            <a:ext cx="0" cy="596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300538" y="5257800"/>
            <a:ext cx="0" cy="6731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5859463" y="5257800"/>
            <a:ext cx="0" cy="673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 flipH="1">
            <a:off x="6604000" y="4711700"/>
            <a:ext cx="677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 useBgFill="1">
        <p:nvSpPr>
          <p:cNvPr id="71692" name="AutoShape 12"/>
          <p:cNvSpPr>
            <a:spLocks noChangeArrowheads="1"/>
          </p:cNvSpPr>
          <p:nvPr/>
        </p:nvSpPr>
        <p:spPr bwMode="auto">
          <a:xfrm>
            <a:off x="7281863" y="4025900"/>
            <a:ext cx="1557337" cy="1295400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7551738" y="4406900"/>
            <a:ext cx="121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dirty="0">
                <a:latin typeface="Arial" charset="0"/>
              </a:rPr>
              <a:t>Monit</a:t>
            </a:r>
            <a:r>
              <a:rPr lang="tr-TR" altLang="tr-TR" dirty="0">
                <a:latin typeface="Arial" charset="0"/>
              </a:rPr>
              <a:t>ö</a:t>
            </a:r>
            <a:r>
              <a:rPr lang="en-US" altLang="tr-TR" dirty="0">
                <a:latin typeface="Arial" charset="0"/>
              </a:rPr>
              <a:t>r</a:t>
            </a:r>
          </a:p>
        </p:txBody>
      </p:sp>
      <p:grpSp>
        <p:nvGrpSpPr>
          <p:cNvPr id="71694" name="Group 14"/>
          <p:cNvGrpSpPr>
            <a:grpSpLocks/>
          </p:cNvGrpSpPr>
          <p:nvPr/>
        </p:nvGrpSpPr>
        <p:grpSpPr bwMode="auto">
          <a:xfrm>
            <a:off x="4437063" y="1892300"/>
            <a:ext cx="2032000" cy="1676400"/>
            <a:chOff x="1416" y="3024"/>
            <a:chExt cx="1440" cy="1056"/>
          </a:xfrm>
        </p:grpSpPr>
        <p:sp>
          <p:nvSpPr>
            <p:cNvPr id="71745" name="AutoShape 15"/>
            <p:cNvSpPr>
              <a:spLocks noChangeArrowheads="1"/>
            </p:cNvSpPr>
            <p:nvPr/>
          </p:nvSpPr>
          <p:spPr bwMode="auto">
            <a:xfrm>
              <a:off x="1416" y="3024"/>
              <a:ext cx="1440" cy="1056"/>
            </a:xfrm>
            <a:prstGeom prst="roundRect">
              <a:avLst>
                <a:gd name="adj" fmla="val 16667"/>
              </a:avLst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6" name="Line 16"/>
            <p:cNvSpPr>
              <a:spLocks noChangeShapeType="1"/>
            </p:cNvSpPr>
            <p:nvPr/>
          </p:nvSpPr>
          <p:spPr bwMode="auto">
            <a:xfrm>
              <a:off x="1656" y="3264"/>
              <a:ext cx="86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71695" name="Rectangle 17"/>
          <p:cNvSpPr>
            <a:spLocks noChangeArrowheads="1"/>
          </p:cNvSpPr>
          <p:nvPr/>
        </p:nvSpPr>
        <p:spPr bwMode="auto">
          <a:xfrm>
            <a:off x="4808538" y="22479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696" name="Rectangle 18"/>
          <p:cNvSpPr>
            <a:spLocks noChangeArrowheads="1"/>
          </p:cNvSpPr>
          <p:nvPr/>
        </p:nvSpPr>
        <p:spPr bwMode="auto">
          <a:xfrm>
            <a:off x="4706938" y="22479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697" name="Rectangle 19"/>
          <p:cNvSpPr>
            <a:spLocks noChangeArrowheads="1"/>
          </p:cNvSpPr>
          <p:nvPr/>
        </p:nvSpPr>
        <p:spPr bwMode="auto">
          <a:xfrm>
            <a:off x="4899025" y="2349500"/>
            <a:ext cx="68263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698" name="Rectangle 20"/>
          <p:cNvSpPr>
            <a:spLocks noChangeArrowheads="1"/>
          </p:cNvSpPr>
          <p:nvPr/>
        </p:nvSpPr>
        <p:spPr bwMode="auto">
          <a:xfrm>
            <a:off x="4989513" y="24511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699" name="Rectangle 21"/>
          <p:cNvSpPr>
            <a:spLocks noChangeArrowheads="1"/>
          </p:cNvSpPr>
          <p:nvPr/>
        </p:nvSpPr>
        <p:spPr bwMode="auto">
          <a:xfrm>
            <a:off x="5091113" y="24638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0" name="Rectangle 22"/>
          <p:cNvSpPr>
            <a:spLocks noChangeArrowheads="1"/>
          </p:cNvSpPr>
          <p:nvPr/>
        </p:nvSpPr>
        <p:spPr bwMode="auto">
          <a:xfrm>
            <a:off x="5181600" y="2565400"/>
            <a:ext cx="68263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1" name="Rectangle 23"/>
          <p:cNvSpPr>
            <a:spLocks noChangeArrowheads="1"/>
          </p:cNvSpPr>
          <p:nvPr/>
        </p:nvSpPr>
        <p:spPr bwMode="auto">
          <a:xfrm>
            <a:off x="5260975" y="2667000"/>
            <a:ext cx="66675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2" name="Rectangle 24"/>
          <p:cNvSpPr>
            <a:spLocks noChangeArrowheads="1"/>
          </p:cNvSpPr>
          <p:nvPr/>
        </p:nvSpPr>
        <p:spPr bwMode="auto">
          <a:xfrm>
            <a:off x="5362575" y="2667000"/>
            <a:ext cx="66675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3" name="Rectangle 25"/>
          <p:cNvSpPr>
            <a:spLocks noChangeArrowheads="1"/>
          </p:cNvSpPr>
          <p:nvPr/>
        </p:nvSpPr>
        <p:spPr bwMode="auto">
          <a:xfrm>
            <a:off x="5453063" y="2768600"/>
            <a:ext cx="66675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4" name="Rectangle 26"/>
          <p:cNvSpPr>
            <a:spLocks noChangeArrowheads="1"/>
          </p:cNvSpPr>
          <p:nvPr/>
        </p:nvSpPr>
        <p:spPr bwMode="auto">
          <a:xfrm>
            <a:off x="5554663" y="2781300"/>
            <a:ext cx="66675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5" name="Rectangle 27"/>
          <p:cNvSpPr>
            <a:spLocks noChangeArrowheads="1"/>
          </p:cNvSpPr>
          <p:nvPr/>
        </p:nvSpPr>
        <p:spPr bwMode="auto">
          <a:xfrm>
            <a:off x="5632450" y="2870200"/>
            <a:ext cx="68263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6" name="Rectangle 28"/>
          <p:cNvSpPr>
            <a:spLocks noChangeArrowheads="1"/>
          </p:cNvSpPr>
          <p:nvPr/>
        </p:nvSpPr>
        <p:spPr bwMode="auto">
          <a:xfrm>
            <a:off x="5722938" y="28829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7" name="Rectangle 29"/>
          <p:cNvSpPr>
            <a:spLocks noChangeArrowheads="1"/>
          </p:cNvSpPr>
          <p:nvPr/>
        </p:nvSpPr>
        <p:spPr bwMode="auto">
          <a:xfrm>
            <a:off x="5824538" y="2984500"/>
            <a:ext cx="68262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8" name="Rectangle 30"/>
          <p:cNvSpPr>
            <a:spLocks noChangeArrowheads="1"/>
          </p:cNvSpPr>
          <p:nvPr/>
        </p:nvSpPr>
        <p:spPr bwMode="auto">
          <a:xfrm>
            <a:off x="5915025" y="3086100"/>
            <a:ext cx="68263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09" name="Line 31"/>
          <p:cNvSpPr>
            <a:spLocks noChangeShapeType="1"/>
          </p:cNvSpPr>
          <p:nvPr/>
        </p:nvSpPr>
        <p:spPr bwMode="auto">
          <a:xfrm flipV="1">
            <a:off x="5113338" y="3581400"/>
            <a:ext cx="3454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0" name="Line 32"/>
          <p:cNvSpPr>
            <a:spLocks noChangeShapeType="1"/>
          </p:cNvSpPr>
          <p:nvPr/>
        </p:nvSpPr>
        <p:spPr bwMode="auto">
          <a:xfrm flipV="1">
            <a:off x="4368800" y="3416300"/>
            <a:ext cx="68263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1" name="Text Box 33"/>
          <p:cNvSpPr txBox="1">
            <a:spLocks noChangeArrowheads="1"/>
          </p:cNvSpPr>
          <p:nvPr/>
        </p:nvSpPr>
        <p:spPr bwMode="auto">
          <a:xfrm>
            <a:off x="4233863" y="4330700"/>
            <a:ext cx="925512" cy="830997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altLang="tr-TR" sz="1600" dirty="0">
                <a:latin typeface="Arial" charset="0"/>
              </a:rPr>
              <a:t>Çift</a:t>
            </a:r>
            <a:endParaRPr lang="en-US" altLang="tr-TR" sz="1600" dirty="0">
              <a:latin typeface="Arial" charset="0"/>
            </a:endParaRPr>
          </a:p>
          <a:p>
            <a:pPr algn="ctr"/>
            <a:r>
              <a:rPr lang="tr-TR" altLang="tr-TR" sz="1600" dirty="0">
                <a:latin typeface="Arial" charset="0"/>
              </a:rPr>
              <a:t>Tampon</a:t>
            </a:r>
            <a:endParaRPr lang="en-US" altLang="tr-TR" sz="1600" dirty="0">
              <a:latin typeface="Arial" charset="0"/>
            </a:endParaRPr>
          </a:p>
          <a:p>
            <a:pPr algn="ctr"/>
            <a:endParaRPr lang="en-US" altLang="tr-TR" sz="1600" dirty="0">
              <a:latin typeface="Arial" charset="0"/>
            </a:endParaRPr>
          </a:p>
        </p:txBody>
      </p:sp>
      <p:sp>
        <p:nvSpPr>
          <p:cNvPr id="71712" name="Line 34"/>
          <p:cNvSpPr>
            <a:spLocks noChangeShapeType="1"/>
          </p:cNvSpPr>
          <p:nvPr/>
        </p:nvSpPr>
        <p:spPr bwMode="auto">
          <a:xfrm flipH="1">
            <a:off x="5113338" y="4724400"/>
            <a:ext cx="406400" cy="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3" name="Text Box 35"/>
          <p:cNvSpPr txBox="1">
            <a:spLocks noChangeArrowheads="1"/>
          </p:cNvSpPr>
          <p:nvPr/>
        </p:nvSpPr>
        <p:spPr bwMode="auto">
          <a:xfrm>
            <a:off x="239713" y="5754688"/>
            <a:ext cx="1726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altLang="tr-TR" dirty="0">
                <a:latin typeface="Arial" charset="0"/>
              </a:rPr>
              <a:t>Senkronize</a:t>
            </a:r>
            <a:br>
              <a:rPr lang="tr-TR" altLang="tr-TR" dirty="0">
                <a:latin typeface="Arial" charset="0"/>
              </a:rPr>
            </a:br>
            <a:r>
              <a:rPr lang="tr-TR" altLang="tr-TR" dirty="0">
                <a:latin typeface="Arial" charset="0"/>
              </a:rPr>
              <a:t>olmuş</a:t>
            </a:r>
            <a:endParaRPr lang="en-US" altLang="tr-TR" dirty="0">
              <a:latin typeface="Arial" charset="0"/>
            </a:endParaRPr>
          </a:p>
        </p:txBody>
      </p:sp>
      <p:sp>
        <p:nvSpPr>
          <p:cNvPr id="71714" name="Freeform 36"/>
          <p:cNvSpPr>
            <a:spLocks/>
          </p:cNvSpPr>
          <p:nvPr/>
        </p:nvSpPr>
        <p:spPr bwMode="auto">
          <a:xfrm>
            <a:off x="2133600" y="5562600"/>
            <a:ext cx="2032000" cy="457200"/>
          </a:xfrm>
          <a:custGeom>
            <a:avLst/>
            <a:gdLst>
              <a:gd name="T0" fmla="*/ 0 w 1440"/>
              <a:gd name="T1" fmla="*/ 2147483647 h 288"/>
              <a:gd name="T2" fmla="*/ 2147483647 w 1440"/>
              <a:gd name="T3" fmla="*/ 2147483647 h 288"/>
              <a:gd name="T4" fmla="*/ 2147483647 w 1440"/>
              <a:gd name="T5" fmla="*/ 0 h 288"/>
              <a:gd name="T6" fmla="*/ 0 60000 65536"/>
              <a:gd name="T7" fmla="*/ 0 60000 65536"/>
              <a:gd name="T8" fmla="*/ 0 60000 65536"/>
              <a:gd name="T9" fmla="*/ 0 w 1440"/>
              <a:gd name="T10" fmla="*/ 0 h 288"/>
              <a:gd name="T11" fmla="*/ 1440 w 144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288">
                <a:moveTo>
                  <a:pt x="0" y="288"/>
                </a:moveTo>
                <a:cubicBezTo>
                  <a:pt x="48" y="192"/>
                  <a:pt x="96" y="96"/>
                  <a:pt x="336" y="48"/>
                </a:cubicBezTo>
                <a:cubicBezTo>
                  <a:pt x="576" y="0"/>
                  <a:pt x="1008" y="0"/>
                  <a:pt x="1440" y="0"/>
                </a:cubicBezTo>
              </a:path>
            </a:pathLst>
          </a:cu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5" name="Freeform 37"/>
          <p:cNvSpPr>
            <a:spLocks/>
          </p:cNvSpPr>
          <p:nvPr/>
        </p:nvSpPr>
        <p:spPr bwMode="auto">
          <a:xfrm>
            <a:off x="2065338" y="4953000"/>
            <a:ext cx="3251200" cy="1066800"/>
          </a:xfrm>
          <a:custGeom>
            <a:avLst/>
            <a:gdLst>
              <a:gd name="T0" fmla="*/ 0 w 2304"/>
              <a:gd name="T1" fmla="*/ 2147483647 h 672"/>
              <a:gd name="T2" fmla="*/ 2147483647 w 2304"/>
              <a:gd name="T3" fmla="*/ 2147483647 h 672"/>
              <a:gd name="T4" fmla="*/ 2147483647 w 2304"/>
              <a:gd name="T5" fmla="*/ 2147483647 h 672"/>
              <a:gd name="T6" fmla="*/ 2147483647 w 2304"/>
              <a:gd name="T7" fmla="*/ 0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672"/>
              <a:gd name="T14" fmla="*/ 2304 w 230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672">
                <a:moveTo>
                  <a:pt x="0" y="672"/>
                </a:moveTo>
                <a:cubicBezTo>
                  <a:pt x="260" y="592"/>
                  <a:pt x="520" y="512"/>
                  <a:pt x="864" y="480"/>
                </a:cubicBezTo>
                <a:cubicBezTo>
                  <a:pt x="1208" y="448"/>
                  <a:pt x="1824" y="560"/>
                  <a:pt x="2064" y="480"/>
                </a:cubicBezTo>
                <a:cubicBezTo>
                  <a:pt x="2304" y="400"/>
                  <a:pt x="2304" y="200"/>
                  <a:pt x="2304" y="0"/>
                </a:cubicBezTo>
              </a:path>
            </a:pathLst>
          </a:custGeom>
          <a:noFill/>
          <a:ln w="28575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6" name="AutoShape 38"/>
          <p:cNvSpPr>
            <a:spLocks noChangeArrowheads="1"/>
          </p:cNvSpPr>
          <p:nvPr/>
        </p:nvSpPr>
        <p:spPr bwMode="auto">
          <a:xfrm>
            <a:off x="6535738" y="1905000"/>
            <a:ext cx="2032000" cy="1676400"/>
          </a:xfrm>
          <a:prstGeom prst="roundRect">
            <a:avLst>
              <a:gd name="adj" fmla="val 16667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17" name="Line 39"/>
          <p:cNvSpPr>
            <a:spLocks noChangeShapeType="1"/>
          </p:cNvSpPr>
          <p:nvPr/>
        </p:nvSpPr>
        <p:spPr bwMode="auto">
          <a:xfrm>
            <a:off x="6875463" y="2286000"/>
            <a:ext cx="1285875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71718" name="Rectangle 40"/>
          <p:cNvSpPr>
            <a:spLocks noChangeArrowheads="1"/>
          </p:cNvSpPr>
          <p:nvPr/>
        </p:nvSpPr>
        <p:spPr bwMode="auto">
          <a:xfrm>
            <a:off x="6977063" y="2260600"/>
            <a:ext cx="66675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19" name="Rectangle 41"/>
          <p:cNvSpPr>
            <a:spLocks noChangeArrowheads="1"/>
          </p:cNvSpPr>
          <p:nvPr/>
        </p:nvSpPr>
        <p:spPr bwMode="auto">
          <a:xfrm>
            <a:off x="6875463" y="2260600"/>
            <a:ext cx="66675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0" name="Rectangle 42"/>
          <p:cNvSpPr>
            <a:spLocks noChangeArrowheads="1"/>
          </p:cNvSpPr>
          <p:nvPr/>
        </p:nvSpPr>
        <p:spPr bwMode="auto">
          <a:xfrm>
            <a:off x="7067550" y="2362200"/>
            <a:ext cx="66675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1" name="Rectangle 43"/>
          <p:cNvSpPr>
            <a:spLocks noChangeArrowheads="1"/>
          </p:cNvSpPr>
          <p:nvPr/>
        </p:nvSpPr>
        <p:spPr bwMode="auto">
          <a:xfrm>
            <a:off x="7156450" y="2425700"/>
            <a:ext cx="68263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2" name="Rectangle 44"/>
          <p:cNvSpPr>
            <a:spLocks noChangeArrowheads="1"/>
          </p:cNvSpPr>
          <p:nvPr/>
        </p:nvSpPr>
        <p:spPr bwMode="auto">
          <a:xfrm>
            <a:off x="7258050" y="2476500"/>
            <a:ext cx="68263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3" name="Rectangle 45"/>
          <p:cNvSpPr>
            <a:spLocks noChangeArrowheads="1"/>
          </p:cNvSpPr>
          <p:nvPr/>
        </p:nvSpPr>
        <p:spPr bwMode="auto">
          <a:xfrm>
            <a:off x="7348538" y="24892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4" name="Rectangle 46"/>
          <p:cNvSpPr>
            <a:spLocks noChangeArrowheads="1"/>
          </p:cNvSpPr>
          <p:nvPr/>
        </p:nvSpPr>
        <p:spPr bwMode="auto">
          <a:xfrm>
            <a:off x="7427913" y="24892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5" name="Rectangle 47"/>
          <p:cNvSpPr>
            <a:spLocks noChangeArrowheads="1"/>
          </p:cNvSpPr>
          <p:nvPr/>
        </p:nvSpPr>
        <p:spPr bwMode="auto">
          <a:xfrm>
            <a:off x="7529513" y="25654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6" name="Rectangle 48"/>
          <p:cNvSpPr>
            <a:spLocks noChangeArrowheads="1"/>
          </p:cNvSpPr>
          <p:nvPr/>
        </p:nvSpPr>
        <p:spPr bwMode="auto">
          <a:xfrm>
            <a:off x="7620000" y="2590800"/>
            <a:ext cx="68263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7" name="Rectangle 49"/>
          <p:cNvSpPr>
            <a:spLocks noChangeArrowheads="1"/>
          </p:cNvSpPr>
          <p:nvPr/>
        </p:nvSpPr>
        <p:spPr bwMode="auto">
          <a:xfrm>
            <a:off x="7721600" y="2590800"/>
            <a:ext cx="68263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8" name="Rectangle 50"/>
          <p:cNvSpPr>
            <a:spLocks noChangeArrowheads="1"/>
          </p:cNvSpPr>
          <p:nvPr/>
        </p:nvSpPr>
        <p:spPr bwMode="auto">
          <a:xfrm>
            <a:off x="7812088" y="26670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29" name="Rectangle 51"/>
          <p:cNvSpPr>
            <a:spLocks noChangeArrowheads="1"/>
          </p:cNvSpPr>
          <p:nvPr/>
        </p:nvSpPr>
        <p:spPr bwMode="auto">
          <a:xfrm>
            <a:off x="7913688" y="26797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30" name="Rectangle 52"/>
          <p:cNvSpPr>
            <a:spLocks noChangeArrowheads="1"/>
          </p:cNvSpPr>
          <p:nvPr/>
        </p:nvSpPr>
        <p:spPr bwMode="auto">
          <a:xfrm>
            <a:off x="8015288" y="2781300"/>
            <a:ext cx="68262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31" name="Rectangle 53"/>
          <p:cNvSpPr>
            <a:spLocks noChangeArrowheads="1"/>
          </p:cNvSpPr>
          <p:nvPr/>
        </p:nvSpPr>
        <p:spPr bwMode="auto">
          <a:xfrm>
            <a:off x="8094663" y="2781300"/>
            <a:ext cx="66675" cy="76200"/>
          </a:xfrm>
          <a:prstGeom prst="rect">
            <a:avLst/>
          </a:prstGeom>
          <a:solidFill>
            <a:srgbClr val="0EF044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 dirty="0"/>
          </a:p>
        </p:txBody>
      </p:sp>
      <p:sp>
        <p:nvSpPr>
          <p:cNvPr id="71732" name="Text Box 54"/>
          <p:cNvSpPr txBox="1">
            <a:spLocks noChangeArrowheads="1"/>
          </p:cNvSpPr>
          <p:nvPr/>
        </p:nvSpPr>
        <p:spPr bwMode="auto">
          <a:xfrm>
            <a:off x="6892925" y="1447800"/>
            <a:ext cx="11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dirty="0">
                <a:solidFill>
                  <a:srgbClr val="FF0000"/>
                </a:solidFill>
                <a:latin typeface="Arial" charset="0"/>
              </a:rPr>
              <a:t>Önceki</a:t>
            </a:r>
            <a:endParaRPr lang="en-US" altLang="tr-T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1733" name="Text Box 55"/>
          <p:cNvSpPr txBox="1">
            <a:spLocks noChangeArrowheads="1"/>
          </p:cNvSpPr>
          <p:nvPr/>
        </p:nvSpPr>
        <p:spPr bwMode="auto">
          <a:xfrm>
            <a:off x="4951413" y="1447800"/>
            <a:ext cx="117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dirty="0">
                <a:latin typeface="Arial" charset="0"/>
              </a:rPr>
              <a:t>Şimdiki</a:t>
            </a:r>
            <a:endParaRPr lang="en-US" altLang="tr-TR" dirty="0">
              <a:latin typeface="Arial" charset="0"/>
            </a:endParaRPr>
          </a:p>
        </p:txBody>
      </p:sp>
      <p:sp>
        <p:nvSpPr>
          <p:cNvPr id="71734" name="Freeform 56"/>
          <p:cNvSpPr>
            <a:spLocks/>
          </p:cNvSpPr>
          <p:nvPr/>
        </p:nvSpPr>
        <p:spPr bwMode="auto">
          <a:xfrm>
            <a:off x="5588000" y="762000"/>
            <a:ext cx="1828800" cy="698500"/>
          </a:xfrm>
          <a:custGeom>
            <a:avLst/>
            <a:gdLst>
              <a:gd name="T0" fmla="*/ 0 w 1296"/>
              <a:gd name="T1" fmla="*/ 2147483647 h 440"/>
              <a:gd name="T2" fmla="*/ 2147483647 w 1296"/>
              <a:gd name="T3" fmla="*/ 2147483647 h 440"/>
              <a:gd name="T4" fmla="*/ 2147483647 w 1296"/>
              <a:gd name="T5" fmla="*/ 2147483647 h 440"/>
              <a:gd name="T6" fmla="*/ 0 60000 65536"/>
              <a:gd name="T7" fmla="*/ 0 60000 65536"/>
              <a:gd name="T8" fmla="*/ 0 60000 65536"/>
              <a:gd name="T9" fmla="*/ 0 w 1296"/>
              <a:gd name="T10" fmla="*/ 0 h 440"/>
              <a:gd name="T11" fmla="*/ 1296 w 1296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40">
                <a:moveTo>
                  <a:pt x="0" y="440"/>
                </a:moveTo>
                <a:cubicBezTo>
                  <a:pt x="228" y="228"/>
                  <a:pt x="456" y="16"/>
                  <a:pt x="672" y="8"/>
                </a:cubicBezTo>
                <a:cubicBezTo>
                  <a:pt x="888" y="0"/>
                  <a:pt x="1092" y="196"/>
                  <a:pt x="1296" y="39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sp>
        <p:nvSpPr>
          <p:cNvPr id="227385" name="Line 57"/>
          <p:cNvSpPr>
            <a:spLocks noChangeShapeType="1"/>
          </p:cNvSpPr>
          <p:nvPr/>
        </p:nvSpPr>
        <p:spPr bwMode="auto">
          <a:xfrm>
            <a:off x="3962400" y="2667000"/>
            <a:ext cx="487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 dirty="0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7337425" y="2679700"/>
            <a:ext cx="722313" cy="495300"/>
            <a:chOff x="3824" y="1776"/>
            <a:chExt cx="512" cy="312"/>
          </a:xfrm>
        </p:grpSpPr>
        <p:sp>
          <p:nvSpPr>
            <p:cNvPr id="71737" name="Rectangle 59"/>
            <p:cNvSpPr>
              <a:spLocks noChangeArrowheads="1"/>
            </p:cNvSpPr>
            <p:nvPr/>
          </p:nvSpPr>
          <p:spPr bwMode="auto">
            <a:xfrm>
              <a:off x="3824" y="17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38" name="Rectangle 60"/>
            <p:cNvSpPr>
              <a:spLocks noChangeArrowheads="1"/>
            </p:cNvSpPr>
            <p:nvPr/>
          </p:nvSpPr>
          <p:spPr bwMode="auto">
            <a:xfrm>
              <a:off x="3896" y="17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39" name="Rectangle 61"/>
            <p:cNvSpPr>
              <a:spLocks noChangeArrowheads="1"/>
            </p:cNvSpPr>
            <p:nvPr/>
          </p:nvSpPr>
          <p:spPr bwMode="auto">
            <a:xfrm>
              <a:off x="3960" y="1840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0" name="Rectangle 62"/>
            <p:cNvSpPr>
              <a:spLocks noChangeArrowheads="1"/>
            </p:cNvSpPr>
            <p:nvPr/>
          </p:nvSpPr>
          <p:spPr bwMode="auto">
            <a:xfrm>
              <a:off x="4032" y="1848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1" name="Rectangle 63"/>
            <p:cNvSpPr>
              <a:spLocks noChangeArrowheads="1"/>
            </p:cNvSpPr>
            <p:nvPr/>
          </p:nvSpPr>
          <p:spPr bwMode="auto">
            <a:xfrm>
              <a:off x="4088" y="1904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2" name="Rectangle 64"/>
            <p:cNvSpPr>
              <a:spLocks noChangeArrowheads="1"/>
            </p:cNvSpPr>
            <p:nvPr/>
          </p:nvSpPr>
          <p:spPr bwMode="auto">
            <a:xfrm>
              <a:off x="4152" y="1912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3" name="Rectangle 65"/>
            <p:cNvSpPr>
              <a:spLocks noChangeArrowheads="1"/>
            </p:cNvSpPr>
            <p:nvPr/>
          </p:nvSpPr>
          <p:spPr bwMode="auto">
            <a:xfrm>
              <a:off x="4224" y="1976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  <p:sp>
          <p:nvSpPr>
            <p:cNvPr id="71744" name="Rectangle 66"/>
            <p:cNvSpPr>
              <a:spLocks noChangeArrowheads="1"/>
            </p:cNvSpPr>
            <p:nvPr/>
          </p:nvSpPr>
          <p:spPr bwMode="auto">
            <a:xfrm>
              <a:off x="4288" y="2040"/>
              <a:ext cx="48" cy="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8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304800"/>
            <a:ext cx="8588375" cy="1143000"/>
          </a:xfrm>
        </p:spPr>
        <p:txBody>
          <a:bodyPr/>
          <a:lstStyle/>
          <a:p>
            <a:pPr eaLnBrk="1" hangingPunct="1"/>
            <a:r>
              <a:rPr lang="tr-TR" altLang="tr-TR" dirty="0"/>
              <a:t>Modern Kafes (</a:t>
            </a:r>
            <a:r>
              <a:rPr lang="en-US" altLang="tr-TR" dirty="0"/>
              <a:t>Raster</a:t>
            </a:r>
            <a:r>
              <a:rPr lang="tr-TR" altLang="tr-TR" dirty="0"/>
              <a:t>)</a:t>
            </a:r>
            <a:r>
              <a:rPr lang="en-US" altLang="tr-TR" dirty="0"/>
              <a:t> Gra</a:t>
            </a:r>
            <a:r>
              <a:rPr lang="tr-TR" altLang="tr-TR" dirty="0"/>
              <a:t>f</a:t>
            </a:r>
            <a:r>
              <a:rPr lang="en-US" altLang="tr-TR" dirty="0"/>
              <a:t>i</a:t>
            </a:r>
            <a:r>
              <a:rPr lang="tr-TR" altLang="tr-TR" dirty="0"/>
              <a:t>k</a:t>
            </a:r>
            <a:r>
              <a:rPr lang="en-US" altLang="tr-TR" dirty="0"/>
              <a:t> S</a:t>
            </a:r>
            <a:r>
              <a:rPr lang="tr-TR" altLang="tr-TR" dirty="0"/>
              <a:t>i</a:t>
            </a:r>
            <a:r>
              <a:rPr lang="en-US" altLang="tr-TR" dirty="0"/>
              <a:t>stem</a:t>
            </a:r>
            <a:r>
              <a:rPr lang="tr-TR" altLang="tr-TR" dirty="0"/>
              <a:t>ler</a:t>
            </a:r>
            <a:endParaRPr lang="en-US" alt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914400" y="1981200"/>
            <a:ext cx="5824538" cy="4165600"/>
            <a:chOff x="914400" y="1981200"/>
            <a:chExt cx="5824538" cy="4165600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914400" y="3942685"/>
              <a:ext cx="1545153" cy="7837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tr-TR" altLang="tr-TR" dirty="0"/>
                <a:t>Ekran</a:t>
              </a:r>
              <a:endParaRPr lang="en-US" altLang="tr-TR" dirty="0"/>
            </a:p>
            <a:p>
              <a:pPr algn="ctr"/>
              <a:r>
                <a:rPr lang="tr-TR" altLang="tr-TR" dirty="0"/>
                <a:t>İşlemcisi</a:t>
              </a:r>
              <a:endParaRPr lang="en-US" altLang="tr-TR" dirty="0"/>
            </a:p>
          </p:txBody>
        </p:sp>
        <p:sp>
          <p:nvSpPr>
            <p:cNvPr id="72710" name="Rectangle 5"/>
            <p:cNvSpPr>
              <a:spLocks noChangeArrowheads="1"/>
            </p:cNvSpPr>
            <p:nvPr/>
          </p:nvSpPr>
          <p:spPr bwMode="auto">
            <a:xfrm>
              <a:off x="5124909" y="3942685"/>
              <a:ext cx="1546453" cy="7837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tr-TR" dirty="0"/>
                <a:t>S</a:t>
              </a:r>
              <a:r>
                <a:rPr lang="tr-TR" altLang="tr-TR" dirty="0"/>
                <a:t>i</a:t>
              </a:r>
              <a:r>
                <a:rPr lang="en-US" altLang="tr-TR" dirty="0"/>
                <a:t>stem</a:t>
              </a:r>
            </a:p>
            <a:p>
              <a:pPr algn="ctr"/>
              <a:r>
                <a:rPr lang="tr-TR" altLang="tr-TR" dirty="0"/>
                <a:t>Belleği</a:t>
              </a:r>
              <a:endParaRPr lang="en-US" altLang="tr-TR" dirty="0"/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3019655" y="3942685"/>
              <a:ext cx="1545153" cy="7837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tr-TR" dirty="0"/>
                <a:t>CPU</a:t>
              </a:r>
            </a:p>
          </p:txBody>
        </p:sp>
        <p:sp>
          <p:nvSpPr>
            <p:cNvPr id="72712" name="Rectangle 7"/>
            <p:cNvSpPr>
              <a:spLocks noChangeArrowheads="1"/>
            </p:cNvSpPr>
            <p:nvPr/>
          </p:nvSpPr>
          <p:spPr bwMode="auto">
            <a:xfrm>
              <a:off x="914400" y="5273060"/>
              <a:ext cx="1545153" cy="7837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tr-TR" altLang="tr-TR" dirty="0"/>
                <a:t>Çerçeve</a:t>
              </a:r>
              <a:endParaRPr lang="en-US" altLang="tr-TR" dirty="0"/>
            </a:p>
            <a:p>
              <a:pPr algn="ctr"/>
              <a:r>
                <a:rPr lang="tr-TR" altLang="tr-TR" dirty="0"/>
                <a:t>Tamponu</a:t>
              </a:r>
              <a:endParaRPr lang="en-US" altLang="tr-TR" dirty="0"/>
            </a:p>
          </p:txBody>
        </p:sp>
        <p:sp>
          <p:nvSpPr>
            <p:cNvPr id="72713" name="Line 8"/>
            <p:cNvSpPr>
              <a:spLocks noChangeShapeType="1"/>
            </p:cNvSpPr>
            <p:nvPr/>
          </p:nvSpPr>
          <p:spPr bwMode="auto">
            <a:xfrm flipV="1">
              <a:off x="1686327" y="4794616"/>
              <a:ext cx="0" cy="457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14" name="Freeform 9"/>
            <p:cNvSpPr>
              <a:spLocks/>
            </p:cNvSpPr>
            <p:nvPr/>
          </p:nvSpPr>
          <p:spPr bwMode="auto">
            <a:xfrm>
              <a:off x="6037186" y="5132662"/>
              <a:ext cx="573097" cy="1014138"/>
            </a:xfrm>
            <a:custGeom>
              <a:avLst/>
              <a:gdLst>
                <a:gd name="T0" fmla="*/ 0 w 392"/>
                <a:gd name="T1" fmla="*/ 136 h 744"/>
                <a:gd name="T2" fmla="*/ 538 w 392"/>
                <a:gd name="T3" fmla="*/ 88 h 744"/>
                <a:gd name="T4" fmla="*/ 538 w 392"/>
                <a:gd name="T5" fmla="*/ 664 h 744"/>
                <a:gd name="T6" fmla="*/ 0 w 392"/>
                <a:gd name="T7" fmla="*/ 568 h 7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2"/>
                <a:gd name="T13" fmla="*/ 0 h 744"/>
                <a:gd name="T14" fmla="*/ 392 w 392"/>
                <a:gd name="T15" fmla="*/ 744 h 7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2" h="744">
                  <a:moveTo>
                    <a:pt x="0" y="136"/>
                  </a:moveTo>
                  <a:cubicBezTo>
                    <a:pt x="140" y="68"/>
                    <a:pt x="280" y="0"/>
                    <a:pt x="336" y="88"/>
                  </a:cubicBezTo>
                  <a:cubicBezTo>
                    <a:pt x="392" y="176"/>
                    <a:pt x="392" y="584"/>
                    <a:pt x="336" y="664"/>
                  </a:cubicBezTo>
                  <a:cubicBezTo>
                    <a:pt x="280" y="744"/>
                    <a:pt x="56" y="584"/>
                    <a:pt x="0" y="5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15" name="Line 10"/>
            <p:cNvSpPr>
              <a:spLocks noChangeShapeType="1"/>
            </p:cNvSpPr>
            <p:nvPr/>
          </p:nvSpPr>
          <p:spPr bwMode="auto">
            <a:xfrm flipH="1">
              <a:off x="5124909" y="5318042"/>
              <a:ext cx="9122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16" name="Line 11"/>
            <p:cNvSpPr>
              <a:spLocks noChangeShapeType="1"/>
            </p:cNvSpPr>
            <p:nvPr/>
          </p:nvSpPr>
          <p:spPr bwMode="auto">
            <a:xfrm flipH="1">
              <a:off x="5124909" y="5906896"/>
              <a:ext cx="9122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17" name="Line 12"/>
            <p:cNvSpPr>
              <a:spLocks noChangeShapeType="1"/>
            </p:cNvSpPr>
            <p:nvPr/>
          </p:nvSpPr>
          <p:spPr bwMode="auto">
            <a:xfrm flipV="1">
              <a:off x="5124909" y="5318042"/>
              <a:ext cx="0" cy="5888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18" name="Rectangle 13"/>
            <p:cNvSpPr>
              <a:spLocks noChangeArrowheads="1"/>
            </p:cNvSpPr>
            <p:nvPr/>
          </p:nvSpPr>
          <p:spPr bwMode="auto">
            <a:xfrm>
              <a:off x="5228884" y="5398464"/>
              <a:ext cx="1192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tr-TR" dirty="0"/>
                <a:t>Monit</a:t>
              </a:r>
              <a:r>
                <a:rPr lang="tr-TR" altLang="tr-TR" dirty="0"/>
                <a:t>ö</a:t>
              </a:r>
              <a:r>
                <a:rPr lang="en-US" altLang="tr-TR" dirty="0"/>
                <a:t>r</a:t>
              </a:r>
            </a:p>
          </p:txBody>
        </p:sp>
        <p:sp>
          <p:nvSpPr>
            <p:cNvPr id="72719" name="Line 14"/>
            <p:cNvSpPr>
              <a:spLocks noChangeShapeType="1"/>
            </p:cNvSpPr>
            <p:nvPr/>
          </p:nvSpPr>
          <p:spPr bwMode="auto">
            <a:xfrm>
              <a:off x="4633683" y="5579755"/>
              <a:ext cx="4210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20" name="Rectangle 15"/>
            <p:cNvSpPr>
              <a:spLocks noChangeArrowheads="1"/>
            </p:cNvSpPr>
            <p:nvPr/>
          </p:nvSpPr>
          <p:spPr bwMode="auto">
            <a:xfrm>
              <a:off x="3019655" y="5252614"/>
              <a:ext cx="1545153" cy="782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tr-TR" dirty="0"/>
                <a:t>Video</a:t>
              </a:r>
            </a:p>
            <a:p>
              <a:pPr algn="ctr"/>
              <a:r>
                <a:rPr lang="tr-TR" altLang="tr-TR" dirty="0"/>
                <a:t>K</a:t>
              </a:r>
              <a:r>
                <a:rPr lang="en-US" altLang="tr-TR" dirty="0"/>
                <a:t>ontrol</a:t>
              </a:r>
              <a:r>
                <a:rPr lang="tr-TR" altLang="tr-TR" dirty="0"/>
                <a:t>cü</a:t>
              </a:r>
              <a:endParaRPr lang="en-US" altLang="tr-TR" dirty="0"/>
            </a:p>
          </p:txBody>
        </p:sp>
        <p:sp>
          <p:nvSpPr>
            <p:cNvPr id="72721" name="Line 16"/>
            <p:cNvSpPr>
              <a:spLocks noChangeShapeType="1"/>
            </p:cNvSpPr>
            <p:nvPr/>
          </p:nvSpPr>
          <p:spPr bwMode="auto">
            <a:xfrm>
              <a:off x="2528429" y="5645183"/>
              <a:ext cx="4210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22" name="Rectangle 17"/>
            <p:cNvSpPr>
              <a:spLocks noChangeArrowheads="1"/>
            </p:cNvSpPr>
            <p:nvPr/>
          </p:nvSpPr>
          <p:spPr bwMode="auto">
            <a:xfrm>
              <a:off x="914400" y="2897196"/>
              <a:ext cx="5824538" cy="4579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tr-TR" dirty="0">
                  <a:solidFill>
                    <a:srgbClr val="011E79"/>
                  </a:solidFill>
                </a:rPr>
                <a:t>S</a:t>
              </a:r>
              <a:r>
                <a:rPr lang="tr-TR" altLang="tr-TR" dirty="0">
                  <a:solidFill>
                    <a:srgbClr val="011E79"/>
                  </a:solidFill>
                </a:rPr>
                <a:t>i</a:t>
              </a:r>
              <a:r>
                <a:rPr lang="en-US" altLang="tr-TR" dirty="0">
                  <a:solidFill>
                    <a:srgbClr val="011E79"/>
                  </a:solidFill>
                </a:rPr>
                <a:t>stem </a:t>
              </a:r>
              <a:r>
                <a:rPr lang="tr-TR" altLang="tr-TR" dirty="0">
                  <a:solidFill>
                    <a:srgbClr val="011E79"/>
                  </a:solidFill>
                </a:rPr>
                <a:t>Veri Hattı (Bus)</a:t>
              </a:r>
              <a:endParaRPr lang="en-US" altLang="tr-TR" dirty="0">
                <a:solidFill>
                  <a:srgbClr val="011E79"/>
                </a:solidFill>
              </a:endParaRPr>
            </a:p>
          </p:txBody>
        </p:sp>
        <p:sp>
          <p:nvSpPr>
            <p:cNvPr id="72723" name="Rectangle 18"/>
            <p:cNvSpPr>
              <a:spLocks noChangeArrowheads="1"/>
            </p:cNvSpPr>
            <p:nvPr/>
          </p:nvSpPr>
          <p:spPr bwMode="auto">
            <a:xfrm>
              <a:off x="2484244" y="1981200"/>
              <a:ext cx="2735532" cy="46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tr-TR" altLang="tr-TR" dirty="0"/>
                <a:t>Girdi/Çıktı Birimleri</a:t>
              </a:r>
              <a:endParaRPr lang="en-US" altLang="tr-TR" dirty="0"/>
            </a:p>
          </p:txBody>
        </p:sp>
        <p:sp>
          <p:nvSpPr>
            <p:cNvPr id="72724" name="Line 19"/>
            <p:cNvSpPr>
              <a:spLocks noChangeShapeType="1"/>
            </p:cNvSpPr>
            <p:nvPr/>
          </p:nvSpPr>
          <p:spPr bwMode="auto">
            <a:xfrm flipV="1">
              <a:off x="1686327" y="3420622"/>
              <a:ext cx="0" cy="457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25" name="Line 20"/>
            <p:cNvSpPr>
              <a:spLocks noChangeShapeType="1"/>
            </p:cNvSpPr>
            <p:nvPr/>
          </p:nvSpPr>
          <p:spPr bwMode="auto">
            <a:xfrm flipV="1">
              <a:off x="3791581" y="3420622"/>
              <a:ext cx="0" cy="457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26" name="Line 21"/>
            <p:cNvSpPr>
              <a:spLocks noChangeShapeType="1"/>
            </p:cNvSpPr>
            <p:nvPr/>
          </p:nvSpPr>
          <p:spPr bwMode="auto">
            <a:xfrm flipV="1">
              <a:off x="5896836" y="3420622"/>
              <a:ext cx="0" cy="457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  <p:sp>
          <p:nvSpPr>
            <p:cNvPr id="72727" name="Line 22"/>
            <p:cNvSpPr>
              <a:spLocks noChangeShapeType="1"/>
            </p:cNvSpPr>
            <p:nvPr/>
          </p:nvSpPr>
          <p:spPr bwMode="auto">
            <a:xfrm flipV="1">
              <a:off x="3791581" y="2373770"/>
              <a:ext cx="0" cy="457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tr-TR" dirty="0"/>
            </a:p>
          </p:txBody>
        </p:sp>
      </p:grpSp>
      <p:sp>
        <p:nvSpPr>
          <p:cNvPr id="72708" name="Rectangle 23"/>
          <p:cNvSpPr>
            <a:spLocks noChangeArrowheads="1"/>
          </p:cNvSpPr>
          <p:nvPr/>
        </p:nvSpPr>
        <p:spPr bwMode="auto">
          <a:xfrm>
            <a:off x="7100422" y="5664948"/>
            <a:ext cx="1653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altLang="tr-TR" sz="1800" dirty="0">
                <a:solidFill>
                  <a:srgbClr val="FF0000"/>
                </a:solidFill>
              </a:rPr>
              <a:t>Şekil</a:t>
            </a:r>
            <a:r>
              <a:rPr lang="en-US" altLang="tr-TR" sz="1800" dirty="0">
                <a:solidFill>
                  <a:srgbClr val="FF0000"/>
                </a:solidFill>
              </a:rPr>
              <a:t> 2.29</a:t>
            </a:r>
          </a:p>
          <a:p>
            <a:pPr algn="ctr"/>
            <a:r>
              <a:rPr lang="en-US" altLang="tr-TR" sz="1800" dirty="0">
                <a:solidFill>
                  <a:srgbClr val="FF0000"/>
                </a:solidFill>
              </a:rPr>
              <a:t>Hearn </a:t>
            </a:r>
            <a:r>
              <a:rPr lang="tr-TR" altLang="tr-TR" sz="1800" dirty="0">
                <a:solidFill>
                  <a:srgbClr val="FF0000"/>
                </a:solidFill>
              </a:rPr>
              <a:t>&amp;</a:t>
            </a:r>
            <a:r>
              <a:rPr lang="en-US" altLang="tr-TR" sz="1800" dirty="0">
                <a:solidFill>
                  <a:srgbClr val="FF0000"/>
                </a:solidFill>
              </a:rPr>
              <a:t> Baker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2404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327025" y="1820863"/>
          <a:ext cx="8504238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3" imgW="7095238" imgH="3514286" progId="Paint.Picture">
                  <p:embed/>
                </p:oleObj>
              </mc:Choice>
              <mc:Fallback>
                <p:oleObj name="Bitmap Image" r:id="rId3" imgW="7095238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820863"/>
                        <a:ext cx="8504238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8" y="304800"/>
            <a:ext cx="8588375" cy="1143000"/>
          </a:xfrm>
        </p:spPr>
        <p:txBody>
          <a:bodyPr/>
          <a:lstStyle/>
          <a:p>
            <a:pPr eaLnBrk="1" hangingPunct="1"/>
            <a:r>
              <a:rPr lang="tr-TR" altLang="tr-TR" dirty="0"/>
              <a:t>Modern Kafes (</a:t>
            </a:r>
            <a:r>
              <a:rPr lang="en-US" altLang="tr-TR" dirty="0"/>
              <a:t>Raster</a:t>
            </a:r>
            <a:r>
              <a:rPr lang="tr-TR" altLang="tr-TR" dirty="0"/>
              <a:t>)</a:t>
            </a:r>
            <a:r>
              <a:rPr lang="en-US" altLang="tr-TR" dirty="0"/>
              <a:t> Gra</a:t>
            </a:r>
            <a:r>
              <a:rPr lang="tr-TR" altLang="tr-TR" dirty="0"/>
              <a:t>f</a:t>
            </a:r>
            <a:r>
              <a:rPr lang="en-US" altLang="tr-TR" dirty="0"/>
              <a:t>i</a:t>
            </a:r>
            <a:r>
              <a:rPr lang="tr-TR" altLang="tr-TR" dirty="0"/>
              <a:t>k</a:t>
            </a:r>
            <a:r>
              <a:rPr lang="en-US" altLang="tr-TR" dirty="0"/>
              <a:t> S</a:t>
            </a:r>
            <a:r>
              <a:rPr lang="tr-TR" altLang="tr-TR" dirty="0"/>
              <a:t>i</a:t>
            </a:r>
            <a:r>
              <a:rPr lang="en-US" altLang="tr-TR" dirty="0"/>
              <a:t>stem</a:t>
            </a:r>
            <a:r>
              <a:rPr lang="tr-TR" altLang="tr-TR" dirty="0"/>
              <a:t>ler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08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INN-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412776"/>
            <a:ext cx="2640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BLINN-STRAW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412776"/>
            <a:ext cx="21097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EX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2126"/>
            <a:ext cx="4361155" cy="288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1520" y="3553271"/>
            <a:ext cx="44630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sv-SE" altLang="tr-TR" sz="1400" b="1" dirty="0">
                <a:latin typeface="Tahoma" pitchFamily="34" charset="0"/>
              </a:rPr>
              <a:t>İlk “Bump-mapped” uygulamaları (Blinn 1978)</a:t>
            </a:r>
            <a:endParaRPr lang="en-IE" altLang="tr-TR" sz="1400" b="1" dirty="0">
              <a:latin typeface="Tahoma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07904" y="6433591"/>
            <a:ext cx="54457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IE" altLang="tr-TR" sz="1400" b="1" dirty="0">
                <a:latin typeface="Tahoma" pitchFamily="34" charset="0"/>
              </a:rPr>
              <a:t>“Texture-mapped” görüntülerin ilklerinden (Catmull 1974)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28600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1990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reeform 2"/>
          <p:cNvSpPr>
            <a:spLocks/>
          </p:cNvSpPr>
          <p:nvPr/>
        </p:nvSpPr>
        <p:spPr bwMode="auto">
          <a:xfrm>
            <a:off x="5486400" y="4411935"/>
            <a:ext cx="228600" cy="609600"/>
          </a:xfrm>
          <a:custGeom>
            <a:avLst/>
            <a:gdLst>
              <a:gd name="T0" fmla="*/ 0 w 144"/>
              <a:gd name="T1" fmla="*/ 0 h 384"/>
              <a:gd name="T2" fmla="*/ 0 w 144"/>
              <a:gd name="T3" fmla="*/ 2147483647 h 384"/>
              <a:gd name="T4" fmla="*/ 2147483647 w 144"/>
              <a:gd name="T5" fmla="*/ 2147483647 h 384"/>
              <a:gd name="T6" fmla="*/ 0 w 144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384"/>
              <a:gd name="T14" fmla="*/ 144 w 144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384">
                <a:moveTo>
                  <a:pt x="0" y="0"/>
                </a:moveTo>
                <a:lnTo>
                  <a:pt x="0" y="384"/>
                </a:lnTo>
                <a:lnTo>
                  <a:pt x="144" y="19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122863" y="3984898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800" dirty="0"/>
              <a:t>DAC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5715000" y="4716735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261938" y="304800"/>
            <a:ext cx="8588375" cy="1143000"/>
          </a:xfrm>
        </p:spPr>
        <p:txBody>
          <a:bodyPr/>
          <a:lstStyle/>
          <a:p>
            <a:pPr eaLnBrk="1" hangingPunct="1"/>
            <a:r>
              <a:rPr lang="en-US" altLang="tr-TR" dirty="0"/>
              <a:t>Framebuffer</a:t>
            </a:r>
            <a:r>
              <a:rPr lang="tr-TR" altLang="tr-TR" dirty="0"/>
              <a:t> Renk Sistemi</a:t>
            </a:r>
            <a:endParaRPr lang="en-US" altLang="tr-TR" dirty="0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400" dirty="0"/>
              <a:t>Her bir renk bileşeni için (</a:t>
            </a:r>
            <a:r>
              <a:rPr lang="en-US" sz="2400" dirty="0"/>
              <a:t>R, G</a:t>
            </a:r>
            <a:r>
              <a:rPr lang="tr-TR" sz="2400" dirty="0"/>
              <a:t> ve</a:t>
            </a:r>
            <a:r>
              <a:rPr lang="en-US" sz="2400" dirty="0"/>
              <a:t> B</a:t>
            </a:r>
            <a:r>
              <a:rPr lang="tr-TR" sz="2400" dirty="0"/>
              <a:t>) ayrı</a:t>
            </a:r>
            <a:r>
              <a:rPr lang="en-US" sz="2400" dirty="0"/>
              <a:t> framebuffer</a:t>
            </a:r>
            <a:r>
              <a:rPr lang="tr-TR" sz="2400" dirty="0"/>
              <a:t> tutulur.</a:t>
            </a:r>
            <a:endParaRPr lang="en-US" sz="2400" dirty="0"/>
          </a:p>
          <a:p>
            <a:pPr eaLnBrk="1" hangingPunct="1">
              <a:defRPr/>
            </a:pPr>
            <a:r>
              <a:rPr lang="tr-TR" sz="2400" dirty="0"/>
              <a:t>Her piksel </a:t>
            </a:r>
            <a:r>
              <a:rPr lang="en-US" sz="2400" dirty="0"/>
              <a:t>24 bit = 8 bit </a:t>
            </a:r>
            <a:r>
              <a:rPr lang="tr-TR" sz="2400" dirty="0"/>
              <a:t>kırmızı</a:t>
            </a:r>
            <a:r>
              <a:rPr lang="en-US" sz="2400" dirty="0"/>
              <a:t>, 8 bit </a:t>
            </a:r>
            <a:r>
              <a:rPr lang="tr-TR" sz="2400" dirty="0"/>
              <a:t>yeşil</a:t>
            </a:r>
            <a:r>
              <a:rPr lang="en-US" sz="2400" dirty="0"/>
              <a:t>, 8 bit </a:t>
            </a:r>
            <a:r>
              <a:rPr lang="tr-TR" sz="2400" dirty="0"/>
              <a:t>mavi (16 milyon renk; "true color" sistemler)</a:t>
            </a:r>
          </a:p>
          <a:p>
            <a:pPr eaLnBrk="1" hangingPunct="1">
              <a:defRPr/>
            </a:pPr>
            <a:r>
              <a:rPr lang="tr-TR" sz="2400" dirty="0"/>
              <a:t>Dördüncü bileşen Alfa (geçirgenlik) kanalı olabilir.</a:t>
            </a:r>
          </a:p>
          <a:p>
            <a:pPr lvl="1">
              <a:defRPr/>
            </a:pPr>
            <a:r>
              <a:rPr lang="tr-TR" sz="2100" dirty="0"/>
              <a:t>RGBA</a:t>
            </a:r>
            <a:endParaRPr lang="en-US" sz="2100" dirty="0"/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227513" y="2743200"/>
            <a:ext cx="2746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n-US" altLang="tr-TR" sz="2800" dirty="0"/>
          </a:p>
          <a:p>
            <a:endParaRPr lang="en-US" altLang="tr-TR" dirty="0">
              <a:latin typeface="Courier New" pitchFamily="49" charset="0"/>
            </a:endParaRPr>
          </a:p>
        </p:txBody>
      </p:sp>
      <p:pic>
        <p:nvPicPr>
          <p:cNvPr id="75784" name="Picture 8" descr="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726135"/>
            <a:ext cx="1558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183335"/>
            <a:ext cx="15573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640535"/>
            <a:ext cx="1558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 descr="d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4030935"/>
            <a:ext cx="1558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Freeform 12"/>
          <p:cNvSpPr>
            <a:spLocks/>
          </p:cNvSpPr>
          <p:nvPr/>
        </p:nvSpPr>
        <p:spPr bwMode="auto">
          <a:xfrm>
            <a:off x="3962400" y="3878535"/>
            <a:ext cx="1524000" cy="685800"/>
          </a:xfrm>
          <a:custGeom>
            <a:avLst/>
            <a:gdLst>
              <a:gd name="T0" fmla="*/ 0 w 960"/>
              <a:gd name="T1" fmla="*/ 0 h 384"/>
              <a:gd name="T2" fmla="*/ 2147483647 w 960"/>
              <a:gd name="T3" fmla="*/ 0 h 384"/>
              <a:gd name="T4" fmla="*/ 2147483647 w 960"/>
              <a:gd name="T5" fmla="*/ 2147483647 h 384"/>
              <a:gd name="T6" fmla="*/ 2147483647 w 960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384"/>
              <a:gd name="T14" fmla="*/ 960 w 960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384">
                <a:moveTo>
                  <a:pt x="0" y="0"/>
                </a:moveTo>
                <a:lnTo>
                  <a:pt x="624" y="0"/>
                </a:lnTo>
                <a:lnTo>
                  <a:pt x="624" y="384"/>
                </a:lnTo>
                <a:lnTo>
                  <a:pt x="960" y="38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5789" name="Freeform 13"/>
          <p:cNvSpPr>
            <a:spLocks/>
          </p:cNvSpPr>
          <p:nvPr/>
        </p:nvSpPr>
        <p:spPr bwMode="auto">
          <a:xfrm>
            <a:off x="3200400" y="4564335"/>
            <a:ext cx="2286000" cy="152400"/>
          </a:xfrm>
          <a:custGeom>
            <a:avLst/>
            <a:gdLst>
              <a:gd name="T0" fmla="*/ 0 w 1440"/>
              <a:gd name="T1" fmla="*/ 0 h 96"/>
              <a:gd name="T2" fmla="*/ 2147483647 w 1440"/>
              <a:gd name="T3" fmla="*/ 0 h 96"/>
              <a:gd name="T4" fmla="*/ 2147483647 w 1440"/>
              <a:gd name="T5" fmla="*/ 2147483647 h 96"/>
              <a:gd name="T6" fmla="*/ 2147483647 w 1440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96"/>
              <a:gd name="T14" fmla="*/ 1440 w 1440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96">
                <a:moveTo>
                  <a:pt x="0" y="0"/>
                </a:moveTo>
                <a:lnTo>
                  <a:pt x="1008" y="0"/>
                </a:lnTo>
                <a:lnTo>
                  <a:pt x="1008" y="96"/>
                </a:lnTo>
                <a:lnTo>
                  <a:pt x="1440" y="9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75790" name="Freeform 14"/>
          <p:cNvSpPr>
            <a:spLocks/>
          </p:cNvSpPr>
          <p:nvPr/>
        </p:nvSpPr>
        <p:spPr bwMode="auto">
          <a:xfrm>
            <a:off x="2362200" y="4869135"/>
            <a:ext cx="3124200" cy="381000"/>
          </a:xfrm>
          <a:custGeom>
            <a:avLst/>
            <a:gdLst>
              <a:gd name="T0" fmla="*/ 0 w 1968"/>
              <a:gd name="T1" fmla="*/ 2147483647 h 240"/>
              <a:gd name="T2" fmla="*/ 2147483647 w 1968"/>
              <a:gd name="T3" fmla="*/ 2147483647 h 240"/>
              <a:gd name="T4" fmla="*/ 2147483647 w 1968"/>
              <a:gd name="T5" fmla="*/ 0 h 240"/>
              <a:gd name="T6" fmla="*/ 2147483647 w 1968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1968"/>
              <a:gd name="T13" fmla="*/ 0 h 240"/>
              <a:gd name="T14" fmla="*/ 1968 w 1968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8" h="240">
                <a:moveTo>
                  <a:pt x="0" y="240"/>
                </a:moveTo>
                <a:lnTo>
                  <a:pt x="1536" y="240"/>
                </a:lnTo>
                <a:lnTo>
                  <a:pt x="1536" y="0"/>
                </a:lnTo>
                <a:lnTo>
                  <a:pt x="196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70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3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261938" y="304800"/>
            <a:ext cx="8588375" cy="1143000"/>
          </a:xfrm>
        </p:spPr>
        <p:txBody>
          <a:bodyPr/>
          <a:lstStyle/>
          <a:p>
            <a:pPr eaLnBrk="1" hangingPunct="1"/>
            <a:r>
              <a:rPr lang="en-US" altLang="tr-TR" dirty="0"/>
              <a:t>Framebuffer</a:t>
            </a:r>
            <a:r>
              <a:rPr lang="tr-TR" altLang="tr-TR" dirty="0"/>
              <a:t> Renk Sistemi</a:t>
            </a:r>
            <a:endParaRPr lang="en-US" altLang="tr-TR" dirty="0"/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>
              <a:defRPr/>
            </a:pPr>
            <a:r>
              <a:rPr lang="tr-TR" dirty="0"/>
              <a:t>Elinizde her piksel için </a:t>
            </a:r>
            <a:r>
              <a:rPr lang="en-US" sz="2700" dirty="0">
                <a:effectLst/>
              </a:rPr>
              <a:t>16 bits </a:t>
            </a:r>
            <a:r>
              <a:rPr lang="tr-TR" sz="2700" dirty="0">
                <a:effectLst/>
              </a:rPr>
              <a:t>olsa</a:t>
            </a:r>
            <a:r>
              <a:rPr lang="en-US" sz="2700" dirty="0">
                <a:effectLst/>
              </a:rPr>
              <a:t> </a:t>
            </a:r>
            <a:endParaRPr lang="tr-TR" sz="2700" dirty="0">
              <a:effectLst/>
            </a:endParaRPr>
          </a:p>
          <a:p>
            <a:pPr marL="742950" lvl="1" indent="-285750">
              <a:defRPr/>
            </a:pPr>
            <a:r>
              <a:rPr lang="en-US" sz="2400" dirty="0">
                <a:effectLst/>
              </a:rPr>
              <a:t>? bit </a:t>
            </a:r>
            <a:r>
              <a:rPr lang="tr-TR" sz="2400" dirty="0">
                <a:effectLst/>
              </a:rPr>
              <a:t>kırmızı</a:t>
            </a:r>
            <a:r>
              <a:rPr lang="en-US" sz="2400" dirty="0">
                <a:effectLst/>
              </a:rPr>
              <a:t>, ? bit </a:t>
            </a:r>
            <a:r>
              <a:rPr lang="tr-TR" sz="2400" dirty="0">
                <a:effectLst/>
              </a:rPr>
              <a:t>yeşil</a:t>
            </a:r>
            <a:r>
              <a:rPr lang="en-US" sz="2400" dirty="0">
                <a:effectLst/>
              </a:rPr>
              <a:t>, ? bit </a:t>
            </a:r>
            <a:r>
              <a:rPr lang="tr-TR" sz="2400" dirty="0">
                <a:effectLst/>
              </a:rPr>
              <a:t>mavi</a:t>
            </a:r>
          </a:p>
          <a:p>
            <a:pPr marL="742950" lvl="1" indent="-285750">
              <a:defRPr/>
            </a:pPr>
            <a:r>
              <a:rPr lang="tr-TR" sz="2400" dirty="0"/>
              <a:t>Yeşil önemlidir; 5-6-5</a:t>
            </a:r>
          </a:p>
          <a:p>
            <a:pPr marL="360363" indent="-360363">
              <a:defRPr/>
            </a:pPr>
            <a:r>
              <a:rPr lang="tr-TR" sz="2700" dirty="0"/>
              <a:t>RGBA için gereken bellek</a:t>
            </a:r>
          </a:p>
          <a:p>
            <a:pPr marL="742950" lvl="1" indent="-285750">
              <a:defRPr/>
            </a:pPr>
            <a:r>
              <a:rPr lang="tr-TR" sz="2400" dirty="0"/>
              <a:t>1920x1080x32 bit</a:t>
            </a:r>
          </a:p>
          <a:p>
            <a:pPr marL="742950" lvl="1" indent="-285750">
              <a:defRPr/>
            </a:pPr>
            <a:r>
              <a:rPr lang="tr-TR" sz="2400" dirty="0"/>
              <a:t>~8MB</a:t>
            </a:r>
          </a:p>
          <a:p>
            <a:pPr marL="742950" lvl="1" indent="-285750">
              <a:defRPr/>
            </a:pPr>
            <a:r>
              <a:rPr lang="tr-TR" sz="2400" dirty="0"/>
              <a:t>Ekran kartları neden 2GB?</a:t>
            </a:r>
          </a:p>
          <a:p>
            <a:pPr marL="1017270" lvl="2" indent="-285750">
              <a:defRPr/>
            </a:pPr>
            <a:r>
              <a:rPr lang="tr-TR" sz="2100" dirty="0"/>
              <a:t>Farklı amaçlı buffer’lar var, asıl önemlisi kaplama (texture) bilgisini tümüyle bellekte tutmak iyidir.</a:t>
            </a:r>
          </a:p>
          <a:p>
            <a:pPr marL="1017270" lvl="2" indent="-285750">
              <a:defRPr/>
            </a:pPr>
            <a:r>
              <a:rPr lang="tr-TR" sz="2100" dirty="0"/>
              <a:t>1-1,5 GB belliği olup çok daha hızlı olan kartlar var.</a:t>
            </a:r>
          </a:p>
          <a:p>
            <a:pPr marL="1017270" lvl="2" indent="-285750">
              <a:defRPr/>
            </a:pPr>
            <a:r>
              <a:rPr lang="tr-TR" sz="2100" dirty="0"/>
              <a:t>Veri hattının genişliği ile veri hattı ve belleğin hızları daha önemlidir.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4227513" y="2743200"/>
            <a:ext cx="27463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n-US" altLang="tr-TR" sz="2800" dirty="0"/>
          </a:p>
          <a:p>
            <a:endParaRPr lang="en-US" altLang="tr-TR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71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38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OOL-BALL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6561"/>
            <a:ext cx="4990340" cy="37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U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1"/>
            <a:ext cx="3795208" cy="31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355976" y="6297101"/>
            <a:ext cx="42017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400" b="1" dirty="0">
                <a:latin typeface="Tahoma" pitchFamily="34" charset="0"/>
              </a:rPr>
              <a:t> İlk dağıtık ışın izlemeli görüntü (Cook 1984)</a:t>
            </a:r>
            <a:endParaRPr lang="en-IE" altLang="tr-TR" sz="1400" b="1" dirty="0">
              <a:latin typeface="Tahoma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51520" y="4489177"/>
            <a:ext cx="3603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tr-TR" altLang="tr-TR" sz="1400" b="1" dirty="0">
                <a:latin typeface="Tahoma" pitchFamily="34" charset="0"/>
              </a:rPr>
              <a:t>İ</a:t>
            </a:r>
            <a:r>
              <a:rPr lang="en-IE" altLang="tr-TR" sz="1400" b="1" dirty="0">
                <a:latin typeface="Tahoma" pitchFamily="34" charset="0"/>
              </a:rPr>
              <a:t>lk ışın izlemeli (Ray Traced) görüntü </a:t>
            </a:r>
            <a:br>
              <a:rPr lang="tr-TR" altLang="tr-TR" sz="1400" b="1" dirty="0">
                <a:latin typeface="Tahoma" pitchFamily="34" charset="0"/>
              </a:rPr>
            </a:br>
            <a:r>
              <a:rPr lang="en-IE" altLang="tr-TR" sz="1400" b="1" dirty="0">
                <a:latin typeface="Tahoma" pitchFamily="34" charset="0"/>
              </a:rPr>
              <a:t>(Whitted 1980)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28600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088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EST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9181"/>
            <a:ext cx="3131840" cy="56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83568" y="1475066"/>
            <a:ext cx="50658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E" altLang="tr-TR" sz="1800" b="1" dirty="0">
                <a:latin typeface="Tahoma" pitchFamily="34" charset="0"/>
              </a:rPr>
              <a:t>İlk bilgisayar grafikleri destekli film. </a:t>
            </a:r>
          </a:p>
          <a:p>
            <a:r>
              <a:rPr lang="en-IE" altLang="tr-TR" sz="1800" b="1" dirty="0">
                <a:latin typeface="Tahoma" pitchFamily="34" charset="0"/>
              </a:rPr>
              <a:t>Westworld merkezinde çeşitli grafik </a:t>
            </a:r>
            <a:br>
              <a:rPr lang="tr-TR" altLang="tr-TR" sz="1800" b="1" dirty="0">
                <a:latin typeface="Tahoma" pitchFamily="34" charset="0"/>
              </a:rPr>
            </a:br>
            <a:r>
              <a:rPr lang="en-IE" altLang="tr-TR" sz="1800" b="1" dirty="0">
                <a:latin typeface="Tahoma" pitchFamily="34" charset="0"/>
              </a:rPr>
              <a:t>ekranları kullanılmıştır (We</a:t>
            </a:r>
            <a:r>
              <a:rPr lang="tr-TR" altLang="tr-TR" sz="1800" b="1" dirty="0">
                <a:latin typeface="Tahoma" pitchFamily="34" charset="0"/>
              </a:rPr>
              <a:t>s</a:t>
            </a:r>
            <a:r>
              <a:rPr lang="en-IE" altLang="tr-TR" sz="1800" b="1" dirty="0">
                <a:latin typeface="Tahoma" pitchFamily="34" charset="0"/>
              </a:rPr>
              <a:t>tworld 1973).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0"/>
            <a:ext cx="7569200" cy="1219200"/>
          </a:xfrm>
          <a:prstGeom prst="rect">
            <a:avLst/>
          </a:prstGeom>
        </p:spPr>
        <p:txBody>
          <a:bodyPr anchor="ctr" anchorCtr="0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Grafiğin Tarihinden Görüntüler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6457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4553</TotalTime>
  <Words>2494</Words>
  <Application>Microsoft Office PowerPoint</Application>
  <PresentationFormat>On-screen Show (4:3)</PresentationFormat>
  <Paragraphs>422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Arial</vt:lpstr>
      <vt:lpstr>Bookman Old Style</vt:lpstr>
      <vt:lpstr>Calibri</vt:lpstr>
      <vt:lpstr>Courier New</vt:lpstr>
      <vt:lpstr>Gill Sans MT</vt:lpstr>
      <vt:lpstr>Tahoma</vt:lpstr>
      <vt:lpstr>Times New Roman</vt:lpstr>
      <vt:lpstr>Verdana</vt:lpstr>
      <vt:lpstr>Wingdings</vt:lpstr>
      <vt:lpstr>Wingdings 3</vt:lpstr>
      <vt:lpstr>Origin</vt:lpstr>
      <vt:lpstr>Bitmap Image</vt:lpstr>
      <vt:lpstr>Bilgisayar Grafikleri Dr.Cengiz Güngör</vt:lpstr>
      <vt:lpstr>Kaynak kitaplar</vt:lpstr>
      <vt:lpstr>Bilgisayar Grafiklerinin Temelleri</vt:lpstr>
      <vt:lpstr>Neden Bilgisayar Grafikleri Çalışırız?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Grafik Uygulamaları</vt:lpstr>
      <vt:lpstr>Grafik Uygulamaları</vt:lpstr>
      <vt:lpstr>Grafik  Uygulamaları</vt:lpstr>
      <vt:lpstr>Grafik  Uygulamaları</vt:lpstr>
      <vt:lpstr>Grafik Uygulamaları</vt:lpstr>
      <vt:lpstr>Grafik Uygulamaları</vt:lpstr>
      <vt:lpstr>Grafik Uygulamaları</vt:lpstr>
      <vt:lpstr>Grafik Uygulamaları</vt:lpstr>
      <vt:lpstr>Grafik Uygulamaları</vt:lpstr>
      <vt:lpstr>Günlük Kullanım</vt:lpstr>
      <vt:lpstr>Günümüz Teknolojileri</vt:lpstr>
      <vt:lpstr>CPU ve GPU için Moore kanunu</vt:lpstr>
      <vt:lpstr>Video Oyun Piyasasının Geleceği</vt:lpstr>
      <vt:lpstr>Konsollar Geleceği</vt:lpstr>
      <vt:lpstr>Ekran Teknolojileri</vt:lpstr>
      <vt:lpstr>Elektron Tabancası Çalışma Mantığı</vt:lpstr>
      <vt:lpstr>Fosforun Çalışma Mantığı</vt:lpstr>
      <vt:lpstr>Fosforun Çalışma Mantığı</vt:lpstr>
      <vt:lpstr>Ekran Teknolojileri: CRT’ler</vt:lpstr>
      <vt:lpstr>Ekran Teknolojileri: CRT’ler</vt:lpstr>
      <vt:lpstr>CRT Özellikleri</vt:lpstr>
      <vt:lpstr>Ekran Teknolojileri: CRT’ler</vt:lpstr>
      <vt:lpstr>Ekran Teknolojileri: CRT’ler</vt:lpstr>
      <vt:lpstr>Piksel Nedir?</vt:lpstr>
      <vt:lpstr>Ekran Teknolojileri: Renkli CRT’ler</vt:lpstr>
      <vt:lpstr>PowerPoint Presentation</vt:lpstr>
      <vt:lpstr>PowerPoint Presentation</vt:lpstr>
      <vt:lpstr>Ekran Teknolojileri: Renkli CRT’ler</vt:lpstr>
      <vt:lpstr>Özetle CRT’ler</vt:lpstr>
      <vt:lpstr>Ekran Teknolojileri: LCD’ler</vt:lpstr>
      <vt:lpstr>Ekran Teknolojileri: LCD’ler</vt:lpstr>
      <vt:lpstr>Ekran Teknolojileri: LCD’ler</vt:lpstr>
      <vt:lpstr>Ekran Teknolojileri: Renkli LCD’ler</vt:lpstr>
      <vt:lpstr>Ekran Teknolojileri: LED’ler</vt:lpstr>
      <vt:lpstr>Ekran Teknolojileri: LED’ler</vt:lpstr>
      <vt:lpstr>Ekran Teknolojileri: Plazma </vt:lpstr>
      <vt:lpstr>Ekran Teknolojileri: Plazma </vt:lpstr>
      <vt:lpstr>DLP (Digital Light Processor) Temelli Projeksiyon</vt:lpstr>
      <vt:lpstr>Dlp (Digital Light Processor) Temelli Projeksiyon</vt:lpstr>
      <vt:lpstr>Dlp (Digital Light Processor) Temelli Projeksiyon</vt:lpstr>
      <vt:lpstr>Ekran Teknolojileri: DMD / DLP</vt:lpstr>
      <vt:lpstr>Ekran Teknolojileri:  Organic LED Arrays</vt:lpstr>
      <vt:lpstr>OLED’in Çalışma Mantığı</vt:lpstr>
      <vt:lpstr>OLED’in Çalışma Mantığı</vt:lpstr>
      <vt:lpstr>Ekran Teknolojileri: Organic LED Arrays</vt:lpstr>
      <vt:lpstr>Ekran Teknolojileri: Organic LED Arrays</vt:lpstr>
      <vt:lpstr>Kameralarda OLED</vt:lpstr>
      <vt:lpstr>Super-AMOLED Ekranlar</vt:lpstr>
      <vt:lpstr>Duvar Tipi Ekranlar</vt:lpstr>
      <vt:lpstr>Dokunmatik Ekranlar</vt:lpstr>
      <vt:lpstr>Elleri Serbest Bırakan Uygulamalar</vt:lpstr>
      <vt:lpstr>Sanal Gerçeklik Odaları</vt:lpstr>
      <vt:lpstr>3 Boyutlu Ekranlar</vt:lpstr>
      <vt:lpstr>Video Kontrol Ünitesi</vt:lpstr>
      <vt:lpstr>Video Kontrol Ünitesi</vt:lpstr>
      <vt:lpstr>Video Kontrol Ünitesi</vt:lpstr>
      <vt:lpstr>Modern Kafes (Raster) Grafik Sistemler</vt:lpstr>
      <vt:lpstr>Modern Kafes (Raster) Grafik Sistemler</vt:lpstr>
      <vt:lpstr>Framebuffer Renk Sistemi</vt:lpstr>
      <vt:lpstr>Framebuffer Renk Sistemi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106</cp:revision>
  <cp:lastPrinted>2020-10-14T10:23:22Z</cp:lastPrinted>
  <dcterms:created xsi:type="dcterms:W3CDTF">2013-09-20T11:24:12Z</dcterms:created>
  <dcterms:modified xsi:type="dcterms:W3CDTF">2020-10-15T22:43:57Z</dcterms:modified>
</cp:coreProperties>
</file>