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5"/>
  </p:notesMasterIdLst>
  <p:sldIdLst>
    <p:sldId id="256" r:id="rId2"/>
    <p:sldId id="258" r:id="rId3"/>
    <p:sldId id="325" r:id="rId4"/>
    <p:sldId id="263" r:id="rId5"/>
    <p:sldId id="265" r:id="rId6"/>
    <p:sldId id="266" r:id="rId7"/>
    <p:sldId id="267" r:id="rId8"/>
    <p:sldId id="268" r:id="rId9"/>
    <p:sldId id="269" r:id="rId10"/>
    <p:sldId id="270" r:id="rId11"/>
    <p:sldId id="327" r:id="rId12"/>
    <p:sldId id="328" r:id="rId13"/>
    <p:sldId id="271" r:id="rId14"/>
    <p:sldId id="272" r:id="rId15"/>
    <p:sldId id="273" r:id="rId16"/>
    <p:sldId id="326" r:id="rId17"/>
    <p:sldId id="274" r:id="rId18"/>
    <p:sldId id="275" r:id="rId19"/>
    <p:sldId id="332" r:id="rId20"/>
    <p:sldId id="331" r:id="rId21"/>
    <p:sldId id="333" r:id="rId22"/>
    <p:sldId id="277" r:id="rId23"/>
    <p:sldId id="280" r:id="rId24"/>
    <p:sldId id="281" r:id="rId25"/>
    <p:sldId id="283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329" r:id="rId34"/>
    <p:sldId id="292" r:id="rId35"/>
    <p:sldId id="293" r:id="rId36"/>
    <p:sldId id="294" r:id="rId37"/>
    <p:sldId id="297" r:id="rId38"/>
    <p:sldId id="298" r:id="rId39"/>
    <p:sldId id="296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6" r:id="rId48"/>
    <p:sldId id="307" r:id="rId49"/>
    <p:sldId id="308" r:id="rId50"/>
    <p:sldId id="330" r:id="rId51"/>
    <p:sldId id="309" r:id="rId52"/>
    <p:sldId id="310" r:id="rId53"/>
    <p:sldId id="311" r:id="rId54"/>
    <p:sldId id="312" r:id="rId55"/>
    <p:sldId id="313" r:id="rId56"/>
    <p:sldId id="314" r:id="rId57"/>
    <p:sldId id="315" r:id="rId58"/>
    <p:sldId id="316" r:id="rId59"/>
    <p:sldId id="317" r:id="rId60"/>
    <p:sldId id="318" r:id="rId61"/>
    <p:sldId id="319" r:id="rId62"/>
    <p:sldId id="323" r:id="rId63"/>
    <p:sldId id="324" r:id="rId6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08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460C12-1A27-4A64-B0B2-F796C1A51EED}" type="datetimeFigureOut">
              <a:rPr lang="tr-TR" smtClean="0"/>
              <a:pPr/>
              <a:t>22.10.2020</a:t>
            </a:fld>
            <a:endParaRPr lang="tr-T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7C25BA-1208-4CE7-BA56-982F150D70B7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4462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32378705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28281025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37256596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9669854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24977307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24977307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21873021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34426296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19947296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26899906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19889073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27236083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24731060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288127421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27490595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15840642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10201044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359450619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45708775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170755583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270145620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35709397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379037529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75469629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212504434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38953443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164170126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270134433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422033095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230824244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13919752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137139451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2342303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196633564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390121721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260446193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63684875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53207713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319242970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227322395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34967358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2651105500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336576258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35419887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1218746459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244829433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2800806392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4128358581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2886743920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3155085769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4243396567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704067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2749776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13728616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26722250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506379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467544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5695B44-2364-415C-AC9F-E41447DA5AA8}" type="datetime1">
              <a:rPr lang="tr-TR" smtClean="0"/>
              <a:pPr/>
              <a:t>22.10.2020</a:t>
            </a:fld>
            <a:endParaRPr lang="tr-TR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6516216" y="6358024"/>
            <a:ext cx="2160240" cy="365760"/>
          </a:xfrm>
        </p:spPr>
        <p:txBody>
          <a:bodyPr/>
          <a:lstStyle>
            <a:lvl1pPr algn="r">
              <a:defRPr/>
            </a:lvl1pPr>
          </a:lstStyle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A17E-1AED-4014-83C8-4D784463E246}" type="datetime1">
              <a:rPr lang="tr-TR" smtClean="0"/>
              <a:pPr/>
              <a:t>22.10.2020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29D91-CD4E-4DD2-AE25-33A0F1E831B2}" type="datetime1">
              <a:rPr lang="tr-TR" smtClean="0"/>
              <a:pPr/>
              <a:t>22.10.2020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644" y="304800"/>
            <a:ext cx="857955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612900"/>
            <a:ext cx="8566856" cy="23558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4121150"/>
            <a:ext cx="8566856" cy="23558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2281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7544" y="6375608"/>
            <a:ext cx="2289048" cy="365760"/>
          </a:xfrm>
        </p:spPr>
        <p:txBody>
          <a:bodyPr/>
          <a:lstStyle/>
          <a:p>
            <a:fld id="{7F7C87E9-A69B-4517-B50C-F71A7EE80C58}" type="datetime1">
              <a:rPr lang="tr-TR" smtClean="0"/>
              <a:pPr/>
              <a:t>22.10.2020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0152" y="6375608"/>
            <a:ext cx="2126304" cy="365760"/>
          </a:xfrm>
          <a:solidFill>
            <a:schemeClr val="bg1"/>
          </a:solidFill>
        </p:spPr>
        <p:txBody>
          <a:bodyPr/>
          <a:lstStyle>
            <a:lvl1pPr algn="r">
              <a:defRPr/>
            </a:lvl1pPr>
          </a:lstStyle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B41C95D-4ADA-4E4E-9BE9-42E7DDEA6C2F}" type="datetime1">
              <a:rPr lang="tr-TR" smtClean="0"/>
              <a:pPr/>
              <a:t>22.10.2020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624D-3040-4572-95CF-79E88CDC4AF1}" type="datetime1">
              <a:rPr lang="tr-TR" smtClean="0"/>
              <a:pPr/>
              <a:t>22.10.2020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75690-39E4-42C8-B035-53168D5C5431}" type="datetime1">
              <a:rPr lang="tr-TR" smtClean="0"/>
              <a:pPr/>
              <a:t>22.10.2020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4B526-9A78-40A3-BB11-70EE3D1F50D3}" type="datetime1">
              <a:rPr lang="tr-TR" smtClean="0"/>
              <a:pPr/>
              <a:t>22.10.2020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31E8A-A2BD-4C7C-B40B-CB12A25B065F}" type="datetime1">
              <a:rPr lang="tr-TR" smtClean="0"/>
              <a:pPr/>
              <a:t>22.10.2020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9A8A7-F6E4-4603-A917-88A09FCB3576}" type="datetime1">
              <a:rPr lang="tr-TR" smtClean="0"/>
              <a:pPr/>
              <a:t>22.10.2020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EA5E2-100F-448C-A5B5-50F876D56B8B}" type="datetime1">
              <a:rPr lang="tr-TR" smtClean="0"/>
              <a:pPr/>
              <a:t>22.10.2020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ctr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C4788A9-C306-4A67-BC2C-EA0BA9077D2B}" type="datetime1">
              <a:rPr lang="tr-TR" smtClean="0"/>
              <a:pPr/>
              <a:t>22.10.2020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Rectangle 3"/>
          <p:cNvSpPr/>
          <p:nvPr/>
        </p:nvSpPr>
        <p:spPr>
          <a:xfrm>
            <a:off x="323528" y="6237312"/>
            <a:ext cx="57606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54367" y="6356350"/>
            <a:ext cx="2139481" cy="365760"/>
          </a:xfrm>
          <a:prstGeom prst="rect">
            <a:avLst/>
          </a:prstGeom>
          <a:solidFill>
            <a:schemeClr val="bg1"/>
          </a:solidFill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678150-2F3D-4E05-931D-3530E2373772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b="1" kern="1200">
          <a:solidFill>
            <a:srgbClr val="C00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2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4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Bilgisayar Grafikleri</a:t>
            </a:r>
            <a:br>
              <a:rPr lang="tr-TR" dirty="0"/>
            </a:br>
            <a:r>
              <a:rPr lang="tr-TR" sz="2000" dirty="0"/>
              <a:t>Dr.Cengiz Güngör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OpenGL’e Giriş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</a:t>
            </a:fld>
            <a:endParaRPr lang="tr-TR" dirty="0"/>
          </a:p>
        </p:txBody>
      </p:sp>
      <p:pic>
        <p:nvPicPr>
          <p:cNvPr id="5" name="Picture 7" descr="robo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39752" y="409645"/>
            <a:ext cx="4313367" cy="313699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35214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Yeni OpenGL Yapısı</a:t>
            </a:r>
            <a:endParaRPr lang="en-US" altLang="tr-TR" dirty="0"/>
          </a:p>
        </p:txBody>
      </p:sp>
      <p:sp>
        <p:nvSpPr>
          <p:cNvPr id="15364" name="AutoShape 5" descr="02fig01_alt"/>
          <p:cNvSpPr>
            <a:spLocks noChangeAspect="1" noChangeArrowheads="1"/>
          </p:cNvSpPr>
          <p:nvPr/>
        </p:nvSpPr>
        <p:spPr bwMode="auto">
          <a:xfrm>
            <a:off x="4436534" y="3276600"/>
            <a:ext cx="27093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tr-TR" altLang="tr-TR" dirty="0"/>
          </a:p>
        </p:txBody>
      </p:sp>
      <p:sp>
        <p:nvSpPr>
          <p:cNvPr id="15365" name="AutoShape 7" descr="02fig01_alt"/>
          <p:cNvSpPr>
            <a:spLocks noChangeAspect="1" noChangeArrowheads="1"/>
          </p:cNvSpPr>
          <p:nvPr/>
        </p:nvSpPr>
        <p:spPr bwMode="auto">
          <a:xfrm>
            <a:off x="4436534" y="3276600"/>
            <a:ext cx="27093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tr-TR" altLang="tr-TR" dirty="0"/>
          </a:p>
        </p:txBody>
      </p:sp>
      <p:sp>
        <p:nvSpPr>
          <p:cNvPr id="15366" name="AutoShape 9" descr="02fig01_alt"/>
          <p:cNvSpPr>
            <a:spLocks noChangeAspect="1" noChangeArrowheads="1"/>
          </p:cNvSpPr>
          <p:nvPr/>
        </p:nvSpPr>
        <p:spPr bwMode="auto">
          <a:xfrm>
            <a:off x="4436534" y="3276600"/>
            <a:ext cx="27093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tr-TR" altLang="tr-TR" dirty="0"/>
          </a:p>
        </p:txBody>
      </p:sp>
      <p:sp>
        <p:nvSpPr>
          <p:cNvPr id="15367" name="AutoShape 11" descr="02fig01_alt"/>
          <p:cNvSpPr>
            <a:spLocks noChangeAspect="1" noChangeArrowheads="1"/>
          </p:cNvSpPr>
          <p:nvPr/>
        </p:nvSpPr>
        <p:spPr bwMode="auto">
          <a:xfrm>
            <a:off x="4436534" y="3276600"/>
            <a:ext cx="27093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tr-TR" altLang="tr-TR" dirty="0"/>
          </a:p>
        </p:txBody>
      </p:sp>
      <p:pic>
        <p:nvPicPr>
          <p:cNvPr id="15368" name="Picture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667" y="2266950"/>
            <a:ext cx="8466667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68760"/>
            <a:ext cx="8566856" cy="4864100"/>
          </a:xfrm>
        </p:spPr>
        <p:txBody>
          <a:bodyPr/>
          <a:lstStyle/>
          <a:p>
            <a:pPr marL="273050" indent="-273050">
              <a:defRPr/>
            </a:pPr>
            <a:r>
              <a:rPr lang="tr-TR" sz="2400" dirty="0"/>
              <a:t>OpenGL programlanabilir işlemcilerden birinde yürütülmesi için tasarlanmış OpenGL Shading Language koduna "SHADER" denir.</a:t>
            </a:r>
          </a:p>
        </p:txBody>
      </p:sp>
      <p:sp>
        <p:nvSpPr>
          <p:cNvPr id="9" name="TextBox 8"/>
          <p:cNvSpPr txBox="1"/>
          <p:nvPr/>
        </p:nvSpPr>
        <p:spPr>
          <a:xfrm rot="16200000">
            <a:off x="6241104" y="3873968"/>
            <a:ext cx="5365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http://www.yaldex.com/open-gl/ch02lev1sec3.html</a:t>
            </a:r>
          </a:p>
        </p:txBody>
      </p:sp>
    </p:spTree>
    <p:extLst>
      <p:ext uri="{BB962C8B-B14F-4D97-AF65-F5344CB8AC3E}">
        <p14:creationId xmlns:p14="http://schemas.microsoft.com/office/powerpoint/2010/main" val="3768582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11</a:t>
            </a:fld>
            <a:endParaRPr lang="tr-TR" dirty="0"/>
          </a:p>
        </p:txBody>
      </p:sp>
      <p:pic>
        <p:nvPicPr>
          <p:cNvPr id="23554" name="Picture 2" descr="http://www.yaldex.com/open-gl/images/02fig0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214" y="109431"/>
            <a:ext cx="6316130" cy="6631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 rot="16200000">
            <a:off x="5665040" y="2902732"/>
            <a:ext cx="5365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http://www.yaldex.com/open-gl/ch02lev1sec3.html</a:t>
            </a:r>
          </a:p>
        </p:txBody>
      </p:sp>
    </p:spTree>
    <p:extLst>
      <p:ext uri="{BB962C8B-B14F-4D97-AF65-F5344CB8AC3E}">
        <p14:creationId xmlns:p14="http://schemas.microsoft.com/office/powerpoint/2010/main" val="35320090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12</a:t>
            </a:fld>
            <a:endParaRPr lang="tr-TR" dirty="0"/>
          </a:p>
        </p:txBody>
      </p:sp>
      <p:sp>
        <p:nvSpPr>
          <p:cNvPr id="5" name="TextBox 4"/>
          <p:cNvSpPr txBox="1"/>
          <p:nvPr/>
        </p:nvSpPr>
        <p:spPr>
          <a:xfrm rot="16200000">
            <a:off x="5665040" y="2902732"/>
            <a:ext cx="53654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http://www.yaldex.com/open-gl/ch02lev1sec3.html</a:t>
            </a:r>
          </a:p>
        </p:txBody>
      </p:sp>
      <p:pic>
        <p:nvPicPr>
          <p:cNvPr id="24578" name="Picture 2" descr="http://www.yaldex.com/open-gl/images/02fig0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43995"/>
            <a:ext cx="7140012" cy="6597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7082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Yazılım</a:t>
            </a:r>
            <a:endParaRPr lang="en-US" altLang="tr-TR" dirty="0"/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OpenGL bazı ayrıntıları bizden gizler</a:t>
            </a:r>
          </a:p>
          <a:p>
            <a:pPr lvl="1"/>
            <a:r>
              <a:rPr lang="tr-TR" dirty="0"/>
              <a:t>Kullanıcının grafiğin ne aşamalardan geçip te monitöründe gösterileceği hakkında endişelenmesine gerek olmamalıdır.</a:t>
            </a:r>
          </a:p>
          <a:p>
            <a:pPr lvl="1"/>
            <a:r>
              <a:rPr lang="tr-TR" dirty="0"/>
              <a:t>Kullanıcının bir çizginin (donanım bağımlı) nasıl piksellere dönüştürülüp, ekranda çizildiği hakkında bir şeyler bilmesine gerek yoktur.</a:t>
            </a:r>
          </a:p>
          <a:p>
            <a:pPr lvl="1"/>
            <a:r>
              <a:rPr lang="tr-TR" dirty="0"/>
              <a:t>Kullanıcı bir 3 boyutlu sahnenin temel araçlarını yeniden geliştirmesine gerek yoktur.</a:t>
            </a:r>
          </a:p>
          <a:p>
            <a:pPr lvl="2"/>
            <a:r>
              <a:rPr lang="tr-TR" dirty="0"/>
              <a:t>Sanal kamera, ışık kaynakları, çokgen çizimi gibi.</a:t>
            </a:r>
          </a:p>
          <a:p>
            <a:r>
              <a:rPr lang="tr-TR" dirty="0"/>
              <a:t>OpenGL bunları sizin için yapar...</a:t>
            </a:r>
          </a:p>
        </p:txBody>
      </p:sp>
    </p:spTree>
    <p:extLst>
      <p:ext uri="{BB962C8B-B14F-4D97-AF65-F5344CB8AC3E}">
        <p14:creationId xmlns:p14="http://schemas.microsoft.com/office/powerpoint/2010/main" val="23295766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Yazılım</a:t>
            </a:r>
            <a:endParaRPr lang="en-US" altLang="tr-TR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GLUT (C++) bazı ayrıntıları bizden gizler</a:t>
            </a:r>
          </a:p>
          <a:p>
            <a:pPr lvl="1"/>
            <a:r>
              <a:rPr lang="tr-TR" dirty="0"/>
              <a:t>Kullanıcının pencerelerin nasıl açılıp, yönetildiği ile ilgilenmemesi gerekir.</a:t>
            </a:r>
          </a:p>
          <a:p>
            <a:pPr lvl="1"/>
            <a:r>
              <a:rPr lang="tr-TR" dirty="0"/>
              <a:t>Kullanıcının fareden gelen verileri okumak için bir kod bilmesine gerek yoktur.</a:t>
            </a:r>
          </a:p>
          <a:p>
            <a:pPr lvl="1"/>
            <a:r>
              <a:rPr lang="tr-TR" dirty="0"/>
              <a:t>Kullanıcının tuş vuruşlarını okumak için bir kod bilmesine gerek yoktur.</a:t>
            </a:r>
          </a:p>
          <a:p>
            <a:r>
              <a:rPr lang="tr-TR" dirty="0"/>
              <a:t>OpenGL Utility Toolkit (GLUT) bunları sizin için yapar...</a:t>
            </a:r>
          </a:p>
        </p:txBody>
      </p:sp>
    </p:spTree>
    <p:extLst>
      <p:ext uri="{BB962C8B-B14F-4D97-AF65-F5344CB8AC3E}">
        <p14:creationId xmlns:p14="http://schemas.microsoft.com/office/powerpoint/2010/main" val="1432169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16632"/>
            <a:ext cx="8578144" cy="1143000"/>
          </a:xfrm>
        </p:spPr>
        <p:txBody>
          <a:bodyPr/>
          <a:lstStyle/>
          <a:p>
            <a:r>
              <a:rPr lang="tr-TR" dirty="0"/>
              <a:t>OpenGL Tasarım Hedefleri</a:t>
            </a:r>
            <a:endParaRPr lang="en-US" altLang="tr-TR" dirty="0"/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56792"/>
            <a:ext cx="8295456" cy="4996408"/>
          </a:xfrm>
        </p:spPr>
        <p:txBody>
          <a:bodyPr>
            <a:normAutofit/>
          </a:bodyPr>
          <a:lstStyle/>
          <a:p>
            <a:r>
              <a:rPr lang="tr-TR" sz="2800" dirty="0"/>
              <a:t>OpenGL için SGI tasarım hedefleri:</a:t>
            </a:r>
          </a:p>
          <a:p>
            <a:pPr lvl="1"/>
            <a:r>
              <a:rPr lang="tr-TR" sz="2400" dirty="0"/>
              <a:t>Yüksek performanslı (donanımca hızlandırmış) grafik uygulama geliştirme ortamı (API).</a:t>
            </a:r>
          </a:p>
          <a:p>
            <a:pPr lvl="1"/>
            <a:r>
              <a:rPr lang="tr-TR" sz="2400" dirty="0"/>
              <a:t>Biraz donanım bağımsızlığı.</a:t>
            </a:r>
          </a:p>
          <a:p>
            <a:pPr lvl="1"/>
            <a:r>
              <a:rPr lang="tr-TR" sz="2400" dirty="0"/>
              <a:t>Bünyesindeki bazı genişletilebilir özellikler ile doğal, kısa ve öz API.</a:t>
            </a:r>
          </a:p>
        </p:txBody>
      </p:sp>
    </p:spTree>
    <p:extLst>
      <p:ext uri="{BB962C8B-B14F-4D97-AF65-F5344CB8AC3E}">
        <p14:creationId xmlns:p14="http://schemas.microsoft.com/office/powerpoint/2010/main" val="5871870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61056" y="116632"/>
            <a:ext cx="8578144" cy="1143000"/>
          </a:xfrm>
        </p:spPr>
        <p:txBody>
          <a:bodyPr/>
          <a:lstStyle/>
          <a:p>
            <a:r>
              <a:rPr lang="tr-TR" dirty="0"/>
              <a:t>OpenGL Tasarım Hedefleri</a:t>
            </a:r>
            <a:endParaRPr lang="en-US" altLang="tr-TR" dirty="0"/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56792"/>
            <a:ext cx="8295456" cy="4996408"/>
          </a:xfrm>
        </p:spPr>
        <p:txBody>
          <a:bodyPr>
            <a:normAutofit/>
          </a:bodyPr>
          <a:lstStyle/>
          <a:p>
            <a:r>
              <a:rPr lang="tr-TR" sz="2800" dirty="0"/>
              <a:t>OpenGL bir standart haline gelmiştir (DirectX ile rekabetle) :</a:t>
            </a:r>
          </a:p>
          <a:p>
            <a:pPr lvl="1"/>
            <a:r>
              <a:rPr lang="tr-TR" sz="2400" dirty="0"/>
              <a:t>Çok fazla iş yapmayı denemez</a:t>
            </a:r>
          </a:p>
          <a:p>
            <a:pPr lvl="2"/>
            <a:r>
              <a:rPr lang="tr-TR" dirty="0"/>
              <a:t>Sadece görüntüyü ekrana vermektedir, pencereleri vb. yönetmez.</a:t>
            </a:r>
          </a:p>
          <a:p>
            <a:pPr lvl="2"/>
            <a:r>
              <a:rPr lang="tr-TR" dirty="0"/>
              <a:t>Üst düzey animasyon, modelleme, ses ( ! ) vb. yoktur. </a:t>
            </a:r>
          </a:p>
          <a:p>
            <a:pPr lvl="1"/>
            <a:r>
              <a:rPr lang="tr-TR" sz="2400" dirty="0"/>
              <a:t>Yeterince iyi işler yapar</a:t>
            </a:r>
          </a:p>
          <a:p>
            <a:pPr lvl="2"/>
            <a:r>
              <a:rPr lang="tr-TR" dirty="0"/>
              <a:t>Faydalı görüntüleme efektleri + yüksek performans.</a:t>
            </a:r>
          </a:p>
          <a:p>
            <a:pPr lvl="1"/>
            <a:r>
              <a:rPr lang="tr-TR" sz="2400" dirty="0"/>
              <a:t>Açık kaynaktır ve SGI (ve Microsoft, isteksizce de olsa) tarafından desteklenir.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608208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Büyük Resim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Ana kontrol döngüsünün kontrolünü kim üstlenir?</a:t>
            </a:r>
          </a:p>
          <a:p>
            <a:pPr lvl="1"/>
            <a:endParaRPr lang="tr-TR" b="1" dirty="0"/>
          </a:p>
          <a:p>
            <a:pPr lvl="1"/>
            <a:r>
              <a:rPr lang="tr-TR" b="1" dirty="0"/>
              <a:t>GLUT (C++)</a:t>
            </a:r>
            <a:r>
              <a:rPr lang="tr-TR" dirty="0"/>
              <a:t> - Pencere ve tazelemeyi kontrol eden kod</a:t>
            </a:r>
          </a:p>
          <a:p>
            <a:pPr lvl="2"/>
            <a:r>
              <a:rPr lang="tr-TR" dirty="0"/>
              <a:t>Pencere ve işletim sistemlerine duyarlı olmalı</a:t>
            </a:r>
          </a:p>
          <a:p>
            <a:endParaRPr lang="tr-TR" dirty="0"/>
          </a:p>
          <a:p>
            <a:pPr lvl="1"/>
            <a:r>
              <a:rPr lang="tr-TR" b="1" dirty="0"/>
              <a:t>OpenGL </a:t>
            </a:r>
            <a:r>
              <a:rPr lang="tr-TR" dirty="0"/>
              <a:t>– Ne çizileceğini kontrol eden kod</a:t>
            </a:r>
          </a:p>
          <a:p>
            <a:pPr lvl="2"/>
            <a:r>
              <a:rPr lang="tr-TR" dirty="0"/>
              <a:t>Objeleri konumlandıran programa duyarlı olmalı. Bir şey hareket ederse, onu görmek isteriz.</a:t>
            </a:r>
          </a:p>
        </p:txBody>
      </p:sp>
    </p:spTree>
    <p:extLst>
      <p:ext uri="{BB962C8B-B14F-4D97-AF65-F5344CB8AC3E}">
        <p14:creationId xmlns:p14="http://schemas.microsoft.com/office/powerpoint/2010/main" val="23527931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OpenGL</a:t>
            </a:r>
            <a:r>
              <a:rPr lang="tr-TR" altLang="tr-TR" dirty="0"/>
              <a:t> Matrisleri</a:t>
            </a:r>
            <a:endParaRPr lang="en-US" altLang="tr-TR" dirty="0"/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OpenGL matrisler kullanır. </a:t>
            </a:r>
          </a:p>
          <a:p>
            <a:pPr lvl="1"/>
            <a:r>
              <a:rPr lang="tr-TR" dirty="0"/>
              <a:t>Bir matris kamera tipini belirler. </a:t>
            </a:r>
          </a:p>
          <a:p>
            <a:pPr lvl="2"/>
            <a:r>
              <a:rPr lang="tr-TR" dirty="0"/>
              <a:t>Sunum / PROJECTION : PR</a:t>
            </a:r>
          </a:p>
          <a:p>
            <a:pPr lvl="2"/>
            <a:r>
              <a:rPr lang="tr-TR" dirty="0"/>
              <a:t>Kamera değerleri en baştan PROJECTION matrisine işlenir ve çalışma anında genelde değiştirilmez. (Perspektif veya Ortogonal kamera)</a:t>
            </a:r>
          </a:p>
          <a:p>
            <a:pPr lvl="2"/>
            <a:endParaRPr lang="tr-TR" dirty="0"/>
          </a:p>
          <a:p>
            <a:pPr lvl="1"/>
            <a:r>
              <a:rPr lang="tr-TR" dirty="0"/>
              <a:t>Bir başka matris 3 boyutlu sahnenin şu anki halini belirler. </a:t>
            </a:r>
          </a:p>
          <a:p>
            <a:pPr lvl="2"/>
            <a:r>
              <a:rPr lang="tr-TR" dirty="0"/>
              <a:t>Modele Özel Nitelikler / MODELVIEW : MV</a:t>
            </a:r>
          </a:p>
          <a:p>
            <a:pPr lvl="2"/>
            <a:endParaRPr lang="tr-TR" dirty="0"/>
          </a:p>
          <a:p>
            <a:pPr lvl="1"/>
            <a:r>
              <a:rPr lang="tr-TR" dirty="0"/>
              <a:t>Matrisler 4x4 kare matrisleridir:</a:t>
            </a:r>
          </a:p>
          <a:p>
            <a:pPr lvl="2"/>
            <a:r>
              <a:rPr lang="tr-TR" dirty="0"/>
              <a:t>[PR]</a:t>
            </a:r>
            <a:r>
              <a:rPr lang="tr-TR" baseline="-25000" dirty="0"/>
              <a:t>4x4</a:t>
            </a:r>
            <a:r>
              <a:rPr lang="tr-TR" dirty="0"/>
              <a:t>  ve  [MV]</a:t>
            </a:r>
            <a:r>
              <a:rPr lang="tr-TR" baseline="-25000" dirty="0"/>
              <a:t>4x4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1925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OpenGL</a:t>
            </a:r>
            <a:r>
              <a:rPr lang="tr-TR" altLang="tr-TR" dirty="0"/>
              <a:t> Matrisleri</a:t>
            </a:r>
            <a:r>
              <a:rPr lang="en-US" altLang="tr-TR" dirty="0"/>
              <a:t> (Örnek)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5.000 üçgenden oluşan bir modeli tutan matris:</a:t>
            </a:r>
          </a:p>
          <a:p>
            <a:pPr lvl="1"/>
            <a:r>
              <a:rPr lang="tr-TR" dirty="0"/>
              <a:t>Sütunlarında üçgen köşe noktaları tutulur. (3x5.000 köşe noktası)</a:t>
            </a:r>
          </a:p>
          <a:p>
            <a:pPr lvl="1"/>
            <a:endParaRPr lang="tr-TR" baseline="-25000" dirty="0"/>
          </a:p>
          <a:p>
            <a:pPr lvl="1"/>
            <a:endParaRPr lang="tr-TR" dirty="0"/>
          </a:p>
          <a:p>
            <a:pPr lvl="1"/>
            <a:endParaRPr lang="tr-TR" dirty="0"/>
          </a:p>
        </p:txBody>
      </p:sp>
      <p:pic>
        <p:nvPicPr>
          <p:cNvPr id="6" name="Picture 4" descr="3d dinner table chairs model - Dinner Table and chairs by 3d_moli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429000"/>
            <a:ext cx="2879725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Nesne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5149347"/>
              </p:ext>
            </p:extLst>
          </p:nvPr>
        </p:nvGraphicFramePr>
        <p:xfrm>
          <a:off x="514350" y="3201988"/>
          <a:ext cx="4894263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4" name="Denklem" r:id="rId5" imgW="2082600" imgH="1066680" progId="Equation.3">
                  <p:embed/>
                </p:oleObj>
              </mc:Choice>
              <mc:Fallback>
                <p:oleObj name="Denklem" r:id="rId5" imgW="2082600" imgH="106668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3201988"/>
                        <a:ext cx="4894263" cy="281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2384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OpenGL </a:t>
            </a:r>
            <a:r>
              <a:rPr lang="tr-TR" altLang="tr-TR" dirty="0"/>
              <a:t>Tarihçesi</a:t>
            </a:r>
            <a:endParaRPr lang="en-US" altLang="tr-TR" dirty="0"/>
          </a:p>
        </p:txBody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2000" dirty="0"/>
              <a:t>OpenGL platformlar arası bir Uygulama Programlama Arabirimi (API) endüstri standardıdır.</a:t>
            </a:r>
          </a:p>
          <a:p>
            <a:pPr lvl="1"/>
            <a:r>
              <a:rPr lang="tr-TR" sz="1700" dirty="0"/>
              <a:t>Bu API’nin özellikleri 1992 yılında tamamlanmış ve ilk uygulamaları 1993 yılında ortaya çıkmıştır. </a:t>
            </a:r>
          </a:p>
          <a:p>
            <a:pPr lvl="1"/>
            <a:r>
              <a:rPr lang="tr-TR" sz="1700" dirty="0"/>
              <a:t>Daha önce Silicon Graphics Inc tarafından tasarlanmış ve desteklenmiş olan Iris GL olarak adlandırılan özel bir API ile büyük ölçüde uyumlu idi. </a:t>
            </a:r>
          </a:p>
          <a:p>
            <a:pPr lvl="1"/>
            <a:r>
              <a:rPr lang="tr-TR" sz="1700" dirty="0"/>
              <a:t>Silicon Graphics bir açık kaynaklı standart oluşturmak için çeşitli grafik donanım şirketleri ile işbirliği yapıp yeni kütüphaneye "OpenGL" adını verdi.</a:t>
            </a:r>
          </a:p>
        </p:txBody>
      </p:sp>
    </p:spTree>
    <p:extLst>
      <p:ext uri="{BB962C8B-B14F-4D97-AF65-F5344CB8AC3E}">
        <p14:creationId xmlns:p14="http://schemas.microsoft.com/office/powerpoint/2010/main" val="28194282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OpenGL</a:t>
            </a:r>
            <a:r>
              <a:rPr lang="tr-TR" altLang="tr-TR" dirty="0"/>
              <a:t> Matrisleri</a:t>
            </a:r>
            <a:r>
              <a:rPr lang="en-US" altLang="tr-TR" dirty="0"/>
              <a:t> (Örnek)</a:t>
            </a:r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20</a:t>
            </a:fld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Bir modeli sahnede yerine yerleştirmek için:</a:t>
            </a:r>
          </a:p>
          <a:p>
            <a:pPr lvl="1"/>
            <a:r>
              <a:rPr lang="tr-TR" dirty="0"/>
              <a:t>MODELVIEW birim matrisle doldurulur. (MV=I)</a:t>
            </a:r>
          </a:p>
          <a:p>
            <a:pPr lvl="1"/>
            <a:endParaRPr lang="tr-TR" dirty="0"/>
          </a:p>
          <a:p>
            <a:pPr lvl="1"/>
            <a:r>
              <a:rPr lang="tr-TR" dirty="0"/>
              <a:t>Kamera yer değiştirirse MODELVIEW’e yeni değerler işlenir. (MV=LookAt matrisi)</a:t>
            </a:r>
          </a:p>
          <a:p>
            <a:pPr lvl="1"/>
            <a:endParaRPr lang="tr-TR" dirty="0"/>
          </a:p>
          <a:p>
            <a:pPr lvl="1"/>
            <a:r>
              <a:rPr lang="tr-TR" dirty="0"/>
              <a:t>Döndürme: MODELVIEW’in son haliyle çarpılır. (MV=R•MV)</a:t>
            </a:r>
          </a:p>
          <a:p>
            <a:pPr lvl="1"/>
            <a:endParaRPr lang="tr-TR" dirty="0"/>
          </a:p>
          <a:p>
            <a:pPr lvl="1"/>
            <a:r>
              <a:rPr lang="tr-TR" dirty="0"/>
              <a:t>Boyutlandırma: MODELVIEW’in son haliyle çarpılır. (MV=S•MV)</a:t>
            </a:r>
          </a:p>
          <a:p>
            <a:pPr lvl="1"/>
            <a:endParaRPr lang="tr-TR" dirty="0"/>
          </a:p>
          <a:p>
            <a:pPr lvl="1"/>
            <a:r>
              <a:rPr lang="tr-TR" dirty="0"/>
              <a:t>Öteleme: MODELVIEW’in son haliyle çarpılır. (MV=T•MV)</a:t>
            </a:r>
          </a:p>
        </p:txBody>
      </p:sp>
    </p:spTree>
    <p:extLst>
      <p:ext uri="{BB962C8B-B14F-4D97-AF65-F5344CB8AC3E}">
        <p14:creationId xmlns:p14="http://schemas.microsoft.com/office/powerpoint/2010/main" val="31544386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OpenGL</a:t>
            </a:r>
            <a:r>
              <a:rPr lang="tr-TR" altLang="tr-TR" dirty="0"/>
              <a:t> Matrisleri</a:t>
            </a:r>
            <a:r>
              <a:rPr lang="en-US" altLang="tr-TR" dirty="0"/>
              <a:t> (Örnek)</a:t>
            </a:r>
            <a:endParaRPr lang="tr-TR" dirty="0"/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21</a:t>
            </a:fld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Özetle; sadece bir modeli sahnede yerine yerleştirmek için:</a:t>
            </a:r>
          </a:p>
          <a:p>
            <a:pPr lvl="1"/>
            <a:r>
              <a:rPr lang="tr-TR" dirty="0"/>
              <a:t>[PR]</a:t>
            </a:r>
            <a:r>
              <a:rPr lang="tr-TR" baseline="-25000" dirty="0"/>
              <a:t>4x4</a:t>
            </a:r>
            <a:r>
              <a:rPr lang="tr-TR" dirty="0"/>
              <a:t> • [MV]</a:t>
            </a:r>
            <a:r>
              <a:rPr lang="tr-TR" baseline="-25000" dirty="0"/>
              <a:t>4x4</a:t>
            </a:r>
            <a:r>
              <a:rPr lang="tr-TR" dirty="0"/>
              <a:t> • [MODEL]</a:t>
            </a:r>
            <a:r>
              <a:rPr lang="tr-TR" baseline="-25000" dirty="0"/>
              <a:t>4x15000</a:t>
            </a:r>
          </a:p>
          <a:p>
            <a:endParaRPr lang="tr-TR" dirty="0"/>
          </a:p>
          <a:p>
            <a:r>
              <a:rPr lang="tr-TR" dirty="0"/>
              <a:t>İkinci bir modeli (1000 üçgenli bir masa olsun) sahnede yerine yerleştirmek için sadece MODELVIEW ve MODEL değişir:</a:t>
            </a:r>
          </a:p>
          <a:p>
            <a:pPr lvl="1"/>
            <a:r>
              <a:rPr lang="tr-TR" dirty="0"/>
              <a:t>[PR]</a:t>
            </a:r>
            <a:r>
              <a:rPr lang="tr-TR" baseline="-25000" dirty="0"/>
              <a:t>4x4</a:t>
            </a:r>
            <a:r>
              <a:rPr lang="tr-TR" dirty="0"/>
              <a:t> • [MV</a:t>
            </a:r>
            <a:r>
              <a:rPr lang="tr-TR" baseline="-25000" dirty="0"/>
              <a:t>2</a:t>
            </a:r>
            <a:r>
              <a:rPr lang="tr-TR" dirty="0"/>
              <a:t>]</a:t>
            </a:r>
            <a:r>
              <a:rPr lang="tr-TR" baseline="-25000" dirty="0"/>
              <a:t>4x4</a:t>
            </a:r>
            <a:r>
              <a:rPr lang="tr-TR" dirty="0"/>
              <a:t> • [MODEL</a:t>
            </a:r>
            <a:r>
              <a:rPr lang="tr-TR" baseline="-25000" dirty="0"/>
              <a:t>2</a:t>
            </a:r>
            <a:r>
              <a:rPr lang="tr-TR" dirty="0"/>
              <a:t>]</a:t>
            </a:r>
            <a:r>
              <a:rPr lang="tr-TR" baseline="-25000" dirty="0"/>
              <a:t>4x3000</a:t>
            </a:r>
            <a:endParaRPr lang="tr-TR" dirty="0"/>
          </a:p>
          <a:p>
            <a:pPr marL="274320" lvl="1" indent="0">
              <a:buNone/>
            </a:pPr>
            <a:r>
              <a:rPr lang="tr-TR" dirty="0"/>
              <a:t> </a:t>
            </a:r>
            <a:endParaRPr lang="tr-TR" baseline="-25000" dirty="0"/>
          </a:p>
          <a:p>
            <a:r>
              <a:rPr lang="tr-TR" dirty="0"/>
              <a:t>Peki, matrisleri biz mi çarpacağız?</a:t>
            </a:r>
          </a:p>
          <a:p>
            <a:pPr lvl="1"/>
            <a:r>
              <a:rPr lang="tr-TR" dirty="0"/>
              <a:t>Hayır, biz komut göndereceğiz.</a:t>
            </a:r>
          </a:p>
          <a:p>
            <a:pPr lvl="1"/>
            <a:r>
              <a:rPr lang="tr-TR" dirty="0"/>
              <a:t>Ekran kartı her şeyi bizim için yapacak.</a:t>
            </a:r>
          </a:p>
          <a:p>
            <a:pPr lvl="1"/>
            <a:endParaRPr lang="tr-TR" baseline="-25000" dirty="0"/>
          </a:p>
        </p:txBody>
      </p:sp>
    </p:spTree>
    <p:extLst>
      <p:ext uri="{BB962C8B-B14F-4D97-AF65-F5344CB8AC3E}">
        <p14:creationId xmlns:p14="http://schemas.microsoft.com/office/powerpoint/2010/main" val="33044688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OpenGL</a:t>
            </a:r>
            <a:r>
              <a:rPr lang="tr-TR" altLang="tr-TR" dirty="0"/>
              <a:t> Koordinat Sistemi</a:t>
            </a:r>
            <a:endParaRPr lang="en-US" altLang="tr-TR" dirty="0"/>
          </a:p>
        </p:txBody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defRPr/>
            </a:pPr>
            <a:r>
              <a:rPr lang="tr-TR" dirty="0"/>
              <a:t>Sağ El Kuralı geçerlidir. </a:t>
            </a:r>
            <a:endParaRPr lang="en-US" dirty="0"/>
          </a:p>
          <a:p>
            <a:pPr lvl="1">
              <a:tabLst>
                <a:tab pos="2959100" algn="l"/>
              </a:tabLst>
              <a:defRPr/>
            </a:pPr>
            <a:r>
              <a:rPr lang="en-US" dirty="0"/>
              <a:t>X-axis = 1, 0, 0</a:t>
            </a:r>
          </a:p>
          <a:p>
            <a:pPr lvl="1">
              <a:tabLst>
                <a:tab pos="2959100" algn="l"/>
              </a:tabLst>
              <a:defRPr/>
            </a:pPr>
            <a:r>
              <a:rPr lang="en-US" dirty="0"/>
              <a:t>Y-axis = 0, 1, 0</a:t>
            </a:r>
          </a:p>
          <a:p>
            <a:pPr lvl="1">
              <a:tabLst>
                <a:tab pos="2959100" algn="l"/>
              </a:tabLst>
              <a:defRPr/>
            </a:pPr>
            <a:r>
              <a:rPr lang="en-US" dirty="0"/>
              <a:t>Z-axis = 0, 0, 1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r>
              <a:rPr lang="tr-TR" dirty="0"/>
              <a:t>Kamera negatif z ekseni yönünde bakmaktadır.</a:t>
            </a:r>
          </a:p>
          <a:p>
            <a:pPr lvl="1">
              <a:defRPr/>
            </a:pPr>
            <a:r>
              <a:rPr lang="tr-TR" dirty="0"/>
              <a:t>Kamera x ekseninden aşağı baksın istersek.</a:t>
            </a:r>
          </a:p>
          <a:p>
            <a:pPr lvl="2">
              <a:defRPr/>
            </a:pPr>
            <a:r>
              <a:rPr lang="tr-TR" dirty="0"/>
              <a:t>Eksenler döner:</a:t>
            </a:r>
          </a:p>
          <a:p>
            <a:pPr lvl="3">
              <a:defRPr/>
            </a:pPr>
            <a:r>
              <a:rPr lang="en-US" sz="2000" dirty="0"/>
              <a:t>x-</a:t>
            </a:r>
            <a:r>
              <a:rPr lang="tr-TR" sz="2000" dirty="0"/>
              <a:t>ekseni</a:t>
            </a:r>
            <a:r>
              <a:rPr lang="en-US" sz="2000" dirty="0"/>
              <a:t> </a:t>
            </a:r>
            <a:r>
              <a:rPr lang="en-US" sz="2000" dirty="0">
                <a:sym typeface="Wingdings" pitchFamily="2" charset="2"/>
              </a:rPr>
              <a:t> </a:t>
            </a:r>
            <a:r>
              <a:rPr lang="tr-TR" sz="2000" dirty="0">
                <a:sym typeface="Wingdings" pitchFamily="2" charset="2"/>
              </a:rPr>
              <a:t>negatif</a:t>
            </a:r>
            <a:r>
              <a:rPr lang="en-US" sz="2000" dirty="0"/>
              <a:t> z-</a:t>
            </a:r>
            <a:r>
              <a:rPr lang="tr-TR" sz="2000" dirty="0"/>
              <a:t> ekseni ise</a:t>
            </a:r>
            <a:endParaRPr lang="en-US" sz="2000" dirty="0"/>
          </a:p>
          <a:p>
            <a:pPr lvl="4">
              <a:defRPr/>
            </a:pPr>
            <a:r>
              <a:rPr lang="en-US" sz="2000" dirty="0"/>
              <a:t>x </a:t>
            </a:r>
            <a:r>
              <a:rPr lang="en-US" sz="2000" dirty="0">
                <a:sym typeface="Wingdings" pitchFamily="2" charset="2"/>
              </a:rPr>
              <a:t> -z</a:t>
            </a:r>
          </a:p>
          <a:p>
            <a:pPr lvl="4">
              <a:defRPr/>
            </a:pPr>
            <a:r>
              <a:rPr lang="en-US" sz="2000" dirty="0">
                <a:sym typeface="Wingdings" pitchFamily="2" charset="2"/>
              </a:rPr>
              <a:t>y  y</a:t>
            </a:r>
          </a:p>
          <a:p>
            <a:pPr lvl="4">
              <a:defRPr/>
            </a:pPr>
            <a:r>
              <a:rPr lang="en-US" sz="2000" dirty="0">
                <a:sym typeface="Wingdings" pitchFamily="2" charset="2"/>
              </a:rPr>
              <a:t>z  x</a:t>
            </a:r>
            <a:endParaRPr lang="en-US" sz="2000" dirty="0"/>
          </a:p>
          <a:p>
            <a:pPr lvl="2">
              <a:defRPr/>
            </a:pPr>
            <a:endParaRPr lang="tr-TR" dirty="0"/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9733199"/>
              </p:ext>
            </p:extLst>
          </p:nvPr>
        </p:nvGraphicFramePr>
        <p:xfrm>
          <a:off x="6128863" y="1340768"/>
          <a:ext cx="1611489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4" name="Equation" r:id="rId4" imgW="685800" imgH="711200" progId="Equation.3">
                  <p:embed/>
                </p:oleObj>
              </mc:Choice>
              <mc:Fallback>
                <p:oleObj name="Equation" r:id="rId4" imgW="685800" imgH="711200" progId="Equation.3">
                  <p:embed/>
                  <p:pic>
                    <p:nvPicPr>
                      <p:cNvPr id="0" name="Picture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8863" y="1340768"/>
                        <a:ext cx="1611489" cy="187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7619783"/>
              </p:ext>
            </p:extLst>
          </p:nvPr>
        </p:nvGraphicFramePr>
        <p:xfrm>
          <a:off x="6012160" y="4365104"/>
          <a:ext cx="1820863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45" name="Equation" r:id="rId6" imgW="774364" imgH="710891" progId="Equation.3">
                  <p:embed/>
                </p:oleObj>
              </mc:Choice>
              <mc:Fallback>
                <p:oleObj name="Equation" r:id="rId6" imgW="774364" imgH="710891" progId="Equation.3">
                  <p:embed/>
                  <p:pic>
                    <p:nvPicPr>
                      <p:cNvPr id="0" name="Picture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365104"/>
                        <a:ext cx="1820863" cy="187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105327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Dönüşüm Matrisi Kullanımı</a:t>
            </a:r>
            <a:endParaRPr lang="en-US" altLang="tr-TR" dirty="0"/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68760"/>
            <a:ext cx="8229600" cy="4937760"/>
          </a:xfrm>
        </p:spPr>
        <p:txBody>
          <a:bodyPr/>
          <a:lstStyle/>
          <a:p>
            <a:pPr lvl="1">
              <a:defRPr/>
            </a:pPr>
            <a:r>
              <a:rPr lang="tr-TR" dirty="0"/>
              <a:t>Bir dönüşüm matrisi</a:t>
            </a:r>
            <a:r>
              <a:rPr lang="en-US" dirty="0"/>
              <a:t> </a:t>
            </a:r>
            <a:r>
              <a:rPr lang="tr-TR" dirty="0"/>
              <a:t>sahnedeki tüm noktaları hareket ettirir.</a:t>
            </a:r>
            <a:r>
              <a:rPr lang="en-US" dirty="0"/>
              <a:t> </a:t>
            </a:r>
          </a:p>
          <a:p>
            <a:pPr lvl="2">
              <a:defRPr/>
            </a:pPr>
            <a:r>
              <a:rPr lang="tr-TR" dirty="0"/>
              <a:t>Örneğin</a:t>
            </a:r>
            <a:r>
              <a:rPr lang="en-US" dirty="0"/>
              <a:t>: (1, 1, -1) </a:t>
            </a:r>
            <a:r>
              <a:rPr lang="en-US" dirty="0">
                <a:sym typeface="Wingdings" pitchFamily="2" charset="2"/>
              </a:rPr>
              <a:t> (-1, 1, -1)</a:t>
            </a:r>
            <a:endParaRPr lang="en-US" dirty="0"/>
          </a:p>
        </p:txBody>
      </p:sp>
      <p:graphicFrame>
        <p:nvGraphicFramePr>
          <p:cNvPr id="2560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9945926"/>
              </p:ext>
            </p:extLst>
          </p:nvPr>
        </p:nvGraphicFramePr>
        <p:xfrm>
          <a:off x="2444065" y="3925664"/>
          <a:ext cx="3254022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3" name="Equation" r:id="rId4" imgW="1384300" imgH="711200" progId="Equation.3">
                  <p:embed/>
                </p:oleObj>
              </mc:Choice>
              <mc:Fallback>
                <p:oleObj name="Equation" r:id="rId4" imgW="1384300" imgH="711200" progId="Equation.3">
                  <p:embed/>
                  <p:pic>
                    <p:nvPicPr>
                      <p:cNvPr id="0" name="Picture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4065" y="3925664"/>
                        <a:ext cx="3254022" cy="187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2413744" y="2629520"/>
            <a:ext cx="1422400" cy="1066800"/>
          </a:xfrm>
          <a:prstGeom prst="rect">
            <a:avLst/>
          </a:prstGeom>
          <a:solidFill>
            <a:srgbClr val="0070C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tr-TR" altLang="tr-TR" dirty="0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4445744" y="2629520"/>
            <a:ext cx="1422400" cy="1066800"/>
          </a:xfrm>
          <a:prstGeom prst="rect">
            <a:avLst/>
          </a:prstGeom>
          <a:solidFill>
            <a:srgbClr val="0070C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tr-TR" altLang="tr-TR" dirty="0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3903877" y="2858120"/>
            <a:ext cx="4860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tr-TR" dirty="0">
                <a:sym typeface="Wingdings" pitchFamily="2" charset="2"/>
              </a:rPr>
              <a:t></a:t>
            </a:r>
            <a:endParaRPr lang="en-US" altLang="tr-TR" dirty="0"/>
          </a:p>
        </p:txBody>
      </p:sp>
      <p:sp useBgFill="1">
        <p:nvSpPr>
          <p:cNvPr id="25611" name="Oval 11"/>
          <p:cNvSpPr>
            <a:spLocks noChangeArrowheads="1"/>
          </p:cNvSpPr>
          <p:nvPr/>
        </p:nvSpPr>
        <p:spPr bwMode="auto">
          <a:xfrm>
            <a:off x="3429744" y="2781920"/>
            <a:ext cx="135467" cy="152400"/>
          </a:xfrm>
          <a:prstGeom prst="ellipse">
            <a:avLst/>
          </a:prstGeom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tr-TR" altLang="tr-TR" dirty="0"/>
          </a:p>
        </p:txBody>
      </p:sp>
      <p:sp useBgFill="1">
        <p:nvSpPr>
          <p:cNvPr id="25612" name="Oval 12"/>
          <p:cNvSpPr>
            <a:spLocks noChangeArrowheads="1"/>
          </p:cNvSpPr>
          <p:nvPr/>
        </p:nvSpPr>
        <p:spPr bwMode="auto">
          <a:xfrm>
            <a:off x="4648944" y="2781920"/>
            <a:ext cx="135467" cy="152400"/>
          </a:xfrm>
          <a:prstGeom prst="ellipse">
            <a:avLst/>
          </a:prstGeom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17252244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Dönüşüm Matrisi</a:t>
            </a:r>
            <a:endParaRPr lang="en-US" altLang="tr-TR" dirty="0"/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2800" dirty="0"/>
              <a:t>Bu önemli matris MODELVIEW isimli matris olarak depolanır.</a:t>
            </a:r>
          </a:p>
          <a:p>
            <a:pPr lvl="1"/>
            <a:r>
              <a:rPr lang="tr-TR" sz="2500" dirty="0"/>
              <a:t>MODELVIEW matrisi o kadar önemlidir ki OpenGL bu matrisin değişimlerini bir yığın bellekte (stack) tutar.</a:t>
            </a:r>
          </a:p>
          <a:p>
            <a:r>
              <a:rPr lang="tr-TR" sz="2800" dirty="0"/>
              <a:t>Biz glPushMatrix ve glPopMatrix komutları ile bu yığını kullandırırız.</a:t>
            </a:r>
          </a:p>
          <a:p>
            <a:r>
              <a:rPr lang="tr-TR" sz="2800" dirty="0"/>
              <a:t>Bu 4x4 matrisi ileride </a:t>
            </a:r>
            <a:r>
              <a:rPr lang="en-US" sz="2800" dirty="0"/>
              <a:t>daha </a:t>
            </a:r>
            <a:r>
              <a:rPr lang="tr-TR" sz="2800" dirty="0"/>
              <a:t>ayrıntılı olarak ele alacağız.</a:t>
            </a:r>
          </a:p>
          <a:p>
            <a:pPr marL="0" indent="0">
              <a:buNone/>
            </a:pPr>
            <a:r>
              <a:rPr lang="tr-TR" sz="2800" dirty="0"/>
              <a:t> </a:t>
            </a:r>
          </a:p>
          <a:p>
            <a:r>
              <a:rPr lang="tr-TR" sz="2800" dirty="0"/>
              <a:t>OpenGL kamera tipini tanımlamak için benzer bir matris olan PROJECTION</a:t>
            </a:r>
            <a:r>
              <a:rPr lang="en-US" sz="2800" dirty="0"/>
              <a:t> </a:t>
            </a:r>
            <a:r>
              <a:rPr lang="tr-TR" sz="2800" dirty="0"/>
              <a:t>’i tutar.</a:t>
            </a:r>
            <a:endParaRPr lang="en-US" sz="27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7435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61056" y="116632"/>
            <a:ext cx="8578144" cy="1143000"/>
          </a:xfrm>
        </p:spPr>
        <p:txBody>
          <a:bodyPr/>
          <a:lstStyle/>
          <a:p>
            <a:r>
              <a:rPr lang="en-US" altLang="tr-TR" dirty="0"/>
              <a:t>Model</a:t>
            </a:r>
            <a:r>
              <a:rPr lang="tr-TR" altLang="tr-TR" dirty="0"/>
              <a:t>leme</a:t>
            </a:r>
            <a:r>
              <a:rPr lang="en-US" altLang="tr-TR" dirty="0"/>
              <a:t> </a:t>
            </a:r>
            <a:r>
              <a:rPr lang="tr-TR" altLang="tr-TR" dirty="0"/>
              <a:t>Dönüşümleri</a:t>
            </a:r>
            <a:endParaRPr lang="en-US" altLang="tr-TR" dirty="0"/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15576"/>
            <a:ext cx="8229600" cy="49377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2800" dirty="0">
                <a:latin typeface="Lucida Console" panose="020B0609040504020204" pitchFamily="49" charset="0"/>
              </a:rPr>
              <a:t>Gl.glTranslate(x, y, z)</a:t>
            </a:r>
          </a:p>
          <a:p>
            <a:pPr marL="742950" lvl="1" indent="-285750">
              <a:lnSpc>
                <a:spcPct val="90000"/>
              </a:lnSpc>
              <a:defRPr/>
            </a:pPr>
            <a:r>
              <a:rPr lang="tr-TR" dirty="0"/>
              <a:t>Verilen x, y ve z değerleri ile objeyi hareket ettirmek için geçerli matrisi öteleme matrisi ile çarpar.</a:t>
            </a:r>
            <a:endParaRPr lang="en-US" dirty="0"/>
          </a:p>
          <a:p>
            <a:pPr>
              <a:lnSpc>
                <a:spcPct val="90000"/>
              </a:lnSpc>
              <a:defRPr/>
            </a:pPr>
            <a:r>
              <a:rPr lang="en-US" sz="2400" dirty="0">
                <a:latin typeface="Lucida Console" panose="020B0609040504020204" pitchFamily="49" charset="0"/>
              </a:rPr>
              <a:t>Gl.</a:t>
            </a:r>
            <a:r>
              <a:rPr lang="en-US" dirty="0">
                <a:latin typeface="Lucida Console" panose="020B0609040504020204" pitchFamily="49" charset="0"/>
              </a:rPr>
              <a:t>glRotate(theta, x, y, z)</a:t>
            </a:r>
          </a:p>
          <a:p>
            <a:pPr marL="742950" lvl="1" indent="-285750">
              <a:lnSpc>
                <a:spcPct val="90000"/>
              </a:lnSpc>
              <a:defRPr/>
            </a:pPr>
            <a:r>
              <a:rPr lang="tr-TR" dirty="0"/>
              <a:t>Verilen x, y ve z eksenleri etrafında objeyi saat yönünün tersine teta açısı kadar döndürmek için geçerli matrisi döndürme matrisi ile çarpar.</a:t>
            </a:r>
          </a:p>
          <a:p>
            <a:pPr>
              <a:defRPr/>
            </a:pPr>
            <a:r>
              <a:rPr lang="en-US" sz="2400" dirty="0">
                <a:latin typeface="Lucida Console" panose="020B0609040504020204" pitchFamily="49" charset="0"/>
              </a:rPr>
              <a:t>Gl.</a:t>
            </a:r>
            <a:r>
              <a:rPr lang="en-US" dirty="0">
                <a:latin typeface="Lucida Console" panose="020B0609040504020204" pitchFamily="49" charset="0"/>
              </a:rPr>
              <a:t>glScale(x, y, z)</a:t>
            </a:r>
          </a:p>
          <a:p>
            <a:pPr marL="742950" lvl="1" indent="-285750">
              <a:defRPr/>
            </a:pPr>
            <a:r>
              <a:rPr lang="tr-TR" dirty="0"/>
              <a:t>Verilen x, y ve z eksenleri boyunca objeyi büyütüp, küçültmek için geçerli matrisi ölçeklendirme matrisi ile çarpar.</a:t>
            </a:r>
          </a:p>
        </p:txBody>
      </p:sp>
    </p:spTree>
    <p:extLst>
      <p:ext uri="{BB962C8B-B14F-4D97-AF65-F5344CB8AC3E}">
        <p14:creationId xmlns:p14="http://schemas.microsoft.com/office/powerpoint/2010/main" val="25323572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tr-TR" sz="2800" dirty="0"/>
              <a:t>OpenGL matrislerinin işlem sırasını anlamak önemlidir. </a:t>
            </a:r>
            <a:endParaRPr lang="en-US" sz="2700" dirty="0"/>
          </a:p>
        </p:txBody>
      </p:sp>
      <p:sp>
        <p:nvSpPr>
          <p:cNvPr id="226308" name="Rectangle 4"/>
          <p:cNvSpPr>
            <a:spLocks noChangeArrowheads="1"/>
          </p:cNvSpPr>
          <p:nvPr/>
        </p:nvSpPr>
        <p:spPr bwMode="auto">
          <a:xfrm>
            <a:off x="343272" y="2626568"/>
            <a:ext cx="6028928" cy="3970784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000" dirty="0">
                <a:latin typeface="Lucida Console" panose="020B0609040504020204" pitchFamily="49" charset="0"/>
              </a:rPr>
              <a:t>Gl.glMatrixMode( Gl.MODELVIEW );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000" dirty="0">
                <a:latin typeface="Lucida Console" panose="020B0609040504020204" pitchFamily="49" charset="0"/>
              </a:rPr>
              <a:t>Gl.glLoadIdentity();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000" dirty="0">
                <a:latin typeface="Lucida Console" panose="020B0609040504020204" pitchFamily="49" charset="0"/>
              </a:rPr>
              <a:t>Gl.glMultMatrix(N);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000" dirty="0">
                <a:latin typeface="Lucida Console" panose="020B0609040504020204" pitchFamily="49" charset="0"/>
              </a:rPr>
              <a:t>Gl.glMultMatrix(M);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000" dirty="0">
                <a:latin typeface="Lucida Console" panose="020B0609040504020204" pitchFamily="49" charset="0"/>
              </a:rPr>
              <a:t>Gl.glMultMatrix(L);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000" dirty="0">
                <a:latin typeface="Lucida Console" panose="020B0609040504020204" pitchFamily="49" charset="0"/>
              </a:rPr>
              <a:t>Gl.glBegin(Gl.POINTS);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000" dirty="0">
                <a:latin typeface="Lucida Console" panose="020B0609040504020204" pitchFamily="49" charset="0"/>
              </a:rPr>
              <a:t>  Gl.glVertex3f(v);</a:t>
            </a: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000" dirty="0">
                <a:latin typeface="Lucida Console" panose="020B0609040504020204" pitchFamily="49" charset="0"/>
              </a:rPr>
              <a:t>Gl.glEnd();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762295" y="3140968"/>
            <a:ext cx="5274201" cy="1938992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tr-TR" dirty="0">
                <a:solidFill>
                  <a:schemeClr val="bg2"/>
                </a:solidFill>
              </a:rPr>
              <a:t>Modelview matri</a:t>
            </a:r>
            <a:r>
              <a:rPr lang="tr-TR" altLang="tr-TR" dirty="0">
                <a:solidFill>
                  <a:schemeClr val="bg2"/>
                </a:solidFill>
              </a:rPr>
              <a:t>si</a:t>
            </a:r>
            <a:r>
              <a:rPr lang="en-US" altLang="tr-TR" dirty="0">
                <a:solidFill>
                  <a:schemeClr val="bg2"/>
                </a:solidFill>
              </a:rPr>
              <a:t> </a:t>
            </a:r>
            <a:r>
              <a:rPr lang="tr-TR" altLang="tr-TR" dirty="0">
                <a:solidFill>
                  <a:schemeClr val="bg2"/>
                </a:solidFill>
              </a:rPr>
              <a:t>sırasıyla</a:t>
            </a:r>
            <a:r>
              <a:rPr lang="en-US" altLang="tr-TR" dirty="0">
                <a:solidFill>
                  <a:schemeClr val="bg2"/>
                </a:solidFill>
              </a:rPr>
              <a:t> </a:t>
            </a:r>
            <a:r>
              <a:rPr lang="tr-TR" altLang="tr-TR" dirty="0">
                <a:solidFill>
                  <a:schemeClr val="bg2"/>
                </a:solidFill>
              </a:rPr>
              <a:t>şöyle oluşur</a:t>
            </a:r>
            <a:r>
              <a:rPr lang="en-US" altLang="tr-TR" dirty="0">
                <a:solidFill>
                  <a:schemeClr val="bg2"/>
                </a:solidFill>
              </a:rPr>
              <a:t>:</a:t>
            </a:r>
          </a:p>
          <a:p>
            <a:pPr algn="l" eaLnBrk="1" hangingPunct="1"/>
            <a:r>
              <a:rPr lang="en-US" altLang="tr-TR" dirty="0">
                <a:solidFill>
                  <a:schemeClr val="bg2"/>
                </a:solidFill>
              </a:rPr>
              <a:t>	I(dentity), N, NM, NML</a:t>
            </a:r>
          </a:p>
          <a:p>
            <a:pPr algn="l" eaLnBrk="1" hangingPunct="1"/>
            <a:endParaRPr lang="en-US" altLang="tr-TR" dirty="0">
              <a:solidFill>
                <a:schemeClr val="bg2"/>
              </a:solidFill>
            </a:endParaRPr>
          </a:p>
          <a:p>
            <a:pPr algn="l" eaLnBrk="1" hangingPunct="1"/>
            <a:r>
              <a:rPr lang="tr-TR" altLang="tr-TR" dirty="0">
                <a:solidFill>
                  <a:schemeClr val="bg2"/>
                </a:solidFill>
              </a:rPr>
              <a:t>Nokta şöyle dönüşüme uğrar</a:t>
            </a:r>
            <a:r>
              <a:rPr lang="en-US" altLang="tr-TR" dirty="0">
                <a:solidFill>
                  <a:schemeClr val="bg2"/>
                </a:solidFill>
              </a:rPr>
              <a:t>:</a:t>
            </a:r>
          </a:p>
          <a:p>
            <a:pPr algn="l" eaLnBrk="1" hangingPunct="1"/>
            <a:r>
              <a:rPr lang="en-US" altLang="tr-TR" dirty="0">
                <a:solidFill>
                  <a:schemeClr val="bg2"/>
                </a:solidFill>
              </a:rPr>
              <a:t>	NMLv = N(M(Lv))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261056" y="116632"/>
            <a:ext cx="8578144" cy="1143000"/>
          </a:xfrm>
        </p:spPr>
        <p:txBody>
          <a:bodyPr/>
          <a:lstStyle/>
          <a:p>
            <a:r>
              <a:rPr lang="en-US" altLang="tr-TR" dirty="0"/>
              <a:t>Model</a:t>
            </a:r>
            <a:r>
              <a:rPr lang="tr-TR" altLang="tr-TR" dirty="0"/>
              <a:t>leme</a:t>
            </a:r>
            <a:r>
              <a:rPr lang="en-US" altLang="tr-TR" dirty="0"/>
              <a:t> </a:t>
            </a:r>
            <a:r>
              <a:rPr lang="tr-TR" altLang="tr-TR" dirty="0"/>
              <a:t>Dönüşümleri</a:t>
            </a:r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41790247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61056" y="116632"/>
            <a:ext cx="8578144" cy="1143000"/>
          </a:xfrm>
        </p:spPr>
        <p:txBody>
          <a:bodyPr/>
          <a:lstStyle/>
          <a:p>
            <a:r>
              <a:rPr lang="tr-TR" altLang="tr-TR" dirty="0"/>
              <a:t>Matris Yığınlarını Kurgulama</a:t>
            </a:r>
            <a:endParaRPr lang="en-US" altLang="tr-TR" dirty="0"/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Gözlem: Model dönüşümleri birçok model arasında paylaşılır.</a:t>
            </a:r>
          </a:p>
          <a:p>
            <a:r>
              <a:rPr lang="tr-TR" sz="2800" dirty="0"/>
              <a:t>Sürekli aynı dönüşümleri aynı sırayla yeniden yüklemekten kaçınmak isteriz.</a:t>
            </a:r>
            <a:endParaRPr lang="en-US" sz="2700" dirty="0"/>
          </a:p>
          <a:p>
            <a:pPr marL="447675" indent="0">
              <a:lnSpc>
                <a:spcPct val="90000"/>
              </a:lnSpc>
              <a:buNone/>
              <a:defRPr/>
            </a:pPr>
            <a:r>
              <a:rPr lang="en-US" sz="2700" dirty="0">
                <a:solidFill>
                  <a:schemeClr val="tx2"/>
                </a:solidFill>
                <a:latin typeface="Courier New" pitchFamily="49" charset="0"/>
              </a:rPr>
              <a:t>Gl.glPushMatrix ( )</a:t>
            </a:r>
            <a:r>
              <a:rPr lang="en-US" sz="2700" dirty="0"/>
              <a:t> </a:t>
            </a:r>
          </a:p>
          <a:p>
            <a:pPr marL="742950" lvl="1" indent="-285750">
              <a:lnSpc>
                <a:spcPct val="90000"/>
              </a:lnSpc>
              <a:defRPr/>
            </a:pPr>
            <a:r>
              <a:rPr lang="tr-TR" sz="2200" dirty="0"/>
              <a:t>Yığın belleğin seviyesini bir arttırıp, en tepeye şu anki MODELVIEW matrisini koyar.</a:t>
            </a:r>
            <a:endParaRPr lang="en-US" sz="2200" dirty="0"/>
          </a:p>
          <a:p>
            <a:pPr marL="447675" indent="0">
              <a:lnSpc>
                <a:spcPct val="90000"/>
              </a:lnSpc>
              <a:buNone/>
              <a:defRPr/>
            </a:pPr>
            <a:r>
              <a:rPr lang="en-US" sz="2700" dirty="0">
                <a:solidFill>
                  <a:schemeClr val="tx2"/>
                </a:solidFill>
                <a:latin typeface="Courier New" pitchFamily="49" charset="0"/>
              </a:rPr>
              <a:t>Gl.glPopMatrix ( )</a:t>
            </a:r>
          </a:p>
          <a:p>
            <a:pPr marL="742950" lvl="1" indent="-285750">
              <a:lnSpc>
                <a:spcPct val="90000"/>
              </a:lnSpc>
              <a:defRPr/>
            </a:pPr>
            <a:r>
              <a:rPr lang="tr-TR" sz="2200" dirty="0"/>
              <a:t>Yığın belleğin en tepesindeki matrisi şu anki MODELVIEW matrisine kopyalar, yığının seviyesini bir azaltır.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5721877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15576"/>
            <a:ext cx="8229600" cy="4937760"/>
          </a:xfrm>
        </p:spPr>
        <p:txBody>
          <a:bodyPr/>
          <a:lstStyle/>
          <a:p>
            <a:pPr>
              <a:defRPr/>
            </a:pPr>
            <a:r>
              <a:rPr lang="tr-TR" dirty="0"/>
              <a:t>Bir araba tekeri ve vidalarını çizmek</a:t>
            </a:r>
            <a:endParaRPr lang="en-US" dirty="0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1320800" y="2194789"/>
            <a:ext cx="6340197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tr-TR" sz="2000" b="1" dirty="0">
                <a:latin typeface="Lucida Console" panose="020B0609040504020204" pitchFamily="49" charset="0"/>
              </a:rPr>
              <a:t>draw_wheel( ); // Tekerlek</a:t>
            </a:r>
          </a:p>
          <a:p>
            <a:pPr algn="l" eaLnBrk="1" hangingPunct="1"/>
            <a:r>
              <a:rPr lang="en-US" altLang="tr-TR" sz="2000" b="1" dirty="0">
                <a:latin typeface="Lucida Console" panose="020B0609040504020204" pitchFamily="49" charset="0"/>
              </a:rPr>
              <a:t>for (j=0; j&lt;5; j++) {</a:t>
            </a:r>
          </a:p>
          <a:p>
            <a:pPr algn="l" eaLnBrk="1" hangingPunct="1"/>
            <a:r>
              <a:rPr lang="en-US" altLang="tr-TR" sz="2000" b="1" dirty="0">
                <a:latin typeface="Lucida Console" panose="020B0609040504020204" pitchFamily="49" charset="0"/>
              </a:rPr>
              <a:t>  Gl.glPushMatrix ();</a:t>
            </a:r>
          </a:p>
          <a:p>
            <a:r>
              <a:rPr lang="en-US" altLang="tr-TR" sz="2000" b="1" dirty="0">
                <a:latin typeface="Lucida Console" panose="020B0609040504020204" pitchFamily="49" charset="0"/>
              </a:rPr>
              <a:t>    Gl.glRotatef(72.0*j, 0.0, 0.0, 1.0);</a:t>
            </a:r>
          </a:p>
          <a:p>
            <a:r>
              <a:rPr lang="en-US" altLang="tr-TR" sz="2000" b="1" dirty="0">
                <a:latin typeface="Lucida Console" panose="020B0609040504020204" pitchFamily="49" charset="0"/>
              </a:rPr>
              <a:t>    Gl.glTranslatef (3.0, 0.0, 0.0);</a:t>
            </a:r>
          </a:p>
          <a:p>
            <a:pPr algn="l" eaLnBrk="1" hangingPunct="1"/>
            <a:endParaRPr lang="en-US" altLang="tr-TR" sz="2000" b="1" dirty="0">
              <a:latin typeface="Lucida Console" panose="020B0609040504020204" pitchFamily="49" charset="0"/>
            </a:endParaRPr>
          </a:p>
          <a:p>
            <a:pPr algn="l" eaLnBrk="1" hangingPunct="1"/>
            <a:r>
              <a:rPr lang="en-US" altLang="tr-TR" sz="2000" b="1" dirty="0">
                <a:latin typeface="Lucida Console" panose="020B0609040504020204" pitchFamily="49" charset="0"/>
              </a:rPr>
              <a:t>    draw_bolt ( ); // Vida</a:t>
            </a:r>
          </a:p>
          <a:p>
            <a:endParaRPr lang="en-US" altLang="tr-TR" sz="2000" b="1" dirty="0">
              <a:latin typeface="Lucida Console" panose="020B0609040504020204" pitchFamily="49" charset="0"/>
            </a:endParaRPr>
          </a:p>
          <a:p>
            <a:r>
              <a:rPr lang="en-US" altLang="tr-TR" sz="2000" b="1" dirty="0">
                <a:latin typeface="Lucida Console" panose="020B0609040504020204" pitchFamily="49" charset="0"/>
              </a:rPr>
              <a:t>  Gl.glPopMatrix ( );</a:t>
            </a:r>
          </a:p>
          <a:p>
            <a:pPr algn="l" eaLnBrk="1" hangingPunct="1"/>
            <a:r>
              <a:rPr lang="en-US" altLang="tr-TR" sz="2000" b="1" dirty="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261056" y="116632"/>
            <a:ext cx="8578144" cy="1143000"/>
          </a:xfrm>
        </p:spPr>
        <p:txBody>
          <a:bodyPr/>
          <a:lstStyle/>
          <a:p>
            <a:r>
              <a:rPr lang="tr-TR" altLang="tr-TR" dirty="0"/>
              <a:t>Matris Yığınlarını Kurgulama Örnek</a:t>
            </a:r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7706800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685800" y="4114800"/>
            <a:ext cx="45300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tr-TR" altLang="tr-TR" b="1" dirty="0">
                <a:solidFill>
                  <a:srgbClr val="FF0000"/>
                </a:solidFill>
                <a:latin typeface="Arial" charset="0"/>
              </a:rPr>
              <a:t>Evrensel</a:t>
            </a:r>
            <a:r>
              <a:rPr lang="en-US" altLang="tr-TR" b="1" dirty="0">
                <a:solidFill>
                  <a:srgbClr val="FF0000"/>
                </a:solidFill>
                <a:latin typeface="Arial" charset="0"/>
              </a:rPr>
              <a:t> – </a:t>
            </a:r>
            <a:r>
              <a:rPr lang="tr-TR" altLang="tr-TR" b="1" dirty="0">
                <a:solidFill>
                  <a:srgbClr val="FF0000"/>
                </a:solidFill>
                <a:latin typeface="Arial" charset="0"/>
              </a:rPr>
              <a:t>Aşağıdan Yukarıya</a:t>
            </a:r>
            <a:endParaRPr lang="en-US" altLang="tr-TR" b="1" dirty="0">
              <a:solidFill>
                <a:srgbClr val="FF0000"/>
              </a:solidFill>
              <a:latin typeface="Arial" charset="0"/>
            </a:endParaRPr>
          </a:p>
        </p:txBody>
      </p:sp>
      <p:grpSp>
        <p:nvGrpSpPr>
          <p:cNvPr id="33797" name="Group 5"/>
          <p:cNvGrpSpPr>
            <a:grpSpLocks/>
          </p:cNvGrpSpPr>
          <p:nvPr/>
        </p:nvGrpSpPr>
        <p:grpSpPr bwMode="auto">
          <a:xfrm>
            <a:off x="914400" y="4876800"/>
            <a:ext cx="1676400" cy="1600200"/>
            <a:chOff x="576" y="3072"/>
            <a:chExt cx="1056" cy="1008"/>
          </a:xfrm>
        </p:grpSpPr>
        <p:sp>
          <p:nvSpPr>
            <p:cNvPr id="33815" name="Line 6"/>
            <p:cNvSpPr>
              <a:spLocks noChangeShapeType="1"/>
            </p:cNvSpPr>
            <p:nvPr/>
          </p:nvSpPr>
          <p:spPr bwMode="auto">
            <a:xfrm>
              <a:off x="576" y="3888"/>
              <a:ext cx="105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 dirty="0"/>
            </a:p>
          </p:txBody>
        </p:sp>
        <p:sp>
          <p:nvSpPr>
            <p:cNvPr id="33816" name="Line 7"/>
            <p:cNvSpPr>
              <a:spLocks noChangeShapeType="1"/>
            </p:cNvSpPr>
            <p:nvPr/>
          </p:nvSpPr>
          <p:spPr bwMode="auto">
            <a:xfrm flipV="1">
              <a:off x="672" y="3072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 dirty="0"/>
            </a:p>
          </p:txBody>
        </p:sp>
      </p:grpSp>
      <p:grpSp>
        <p:nvGrpSpPr>
          <p:cNvPr id="33798" name="Group 8"/>
          <p:cNvGrpSpPr>
            <a:grpSpLocks/>
          </p:cNvGrpSpPr>
          <p:nvPr/>
        </p:nvGrpSpPr>
        <p:grpSpPr bwMode="auto">
          <a:xfrm>
            <a:off x="3657600" y="4876800"/>
            <a:ext cx="1676400" cy="1600200"/>
            <a:chOff x="576" y="3072"/>
            <a:chExt cx="1056" cy="1008"/>
          </a:xfrm>
        </p:grpSpPr>
        <p:sp>
          <p:nvSpPr>
            <p:cNvPr id="33813" name="Line 9"/>
            <p:cNvSpPr>
              <a:spLocks noChangeShapeType="1"/>
            </p:cNvSpPr>
            <p:nvPr/>
          </p:nvSpPr>
          <p:spPr bwMode="auto">
            <a:xfrm>
              <a:off x="576" y="3888"/>
              <a:ext cx="105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 dirty="0"/>
            </a:p>
          </p:txBody>
        </p:sp>
        <p:sp>
          <p:nvSpPr>
            <p:cNvPr id="33814" name="Line 10"/>
            <p:cNvSpPr>
              <a:spLocks noChangeShapeType="1"/>
            </p:cNvSpPr>
            <p:nvPr/>
          </p:nvSpPr>
          <p:spPr bwMode="auto">
            <a:xfrm flipV="1">
              <a:off x="672" y="3072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 dirty="0"/>
            </a:p>
          </p:txBody>
        </p:sp>
      </p:grpSp>
      <p:grpSp>
        <p:nvGrpSpPr>
          <p:cNvPr id="33799" name="Group 11"/>
          <p:cNvGrpSpPr>
            <a:grpSpLocks/>
          </p:cNvGrpSpPr>
          <p:nvPr/>
        </p:nvGrpSpPr>
        <p:grpSpPr bwMode="auto">
          <a:xfrm>
            <a:off x="6553200" y="4876800"/>
            <a:ext cx="1676400" cy="1600200"/>
            <a:chOff x="576" y="3072"/>
            <a:chExt cx="1056" cy="1008"/>
          </a:xfrm>
        </p:grpSpPr>
        <p:sp>
          <p:nvSpPr>
            <p:cNvPr id="33811" name="Line 12"/>
            <p:cNvSpPr>
              <a:spLocks noChangeShapeType="1"/>
            </p:cNvSpPr>
            <p:nvPr/>
          </p:nvSpPr>
          <p:spPr bwMode="auto">
            <a:xfrm>
              <a:off x="576" y="3888"/>
              <a:ext cx="105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 dirty="0"/>
            </a:p>
          </p:txBody>
        </p:sp>
        <p:sp>
          <p:nvSpPr>
            <p:cNvPr id="33812" name="Line 13"/>
            <p:cNvSpPr>
              <a:spLocks noChangeShapeType="1"/>
            </p:cNvSpPr>
            <p:nvPr/>
          </p:nvSpPr>
          <p:spPr bwMode="auto">
            <a:xfrm flipV="1">
              <a:off x="672" y="3072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 dirty="0"/>
            </a:p>
          </p:txBody>
        </p:sp>
      </p:grpSp>
      <p:sp>
        <p:nvSpPr>
          <p:cNvPr id="33800" name="AutoShape 14"/>
          <p:cNvSpPr>
            <a:spLocks noChangeArrowheads="1"/>
          </p:cNvSpPr>
          <p:nvPr/>
        </p:nvSpPr>
        <p:spPr bwMode="auto">
          <a:xfrm>
            <a:off x="990600" y="5943600"/>
            <a:ext cx="152400" cy="381000"/>
          </a:xfrm>
          <a:prstGeom prst="upArrow">
            <a:avLst>
              <a:gd name="adj1" fmla="val 50000"/>
              <a:gd name="adj2" fmla="val 55556"/>
            </a:avLst>
          </a:prstGeom>
          <a:solidFill>
            <a:srgbClr val="FF00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tr-TR" altLang="tr-TR" dirty="0"/>
          </a:p>
        </p:txBody>
      </p:sp>
      <p:sp>
        <p:nvSpPr>
          <p:cNvPr id="33801" name="AutoShape 15"/>
          <p:cNvSpPr>
            <a:spLocks noChangeArrowheads="1"/>
          </p:cNvSpPr>
          <p:nvPr/>
        </p:nvSpPr>
        <p:spPr bwMode="auto">
          <a:xfrm>
            <a:off x="4724400" y="5943600"/>
            <a:ext cx="152400" cy="381000"/>
          </a:xfrm>
          <a:prstGeom prst="upArrow">
            <a:avLst>
              <a:gd name="adj1" fmla="val 50000"/>
              <a:gd name="adj2" fmla="val 55556"/>
            </a:avLst>
          </a:prstGeom>
          <a:solidFill>
            <a:srgbClr val="FF00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tr-TR" altLang="tr-TR" dirty="0"/>
          </a:p>
        </p:txBody>
      </p:sp>
      <p:sp>
        <p:nvSpPr>
          <p:cNvPr id="33802" name="AutoShape 16"/>
          <p:cNvSpPr>
            <a:spLocks noChangeArrowheads="1"/>
          </p:cNvSpPr>
          <p:nvPr/>
        </p:nvSpPr>
        <p:spPr bwMode="auto">
          <a:xfrm rot="-4081577">
            <a:off x="7048500" y="4991100"/>
            <a:ext cx="152400" cy="381000"/>
          </a:xfrm>
          <a:prstGeom prst="upArrow">
            <a:avLst>
              <a:gd name="adj1" fmla="val 50000"/>
              <a:gd name="adj2" fmla="val 70313"/>
            </a:avLst>
          </a:prstGeom>
          <a:solidFill>
            <a:srgbClr val="FF00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tr-TR" altLang="tr-TR" dirty="0"/>
          </a:p>
        </p:txBody>
      </p:sp>
      <p:sp>
        <p:nvSpPr>
          <p:cNvPr id="33803" name="AutoShape 17"/>
          <p:cNvSpPr>
            <a:spLocks noChangeArrowheads="1"/>
          </p:cNvSpPr>
          <p:nvPr/>
        </p:nvSpPr>
        <p:spPr bwMode="auto">
          <a:xfrm>
            <a:off x="7772400" y="5943600"/>
            <a:ext cx="152400" cy="381000"/>
          </a:xfrm>
          <a:prstGeom prst="upArrow">
            <a:avLst>
              <a:gd name="adj1" fmla="val 50000"/>
              <a:gd name="adj2" fmla="val 55556"/>
            </a:avLst>
          </a:prstGeom>
          <a:solidFill>
            <a:srgbClr val="FF00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tr-TR" altLang="tr-TR" dirty="0"/>
          </a:p>
        </p:txBody>
      </p:sp>
      <p:sp>
        <p:nvSpPr>
          <p:cNvPr id="33804" name="Arc 18"/>
          <p:cNvSpPr>
            <a:spLocks/>
          </p:cNvSpPr>
          <p:nvPr/>
        </p:nvSpPr>
        <p:spPr bwMode="auto">
          <a:xfrm rot="6395185" flipH="1">
            <a:off x="7074606" y="5585514"/>
            <a:ext cx="457200" cy="438856"/>
          </a:xfrm>
          <a:custGeom>
            <a:avLst/>
            <a:gdLst>
              <a:gd name="T0" fmla="*/ 0 w 21600"/>
              <a:gd name="T1" fmla="*/ 0 h 21600"/>
              <a:gd name="T2" fmla="*/ 204838300 w 21600"/>
              <a:gd name="T3" fmla="*/ 257938505 h 21600"/>
              <a:gd name="T4" fmla="*/ 0 w 21600"/>
              <a:gd name="T5" fmla="*/ 25793850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33805" name="Line 19"/>
          <p:cNvSpPr>
            <a:spLocks noChangeShapeType="1"/>
          </p:cNvSpPr>
          <p:nvPr/>
        </p:nvSpPr>
        <p:spPr bwMode="auto">
          <a:xfrm>
            <a:off x="6705600" y="6165304"/>
            <a:ext cx="1066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33806" name="Line 20"/>
          <p:cNvSpPr>
            <a:spLocks noChangeShapeType="1"/>
          </p:cNvSpPr>
          <p:nvPr/>
        </p:nvSpPr>
        <p:spPr bwMode="auto">
          <a:xfrm flipV="1">
            <a:off x="6705600" y="5327104"/>
            <a:ext cx="457200" cy="838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33807" name="Text Box 21"/>
          <p:cNvSpPr txBox="1">
            <a:spLocks noChangeArrowheads="1"/>
          </p:cNvSpPr>
          <p:nvPr/>
        </p:nvSpPr>
        <p:spPr bwMode="auto">
          <a:xfrm>
            <a:off x="1279878" y="4764088"/>
            <a:ext cx="10070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tr-TR" altLang="tr-TR" b="1" i="1" dirty="0">
                <a:solidFill>
                  <a:srgbClr val="FF0000"/>
                </a:solidFill>
                <a:latin typeface="Arial" charset="0"/>
              </a:rPr>
              <a:t>Başla</a:t>
            </a:r>
            <a:endParaRPr lang="en-US" altLang="tr-TR" b="1" i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3808" name="Text Box 22"/>
          <p:cNvSpPr txBox="1">
            <a:spLocks noChangeArrowheads="1"/>
          </p:cNvSpPr>
          <p:nvPr/>
        </p:nvSpPr>
        <p:spPr bwMode="auto">
          <a:xfrm>
            <a:off x="7620000" y="4800600"/>
            <a:ext cx="12779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tr-TR" altLang="tr-TR" b="1" i="1" dirty="0">
                <a:solidFill>
                  <a:srgbClr val="FF0000"/>
                </a:solidFill>
                <a:latin typeface="Arial" charset="0"/>
              </a:rPr>
              <a:t>Döndür</a:t>
            </a:r>
            <a:endParaRPr lang="en-US" altLang="tr-TR" b="1" i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3809" name="Text Box 23"/>
          <p:cNvSpPr txBox="1">
            <a:spLocks noChangeArrowheads="1"/>
          </p:cNvSpPr>
          <p:nvPr/>
        </p:nvSpPr>
        <p:spPr bwMode="auto">
          <a:xfrm>
            <a:off x="4114801" y="4876800"/>
            <a:ext cx="9541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tr-TR" altLang="tr-TR" b="1" i="1" dirty="0">
                <a:solidFill>
                  <a:srgbClr val="FF0000"/>
                </a:solidFill>
                <a:latin typeface="Arial" charset="0"/>
              </a:rPr>
              <a:t>Ötele</a:t>
            </a:r>
            <a:endParaRPr lang="en-US" altLang="tr-TR" b="1" i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3810" name="Text Box 24"/>
          <p:cNvSpPr txBox="1">
            <a:spLocks noChangeArrowheads="1"/>
          </p:cNvSpPr>
          <p:nvPr/>
        </p:nvSpPr>
        <p:spPr bwMode="auto">
          <a:xfrm>
            <a:off x="7151025" y="1988840"/>
            <a:ext cx="66133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tr-TR" sz="2000" b="1" dirty="0">
                <a:solidFill>
                  <a:srgbClr val="FF0000"/>
                </a:solidFill>
              </a:rPr>
              <a:t>R</a:t>
            </a:r>
          </a:p>
          <a:p>
            <a:r>
              <a:rPr lang="en-US" altLang="tr-TR" sz="2000" b="1" dirty="0">
                <a:solidFill>
                  <a:srgbClr val="FF0000"/>
                </a:solidFill>
              </a:rPr>
              <a:t>RT</a:t>
            </a:r>
          </a:p>
          <a:p>
            <a:endParaRPr lang="en-US" altLang="tr-TR" sz="2000" b="1" dirty="0">
              <a:solidFill>
                <a:srgbClr val="FF0000"/>
              </a:solidFill>
            </a:endParaRPr>
          </a:p>
          <a:p>
            <a:r>
              <a:rPr lang="en-US" altLang="tr-TR" sz="2000" b="1" dirty="0">
                <a:solidFill>
                  <a:srgbClr val="FF0000"/>
                </a:solidFill>
              </a:rPr>
              <a:t>RTv</a:t>
            </a: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261056" y="116632"/>
            <a:ext cx="8578144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b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altLang="tr-TR" dirty="0"/>
              <a:t>Matris Yığınlarını Kurgulama – Örnek</a:t>
            </a:r>
            <a:br>
              <a:rPr lang="tr-TR" altLang="tr-TR" dirty="0"/>
            </a:br>
            <a:r>
              <a:rPr lang="tr-TR" altLang="tr-TR" dirty="0"/>
              <a:t>Sabit Koordinat Sistemi</a:t>
            </a:r>
          </a:p>
        </p:txBody>
      </p:sp>
      <p:sp>
        <p:nvSpPr>
          <p:cNvPr id="26" name="Text Box 4"/>
          <p:cNvSpPr txBox="1">
            <a:spLocks noChangeArrowheads="1"/>
          </p:cNvSpPr>
          <p:nvPr/>
        </p:nvSpPr>
        <p:spPr bwMode="auto">
          <a:xfrm>
            <a:off x="683568" y="1052736"/>
            <a:ext cx="6340197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tr-TR" sz="2000" b="1" dirty="0">
                <a:latin typeface="Lucida Console" panose="020B0609040504020204" pitchFamily="49" charset="0"/>
              </a:rPr>
              <a:t>draw_wheel( ); // Tekerlek</a:t>
            </a:r>
          </a:p>
          <a:p>
            <a:pPr algn="l" eaLnBrk="1" hangingPunct="1"/>
            <a:r>
              <a:rPr lang="en-US" altLang="tr-TR" sz="2000" b="1" dirty="0">
                <a:latin typeface="Lucida Console" panose="020B0609040504020204" pitchFamily="49" charset="0"/>
              </a:rPr>
              <a:t>for (j=0; j&lt;5; j++) {</a:t>
            </a:r>
          </a:p>
          <a:p>
            <a:pPr algn="l" eaLnBrk="1" hangingPunct="1"/>
            <a:r>
              <a:rPr lang="en-US" altLang="tr-TR" sz="2000" b="1" dirty="0">
                <a:latin typeface="Lucida Console" panose="020B0609040504020204" pitchFamily="49" charset="0"/>
              </a:rPr>
              <a:t>  Gl.glPushMatrix ();</a:t>
            </a:r>
          </a:p>
          <a:p>
            <a:r>
              <a:rPr lang="en-US" altLang="tr-TR" sz="2000" b="1" dirty="0">
                <a:latin typeface="Lucida Console" panose="020B0609040504020204" pitchFamily="49" charset="0"/>
              </a:rPr>
              <a:t>    Gl.glRotatef(72.0*j, 0.0, 0.0, 1.0);</a:t>
            </a:r>
          </a:p>
          <a:p>
            <a:r>
              <a:rPr lang="en-US" altLang="tr-TR" sz="2000" b="1" dirty="0">
                <a:latin typeface="Lucida Console" panose="020B0609040504020204" pitchFamily="49" charset="0"/>
              </a:rPr>
              <a:t>    Gl.glTranslatef (3.0, 0.0, 0.0);</a:t>
            </a:r>
          </a:p>
          <a:p>
            <a:pPr algn="l" eaLnBrk="1" hangingPunct="1"/>
            <a:endParaRPr lang="en-US" altLang="tr-TR" sz="2000" b="1" dirty="0">
              <a:latin typeface="Lucida Console" panose="020B0609040504020204" pitchFamily="49" charset="0"/>
            </a:endParaRPr>
          </a:p>
          <a:p>
            <a:pPr algn="l" eaLnBrk="1" hangingPunct="1"/>
            <a:r>
              <a:rPr lang="en-US" altLang="tr-TR" sz="2000" b="1" dirty="0">
                <a:latin typeface="Lucida Console" panose="020B0609040504020204" pitchFamily="49" charset="0"/>
              </a:rPr>
              <a:t>    draw_bolt ( ); // Vida</a:t>
            </a:r>
          </a:p>
          <a:p>
            <a:endParaRPr lang="en-US" altLang="tr-TR" sz="2000" b="1" dirty="0">
              <a:latin typeface="Lucida Console" panose="020B0609040504020204" pitchFamily="49" charset="0"/>
            </a:endParaRPr>
          </a:p>
          <a:p>
            <a:r>
              <a:rPr lang="en-US" altLang="tr-TR" sz="2000" b="1" dirty="0">
                <a:latin typeface="Lucida Console" panose="020B0609040504020204" pitchFamily="49" charset="0"/>
              </a:rPr>
              <a:t>  Gl.glPopMatrix ( );</a:t>
            </a:r>
          </a:p>
          <a:p>
            <a:pPr algn="l" eaLnBrk="1" hangingPunct="1"/>
            <a:r>
              <a:rPr lang="en-US" altLang="tr-TR" sz="2000" b="1" dirty="0">
                <a:latin typeface="Lucida Console" panose="020B060904050402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93152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OpenGL </a:t>
            </a:r>
            <a:r>
              <a:rPr lang="tr-TR" altLang="tr-TR" dirty="0"/>
              <a:t>Tarihçesi</a:t>
            </a:r>
            <a:endParaRPr lang="en-US" altLang="tr-TR" dirty="0"/>
          </a:p>
        </p:txBody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2000" dirty="0"/>
              <a:t>OpenGL’in evrimi, 1992 yılında Silicon Graphics tarafından oluşturulan OpenGL Mimarlık Değerlendirme Kurulu (ARB) tarafından kontrol edilmektedir.</a:t>
            </a:r>
          </a:p>
          <a:p>
            <a:pPr lvl="1"/>
            <a:r>
              <a:rPr lang="tr-TR" sz="1700" dirty="0"/>
              <a:t>Bu grup bir dizi yasa ile yönetilir ve birincil görevi özellik ve uygunluk testlerini yaparak OpenGL’e rehberlik etmektir. </a:t>
            </a:r>
          </a:p>
          <a:p>
            <a:pPr lvl="1"/>
            <a:r>
              <a:rPr lang="tr-TR" sz="1700" dirty="0"/>
              <a:t>Orijinal ARB’nin yardımcıları SGI, Intel, Microsoft, Compaq, Digital Equipment Corporation, Evans &amp; Sutherland ve IBM temsilcilerini içeriyordu. </a:t>
            </a:r>
          </a:p>
          <a:p>
            <a:pPr lvl="1"/>
            <a:r>
              <a:rPr lang="tr-TR" sz="1700" dirty="0"/>
              <a:t>ARB’nin şu anda sahip olduğu üyeler 3Dlabs, Apple, ATI, Dell, IBM, Intel, NVIDIA, SGI ve Sun Microsystems ve diğerleridir.</a:t>
            </a:r>
          </a:p>
        </p:txBody>
      </p:sp>
    </p:spTree>
    <p:extLst>
      <p:ext uri="{BB962C8B-B14F-4D97-AF65-F5344CB8AC3E}">
        <p14:creationId xmlns:p14="http://schemas.microsoft.com/office/powerpoint/2010/main" val="2918547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685800" y="4114800"/>
            <a:ext cx="40491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tr-TR" b="1" dirty="0">
                <a:solidFill>
                  <a:srgbClr val="FF0000"/>
                </a:solidFill>
                <a:latin typeface="Arial" charset="0"/>
              </a:rPr>
              <a:t>Lo</a:t>
            </a:r>
            <a:r>
              <a:rPr lang="tr-TR" altLang="tr-TR" b="1" dirty="0">
                <a:solidFill>
                  <a:srgbClr val="FF0000"/>
                </a:solidFill>
                <a:latin typeface="Arial" charset="0"/>
              </a:rPr>
              <a:t>k</a:t>
            </a:r>
            <a:r>
              <a:rPr lang="en-US" altLang="tr-TR" b="1" dirty="0">
                <a:solidFill>
                  <a:srgbClr val="FF0000"/>
                </a:solidFill>
                <a:latin typeface="Arial" charset="0"/>
              </a:rPr>
              <a:t>al – </a:t>
            </a:r>
            <a:r>
              <a:rPr lang="tr-TR" altLang="tr-TR" b="1" dirty="0">
                <a:solidFill>
                  <a:srgbClr val="FF0000"/>
                </a:solidFill>
                <a:latin typeface="Arial" charset="0"/>
              </a:rPr>
              <a:t>Yukarıdan</a:t>
            </a:r>
            <a:r>
              <a:rPr lang="en-US" altLang="tr-TR" b="1" dirty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tr-TR" altLang="tr-TR" b="1" dirty="0">
                <a:solidFill>
                  <a:srgbClr val="FF0000"/>
                </a:solidFill>
                <a:latin typeface="Arial" charset="0"/>
              </a:rPr>
              <a:t>Aşağıya</a:t>
            </a:r>
            <a:endParaRPr lang="en-US" altLang="tr-TR" b="1" dirty="0">
              <a:solidFill>
                <a:srgbClr val="FF0000"/>
              </a:solidFill>
              <a:latin typeface="Arial" charset="0"/>
            </a:endParaRPr>
          </a:p>
        </p:txBody>
      </p:sp>
      <p:grpSp>
        <p:nvGrpSpPr>
          <p:cNvPr id="34821" name="Group 5"/>
          <p:cNvGrpSpPr>
            <a:grpSpLocks/>
          </p:cNvGrpSpPr>
          <p:nvPr/>
        </p:nvGrpSpPr>
        <p:grpSpPr bwMode="auto">
          <a:xfrm>
            <a:off x="914400" y="4876800"/>
            <a:ext cx="1676400" cy="1600200"/>
            <a:chOff x="576" y="3072"/>
            <a:chExt cx="1056" cy="1008"/>
          </a:xfrm>
        </p:grpSpPr>
        <p:sp>
          <p:nvSpPr>
            <p:cNvPr id="34840" name="Line 6"/>
            <p:cNvSpPr>
              <a:spLocks noChangeShapeType="1"/>
            </p:cNvSpPr>
            <p:nvPr/>
          </p:nvSpPr>
          <p:spPr bwMode="auto">
            <a:xfrm>
              <a:off x="576" y="3888"/>
              <a:ext cx="105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 dirty="0"/>
            </a:p>
          </p:txBody>
        </p:sp>
        <p:sp>
          <p:nvSpPr>
            <p:cNvPr id="34841" name="Line 7"/>
            <p:cNvSpPr>
              <a:spLocks noChangeShapeType="1"/>
            </p:cNvSpPr>
            <p:nvPr/>
          </p:nvSpPr>
          <p:spPr bwMode="auto">
            <a:xfrm flipV="1">
              <a:off x="672" y="3072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 dirty="0"/>
            </a:p>
          </p:txBody>
        </p:sp>
      </p:grpSp>
      <p:grpSp>
        <p:nvGrpSpPr>
          <p:cNvPr id="34822" name="Group 8"/>
          <p:cNvGrpSpPr>
            <a:grpSpLocks/>
          </p:cNvGrpSpPr>
          <p:nvPr/>
        </p:nvGrpSpPr>
        <p:grpSpPr bwMode="auto">
          <a:xfrm>
            <a:off x="7010400" y="4876800"/>
            <a:ext cx="1676400" cy="1600200"/>
            <a:chOff x="576" y="3072"/>
            <a:chExt cx="1056" cy="1008"/>
          </a:xfrm>
        </p:grpSpPr>
        <p:sp>
          <p:nvSpPr>
            <p:cNvPr id="34838" name="Line 9"/>
            <p:cNvSpPr>
              <a:spLocks noChangeShapeType="1"/>
            </p:cNvSpPr>
            <p:nvPr/>
          </p:nvSpPr>
          <p:spPr bwMode="auto">
            <a:xfrm>
              <a:off x="576" y="3888"/>
              <a:ext cx="105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 dirty="0"/>
            </a:p>
          </p:txBody>
        </p:sp>
        <p:sp>
          <p:nvSpPr>
            <p:cNvPr id="34839" name="Line 10"/>
            <p:cNvSpPr>
              <a:spLocks noChangeShapeType="1"/>
            </p:cNvSpPr>
            <p:nvPr/>
          </p:nvSpPr>
          <p:spPr bwMode="auto">
            <a:xfrm flipV="1">
              <a:off x="672" y="3072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 dirty="0"/>
            </a:p>
          </p:txBody>
        </p:sp>
      </p:grpSp>
      <p:grpSp>
        <p:nvGrpSpPr>
          <p:cNvPr id="34823" name="Group 11"/>
          <p:cNvGrpSpPr>
            <a:grpSpLocks/>
          </p:cNvGrpSpPr>
          <p:nvPr/>
        </p:nvGrpSpPr>
        <p:grpSpPr bwMode="auto">
          <a:xfrm>
            <a:off x="3733800" y="4876800"/>
            <a:ext cx="1676400" cy="1600200"/>
            <a:chOff x="576" y="3072"/>
            <a:chExt cx="1056" cy="1008"/>
          </a:xfrm>
        </p:grpSpPr>
        <p:sp>
          <p:nvSpPr>
            <p:cNvPr id="34836" name="Line 12"/>
            <p:cNvSpPr>
              <a:spLocks noChangeShapeType="1"/>
            </p:cNvSpPr>
            <p:nvPr/>
          </p:nvSpPr>
          <p:spPr bwMode="auto">
            <a:xfrm>
              <a:off x="576" y="3888"/>
              <a:ext cx="105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 dirty="0"/>
            </a:p>
          </p:txBody>
        </p:sp>
        <p:sp>
          <p:nvSpPr>
            <p:cNvPr id="34837" name="Line 13"/>
            <p:cNvSpPr>
              <a:spLocks noChangeShapeType="1"/>
            </p:cNvSpPr>
            <p:nvPr/>
          </p:nvSpPr>
          <p:spPr bwMode="auto">
            <a:xfrm flipV="1">
              <a:off x="672" y="3072"/>
              <a:ext cx="0" cy="10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tr-TR" dirty="0"/>
            </a:p>
          </p:txBody>
        </p:sp>
      </p:grpSp>
      <p:sp>
        <p:nvSpPr>
          <p:cNvPr id="34824" name="Arc 14"/>
          <p:cNvSpPr>
            <a:spLocks/>
          </p:cNvSpPr>
          <p:nvPr/>
        </p:nvSpPr>
        <p:spPr bwMode="auto">
          <a:xfrm rot="6395185" flipH="1">
            <a:off x="4191000" y="5571067"/>
            <a:ext cx="457200" cy="440267"/>
          </a:xfrm>
          <a:custGeom>
            <a:avLst/>
            <a:gdLst>
              <a:gd name="T0" fmla="*/ 0 w 21600"/>
              <a:gd name="T1" fmla="*/ 0 h 21600"/>
              <a:gd name="T2" fmla="*/ 204838300 w 21600"/>
              <a:gd name="T3" fmla="*/ 260433876 h 21600"/>
              <a:gd name="T4" fmla="*/ 0 w 21600"/>
              <a:gd name="T5" fmla="*/ 26043387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34825" name="Line 15"/>
          <p:cNvSpPr>
            <a:spLocks noChangeShapeType="1"/>
          </p:cNvSpPr>
          <p:nvPr/>
        </p:nvSpPr>
        <p:spPr bwMode="auto">
          <a:xfrm rot="-3725555">
            <a:off x="3565172" y="5714294"/>
            <a:ext cx="1066800" cy="141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34826" name="Line 16"/>
          <p:cNvSpPr>
            <a:spLocks noChangeShapeType="1"/>
          </p:cNvSpPr>
          <p:nvPr/>
        </p:nvSpPr>
        <p:spPr bwMode="auto">
          <a:xfrm rot="16128202" flipV="1">
            <a:off x="3179234" y="5524500"/>
            <a:ext cx="457200" cy="838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34827" name="Text Box 17"/>
          <p:cNvSpPr txBox="1">
            <a:spLocks noChangeArrowheads="1"/>
          </p:cNvSpPr>
          <p:nvPr/>
        </p:nvSpPr>
        <p:spPr bwMode="auto">
          <a:xfrm>
            <a:off x="1279878" y="4764088"/>
            <a:ext cx="10070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tr-TR" altLang="tr-TR" b="1" i="1" dirty="0">
                <a:solidFill>
                  <a:srgbClr val="FF0000"/>
                </a:solidFill>
                <a:latin typeface="Arial" charset="0"/>
              </a:rPr>
              <a:t>Başla</a:t>
            </a:r>
            <a:endParaRPr lang="en-US" altLang="tr-TR" b="1" i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4828" name="Text Box 18"/>
          <p:cNvSpPr txBox="1">
            <a:spLocks noChangeArrowheads="1"/>
          </p:cNvSpPr>
          <p:nvPr/>
        </p:nvSpPr>
        <p:spPr bwMode="auto">
          <a:xfrm>
            <a:off x="4800600" y="4800600"/>
            <a:ext cx="12779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tr-TR" altLang="tr-TR" b="1" i="1" dirty="0">
                <a:solidFill>
                  <a:srgbClr val="FF0000"/>
                </a:solidFill>
                <a:latin typeface="Arial" charset="0"/>
              </a:rPr>
              <a:t>Döndür</a:t>
            </a:r>
            <a:endParaRPr lang="en-US" altLang="tr-TR" b="1" i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4829" name="Text Box 19"/>
          <p:cNvSpPr txBox="1">
            <a:spLocks noChangeArrowheads="1"/>
          </p:cNvSpPr>
          <p:nvPr/>
        </p:nvSpPr>
        <p:spPr bwMode="auto">
          <a:xfrm>
            <a:off x="7824611" y="4876800"/>
            <a:ext cx="9541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tr-TR" altLang="tr-TR" b="1" i="1" dirty="0">
                <a:solidFill>
                  <a:srgbClr val="FF0000"/>
                </a:solidFill>
                <a:latin typeface="Arial" charset="0"/>
              </a:rPr>
              <a:t>Ötele</a:t>
            </a:r>
            <a:endParaRPr lang="en-US" altLang="tr-TR" b="1" i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4830" name="Line 20"/>
          <p:cNvSpPr>
            <a:spLocks noChangeShapeType="1"/>
          </p:cNvSpPr>
          <p:nvPr/>
        </p:nvSpPr>
        <p:spPr bwMode="auto">
          <a:xfrm rot="-3725555">
            <a:off x="6858706" y="5714294"/>
            <a:ext cx="1066800" cy="141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34831" name="Line 21"/>
          <p:cNvSpPr>
            <a:spLocks noChangeShapeType="1"/>
          </p:cNvSpPr>
          <p:nvPr/>
        </p:nvSpPr>
        <p:spPr bwMode="auto">
          <a:xfrm rot="16128202" flipV="1">
            <a:off x="6515100" y="5524500"/>
            <a:ext cx="457200" cy="838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34832" name="AutoShape 22"/>
          <p:cNvSpPr>
            <a:spLocks noChangeArrowheads="1"/>
          </p:cNvSpPr>
          <p:nvPr/>
        </p:nvSpPr>
        <p:spPr bwMode="auto">
          <a:xfrm rot="-4081577">
            <a:off x="7505700" y="5067300"/>
            <a:ext cx="152400" cy="381000"/>
          </a:xfrm>
          <a:prstGeom prst="upArrow">
            <a:avLst>
              <a:gd name="adj1" fmla="val 50000"/>
              <a:gd name="adj2" fmla="val 70313"/>
            </a:avLst>
          </a:prstGeom>
          <a:solidFill>
            <a:srgbClr val="FF00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tr-TR" altLang="tr-TR" dirty="0"/>
          </a:p>
        </p:txBody>
      </p:sp>
      <p:sp>
        <p:nvSpPr>
          <p:cNvPr id="34833" name="AutoShape 23"/>
          <p:cNvSpPr>
            <a:spLocks noChangeArrowheads="1"/>
          </p:cNvSpPr>
          <p:nvPr/>
        </p:nvSpPr>
        <p:spPr bwMode="auto">
          <a:xfrm>
            <a:off x="990600" y="5943600"/>
            <a:ext cx="152400" cy="381000"/>
          </a:xfrm>
          <a:prstGeom prst="upArrow">
            <a:avLst>
              <a:gd name="adj1" fmla="val 50000"/>
              <a:gd name="adj2" fmla="val 55556"/>
            </a:avLst>
          </a:prstGeom>
          <a:solidFill>
            <a:srgbClr val="FF00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tr-TR" altLang="tr-TR" dirty="0"/>
          </a:p>
        </p:txBody>
      </p:sp>
      <p:sp>
        <p:nvSpPr>
          <p:cNvPr id="34834" name="AutoShape 24"/>
          <p:cNvSpPr>
            <a:spLocks noChangeArrowheads="1"/>
          </p:cNvSpPr>
          <p:nvPr/>
        </p:nvSpPr>
        <p:spPr bwMode="auto">
          <a:xfrm rot="-4081577">
            <a:off x="3738034" y="5953125"/>
            <a:ext cx="152400" cy="381000"/>
          </a:xfrm>
          <a:prstGeom prst="upArrow">
            <a:avLst>
              <a:gd name="adj1" fmla="val 50000"/>
              <a:gd name="adj2" fmla="val 70313"/>
            </a:avLst>
          </a:prstGeom>
          <a:solidFill>
            <a:srgbClr val="FF00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tr-TR" altLang="tr-TR" dirty="0"/>
          </a:p>
        </p:txBody>
      </p:sp>
      <p:sp>
        <p:nvSpPr>
          <p:cNvPr id="26" name="Rectangle 2"/>
          <p:cNvSpPr txBox="1">
            <a:spLocks noChangeArrowheads="1"/>
          </p:cNvSpPr>
          <p:nvPr/>
        </p:nvSpPr>
        <p:spPr>
          <a:xfrm>
            <a:off x="261056" y="116632"/>
            <a:ext cx="8578144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b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altLang="tr-TR" dirty="0"/>
              <a:t>Matris Yığınlarını Kurgulama – Örnek</a:t>
            </a:r>
            <a:br>
              <a:rPr lang="tr-TR" altLang="tr-TR" dirty="0"/>
            </a:br>
            <a:r>
              <a:rPr lang="tr-TR" altLang="tr-TR" dirty="0"/>
              <a:t>Lokal Koordinat Sistemi</a:t>
            </a:r>
          </a:p>
        </p:txBody>
      </p:sp>
      <p:sp>
        <p:nvSpPr>
          <p:cNvPr id="27" name="Text Box 24"/>
          <p:cNvSpPr txBox="1">
            <a:spLocks noChangeArrowheads="1"/>
          </p:cNvSpPr>
          <p:nvPr/>
        </p:nvSpPr>
        <p:spPr bwMode="auto">
          <a:xfrm>
            <a:off x="7151025" y="1988840"/>
            <a:ext cx="670376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tr-TR" sz="2000" b="1" dirty="0">
                <a:solidFill>
                  <a:srgbClr val="FF0000"/>
                </a:solidFill>
              </a:rPr>
              <a:t>T</a:t>
            </a:r>
          </a:p>
          <a:p>
            <a:r>
              <a:rPr lang="en-US" altLang="tr-TR" sz="2000" b="1" dirty="0">
                <a:solidFill>
                  <a:srgbClr val="FF0000"/>
                </a:solidFill>
              </a:rPr>
              <a:t>TR</a:t>
            </a:r>
          </a:p>
          <a:p>
            <a:endParaRPr lang="en-US" altLang="tr-TR" sz="2000" b="1" dirty="0">
              <a:solidFill>
                <a:srgbClr val="FF0000"/>
              </a:solidFill>
            </a:endParaRPr>
          </a:p>
          <a:p>
            <a:r>
              <a:rPr lang="en-US" altLang="tr-TR" sz="2000" b="1" dirty="0">
                <a:solidFill>
                  <a:srgbClr val="FF0000"/>
                </a:solidFill>
              </a:rPr>
              <a:t>TRv</a:t>
            </a: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683568" y="1052736"/>
            <a:ext cx="6340197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tr-TR" sz="2000" b="1" dirty="0">
                <a:latin typeface="Lucida Console" panose="020B0609040504020204" pitchFamily="49" charset="0"/>
              </a:rPr>
              <a:t>draw_wheel( ); // Tekerlek</a:t>
            </a:r>
          </a:p>
          <a:p>
            <a:pPr algn="l" eaLnBrk="1" hangingPunct="1"/>
            <a:r>
              <a:rPr lang="en-US" altLang="tr-TR" sz="2000" b="1" dirty="0">
                <a:latin typeface="Lucida Console" panose="020B0609040504020204" pitchFamily="49" charset="0"/>
              </a:rPr>
              <a:t>for (j=0; j&lt;5; j++) {</a:t>
            </a:r>
          </a:p>
          <a:p>
            <a:pPr algn="l" eaLnBrk="1" hangingPunct="1"/>
            <a:r>
              <a:rPr lang="en-US" altLang="tr-TR" sz="2000" b="1" dirty="0">
                <a:latin typeface="Lucida Console" panose="020B0609040504020204" pitchFamily="49" charset="0"/>
              </a:rPr>
              <a:t>  Gl.glPushMatrix ();</a:t>
            </a:r>
          </a:p>
          <a:p>
            <a:r>
              <a:rPr lang="en-US" altLang="tr-TR" sz="2000" b="1" dirty="0">
                <a:latin typeface="Lucida Console" panose="020B0609040504020204" pitchFamily="49" charset="0"/>
              </a:rPr>
              <a:t>    Gl.glTranslatef (3.0, 0.0, 0.0);</a:t>
            </a:r>
          </a:p>
          <a:p>
            <a:r>
              <a:rPr lang="en-US" altLang="tr-TR" sz="2000" b="1" dirty="0">
                <a:latin typeface="Lucida Console" panose="020B0609040504020204" pitchFamily="49" charset="0"/>
              </a:rPr>
              <a:t>    Gl.glRotatef(72.0*j, 0.0, 0.0, 1.0);</a:t>
            </a:r>
          </a:p>
          <a:p>
            <a:pPr algn="l" eaLnBrk="1" hangingPunct="1"/>
            <a:endParaRPr lang="en-US" altLang="tr-TR" sz="2000" b="1" dirty="0">
              <a:latin typeface="Lucida Console" panose="020B0609040504020204" pitchFamily="49" charset="0"/>
            </a:endParaRPr>
          </a:p>
          <a:p>
            <a:pPr algn="l" eaLnBrk="1" hangingPunct="1"/>
            <a:r>
              <a:rPr lang="en-US" altLang="tr-TR" sz="2000" b="1" dirty="0">
                <a:latin typeface="Lucida Console" panose="020B0609040504020204" pitchFamily="49" charset="0"/>
              </a:rPr>
              <a:t>    draw_bolt ( ); // Vida</a:t>
            </a:r>
          </a:p>
          <a:p>
            <a:endParaRPr lang="en-US" altLang="tr-TR" sz="2000" b="1" dirty="0">
              <a:latin typeface="Lucida Console" panose="020B0609040504020204" pitchFamily="49" charset="0"/>
            </a:endParaRPr>
          </a:p>
          <a:p>
            <a:r>
              <a:rPr lang="en-US" altLang="tr-TR" sz="2000" b="1" dirty="0">
                <a:latin typeface="Lucida Console" panose="020B0609040504020204" pitchFamily="49" charset="0"/>
              </a:rPr>
              <a:t>  Gl.glPopMatrix ( );</a:t>
            </a:r>
          </a:p>
          <a:p>
            <a:pPr algn="l" eaLnBrk="1" hangingPunct="1"/>
            <a:r>
              <a:rPr lang="en-US" altLang="tr-TR" sz="2000" b="1" dirty="0">
                <a:latin typeface="Lucida Console" panose="020B060904050402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244954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61056" y="116632"/>
            <a:ext cx="8578144" cy="1143000"/>
          </a:xfrm>
        </p:spPr>
        <p:txBody>
          <a:bodyPr/>
          <a:lstStyle/>
          <a:p>
            <a:r>
              <a:rPr lang="en-US" altLang="tr-TR" dirty="0"/>
              <a:t>OpenGL</a:t>
            </a:r>
            <a:r>
              <a:rPr lang="tr-TR" altLang="tr-TR" dirty="0"/>
              <a:t> Fonksiyon Yazım Stili</a:t>
            </a:r>
            <a:endParaRPr lang="en-US" altLang="tr-TR" dirty="0"/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OpenGL fonksiyonları </a:t>
            </a:r>
            <a:r>
              <a:rPr lang="en-US" dirty="0">
                <a:latin typeface="Lucida Console" panose="020B0609040504020204" pitchFamily="49" charset="0"/>
              </a:rPr>
              <a:t>Gl nesnesinin g</a:t>
            </a:r>
            <a:r>
              <a:rPr lang="tr-TR" dirty="0">
                <a:latin typeface="Lucida Console" panose="020B0609040504020204" pitchFamily="49" charset="0"/>
              </a:rPr>
              <a:t>l</a:t>
            </a:r>
            <a:r>
              <a:rPr lang="tr-TR" dirty="0"/>
              <a:t> ile başla</a:t>
            </a:r>
            <a:r>
              <a:rPr lang="en-US" dirty="0"/>
              <a:t>yan metodlarıdır</a:t>
            </a:r>
            <a:endParaRPr lang="tr-TR" dirty="0"/>
          </a:p>
          <a:p>
            <a:pPr lvl="1"/>
            <a:r>
              <a:rPr lang="tr-TR" dirty="0"/>
              <a:t>Çoğu fonksiyon </a:t>
            </a:r>
            <a:r>
              <a:rPr lang="tr-TR" dirty="0">
                <a:latin typeface="Lucida Console" panose="020B0609040504020204" pitchFamily="49" charset="0"/>
              </a:rPr>
              <a:t>gl</a:t>
            </a:r>
            <a:r>
              <a:rPr lang="tr-TR" dirty="0"/>
              <a:t> ile başlar. </a:t>
            </a:r>
          </a:p>
          <a:p>
            <a:pPr lvl="2"/>
            <a:r>
              <a:rPr lang="tr-TR" dirty="0"/>
              <a:t>Örneğin: </a:t>
            </a:r>
            <a:r>
              <a:rPr lang="en-US" dirty="0" err="1">
                <a:latin typeface="Lucida Console" panose="020B0609040504020204" pitchFamily="49" charset="0"/>
              </a:rPr>
              <a:t>Gl.g</a:t>
            </a:r>
            <a:r>
              <a:rPr lang="tr-TR" dirty="0">
                <a:latin typeface="Lucida Console" panose="020B0609040504020204" pitchFamily="49" charset="0"/>
              </a:rPr>
              <a:t>lColor( )</a:t>
            </a:r>
            <a:endParaRPr lang="tr-TR" dirty="0"/>
          </a:p>
          <a:p>
            <a:pPr lvl="1"/>
            <a:r>
              <a:rPr lang="tr-TR" dirty="0">
                <a:latin typeface="Lucida Console" panose="020B0609040504020204" pitchFamily="49" charset="0"/>
              </a:rPr>
              <a:t>glu</a:t>
            </a:r>
            <a:r>
              <a:rPr lang="tr-TR" dirty="0"/>
              <a:t> ile başlayan fonksiyonlar işlevsel (utility) fonksiyonlardır. </a:t>
            </a:r>
          </a:p>
          <a:p>
            <a:pPr lvl="2"/>
            <a:r>
              <a:rPr lang="tr-TR" dirty="0"/>
              <a:t>Örneğin: </a:t>
            </a:r>
            <a:r>
              <a:rPr lang="en-US" dirty="0" err="1">
                <a:latin typeface="Lucida Console" panose="020B0609040504020204" pitchFamily="49" charset="0"/>
              </a:rPr>
              <a:t>Gl</a:t>
            </a:r>
            <a:r>
              <a:rPr lang="tr-TR" dirty="0">
                <a:latin typeface="Lucida Console" panose="020B0609040504020204" pitchFamily="49" charset="0"/>
              </a:rPr>
              <a:t>u</a:t>
            </a:r>
            <a:r>
              <a:rPr lang="en-US" dirty="0">
                <a:latin typeface="Lucida Console" panose="020B0609040504020204" pitchFamily="49" charset="0"/>
              </a:rPr>
              <a:t>.</a:t>
            </a:r>
            <a:r>
              <a:rPr lang="tr-TR" dirty="0">
                <a:latin typeface="Lucida Console" panose="020B0609040504020204" pitchFamily="49" charset="0"/>
              </a:rPr>
              <a:t>gluLookAt( )</a:t>
            </a:r>
            <a:endParaRPr lang="tr-TR" dirty="0"/>
          </a:p>
          <a:p>
            <a:pPr lvl="1"/>
            <a:r>
              <a:rPr lang="tr-TR" dirty="0">
                <a:latin typeface="Lucida Console" panose="020B0609040504020204" pitchFamily="49" charset="0"/>
              </a:rPr>
              <a:t>glx</a:t>
            </a:r>
            <a:r>
              <a:rPr lang="tr-TR" dirty="0"/>
              <a:t> ile başlayan fonksiyonlar X Windows sistemi ile ilişkilidir.</a:t>
            </a:r>
          </a:p>
          <a:p>
            <a:pPr lvl="2"/>
            <a:r>
              <a:rPr lang="tr-TR" dirty="0"/>
              <a:t>Örneğin: gfx.c içindeki komutlar.</a:t>
            </a:r>
          </a:p>
        </p:txBody>
      </p:sp>
    </p:spTree>
    <p:extLst>
      <p:ext uri="{BB962C8B-B14F-4D97-AF65-F5344CB8AC3E}">
        <p14:creationId xmlns:p14="http://schemas.microsoft.com/office/powerpoint/2010/main" val="29839853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09012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tr-TR" sz="2700" dirty="0"/>
              <a:t>Fonksiyon isimleri parametrelerinin tipi ve sayısına göre ayarlanmıştır.</a:t>
            </a:r>
            <a:endParaRPr lang="en-US" sz="2700" dirty="0"/>
          </a:p>
          <a:p>
            <a:pPr marL="742950" lvl="1" indent="-285750">
              <a:lnSpc>
                <a:spcPct val="100000"/>
              </a:lnSpc>
              <a:defRPr/>
            </a:pPr>
            <a:r>
              <a:rPr lang="en-US" sz="2200" b="1" dirty="0">
                <a:solidFill>
                  <a:schemeClr val="tx2"/>
                </a:solidFill>
                <a:latin typeface="Courier New" pitchFamily="49" charset="0"/>
              </a:rPr>
              <a:t>f</a:t>
            </a:r>
            <a:r>
              <a:rPr lang="en-US" sz="2200" dirty="0"/>
              <a:t> </a:t>
            </a:r>
            <a:r>
              <a:rPr lang="tr-TR" sz="2200" dirty="0"/>
              <a:t>ile biten fonksiyonlar noktalı (</a:t>
            </a:r>
            <a:r>
              <a:rPr lang="en-US" sz="2200" dirty="0"/>
              <a:t>float</a:t>
            </a:r>
            <a:r>
              <a:rPr lang="tr-TR" sz="2200" dirty="0"/>
              <a:t>) sayı alır. </a:t>
            </a:r>
            <a:endParaRPr lang="en-US" sz="2200" dirty="0"/>
          </a:p>
          <a:p>
            <a:pPr marL="742950" lvl="1" indent="-285750">
              <a:lnSpc>
                <a:spcPct val="100000"/>
              </a:lnSpc>
              <a:defRPr/>
            </a:pPr>
            <a:r>
              <a:rPr lang="en-US" sz="2200" b="1" dirty="0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2200" dirty="0"/>
              <a:t> </a:t>
            </a:r>
            <a:r>
              <a:rPr lang="tr-TR" sz="2200" dirty="0"/>
              <a:t>ile biten fonksiyonlar tamsayı alır.</a:t>
            </a:r>
            <a:endParaRPr lang="en-US" sz="2200" dirty="0"/>
          </a:p>
          <a:p>
            <a:pPr marL="742950" lvl="1" indent="-285750">
              <a:lnSpc>
                <a:spcPct val="100000"/>
              </a:lnSpc>
              <a:defRPr/>
            </a:pPr>
            <a:r>
              <a:rPr lang="en-US" sz="2200" b="1" dirty="0">
                <a:solidFill>
                  <a:schemeClr val="tx2"/>
                </a:solidFill>
                <a:latin typeface="Courier New" pitchFamily="49" charset="0"/>
              </a:rPr>
              <a:t>b</a:t>
            </a:r>
            <a:r>
              <a:rPr lang="en-US" sz="2200" dirty="0"/>
              <a:t> </a:t>
            </a:r>
            <a:r>
              <a:rPr lang="tr-TR" sz="2200" dirty="0"/>
              <a:t>ile biten fonksiyonlar 8-bit tamsayı alır.</a:t>
            </a:r>
          </a:p>
          <a:p>
            <a:pPr marL="1017270" lvl="2" indent="-285750">
              <a:defRPr/>
            </a:pPr>
            <a:r>
              <a:rPr lang="tr-TR" sz="1900" dirty="0"/>
              <a:t>Byte: -128 … +127</a:t>
            </a:r>
            <a:endParaRPr lang="en-US" sz="1900" dirty="0"/>
          </a:p>
          <a:p>
            <a:pPr marL="742950" lvl="1" indent="-285750">
              <a:lnSpc>
                <a:spcPct val="100000"/>
              </a:lnSpc>
              <a:defRPr/>
            </a:pPr>
            <a:r>
              <a:rPr lang="en-US" sz="2200" b="1" dirty="0">
                <a:solidFill>
                  <a:schemeClr val="tx2"/>
                </a:solidFill>
                <a:latin typeface="Courier New" pitchFamily="49" charset="0"/>
              </a:rPr>
              <a:t>ub</a:t>
            </a:r>
            <a:r>
              <a:rPr lang="en-US" sz="2200" dirty="0"/>
              <a:t> </a:t>
            </a:r>
            <a:r>
              <a:rPr lang="tr-TR" sz="2200" dirty="0"/>
              <a:t>ile biten fonksiyonlar işaretsiz 8-bit tamsayı alır.</a:t>
            </a:r>
          </a:p>
          <a:p>
            <a:pPr marL="1017270" lvl="2" indent="-285750">
              <a:defRPr/>
            </a:pPr>
            <a:r>
              <a:rPr lang="tr-TR" sz="1900" dirty="0"/>
              <a:t>Unsigned byte: 0 … 256</a:t>
            </a:r>
            <a:endParaRPr lang="en-US" sz="1900" dirty="0"/>
          </a:p>
          <a:p>
            <a:pPr marL="742950" lvl="1" indent="-285750">
              <a:lnSpc>
                <a:spcPct val="100000"/>
              </a:lnSpc>
              <a:defRPr/>
            </a:pPr>
            <a:r>
              <a:rPr lang="en-US" sz="2200" b="1" dirty="0">
                <a:solidFill>
                  <a:schemeClr val="tx2"/>
                </a:solidFill>
                <a:latin typeface="Courier New" pitchFamily="49" charset="0"/>
              </a:rPr>
              <a:t>v</a:t>
            </a:r>
            <a:r>
              <a:rPr lang="en-US" sz="2200" dirty="0"/>
              <a:t> </a:t>
            </a:r>
            <a:r>
              <a:rPr lang="tr-TR" sz="2200" dirty="0"/>
              <a:t>ile biten fonksiyonlar dizi (array) alır</a:t>
            </a:r>
            <a:r>
              <a:rPr lang="en-US" sz="2200" dirty="0"/>
              <a:t>.</a:t>
            </a:r>
          </a:p>
          <a:p>
            <a:pPr>
              <a:lnSpc>
                <a:spcPct val="100000"/>
              </a:lnSpc>
              <a:defRPr/>
            </a:pPr>
            <a:r>
              <a:rPr lang="tr-TR" sz="2700" dirty="0"/>
              <a:t>Örnekler</a:t>
            </a:r>
            <a:endParaRPr lang="en-US" sz="2700" dirty="0"/>
          </a:p>
          <a:p>
            <a:pPr marL="742950" lvl="1" indent="-285750">
              <a:lnSpc>
                <a:spcPct val="100000"/>
              </a:lnSpc>
              <a:defRPr/>
            </a:pPr>
            <a:r>
              <a:rPr lang="en-US" sz="2200" b="1" dirty="0">
                <a:solidFill>
                  <a:schemeClr val="tx2"/>
                </a:solidFill>
                <a:latin typeface="Courier New" pitchFamily="49" charset="0"/>
              </a:rPr>
              <a:t>Gl.glColor3f()</a:t>
            </a:r>
            <a:r>
              <a:rPr lang="en-US" sz="2200" dirty="0"/>
              <a:t>	3 </a:t>
            </a:r>
            <a:r>
              <a:rPr lang="tr-TR" sz="2200" dirty="0"/>
              <a:t>noktalı sayı alır.</a:t>
            </a:r>
            <a:endParaRPr lang="en-US" sz="2200" dirty="0"/>
          </a:p>
          <a:p>
            <a:pPr marL="742950" lvl="1" indent="-285750">
              <a:lnSpc>
                <a:spcPct val="100000"/>
              </a:lnSpc>
              <a:defRPr/>
            </a:pPr>
            <a:r>
              <a:rPr lang="en-US" sz="2200" b="1" dirty="0">
                <a:latin typeface="Courier New" pitchFamily="49" charset="0"/>
              </a:rPr>
              <a:t>Gl.glColor4fv</a:t>
            </a:r>
            <a:r>
              <a:rPr lang="en-US" sz="2200" b="1" dirty="0">
                <a:solidFill>
                  <a:schemeClr val="tx2"/>
                </a:solidFill>
                <a:latin typeface="Courier New" pitchFamily="49" charset="0"/>
              </a:rPr>
              <a:t>()	</a:t>
            </a:r>
            <a:r>
              <a:rPr lang="en-US" sz="2200" dirty="0"/>
              <a:t>4 </a:t>
            </a:r>
            <a:r>
              <a:rPr lang="tr-TR" sz="2200" dirty="0"/>
              <a:t>noktalı sayı içeren dizi alır.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61056" y="116632"/>
            <a:ext cx="8578144" cy="1143000"/>
          </a:xfrm>
        </p:spPr>
        <p:txBody>
          <a:bodyPr/>
          <a:lstStyle/>
          <a:p>
            <a:r>
              <a:rPr lang="en-US" altLang="tr-TR" dirty="0"/>
              <a:t>OpenGL</a:t>
            </a:r>
            <a:r>
              <a:rPr lang="tr-TR" altLang="tr-TR" dirty="0"/>
              <a:t> Fonksiyon Yazım Stili</a:t>
            </a:r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36232299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09012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/>
            </a:pPr>
            <a:r>
              <a:rPr lang="tr-TR" sz="2700" dirty="0"/>
              <a:t>Fonksiyonların parametrelerinin tipi ve sayısına göre davranışını ayarlayan tek bir isimle yazılmasına "Method Overloading" denir.</a:t>
            </a:r>
          </a:p>
          <a:p>
            <a:pPr>
              <a:lnSpc>
                <a:spcPct val="100000"/>
              </a:lnSpc>
              <a:defRPr/>
            </a:pPr>
            <a:r>
              <a:rPr lang="tr-TR" sz="2700" dirty="0"/>
              <a:t>OpenGL bu yöntemi kullanmamıştır.</a:t>
            </a:r>
          </a:p>
          <a:p>
            <a:pPr>
              <a:lnSpc>
                <a:spcPct val="100000"/>
              </a:lnSpc>
              <a:defRPr/>
            </a:pPr>
            <a:r>
              <a:rPr lang="tr-TR" sz="2700" dirty="0"/>
              <a:t>Sizler bu yöntemi hayata geçirebilirsiniz.</a:t>
            </a:r>
            <a:endParaRPr lang="en-US" sz="2200" dirty="0"/>
          </a:p>
          <a:p>
            <a:pPr marL="547370" lvl="1" indent="-273050">
              <a:defRPr/>
            </a:pPr>
            <a:r>
              <a:rPr lang="tr-TR" sz="2200" dirty="0"/>
              <a:t>C# için </a:t>
            </a:r>
            <a:r>
              <a:rPr lang="en-US" sz="2200" dirty="0"/>
              <a:t>SharpGL, OpenTK</a:t>
            </a:r>
            <a:r>
              <a:rPr lang="tr-TR" sz="2200" dirty="0"/>
              <a:t> gibi daha yeni kütüphanelerde "Metod Overloading" yapılmıştır.</a:t>
            </a:r>
            <a:endParaRPr lang="en-US" sz="220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61056" y="116632"/>
            <a:ext cx="8578144" cy="1143000"/>
          </a:xfrm>
        </p:spPr>
        <p:txBody>
          <a:bodyPr/>
          <a:lstStyle/>
          <a:p>
            <a:r>
              <a:rPr lang="en-US" altLang="tr-TR" dirty="0"/>
              <a:t>OpenGL</a:t>
            </a:r>
            <a:r>
              <a:rPr lang="tr-TR" altLang="tr-TR" dirty="0"/>
              <a:t> Fonksiyon Yazım Stili</a:t>
            </a:r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11928661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tr-TR" sz="2800" dirty="0"/>
              <a:t>BÜYÜK harflerle yazılmış değişkenler genellikle sabitleri bildirir.</a:t>
            </a:r>
            <a:endParaRPr lang="tr-TR" dirty="0"/>
          </a:p>
          <a:p>
            <a:pPr lvl="1"/>
            <a:r>
              <a:rPr lang="tr-TR" dirty="0"/>
              <a:t>Sabitleri birleştirmek için bit bazında OR işlemi </a:t>
            </a:r>
            <a:br>
              <a:rPr lang="tr-TR" dirty="0"/>
            </a:br>
            <a:r>
              <a:rPr lang="tr-TR" dirty="0"/>
              <a:t>(x | y ) kullanılır.</a:t>
            </a:r>
          </a:p>
          <a:p>
            <a:pPr lvl="1"/>
            <a:r>
              <a:rPr lang="tr-TR" dirty="0"/>
              <a:t>Örnek: </a:t>
            </a:r>
            <a:r>
              <a:rPr lang="en-US" dirty="0"/>
              <a:t>Gl.</a:t>
            </a:r>
            <a:r>
              <a:rPr lang="tr-TR" dirty="0"/>
              <a:t>GLUT_SINGLE,Gl.GLUT_RGB</a:t>
            </a:r>
          </a:p>
          <a:p>
            <a:pPr marL="274320" lvl="1" indent="0">
              <a:buNone/>
            </a:pPr>
            <a:r>
              <a:rPr lang="tr-TR" dirty="0"/>
              <a:t>	(</a:t>
            </a:r>
            <a:r>
              <a:rPr lang="en-US" dirty="0"/>
              <a:t>Gl. </a:t>
            </a:r>
            <a:r>
              <a:rPr lang="tr-TR" dirty="0"/>
              <a:t>GLUT_SINGLE |Gl.GLUT_RGB)</a:t>
            </a:r>
          </a:p>
          <a:p>
            <a:pPr lvl="1"/>
            <a:r>
              <a:rPr lang="tr-TR" dirty="0"/>
              <a:t>İşlem sonucunda bazı bitler ‘1’ olacaktır.</a:t>
            </a:r>
            <a:endParaRPr lang="en-US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61056" y="116632"/>
            <a:ext cx="8578144" cy="1143000"/>
          </a:xfrm>
        </p:spPr>
        <p:txBody>
          <a:bodyPr/>
          <a:lstStyle/>
          <a:p>
            <a:r>
              <a:rPr lang="en-US" altLang="tr-TR" dirty="0"/>
              <a:t>OpenGL</a:t>
            </a:r>
            <a:r>
              <a:rPr lang="tr-TR" altLang="tr-TR" dirty="0"/>
              <a:t> Fonksiyon Yazım Stili</a:t>
            </a:r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24716106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61056" y="116632"/>
            <a:ext cx="8578144" cy="1143000"/>
          </a:xfrm>
        </p:spPr>
        <p:txBody>
          <a:bodyPr/>
          <a:lstStyle/>
          <a:p>
            <a:r>
              <a:rPr lang="en-US" altLang="tr-TR" dirty="0"/>
              <a:t>OpenGL: </a:t>
            </a:r>
            <a:r>
              <a:rPr lang="tr-TR" altLang="tr-TR" dirty="0"/>
              <a:t>Basit Kullanım Esastır.</a:t>
            </a:r>
            <a:endParaRPr lang="en-US" altLang="tr-TR" dirty="0"/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sz="2800" dirty="0"/>
              <a:t>Bir pencere açın ve OpenGL’i ona ekleyin.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800" dirty="0"/>
              <a:t>Projeksiyon parametrelerini ayarlayın (örneğin, görüş alanı).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800" dirty="0"/>
              <a:t>Eğer varsa aydınlatmayı ayarlayın.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800" dirty="0"/>
              <a:t>Ana görüntüleme (render) döngüsünde</a:t>
            </a:r>
          </a:p>
          <a:p>
            <a:pPr marL="731520" lvl="1" indent="-457200">
              <a:buFont typeface="+mj-lt"/>
              <a:buAutoNum type="alphaLcParenR"/>
            </a:pPr>
            <a:r>
              <a:rPr lang="tr-TR" sz="2500" dirty="0"/>
              <a:t>gluLookAt( ) ile kamerayı pozisyonlandırın.</a:t>
            </a:r>
          </a:p>
          <a:p>
            <a:pPr lvl="2"/>
            <a:r>
              <a:rPr lang="tr-TR" sz="2200" dirty="0"/>
              <a:t>Dünya koordinatları içinde kamera pozisyonu</a:t>
            </a:r>
          </a:p>
          <a:p>
            <a:pPr marL="731520" lvl="1" indent="-457200">
              <a:buFont typeface="+mj-lt"/>
              <a:buAutoNum type="alphaLcParenR"/>
            </a:pPr>
            <a:r>
              <a:rPr lang="tr-TR" sz="2500" dirty="0"/>
              <a:t>Modelin poligonlarını görüntüleme işlemini yapın.</a:t>
            </a:r>
          </a:p>
          <a:p>
            <a:pPr lvl="2"/>
            <a:r>
              <a:rPr lang="tr-TR" sz="2200" dirty="0"/>
              <a:t>En basit örnek: Dünya koordinatları içinde üçgen çizimi.</a:t>
            </a:r>
          </a:p>
        </p:txBody>
      </p:sp>
    </p:spTree>
    <p:extLst>
      <p:ext uri="{BB962C8B-B14F-4D97-AF65-F5344CB8AC3E}">
        <p14:creationId xmlns:p14="http://schemas.microsoft.com/office/powerpoint/2010/main" val="16566546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tr-TR" dirty="0"/>
              <a:t>Bir pencere açıp ve OpenGL’i ona eklemek:</a:t>
            </a:r>
          </a:p>
          <a:p>
            <a:pPr lvl="1">
              <a:defRPr/>
            </a:pPr>
            <a:r>
              <a:rPr lang="en-US" dirty="0"/>
              <a:t>glutCreateWindow()</a:t>
            </a:r>
            <a:endParaRPr lang="tr-TR" dirty="0"/>
          </a:p>
          <a:p>
            <a:endParaRPr lang="tr-TR" dirty="0"/>
          </a:p>
          <a:p>
            <a:pPr marL="514350" indent="-514350">
              <a:buFont typeface="+mj-lt"/>
              <a:buAutoNum type="arabicPeriod" startAt="2"/>
            </a:pPr>
            <a:r>
              <a:rPr lang="tr-TR" dirty="0"/>
              <a:t>Projeksiyon parametrelerini ayarlamak (örneğin, görüş alanı):</a:t>
            </a:r>
          </a:p>
          <a:p>
            <a:pPr lvl="1"/>
            <a:r>
              <a:rPr lang="tr-TR" dirty="0"/>
              <a:t>Tipik olarak, bir perspektif projeksiyonu kullanmak:</a:t>
            </a:r>
          </a:p>
          <a:p>
            <a:pPr lvl="2"/>
            <a:r>
              <a:rPr lang="tr-TR" dirty="0"/>
              <a:t>Uzak nesneler yakın nesnelere göre daha küçük görünür.</a:t>
            </a:r>
          </a:p>
          <a:p>
            <a:pPr lvl="2"/>
            <a:r>
              <a:rPr lang="tr-TR" dirty="0"/>
              <a:t>Ekranın merkezinde ufuk çizgisi oluşur.</a:t>
            </a:r>
          </a:p>
          <a:p>
            <a:pPr lvl="2"/>
            <a:r>
              <a:rPr lang="tr-TR" dirty="0"/>
              <a:t>Bir görüş alanı (frustum) içinde kalanlar çizilir.</a:t>
            </a:r>
          </a:p>
          <a:p>
            <a:pPr lvl="1"/>
            <a:r>
              <a:rPr lang="tr-TR" dirty="0"/>
              <a:t>Diğer projeksiyonlar: paralel izdüşüm, izometrik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61056" y="116632"/>
            <a:ext cx="8578144" cy="1143000"/>
          </a:xfrm>
        </p:spPr>
        <p:txBody>
          <a:bodyPr/>
          <a:lstStyle/>
          <a:p>
            <a:r>
              <a:rPr lang="en-US" altLang="tr-TR" dirty="0"/>
              <a:t>OpenGL: </a:t>
            </a:r>
            <a:r>
              <a:rPr lang="tr-TR" altLang="tr-TR" dirty="0"/>
              <a:t>Basit Kullanım Esastır.</a:t>
            </a:r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104452957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697" y="1340768"/>
            <a:ext cx="8566856" cy="4940300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en-US" altLang="tr-TR" sz="2800" dirty="0"/>
              <a:t>OpenGL</a:t>
            </a:r>
            <a:r>
              <a:rPr lang="tr-TR" altLang="tr-TR" sz="2800" dirty="0"/>
              <a:t>’de</a:t>
            </a:r>
            <a:r>
              <a:rPr lang="en-US" altLang="tr-TR" sz="2800" dirty="0"/>
              <a:t>: Perspe</a:t>
            </a:r>
            <a:r>
              <a:rPr lang="tr-TR" altLang="tr-TR" sz="2800" dirty="0"/>
              <a:t>k</a:t>
            </a:r>
            <a:r>
              <a:rPr lang="en-US" altLang="tr-TR" sz="2800" dirty="0"/>
              <a:t>ti</a:t>
            </a:r>
            <a:r>
              <a:rPr lang="tr-TR" altLang="tr-TR" sz="2800" dirty="0"/>
              <a:t>f</a:t>
            </a:r>
            <a:r>
              <a:rPr lang="en-US" altLang="tr-TR" sz="2800" dirty="0"/>
              <a:t> Proje</a:t>
            </a:r>
            <a:r>
              <a:rPr lang="tr-TR" altLang="tr-TR" sz="2800" dirty="0"/>
              <a:t>ks</a:t>
            </a:r>
            <a:r>
              <a:rPr lang="en-US" altLang="tr-TR" sz="2800" dirty="0"/>
              <a:t>i</a:t>
            </a:r>
            <a:r>
              <a:rPr lang="tr-TR" altLang="tr-TR" sz="2800" dirty="0"/>
              <a:t>y</a:t>
            </a:r>
            <a:r>
              <a:rPr lang="en-US" altLang="tr-TR" sz="2800" dirty="0"/>
              <a:t>on</a:t>
            </a:r>
            <a:endParaRPr lang="en-US" sz="2800" dirty="0"/>
          </a:p>
          <a:p>
            <a:pPr marL="742950" lvl="1" indent="-285750">
              <a:lnSpc>
                <a:spcPct val="100000"/>
              </a:lnSpc>
              <a:defRPr/>
            </a:pPr>
            <a:r>
              <a:rPr lang="tr-TR" sz="2200" i="1" dirty="0">
                <a:solidFill>
                  <a:schemeClr val="tx2"/>
                </a:solidFill>
              </a:rPr>
              <a:t>P</a:t>
            </a:r>
            <a:r>
              <a:rPr lang="en-US" sz="2200" i="1" dirty="0">
                <a:solidFill>
                  <a:schemeClr val="tx2"/>
                </a:solidFill>
              </a:rPr>
              <a:t>roje</a:t>
            </a:r>
            <a:r>
              <a:rPr lang="tr-TR" sz="2200" i="1" dirty="0">
                <a:solidFill>
                  <a:schemeClr val="tx2"/>
                </a:solidFill>
              </a:rPr>
              <a:t>ks</a:t>
            </a:r>
            <a:r>
              <a:rPr lang="en-US" sz="2200" i="1" dirty="0">
                <a:solidFill>
                  <a:schemeClr val="tx2"/>
                </a:solidFill>
              </a:rPr>
              <a:t>i</a:t>
            </a:r>
            <a:r>
              <a:rPr lang="tr-TR" sz="2200" i="1" dirty="0">
                <a:solidFill>
                  <a:schemeClr val="tx2"/>
                </a:solidFill>
              </a:rPr>
              <a:t>y</a:t>
            </a:r>
            <a:r>
              <a:rPr lang="en-US" sz="2200" i="1" dirty="0">
                <a:solidFill>
                  <a:schemeClr val="tx2"/>
                </a:solidFill>
              </a:rPr>
              <a:t>on matri</a:t>
            </a:r>
            <a:r>
              <a:rPr lang="tr-TR" sz="2200" i="1" dirty="0">
                <a:solidFill>
                  <a:schemeClr val="tx2"/>
                </a:solidFill>
              </a:rPr>
              <a:t>si </a:t>
            </a:r>
            <a:r>
              <a:rPr lang="tr-TR" sz="2200" dirty="0">
                <a:solidFill>
                  <a:schemeClr val="tx2"/>
                </a:solidFill>
              </a:rPr>
              <a:t>ile gerçekleştirilir.</a:t>
            </a:r>
            <a:endParaRPr lang="en-US" sz="2200" dirty="0"/>
          </a:p>
          <a:p>
            <a:pPr marL="742950" lvl="1" indent="-285750">
              <a:lnSpc>
                <a:spcPct val="100000"/>
              </a:lnSpc>
              <a:defRPr/>
            </a:pPr>
            <a:r>
              <a:rPr lang="en-US" sz="2200" dirty="0">
                <a:solidFill>
                  <a:schemeClr val="tx2"/>
                </a:solidFill>
                <a:latin typeface="Courier New" pitchFamily="49" charset="0"/>
              </a:rPr>
              <a:t>gluPerspective()</a:t>
            </a:r>
            <a:r>
              <a:rPr lang="en-US" sz="2200" dirty="0"/>
              <a:t> </a:t>
            </a:r>
            <a:r>
              <a:rPr lang="tr-TR" sz="2200" dirty="0"/>
              <a:t>bu matrisi oluşturur</a:t>
            </a:r>
            <a:r>
              <a:rPr lang="en-US" sz="2200" dirty="0"/>
              <a:t> </a:t>
            </a:r>
            <a:br>
              <a:rPr lang="en-US" sz="2200" dirty="0"/>
            </a:br>
            <a:endParaRPr lang="en-US" sz="2200" dirty="0"/>
          </a:p>
          <a:p>
            <a:pPr marL="1143000" lvl="2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b="1" dirty="0">
                <a:solidFill>
                  <a:schemeClr val="tx2"/>
                </a:solidFill>
                <a:latin typeface="Lucida Console" pitchFamily="49" charset="0"/>
              </a:rPr>
              <a:t>Gl.glMatrixMode( Gl.GL_PROJECTION );</a:t>
            </a:r>
          </a:p>
          <a:p>
            <a:pPr marL="1143000" lvl="2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b="1" dirty="0">
                <a:solidFill>
                  <a:schemeClr val="tx2"/>
                </a:solidFill>
                <a:latin typeface="Lucida Console" pitchFamily="49" charset="0"/>
              </a:rPr>
              <a:t>Gl.glLoadIdentity</a:t>
            </a:r>
            <a:r>
              <a:rPr lang="en-US" sz="2000" b="1" i="0" dirty="0">
                <a:solidFill>
                  <a:schemeClr val="tx2"/>
                </a:solidFill>
                <a:latin typeface="Lucida Console" pitchFamily="49" charset="0"/>
              </a:rPr>
              <a:t>(); //</a:t>
            </a:r>
            <a:r>
              <a:rPr lang="tr-TR" sz="2000" b="1" i="0" dirty="0">
                <a:solidFill>
                  <a:schemeClr val="tx2"/>
                </a:solidFill>
                <a:latin typeface="Lucida Console" pitchFamily="49" charset="0"/>
              </a:rPr>
              <a:t> birim</a:t>
            </a:r>
            <a:r>
              <a:rPr lang="en-US" sz="2000" b="1" i="0" dirty="0">
                <a:solidFill>
                  <a:schemeClr val="tx2"/>
                </a:solidFill>
                <a:latin typeface="Lucida Console" pitchFamily="49" charset="0"/>
              </a:rPr>
              <a:t> matri</a:t>
            </a:r>
            <a:r>
              <a:rPr lang="tr-TR" sz="2000" b="1" i="0" dirty="0">
                <a:solidFill>
                  <a:schemeClr val="tx2"/>
                </a:solidFill>
                <a:latin typeface="Lucida Console" pitchFamily="49" charset="0"/>
              </a:rPr>
              <a:t>s yükler</a:t>
            </a:r>
            <a:endParaRPr lang="en-US" sz="2000" b="1" i="0" dirty="0">
              <a:solidFill>
                <a:schemeClr val="tx2"/>
              </a:solidFill>
              <a:latin typeface="Lucida Console" pitchFamily="49" charset="0"/>
            </a:endParaRPr>
          </a:p>
          <a:p>
            <a:pPr marL="1143000" lvl="2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b="1" dirty="0">
                <a:solidFill>
                  <a:schemeClr val="tx2"/>
                </a:solidFill>
                <a:latin typeface="Lucida Console" pitchFamily="49" charset="0"/>
              </a:rPr>
              <a:t>Glu.gluPerspective</a:t>
            </a:r>
            <a:r>
              <a:rPr lang="en-US" sz="2000" b="1" i="0" dirty="0">
                <a:solidFill>
                  <a:schemeClr val="tx2"/>
                </a:solidFill>
                <a:latin typeface="Lucida Console" pitchFamily="49" charset="0"/>
              </a:rPr>
              <a:t>(</a:t>
            </a:r>
            <a:r>
              <a:rPr lang="tr-TR" sz="2000" b="1" i="0" dirty="0">
                <a:solidFill>
                  <a:schemeClr val="tx2"/>
                </a:solidFill>
                <a:latin typeface="Lucida Console" pitchFamily="49" charset="0"/>
              </a:rPr>
              <a:t> </a:t>
            </a:r>
            <a:r>
              <a:rPr lang="en-US" sz="2000" b="1" i="0" dirty="0">
                <a:solidFill>
                  <a:schemeClr val="tx2"/>
                </a:solidFill>
                <a:latin typeface="Lucida Console" pitchFamily="49" charset="0"/>
              </a:rPr>
              <a:t>vfov, aspect, near, far</a:t>
            </a:r>
            <a:r>
              <a:rPr lang="tr-TR" sz="2000" b="1" i="0" dirty="0">
                <a:solidFill>
                  <a:schemeClr val="tx2"/>
                </a:solidFill>
                <a:latin typeface="Lucida Console" pitchFamily="49" charset="0"/>
              </a:rPr>
              <a:t> </a:t>
            </a:r>
            <a:r>
              <a:rPr lang="en-US" sz="2000" b="1" i="0" dirty="0">
                <a:solidFill>
                  <a:schemeClr val="tx2"/>
                </a:solidFill>
                <a:latin typeface="Lucida Console" pitchFamily="49" charset="0"/>
              </a:rPr>
              <a:t>);</a:t>
            </a:r>
          </a:p>
          <a:p>
            <a:pPr marL="0" indent="0">
              <a:lnSpc>
                <a:spcPct val="100000"/>
              </a:lnSpc>
              <a:buNone/>
              <a:defRPr/>
            </a:pPr>
            <a:endParaRPr lang="en-US" sz="2800" dirty="0"/>
          </a:p>
          <a:p>
            <a:pPr marL="742950" lvl="1" indent="-285750">
              <a:lnSpc>
                <a:spcPct val="100000"/>
              </a:lnSpc>
              <a:defRPr/>
            </a:pPr>
            <a:r>
              <a:rPr lang="en-US" sz="2200" dirty="0">
                <a:solidFill>
                  <a:schemeClr val="tx2"/>
                </a:solidFill>
                <a:latin typeface="Courier New" pitchFamily="49" charset="0"/>
              </a:rPr>
              <a:t>vfov</a:t>
            </a:r>
            <a:r>
              <a:rPr lang="en-US" sz="2200" dirty="0"/>
              <a:t>: </a:t>
            </a:r>
            <a:r>
              <a:rPr lang="tr-TR" sz="2200" dirty="0"/>
              <a:t>dikey görüş alanı açısı</a:t>
            </a:r>
            <a:endParaRPr lang="en-US" sz="2200" dirty="0"/>
          </a:p>
          <a:p>
            <a:pPr marL="742950" lvl="1" indent="-285750">
              <a:lnSpc>
                <a:spcPct val="100000"/>
              </a:lnSpc>
              <a:defRPr/>
            </a:pPr>
            <a:r>
              <a:rPr lang="en-US" sz="2200" dirty="0">
                <a:solidFill>
                  <a:schemeClr val="tx2"/>
                </a:solidFill>
                <a:latin typeface="Courier New" pitchFamily="49" charset="0"/>
              </a:rPr>
              <a:t>aspect</a:t>
            </a:r>
            <a:r>
              <a:rPr lang="en-US" sz="2200" dirty="0"/>
              <a:t>: </a:t>
            </a:r>
            <a:r>
              <a:rPr lang="tr-TR" sz="2200" dirty="0"/>
              <a:t>pencerenin</a:t>
            </a:r>
            <a:r>
              <a:rPr lang="en-US" sz="2200" dirty="0"/>
              <a:t> </a:t>
            </a:r>
            <a:r>
              <a:rPr lang="tr-TR" sz="2200" dirty="0"/>
              <a:t>en</a:t>
            </a:r>
            <a:r>
              <a:rPr lang="en-US" sz="2200" dirty="0"/>
              <a:t>/</a:t>
            </a:r>
            <a:r>
              <a:rPr lang="tr-TR" sz="2200" dirty="0"/>
              <a:t>boy oranı</a:t>
            </a:r>
            <a:endParaRPr lang="en-US" sz="2200" dirty="0"/>
          </a:p>
          <a:p>
            <a:pPr marL="742950" lvl="1" indent="-285750">
              <a:lnSpc>
                <a:spcPct val="100000"/>
              </a:lnSpc>
              <a:defRPr/>
            </a:pPr>
            <a:r>
              <a:rPr lang="en-US" sz="2200" dirty="0">
                <a:solidFill>
                  <a:schemeClr val="tx2"/>
                </a:solidFill>
                <a:latin typeface="Courier New" pitchFamily="49" charset="0"/>
              </a:rPr>
              <a:t>near</a:t>
            </a:r>
            <a:r>
              <a:rPr lang="en-US" sz="2200" dirty="0"/>
              <a:t>, </a:t>
            </a:r>
            <a:r>
              <a:rPr lang="en-US" sz="2200" dirty="0">
                <a:solidFill>
                  <a:schemeClr val="tx2"/>
                </a:solidFill>
                <a:latin typeface="Courier New" pitchFamily="49" charset="0"/>
              </a:rPr>
              <a:t>far</a:t>
            </a:r>
            <a:r>
              <a:rPr lang="en-US" sz="2200" dirty="0"/>
              <a:t>: </a:t>
            </a:r>
            <a:r>
              <a:rPr lang="tr-TR" sz="2200" dirty="0"/>
              <a:t>yakın ve uzak</a:t>
            </a:r>
            <a:r>
              <a:rPr lang="en-US" sz="2200" dirty="0"/>
              <a:t> </a:t>
            </a:r>
            <a:r>
              <a:rPr lang="tr-TR" sz="2200" dirty="0"/>
              <a:t>kesme düzlemi mesafesi</a:t>
            </a:r>
            <a:br>
              <a:rPr lang="tr-TR" sz="2200" dirty="0"/>
            </a:br>
            <a:r>
              <a:rPr lang="tr-TR" sz="2200" i="1" dirty="0"/>
              <a:t>(clipping planes)</a:t>
            </a:r>
            <a:endParaRPr lang="en-US" sz="2200" i="1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61056" y="116632"/>
            <a:ext cx="8578144" cy="1143000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b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tr-TR" dirty="0"/>
              <a:t>OpenGL: </a:t>
            </a:r>
            <a:r>
              <a:rPr lang="tr-TR" altLang="tr-TR" dirty="0"/>
              <a:t>Basit Kullanım Esastır.</a:t>
            </a:r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13720548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68760"/>
            <a:ext cx="8566856" cy="528444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90000"/>
              </a:lnSpc>
              <a:buFont typeface="+mj-lt"/>
              <a:buAutoNum type="arabicPeriod" startAt="3"/>
              <a:defRPr/>
            </a:pPr>
            <a:r>
              <a:rPr lang="tr-TR" sz="2800" dirty="0"/>
              <a:t>Eğer varsa aydınlatmayı ayarlamak.</a:t>
            </a:r>
          </a:p>
          <a:p>
            <a:pPr lvl="1"/>
            <a:r>
              <a:rPr lang="tr-TR" sz="2500" dirty="0"/>
              <a:t>En basit seçenek: Poligon veya köşelerin birbirlerinden faklı olması için mevcut renklerini değiştirmek.</a:t>
            </a:r>
          </a:p>
          <a:p>
            <a:pPr lvl="2"/>
            <a:r>
              <a:rPr lang="tr-TR" sz="2200" dirty="0">
                <a:latin typeface="Lucida Console" panose="020B0609040504020204" pitchFamily="49" charset="0"/>
              </a:rPr>
              <a:t>glColor( )</a:t>
            </a:r>
            <a:r>
              <a:rPr lang="tr-TR" sz="2200" dirty="0"/>
              <a:t> Geçerli rengi ayarlar.</a:t>
            </a:r>
          </a:p>
          <a:p>
            <a:pPr lvl="1"/>
            <a:r>
              <a:rPr lang="tr-TR" sz="2500" dirty="0"/>
              <a:t>Veya OpenGL basit bir aydınlatma modeli sağlar:</a:t>
            </a:r>
          </a:p>
          <a:p>
            <a:pPr lvl="2"/>
            <a:r>
              <a:rPr lang="tr-TR" sz="2200" dirty="0"/>
              <a:t>Işık ile ilgili parametreler ayarlanır.</a:t>
            </a:r>
          </a:p>
          <a:p>
            <a:pPr lvl="3"/>
            <a:r>
              <a:rPr lang="tr-TR" dirty="0"/>
              <a:t>Yoğunluk, pozisyon, yön ve varsa ışığın uzaklaştıkça azalması.</a:t>
            </a:r>
          </a:p>
          <a:p>
            <a:pPr lvl="2"/>
            <a:r>
              <a:rPr lang="tr-TR" sz="2200" dirty="0"/>
              <a:t>Materyal ile ilgili parametreler ayarlanır. </a:t>
            </a:r>
          </a:p>
          <a:p>
            <a:pPr lvl="3"/>
            <a:r>
              <a:rPr lang="tr-TR" dirty="0"/>
              <a:t>Yüzeyden ışığın nasıl yansıtıldığı belirtilir.</a:t>
            </a:r>
          </a:p>
          <a:p>
            <a:pPr lvl="1"/>
            <a:r>
              <a:rPr lang="tr-TR" sz="2500" dirty="0"/>
              <a:t>Ayrıntılara gelecek haftalarda değineceğiz.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61056" y="116632"/>
            <a:ext cx="8578144" cy="1143000"/>
          </a:xfrm>
        </p:spPr>
        <p:txBody>
          <a:bodyPr/>
          <a:lstStyle/>
          <a:p>
            <a:r>
              <a:rPr lang="en-US" altLang="tr-TR" dirty="0"/>
              <a:t>OpenGL: </a:t>
            </a:r>
            <a:r>
              <a:rPr lang="tr-TR" altLang="tr-TR" dirty="0"/>
              <a:t>Basit Kullanım Esastır.</a:t>
            </a:r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40405305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2400" i="0" dirty="0">
                <a:solidFill>
                  <a:schemeClr val="tx2"/>
                </a:solidFill>
              </a:rPr>
              <a:t>4.a) Kamerayı ayarlamak:</a:t>
            </a:r>
          </a:p>
          <a:p>
            <a:pPr marL="548640" lvl="2" indent="0">
              <a:spcBef>
                <a:spcPct val="0"/>
              </a:spcBef>
              <a:spcAft>
                <a:spcPct val="0"/>
              </a:spcAft>
              <a:buNone/>
              <a:defRPr/>
            </a:pPr>
            <a:br>
              <a:rPr lang="tr-TR" sz="1800" i="0" dirty="0">
                <a:solidFill>
                  <a:schemeClr val="tx2"/>
                </a:solidFill>
                <a:latin typeface="Lucida Console" pitchFamily="49" charset="0"/>
              </a:rPr>
            </a:br>
            <a:r>
              <a:rPr lang="en-US" sz="1800" dirty="0">
                <a:solidFill>
                  <a:schemeClr val="tx2"/>
                </a:solidFill>
                <a:latin typeface="Lucida Console" pitchFamily="49" charset="0"/>
              </a:rPr>
              <a:t>Gl.glMatrixMode(Gl.GL_MODELVIEW</a:t>
            </a:r>
            <a:r>
              <a:rPr lang="en-US" sz="1800" i="0" dirty="0">
                <a:solidFill>
                  <a:schemeClr val="tx2"/>
                </a:solidFill>
                <a:latin typeface="Lucida Console" pitchFamily="49" charset="0"/>
              </a:rPr>
              <a:t>);</a:t>
            </a:r>
          </a:p>
          <a:p>
            <a:pPr marL="548640" lvl="2" inden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sz="1800" dirty="0">
                <a:solidFill>
                  <a:schemeClr val="tx2"/>
                </a:solidFill>
                <a:latin typeface="Lucida Console" pitchFamily="49" charset="0"/>
              </a:rPr>
              <a:t>Gl.glLoadIdentity</a:t>
            </a:r>
            <a:r>
              <a:rPr lang="en-US" sz="1800" i="0" dirty="0">
                <a:solidFill>
                  <a:schemeClr val="tx2"/>
                </a:solidFill>
                <a:latin typeface="Lucida Console" pitchFamily="49" charset="0"/>
              </a:rPr>
              <a:t>();</a:t>
            </a:r>
          </a:p>
          <a:p>
            <a:pPr marL="548640" lvl="2" indent="0">
              <a:spcBef>
                <a:spcPct val="0"/>
              </a:spcBef>
              <a:spcAft>
                <a:spcPct val="0"/>
              </a:spcAft>
              <a:buNone/>
              <a:tabLst>
                <a:tab pos="1970088" algn="l"/>
              </a:tabLst>
              <a:defRPr/>
            </a:pPr>
            <a:r>
              <a:rPr lang="en-US" sz="1800" dirty="0">
                <a:solidFill>
                  <a:schemeClr val="tx2"/>
                </a:solidFill>
                <a:latin typeface="Lucida Console" pitchFamily="49" charset="0"/>
              </a:rPr>
              <a:t>Glu.gluLookAt</a:t>
            </a:r>
            <a:r>
              <a:rPr lang="en-US" sz="1800" i="0" dirty="0">
                <a:solidFill>
                  <a:schemeClr val="tx2"/>
                </a:solidFill>
                <a:latin typeface="Lucida Console" pitchFamily="49" charset="0"/>
              </a:rPr>
              <a:t>( eyeX, eyeY, eyeZ, </a:t>
            </a:r>
            <a:br>
              <a:rPr lang="en-US" sz="1800" i="0" dirty="0">
                <a:solidFill>
                  <a:schemeClr val="tx2"/>
                </a:solidFill>
                <a:latin typeface="Lucida Console" pitchFamily="49" charset="0"/>
              </a:rPr>
            </a:br>
            <a:r>
              <a:rPr lang="en-US" sz="1800" i="0" dirty="0">
                <a:solidFill>
                  <a:schemeClr val="tx2"/>
                </a:solidFill>
                <a:latin typeface="Lucida Console" pitchFamily="49" charset="0"/>
              </a:rPr>
              <a:t>               lookX, lookY, lookZ, </a:t>
            </a:r>
            <a:br>
              <a:rPr lang="en-US" sz="1800" i="0" dirty="0">
                <a:solidFill>
                  <a:schemeClr val="tx2"/>
                </a:solidFill>
                <a:latin typeface="Lucida Console" pitchFamily="49" charset="0"/>
              </a:rPr>
            </a:br>
            <a:r>
              <a:rPr lang="en-US" sz="1800" i="0" dirty="0">
                <a:solidFill>
                  <a:schemeClr val="tx2"/>
                </a:solidFill>
                <a:latin typeface="Lucida Console" pitchFamily="49" charset="0"/>
              </a:rPr>
              <a:t>            </a:t>
            </a:r>
            <a:r>
              <a:rPr lang="en-US" sz="1800" dirty="0">
                <a:solidFill>
                  <a:schemeClr val="tx2"/>
                </a:solidFill>
                <a:latin typeface="Lucida Console" pitchFamily="49" charset="0"/>
              </a:rPr>
              <a:t>   </a:t>
            </a:r>
            <a:r>
              <a:rPr lang="en-US" sz="1800" i="0" dirty="0">
                <a:solidFill>
                  <a:schemeClr val="tx2"/>
                </a:solidFill>
                <a:latin typeface="Lucida Console" pitchFamily="49" charset="0"/>
              </a:rPr>
              <a:t>upX, upY, upZ</a:t>
            </a:r>
            <a:r>
              <a:rPr lang="tr-TR" sz="1800" i="0" dirty="0">
                <a:solidFill>
                  <a:schemeClr val="tx2"/>
                </a:solidFill>
                <a:latin typeface="Lucida Console" pitchFamily="49" charset="0"/>
              </a:rPr>
              <a:t> </a:t>
            </a:r>
            <a:r>
              <a:rPr lang="en-US" sz="1800" i="0" dirty="0">
                <a:solidFill>
                  <a:schemeClr val="tx2"/>
                </a:solidFill>
                <a:latin typeface="Lucida Console" pitchFamily="49" charset="0"/>
              </a:rPr>
              <a:t>);</a:t>
            </a:r>
            <a:br>
              <a:rPr lang="tr-TR" sz="1800" i="0" dirty="0">
                <a:solidFill>
                  <a:schemeClr val="tx2"/>
                </a:solidFill>
                <a:latin typeface="Lucida Console" pitchFamily="49" charset="0"/>
              </a:rPr>
            </a:br>
            <a:endParaRPr lang="en-US" sz="1200" i="0" dirty="0">
              <a:solidFill>
                <a:schemeClr val="tx2"/>
              </a:solidFill>
              <a:latin typeface="Lucida Console" pitchFamily="49" charset="0"/>
            </a:endParaRPr>
          </a:p>
          <a:p>
            <a:pPr marL="742950" lvl="1" indent="-285750">
              <a:lnSpc>
                <a:spcPct val="90000"/>
              </a:lnSpc>
              <a:defRPr/>
            </a:pPr>
            <a:r>
              <a:rPr lang="en-US" sz="1900" dirty="0"/>
              <a:t>eye[XYZ]: </a:t>
            </a:r>
            <a:r>
              <a:rPr lang="tr-TR" sz="1900" dirty="0"/>
              <a:t>kameranın dünya koordinatlarındaki yeri</a:t>
            </a:r>
            <a:endParaRPr lang="en-US" sz="1900" dirty="0"/>
          </a:p>
          <a:p>
            <a:pPr marL="742950" lvl="1" indent="-285750">
              <a:lnSpc>
                <a:spcPct val="90000"/>
              </a:lnSpc>
              <a:defRPr/>
            </a:pPr>
            <a:r>
              <a:rPr lang="en-US" sz="1900" dirty="0"/>
              <a:t>look[XYZ]: </a:t>
            </a:r>
            <a:r>
              <a:rPr lang="tr-TR" sz="1900" dirty="0"/>
              <a:t>kameranın nereye baktığı</a:t>
            </a:r>
            <a:endParaRPr lang="en-US" sz="1900" dirty="0"/>
          </a:p>
          <a:p>
            <a:pPr marL="742950" lvl="1" indent="-285750">
              <a:lnSpc>
                <a:spcPct val="90000"/>
              </a:lnSpc>
              <a:defRPr/>
            </a:pPr>
            <a:r>
              <a:rPr lang="en-US" sz="1900" dirty="0"/>
              <a:t>up[XYZ]: </a:t>
            </a:r>
            <a:r>
              <a:rPr lang="tr-TR" sz="1900" dirty="0"/>
              <a:t>kamerayı nasıl tuttuğumuzu belirten dikey vektör</a:t>
            </a:r>
            <a:endParaRPr lang="en-US" sz="1900" dirty="0"/>
          </a:p>
          <a:p>
            <a:pPr>
              <a:lnSpc>
                <a:spcPct val="90000"/>
              </a:lnSpc>
              <a:defRPr/>
            </a:pPr>
            <a:endParaRPr lang="tr-TR" sz="2400" b="0" dirty="0">
              <a:latin typeface="Lucida Console" panose="020B0609040504020204" pitchFamily="49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sz="2400" b="0" dirty="0">
                <a:latin typeface="Lucida Console" panose="020B0609040504020204" pitchFamily="49" charset="0"/>
              </a:rPr>
              <a:t>Glu.</a:t>
            </a:r>
            <a:r>
              <a:rPr lang="tr-TR" sz="2400" b="0" dirty="0">
                <a:latin typeface="Lucida Console" panose="020B0609040504020204" pitchFamily="49" charset="0"/>
              </a:rPr>
              <a:t>gluLookAt() </a:t>
            </a:r>
            <a:r>
              <a:rPr lang="tr-TR" sz="2400" b="0" dirty="0"/>
              <a:t>sahneye ait tüm noktaların </a:t>
            </a:r>
            <a:r>
              <a:rPr lang="tr-TR" sz="2400" dirty="0"/>
              <a:t>dünya koordinatlarındaki değerlerini kamera koordinat sistemine dönüştüren bir matris oluşturur.</a:t>
            </a:r>
            <a:endParaRPr lang="en-US" sz="2400" b="0" dirty="0"/>
          </a:p>
          <a:p>
            <a:pPr marL="742950" lvl="1" indent="-285750">
              <a:lnSpc>
                <a:spcPct val="90000"/>
              </a:lnSpc>
              <a:defRPr/>
            </a:pPr>
            <a:r>
              <a:rPr lang="tr-TR" sz="1900" dirty="0"/>
              <a:t>Kamera merkeze (0,0,0) gelir.</a:t>
            </a:r>
            <a:endParaRPr lang="en-US" sz="1900" dirty="0"/>
          </a:p>
          <a:p>
            <a:pPr marL="742950" lvl="1" indent="-285750">
              <a:lnSpc>
                <a:spcPct val="90000"/>
              </a:lnSpc>
              <a:defRPr/>
            </a:pPr>
            <a:r>
              <a:rPr lang="en-US" sz="1900" dirty="0"/>
              <a:t>-Z </a:t>
            </a:r>
            <a:r>
              <a:rPr lang="tr-TR" sz="1900" dirty="0"/>
              <a:t>ekseni yönünde bakar.</a:t>
            </a:r>
            <a:endParaRPr lang="en-US" sz="1900" dirty="0"/>
          </a:p>
          <a:p>
            <a:pPr marL="742950" lvl="1" indent="-285750">
              <a:lnSpc>
                <a:spcPct val="90000"/>
              </a:lnSpc>
              <a:defRPr/>
            </a:pPr>
            <a:r>
              <a:rPr lang="tr-TR" sz="1900" dirty="0"/>
              <a:t>Üst vektör Y eksenine ayarlanır.</a:t>
            </a:r>
            <a:endParaRPr lang="en-US" sz="190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61056" y="116632"/>
            <a:ext cx="8578144" cy="1143000"/>
          </a:xfrm>
        </p:spPr>
        <p:txBody>
          <a:bodyPr/>
          <a:lstStyle/>
          <a:p>
            <a:r>
              <a:rPr lang="en-US" altLang="tr-TR" dirty="0"/>
              <a:t>OpenGL: </a:t>
            </a:r>
            <a:r>
              <a:rPr lang="tr-TR" altLang="tr-TR" dirty="0"/>
              <a:t>Basit Kullanım Esastır.</a:t>
            </a:r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990331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OpenGL 3.0</a:t>
            </a:r>
            <a:r>
              <a:rPr lang="tr-TR" altLang="tr-TR" dirty="0"/>
              <a:t> ve 3.1 ile Değişim Yılları</a:t>
            </a:r>
            <a:endParaRPr lang="en-US" alt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OpenGL 3.0 (2008)</a:t>
            </a:r>
          </a:p>
          <a:p>
            <a:pPr lvl="1"/>
            <a:r>
              <a:rPr lang="tr-TR" dirty="0"/>
              <a:t>Yeni içerik oluşturma mekanizması geldi.</a:t>
            </a:r>
          </a:p>
          <a:p>
            <a:pPr lvl="1"/>
            <a:r>
              <a:rPr lang="tr-TR" dirty="0"/>
              <a:t>Eski programlara destek kalktı.</a:t>
            </a:r>
          </a:p>
          <a:p>
            <a:pPr lvl="1"/>
            <a:r>
              <a:rPr lang="tr-TR" dirty="0"/>
              <a:t>Tümüyle ileriye doğru uyumlu olması sağlandı.</a:t>
            </a:r>
          </a:p>
          <a:p>
            <a:r>
              <a:rPr lang="tr-TR" dirty="0"/>
              <a:t>OpenGL 3.1 (2009)</a:t>
            </a:r>
          </a:p>
          <a:p>
            <a:pPr lvl="1"/>
            <a:r>
              <a:rPr lang="tr-TR" dirty="0"/>
              <a:t>Shading Language 1.40 sürümü çıktı. </a:t>
            </a:r>
          </a:p>
          <a:p>
            <a:pPr lvl="1"/>
            <a:r>
              <a:rPr lang="tr-TR" dirty="0"/>
              <a:t>Fonksiyonların çoğu OpenGL 3.0 uyumsuzdu, yeniden yazıldılar. </a:t>
            </a:r>
          </a:p>
          <a:p>
            <a:pPr lvl="1"/>
            <a:r>
              <a:rPr lang="tr-TR" dirty="0"/>
              <a:t>Zaten ​​tüm 3.0 özellikleri daha ileriki sürümlerde kaldırıldı.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42610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OpenGL’de geometri bir dizi </a:t>
            </a:r>
            <a:r>
              <a:rPr lang="tr-TR" sz="2400" dirty="0">
                <a:latin typeface="Lucida Console" panose="020B0609040504020204" pitchFamily="49" charset="0"/>
              </a:rPr>
              <a:t>glBegin()</a:t>
            </a:r>
            <a:r>
              <a:rPr lang="tr-TR" sz="2400" dirty="0"/>
              <a:t> ve</a:t>
            </a:r>
            <a:r>
              <a:rPr lang="tr-TR" sz="2400" dirty="0">
                <a:latin typeface="Lucida Console" panose="020B0609040504020204" pitchFamily="49" charset="0"/>
              </a:rPr>
              <a:t> glEnd() </a:t>
            </a:r>
            <a:r>
              <a:rPr lang="tr-TR" sz="2400" dirty="0"/>
              <a:t>çağrıları arasında verilen köşeler listesidir.</a:t>
            </a:r>
          </a:p>
          <a:p>
            <a:pPr lvl="1"/>
            <a:r>
              <a:rPr lang="tr-TR" sz="2400" dirty="0"/>
              <a:t>Basit bir örnek : Bir üçgen oluşturmak</a:t>
            </a:r>
          </a:p>
          <a:p>
            <a:pPr marL="1076325" lvl="2" indent="0">
              <a:buNone/>
            </a:pPr>
            <a:r>
              <a:rPr lang="en-US" dirty="0">
                <a:latin typeface="Lucida Console" panose="020B0609040504020204" pitchFamily="49" charset="0"/>
              </a:rPr>
              <a:t>Gl.</a:t>
            </a:r>
            <a:r>
              <a:rPr lang="tr-TR" dirty="0">
                <a:latin typeface="Lucida Console" panose="020B0609040504020204" pitchFamily="49" charset="0"/>
              </a:rPr>
              <a:t>glBegin(</a:t>
            </a:r>
            <a:r>
              <a:rPr lang="en-US" dirty="0">
                <a:latin typeface="Lucida Console" panose="020B0609040504020204" pitchFamily="49" charset="0"/>
              </a:rPr>
              <a:t> Gl.</a:t>
            </a:r>
            <a:r>
              <a:rPr lang="tr-TR" dirty="0">
                <a:latin typeface="Lucida Console" panose="020B0609040504020204" pitchFamily="49" charset="0"/>
              </a:rPr>
              <a:t>GL_POLYGON</a:t>
            </a:r>
            <a:r>
              <a:rPr lang="en-US" dirty="0">
                <a:latin typeface="Lucida Console" panose="020B0609040504020204" pitchFamily="49" charset="0"/>
              </a:rPr>
              <a:t> </a:t>
            </a:r>
            <a:r>
              <a:rPr lang="tr-TR" dirty="0">
                <a:latin typeface="Lucida Console" panose="020B0609040504020204" pitchFamily="49" charset="0"/>
              </a:rPr>
              <a:t>);</a:t>
            </a:r>
          </a:p>
          <a:p>
            <a:pPr marL="1436688" lvl="3" indent="0">
              <a:buNone/>
            </a:pPr>
            <a:r>
              <a:rPr lang="en-US" sz="2000" dirty="0">
                <a:latin typeface="Lucida Console" panose="020B0609040504020204" pitchFamily="49" charset="0"/>
              </a:rPr>
              <a:t>Gl.</a:t>
            </a:r>
            <a:r>
              <a:rPr lang="tr-TR" sz="2000" dirty="0">
                <a:latin typeface="Lucida Console" panose="020B0609040504020204" pitchFamily="49" charset="0"/>
              </a:rPr>
              <a:t>glVertex3f( x1 , y1, z1 ) ;</a:t>
            </a:r>
          </a:p>
          <a:p>
            <a:pPr marL="1436688" lvl="3" indent="0">
              <a:buNone/>
            </a:pPr>
            <a:r>
              <a:rPr lang="en-US" sz="2000" dirty="0">
                <a:latin typeface="Lucida Console" panose="020B0609040504020204" pitchFamily="49" charset="0"/>
              </a:rPr>
              <a:t>Gl.</a:t>
            </a:r>
            <a:r>
              <a:rPr lang="tr-TR" sz="2000" dirty="0">
                <a:latin typeface="Lucida Console" panose="020B0609040504020204" pitchFamily="49" charset="0"/>
              </a:rPr>
              <a:t>glVertex3f( x2, y2 , z2 ) ;</a:t>
            </a:r>
          </a:p>
          <a:p>
            <a:pPr marL="1436688" lvl="3" indent="0">
              <a:buNone/>
            </a:pPr>
            <a:r>
              <a:rPr lang="en-US" sz="2000" dirty="0">
                <a:latin typeface="Lucida Console" panose="020B0609040504020204" pitchFamily="49" charset="0"/>
              </a:rPr>
              <a:t>Gl.</a:t>
            </a:r>
            <a:r>
              <a:rPr lang="tr-TR" sz="2000" dirty="0">
                <a:latin typeface="Lucida Console" panose="020B0609040504020204" pitchFamily="49" charset="0"/>
              </a:rPr>
              <a:t>glVertex3f( x3, y3 , Z3 );</a:t>
            </a:r>
          </a:p>
          <a:p>
            <a:pPr marL="1076325" lvl="2" indent="0">
              <a:buNone/>
            </a:pPr>
            <a:r>
              <a:rPr lang="en-US" dirty="0">
                <a:latin typeface="Lucida Console" panose="020B0609040504020204" pitchFamily="49" charset="0"/>
              </a:rPr>
              <a:t>Gl.</a:t>
            </a:r>
            <a:r>
              <a:rPr lang="tr-TR" dirty="0">
                <a:latin typeface="Lucida Console" panose="020B0609040504020204" pitchFamily="49" charset="0"/>
              </a:rPr>
              <a:t>glEnd();</a:t>
            </a:r>
          </a:p>
          <a:p>
            <a:pPr lvl="1"/>
            <a:endParaRPr lang="tr-TR" sz="2400" dirty="0"/>
          </a:p>
          <a:p>
            <a:pPr lvl="1"/>
            <a:r>
              <a:rPr lang="tr-TR" sz="2400" dirty="0"/>
              <a:t>Kullanımı: </a:t>
            </a:r>
            <a:r>
              <a:rPr lang="tr-TR" sz="2400" dirty="0">
                <a:latin typeface="Lucida Console" panose="020B0609040504020204" pitchFamily="49" charset="0"/>
              </a:rPr>
              <a:t>glBegin(type)</a:t>
            </a:r>
            <a:r>
              <a:rPr lang="tr-TR" sz="2400" dirty="0"/>
              <a:t>, </a:t>
            </a:r>
            <a:r>
              <a:rPr lang="tr-TR" sz="2400" dirty="0">
                <a:latin typeface="Lucida Console" panose="020B0609040504020204" pitchFamily="49" charset="0"/>
              </a:rPr>
              <a:t>type</a:t>
            </a:r>
            <a:r>
              <a:rPr lang="tr-TR" sz="2400" dirty="0"/>
              <a:t> şunlar olabilir:</a:t>
            </a:r>
          </a:p>
          <a:p>
            <a:pPr lvl="2"/>
            <a:r>
              <a:rPr lang="tr-TR" dirty="0"/>
              <a:t>Noktalar, çizgiler, çokgenler, üçgenler, dörtgenler, vs...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261056" y="116632"/>
            <a:ext cx="8578144" cy="1143000"/>
          </a:xfrm>
        </p:spPr>
        <p:txBody>
          <a:bodyPr/>
          <a:lstStyle/>
          <a:p>
            <a:r>
              <a:rPr lang="tr-TR" altLang="tr-TR" dirty="0"/>
              <a:t>Son Adım: Sahneyi Oluşturmak</a:t>
            </a:r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115195336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61056" y="116632"/>
            <a:ext cx="8578144" cy="1143000"/>
          </a:xfrm>
        </p:spPr>
        <p:txBody>
          <a:bodyPr/>
          <a:lstStyle/>
          <a:p>
            <a:r>
              <a:rPr lang="tr-TR" altLang="tr-TR" dirty="0"/>
              <a:t>Temel</a:t>
            </a:r>
            <a:r>
              <a:rPr lang="en-US" altLang="tr-TR" dirty="0"/>
              <a:t> </a:t>
            </a:r>
            <a:r>
              <a:rPr lang="tr-TR" altLang="tr-TR" dirty="0"/>
              <a:t>Grafik Elemanları</a:t>
            </a:r>
            <a:endParaRPr lang="en-US" altLang="tr-TR" dirty="0"/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480560"/>
          </a:xfrm>
        </p:spPr>
        <p:txBody>
          <a:bodyPr/>
          <a:lstStyle/>
          <a:p>
            <a:pPr>
              <a:defRPr/>
            </a:pPr>
            <a:r>
              <a:rPr lang="en-US" sz="2700" dirty="0"/>
              <a:t>Gl.GL_POINTS</a:t>
            </a:r>
          </a:p>
          <a:p>
            <a:pPr>
              <a:defRPr/>
            </a:pPr>
            <a:r>
              <a:rPr lang="en-US" sz="2700" dirty="0"/>
              <a:t>Gl.GL_LINE</a:t>
            </a:r>
          </a:p>
          <a:p>
            <a:pPr marL="742950" lvl="1" indent="-285750">
              <a:defRPr/>
            </a:pPr>
            <a:r>
              <a:rPr lang="en-US" dirty="0"/>
              <a:t>{S | _STRIP | _LOOP}</a:t>
            </a:r>
          </a:p>
          <a:p>
            <a:pPr>
              <a:defRPr/>
            </a:pPr>
            <a:r>
              <a:rPr lang="en-US" sz="2700" dirty="0"/>
              <a:t>Gl.GL_TRIANGLE</a:t>
            </a:r>
          </a:p>
          <a:p>
            <a:pPr marL="742950" lvl="1" indent="-285750">
              <a:defRPr/>
            </a:pPr>
            <a:r>
              <a:rPr lang="en-US" dirty="0"/>
              <a:t>{S | _STRIP | _FAN}</a:t>
            </a:r>
          </a:p>
          <a:p>
            <a:pPr>
              <a:defRPr/>
            </a:pPr>
            <a:r>
              <a:rPr lang="en-US" sz="2700" dirty="0"/>
              <a:t>Gl.GL_QUAD</a:t>
            </a:r>
          </a:p>
          <a:p>
            <a:pPr marL="742950" lvl="1" indent="-285750">
              <a:defRPr/>
            </a:pPr>
            <a:r>
              <a:rPr lang="en-US" dirty="0"/>
              <a:t>{S | _STRIP}</a:t>
            </a:r>
          </a:p>
          <a:p>
            <a:pPr>
              <a:defRPr/>
            </a:pPr>
            <a:r>
              <a:rPr lang="en-US" sz="2700" dirty="0"/>
              <a:t>Gl.GL_POLYGON</a:t>
            </a:r>
          </a:p>
          <a:p>
            <a:pPr>
              <a:defRPr/>
            </a:pPr>
            <a:endParaRPr lang="en-US" sz="2700" dirty="0"/>
          </a:p>
        </p:txBody>
      </p:sp>
      <p:pic>
        <p:nvPicPr>
          <p:cNvPr id="46084" name="Picture 4" descr="openg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9267" y="1676400"/>
            <a:ext cx="3780367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988400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61056" y="304800"/>
            <a:ext cx="8578144" cy="1143000"/>
          </a:xfrm>
        </p:spPr>
        <p:txBody>
          <a:bodyPr/>
          <a:lstStyle/>
          <a:p>
            <a:r>
              <a:rPr lang="en-US" altLang="ko-KR" dirty="0">
                <a:ea typeface="굴림" pitchFamily="34" charset="-127"/>
              </a:rPr>
              <a:t>OpenGL</a:t>
            </a:r>
            <a:r>
              <a:rPr lang="tr-TR" altLang="ko-KR" dirty="0">
                <a:ea typeface="굴림" pitchFamily="34" charset="-127"/>
              </a:rPr>
              <a:t>’de Noktalar</a:t>
            </a:r>
            <a:endParaRPr lang="en-US" altLang="ko-KR" dirty="0">
              <a:ea typeface="굴림" pitchFamily="34" charset="-127"/>
            </a:endParaRP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1219200" y="2209801"/>
            <a:ext cx="3514104" cy="336092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Gl.glBegin(Gl.GL_POINTS);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Gl.glVertex2fv(p0);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Gl.glVertex2fv(p1);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Gl.glVertex2fv(p2);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Gl.glVertex2fv(p3);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Gl.glVertex2fv(p4);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Gl.glVertex2fv(p5);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Gl.glVertex2fv(p6);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Gl.glVertex2fv(p7);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Gl.glEnd();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486400" y="2286000"/>
            <a:ext cx="2895600" cy="2590800"/>
            <a:chOff x="2544" y="1440"/>
            <a:chExt cx="1824" cy="1632"/>
          </a:xfrm>
        </p:grpSpPr>
        <p:sp>
          <p:nvSpPr>
            <p:cNvPr id="47109" name="Oval 5"/>
            <p:cNvSpPr>
              <a:spLocks noChangeArrowheads="1"/>
            </p:cNvSpPr>
            <p:nvPr/>
          </p:nvSpPr>
          <p:spPr bwMode="auto">
            <a:xfrm>
              <a:off x="3360" y="1680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47110" name="Rectangle 6"/>
            <p:cNvSpPr>
              <a:spLocks noChangeArrowheads="1"/>
            </p:cNvSpPr>
            <p:nvPr/>
          </p:nvSpPr>
          <p:spPr bwMode="auto">
            <a:xfrm>
              <a:off x="3312" y="144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p0</a:t>
              </a:r>
            </a:p>
          </p:txBody>
        </p:sp>
        <p:sp>
          <p:nvSpPr>
            <p:cNvPr id="47111" name="Oval 7"/>
            <p:cNvSpPr>
              <a:spLocks noChangeArrowheads="1"/>
            </p:cNvSpPr>
            <p:nvPr/>
          </p:nvSpPr>
          <p:spPr bwMode="auto">
            <a:xfrm>
              <a:off x="3888" y="1824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47112" name="Rectangle 8"/>
            <p:cNvSpPr>
              <a:spLocks noChangeArrowheads="1"/>
            </p:cNvSpPr>
            <p:nvPr/>
          </p:nvSpPr>
          <p:spPr bwMode="auto">
            <a:xfrm>
              <a:off x="3840" y="1584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p1</a:t>
              </a:r>
            </a:p>
          </p:txBody>
        </p:sp>
        <p:sp>
          <p:nvSpPr>
            <p:cNvPr id="47113" name="Oval 9"/>
            <p:cNvSpPr>
              <a:spLocks noChangeArrowheads="1"/>
            </p:cNvSpPr>
            <p:nvPr/>
          </p:nvSpPr>
          <p:spPr bwMode="auto">
            <a:xfrm>
              <a:off x="4224" y="2304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47114" name="Rectangle 10"/>
            <p:cNvSpPr>
              <a:spLocks noChangeArrowheads="1"/>
            </p:cNvSpPr>
            <p:nvPr/>
          </p:nvSpPr>
          <p:spPr bwMode="auto">
            <a:xfrm>
              <a:off x="4176" y="2064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p2</a:t>
              </a:r>
            </a:p>
          </p:txBody>
        </p:sp>
        <p:sp>
          <p:nvSpPr>
            <p:cNvPr id="47115" name="Oval 11"/>
            <p:cNvSpPr>
              <a:spLocks noChangeArrowheads="1"/>
            </p:cNvSpPr>
            <p:nvPr/>
          </p:nvSpPr>
          <p:spPr bwMode="auto">
            <a:xfrm>
              <a:off x="3888" y="2784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47116" name="Rectangle 12"/>
            <p:cNvSpPr>
              <a:spLocks noChangeArrowheads="1"/>
            </p:cNvSpPr>
            <p:nvPr/>
          </p:nvSpPr>
          <p:spPr bwMode="auto">
            <a:xfrm>
              <a:off x="3840" y="2544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p3</a:t>
              </a:r>
            </a:p>
          </p:txBody>
        </p:sp>
        <p:sp>
          <p:nvSpPr>
            <p:cNvPr id="47117" name="Oval 13"/>
            <p:cNvSpPr>
              <a:spLocks noChangeArrowheads="1"/>
            </p:cNvSpPr>
            <p:nvPr/>
          </p:nvSpPr>
          <p:spPr bwMode="auto">
            <a:xfrm>
              <a:off x="3312" y="3024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47118" name="Rectangle 14"/>
            <p:cNvSpPr>
              <a:spLocks noChangeArrowheads="1"/>
            </p:cNvSpPr>
            <p:nvPr/>
          </p:nvSpPr>
          <p:spPr bwMode="auto">
            <a:xfrm>
              <a:off x="3264" y="2784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p4</a:t>
              </a:r>
            </a:p>
          </p:txBody>
        </p:sp>
        <p:sp>
          <p:nvSpPr>
            <p:cNvPr id="47119" name="Oval 15"/>
            <p:cNvSpPr>
              <a:spLocks noChangeArrowheads="1"/>
            </p:cNvSpPr>
            <p:nvPr/>
          </p:nvSpPr>
          <p:spPr bwMode="auto">
            <a:xfrm>
              <a:off x="2736" y="2736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47120" name="Rectangle 16"/>
            <p:cNvSpPr>
              <a:spLocks noChangeArrowheads="1"/>
            </p:cNvSpPr>
            <p:nvPr/>
          </p:nvSpPr>
          <p:spPr bwMode="auto">
            <a:xfrm>
              <a:off x="2688" y="2496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p5</a:t>
              </a:r>
            </a:p>
          </p:txBody>
        </p:sp>
        <p:sp>
          <p:nvSpPr>
            <p:cNvPr id="47121" name="Oval 17"/>
            <p:cNvSpPr>
              <a:spLocks noChangeArrowheads="1"/>
            </p:cNvSpPr>
            <p:nvPr/>
          </p:nvSpPr>
          <p:spPr bwMode="auto">
            <a:xfrm>
              <a:off x="2592" y="2304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47122" name="Rectangle 18"/>
            <p:cNvSpPr>
              <a:spLocks noChangeArrowheads="1"/>
            </p:cNvSpPr>
            <p:nvPr/>
          </p:nvSpPr>
          <p:spPr bwMode="auto">
            <a:xfrm>
              <a:off x="2544" y="2064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p6</a:t>
              </a:r>
            </a:p>
          </p:txBody>
        </p:sp>
        <p:sp>
          <p:nvSpPr>
            <p:cNvPr id="47123" name="Oval 19"/>
            <p:cNvSpPr>
              <a:spLocks noChangeArrowheads="1"/>
            </p:cNvSpPr>
            <p:nvPr/>
          </p:nvSpPr>
          <p:spPr bwMode="auto">
            <a:xfrm>
              <a:off x="2784" y="1776"/>
              <a:ext cx="48" cy="48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47124" name="Rectangle 20"/>
            <p:cNvSpPr>
              <a:spLocks noChangeArrowheads="1"/>
            </p:cNvSpPr>
            <p:nvPr/>
          </p:nvSpPr>
          <p:spPr bwMode="auto">
            <a:xfrm>
              <a:off x="2736" y="1536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24865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261056" y="304800"/>
            <a:ext cx="8578144" cy="1143000"/>
          </a:xfrm>
        </p:spPr>
        <p:txBody>
          <a:bodyPr/>
          <a:lstStyle/>
          <a:p>
            <a:r>
              <a:rPr lang="en-US" altLang="ko-KR" dirty="0">
                <a:ea typeface="굴림" pitchFamily="34" charset="-127"/>
              </a:rPr>
              <a:t>OpenGL</a:t>
            </a:r>
            <a:r>
              <a:rPr lang="tr-TR" altLang="ko-KR" dirty="0">
                <a:ea typeface="굴림" pitchFamily="34" charset="-127"/>
              </a:rPr>
              <a:t>’de Çizgiler</a:t>
            </a:r>
            <a:r>
              <a:rPr lang="en-US" altLang="ko-KR" dirty="0">
                <a:ea typeface="굴림" pitchFamily="34" charset="-127"/>
              </a:rPr>
              <a:t> (1/3)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229600" cy="4672176"/>
          </a:xfrm>
        </p:spPr>
        <p:txBody>
          <a:bodyPr/>
          <a:lstStyle/>
          <a:p>
            <a:pPr>
              <a:defRPr/>
            </a:pPr>
            <a:r>
              <a:rPr lang="tr-TR" altLang="ko-KR" dirty="0">
                <a:ea typeface="굴림" pitchFamily="50" charset="-127"/>
              </a:rPr>
              <a:t>Çizgi Parçaları</a:t>
            </a:r>
            <a:endParaRPr lang="en-US" altLang="ko-KR" dirty="0">
              <a:ea typeface="굴림" pitchFamily="50" charset="-127"/>
            </a:endParaRP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1219200" y="2209801"/>
            <a:ext cx="3514104" cy="336092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Gl.glBegin(Gl.GL_LINES);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Gl.glVertex2fv(p0);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Gl.glVertex2fv(p1);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Gl.glVertex2fv(p2);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Gl.glVertex2fv(p3);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Gl.glVertex2fv(p4);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Gl.glVertex2fv(p5);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Gl.glVertex2fv(p6);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Gl.glVertex2fv(p7);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Gl.glEnd();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483578" y="2286000"/>
            <a:ext cx="3048000" cy="2857500"/>
            <a:chOff x="3024" y="1440"/>
            <a:chExt cx="1920" cy="1800"/>
          </a:xfrm>
        </p:grpSpPr>
        <p:sp>
          <p:nvSpPr>
            <p:cNvPr id="48134" name="Oval 6"/>
            <p:cNvSpPr>
              <a:spLocks noChangeArrowheads="1"/>
            </p:cNvSpPr>
            <p:nvPr/>
          </p:nvSpPr>
          <p:spPr bwMode="auto">
            <a:xfrm>
              <a:off x="3888" y="1680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48135" name="Rectangle 7"/>
            <p:cNvSpPr>
              <a:spLocks noChangeArrowheads="1"/>
            </p:cNvSpPr>
            <p:nvPr/>
          </p:nvSpPr>
          <p:spPr bwMode="auto">
            <a:xfrm>
              <a:off x="3840" y="144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p0</a:t>
              </a:r>
            </a:p>
          </p:txBody>
        </p:sp>
        <p:sp>
          <p:nvSpPr>
            <p:cNvPr id="48136" name="Oval 8"/>
            <p:cNvSpPr>
              <a:spLocks noChangeArrowheads="1"/>
            </p:cNvSpPr>
            <p:nvPr/>
          </p:nvSpPr>
          <p:spPr bwMode="auto">
            <a:xfrm>
              <a:off x="4416" y="1824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48137" name="Rectangle 9"/>
            <p:cNvSpPr>
              <a:spLocks noChangeArrowheads="1"/>
            </p:cNvSpPr>
            <p:nvPr/>
          </p:nvSpPr>
          <p:spPr bwMode="auto">
            <a:xfrm>
              <a:off x="4368" y="1584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p1</a:t>
              </a:r>
            </a:p>
          </p:txBody>
        </p:sp>
        <p:sp>
          <p:nvSpPr>
            <p:cNvPr id="48138" name="Oval 10"/>
            <p:cNvSpPr>
              <a:spLocks noChangeArrowheads="1"/>
            </p:cNvSpPr>
            <p:nvPr/>
          </p:nvSpPr>
          <p:spPr bwMode="auto">
            <a:xfrm>
              <a:off x="4656" y="2208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48139" name="Rectangle 11"/>
            <p:cNvSpPr>
              <a:spLocks noChangeArrowheads="1"/>
            </p:cNvSpPr>
            <p:nvPr/>
          </p:nvSpPr>
          <p:spPr bwMode="auto">
            <a:xfrm>
              <a:off x="4752" y="216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p2</a:t>
              </a:r>
            </a:p>
          </p:txBody>
        </p:sp>
        <p:sp>
          <p:nvSpPr>
            <p:cNvPr id="48140" name="Oval 12"/>
            <p:cNvSpPr>
              <a:spLocks noChangeArrowheads="1"/>
            </p:cNvSpPr>
            <p:nvPr/>
          </p:nvSpPr>
          <p:spPr bwMode="auto">
            <a:xfrm>
              <a:off x="4320" y="2688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48141" name="Rectangle 13"/>
            <p:cNvSpPr>
              <a:spLocks noChangeArrowheads="1"/>
            </p:cNvSpPr>
            <p:nvPr/>
          </p:nvSpPr>
          <p:spPr bwMode="auto">
            <a:xfrm>
              <a:off x="4368" y="2736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p3</a:t>
              </a:r>
            </a:p>
          </p:txBody>
        </p:sp>
        <p:sp>
          <p:nvSpPr>
            <p:cNvPr id="48142" name="Oval 14"/>
            <p:cNvSpPr>
              <a:spLocks noChangeArrowheads="1"/>
            </p:cNvSpPr>
            <p:nvPr/>
          </p:nvSpPr>
          <p:spPr bwMode="auto">
            <a:xfrm>
              <a:off x="4032" y="2904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48143" name="Rectangle 15"/>
            <p:cNvSpPr>
              <a:spLocks noChangeArrowheads="1"/>
            </p:cNvSpPr>
            <p:nvPr/>
          </p:nvSpPr>
          <p:spPr bwMode="auto">
            <a:xfrm>
              <a:off x="3936" y="300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p4</a:t>
              </a:r>
            </a:p>
          </p:txBody>
        </p:sp>
        <p:sp>
          <p:nvSpPr>
            <p:cNvPr id="48144" name="Oval 16"/>
            <p:cNvSpPr>
              <a:spLocks noChangeArrowheads="1"/>
            </p:cNvSpPr>
            <p:nvPr/>
          </p:nvSpPr>
          <p:spPr bwMode="auto">
            <a:xfrm>
              <a:off x="3456" y="2616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48145" name="Rectangle 17"/>
            <p:cNvSpPr>
              <a:spLocks noChangeArrowheads="1"/>
            </p:cNvSpPr>
            <p:nvPr/>
          </p:nvSpPr>
          <p:spPr bwMode="auto">
            <a:xfrm>
              <a:off x="3312" y="2712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p5</a:t>
              </a:r>
            </a:p>
          </p:txBody>
        </p:sp>
        <p:sp>
          <p:nvSpPr>
            <p:cNvPr id="48146" name="Oval 18"/>
            <p:cNvSpPr>
              <a:spLocks noChangeArrowheads="1"/>
            </p:cNvSpPr>
            <p:nvPr/>
          </p:nvSpPr>
          <p:spPr bwMode="auto">
            <a:xfrm>
              <a:off x="3264" y="2304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48147" name="Rectangle 19"/>
            <p:cNvSpPr>
              <a:spLocks noChangeArrowheads="1"/>
            </p:cNvSpPr>
            <p:nvPr/>
          </p:nvSpPr>
          <p:spPr bwMode="auto">
            <a:xfrm>
              <a:off x="3024" y="216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p6</a:t>
              </a:r>
            </a:p>
          </p:txBody>
        </p:sp>
        <p:sp>
          <p:nvSpPr>
            <p:cNvPr id="48148" name="Oval 20"/>
            <p:cNvSpPr>
              <a:spLocks noChangeArrowheads="1"/>
            </p:cNvSpPr>
            <p:nvPr/>
          </p:nvSpPr>
          <p:spPr bwMode="auto">
            <a:xfrm>
              <a:off x="3456" y="1776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48149" name="Rectangle 21"/>
            <p:cNvSpPr>
              <a:spLocks noChangeArrowheads="1"/>
            </p:cNvSpPr>
            <p:nvPr/>
          </p:nvSpPr>
          <p:spPr bwMode="auto">
            <a:xfrm>
              <a:off x="3216" y="168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p7</a:t>
              </a:r>
            </a:p>
          </p:txBody>
        </p:sp>
        <p:cxnSp>
          <p:nvCxnSpPr>
            <p:cNvPr id="48150" name="AutoShape 22"/>
            <p:cNvCxnSpPr>
              <a:cxnSpLocks noChangeShapeType="1"/>
              <a:stCxn id="48134" idx="6"/>
              <a:endCxn id="48136" idx="2"/>
            </p:cNvCxnSpPr>
            <p:nvPr/>
          </p:nvCxnSpPr>
          <p:spPr bwMode="auto">
            <a:xfrm>
              <a:off x="3936" y="1704"/>
              <a:ext cx="480" cy="144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8151" name="AutoShape 23"/>
            <p:cNvCxnSpPr>
              <a:cxnSpLocks noChangeShapeType="1"/>
              <a:stCxn id="48140" idx="6"/>
              <a:endCxn id="48138" idx="4"/>
            </p:cNvCxnSpPr>
            <p:nvPr/>
          </p:nvCxnSpPr>
          <p:spPr bwMode="auto">
            <a:xfrm flipV="1">
              <a:off x="4368" y="2256"/>
              <a:ext cx="312" cy="456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8152" name="AutoShape 24"/>
            <p:cNvCxnSpPr>
              <a:cxnSpLocks noChangeShapeType="1"/>
              <a:stCxn id="48144" idx="6"/>
              <a:endCxn id="48142" idx="2"/>
            </p:cNvCxnSpPr>
            <p:nvPr/>
          </p:nvCxnSpPr>
          <p:spPr bwMode="auto">
            <a:xfrm>
              <a:off x="3504" y="2640"/>
              <a:ext cx="528" cy="288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8153" name="AutoShape 25"/>
            <p:cNvCxnSpPr>
              <a:cxnSpLocks noChangeShapeType="1"/>
              <a:stCxn id="48148" idx="4"/>
              <a:endCxn id="48146" idx="6"/>
            </p:cNvCxnSpPr>
            <p:nvPr/>
          </p:nvCxnSpPr>
          <p:spPr bwMode="auto">
            <a:xfrm flipH="1">
              <a:off x="3312" y="1824"/>
              <a:ext cx="168" cy="504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272319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61056" y="304800"/>
            <a:ext cx="8578144" cy="1143000"/>
          </a:xfrm>
        </p:spPr>
        <p:txBody>
          <a:bodyPr/>
          <a:lstStyle/>
          <a:p>
            <a:r>
              <a:rPr lang="en-US" altLang="ko-KR" dirty="0">
                <a:ea typeface="굴림" pitchFamily="34" charset="-127"/>
              </a:rPr>
              <a:t>OpenGL</a:t>
            </a:r>
            <a:r>
              <a:rPr lang="tr-TR" altLang="ko-KR" dirty="0">
                <a:ea typeface="굴림" pitchFamily="34" charset="-127"/>
              </a:rPr>
              <a:t>’de Çizgiler</a:t>
            </a:r>
            <a:r>
              <a:rPr lang="en-US" altLang="ko-KR" dirty="0">
                <a:ea typeface="굴림" pitchFamily="34" charset="-127"/>
              </a:rPr>
              <a:t> (</a:t>
            </a:r>
            <a:r>
              <a:rPr lang="tr-TR" altLang="ko-KR" dirty="0">
                <a:ea typeface="굴림" pitchFamily="34" charset="-127"/>
              </a:rPr>
              <a:t>2</a:t>
            </a:r>
            <a:r>
              <a:rPr lang="en-US" altLang="ko-KR" dirty="0">
                <a:ea typeface="굴림" pitchFamily="34" charset="-127"/>
              </a:rPr>
              <a:t>/3)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229600" cy="4672176"/>
          </a:xfrm>
        </p:spPr>
        <p:txBody>
          <a:bodyPr/>
          <a:lstStyle/>
          <a:p>
            <a:pPr>
              <a:defRPr/>
            </a:pPr>
            <a:r>
              <a:rPr lang="tr-TR" altLang="ko-KR" dirty="0">
                <a:ea typeface="굴림" pitchFamily="50" charset="-127"/>
              </a:rPr>
              <a:t>Çoklu çizgiler</a:t>
            </a:r>
            <a:r>
              <a:rPr lang="en-US" altLang="ko-KR" dirty="0">
                <a:ea typeface="굴림" pitchFamily="50" charset="-127"/>
              </a:rPr>
              <a:t> – </a:t>
            </a:r>
            <a:r>
              <a:rPr lang="tr-TR" altLang="ko-KR" dirty="0">
                <a:ea typeface="굴림" pitchFamily="50" charset="-127"/>
              </a:rPr>
              <a:t>çizgi</a:t>
            </a:r>
            <a:r>
              <a:rPr lang="en-US" altLang="ko-KR" dirty="0">
                <a:ea typeface="굴림" pitchFamily="50" charset="-127"/>
              </a:rPr>
              <a:t> </a:t>
            </a:r>
            <a:r>
              <a:rPr lang="tr-TR" altLang="ko-KR" dirty="0">
                <a:ea typeface="굴림" pitchFamily="50" charset="-127"/>
              </a:rPr>
              <a:t>şerit</a:t>
            </a:r>
            <a:r>
              <a:rPr lang="en-US" altLang="ko-KR" dirty="0">
                <a:ea typeface="굴림" pitchFamily="50" charset="-127"/>
              </a:rPr>
              <a:t> 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1219200" y="2224088"/>
            <a:ext cx="3514104" cy="336092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Gl.glBegin(GL_LINE_STRIP);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Gl.glVertex2fv(p0);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Gl.glVertex2fv(p1);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Gl.glVertex2fv(p2);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Gl.glVertex2fv(p3);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Gl.glVertex2fv(p4);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Gl.glVertex2fv(p5);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Gl.glVertex2fv(p6);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Gl.glVertex2fv(p7);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Gl.glEnd();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483578" y="2286000"/>
            <a:ext cx="3048000" cy="2857500"/>
            <a:chOff x="3024" y="1440"/>
            <a:chExt cx="1920" cy="1800"/>
          </a:xfrm>
        </p:grpSpPr>
        <p:sp>
          <p:nvSpPr>
            <p:cNvPr id="49158" name="Oval 7"/>
            <p:cNvSpPr>
              <a:spLocks noChangeArrowheads="1"/>
            </p:cNvSpPr>
            <p:nvPr/>
          </p:nvSpPr>
          <p:spPr bwMode="auto">
            <a:xfrm>
              <a:off x="3888" y="1680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49159" name="Rectangle 8"/>
            <p:cNvSpPr>
              <a:spLocks noChangeArrowheads="1"/>
            </p:cNvSpPr>
            <p:nvPr/>
          </p:nvSpPr>
          <p:spPr bwMode="auto">
            <a:xfrm>
              <a:off x="3840" y="144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p0</a:t>
              </a:r>
            </a:p>
          </p:txBody>
        </p:sp>
        <p:sp>
          <p:nvSpPr>
            <p:cNvPr id="49160" name="Oval 9"/>
            <p:cNvSpPr>
              <a:spLocks noChangeArrowheads="1"/>
            </p:cNvSpPr>
            <p:nvPr/>
          </p:nvSpPr>
          <p:spPr bwMode="auto">
            <a:xfrm>
              <a:off x="4416" y="1824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49161" name="Rectangle 10"/>
            <p:cNvSpPr>
              <a:spLocks noChangeArrowheads="1"/>
            </p:cNvSpPr>
            <p:nvPr/>
          </p:nvSpPr>
          <p:spPr bwMode="auto">
            <a:xfrm>
              <a:off x="4368" y="1584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p1</a:t>
              </a:r>
            </a:p>
          </p:txBody>
        </p:sp>
        <p:sp>
          <p:nvSpPr>
            <p:cNvPr id="49162" name="Oval 11"/>
            <p:cNvSpPr>
              <a:spLocks noChangeArrowheads="1"/>
            </p:cNvSpPr>
            <p:nvPr/>
          </p:nvSpPr>
          <p:spPr bwMode="auto">
            <a:xfrm>
              <a:off x="4656" y="2208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49163" name="Rectangle 12"/>
            <p:cNvSpPr>
              <a:spLocks noChangeArrowheads="1"/>
            </p:cNvSpPr>
            <p:nvPr/>
          </p:nvSpPr>
          <p:spPr bwMode="auto">
            <a:xfrm>
              <a:off x="4752" y="216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p2</a:t>
              </a:r>
            </a:p>
          </p:txBody>
        </p:sp>
        <p:sp>
          <p:nvSpPr>
            <p:cNvPr id="49164" name="Oval 13"/>
            <p:cNvSpPr>
              <a:spLocks noChangeArrowheads="1"/>
            </p:cNvSpPr>
            <p:nvPr/>
          </p:nvSpPr>
          <p:spPr bwMode="auto">
            <a:xfrm>
              <a:off x="4512" y="2736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49165" name="Rectangle 14"/>
            <p:cNvSpPr>
              <a:spLocks noChangeArrowheads="1"/>
            </p:cNvSpPr>
            <p:nvPr/>
          </p:nvSpPr>
          <p:spPr bwMode="auto">
            <a:xfrm>
              <a:off x="4560" y="2784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p3</a:t>
              </a:r>
            </a:p>
          </p:txBody>
        </p:sp>
        <p:sp>
          <p:nvSpPr>
            <p:cNvPr id="49166" name="Oval 15"/>
            <p:cNvSpPr>
              <a:spLocks noChangeArrowheads="1"/>
            </p:cNvSpPr>
            <p:nvPr/>
          </p:nvSpPr>
          <p:spPr bwMode="auto">
            <a:xfrm>
              <a:off x="4032" y="2904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49167" name="Rectangle 16"/>
            <p:cNvSpPr>
              <a:spLocks noChangeArrowheads="1"/>
            </p:cNvSpPr>
            <p:nvPr/>
          </p:nvSpPr>
          <p:spPr bwMode="auto">
            <a:xfrm>
              <a:off x="3936" y="300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p4</a:t>
              </a:r>
            </a:p>
          </p:txBody>
        </p:sp>
        <p:sp>
          <p:nvSpPr>
            <p:cNvPr id="49168" name="Oval 17"/>
            <p:cNvSpPr>
              <a:spLocks noChangeArrowheads="1"/>
            </p:cNvSpPr>
            <p:nvPr/>
          </p:nvSpPr>
          <p:spPr bwMode="auto">
            <a:xfrm>
              <a:off x="3456" y="2616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49169" name="Rectangle 18"/>
            <p:cNvSpPr>
              <a:spLocks noChangeArrowheads="1"/>
            </p:cNvSpPr>
            <p:nvPr/>
          </p:nvSpPr>
          <p:spPr bwMode="auto">
            <a:xfrm>
              <a:off x="3312" y="2712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p5</a:t>
              </a:r>
            </a:p>
          </p:txBody>
        </p:sp>
        <p:sp>
          <p:nvSpPr>
            <p:cNvPr id="49170" name="Oval 19"/>
            <p:cNvSpPr>
              <a:spLocks noChangeArrowheads="1"/>
            </p:cNvSpPr>
            <p:nvPr/>
          </p:nvSpPr>
          <p:spPr bwMode="auto">
            <a:xfrm>
              <a:off x="3264" y="2304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49171" name="Rectangle 20"/>
            <p:cNvSpPr>
              <a:spLocks noChangeArrowheads="1"/>
            </p:cNvSpPr>
            <p:nvPr/>
          </p:nvSpPr>
          <p:spPr bwMode="auto">
            <a:xfrm>
              <a:off x="3024" y="216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p6</a:t>
              </a:r>
            </a:p>
          </p:txBody>
        </p:sp>
        <p:sp>
          <p:nvSpPr>
            <p:cNvPr id="49172" name="Oval 21"/>
            <p:cNvSpPr>
              <a:spLocks noChangeArrowheads="1"/>
            </p:cNvSpPr>
            <p:nvPr/>
          </p:nvSpPr>
          <p:spPr bwMode="auto">
            <a:xfrm>
              <a:off x="3456" y="1776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49173" name="Rectangle 22"/>
            <p:cNvSpPr>
              <a:spLocks noChangeArrowheads="1"/>
            </p:cNvSpPr>
            <p:nvPr/>
          </p:nvSpPr>
          <p:spPr bwMode="auto">
            <a:xfrm>
              <a:off x="3216" y="168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p7</a:t>
              </a:r>
            </a:p>
          </p:txBody>
        </p:sp>
        <p:cxnSp>
          <p:nvCxnSpPr>
            <p:cNvPr id="49174" name="AutoShape 23"/>
            <p:cNvCxnSpPr>
              <a:cxnSpLocks noChangeShapeType="1"/>
              <a:stCxn id="49158" idx="6"/>
              <a:endCxn id="49160" idx="2"/>
            </p:cNvCxnSpPr>
            <p:nvPr/>
          </p:nvCxnSpPr>
          <p:spPr bwMode="auto">
            <a:xfrm>
              <a:off x="3936" y="1704"/>
              <a:ext cx="480" cy="144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175" name="AutoShape 24"/>
            <p:cNvCxnSpPr>
              <a:cxnSpLocks noChangeShapeType="1"/>
              <a:stCxn id="49164" idx="6"/>
              <a:endCxn id="49162" idx="3"/>
            </p:cNvCxnSpPr>
            <p:nvPr/>
          </p:nvCxnSpPr>
          <p:spPr bwMode="auto">
            <a:xfrm flipV="1">
              <a:off x="4560" y="2249"/>
              <a:ext cx="103" cy="511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176" name="AutoShape 25"/>
            <p:cNvCxnSpPr>
              <a:cxnSpLocks noChangeShapeType="1"/>
              <a:stCxn id="49168" idx="6"/>
              <a:endCxn id="49166" idx="2"/>
            </p:cNvCxnSpPr>
            <p:nvPr/>
          </p:nvCxnSpPr>
          <p:spPr bwMode="auto">
            <a:xfrm>
              <a:off x="3504" y="2640"/>
              <a:ext cx="528" cy="288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177" name="AutoShape 26"/>
            <p:cNvCxnSpPr>
              <a:cxnSpLocks noChangeShapeType="1"/>
              <a:stCxn id="49172" idx="4"/>
              <a:endCxn id="49170" idx="6"/>
            </p:cNvCxnSpPr>
            <p:nvPr/>
          </p:nvCxnSpPr>
          <p:spPr bwMode="auto">
            <a:xfrm flipH="1">
              <a:off x="3312" y="1824"/>
              <a:ext cx="168" cy="504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178" name="AutoShape 27"/>
            <p:cNvCxnSpPr>
              <a:cxnSpLocks noChangeShapeType="1"/>
              <a:stCxn id="49160" idx="2"/>
              <a:endCxn id="49162" idx="3"/>
            </p:cNvCxnSpPr>
            <p:nvPr/>
          </p:nvCxnSpPr>
          <p:spPr bwMode="auto">
            <a:xfrm>
              <a:off x="4416" y="1848"/>
              <a:ext cx="247" cy="401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179" name="AutoShape 28"/>
            <p:cNvCxnSpPr>
              <a:cxnSpLocks noChangeShapeType="1"/>
              <a:stCxn id="49166" idx="2"/>
              <a:endCxn id="49164" idx="6"/>
            </p:cNvCxnSpPr>
            <p:nvPr/>
          </p:nvCxnSpPr>
          <p:spPr bwMode="auto">
            <a:xfrm flipV="1">
              <a:off x="4032" y="2760"/>
              <a:ext cx="528" cy="168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180" name="AutoShape 29"/>
            <p:cNvCxnSpPr>
              <a:cxnSpLocks noChangeShapeType="1"/>
              <a:stCxn id="49170" idx="7"/>
              <a:endCxn id="49168" idx="6"/>
            </p:cNvCxnSpPr>
            <p:nvPr/>
          </p:nvCxnSpPr>
          <p:spPr bwMode="auto">
            <a:xfrm>
              <a:off x="3305" y="2311"/>
              <a:ext cx="199" cy="329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655825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61056" y="304800"/>
            <a:ext cx="8578144" cy="1143000"/>
          </a:xfrm>
        </p:spPr>
        <p:txBody>
          <a:bodyPr/>
          <a:lstStyle/>
          <a:p>
            <a:r>
              <a:rPr lang="en-US" altLang="ko-KR" dirty="0">
                <a:ea typeface="굴림" pitchFamily="34" charset="-127"/>
              </a:rPr>
              <a:t>OpenGL</a:t>
            </a:r>
            <a:r>
              <a:rPr lang="tr-TR" altLang="ko-KR" dirty="0">
                <a:ea typeface="굴림" pitchFamily="34" charset="-127"/>
              </a:rPr>
              <a:t>’de Çizgiler</a:t>
            </a:r>
            <a:r>
              <a:rPr lang="en-US" altLang="ko-KR" dirty="0">
                <a:ea typeface="굴림" pitchFamily="34" charset="-127"/>
              </a:rPr>
              <a:t> (</a:t>
            </a:r>
            <a:r>
              <a:rPr lang="tr-TR" altLang="ko-KR" dirty="0">
                <a:ea typeface="굴림" pitchFamily="34" charset="-127"/>
              </a:rPr>
              <a:t>3</a:t>
            </a:r>
            <a:r>
              <a:rPr lang="en-US" altLang="ko-KR" dirty="0">
                <a:ea typeface="굴림" pitchFamily="34" charset="-127"/>
              </a:rPr>
              <a:t>/3)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1219200" y="2286001"/>
            <a:ext cx="3730508" cy="336092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Gl.glBegin(Gl.GL_LINE_LOOP);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Gl.glVertex2fv(p0);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Gl.glVertex2fv(p1);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Gl.glVertex2fv(p2);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Gl.glVertex2fv(p3);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Gl.glVertex2fv(p4);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Gl.glVertex2fv(p5);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Gl.glVertex2fv(p6);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Gl.glVertex2fv(p7);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Gl.glEnd();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483578" y="2286000"/>
            <a:ext cx="3048000" cy="2857500"/>
            <a:chOff x="3024" y="1440"/>
            <a:chExt cx="1920" cy="1800"/>
          </a:xfrm>
        </p:grpSpPr>
        <p:sp>
          <p:nvSpPr>
            <p:cNvPr id="50182" name="Oval 7"/>
            <p:cNvSpPr>
              <a:spLocks noChangeArrowheads="1"/>
            </p:cNvSpPr>
            <p:nvPr/>
          </p:nvSpPr>
          <p:spPr bwMode="auto">
            <a:xfrm>
              <a:off x="3888" y="1680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50183" name="Rectangle 8"/>
            <p:cNvSpPr>
              <a:spLocks noChangeArrowheads="1"/>
            </p:cNvSpPr>
            <p:nvPr/>
          </p:nvSpPr>
          <p:spPr bwMode="auto">
            <a:xfrm>
              <a:off x="3840" y="144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p0</a:t>
              </a:r>
            </a:p>
          </p:txBody>
        </p:sp>
        <p:sp>
          <p:nvSpPr>
            <p:cNvPr id="50184" name="Oval 9"/>
            <p:cNvSpPr>
              <a:spLocks noChangeArrowheads="1"/>
            </p:cNvSpPr>
            <p:nvPr/>
          </p:nvSpPr>
          <p:spPr bwMode="auto">
            <a:xfrm>
              <a:off x="4416" y="1824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50185" name="Rectangle 10"/>
            <p:cNvSpPr>
              <a:spLocks noChangeArrowheads="1"/>
            </p:cNvSpPr>
            <p:nvPr/>
          </p:nvSpPr>
          <p:spPr bwMode="auto">
            <a:xfrm>
              <a:off x="4368" y="1584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p1</a:t>
              </a:r>
            </a:p>
          </p:txBody>
        </p:sp>
        <p:sp>
          <p:nvSpPr>
            <p:cNvPr id="50186" name="Oval 11"/>
            <p:cNvSpPr>
              <a:spLocks noChangeArrowheads="1"/>
            </p:cNvSpPr>
            <p:nvPr/>
          </p:nvSpPr>
          <p:spPr bwMode="auto">
            <a:xfrm>
              <a:off x="4656" y="2208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50187" name="Rectangle 12"/>
            <p:cNvSpPr>
              <a:spLocks noChangeArrowheads="1"/>
            </p:cNvSpPr>
            <p:nvPr/>
          </p:nvSpPr>
          <p:spPr bwMode="auto">
            <a:xfrm>
              <a:off x="4752" y="216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p2</a:t>
              </a:r>
            </a:p>
          </p:txBody>
        </p:sp>
        <p:sp>
          <p:nvSpPr>
            <p:cNvPr id="50188" name="Oval 13"/>
            <p:cNvSpPr>
              <a:spLocks noChangeArrowheads="1"/>
            </p:cNvSpPr>
            <p:nvPr/>
          </p:nvSpPr>
          <p:spPr bwMode="auto">
            <a:xfrm>
              <a:off x="4512" y="2736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50189" name="Rectangle 14"/>
            <p:cNvSpPr>
              <a:spLocks noChangeArrowheads="1"/>
            </p:cNvSpPr>
            <p:nvPr/>
          </p:nvSpPr>
          <p:spPr bwMode="auto">
            <a:xfrm>
              <a:off x="4560" y="2784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p3</a:t>
              </a:r>
            </a:p>
          </p:txBody>
        </p:sp>
        <p:sp>
          <p:nvSpPr>
            <p:cNvPr id="50190" name="Oval 15"/>
            <p:cNvSpPr>
              <a:spLocks noChangeArrowheads="1"/>
            </p:cNvSpPr>
            <p:nvPr/>
          </p:nvSpPr>
          <p:spPr bwMode="auto">
            <a:xfrm>
              <a:off x="4032" y="2904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50191" name="Rectangle 16"/>
            <p:cNvSpPr>
              <a:spLocks noChangeArrowheads="1"/>
            </p:cNvSpPr>
            <p:nvPr/>
          </p:nvSpPr>
          <p:spPr bwMode="auto">
            <a:xfrm>
              <a:off x="3936" y="300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p4</a:t>
              </a:r>
            </a:p>
          </p:txBody>
        </p:sp>
        <p:sp>
          <p:nvSpPr>
            <p:cNvPr id="50192" name="Oval 17"/>
            <p:cNvSpPr>
              <a:spLocks noChangeArrowheads="1"/>
            </p:cNvSpPr>
            <p:nvPr/>
          </p:nvSpPr>
          <p:spPr bwMode="auto">
            <a:xfrm>
              <a:off x="3456" y="2616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50193" name="Rectangle 18"/>
            <p:cNvSpPr>
              <a:spLocks noChangeArrowheads="1"/>
            </p:cNvSpPr>
            <p:nvPr/>
          </p:nvSpPr>
          <p:spPr bwMode="auto">
            <a:xfrm>
              <a:off x="3312" y="2712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p5</a:t>
              </a:r>
            </a:p>
          </p:txBody>
        </p:sp>
        <p:sp>
          <p:nvSpPr>
            <p:cNvPr id="50194" name="Oval 19"/>
            <p:cNvSpPr>
              <a:spLocks noChangeArrowheads="1"/>
            </p:cNvSpPr>
            <p:nvPr/>
          </p:nvSpPr>
          <p:spPr bwMode="auto">
            <a:xfrm>
              <a:off x="3264" y="2304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50195" name="Rectangle 20"/>
            <p:cNvSpPr>
              <a:spLocks noChangeArrowheads="1"/>
            </p:cNvSpPr>
            <p:nvPr/>
          </p:nvSpPr>
          <p:spPr bwMode="auto">
            <a:xfrm>
              <a:off x="3024" y="216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p6</a:t>
              </a:r>
            </a:p>
          </p:txBody>
        </p:sp>
        <p:sp>
          <p:nvSpPr>
            <p:cNvPr id="50196" name="Oval 21"/>
            <p:cNvSpPr>
              <a:spLocks noChangeArrowheads="1"/>
            </p:cNvSpPr>
            <p:nvPr/>
          </p:nvSpPr>
          <p:spPr bwMode="auto">
            <a:xfrm>
              <a:off x="3456" y="1776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50197" name="Rectangle 22"/>
            <p:cNvSpPr>
              <a:spLocks noChangeArrowheads="1"/>
            </p:cNvSpPr>
            <p:nvPr/>
          </p:nvSpPr>
          <p:spPr bwMode="auto">
            <a:xfrm>
              <a:off x="3216" y="168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p7</a:t>
              </a:r>
            </a:p>
          </p:txBody>
        </p:sp>
        <p:cxnSp>
          <p:nvCxnSpPr>
            <p:cNvPr id="50198" name="AutoShape 23"/>
            <p:cNvCxnSpPr>
              <a:cxnSpLocks noChangeShapeType="1"/>
              <a:stCxn id="50182" idx="6"/>
              <a:endCxn id="50184" idx="2"/>
            </p:cNvCxnSpPr>
            <p:nvPr/>
          </p:nvCxnSpPr>
          <p:spPr bwMode="auto">
            <a:xfrm>
              <a:off x="3936" y="1704"/>
              <a:ext cx="480" cy="144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0199" name="AutoShape 24"/>
            <p:cNvCxnSpPr>
              <a:cxnSpLocks noChangeShapeType="1"/>
              <a:stCxn id="50188" idx="6"/>
              <a:endCxn id="50186" idx="3"/>
            </p:cNvCxnSpPr>
            <p:nvPr/>
          </p:nvCxnSpPr>
          <p:spPr bwMode="auto">
            <a:xfrm flipV="1">
              <a:off x="4560" y="2249"/>
              <a:ext cx="103" cy="511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0200" name="AutoShape 25"/>
            <p:cNvCxnSpPr>
              <a:cxnSpLocks noChangeShapeType="1"/>
              <a:stCxn id="50192" idx="6"/>
              <a:endCxn id="50190" idx="2"/>
            </p:cNvCxnSpPr>
            <p:nvPr/>
          </p:nvCxnSpPr>
          <p:spPr bwMode="auto">
            <a:xfrm>
              <a:off x="3504" y="2640"/>
              <a:ext cx="528" cy="288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0201" name="AutoShape 26"/>
            <p:cNvCxnSpPr>
              <a:cxnSpLocks noChangeShapeType="1"/>
              <a:stCxn id="50196" idx="4"/>
              <a:endCxn id="50194" idx="6"/>
            </p:cNvCxnSpPr>
            <p:nvPr/>
          </p:nvCxnSpPr>
          <p:spPr bwMode="auto">
            <a:xfrm flipH="1">
              <a:off x="3312" y="1824"/>
              <a:ext cx="168" cy="504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0202" name="AutoShape 27"/>
            <p:cNvCxnSpPr>
              <a:cxnSpLocks noChangeShapeType="1"/>
              <a:stCxn id="50184" idx="2"/>
              <a:endCxn id="50186" idx="3"/>
            </p:cNvCxnSpPr>
            <p:nvPr/>
          </p:nvCxnSpPr>
          <p:spPr bwMode="auto">
            <a:xfrm>
              <a:off x="4416" y="1848"/>
              <a:ext cx="247" cy="401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0203" name="AutoShape 28"/>
            <p:cNvCxnSpPr>
              <a:cxnSpLocks noChangeShapeType="1"/>
              <a:stCxn id="50190" idx="2"/>
              <a:endCxn id="50188" idx="6"/>
            </p:cNvCxnSpPr>
            <p:nvPr/>
          </p:nvCxnSpPr>
          <p:spPr bwMode="auto">
            <a:xfrm flipV="1">
              <a:off x="4032" y="2760"/>
              <a:ext cx="528" cy="168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0204" name="AutoShape 29"/>
            <p:cNvCxnSpPr>
              <a:cxnSpLocks noChangeShapeType="1"/>
              <a:stCxn id="50194" idx="7"/>
              <a:endCxn id="50192" idx="6"/>
            </p:cNvCxnSpPr>
            <p:nvPr/>
          </p:nvCxnSpPr>
          <p:spPr bwMode="auto">
            <a:xfrm>
              <a:off x="3305" y="2311"/>
              <a:ext cx="199" cy="329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0205" name="AutoShape 30"/>
            <p:cNvCxnSpPr>
              <a:cxnSpLocks noChangeShapeType="1"/>
              <a:stCxn id="50182" idx="6"/>
              <a:endCxn id="50196" idx="4"/>
            </p:cNvCxnSpPr>
            <p:nvPr/>
          </p:nvCxnSpPr>
          <p:spPr bwMode="auto">
            <a:xfrm flipH="1">
              <a:off x="3480" y="1704"/>
              <a:ext cx="456" cy="120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1" name="Rectangle 3"/>
          <p:cNvSpPr txBox="1">
            <a:spLocks noChangeArrowheads="1"/>
          </p:cNvSpPr>
          <p:nvPr/>
        </p:nvSpPr>
        <p:spPr>
          <a:xfrm>
            <a:off x="457200" y="1484784"/>
            <a:ext cx="8229600" cy="46721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tr-TR" altLang="ko-KR" dirty="0">
                <a:ea typeface="굴림" pitchFamily="50" charset="-127"/>
              </a:rPr>
              <a:t>Çoklu çizgiler</a:t>
            </a:r>
            <a:r>
              <a:rPr lang="en-US" altLang="ko-KR" dirty="0">
                <a:ea typeface="굴림" pitchFamily="50" charset="-127"/>
              </a:rPr>
              <a:t> – </a:t>
            </a:r>
            <a:r>
              <a:rPr lang="tr-TR" altLang="ko-KR" dirty="0">
                <a:ea typeface="굴림" pitchFamily="50" charset="-127"/>
              </a:rPr>
              <a:t>çizgi</a:t>
            </a:r>
            <a:r>
              <a:rPr lang="en-US" altLang="ko-KR" dirty="0">
                <a:ea typeface="굴림" pitchFamily="50" charset="-127"/>
              </a:rPr>
              <a:t> </a:t>
            </a:r>
            <a:r>
              <a:rPr lang="tr-TR" altLang="ko-KR" dirty="0">
                <a:ea typeface="굴림" pitchFamily="50" charset="-127"/>
              </a:rPr>
              <a:t>döngü</a:t>
            </a:r>
            <a:endParaRPr lang="en-US" altLang="ko-KR" dirty="0"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60137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61056" y="304800"/>
            <a:ext cx="8578144" cy="1143000"/>
          </a:xfrm>
        </p:spPr>
        <p:txBody>
          <a:bodyPr/>
          <a:lstStyle/>
          <a:p>
            <a:r>
              <a:rPr lang="tr-TR" altLang="ko-KR" dirty="0">
                <a:ea typeface="굴림" pitchFamily="34" charset="-127"/>
              </a:rPr>
              <a:t>Çokgen (Poligon) Temelleri</a:t>
            </a:r>
            <a:r>
              <a:rPr lang="en-US" altLang="ko-KR" dirty="0">
                <a:ea typeface="굴림" pitchFamily="34" charset="-127"/>
              </a:rPr>
              <a:t> (1/2)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 altLang="ko-KR" sz="2700" dirty="0">
                <a:ea typeface="굴림" pitchFamily="50" charset="-127"/>
              </a:rPr>
              <a:t>Tanım</a:t>
            </a:r>
            <a:endParaRPr lang="en-US" altLang="ko-KR" sz="2700" dirty="0">
              <a:ea typeface="굴림" pitchFamily="50" charset="-127"/>
            </a:endParaRPr>
          </a:p>
          <a:p>
            <a:pPr lvl="1"/>
            <a:r>
              <a:rPr lang="tr-TR" sz="2500" dirty="0"/>
              <a:t>Bir çizgi döngüdür ve kapalı bir nesnedir bir içi vardır.</a:t>
            </a:r>
          </a:p>
          <a:p>
            <a:pPr marL="0" indent="0">
              <a:buNone/>
            </a:pPr>
            <a:endParaRPr lang="tr-TR" sz="2800" dirty="0"/>
          </a:p>
          <a:p>
            <a:pPr marL="0" indent="0">
              <a:buNone/>
            </a:pPr>
            <a:endParaRPr lang="tr-TR" sz="2800" dirty="0"/>
          </a:p>
          <a:p>
            <a:pPr marL="0" indent="0">
              <a:buNone/>
            </a:pPr>
            <a:r>
              <a:rPr lang="tr-TR" sz="2800" dirty="0"/>
              <a:t> </a:t>
            </a:r>
          </a:p>
          <a:p>
            <a:pPr lvl="1"/>
            <a:r>
              <a:rPr lang="tr-TR" sz="2500" dirty="0"/>
              <a:t>Basit çokgen</a:t>
            </a:r>
          </a:p>
          <a:p>
            <a:pPr lvl="2"/>
            <a:r>
              <a:rPr lang="tr-TR" sz="2200" dirty="0"/>
              <a:t>Bu çokgenin kenarları hiçbir kenarı kesmez.</a:t>
            </a:r>
          </a:p>
        </p:txBody>
      </p:sp>
      <p:sp>
        <p:nvSpPr>
          <p:cNvPr id="51204" name="AutoShape 4"/>
          <p:cNvSpPr>
            <a:spLocks noChangeArrowheads="1"/>
          </p:cNvSpPr>
          <p:nvPr/>
        </p:nvSpPr>
        <p:spPr bwMode="auto">
          <a:xfrm>
            <a:off x="1600200" y="2667000"/>
            <a:ext cx="1219200" cy="1219200"/>
          </a:xfrm>
          <a:prstGeom prst="pentagon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tr-TR" altLang="tr-TR" dirty="0"/>
          </a:p>
        </p:txBody>
      </p:sp>
      <p:sp>
        <p:nvSpPr>
          <p:cNvPr id="51205" name="AutoShape 5"/>
          <p:cNvSpPr>
            <a:spLocks noChangeArrowheads="1"/>
          </p:cNvSpPr>
          <p:nvPr/>
        </p:nvSpPr>
        <p:spPr bwMode="auto">
          <a:xfrm>
            <a:off x="2971800" y="2667000"/>
            <a:ext cx="1219200" cy="1219200"/>
          </a:xfrm>
          <a:prstGeom prst="pentagon">
            <a:avLst/>
          </a:prstGeom>
          <a:solidFill>
            <a:srgbClr val="D1B0A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tr-TR" altLang="tr-TR" dirty="0"/>
          </a:p>
        </p:txBody>
      </p:sp>
      <p:sp>
        <p:nvSpPr>
          <p:cNvPr id="51206" name="AutoShape 6"/>
          <p:cNvSpPr>
            <a:spLocks noChangeArrowheads="1"/>
          </p:cNvSpPr>
          <p:nvPr/>
        </p:nvSpPr>
        <p:spPr bwMode="auto">
          <a:xfrm>
            <a:off x="4343400" y="2667000"/>
            <a:ext cx="1219200" cy="1219200"/>
          </a:xfrm>
          <a:prstGeom prst="pentagon">
            <a:avLst/>
          </a:prstGeom>
          <a:gradFill rotWithShape="1">
            <a:gsLst>
              <a:gs pos="0">
                <a:srgbClr val="D1B0A6"/>
              </a:gs>
              <a:gs pos="100000">
                <a:srgbClr val="61514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tr-TR" altLang="tr-TR" dirty="0"/>
          </a:p>
        </p:txBody>
      </p:sp>
      <p:sp>
        <p:nvSpPr>
          <p:cNvPr id="51207" name="AutoShape 7" descr="Wide downward diagonal"/>
          <p:cNvSpPr>
            <a:spLocks noChangeArrowheads="1"/>
          </p:cNvSpPr>
          <p:nvPr/>
        </p:nvSpPr>
        <p:spPr bwMode="auto">
          <a:xfrm>
            <a:off x="5715000" y="2667000"/>
            <a:ext cx="1219200" cy="1219200"/>
          </a:xfrm>
          <a:prstGeom prst="pentagon">
            <a:avLst/>
          </a:prstGeom>
          <a:pattFill prst="wdDnDiag">
            <a:fgClr>
              <a:schemeClr val="bg1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tr-TR" altLang="tr-TR" dirty="0"/>
          </a:p>
        </p:txBody>
      </p:sp>
      <p:sp>
        <p:nvSpPr>
          <p:cNvPr id="51208" name="AutoShape 8" descr="수평 벽돌 무늬"/>
          <p:cNvSpPr>
            <a:spLocks noChangeArrowheads="1"/>
          </p:cNvSpPr>
          <p:nvPr/>
        </p:nvSpPr>
        <p:spPr bwMode="auto">
          <a:xfrm>
            <a:off x="7086600" y="2667000"/>
            <a:ext cx="1219200" cy="1219200"/>
          </a:xfrm>
          <a:prstGeom prst="pentagon">
            <a:avLst/>
          </a:prstGeom>
          <a:pattFill prst="horzBrick">
            <a:fgClr>
              <a:schemeClr val="bg1"/>
            </a:fgClr>
            <a:bgClr>
              <a:srgbClr val="FFFFFF"/>
            </a:bgClr>
          </a:patt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tr-TR" altLang="tr-TR" dirty="0"/>
          </a:p>
        </p:txBody>
      </p:sp>
      <p:sp>
        <p:nvSpPr>
          <p:cNvPr id="51209" name="Freeform 9"/>
          <p:cNvSpPr>
            <a:spLocks/>
          </p:cNvSpPr>
          <p:nvPr/>
        </p:nvSpPr>
        <p:spPr bwMode="auto">
          <a:xfrm>
            <a:off x="2590800" y="5181600"/>
            <a:ext cx="1828800" cy="1219200"/>
          </a:xfrm>
          <a:custGeom>
            <a:avLst/>
            <a:gdLst>
              <a:gd name="T0" fmla="*/ 1837193906 w 1152"/>
              <a:gd name="T1" fmla="*/ 846772500 h 768"/>
              <a:gd name="T2" fmla="*/ 1837193906 w 1152"/>
              <a:gd name="T3" fmla="*/ 1935480000 h 768"/>
              <a:gd name="T4" fmla="*/ 0 w 1152"/>
              <a:gd name="T5" fmla="*/ 1814512500 h 768"/>
              <a:gd name="T6" fmla="*/ 0 w 1152"/>
              <a:gd name="T7" fmla="*/ 483870000 h 768"/>
              <a:gd name="T8" fmla="*/ 1837193906 w 1152"/>
              <a:gd name="T9" fmla="*/ 0 h 768"/>
              <a:gd name="T10" fmla="*/ 2147483647 w 1152"/>
              <a:gd name="T11" fmla="*/ 725805000 h 768"/>
              <a:gd name="T12" fmla="*/ 1837193906 w 1152"/>
              <a:gd name="T13" fmla="*/ 846772500 h 76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152"/>
              <a:gd name="T22" fmla="*/ 0 h 768"/>
              <a:gd name="T23" fmla="*/ 1152 w 1152"/>
              <a:gd name="T24" fmla="*/ 768 h 76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152" h="768">
                <a:moveTo>
                  <a:pt x="576" y="336"/>
                </a:moveTo>
                <a:lnTo>
                  <a:pt x="576" y="768"/>
                </a:lnTo>
                <a:lnTo>
                  <a:pt x="0" y="720"/>
                </a:lnTo>
                <a:lnTo>
                  <a:pt x="0" y="192"/>
                </a:lnTo>
                <a:lnTo>
                  <a:pt x="576" y="0"/>
                </a:lnTo>
                <a:lnTo>
                  <a:pt x="1152" y="288"/>
                </a:lnTo>
                <a:lnTo>
                  <a:pt x="576" y="336"/>
                </a:lnTo>
                <a:close/>
              </a:path>
            </a:pathLst>
          </a:custGeom>
          <a:solidFill>
            <a:srgbClr val="D1B0A6"/>
          </a:solidFill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51210" name="Freeform 10"/>
          <p:cNvSpPr>
            <a:spLocks/>
          </p:cNvSpPr>
          <p:nvPr/>
        </p:nvSpPr>
        <p:spPr bwMode="auto">
          <a:xfrm>
            <a:off x="5257800" y="4953000"/>
            <a:ext cx="2209800" cy="1524000"/>
          </a:xfrm>
          <a:custGeom>
            <a:avLst/>
            <a:gdLst>
              <a:gd name="T0" fmla="*/ 0 w 1392"/>
              <a:gd name="T1" fmla="*/ 1088707500 h 960"/>
              <a:gd name="T2" fmla="*/ 2147483647 w 1392"/>
              <a:gd name="T3" fmla="*/ 1088707500 h 960"/>
              <a:gd name="T4" fmla="*/ 765497461 w 1392"/>
              <a:gd name="T5" fmla="*/ 2147483647 h 960"/>
              <a:gd name="T6" fmla="*/ 2143392891 w 1392"/>
              <a:gd name="T7" fmla="*/ 0 h 960"/>
              <a:gd name="T8" fmla="*/ 2147483647 w 1392"/>
              <a:gd name="T9" fmla="*/ 2147483647 h 960"/>
              <a:gd name="T10" fmla="*/ 0 w 1392"/>
              <a:gd name="T11" fmla="*/ 1088707500 h 96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392"/>
              <a:gd name="T19" fmla="*/ 0 h 960"/>
              <a:gd name="T20" fmla="*/ 1392 w 1392"/>
              <a:gd name="T21" fmla="*/ 960 h 96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392" h="960">
                <a:moveTo>
                  <a:pt x="0" y="432"/>
                </a:moveTo>
                <a:lnTo>
                  <a:pt x="1392" y="432"/>
                </a:lnTo>
                <a:lnTo>
                  <a:pt x="240" y="960"/>
                </a:lnTo>
                <a:lnTo>
                  <a:pt x="672" y="0"/>
                </a:lnTo>
                <a:lnTo>
                  <a:pt x="1104" y="960"/>
                </a:lnTo>
                <a:lnTo>
                  <a:pt x="0" y="432"/>
                </a:lnTo>
                <a:close/>
              </a:path>
            </a:pathLst>
          </a:custGeom>
          <a:solidFill>
            <a:srgbClr val="D1B0A6"/>
          </a:solidFill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tr-TR" dirty="0"/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1658056" y="6096001"/>
            <a:ext cx="68480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tr-TR" altLang="ko-KR" sz="1800" b="1" dirty="0">
                <a:solidFill>
                  <a:schemeClr val="tx2"/>
                </a:solidFill>
                <a:ea typeface="굴림" pitchFamily="34" charset="-127"/>
              </a:rPr>
              <a:t>Basit</a:t>
            </a:r>
            <a:endParaRPr lang="en-US" altLang="ko-KR" sz="1800" b="1" dirty="0">
              <a:solidFill>
                <a:schemeClr val="tx2"/>
              </a:solidFill>
              <a:ea typeface="굴림" pitchFamily="34" charset="-127"/>
            </a:endParaRPr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7086600" y="6172201"/>
            <a:ext cx="1217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tr-TR" altLang="ko-KR" sz="1800" b="1" dirty="0">
                <a:solidFill>
                  <a:schemeClr val="tx2"/>
                </a:solidFill>
                <a:ea typeface="굴림" pitchFamily="34" charset="-127"/>
              </a:rPr>
              <a:t>Basit değil</a:t>
            </a:r>
            <a:endParaRPr lang="en-US" altLang="ko-KR" sz="1800" b="1" dirty="0">
              <a:solidFill>
                <a:schemeClr val="tx2"/>
              </a:solidFill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6382423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61056" y="304800"/>
            <a:ext cx="8578144" cy="1143000"/>
          </a:xfrm>
        </p:spPr>
        <p:txBody>
          <a:bodyPr/>
          <a:lstStyle/>
          <a:p>
            <a:r>
              <a:rPr lang="tr-TR" altLang="ko-KR" dirty="0">
                <a:ea typeface="굴림" pitchFamily="34" charset="-127"/>
              </a:rPr>
              <a:t>Çokgen Temelleri </a:t>
            </a:r>
            <a:r>
              <a:rPr lang="en-US" altLang="ko-KR" dirty="0">
                <a:ea typeface="굴림" pitchFamily="34" charset="-127"/>
              </a:rPr>
              <a:t>(2/2)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68760"/>
            <a:ext cx="6804378" cy="4864100"/>
          </a:xfrm>
        </p:spPr>
        <p:txBody>
          <a:bodyPr>
            <a:normAutofit/>
          </a:bodyPr>
          <a:lstStyle/>
          <a:p>
            <a:r>
              <a:rPr lang="tr-TR" sz="2800" dirty="0"/>
              <a:t>Dışbükeylik:</a:t>
            </a:r>
          </a:p>
          <a:p>
            <a:pPr lvl="1"/>
            <a:r>
              <a:rPr lang="tr-TR" sz="2400" dirty="0"/>
              <a:t>Nesnenin içine veya kenarına konulan herhangi iki nokta arasındaki çizginin tüm noktaları, nesnenin içinde ise nesne dışbükeydir.</a:t>
            </a:r>
          </a:p>
          <a:p>
            <a:pPr marL="742950" lvl="1" indent="-285750">
              <a:defRPr/>
            </a:pPr>
            <a:endParaRPr lang="en-US" altLang="ko-KR" sz="2000" dirty="0">
              <a:ea typeface="굴림" pitchFamily="50" charset="-127"/>
            </a:endParaRPr>
          </a:p>
        </p:txBody>
      </p:sp>
      <p:sp>
        <p:nvSpPr>
          <p:cNvPr id="52228" name="AutoShape 4"/>
          <p:cNvSpPr>
            <a:spLocks noChangeArrowheads="1"/>
          </p:cNvSpPr>
          <p:nvPr/>
        </p:nvSpPr>
        <p:spPr bwMode="auto">
          <a:xfrm>
            <a:off x="832556" y="3448050"/>
            <a:ext cx="1371600" cy="1143000"/>
          </a:xfrm>
          <a:prstGeom prst="parallelogram">
            <a:avLst>
              <a:gd name="adj" fmla="val 3375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tr-TR" altLang="tr-TR" dirty="0"/>
          </a:p>
        </p:txBody>
      </p:sp>
      <p:sp>
        <p:nvSpPr>
          <p:cNvPr id="52229" name="Oval 5"/>
          <p:cNvSpPr>
            <a:spLocks noChangeArrowheads="1"/>
          </p:cNvSpPr>
          <p:nvPr/>
        </p:nvSpPr>
        <p:spPr bwMode="auto">
          <a:xfrm>
            <a:off x="2661356" y="3600450"/>
            <a:ext cx="1828800" cy="9906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tr-TR" altLang="tr-TR" dirty="0"/>
          </a:p>
        </p:txBody>
      </p:sp>
      <p:sp>
        <p:nvSpPr>
          <p:cNvPr id="52230" name="AutoShape 6"/>
          <p:cNvSpPr>
            <a:spLocks noChangeArrowheads="1"/>
          </p:cNvSpPr>
          <p:nvPr/>
        </p:nvSpPr>
        <p:spPr bwMode="auto">
          <a:xfrm>
            <a:off x="4871156" y="3295650"/>
            <a:ext cx="1295400" cy="12954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tr-TR" altLang="tr-TR" dirty="0"/>
          </a:p>
        </p:txBody>
      </p:sp>
      <p:sp>
        <p:nvSpPr>
          <p:cNvPr id="52231" name="AutoShape 7"/>
          <p:cNvSpPr>
            <a:spLocks noChangeArrowheads="1"/>
          </p:cNvSpPr>
          <p:nvPr/>
        </p:nvSpPr>
        <p:spPr bwMode="auto">
          <a:xfrm>
            <a:off x="756356" y="4800601"/>
            <a:ext cx="1371600" cy="1381125"/>
          </a:xfrm>
          <a:prstGeom prst="cube">
            <a:avLst>
              <a:gd name="adj" fmla="val 25000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tr-TR" altLang="tr-TR" dirty="0"/>
          </a:p>
        </p:txBody>
      </p:sp>
      <p:sp>
        <p:nvSpPr>
          <p:cNvPr id="52232" name="Oval 8"/>
          <p:cNvSpPr>
            <a:spLocks noChangeArrowheads="1"/>
          </p:cNvSpPr>
          <p:nvPr/>
        </p:nvSpPr>
        <p:spPr bwMode="auto">
          <a:xfrm>
            <a:off x="2813756" y="4810125"/>
            <a:ext cx="1371600" cy="1295400"/>
          </a:xfrm>
          <a:prstGeom prst="ellipse">
            <a:avLst/>
          </a:prstGeom>
          <a:gradFill rotWithShape="0">
            <a:gsLst>
              <a:gs pos="0">
                <a:srgbClr val="FFFFFF"/>
              </a:gs>
              <a:gs pos="100000">
                <a:srgbClr val="767676"/>
              </a:gs>
            </a:gsLst>
            <a:lin ang="2700000" scaled="1"/>
          </a:gra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tr-TR" altLang="tr-TR" dirty="0"/>
          </a:p>
        </p:txBody>
      </p:sp>
      <p:sp>
        <p:nvSpPr>
          <p:cNvPr id="52233" name="AutoShape 9"/>
          <p:cNvSpPr>
            <a:spLocks noChangeArrowheads="1"/>
          </p:cNvSpPr>
          <p:nvPr/>
        </p:nvSpPr>
        <p:spPr bwMode="auto">
          <a:xfrm>
            <a:off x="4947356" y="4840289"/>
            <a:ext cx="990600" cy="1036637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tr-TR" altLang="tr-TR" dirty="0"/>
          </a:p>
        </p:txBody>
      </p:sp>
      <p:sp>
        <p:nvSpPr>
          <p:cNvPr id="52234" name="Freeform 10"/>
          <p:cNvSpPr>
            <a:spLocks/>
          </p:cNvSpPr>
          <p:nvPr/>
        </p:nvSpPr>
        <p:spPr bwMode="auto">
          <a:xfrm>
            <a:off x="5445479" y="4829176"/>
            <a:ext cx="644877" cy="1050925"/>
          </a:xfrm>
          <a:custGeom>
            <a:avLst/>
            <a:gdLst>
              <a:gd name="T0" fmla="*/ 0 w 406"/>
              <a:gd name="T1" fmla="*/ 0 h 584"/>
              <a:gd name="T2" fmla="*/ 1296382727 w 406"/>
              <a:gd name="T3" fmla="*/ 1149598580 h 584"/>
              <a:gd name="T4" fmla="*/ 1021778750 w 406"/>
              <a:gd name="T5" fmla="*/ 1891170129 h 584"/>
              <a:gd name="T6" fmla="*/ 19157503 w 406"/>
              <a:gd name="T7" fmla="*/ 0 h 584"/>
              <a:gd name="T8" fmla="*/ 0 60000 65536"/>
              <a:gd name="T9" fmla="*/ 0 60000 65536"/>
              <a:gd name="T10" fmla="*/ 0 60000 65536"/>
              <a:gd name="T11" fmla="*/ 0 60000 65536"/>
              <a:gd name="T12" fmla="*/ 0 w 406"/>
              <a:gd name="T13" fmla="*/ 0 h 584"/>
              <a:gd name="T14" fmla="*/ 406 w 406"/>
              <a:gd name="T15" fmla="*/ 584 h 5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6" h="584">
                <a:moveTo>
                  <a:pt x="0" y="0"/>
                </a:moveTo>
                <a:lnTo>
                  <a:pt x="406" y="355"/>
                </a:lnTo>
                <a:lnTo>
                  <a:pt x="320" y="584"/>
                </a:lnTo>
                <a:lnTo>
                  <a:pt x="6" y="0"/>
                </a:lnTo>
              </a:path>
            </a:pathLst>
          </a:custGeom>
          <a:solidFill>
            <a:schemeClr val="folHlink">
              <a:alpha val="50195"/>
            </a:schemeClr>
          </a:solidFill>
          <a:ln w="28575" cap="flat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wrap="none" anchor="ctr"/>
          <a:lstStyle/>
          <a:p>
            <a:endParaRPr lang="tr-TR" dirty="0"/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2714978" y="6172201"/>
            <a:ext cx="185820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tr-TR" altLang="ko-KR" sz="1800" b="1" dirty="0">
                <a:solidFill>
                  <a:schemeClr val="tx2"/>
                </a:solidFill>
                <a:ea typeface="굴림" pitchFamily="34" charset="-127"/>
              </a:rPr>
              <a:t>Dışbükey objeler</a:t>
            </a:r>
            <a:endParaRPr lang="en-US" altLang="ko-KR" sz="1800" b="1" dirty="0">
              <a:solidFill>
                <a:schemeClr val="tx2"/>
              </a:solidFill>
              <a:ea typeface="굴림" pitchFamily="34" charset="-127"/>
            </a:endParaRPr>
          </a:p>
        </p:txBody>
      </p:sp>
      <p:sp>
        <p:nvSpPr>
          <p:cNvPr id="52236" name="AutoShape 12"/>
          <p:cNvSpPr>
            <a:spLocks noChangeArrowheads="1"/>
          </p:cNvSpPr>
          <p:nvPr/>
        </p:nvSpPr>
        <p:spPr bwMode="auto">
          <a:xfrm>
            <a:off x="7086600" y="1770063"/>
            <a:ext cx="1676400" cy="1371600"/>
          </a:xfrm>
          <a:prstGeom prst="pentagon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tr-TR" altLang="tr-TR" dirty="0"/>
          </a:p>
        </p:txBody>
      </p:sp>
      <p:sp>
        <p:nvSpPr>
          <p:cNvPr id="52237" name="Oval 13"/>
          <p:cNvSpPr>
            <a:spLocks noChangeArrowheads="1"/>
          </p:cNvSpPr>
          <p:nvPr/>
        </p:nvSpPr>
        <p:spPr bwMode="auto">
          <a:xfrm>
            <a:off x="7391400" y="2362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tr-TR" altLang="tr-TR" dirty="0"/>
          </a:p>
        </p:txBody>
      </p:sp>
      <p:sp>
        <p:nvSpPr>
          <p:cNvPr id="52238" name="Rectangle 14"/>
          <p:cNvSpPr>
            <a:spLocks noChangeArrowheads="1"/>
          </p:cNvSpPr>
          <p:nvPr/>
        </p:nvSpPr>
        <p:spPr bwMode="auto">
          <a:xfrm>
            <a:off x="7239000" y="19812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1" hangingPunct="1">
              <a:spcBef>
                <a:spcPct val="20000"/>
              </a:spcBef>
              <a:buClr>
                <a:srgbClr val="660066"/>
              </a:buClr>
              <a:buFont typeface="Wingdings" pitchFamily="2" charset="2"/>
              <a:buNone/>
            </a:pPr>
            <a:r>
              <a:rPr kumimoji="1" lang="en-US" altLang="ko-KR" sz="2000" b="1" dirty="0">
                <a:solidFill>
                  <a:schemeClr val="tx2"/>
                </a:solidFill>
                <a:ea typeface="굴림" pitchFamily="34" charset="-127"/>
              </a:rPr>
              <a:t>p1</a:t>
            </a:r>
            <a:endParaRPr kumimoji="1" lang="en-US" altLang="ko-KR" sz="2800" b="1" dirty="0">
              <a:solidFill>
                <a:schemeClr val="tx2"/>
              </a:solidFill>
              <a:ea typeface="굴림" pitchFamily="34" charset="-127"/>
            </a:endParaRPr>
          </a:p>
        </p:txBody>
      </p:sp>
      <p:sp>
        <p:nvSpPr>
          <p:cNvPr id="52239" name="Oval 15"/>
          <p:cNvSpPr>
            <a:spLocks noChangeArrowheads="1"/>
          </p:cNvSpPr>
          <p:nvPr/>
        </p:nvSpPr>
        <p:spPr bwMode="auto">
          <a:xfrm>
            <a:off x="8229600" y="2667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tr-TR" altLang="tr-TR" dirty="0"/>
          </a:p>
        </p:txBody>
      </p:sp>
      <p:sp>
        <p:nvSpPr>
          <p:cNvPr id="52240" name="Rectangle 16"/>
          <p:cNvSpPr>
            <a:spLocks noChangeArrowheads="1"/>
          </p:cNvSpPr>
          <p:nvPr/>
        </p:nvSpPr>
        <p:spPr bwMode="auto">
          <a:xfrm>
            <a:off x="8077200" y="2286000"/>
            <a:ext cx="457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latinLnBrk="1" hangingPunct="1">
              <a:spcBef>
                <a:spcPct val="20000"/>
              </a:spcBef>
              <a:buClr>
                <a:srgbClr val="660066"/>
              </a:buClr>
              <a:buFont typeface="Wingdings" pitchFamily="2" charset="2"/>
              <a:buNone/>
            </a:pPr>
            <a:r>
              <a:rPr kumimoji="1" lang="en-US" altLang="ko-KR" sz="2000" b="1" dirty="0">
                <a:solidFill>
                  <a:schemeClr val="tx2"/>
                </a:solidFill>
                <a:ea typeface="굴림" pitchFamily="34" charset="-127"/>
              </a:rPr>
              <a:t>p2</a:t>
            </a:r>
            <a:endParaRPr kumimoji="1" lang="en-US" altLang="ko-KR" sz="2800" b="1" dirty="0">
              <a:solidFill>
                <a:schemeClr val="tx2"/>
              </a:solidFill>
              <a:ea typeface="굴림" pitchFamily="34" charset="-127"/>
            </a:endParaRPr>
          </a:p>
        </p:txBody>
      </p:sp>
      <p:cxnSp>
        <p:nvCxnSpPr>
          <p:cNvPr id="52241" name="AutoShape 17"/>
          <p:cNvCxnSpPr>
            <a:cxnSpLocks noChangeShapeType="1"/>
            <a:endCxn id="52239" idx="6"/>
          </p:cNvCxnSpPr>
          <p:nvPr/>
        </p:nvCxnSpPr>
        <p:spPr bwMode="auto">
          <a:xfrm>
            <a:off x="7428089" y="2395538"/>
            <a:ext cx="877711" cy="309562"/>
          </a:xfrm>
          <a:prstGeom prst="straightConnector1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2242" name="Freeform 18"/>
          <p:cNvSpPr>
            <a:spLocks/>
          </p:cNvSpPr>
          <p:nvPr/>
        </p:nvSpPr>
        <p:spPr bwMode="auto">
          <a:xfrm>
            <a:off x="7075312" y="3763963"/>
            <a:ext cx="1600200" cy="1600200"/>
          </a:xfrm>
          <a:custGeom>
            <a:avLst/>
            <a:gdLst>
              <a:gd name="T0" fmla="*/ 1684094414 w 1008"/>
              <a:gd name="T1" fmla="*/ 0 h 1008"/>
              <a:gd name="T2" fmla="*/ 0 w 1008"/>
              <a:gd name="T3" fmla="*/ 1088707500 h 1008"/>
              <a:gd name="T4" fmla="*/ 765497461 w 1008"/>
              <a:gd name="T5" fmla="*/ 2147483647 h 1008"/>
              <a:gd name="T6" fmla="*/ 1684094414 w 1008"/>
              <a:gd name="T7" fmla="*/ 967740000 h 1008"/>
              <a:gd name="T8" fmla="*/ 2147483647 w 1008"/>
              <a:gd name="T9" fmla="*/ 2147483647 h 1008"/>
              <a:gd name="T10" fmla="*/ 2147483647 w 1008"/>
              <a:gd name="T11" fmla="*/ 967740000 h 1008"/>
              <a:gd name="T12" fmla="*/ 1684094414 w 1008"/>
              <a:gd name="T13" fmla="*/ 0 h 100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008"/>
              <a:gd name="T22" fmla="*/ 0 h 1008"/>
              <a:gd name="T23" fmla="*/ 1008 w 1008"/>
              <a:gd name="T24" fmla="*/ 1008 h 100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008" h="1008">
                <a:moveTo>
                  <a:pt x="528" y="0"/>
                </a:moveTo>
                <a:lnTo>
                  <a:pt x="0" y="432"/>
                </a:lnTo>
                <a:lnTo>
                  <a:pt x="240" y="1008"/>
                </a:lnTo>
                <a:lnTo>
                  <a:pt x="528" y="384"/>
                </a:lnTo>
                <a:lnTo>
                  <a:pt x="720" y="1008"/>
                </a:lnTo>
                <a:lnTo>
                  <a:pt x="1008" y="384"/>
                </a:lnTo>
                <a:lnTo>
                  <a:pt x="528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 w="222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tr-TR" dirty="0"/>
          </a:p>
        </p:txBody>
      </p:sp>
      <p:sp>
        <p:nvSpPr>
          <p:cNvPr id="52243" name="Oval 19"/>
          <p:cNvSpPr>
            <a:spLocks noChangeArrowheads="1"/>
          </p:cNvSpPr>
          <p:nvPr/>
        </p:nvSpPr>
        <p:spPr bwMode="auto">
          <a:xfrm>
            <a:off x="7456312" y="4525963"/>
            <a:ext cx="76200" cy="76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tr-TR" altLang="tr-TR" dirty="0"/>
          </a:p>
        </p:txBody>
      </p:sp>
      <p:sp>
        <p:nvSpPr>
          <p:cNvPr id="52244" name="Oval 20"/>
          <p:cNvSpPr>
            <a:spLocks noChangeArrowheads="1"/>
          </p:cNvSpPr>
          <p:nvPr/>
        </p:nvSpPr>
        <p:spPr bwMode="auto">
          <a:xfrm>
            <a:off x="8294512" y="4754563"/>
            <a:ext cx="76200" cy="762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tr-TR" altLang="tr-TR" dirty="0"/>
          </a:p>
        </p:txBody>
      </p:sp>
      <p:cxnSp>
        <p:nvCxnSpPr>
          <p:cNvPr id="52245" name="AutoShape 21"/>
          <p:cNvCxnSpPr>
            <a:cxnSpLocks noChangeShapeType="1"/>
            <a:stCxn id="52243" idx="2"/>
            <a:endCxn id="52244" idx="2"/>
          </p:cNvCxnSpPr>
          <p:nvPr/>
        </p:nvCxnSpPr>
        <p:spPr bwMode="auto">
          <a:xfrm>
            <a:off x="7443612" y="4564063"/>
            <a:ext cx="838200" cy="228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2246" name="Text Box 22"/>
          <p:cNvSpPr txBox="1">
            <a:spLocks noChangeArrowheads="1"/>
          </p:cNvSpPr>
          <p:nvPr/>
        </p:nvSpPr>
        <p:spPr bwMode="auto">
          <a:xfrm>
            <a:off x="7306734" y="5348288"/>
            <a:ext cx="11753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latinLnBrk="1" hangingPunct="1"/>
            <a:r>
              <a:rPr kumimoji="1" lang="tr-TR" altLang="ko-KR" dirty="0">
                <a:solidFill>
                  <a:srgbClr val="FF0000"/>
                </a:solidFill>
                <a:ea typeface="굴림" pitchFamily="34" charset="-127"/>
              </a:rPr>
              <a:t>İçbükey</a:t>
            </a:r>
            <a:endParaRPr kumimoji="1" lang="en-US" altLang="ko-KR" dirty="0">
              <a:solidFill>
                <a:srgbClr val="FF0000"/>
              </a:solidFill>
              <a:ea typeface="굴림" pitchFamily="34" charset="-127"/>
            </a:endParaRPr>
          </a:p>
        </p:txBody>
      </p:sp>
      <p:sp>
        <p:nvSpPr>
          <p:cNvPr id="52247" name="Text Box 23"/>
          <p:cNvSpPr txBox="1">
            <a:spLocks noChangeArrowheads="1"/>
          </p:cNvSpPr>
          <p:nvPr/>
        </p:nvSpPr>
        <p:spPr bwMode="auto">
          <a:xfrm>
            <a:off x="7236296" y="3141663"/>
            <a:ext cx="13644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latinLnBrk="1" hangingPunct="1"/>
            <a:r>
              <a:rPr kumimoji="1" lang="tr-TR" altLang="ko-KR" dirty="0">
                <a:solidFill>
                  <a:srgbClr val="FF0000"/>
                </a:solidFill>
                <a:ea typeface="굴림" pitchFamily="34" charset="-127"/>
              </a:rPr>
              <a:t>Dışbükey</a:t>
            </a:r>
            <a:endParaRPr kumimoji="1" lang="en-US" altLang="ko-KR" dirty="0">
              <a:solidFill>
                <a:srgbClr val="FF0000"/>
              </a:solidFill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7592876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1056" y="304800"/>
            <a:ext cx="8578144" cy="1143000"/>
          </a:xfrm>
        </p:spPr>
        <p:txBody>
          <a:bodyPr/>
          <a:lstStyle/>
          <a:p>
            <a:r>
              <a:rPr lang="tr-TR" altLang="tr-TR" dirty="0"/>
              <a:t>Çokgen Görüntüleme Seçenekleri</a:t>
            </a:r>
            <a:endParaRPr lang="en-US" altLang="tr-TR" dirty="0"/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412776"/>
            <a:ext cx="8640960" cy="5027712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tr-TR" sz="2300" dirty="0"/>
              <a:t>Çokgenler</a:t>
            </a:r>
            <a:r>
              <a:rPr lang="en-US" sz="2300" dirty="0"/>
              <a:t> </a:t>
            </a:r>
            <a:r>
              <a:rPr lang="tr-TR" sz="2300" dirty="0"/>
              <a:t>sadece uç noktaları</a:t>
            </a:r>
            <a:r>
              <a:rPr lang="en-US" sz="2300" dirty="0"/>
              <a:t>, </a:t>
            </a:r>
            <a:r>
              <a:rPr lang="tr-TR" sz="2300" dirty="0"/>
              <a:t>sadece çizgileri</a:t>
            </a:r>
            <a:r>
              <a:rPr lang="en-US" sz="2300" dirty="0"/>
              <a:t> </a:t>
            </a:r>
            <a:r>
              <a:rPr lang="tr-TR" sz="2300" dirty="0"/>
              <a:t>veya</a:t>
            </a:r>
            <a:r>
              <a:rPr lang="en-US" sz="2300" dirty="0"/>
              <a:t> </a:t>
            </a:r>
            <a:br>
              <a:rPr lang="tr-TR" sz="2300" dirty="0"/>
            </a:br>
            <a:r>
              <a:rPr lang="tr-TR" sz="2300" dirty="0"/>
              <a:t>içi dolu olarak ekrana getirilebilirler.</a:t>
            </a:r>
          </a:p>
          <a:p>
            <a:pPr>
              <a:lnSpc>
                <a:spcPct val="80000"/>
              </a:lnSpc>
              <a:defRPr/>
            </a:pPr>
            <a:endParaRPr lang="tr-TR" sz="2300" dirty="0"/>
          </a:p>
          <a:p>
            <a:pPr>
              <a:lnSpc>
                <a:spcPct val="80000"/>
              </a:lnSpc>
              <a:tabLst>
                <a:tab pos="720725" algn="l"/>
                <a:tab pos="1073150" algn="l"/>
              </a:tabLst>
              <a:defRPr/>
            </a:pPr>
            <a:r>
              <a:rPr lang="tr-TR" sz="2300" dirty="0"/>
              <a:t>Ön ve arka yüzler ayrı ayrı tanımlanabilir. </a:t>
            </a:r>
            <a:r>
              <a:rPr lang="en-US" sz="2300" dirty="0"/>
              <a:t> </a:t>
            </a:r>
            <a:br>
              <a:rPr lang="tr-TR" sz="2300" dirty="0"/>
            </a:br>
            <a:r>
              <a:rPr lang="tr-TR" sz="2300" dirty="0"/>
              <a:t>	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</a:rPr>
              <a:t>Gl.glPolygonMode(face, mode)</a:t>
            </a:r>
            <a:br>
              <a:rPr lang="en-US" sz="2300" b="0" dirty="0">
                <a:solidFill>
                  <a:srgbClr val="FFCC00"/>
                </a:solidFill>
                <a:latin typeface="Courier New" pitchFamily="49" charset="0"/>
              </a:rPr>
            </a:br>
            <a:r>
              <a:rPr lang="tr-TR" sz="2300" b="0" dirty="0">
                <a:solidFill>
                  <a:srgbClr val="FFCC00"/>
                </a:solidFill>
                <a:latin typeface="Courier New" pitchFamily="49" charset="0"/>
              </a:rPr>
              <a:t>		</a:t>
            </a:r>
            <a:r>
              <a:rPr lang="en-AU" sz="1800" b="0" i="0" dirty="0"/>
              <a:t>face  </a:t>
            </a:r>
            <a:r>
              <a:rPr lang="en-AU" sz="1800" b="0" dirty="0"/>
              <a:t> : </a:t>
            </a:r>
            <a:r>
              <a:rPr lang="en-AU" sz="1800" b="1" dirty="0">
                <a:solidFill>
                  <a:srgbClr val="FF0000"/>
                </a:solidFill>
              </a:rPr>
              <a:t>Gl.GL_FRONT</a:t>
            </a:r>
            <a:r>
              <a:rPr lang="en-AU" sz="1800" b="0" dirty="0"/>
              <a:t>, </a:t>
            </a:r>
            <a:r>
              <a:rPr lang="en-AU" sz="1800" b="1" dirty="0">
                <a:solidFill>
                  <a:srgbClr val="FF0000"/>
                </a:solidFill>
              </a:rPr>
              <a:t>Gl.GL_BACK</a:t>
            </a:r>
            <a:r>
              <a:rPr lang="en-AU" sz="1800" b="0" dirty="0">
                <a:solidFill>
                  <a:srgbClr val="FF0000"/>
                </a:solidFill>
              </a:rPr>
              <a:t> </a:t>
            </a:r>
            <a:r>
              <a:rPr lang="tr-TR" sz="1800" b="0" dirty="0"/>
              <a:t>veya</a:t>
            </a:r>
            <a:r>
              <a:rPr lang="en-AU" sz="1800" b="0" dirty="0"/>
              <a:t> 						  </a:t>
            </a:r>
            <a:r>
              <a:rPr lang="en-AU" sz="1800" b="1" dirty="0">
                <a:solidFill>
                  <a:srgbClr val="FF0000"/>
                </a:solidFill>
              </a:rPr>
              <a:t>Gl.GL_FRONT_AND_BACK</a:t>
            </a:r>
            <a:br>
              <a:rPr lang="en-AU" sz="2700" b="0" dirty="0"/>
            </a:br>
            <a:r>
              <a:rPr lang="tr-TR" sz="2700" b="0" dirty="0"/>
              <a:t>		</a:t>
            </a:r>
            <a:r>
              <a:rPr lang="en-AU" sz="1800" b="0" i="0" dirty="0"/>
              <a:t>mode</a:t>
            </a:r>
            <a:r>
              <a:rPr lang="en-AU" sz="1800" b="0" dirty="0"/>
              <a:t> : </a:t>
            </a:r>
            <a:r>
              <a:rPr lang="en-AU" sz="1800" b="1" dirty="0">
                <a:solidFill>
                  <a:srgbClr val="FF0000"/>
                </a:solidFill>
              </a:rPr>
              <a:t>Gl.GL_POINT</a:t>
            </a:r>
            <a:r>
              <a:rPr lang="en-AU" sz="1800" b="0" dirty="0"/>
              <a:t>, </a:t>
            </a:r>
            <a:r>
              <a:rPr lang="en-AU" sz="1800" b="1" dirty="0">
                <a:solidFill>
                  <a:srgbClr val="FF0000"/>
                </a:solidFill>
              </a:rPr>
              <a:t>Gl.GL_LINE</a:t>
            </a:r>
            <a:r>
              <a:rPr lang="en-AU" sz="1800" b="0" dirty="0">
                <a:solidFill>
                  <a:srgbClr val="FF0000"/>
                </a:solidFill>
              </a:rPr>
              <a:t> </a:t>
            </a:r>
            <a:r>
              <a:rPr lang="tr-TR" sz="1800" b="0" dirty="0"/>
              <a:t>veya</a:t>
            </a:r>
            <a:r>
              <a:rPr lang="en-AU" sz="1800" b="0" dirty="0"/>
              <a:t> </a:t>
            </a:r>
            <a:r>
              <a:rPr lang="en-AU" sz="1800" b="1" dirty="0">
                <a:solidFill>
                  <a:srgbClr val="FF0000"/>
                </a:solidFill>
              </a:rPr>
              <a:t>Gl.GL_FILL</a:t>
            </a:r>
            <a:r>
              <a:rPr lang="en-AU" sz="2700" b="0" dirty="0"/>
              <a:t>.</a:t>
            </a:r>
            <a:endParaRPr lang="en-US" sz="1800" b="0" dirty="0">
              <a:solidFill>
                <a:srgbClr val="FFCC00"/>
              </a:solidFill>
              <a:latin typeface="Courier New" pitchFamily="49" charset="0"/>
            </a:endParaRPr>
          </a:p>
          <a:p>
            <a:pPr>
              <a:lnSpc>
                <a:spcPct val="80000"/>
              </a:lnSpc>
              <a:defRPr/>
            </a:pPr>
            <a:endParaRPr lang="tr-TR" sz="2300" dirty="0"/>
          </a:p>
          <a:p>
            <a:pPr>
              <a:lnSpc>
                <a:spcPct val="80000"/>
              </a:lnSpc>
              <a:defRPr/>
            </a:pPr>
            <a:r>
              <a:rPr lang="tr-TR" sz="2300" dirty="0"/>
              <a:t>Normal vektörün yönü ön yüzü belirler.</a:t>
            </a:r>
          </a:p>
          <a:p>
            <a:pPr>
              <a:lnSpc>
                <a:spcPct val="80000"/>
              </a:lnSpc>
              <a:defRPr/>
            </a:pPr>
            <a:endParaRPr lang="tr-TR" sz="2300" dirty="0"/>
          </a:p>
          <a:p>
            <a:pPr>
              <a:lnSpc>
                <a:spcPct val="80000"/>
              </a:lnSpc>
              <a:defRPr/>
            </a:pPr>
            <a:r>
              <a:rPr lang="en-US" sz="2300" dirty="0"/>
              <a:t>Normal </a:t>
            </a:r>
            <a:r>
              <a:rPr lang="tr-TR" sz="2300" dirty="0"/>
              <a:t>vektörleri</a:t>
            </a:r>
            <a:r>
              <a:rPr lang="en-US" sz="2300" dirty="0"/>
              <a:t>: </a:t>
            </a:r>
            <a:r>
              <a:rPr lang="tr-TR" sz="2300" dirty="0"/>
              <a:t>Çokgene ait normallerin birim vektör olmaları iyidir.</a:t>
            </a:r>
            <a:r>
              <a:rPr lang="en-US" sz="2300" dirty="0"/>
              <a:t> </a:t>
            </a:r>
            <a:endParaRPr lang="tr-TR" sz="2300" dirty="0"/>
          </a:p>
          <a:p>
            <a:pPr lvl="1">
              <a:lnSpc>
                <a:spcPct val="80000"/>
              </a:lnSpc>
              <a:defRPr/>
            </a:pPr>
            <a:r>
              <a:rPr lang="en-US" sz="1700" b="1" dirty="0">
                <a:latin typeface="Courier New" pitchFamily="49" charset="0"/>
              </a:rPr>
              <a:t>Gl.glEnable( Gl.GL_NORMALIZE </a:t>
            </a:r>
            <a:r>
              <a:rPr lang="en-US" sz="1700" b="1" dirty="0">
                <a:solidFill>
                  <a:schemeClr val="tx2"/>
                </a:solidFill>
                <a:latin typeface="Courier New" pitchFamily="49" charset="0"/>
              </a:rPr>
              <a:t>)</a:t>
            </a:r>
            <a:r>
              <a:rPr lang="en-US" sz="2000" dirty="0"/>
              <a:t> </a:t>
            </a:r>
            <a:r>
              <a:rPr lang="tr-TR" sz="2000" dirty="0"/>
              <a:t>bunu size garantiler.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8609142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5" name="Picture 3" descr="g_fla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9" y="3564224"/>
            <a:ext cx="4936232" cy="3173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>
          <a:xfrm>
            <a:off x="261056" y="304800"/>
            <a:ext cx="8578144" cy="1143000"/>
          </a:xfrm>
        </p:spPr>
        <p:txBody>
          <a:bodyPr/>
          <a:lstStyle/>
          <a:p>
            <a:r>
              <a:rPr lang="en-US" altLang="tr-TR" dirty="0"/>
              <a:t>OpenGL: </a:t>
            </a:r>
            <a:r>
              <a:rPr lang="tr-TR" altLang="tr-TR" dirty="0"/>
              <a:t>Normalleri Belirleme</a:t>
            </a:r>
            <a:endParaRPr lang="en-US" altLang="tr-TR" dirty="0"/>
          </a:p>
        </p:txBody>
      </p:sp>
      <p:sp>
        <p:nvSpPr>
          <p:cNvPr id="266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1"/>
            <a:ext cx="8077200" cy="5065713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800" b="1" dirty="0">
                <a:solidFill>
                  <a:srgbClr val="FF0000"/>
                </a:solidFill>
                <a:latin typeface="Courier New" pitchFamily="49" charset="0"/>
              </a:rPr>
              <a:t>glNormal()</a:t>
            </a:r>
            <a:r>
              <a:rPr lang="en-US" sz="2800" b="1" dirty="0"/>
              <a:t> </a:t>
            </a:r>
            <a:r>
              <a:rPr lang="tr-TR" sz="2800" dirty="0"/>
              <a:t>komutu, tekrar çağrılana dek peşinden gelen köşelere </a:t>
            </a:r>
            <a:r>
              <a:rPr lang="en-US" sz="2800" i="0" dirty="0">
                <a:solidFill>
                  <a:srgbClr val="FF0000"/>
                </a:solidFill>
              </a:rPr>
              <a:t>normal </a:t>
            </a:r>
            <a:r>
              <a:rPr lang="tr-TR" sz="2800" i="0" dirty="0">
                <a:solidFill>
                  <a:srgbClr val="FF0000"/>
                </a:solidFill>
              </a:rPr>
              <a:t>vektörü</a:t>
            </a:r>
            <a:br>
              <a:rPr lang="tr-TR" sz="2800" dirty="0"/>
            </a:br>
            <a:r>
              <a:rPr lang="en-US" sz="2800" dirty="0"/>
              <a:t>o</a:t>
            </a:r>
            <a:r>
              <a:rPr lang="tr-TR" sz="2800" dirty="0"/>
              <a:t>luşturur.</a:t>
            </a:r>
            <a:endParaRPr lang="tr-TR" sz="2800" dirty="0">
              <a:solidFill>
                <a:srgbClr val="FF0000"/>
              </a:solidFill>
              <a:latin typeface="Courier New" pitchFamily="49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700" dirty="0">
              <a:solidFill>
                <a:srgbClr val="FF0000"/>
              </a:solidFill>
            </a:endParaRPr>
          </a:p>
          <a:p>
            <a:pPr marL="742950" lvl="1" indent="-285750">
              <a:lnSpc>
                <a:spcPct val="80000"/>
              </a:lnSpc>
              <a:defRPr/>
            </a:pPr>
            <a:r>
              <a:rPr lang="tr-TR" sz="2400" dirty="0"/>
              <a:t>Düz</a:t>
            </a:r>
            <a:r>
              <a:rPr lang="en-US" sz="2400" dirty="0"/>
              <a:t> </a:t>
            </a:r>
            <a:r>
              <a:rPr lang="tr-TR" sz="2400" dirty="0"/>
              <a:t>(</a:t>
            </a:r>
            <a:r>
              <a:rPr lang="en-US" sz="2400" i="1" dirty="0">
                <a:solidFill>
                  <a:srgbClr val="FF0000"/>
                </a:solidFill>
              </a:rPr>
              <a:t>flat-shaded</a:t>
            </a:r>
            <a:r>
              <a:rPr lang="tr-TR" sz="2400" dirty="0">
                <a:solidFill>
                  <a:srgbClr val="FF0000"/>
                </a:solidFill>
              </a:rPr>
              <a:t>) </a:t>
            </a:r>
            <a:r>
              <a:rPr lang="tr-TR" sz="2400" dirty="0"/>
              <a:t>ışıklandırma tek bir normal vektör gerektirir.</a:t>
            </a:r>
            <a:br>
              <a:rPr lang="tr-TR" sz="2400" dirty="0"/>
            </a:br>
            <a:r>
              <a:rPr lang="en-US" sz="2000" b="1" dirty="0">
                <a:solidFill>
                  <a:schemeClr val="bg1"/>
                </a:solidFill>
                <a:latin typeface="Courier New" pitchFamily="49" charset="0"/>
              </a:rPr>
              <a:t> </a:t>
            </a:r>
            <a:br>
              <a:rPr lang="tr-TR" sz="2000" b="1" dirty="0">
                <a:solidFill>
                  <a:schemeClr val="bg1"/>
                </a:solidFill>
                <a:latin typeface="Courier New" pitchFamily="49" charset="0"/>
              </a:rPr>
            </a:br>
            <a:r>
              <a:rPr lang="en-US" sz="1800" b="1" dirty="0">
                <a:latin typeface="Lucida Console" panose="020B0609040504020204" pitchFamily="49" charset="0"/>
              </a:rPr>
              <a:t>Gl.g</a:t>
            </a:r>
            <a:r>
              <a:rPr lang="tr-TR" sz="1800" b="1" dirty="0">
                <a:latin typeface="Lucida Console" panose="020B0609040504020204" pitchFamily="49" charset="0"/>
              </a:rPr>
              <a:t>lShadeModel(</a:t>
            </a:r>
            <a:r>
              <a:rPr lang="en-US" sz="1800" b="1" dirty="0">
                <a:latin typeface="Lucida Console" panose="020B0609040504020204" pitchFamily="49" charset="0"/>
              </a:rPr>
              <a:t>Gl.</a:t>
            </a:r>
            <a:r>
              <a:rPr lang="tr-TR" sz="1800" b="1" dirty="0">
                <a:latin typeface="Lucida Console" panose="020B0609040504020204" pitchFamily="49" charset="0"/>
              </a:rPr>
              <a:t>GL_FLAT);</a:t>
            </a:r>
            <a:br>
              <a:rPr lang="tr-TR" sz="1800" b="1" dirty="0">
                <a:latin typeface="Lucida Console" panose="020B0609040504020204" pitchFamily="49" charset="0"/>
              </a:rPr>
            </a:br>
            <a:r>
              <a:rPr lang="en-US" sz="1800" b="1" dirty="0">
                <a:latin typeface="Lucida Console" panose="020B0609040504020204" pitchFamily="49" charset="0"/>
              </a:rPr>
              <a:t>Gl.glNormal3f(Nx, Ny, Nz);</a:t>
            </a:r>
            <a:br>
              <a:rPr lang="en-US" sz="1800" b="1" dirty="0">
                <a:latin typeface="Lucida Console" panose="020B0609040504020204" pitchFamily="49" charset="0"/>
              </a:rPr>
            </a:br>
            <a:r>
              <a:rPr lang="en-US" sz="1800" b="1" dirty="0">
                <a:latin typeface="Lucida Console" panose="020B0609040504020204" pitchFamily="49" charset="0"/>
              </a:rPr>
              <a:t>Gl.glVertex3fv(v0);</a:t>
            </a:r>
            <a:br>
              <a:rPr lang="en-US" sz="1800" b="1" dirty="0">
                <a:latin typeface="Lucida Console" panose="020B0609040504020204" pitchFamily="49" charset="0"/>
              </a:rPr>
            </a:br>
            <a:r>
              <a:rPr lang="en-US" sz="1800" b="1" dirty="0">
                <a:latin typeface="Lucida Console" panose="020B0609040504020204" pitchFamily="49" charset="0"/>
              </a:rPr>
              <a:t>Gl.glVertex3fv(v1);</a:t>
            </a:r>
            <a:br>
              <a:rPr lang="en-US" sz="1800" b="1" dirty="0">
                <a:latin typeface="Lucida Console" panose="020B0609040504020204" pitchFamily="49" charset="0"/>
              </a:rPr>
            </a:br>
            <a:r>
              <a:rPr lang="en-US" sz="1800" b="1" dirty="0">
                <a:latin typeface="Lucida Console" panose="020B0609040504020204" pitchFamily="49" charset="0"/>
              </a:rPr>
              <a:t>Gl.glVertex3fv(v2);</a:t>
            </a:r>
            <a:br>
              <a:rPr lang="tr-TR" sz="1800" b="1" dirty="0">
                <a:latin typeface="Lucida Console" panose="020B0609040504020204" pitchFamily="49" charset="0"/>
              </a:rPr>
            </a:br>
            <a:endParaRPr lang="en-US" sz="1800" b="1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934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OpenGL</a:t>
            </a:r>
            <a:r>
              <a:rPr lang="tr-TR" altLang="tr-TR" dirty="0"/>
              <a:t> Güncel Sürümleri</a:t>
            </a:r>
            <a:endParaRPr lang="en-US" altLang="tr-TR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7815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tr-TR" sz="2800" dirty="0"/>
              <a:t>OpenGL 3.2 (2009)</a:t>
            </a:r>
          </a:p>
          <a:p>
            <a:pPr lvl="1"/>
            <a:r>
              <a:rPr lang="tr-TR" sz="2400" dirty="0"/>
              <a:t>Çekirdek ve uyumluluk profilleri</a:t>
            </a:r>
          </a:p>
          <a:p>
            <a:pPr lvl="1"/>
            <a:r>
              <a:rPr lang="tr-TR" sz="2400" dirty="0"/>
              <a:t>Shading Language 1.50</a:t>
            </a:r>
          </a:p>
          <a:p>
            <a:pPr lvl="0"/>
            <a:r>
              <a:rPr lang="tr-TR" sz="2800" dirty="0"/>
              <a:t>OpenGL 3.3 (2010)</a:t>
            </a:r>
          </a:p>
          <a:p>
            <a:pPr lvl="1"/>
            <a:r>
              <a:rPr lang="tr-TR" sz="2400" dirty="0"/>
              <a:t>Shading Language 3.30</a:t>
            </a:r>
          </a:p>
          <a:p>
            <a:pPr lvl="0"/>
            <a:r>
              <a:rPr lang="tr-TR" sz="2800" dirty="0"/>
              <a:t>OpenGL 4.0 (2010)</a:t>
            </a:r>
          </a:p>
          <a:p>
            <a:pPr lvl="1"/>
            <a:r>
              <a:rPr lang="tr-TR" sz="2400" dirty="0"/>
              <a:t>Shading Language 4.00</a:t>
            </a:r>
          </a:p>
          <a:p>
            <a:pPr lvl="0"/>
            <a:r>
              <a:rPr lang="tr-TR" sz="2800" dirty="0"/>
              <a:t>OpenGL 4.1 (2010) </a:t>
            </a:r>
            <a:br>
              <a:rPr lang="tr-TR" sz="2800" dirty="0"/>
            </a:br>
            <a:r>
              <a:rPr lang="tr-TR" sz="2800" dirty="0"/>
              <a:t>OpenGL 4.2 (2011) </a:t>
            </a:r>
            <a:br>
              <a:rPr lang="tr-TR" sz="2800" dirty="0"/>
            </a:br>
            <a:r>
              <a:rPr lang="tr-TR" sz="2800" dirty="0"/>
              <a:t>OpenGL 4.3 (2012) …</a:t>
            </a:r>
          </a:p>
          <a:p>
            <a:pPr lvl="0"/>
            <a:r>
              <a:rPr lang="tr-TR" sz="2800" dirty="0"/>
              <a:t>OpenGL 4.6 (Eylül, 2017</a:t>
            </a:r>
            <a:r>
              <a:rPr lang="tr-TR" sz="3600" dirty="0"/>
              <a:t>)</a:t>
            </a:r>
          </a:p>
          <a:p>
            <a:pPr lvl="1"/>
            <a:r>
              <a:rPr lang="tr-TR" sz="2400" dirty="0"/>
              <a:t>OpenGL Shading Language 4.60</a:t>
            </a:r>
          </a:p>
          <a:p>
            <a:pPr lvl="1"/>
            <a:endParaRPr lang="tr-TR" sz="2400" dirty="0"/>
          </a:p>
          <a:p>
            <a:pPr marL="0" indent="0">
              <a:buNone/>
            </a:pPr>
            <a:r>
              <a:rPr lang="tr-TR" sz="1700" dirty="0"/>
              <a:t>http://en.wikipedia.org/wiki/OpenGL</a:t>
            </a:r>
          </a:p>
        </p:txBody>
      </p:sp>
    </p:spTree>
    <p:extLst>
      <p:ext uri="{BB962C8B-B14F-4D97-AF65-F5344CB8AC3E}">
        <p14:creationId xmlns:p14="http://schemas.microsoft.com/office/powerpoint/2010/main" val="410621957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g_gou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0392" y="3573016"/>
            <a:ext cx="4923702" cy="3168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>
          <a:xfrm>
            <a:off x="261056" y="304800"/>
            <a:ext cx="8578144" cy="1143000"/>
          </a:xfrm>
        </p:spPr>
        <p:txBody>
          <a:bodyPr/>
          <a:lstStyle/>
          <a:p>
            <a:r>
              <a:rPr lang="en-US" altLang="tr-TR" dirty="0"/>
              <a:t>OpenGL: </a:t>
            </a:r>
            <a:r>
              <a:rPr lang="tr-TR" altLang="tr-TR" dirty="0"/>
              <a:t>Normalleri Belirleme</a:t>
            </a:r>
            <a:endParaRPr lang="en-US" altLang="tr-TR" dirty="0"/>
          </a:p>
        </p:txBody>
      </p:sp>
      <p:sp>
        <p:nvSpPr>
          <p:cNvPr id="266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1"/>
            <a:ext cx="8077200" cy="506571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sz="2800" b="1" dirty="0">
                <a:solidFill>
                  <a:srgbClr val="FF0000"/>
                </a:solidFill>
                <a:latin typeface="Courier New" pitchFamily="49" charset="0"/>
              </a:rPr>
              <a:t>glNormal()</a:t>
            </a:r>
            <a:r>
              <a:rPr lang="en-US" sz="2800" b="1" dirty="0"/>
              <a:t> </a:t>
            </a:r>
            <a:r>
              <a:rPr lang="tr-TR" sz="2800" dirty="0"/>
              <a:t>komutu, tekrar çağrılana dek peşinden gelen köşelere </a:t>
            </a:r>
            <a:r>
              <a:rPr lang="en-US" sz="2800" i="0" dirty="0">
                <a:solidFill>
                  <a:srgbClr val="FF0000"/>
                </a:solidFill>
              </a:rPr>
              <a:t>normal </a:t>
            </a:r>
            <a:r>
              <a:rPr lang="tr-TR" sz="2800" i="0" dirty="0">
                <a:solidFill>
                  <a:srgbClr val="FF0000"/>
                </a:solidFill>
              </a:rPr>
              <a:t>vektörü</a:t>
            </a:r>
            <a:br>
              <a:rPr lang="tr-TR" sz="2800" dirty="0"/>
            </a:br>
            <a:r>
              <a:rPr lang="en-US" sz="2800" dirty="0"/>
              <a:t>o</a:t>
            </a:r>
            <a:r>
              <a:rPr lang="tr-TR" sz="2800" dirty="0"/>
              <a:t>luşturur.</a:t>
            </a:r>
            <a:endParaRPr lang="en-US" sz="2800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2800" b="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endParaRPr lang="en-US" sz="2800" dirty="0">
              <a:solidFill>
                <a:srgbClr val="FF0000"/>
              </a:solidFill>
            </a:endParaRPr>
          </a:p>
          <a:p>
            <a:pPr lvl="1">
              <a:lnSpc>
                <a:spcPct val="80000"/>
              </a:lnSpc>
              <a:defRPr/>
            </a:pPr>
            <a:r>
              <a:rPr lang="tr-TR" sz="2400" dirty="0"/>
              <a:t>Yumuşak</a:t>
            </a:r>
            <a:r>
              <a:rPr lang="en-US" sz="2400" dirty="0"/>
              <a:t> </a:t>
            </a:r>
            <a:r>
              <a:rPr lang="tr-TR" sz="2400" dirty="0"/>
              <a:t>(</a:t>
            </a:r>
            <a:r>
              <a:rPr lang="tr-TR" sz="2400" i="1" dirty="0">
                <a:solidFill>
                  <a:srgbClr val="FF0000"/>
                </a:solidFill>
              </a:rPr>
              <a:t>smoo</a:t>
            </a:r>
            <a:r>
              <a:rPr lang="en-US" sz="2400" i="1" dirty="0">
                <a:solidFill>
                  <a:srgbClr val="FF0000"/>
                </a:solidFill>
              </a:rPr>
              <a:t>t</a:t>
            </a:r>
            <a:r>
              <a:rPr lang="tr-TR" sz="2400" i="1" dirty="0">
                <a:solidFill>
                  <a:srgbClr val="FF0000"/>
                </a:solidFill>
              </a:rPr>
              <a:t>h</a:t>
            </a:r>
            <a:r>
              <a:rPr lang="en-US" sz="2400" i="1" dirty="0">
                <a:solidFill>
                  <a:srgbClr val="FF0000"/>
                </a:solidFill>
              </a:rPr>
              <a:t>-shaded</a:t>
            </a:r>
            <a:r>
              <a:rPr lang="tr-TR" sz="2400" dirty="0">
                <a:solidFill>
                  <a:srgbClr val="FF0000"/>
                </a:solidFill>
              </a:rPr>
              <a:t>)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tr-TR" sz="2400" dirty="0"/>
              <a:t>her köşede farklı normal vektörü gerektirir.</a:t>
            </a:r>
            <a:br>
              <a:rPr lang="tr-TR" sz="2400" dirty="0"/>
            </a:br>
            <a:br>
              <a:rPr lang="tr-TR" sz="2400" dirty="0"/>
            </a:br>
            <a:endParaRPr lang="tr-TR" sz="2400" dirty="0"/>
          </a:p>
          <a:p>
            <a:pPr marL="742950" lvl="1" indent="-285750">
              <a:lnSpc>
                <a:spcPct val="80000"/>
              </a:lnSpc>
              <a:buFontTx/>
              <a:buNone/>
              <a:defRPr/>
            </a:pPr>
            <a:br>
              <a:rPr lang="en-US" sz="2400" dirty="0"/>
            </a:br>
            <a:br>
              <a:rPr lang="en-US" sz="2400" dirty="0"/>
            </a:br>
            <a:endParaRPr lang="en-US" sz="2400" dirty="0"/>
          </a:p>
        </p:txBody>
      </p:sp>
      <p:sp>
        <p:nvSpPr>
          <p:cNvPr id="2" name="Metin kutusu 1"/>
          <p:cNvSpPr txBox="1"/>
          <p:nvPr/>
        </p:nvSpPr>
        <p:spPr>
          <a:xfrm>
            <a:off x="-36512" y="4077072"/>
            <a:ext cx="5109091" cy="22283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>
              <a:lnSpc>
                <a:spcPct val="80000"/>
              </a:lnSpc>
              <a:defRPr/>
            </a:pPr>
            <a:r>
              <a:rPr lang="en-US" b="1" dirty="0">
                <a:latin typeface="Lucida Console" panose="020B0609040504020204" pitchFamily="49" charset="0"/>
              </a:rPr>
              <a:t>Gl.</a:t>
            </a:r>
            <a:r>
              <a:rPr lang="tr-TR" altLang="tr-TR" dirty="0">
                <a:solidFill>
                  <a:schemeClr val="tx2"/>
                </a:solidFill>
                <a:latin typeface="Lucida Console" panose="020B0609040504020204" pitchFamily="49" charset="0"/>
                <a:ea typeface="굴림" pitchFamily="34" charset="-127"/>
              </a:rPr>
              <a:t>glShadeModel(</a:t>
            </a:r>
            <a:r>
              <a:rPr lang="en-US" altLang="tr-TR" dirty="0">
                <a:solidFill>
                  <a:schemeClr val="tx2"/>
                </a:solidFill>
                <a:latin typeface="Lucida Console" panose="020B0609040504020204" pitchFamily="49" charset="0"/>
                <a:ea typeface="굴림" pitchFamily="34" charset="-127"/>
              </a:rPr>
              <a:t> </a:t>
            </a:r>
            <a:r>
              <a:rPr lang="en-US" b="1" dirty="0">
                <a:latin typeface="Lucida Console" panose="020B0609040504020204" pitchFamily="49" charset="0"/>
              </a:rPr>
              <a:t>Gl.</a:t>
            </a:r>
            <a:r>
              <a:rPr lang="tr-TR" altLang="tr-TR" dirty="0">
                <a:solidFill>
                  <a:schemeClr val="tx2"/>
                </a:solidFill>
                <a:latin typeface="Lucida Console" panose="020B0609040504020204" pitchFamily="49" charset="0"/>
                <a:ea typeface="굴림" pitchFamily="34" charset="-127"/>
              </a:rPr>
              <a:t>GL_SMOOTH</a:t>
            </a:r>
            <a:r>
              <a:rPr lang="en-US" altLang="tr-TR" dirty="0">
                <a:solidFill>
                  <a:schemeClr val="tx2"/>
                </a:solidFill>
                <a:latin typeface="Lucida Console" panose="020B0609040504020204" pitchFamily="49" charset="0"/>
                <a:ea typeface="굴림" pitchFamily="34" charset="-127"/>
              </a:rPr>
              <a:t> </a:t>
            </a:r>
            <a:r>
              <a:rPr lang="tr-TR" altLang="tr-TR" dirty="0">
                <a:solidFill>
                  <a:schemeClr val="tx2"/>
                </a:solidFill>
                <a:latin typeface="Lucida Console" panose="020B0609040504020204" pitchFamily="49" charset="0"/>
                <a:ea typeface="굴림" pitchFamily="34" charset="-127"/>
              </a:rPr>
              <a:t>);</a:t>
            </a:r>
            <a:br>
              <a:rPr lang="tr-TR" altLang="tr-TR" dirty="0">
                <a:solidFill>
                  <a:schemeClr val="tx2"/>
                </a:solidFill>
                <a:latin typeface="Lucida Console" panose="020B0609040504020204" pitchFamily="49" charset="0"/>
                <a:ea typeface="굴림" pitchFamily="34" charset="-127"/>
              </a:rPr>
            </a:br>
            <a:r>
              <a:rPr lang="en-US" b="1" dirty="0">
                <a:latin typeface="Lucida Console" panose="020B0609040504020204" pitchFamily="49" charset="0"/>
              </a:rPr>
              <a:t>Gl.</a:t>
            </a:r>
            <a:r>
              <a:rPr lang="en-US" altLang="tr-TR" dirty="0">
                <a:latin typeface="Lucida Console" panose="020B0609040504020204" pitchFamily="49" charset="0"/>
                <a:ea typeface="굴림" pitchFamily="34" charset="-127"/>
              </a:rPr>
              <a:t>glNormal3f(N0x, N0y, N0z); </a:t>
            </a:r>
            <a:br>
              <a:rPr lang="tr-TR" altLang="tr-TR" dirty="0">
                <a:latin typeface="Lucida Console" panose="020B0609040504020204" pitchFamily="49" charset="0"/>
                <a:ea typeface="굴림" pitchFamily="34" charset="-127"/>
              </a:rPr>
            </a:br>
            <a:r>
              <a:rPr lang="en-US" b="1" dirty="0">
                <a:latin typeface="Lucida Console" panose="020B0609040504020204" pitchFamily="49" charset="0"/>
              </a:rPr>
              <a:t>Gl.</a:t>
            </a:r>
            <a:r>
              <a:rPr lang="en-US" altLang="tr-TR" dirty="0">
                <a:latin typeface="Lucida Console" panose="020B0609040504020204" pitchFamily="49" charset="0"/>
                <a:ea typeface="굴림" pitchFamily="34" charset="-127"/>
              </a:rPr>
              <a:t>glVertex3fv(v0);</a:t>
            </a:r>
            <a:br>
              <a:rPr lang="tr-TR" altLang="tr-TR" dirty="0">
                <a:latin typeface="Lucida Console" panose="020B0609040504020204" pitchFamily="49" charset="0"/>
                <a:ea typeface="굴림" pitchFamily="34" charset="-127"/>
              </a:rPr>
            </a:br>
            <a:r>
              <a:rPr lang="en-US" b="1" dirty="0">
                <a:latin typeface="Lucida Console" panose="020B0609040504020204" pitchFamily="49" charset="0"/>
              </a:rPr>
              <a:t>Gl.</a:t>
            </a:r>
            <a:r>
              <a:rPr lang="en-US" altLang="tr-TR" dirty="0">
                <a:latin typeface="Lucida Console" panose="020B0609040504020204" pitchFamily="49" charset="0"/>
                <a:ea typeface="굴림" pitchFamily="34" charset="-127"/>
              </a:rPr>
              <a:t>glNormal3f(N1x, N1y, N1z); </a:t>
            </a:r>
            <a:br>
              <a:rPr lang="tr-TR" altLang="tr-TR" dirty="0">
                <a:latin typeface="Lucida Console" panose="020B0609040504020204" pitchFamily="49" charset="0"/>
                <a:ea typeface="굴림" pitchFamily="34" charset="-127"/>
              </a:rPr>
            </a:br>
            <a:r>
              <a:rPr lang="en-US" b="1" dirty="0">
                <a:latin typeface="Lucida Console" panose="020B0609040504020204" pitchFamily="49" charset="0"/>
              </a:rPr>
              <a:t>Gl.</a:t>
            </a:r>
            <a:r>
              <a:rPr lang="en-US" altLang="tr-TR" dirty="0">
                <a:latin typeface="Lucida Console" panose="020B0609040504020204" pitchFamily="49" charset="0"/>
                <a:ea typeface="굴림" pitchFamily="34" charset="-127"/>
              </a:rPr>
              <a:t>glVertex3fv(v1)</a:t>
            </a:r>
            <a:r>
              <a:rPr lang="tr-TR" altLang="tr-TR" dirty="0">
                <a:latin typeface="Lucida Console" panose="020B0609040504020204" pitchFamily="49" charset="0"/>
                <a:ea typeface="굴림" pitchFamily="34" charset="-127"/>
              </a:rPr>
              <a:t>;</a:t>
            </a:r>
            <a:br>
              <a:rPr lang="tr-TR" altLang="tr-TR" dirty="0">
                <a:latin typeface="Lucida Console" panose="020B0609040504020204" pitchFamily="49" charset="0"/>
                <a:ea typeface="굴림" pitchFamily="34" charset="-127"/>
              </a:rPr>
            </a:br>
            <a:r>
              <a:rPr lang="en-US" b="1" dirty="0">
                <a:latin typeface="Lucida Console" panose="020B0609040504020204" pitchFamily="49" charset="0"/>
              </a:rPr>
              <a:t>Gl.</a:t>
            </a:r>
            <a:r>
              <a:rPr lang="en-US" altLang="tr-TR" dirty="0">
                <a:latin typeface="Lucida Console" panose="020B0609040504020204" pitchFamily="49" charset="0"/>
                <a:ea typeface="굴림" pitchFamily="34" charset="-127"/>
              </a:rPr>
              <a:t>glNormal3f(N2x, N2y, N2z); </a:t>
            </a:r>
            <a:br>
              <a:rPr lang="tr-TR" altLang="tr-TR" dirty="0">
                <a:latin typeface="Lucida Console" panose="020B0609040504020204" pitchFamily="49" charset="0"/>
                <a:ea typeface="굴림" pitchFamily="34" charset="-127"/>
              </a:rPr>
            </a:br>
            <a:r>
              <a:rPr lang="en-US" b="1" dirty="0">
                <a:latin typeface="Lucida Console" panose="020B0609040504020204" pitchFamily="49" charset="0"/>
              </a:rPr>
              <a:t>Gl.</a:t>
            </a:r>
            <a:r>
              <a:rPr lang="en-US" altLang="tr-TR" dirty="0">
                <a:latin typeface="Lucida Console" panose="020B0609040504020204" pitchFamily="49" charset="0"/>
                <a:ea typeface="굴림" pitchFamily="34" charset="-127"/>
              </a:rPr>
              <a:t>glVertex3fv(v2);</a:t>
            </a:r>
          </a:p>
          <a:p>
            <a:endParaRPr lang="en-AU" altLang="tr-TR" sz="2000" dirty="0">
              <a:latin typeface="Lucida Console" panose="020B0609040504020204" pitchFamily="49" charset="0"/>
              <a:ea typeface="굴림" pitchFamily="34" charset="-127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496670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 descr="g_gou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6933" y="3276601"/>
            <a:ext cx="5188656" cy="324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299" name="Picture 3" descr="g_fla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67" y="1714500"/>
            <a:ext cx="5393267" cy="346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xfrm>
            <a:off x="261056" y="304800"/>
            <a:ext cx="8578144" cy="1143000"/>
          </a:xfrm>
        </p:spPr>
        <p:txBody>
          <a:bodyPr/>
          <a:lstStyle/>
          <a:p>
            <a:r>
              <a:rPr lang="en-US" altLang="tr-TR" dirty="0"/>
              <a:t>OpenGL: </a:t>
            </a:r>
            <a:r>
              <a:rPr lang="tr-TR" altLang="tr-TR" dirty="0"/>
              <a:t>Normalleri Belirleme</a:t>
            </a:r>
            <a:endParaRPr lang="en-US" altLang="tr-TR" dirty="0"/>
          </a:p>
        </p:txBody>
      </p:sp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457200" y="1340768"/>
            <a:ext cx="8077200" cy="506571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8630" indent="-285750">
              <a:lnSpc>
                <a:spcPct val="80000"/>
              </a:lnSpc>
              <a:defRPr/>
            </a:pPr>
            <a:r>
              <a:rPr lang="tr-TR" sz="2500" dirty="0"/>
              <a:t>Not: Işık yoksa normallerin anlamı yok.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52352437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261056" y="304800"/>
            <a:ext cx="8578144" cy="1143000"/>
          </a:xfrm>
        </p:spPr>
        <p:txBody>
          <a:bodyPr/>
          <a:lstStyle/>
          <a:p>
            <a:r>
              <a:rPr lang="en-US" altLang="tr-TR" dirty="0"/>
              <a:t>Pol</a:t>
            </a:r>
            <a:r>
              <a:rPr lang="tr-TR" altLang="tr-TR" dirty="0"/>
              <a:t>i</a:t>
            </a:r>
            <a:r>
              <a:rPr lang="en-US" altLang="tr-TR" dirty="0"/>
              <a:t>gon</a:t>
            </a:r>
            <a:r>
              <a:rPr lang="tr-TR" altLang="tr-TR" dirty="0"/>
              <a:t> Oluşturma İpuçları</a:t>
            </a:r>
            <a:endParaRPr lang="en-US" altLang="tr-TR" dirty="0"/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ln w="25400">
            <a:noFill/>
          </a:ln>
        </p:spPr>
        <p:txBody>
          <a:bodyPr>
            <a:normAutofit/>
          </a:bodyPr>
          <a:lstStyle/>
          <a:p>
            <a:r>
              <a:rPr lang="tr-TR" sz="2400" dirty="0"/>
              <a:t>Poligonlar objenin yüzeyini iyi ifade temelidir, tutarsızlık fark edilecektir.</a:t>
            </a:r>
          </a:p>
          <a:p>
            <a:r>
              <a:rPr lang="tr-TR" sz="2400" dirty="0"/>
              <a:t>En iyi çokgen üçgendir (düzlemsellik garanti).</a:t>
            </a:r>
          </a:p>
          <a:p>
            <a:r>
              <a:rPr lang="tr-TR" sz="2400" dirty="0"/>
              <a:t>Poligon sayısını minimumda tutun.</a:t>
            </a:r>
          </a:p>
          <a:p>
            <a:r>
              <a:rPr lang="tr-TR" sz="2400" dirty="0"/>
              <a:t>Siluetlerde daha fazla poligon koyun.</a:t>
            </a:r>
          </a:p>
          <a:p>
            <a:r>
              <a:rPr lang="tr-TR" sz="2400" dirty="0"/>
              <a:t>Çatlak istemiyorsanız T - birleşimlerden kaçının.</a:t>
            </a:r>
          </a:p>
          <a:p>
            <a:pPr>
              <a:defRPr/>
            </a:pPr>
            <a:endParaRPr lang="en-US" sz="2300" dirty="0"/>
          </a:p>
          <a:p>
            <a:pPr>
              <a:defRPr/>
            </a:pPr>
            <a:endParaRPr lang="en-US" sz="2300" dirty="0"/>
          </a:p>
          <a:p>
            <a:pPr>
              <a:defRPr/>
            </a:pPr>
            <a:endParaRPr lang="tr-TR" sz="2300" dirty="0"/>
          </a:p>
          <a:p>
            <a:pPr>
              <a:defRPr/>
            </a:pPr>
            <a:endParaRPr lang="tr-TR" sz="2300" dirty="0"/>
          </a:p>
          <a:p>
            <a:pPr>
              <a:defRPr/>
            </a:pPr>
            <a:endParaRPr lang="tr-TR" sz="2300" dirty="0"/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 rot="-2899762">
            <a:off x="4986867" y="4616450"/>
            <a:ext cx="838200" cy="838200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tr-TR" altLang="tr-TR" b="1" dirty="0">
              <a:solidFill>
                <a:srgbClr val="FF0000"/>
              </a:solidFill>
            </a:endParaRPr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 rot="-2899762">
            <a:off x="2700867" y="4616450"/>
            <a:ext cx="838200" cy="838200"/>
          </a:xfrm>
          <a:prstGeom prst="rect">
            <a:avLst/>
          </a:prstGeom>
          <a:solidFill>
            <a:srgbClr val="0070C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tr-TR" altLang="tr-TR" b="1" dirty="0">
              <a:solidFill>
                <a:srgbClr val="FF0000"/>
              </a:solidFill>
            </a:endParaRPr>
          </a:p>
        </p:txBody>
      </p:sp>
      <p:sp>
        <p:nvSpPr>
          <p:cNvPr id="56326" name="Freeform 6"/>
          <p:cNvSpPr>
            <a:spLocks/>
          </p:cNvSpPr>
          <p:nvPr/>
        </p:nvSpPr>
        <p:spPr bwMode="auto">
          <a:xfrm>
            <a:off x="2514600" y="5000626"/>
            <a:ext cx="1183923" cy="85725"/>
          </a:xfrm>
          <a:custGeom>
            <a:avLst/>
            <a:gdLst>
              <a:gd name="T0" fmla="*/ 0 w 746"/>
              <a:gd name="T1" fmla="*/ 136088438 h 54"/>
              <a:gd name="T2" fmla="*/ 2147483647 w 746"/>
              <a:gd name="T3" fmla="*/ 0 h 54"/>
              <a:gd name="T4" fmla="*/ 0 60000 65536"/>
              <a:gd name="T5" fmla="*/ 0 60000 65536"/>
              <a:gd name="T6" fmla="*/ 0 w 746"/>
              <a:gd name="T7" fmla="*/ 0 h 54"/>
              <a:gd name="T8" fmla="*/ 746 w 746"/>
              <a:gd name="T9" fmla="*/ 54 h 5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46" h="54">
                <a:moveTo>
                  <a:pt x="0" y="54"/>
                </a:moveTo>
                <a:lnTo>
                  <a:pt x="746" y="0"/>
                </a:lnTo>
              </a:path>
            </a:pathLst>
          </a:custGeom>
          <a:noFill/>
          <a:ln w="254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56327" name="Freeform 7"/>
          <p:cNvSpPr>
            <a:spLocks/>
          </p:cNvSpPr>
          <p:nvPr/>
        </p:nvSpPr>
        <p:spPr bwMode="auto">
          <a:xfrm>
            <a:off x="3112912" y="5037139"/>
            <a:ext cx="25400" cy="561975"/>
          </a:xfrm>
          <a:custGeom>
            <a:avLst/>
            <a:gdLst>
              <a:gd name="T0" fmla="*/ 0 w 16"/>
              <a:gd name="T1" fmla="*/ 0 h 354"/>
              <a:gd name="T2" fmla="*/ 51033164 w 16"/>
              <a:gd name="T3" fmla="*/ 892135313 h 354"/>
              <a:gd name="T4" fmla="*/ 0 60000 65536"/>
              <a:gd name="T5" fmla="*/ 0 60000 65536"/>
              <a:gd name="T6" fmla="*/ 0 w 16"/>
              <a:gd name="T7" fmla="*/ 0 h 354"/>
              <a:gd name="T8" fmla="*/ 16 w 16"/>
              <a:gd name="T9" fmla="*/ 354 h 35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354">
                <a:moveTo>
                  <a:pt x="0" y="0"/>
                </a:moveTo>
                <a:lnTo>
                  <a:pt x="16" y="354"/>
                </a:lnTo>
              </a:path>
            </a:pathLst>
          </a:custGeom>
          <a:noFill/>
          <a:ln w="254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56334" name="Freeform 14"/>
          <p:cNvSpPr>
            <a:spLocks/>
          </p:cNvSpPr>
          <p:nvPr/>
        </p:nvSpPr>
        <p:spPr bwMode="auto">
          <a:xfrm>
            <a:off x="5372100" y="4451351"/>
            <a:ext cx="73378" cy="1160463"/>
          </a:xfrm>
          <a:custGeom>
            <a:avLst/>
            <a:gdLst>
              <a:gd name="T0" fmla="*/ 0 w 46"/>
              <a:gd name="T1" fmla="*/ 0 h 731"/>
              <a:gd name="T2" fmla="*/ 148141359 w 46"/>
              <a:gd name="T3" fmla="*/ 1842235806 h 731"/>
              <a:gd name="T4" fmla="*/ 0 60000 65536"/>
              <a:gd name="T5" fmla="*/ 0 60000 65536"/>
              <a:gd name="T6" fmla="*/ 0 w 46"/>
              <a:gd name="T7" fmla="*/ 0 h 731"/>
              <a:gd name="T8" fmla="*/ 46 w 46"/>
              <a:gd name="T9" fmla="*/ 731 h 73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6" h="731">
                <a:moveTo>
                  <a:pt x="0" y="0"/>
                </a:moveTo>
                <a:lnTo>
                  <a:pt x="46" y="731"/>
                </a:lnTo>
              </a:path>
            </a:pathLst>
          </a:custGeom>
          <a:noFill/>
          <a:ln w="254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56335" name="Freeform 15"/>
          <p:cNvSpPr>
            <a:spLocks/>
          </p:cNvSpPr>
          <p:nvPr/>
        </p:nvSpPr>
        <p:spPr bwMode="auto">
          <a:xfrm>
            <a:off x="4859867" y="5013326"/>
            <a:ext cx="1123244" cy="73025"/>
          </a:xfrm>
          <a:custGeom>
            <a:avLst/>
            <a:gdLst>
              <a:gd name="T0" fmla="*/ 0 w 708"/>
              <a:gd name="T1" fmla="*/ 115927188 h 46"/>
              <a:gd name="T2" fmla="*/ 2147483647 w 708"/>
              <a:gd name="T3" fmla="*/ 0 h 46"/>
              <a:gd name="T4" fmla="*/ 0 60000 65536"/>
              <a:gd name="T5" fmla="*/ 0 60000 65536"/>
              <a:gd name="T6" fmla="*/ 0 w 708"/>
              <a:gd name="T7" fmla="*/ 0 h 46"/>
              <a:gd name="T8" fmla="*/ 708 w 708"/>
              <a:gd name="T9" fmla="*/ 46 h 4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08" h="46">
                <a:moveTo>
                  <a:pt x="0" y="46"/>
                </a:moveTo>
                <a:lnTo>
                  <a:pt x="708" y="0"/>
                </a:lnTo>
              </a:path>
            </a:pathLst>
          </a:custGeom>
          <a:noFill/>
          <a:ln w="25400" cap="flat" cmpd="sng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56336" name="Text Box 16"/>
          <p:cNvSpPr txBox="1">
            <a:spLocks noChangeArrowheads="1"/>
          </p:cNvSpPr>
          <p:nvPr/>
        </p:nvSpPr>
        <p:spPr bwMode="auto">
          <a:xfrm>
            <a:off x="1731434" y="4449118"/>
            <a:ext cx="8515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tr-TR" altLang="tr-TR" b="1" dirty="0">
                <a:solidFill>
                  <a:srgbClr val="FF0000"/>
                </a:solidFill>
                <a:ea typeface="굴림" pitchFamily="34" charset="-127"/>
              </a:rPr>
              <a:t>Kötü</a:t>
            </a:r>
            <a:endParaRPr lang="en-US" altLang="tr-TR" b="1" dirty="0">
              <a:solidFill>
                <a:srgbClr val="FF0000"/>
              </a:solidFill>
              <a:ea typeface="굴림" pitchFamily="34" charset="-127"/>
            </a:endParaRPr>
          </a:p>
        </p:txBody>
      </p:sp>
      <p:sp>
        <p:nvSpPr>
          <p:cNvPr id="56337" name="Text Box 17"/>
          <p:cNvSpPr txBox="1">
            <a:spLocks noChangeArrowheads="1"/>
          </p:cNvSpPr>
          <p:nvPr/>
        </p:nvSpPr>
        <p:spPr bwMode="auto">
          <a:xfrm>
            <a:off x="4268612" y="4449118"/>
            <a:ext cx="5437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tr-TR" altLang="tr-TR" b="1" dirty="0">
                <a:solidFill>
                  <a:srgbClr val="FF0000"/>
                </a:solidFill>
                <a:ea typeface="굴림" pitchFamily="34" charset="-127"/>
              </a:rPr>
              <a:t>İyi</a:t>
            </a:r>
            <a:endParaRPr lang="en-US" altLang="tr-TR" b="1" dirty="0">
              <a:solidFill>
                <a:srgbClr val="FF0000"/>
              </a:solidFill>
              <a:ea typeface="굴림" pitchFamily="34" charset="-127"/>
            </a:endParaRPr>
          </a:p>
        </p:txBody>
      </p:sp>
      <p:sp>
        <p:nvSpPr>
          <p:cNvPr id="56338" name="Text Box 18"/>
          <p:cNvSpPr txBox="1">
            <a:spLocks noChangeArrowheads="1"/>
          </p:cNvSpPr>
          <p:nvPr/>
        </p:nvSpPr>
        <p:spPr bwMode="auto">
          <a:xfrm>
            <a:off x="5537200" y="4374148"/>
            <a:ext cx="32092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tr-TR" sz="1600" b="1" dirty="0">
                <a:solidFill>
                  <a:schemeClr val="bg1"/>
                </a:solidFill>
                <a:ea typeface="굴림" pitchFamily="34" charset="-127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72501812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261056" y="304800"/>
            <a:ext cx="8578144" cy="1143000"/>
          </a:xfrm>
        </p:spPr>
        <p:txBody>
          <a:bodyPr/>
          <a:lstStyle/>
          <a:p>
            <a:r>
              <a:rPr lang="en-US" altLang="ko-KR" dirty="0">
                <a:ea typeface="굴림" pitchFamily="34" charset="-127"/>
              </a:rPr>
              <a:t>OpenGL</a:t>
            </a:r>
            <a:r>
              <a:rPr lang="tr-TR" altLang="ko-KR" dirty="0">
                <a:ea typeface="굴림" pitchFamily="34" charset="-127"/>
              </a:rPr>
              <a:t>’de Çokgenler</a:t>
            </a:r>
            <a:r>
              <a:rPr lang="en-US" altLang="ko-KR" dirty="0">
                <a:ea typeface="굴림" pitchFamily="34" charset="-127"/>
              </a:rPr>
              <a:t> (1/6) 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 altLang="ko-KR" b="0" dirty="0">
                <a:ea typeface="굴림" pitchFamily="50" charset="-127"/>
              </a:rPr>
              <a:t>Çokgen</a:t>
            </a:r>
            <a:endParaRPr lang="en-US" altLang="ko-KR" b="0" dirty="0">
              <a:ea typeface="굴림" pitchFamily="50" charset="-127"/>
            </a:endParaRP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1219200" y="2224088"/>
            <a:ext cx="3514104" cy="336092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Gl.glBegin(Gl.GL_POLYGON);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Gl.glVertex2fv(p0);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Gl.glVertex2fv(p1);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Gl.glVertex2fv(p2);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Gl.glVertex2fv(p3);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Gl.glVertex2fv(p4);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Gl.glVertex2fv(p5);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Gl.glVertex2fv(p6);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Gl.glVertex2fv(p7);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Gl.glEnd();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483578" y="2286000"/>
            <a:ext cx="3048000" cy="2857500"/>
            <a:chOff x="3024" y="1440"/>
            <a:chExt cx="1920" cy="1800"/>
          </a:xfrm>
        </p:grpSpPr>
        <p:sp>
          <p:nvSpPr>
            <p:cNvPr id="57350" name="Freeform 7"/>
            <p:cNvSpPr>
              <a:spLocks/>
            </p:cNvSpPr>
            <p:nvPr/>
          </p:nvSpPr>
          <p:spPr bwMode="auto">
            <a:xfrm>
              <a:off x="3317" y="1707"/>
              <a:ext cx="1348" cy="1218"/>
            </a:xfrm>
            <a:custGeom>
              <a:avLst/>
              <a:gdLst>
                <a:gd name="T0" fmla="*/ 621 w 1348"/>
                <a:gd name="T1" fmla="*/ 0 h 1218"/>
                <a:gd name="T2" fmla="*/ 166 w 1348"/>
                <a:gd name="T3" fmla="*/ 117 h 1218"/>
                <a:gd name="T4" fmla="*/ 168 w 1348"/>
                <a:gd name="T5" fmla="*/ 117 h 1218"/>
                <a:gd name="T6" fmla="*/ 0 w 1348"/>
                <a:gd name="T7" fmla="*/ 614 h 1218"/>
                <a:gd name="T8" fmla="*/ 187 w 1348"/>
                <a:gd name="T9" fmla="*/ 933 h 1218"/>
                <a:gd name="T10" fmla="*/ 717 w 1348"/>
                <a:gd name="T11" fmla="*/ 1218 h 1218"/>
                <a:gd name="T12" fmla="*/ 1240 w 1348"/>
                <a:gd name="T13" fmla="*/ 1050 h 1218"/>
                <a:gd name="T14" fmla="*/ 1348 w 1348"/>
                <a:gd name="T15" fmla="*/ 546 h 1218"/>
                <a:gd name="T16" fmla="*/ 1099 w 1348"/>
                <a:gd name="T17" fmla="*/ 143 h 1218"/>
                <a:gd name="T18" fmla="*/ 621 w 1348"/>
                <a:gd name="T19" fmla="*/ 0 h 12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48"/>
                <a:gd name="T31" fmla="*/ 0 h 1218"/>
                <a:gd name="T32" fmla="*/ 1348 w 1348"/>
                <a:gd name="T33" fmla="*/ 1218 h 12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48" h="1218">
                  <a:moveTo>
                    <a:pt x="621" y="0"/>
                  </a:moveTo>
                  <a:lnTo>
                    <a:pt x="166" y="117"/>
                  </a:lnTo>
                  <a:lnTo>
                    <a:pt x="168" y="117"/>
                  </a:lnTo>
                  <a:lnTo>
                    <a:pt x="0" y="614"/>
                  </a:lnTo>
                  <a:lnTo>
                    <a:pt x="187" y="933"/>
                  </a:lnTo>
                  <a:lnTo>
                    <a:pt x="717" y="1218"/>
                  </a:lnTo>
                  <a:lnTo>
                    <a:pt x="1240" y="1050"/>
                  </a:lnTo>
                  <a:lnTo>
                    <a:pt x="1348" y="546"/>
                  </a:lnTo>
                  <a:lnTo>
                    <a:pt x="1099" y="143"/>
                  </a:lnTo>
                  <a:lnTo>
                    <a:pt x="621" y="0"/>
                  </a:lnTo>
                  <a:close/>
                </a:path>
              </a:pathLst>
            </a:custGeom>
            <a:solidFill>
              <a:srgbClr val="D1B0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r-TR" dirty="0"/>
            </a:p>
          </p:txBody>
        </p:sp>
        <p:sp>
          <p:nvSpPr>
            <p:cNvPr id="57351" name="Oval 8"/>
            <p:cNvSpPr>
              <a:spLocks noChangeArrowheads="1"/>
            </p:cNvSpPr>
            <p:nvPr/>
          </p:nvSpPr>
          <p:spPr bwMode="auto">
            <a:xfrm>
              <a:off x="3888" y="1680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57352" name="Rectangle 9"/>
            <p:cNvSpPr>
              <a:spLocks noChangeArrowheads="1"/>
            </p:cNvSpPr>
            <p:nvPr/>
          </p:nvSpPr>
          <p:spPr bwMode="auto">
            <a:xfrm>
              <a:off x="3840" y="144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p0</a:t>
              </a:r>
            </a:p>
          </p:txBody>
        </p:sp>
        <p:sp>
          <p:nvSpPr>
            <p:cNvPr id="57353" name="Oval 10"/>
            <p:cNvSpPr>
              <a:spLocks noChangeArrowheads="1"/>
            </p:cNvSpPr>
            <p:nvPr/>
          </p:nvSpPr>
          <p:spPr bwMode="auto">
            <a:xfrm>
              <a:off x="4416" y="1824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57354" name="Rectangle 11"/>
            <p:cNvSpPr>
              <a:spLocks noChangeArrowheads="1"/>
            </p:cNvSpPr>
            <p:nvPr/>
          </p:nvSpPr>
          <p:spPr bwMode="auto">
            <a:xfrm>
              <a:off x="4368" y="1584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p1</a:t>
              </a:r>
            </a:p>
          </p:txBody>
        </p:sp>
        <p:sp>
          <p:nvSpPr>
            <p:cNvPr id="57355" name="Oval 12"/>
            <p:cNvSpPr>
              <a:spLocks noChangeArrowheads="1"/>
            </p:cNvSpPr>
            <p:nvPr/>
          </p:nvSpPr>
          <p:spPr bwMode="auto">
            <a:xfrm>
              <a:off x="4656" y="2208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57356" name="Rectangle 13"/>
            <p:cNvSpPr>
              <a:spLocks noChangeArrowheads="1"/>
            </p:cNvSpPr>
            <p:nvPr/>
          </p:nvSpPr>
          <p:spPr bwMode="auto">
            <a:xfrm>
              <a:off x="4752" y="216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p2</a:t>
              </a:r>
            </a:p>
          </p:txBody>
        </p:sp>
        <p:sp>
          <p:nvSpPr>
            <p:cNvPr id="57357" name="Oval 14"/>
            <p:cNvSpPr>
              <a:spLocks noChangeArrowheads="1"/>
            </p:cNvSpPr>
            <p:nvPr/>
          </p:nvSpPr>
          <p:spPr bwMode="auto">
            <a:xfrm>
              <a:off x="4512" y="2736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57358" name="Rectangle 15"/>
            <p:cNvSpPr>
              <a:spLocks noChangeArrowheads="1"/>
            </p:cNvSpPr>
            <p:nvPr/>
          </p:nvSpPr>
          <p:spPr bwMode="auto">
            <a:xfrm>
              <a:off x="4560" y="2784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p3</a:t>
              </a:r>
            </a:p>
          </p:txBody>
        </p:sp>
        <p:sp>
          <p:nvSpPr>
            <p:cNvPr id="57359" name="Oval 16"/>
            <p:cNvSpPr>
              <a:spLocks noChangeArrowheads="1"/>
            </p:cNvSpPr>
            <p:nvPr/>
          </p:nvSpPr>
          <p:spPr bwMode="auto">
            <a:xfrm>
              <a:off x="4032" y="2904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57360" name="Rectangle 17"/>
            <p:cNvSpPr>
              <a:spLocks noChangeArrowheads="1"/>
            </p:cNvSpPr>
            <p:nvPr/>
          </p:nvSpPr>
          <p:spPr bwMode="auto">
            <a:xfrm>
              <a:off x="3936" y="300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p4</a:t>
              </a:r>
            </a:p>
          </p:txBody>
        </p:sp>
        <p:sp>
          <p:nvSpPr>
            <p:cNvPr id="57361" name="Oval 18"/>
            <p:cNvSpPr>
              <a:spLocks noChangeArrowheads="1"/>
            </p:cNvSpPr>
            <p:nvPr/>
          </p:nvSpPr>
          <p:spPr bwMode="auto">
            <a:xfrm>
              <a:off x="3456" y="2616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57362" name="Rectangle 19"/>
            <p:cNvSpPr>
              <a:spLocks noChangeArrowheads="1"/>
            </p:cNvSpPr>
            <p:nvPr/>
          </p:nvSpPr>
          <p:spPr bwMode="auto">
            <a:xfrm>
              <a:off x="3312" y="2712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p5</a:t>
              </a:r>
            </a:p>
          </p:txBody>
        </p:sp>
        <p:sp>
          <p:nvSpPr>
            <p:cNvPr id="57363" name="Oval 20"/>
            <p:cNvSpPr>
              <a:spLocks noChangeArrowheads="1"/>
            </p:cNvSpPr>
            <p:nvPr/>
          </p:nvSpPr>
          <p:spPr bwMode="auto">
            <a:xfrm>
              <a:off x="3264" y="2304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57364" name="Rectangle 21"/>
            <p:cNvSpPr>
              <a:spLocks noChangeArrowheads="1"/>
            </p:cNvSpPr>
            <p:nvPr/>
          </p:nvSpPr>
          <p:spPr bwMode="auto">
            <a:xfrm>
              <a:off x="3024" y="216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p6</a:t>
              </a:r>
            </a:p>
          </p:txBody>
        </p:sp>
        <p:sp>
          <p:nvSpPr>
            <p:cNvPr id="57365" name="Oval 22"/>
            <p:cNvSpPr>
              <a:spLocks noChangeArrowheads="1"/>
            </p:cNvSpPr>
            <p:nvPr/>
          </p:nvSpPr>
          <p:spPr bwMode="auto">
            <a:xfrm>
              <a:off x="3456" y="1776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57366" name="Rectangle 23"/>
            <p:cNvSpPr>
              <a:spLocks noChangeArrowheads="1"/>
            </p:cNvSpPr>
            <p:nvPr/>
          </p:nvSpPr>
          <p:spPr bwMode="auto">
            <a:xfrm>
              <a:off x="3216" y="168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p7</a:t>
              </a:r>
            </a:p>
          </p:txBody>
        </p:sp>
        <p:cxnSp>
          <p:nvCxnSpPr>
            <p:cNvPr id="57367" name="AutoShape 24"/>
            <p:cNvCxnSpPr>
              <a:cxnSpLocks noChangeShapeType="1"/>
              <a:stCxn id="57351" idx="6"/>
              <a:endCxn id="57353" idx="2"/>
            </p:cNvCxnSpPr>
            <p:nvPr/>
          </p:nvCxnSpPr>
          <p:spPr bwMode="auto">
            <a:xfrm>
              <a:off x="3936" y="1704"/>
              <a:ext cx="480" cy="144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368" name="AutoShape 25"/>
            <p:cNvCxnSpPr>
              <a:cxnSpLocks noChangeShapeType="1"/>
              <a:stCxn id="57357" idx="6"/>
              <a:endCxn id="57355" idx="3"/>
            </p:cNvCxnSpPr>
            <p:nvPr/>
          </p:nvCxnSpPr>
          <p:spPr bwMode="auto">
            <a:xfrm flipV="1">
              <a:off x="4560" y="2249"/>
              <a:ext cx="103" cy="511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369" name="AutoShape 26"/>
            <p:cNvCxnSpPr>
              <a:cxnSpLocks noChangeShapeType="1"/>
              <a:stCxn id="57361" idx="6"/>
              <a:endCxn id="57359" idx="2"/>
            </p:cNvCxnSpPr>
            <p:nvPr/>
          </p:nvCxnSpPr>
          <p:spPr bwMode="auto">
            <a:xfrm>
              <a:off x="3504" y="2640"/>
              <a:ext cx="528" cy="288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370" name="AutoShape 27"/>
            <p:cNvCxnSpPr>
              <a:cxnSpLocks noChangeShapeType="1"/>
              <a:stCxn id="57365" idx="4"/>
              <a:endCxn id="57363" idx="6"/>
            </p:cNvCxnSpPr>
            <p:nvPr/>
          </p:nvCxnSpPr>
          <p:spPr bwMode="auto">
            <a:xfrm flipH="1">
              <a:off x="3312" y="1824"/>
              <a:ext cx="168" cy="504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371" name="AutoShape 28"/>
            <p:cNvCxnSpPr>
              <a:cxnSpLocks noChangeShapeType="1"/>
              <a:stCxn id="57353" idx="2"/>
              <a:endCxn id="57355" idx="3"/>
            </p:cNvCxnSpPr>
            <p:nvPr/>
          </p:nvCxnSpPr>
          <p:spPr bwMode="auto">
            <a:xfrm>
              <a:off x="4416" y="1848"/>
              <a:ext cx="247" cy="401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372" name="AutoShape 29"/>
            <p:cNvCxnSpPr>
              <a:cxnSpLocks noChangeShapeType="1"/>
              <a:stCxn id="57359" idx="2"/>
              <a:endCxn id="57357" idx="6"/>
            </p:cNvCxnSpPr>
            <p:nvPr/>
          </p:nvCxnSpPr>
          <p:spPr bwMode="auto">
            <a:xfrm flipV="1">
              <a:off x="4032" y="2760"/>
              <a:ext cx="528" cy="168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373" name="AutoShape 30"/>
            <p:cNvCxnSpPr>
              <a:cxnSpLocks noChangeShapeType="1"/>
              <a:stCxn id="57363" idx="7"/>
              <a:endCxn id="57361" idx="6"/>
            </p:cNvCxnSpPr>
            <p:nvPr/>
          </p:nvCxnSpPr>
          <p:spPr bwMode="auto">
            <a:xfrm>
              <a:off x="3305" y="2311"/>
              <a:ext cx="199" cy="329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374" name="AutoShape 31"/>
            <p:cNvCxnSpPr>
              <a:cxnSpLocks noChangeShapeType="1"/>
              <a:stCxn id="57351" idx="6"/>
              <a:endCxn id="57365" idx="4"/>
            </p:cNvCxnSpPr>
            <p:nvPr/>
          </p:nvCxnSpPr>
          <p:spPr bwMode="auto">
            <a:xfrm flipH="1">
              <a:off x="3480" y="1704"/>
              <a:ext cx="456" cy="120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77358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261056" y="304800"/>
            <a:ext cx="8578144" cy="1143000"/>
          </a:xfrm>
        </p:spPr>
        <p:txBody>
          <a:bodyPr/>
          <a:lstStyle/>
          <a:p>
            <a:r>
              <a:rPr lang="en-US" altLang="ko-KR" dirty="0">
                <a:ea typeface="굴림" pitchFamily="34" charset="-127"/>
              </a:rPr>
              <a:t>OpenGL</a:t>
            </a:r>
            <a:r>
              <a:rPr lang="tr-TR" altLang="ko-KR" dirty="0">
                <a:ea typeface="굴림" pitchFamily="34" charset="-127"/>
              </a:rPr>
              <a:t>’de Çokgenler </a:t>
            </a:r>
            <a:r>
              <a:rPr lang="en-US" altLang="ko-KR" dirty="0">
                <a:ea typeface="굴림" pitchFamily="34" charset="-127"/>
              </a:rPr>
              <a:t>(2/6)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 altLang="ko-KR" b="0" dirty="0">
                <a:ea typeface="굴림" pitchFamily="50" charset="-127"/>
              </a:rPr>
              <a:t>Dörtgenler</a:t>
            </a:r>
            <a:endParaRPr lang="en-US" altLang="ko-KR" b="0" dirty="0">
              <a:ea typeface="굴림" pitchFamily="50" charset="-127"/>
            </a:endParaRP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1219200" y="2224088"/>
            <a:ext cx="3514104" cy="336092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Gl.glBegin(Gl.GL_QUADS);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Gl.glVertex2fv(p0);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Gl.glVertex2fv(p1);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Gl.glVertex2fv(p2);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Gl.glVertex2fv(p3);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Gl.glVertex2fv(p4);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Gl.glVertex2fv(p5);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Gl.glVertex2fv(p6);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Gl.glVertex2fv(p7);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Gl.glEnd();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483578" y="2286000"/>
            <a:ext cx="3048000" cy="2857500"/>
            <a:chOff x="3024" y="1440"/>
            <a:chExt cx="1920" cy="1800"/>
          </a:xfrm>
        </p:grpSpPr>
        <p:sp>
          <p:nvSpPr>
            <p:cNvPr id="58374" name="Freeform 7"/>
            <p:cNvSpPr>
              <a:spLocks/>
            </p:cNvSpPr>
            <p:nvPr/>
          </p:nvSpPr>
          <p:spPr bwMode="auto">
            <a:xfrm>
              <a:off x="3320" y="1844"/>
              <a:ext cx="698" cy="1062"/>
            </a:xfrm>
            <a:custGeom>
              <a:avLst/>
              <a:gdLst>
                <a:gd name="T0" fmla="*/ 162 w 698"/>
                <a:gd name="T1" fmla="*/ 2 h 1062"/>
                <a:gd name="T2" fmla="*/ 0 w 698"/>
                <a:gd name="T3" fmla="*/ 474 h 1062"/>
                <a:gd name="T4" fmla="*/ 184 w 698"/>
                <a:gd name="T5" fmla="*/ 796 h 1062"/>
                <a:gd name="T6" fmla="*/ 698 w 698"/>
                <a:gd name="T7" fmla="*/ 1062 h 1062"/>
                <a:gd name="T8" fmla="*/ 164 w 698"/>
                <a:gd name="T9" fmla="*/ 0 h 10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98"/>
                <a:gd name="T16" fmla="*/ 0 h 1062"/>
                <a:gd name="T17" fmla="*/ 698 w 698"/>
                <a:gd name="T18" fmla="*/ 1062 h 10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98" h="1062">
                  <a:moveTo>
                    <a:pt x="162" y="2"/>
                  </a:moveTo>
                  <a:lnTo>
                    <a:pt x="0" y="474"/>
                  </a:lnTo>
                  <a:lnTo>
                    <a:pt x="184" y="796"/>
                  </a:lnTo>
                  <a:lnTo>
                    <a:pt x="698" y="1062"/>
                  </a:lnTo>
                  <a:lnTo>
                    <a:pt x="164" y="0"/>
                  </a:lnTo>
                </a:path>
              </a:pathLst>
            </a:custGeom>
            <a:solidFill>
              <a:srgbClr val="D1B0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r-TR" dirty="0"/>
            </a:p>
          </p:txBody>
        </p:sp>
        <p:sp>
          <p:nvSpPr>
            <p:cNvPr id="58375" name="Freeform 8"/>
            <p:cNvSpPr>
              <a:spLocks/>
            </p:cNvSpPr>
            <p:nvPr/>
          </p:nvSpPr>
          <p:spPr bwMode="auto">
            <a:xfrm>
              <a:off x="3952" y="1714"/>
              <a:ext cx="712" cy="1022"/>
            </a:xfrm>
            <a:custGeom>
              <a:avLst/>
              <a:gdLst>
                <a:gd name="T0" fmla="*/ 0 w 712"/>
                <a:gd name="T1" fmla="*/ 0 h 1022"/>
                <a:gd name="T2" fmla="*/ 462 w 712"/>
                <a:gd name="T3" fmla="*/ 136 h 1022"/>
                <a:gd name="T4" fmla="*/ 712 w 712"/>
                <a:gd name="T5" fmla="*/ 540 h 1022"/>
                <a:gd name="T6" fmla="*/ 596 w 712"/>
                <a:gd name="T7" fmla="*/ 1022 h 1022"/>
                <a:gd name="T8" fmla="*/ 0 w 712"/>
                <a:gd name="T9" fmla="*/ 0 h 10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12"/>
                <a:gd name="T16" fmla="*/ 0 h 1022"/>
                <a:gd name="T17" fmla="*/ 712 w 712"/>
                <a:gd name="T18" fmla="*/ 1022 h 10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12" h="1022">
                  <a:moveTo>
                    <a:pt x="0" y="0"/>
                  </a:moveTo>
                  <a:lnTo>
                    <a:pt x="462" y="136"/>
                  </a:lnTo>
                  <a:lnTo>
                    <a:pt x="712" y="540"/>
                  </a:lnTo>
                  <a:lnTo>
                    <a:pt x="596" y="10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1B0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r-TR" dirty="0"/>
            </a:p>
          </p:txBody>
        </p:sp>
        <p:sp>
          <p:nvSpPr>
            <p:cNvPr id="58376" name="Oval 9"/>
            <p:cNvSpPr>
              <a:spLocks noChangeArrowheads="1"/>
            </p:cNvSpPr>
            <p:nvPr/>
          </p:nvSpPr>
          <p:spPr bwMode="auto">
            <a:xfrm>
              <a:off x="3888" y="1680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58377" name="Rectangle 10"/>
            <p:cNvSpPr>
              <a:spLocks noChangeArrowheads="1"/>
            </p:cNvSpPr>
            <p:nvPr/>
          </p:nvSpPr>
          <p:spPr bwMode="auto">
            <a:xfrm>
              <a:off x="3840" y="144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p0</a:t>
              </a:r>
            </a:p>
          </p:txBody>
        </p:sp>
        <p:sp>
          <p:nvSpPr>
            <p:cNvPr id="58378" name="Oval 11"/>
            <p:cNvSpPr>
              <a:spLocks noChangeArrowheads="1"/>
            </p:cNvSpPr>
            <p:nvPr/>
          </p:nvSpPr>
          <p:spPr bwMode="auto">
            <a:xfrm>
              <a:off x="4416" y="1824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58379" name="Rectangle 12"/>
            <p:cNvSpPr>
              <a:spLocks noChangeArrowheads="1"/>
            </p:cNvSpPr>
            <p:nvPr/>
          </p:nvSpPr>
          <p:spPr bwMode="auto">
            <a:xfrm>
              <a:off x="4368" y="1584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p1</a:t>
              </a:r>
            </a:p>
          </p:txBody>
        </p:sp>
        <p:sp>
          <p:nvSpPr>
            <p:cNvPr id="58380" name="Oval 13"/>
            <p:cNvSpPr>
              <a:spLocks noChangeArrowheads="1"/>
            </p:cNvSpPr>
            <p:nvPr/>
          </p:nvSpPr>
          <p:spPr bwMode="auto">
            <a:xfrm>
              <a:off x="4656" y="2208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58381" name="Rectangle 14"/>
            <p:cNvSpPr>
              <a:spLocks noChangeArrowheads="1"/>
            </p:cNvSpPr>
            <p:nvPr/>
          </p:nvSpPr>
          <p:spPr bwMode="auto">
            <a:xfrm>
              <a:off x="4752" y="216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p2</a:t>
              </a:r>
            </a:p>
          </p:txBody>
        </p:sp>
        <p:sp>
          <p:nvSpPr>
            <p:cNvPr id="58382" name="Oval 15"/>
            <p:cNvSpPr>
              <a:spLocks noChangeArrowheads="1"/>
            </p:cNvSpPr>
            <p:nvPr/>
          </p:nvSpPr>
          <p:spPr bwMode="auto">
            <a:xfrm>
              <a:off x="4512" y="2736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58383" name="Rectangle 16"/>
            <p:cNvSpPr>
              <a:spLocks noChangeArrowheads="1"/>
            </p:cNvSpPr>
            <p:nvPr/>
          </p:nvSpPr>
          <p:spPr bwMode="auto">
            <a:xfrm>
              <a:off x="4560" y="2784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p3</a:t>
              </a:r>
            </a:p>
          </p:txBody>
        </p:sp>
        <p:sp>
          <p:nvSpPr>
            <p:cNvPr id="58384" name="Oval 17"/>
            <p:cNvSpPr>
              <a:spLocks noChangeArrowheads="1"/>
            </p:cNvSpPr>
            <p:nvPr/>
          </p:nvSpPr>
          <p:spPr bwMode="auto">
            <a:xfrm>
              <a:off x="4032" y="2904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58385" name="Rectangle 18"/>
            <p:cNvSpPr>
              <a:spLocks noChangeArrowheads="1"/>
            </p:cNvSpPr>
            <p:nvPr/>
          </p:nvSpPr>
          <p:spPr bwMode="auto">
            <a:xfrm>
              <a:off x="3936" y="300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p4</a:t>
              </a:r>
            </a:p>
          </p:txBody>
        </p:sp>
        <p:sp>
          <p:nvSpPr>
            <p:cNvPr id="58386" name="Oval 19"/>
            <p:cNvSpPr>
              <a:spLocks noChangeArrowheads="1"/>
            </p:cNvSpPr>
            <p:nvPr/>
          </p:nvSpPr>
          <p:spPr bwMode="auto">
            <a:xfrm>
              <a:off x="3456" y="2616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58387" name="Rectangle 20"/>
            <p:cNvSpPr>
              <a:spLocks noChangeArrowheads="1"/>
            </p:cNvSpPr>
            <p:nvPr/>
          </p:nvSpPr>
          <p:spPr bwMode="auto">
            <a:xfrm>
              <a:off x="3312" y="2712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p5</a:t>
              </a:r>
            </a:p>
          </p:txBody>
        </p:sp>
        <p:sp>
          <p:nvSpPr>
            <p:cNvPr id="58388" name="Oval 21"/>
            <p:cNvSpPr>
              <a:spLocks noChangeArrowheads="1"/>
            </p:cNvSpPr>
            <p:nvPr/>
          </p:nvSpPr>
          <p:spPr bwMode="auto">
            <a:xfrm>
              <a:off x="3264" y="2304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58389" name="Rectangle 22"/>
            <p:cNvSpPr>
              <a:spLocks noChangeArrowheads="1"/>
            </p:cNvSpPr>
            <p:nvPr/>
          </p:nvSpPr>
          <p:spPr bwMode="auto">
            <a:xfrm>
              <a:off x="3024" y="216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p6</a:t>
              </a:r>
            </a:p>
          </p:txBody>
        </p:sp>
        <p:sp>
          <p:nvSpPr>
            <p:cNvPr id="58390" name="Oval 23"/>
            <p:cNvSpPr>
              <a:spLocks noChangeArrowheads="1"/>
            </p:cNvSpPr>
            <p:nvPr/>
          </p:nvSpPr>
          <p:spPr bwMode="auto">
            <a:xfrm>
              <a:off x="3456" y="1776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58391" name="Rectangle 24"/>
            <p:cNvSpPr>
              <a:spLocks noChangeArrowheads="1"/>
            </p:cNvSpPr>
            <p:nvPr/>
          </p:nvSpPr>
          <p:spPr bwMode="auto">
            <a:xfrm>
              <a:off x="3216" y="168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p7</a:t>
              </a:r>
            </a:p>
          </p:txBody>
        </p:sp>
        <p:cxnSp>
          <p:nvCxnSpPr>
            <p:cNvPr id="58392" name="AutoShape 25"/>
            <p:cNvCxnSpPr>
              <a:cxnSpLocks noChangeShapeType="1"/>
              <a:stCxn id="58376" idx="6"/>
              <a:endCxn id="58378" idx="2"/>
            </p:cNvCxnSpPr>
            <p:nvPr/>
          </p:nvCxnSpPr>
          <p:spPr bwMode="auto">
            <a:xfrm>
              <a:off x="3936" y="1704"/>
              <a:ext cx="480" cy="144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393" name="AutoShape 26"/>
            <p:cNvCxnSpPr>
              <a:cxnSpLocks noChangeShapeType="1"/>
              <a:stCxn id="58382" idx="6"/>
              <a:endCxn id="58380" idx="3"/>
            </p:cNvCxnSpPr>
            <p:nvPr/>
          </p:nvCxnSpPr>
          <p:spPr bwMode="auto">
            <a:xfrm flipV="1">
              <a:off x="4560" y="2249"/>
              <a:ext cx="103" cy="511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394" name="AutoShape 27"/>
            <p:cNvCxnSpPr>
              <a:cxnSpLocks noChangeShapeType="1"/>
              <a:stCxn id="58386" idx="6"/>
              <a:endCxn id="58384" idx="2"/>
            </p:cNvCxnSpPr>
            <p:nvPr/>
          </p:nvCxnSpPr>
          <p:spPr bwMode="auto">
            <a:xfrm>
              <a:off x="3504" y="2640"/>
              <a:ext cx="528" cy="288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395" name="AutoShape 28"/>
            <p:cNvCxnSpPr>
              <a:cxnSpLocks noChangeShapeType="1"/>
              <a:stCxn id="58390" idx="4"/>
              <a:endCxn id="58388" idx="6"/>
            </p:cNvCxnSpPr>
            <p:nvPr/>
          </p:nvCxnSpPr>
          <p:spPr bwMode="auto">
            <a:xfrm flipH="1">
              <a:off x="3312" y="1824"/>
              <a:ext cx="168" cy="504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396" name="AutoShape 29"/>
            <p:cNvCxnSpPr>
              <a:cxnSpLocks noChangeShapeType="1"/>
              <a:stCxn id="58378" idx="2"/>
              <a:endCxn id="58380" idx="3"/>
            </p:cNvCxnSpPr>
            <p:nvPr/>
          </p:nvCxnSpPr>
          <p:spPr bwMode="auto">
            <a:xfrm>
              <a:off x="4416" y="1848"/>
              <a:ext cx="247" cy="401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397" name="AutoShape 30"/>
            <p:cNvCxnSpPr>
              <a:cxnSpLocks noChangeShapeType="1"/>
              <a:endCxn id="58382" idx="6"/>
            </p:cNvCxnSpPr>
            <p:nvPr/>
          </p:nvCxnSpPr>
          <p:spPr bwMode="auto">
            <a:xfrm>
              <a:off x="3938" y="1707"/>
              <a:ext cx="622" cy="1053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398" name="AutoShape 31"/>
            <p:cNvCxnSpPr>
              <a:cxnSpLocks noChangeShapeType="1"/>
              <a:stCxn id="58388" idx="7"/>
              <a:endCxn id="58386" idx="6"/>
            </p:cNvCxnSpPr>
            <p:nvPr/>
          </p:nvCxnSpPr>
          <p:spPr bwMode="auto">
            <a:xfrm>
              <a:off x="3305" y="2311"/>
              <a:ext cx="199" cy="329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8399" name="AutoShape 32"/>
            <p:cNvCxnSpPr>
              <a:cxnSpLocks noChangeShapeType="1"/>
              <a:endCxn id="58390" idx="4"/>
            </p:cNvCxnSpPr>
            <p:nvPr/>
          </p:nvCxnSpPr>
          <p:spPr bwMode="auto">
            <a:xfrm flipH="1" flipV="1">
              <a:off x="3480" y="1824"/>
              <a:ext cx="554" cy="1101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615990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261056" y="304800"/>
            <a:ext cx="8578144" cy="1143000"/>
          </a:xfrm>
        </p:spPr>
        <p:txBody>
          <a:bodyPr/>
          <a:lstStyle/>
          <a:p>
            <a:r>
              <a:rPr lang="en-US" altLang="ko-KR" dirty="0">
                <a:ea typeface="굴림" pitchFamily="34" charset="-127"/>
              </a:rPr>
              <a:t>OpenGL</a:t>
            </a:r>
            <a:r>
              <a:rPr lang="tr-TR" altLang="ko-KR" dirty="0">
                <a:ea typeface="굴림" pitchFamily="34" charset="-127"/>
              </a:rPr>
              <a:t>’de Çokgenler </a:t>
            </a:r>
            <a:r>
              <a:rPr lang="en-US" altLang="ko-KR" dirty="0">
                <a:ea typeface="굴림" pitchFamily="34" charset="-127"/>
              </a:rPr>
              <a:t>(3/6)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 altLang="ko-KR" b="0" dirty="0">
                <a:ea typeface="굴림" pitchFamily="50" charset="-127"/>
              </a:rPr>
              <a:t>Dörtgen şerit</a:t>
            </a:r>
            <a:endParaRPr lang="en-US" altLang="ko-KR" b="0" dirty="0">
              <a:ea typeface="굴림" pitchFamily="50" charset="-127"/>
            </a:endParaRPr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1219200" y="2224088"/>
            <a:ext cx="4182555" cy="336092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Gl.glBegin(Gl.GL_QUAD_STRIP);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Gl.glVertex2fv(p1);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Gl.glVertex2fv(p2);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Gl.glVertex2fv(p3);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Gl.glVertex2fv(p0);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</a:t>
            </a:r>
            <a:r>
              <a:rPr lang="tr-TR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7</a:t>
            </a: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</a:t>
            </a:r>
            <a:r>
              <a:rPr lang="tr-TR" altLang="ko-KR" sz="1800" b="1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4</a:t>
            </a:r>
            <a:r>
              <a:rPr lang="en-US" altLang="ko-KR" sz="1800" b="1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);</a:t>
            </a:r>
            <a:endParaRPr lang="en-US" altLang="ko-KR" sz="1800" b="1" dirty="0">
              <a:solidFill>
                <a:schemeClr val="bg2"/>
              </a:solidFill>
              <a:latin typeface="Courier" pitchFamily="49" charset="0"/>
              <a:ea typeface="굴림" pitchFamily="34" charset="-127"/>
            </a:endParaRP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Gl.glVertex2fv(p5);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Gl.glVertex2fv(p6);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Gl.glEnd();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483578" y="2286000"/>
            <a:ext cx="3048000" cy="2857500"/>
            <a:chOff x="3024" y="1440"/>
            <a:chExt cx="1920" cy="1800"/>
          </a:xfrm>
        </p:grpSpPr>
        <p:sp>
          <p:nvSpPr>
            <p:cNvPr id="59398" name="Freeform 7"/>
            <p:cNvSpPr>
              <a:spLocks/>
            </p:cNvSpPr>
            <p:nvPr/>
          </p:nvSpPr>
          <p:spPr bwMode="auto">
            <a:xfrm>
              <a:off x="3486" y="1716"/>
              <a:ext cx="1077" cy="1215"/>
            </a:xfrm>
            <a:custGeom>
              <a:avLst/>
              <a:gdLst>
                <a:gd name="T0" fmla="*/ 0 w 1077"/>
                <a:gd name="T1" fmla="*/ 120 h 1215"/>
                <a:gd name="T2" fmla="*/ 462 w 1077"/>
                <a:gd name="T3" fmla="*/ 0 h 1215"/>
                <a:gd name="T4" fmla="*/ 1077 w 1077"/>
                <a:gd name="T5" fmla="*/ 1044 h 1215"/>
                <a:gd name="T6" fmla="*/ 552 w 1077"/>
                <a:gd name="T7" fmla="*/ 1215 h 1215"/>
                <a:gd name="T8" fmla="*/ 0 w 1077"/>
                <a:gd name="T9" fmla="*/ 120 h 12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77"/>
                <a:gd name="T16" fmla="*/ 0 h 1215"/>
                <a:gd name="T17" fmla="*/ 1077 w 1077"/>
                <a:gd name="T18" fmla="*/ 1215 h 12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77" h="1215">
                  <a:moveTo>
                    <a:pt x="0" y="120"/>
                  </a:moveTo>
                  <a:lnTo>
                    <a:pt x="462" y="0"/>
                  </a:lnTo>
                  <a:lnTo>
                    <a:pt x="1077" y="1044"/>
                  </a:lnTo>
                  <a:lnTo>
                    <a:pt x="552" y="1215"/>
                  </a:lnTo>
                  <a:lnTo>
                    <a:pt x="0" y="120"/>
                  </a:lnTo>
                  <a:close/>
                </a:path>
              </a:pathLst>
            </a:custGeom>
            <a:solidFill>
              <a:srgbClr val="D1B0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r-TR" dirty="0"/>
            </a:p>
          </p:txBody>
        </p:sp>
        <p:sp>
          <p:nvSpPr>
            <p:cNvPr id="59399" name="Freeform 8"/>
            <p:cNvSpPr>
              <a:spLocks/>
            </p:cNvSpPr>
            <p:nvPr/>
          </p:nvSpPr>
          <p:spPr bwMode="auto">
            <a:xfrm>
              <a:off x="3320" y="1844"/>
              <a:ext cx="698" cy="1062"/>
            </a:xfrm>
            <a:custGeom>
              <a:avLst/>
              <a:gdLst>
                <a:gd name="T0" fmla="*/ 162 w 698"/>
                <a:gd name="T1" fmla="*/ 2 h 1062"/>
                <a:gd name="T2" fmla="*/ 0 w 698"/>
                <a:gd name="T3" fmla="*/ 474 h 1062"/>
                <a:gd name="T4" fmla="*/ 184 w 698"/>
                <a:gd name="T5" fmla="*/ 796 h 1062"/>
                <a:gd name="T6" fmla="*/ 698 w 698"/>
                <a:gd name="T7" fmla="*/ 1062 h 1062"/>
                <a:gd name="T8" fmla="*/ 164 w 698"/>
                <a:gd name="T9" fmla="*/ 0 h 106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98"/>
                <a:gd name="T16" fmla="*/ 0 h 1062"/>
                <a:gd name="T17" fmla="*/ 698 w 698"/>
                <a:gd name="T18" fmla="*/ 1062 h 106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98" h="1062">
                  <a:moveTo>
                    <a:pt x="162" y="2"/>
                  </a:moveTo>
                  <a:lnTo>
                    <a:pt x="0" y="474"/>
                  </a:lnTo>
                  <a:lnTo>
                    <a:pt x="184" y="796"/>
                  </a:lnTo>
                  <a:lnTo>
                    <a:pt x="698" y="1062"/>
                  </a:lnTo>
                  <a:lnTo>
                    <a:pt x="164" y="0"/>
                  </a:lnTo>
                </a:path>
              </a:pathLst>
            </a:custGeom>
            <a:solidFill>
              <a:srgbClr val="D1B0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r-TR" dirty="0"/>
            </a:p>
          </p:txBody>
        </p:sp>
        <p:sp>
          <p:nvSpPr>
            <p:cNvPr id="59400" name="Freeform 9"/>
            <p:cNvSpPr>
              <a:spLocks/>
            </p:cNvSpPr>
            <p:nvPr/>
          </p:nvSpPr>
          <p:spPr bwMode="auto">
            <a:xfrm>
              <a:off x="3952" y="1714"/>
              <a:ext cx="712" cy="1022"/>
            </a:xfrm>
            <a:custGeom>
              <a:avLst/>
              <a:gdLst>
                <a:gd name="T0" fmla="*/ 0 w 712"/>
                <a:gd name="T1" fmla="*/ 0 h 1022"/>
                <a:gd name="T2" fmla="*/ 462 w 712"/>
                <a:gd name="T3" fmla="*/ 136 h 1022"/>
                <a:gd name="T4" fmla="*/ 712 w 712"/>
                <a:gd name="T5" fmla="*/ 540 h 1022"/>
                <a:gd name="T6" fmla="*/ 596 w 712"/>
                <a:gd name="T7" fmla="*/ 1022 h 1022"/>
                <a:gd name="T8" fmla="*/ 0 w 712"/>
                <a:gd name="T9" fmla="*/ 0 h 102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12"/>
                <a:gd name="T16" fmla="*/ 0 h 1022"/>
                <a:gd name="T17" fmla="*/ 712 w 712"/>
                <a:gd name="T18" fmla="*/ 1022 h 102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12" h="1022">
                  <a:moveTo>
                    <a:pt x="0" y="0"/>
                  </a:moveTo>
                  <a:lnTo>
                    <a:pt x="462" y="136"/>
                  </a:lnTo>
                  <a:lnTo>
                    <a:pt x="712" y="540"/>
                  </a:lnTo>
                  <a:lnTo>
                    <a:pt x="596" y="10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1B0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r-TR" dirty="0"/>
            </a:p>
          </p:txBody>
        </p:sp>
        <p:sp>
          <p:nvSpPr>
            <p:cNvPr id="59401" name="Oval 10"/>
            <p:cNvSpPr>
              <a:spLocks noChangeArrowheads="1"/>
            </p:cNvSpPr>
            <p:nvPr/>
          </p:nvSpPr>
          <p:spPr bwMode="auto">
            <a:xfrm>
              <a:off x="3888" y="1680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59402" name="Rectangle 11"/>
            <p:cNvSpPr>
              <a:spLocks noChangeArrowheads="1"/>
            </p:cNvSpPr>
            <p:nvPr/>
          </p:nvSpPr>
          <p:spPr bwMode="auto">
            <a:xfrm>
              <a:off x="3840" y="144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p0</a:t>
              </a:r>
            </a:p>
          </p:txBody>
        </p:sp>
        <p:sp>
          <p:nvSpPr>
            <p:cNvPr id="59403" name="Oval 12"/>
            <p:cNvSpPr>
              <a:spLocks noChangeArrowheads="1"/>
            </p:cNvSpPr>
            <p:nvPr/>
          </p:nvSpPr>
          <p:spPr bwMode="auto">
            <a:xfrm>
              <a:off x="4416" y="1824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59404" name="Rectangle 13"/>
            <p:cNvSpPr>
              <a:spLocks noChangeArrowheads="1"/>
            </p:cNvSpPr>
            <p:nvPr/>
          </p:nvSpPr>
          <p:spPr bwMode="auto">
            <a:xfrm>
              <a:off x="4368" y="1584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p1</a:t>
              </a:r>
            </a:p>
          </p:txBody>
        </p:sp>
        <p:sp>
          <p:nvSpPr>
            <p:cNvPr id="59405" name="Oval 14"/>
            <p:cNvSpPr>
              <a:spLocks noChangeArrowheads="1"/>
            </p:cNvSpPr>
            <p:nvPr/>
          </p:nvSpPr>
          <p:spPr bwMode="auto">
            <a:xfrm>
              <a:off x="4656" y="2208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59406" name="Rectangle 15"/>
            <p:cNvSpPr>
              <a:spLocks noChangeArrowheads="1"/>
            </p:cNvSpPr>
            <p:nvPr/>
          </p:nvSpPr>
          <p:spPr bwMode="auto">
            <a:xfrm>
              <a:off x="4752" y="216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p2</a:t>
              </a:r>
            </a:p>
          </p:txBody>
        </p:sp>
        <p:sp>
          <p:nvSpPr>
            <p:cNvPr id="59407" name="Oval 16"/>
            <p:cNvSpPr>
              <a:spLocks noChangeArrowheads="1"/>
            </p:cNvSpPr>
            <p:nvPr/>
          </p:nvSpPr>
          <p:spPr bwMode="auto">
            <a:xfrm>
              <a:off x="4512" y="2736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59408" name="Rectangle 17"/>
            <p:cNvSpPr>
              <a:spLocks noChangeArrowheads="1"/>
            </p:cNvSpPr>
            <p:nvPr/>
          </p:nvSpPr>
          <p:spPr bwMode="auto">
            <a:xfrm>
              <a:off x="4560" y="2784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p3</a:t>
              </a:r>
            </a:p>
          </p:txBody>
        </p:sp>
        <p:sp>
          <p:nvSpPr>
            <p:cNvPr id="59409" name="Oval 18"/>
            <p:cNvSpPr>
              <a:spLocks noChangeArrowheads="1"/>
            </p:cNvSpPr>
            <p:nvPr/>
          </p:nvSpPr>
          <p:spPr bwMode="auto">
            <a:xfrm>
              <a:off x="4032" y="2904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59410" name="Rectangle 19"/>
            <p:cNvSpPr>
              <a:spLocks noChangeArrowheads="1"/>
            </p:cNvSpPr>
            <p:nvPr/>
          </p:nvSpPr>
          <p:spPr bwMode="auto">
            <a:xfrm>
              <a:off x="3936" y="300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p4</a:t>
              </a:r>
            </a:p>
          </p:txBody>
        </p:sp>
        <p:sp>
          <p:nvSpPr>
            <p:cNvPr id="59411" name="Oval 20"/>
            <p:cNvSpPr>
              <a:spLocks noChangeArrowheads="1"/>
            </p:cNvSpPr>
            <p:nvPr/>
          </p:nvSpPr>
          <p:spPr bwMode="auto">
            <a:xfrm>
              <a:off x="3456" y="2616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59412" name="Rectangle 21"/>
            <p:cNvSpPr>
              <a:spLocks noChangeArrowheads="1"/>
            </p:cNvSpPr>
            <p:nvPr/>
          </p:nvSpPr>
          <p:spPr bwMode="auto">
            <a:xfrm>
              <a:off x="3312" y="2712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p5</a:t>
              </a:r>
            </a:p>
          </p:txBody>
        </p:sp>
        <p:sp>
          <p:nvSpPr>
            <p:cNvPr id="59413" name="Oval 22"/>
            <p:cNvSpPr>
              <a:spLocks noChangeArrowheads="1"/>
            </p:cNvSpPr>
            <p:nvPr/>
          </p:nvSpPr>
          <p:spPr bwMode="auto">
            <a:xfrm>
              <a:off x="3264" y="2304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59414" name="Rectangle 23"/>
            <p:cNvSpPr>
              <a:spLocks noChangeArrowheads="1"/>
            </p:cNvSpPr>
            <p:nvPr/>
          </p:nvSpPr>
          <p:spPr bwMode="auto">
            <a:xfrm>
              <a:off x="3024" y="216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p6</a:t>
              </a:r>
            </a:p>
          </p:txBody>
        </p:sp>
        <p:sp>
          <p:nvSpPr>
            <p:cNvPr id="59415" name="Oval 24"/>
            <p:cNvSpPr>
              <a:spLocks noChangeArrowheads="1"/>
            </p:cNvSpPr>
            <p:nvPr/>
          </p:nvSpPr>
          <p:spPr bwMode="auto">
            <a:xfrm>
              <a:off x="3456" y="1776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59416" name="Rectangle 25"/>
            <p:cNvSpPr>
              <a:spLocks noChangeArrowheads="1"/>
            </p:cNvSpPr>
            <p:nvPr/>
          </p:nvSpPr>
          <p:spPr bwMode="auto">
            <a:xfrm>
              <a:off x="3216" y="168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p7</a:t>
              </a:r>
            </a:p>
          </p:txBody>
        </p:sp>
        <p:cxnSp>
          <p:nvCxnSpPr>
            <p:cNvPr id="59417" name="AutoShape 26"/>
            <p:cNvCxnSpPr>
              <a:cxnSpLocks noChangeShapeType="1"/>
              <a:stCxn id="59401" idx="6"/>
              <a:endCxn id="59403" idx="2"/>
            </p:cNvCxnSpPr>
            <p:nvPr/>
          </p:nvCxnSpPr>
          <p:spPr bwMode="auto">
            <a:xfrm>
              <a:off x="3936" y="1704"/>
              <a:ext cx="480" cy="144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418" name="AutoShape 27"/>
            <p:cNvCxnSpPr>
              <a:cxnSpLocks noChangeShapeType="1"/>
              <a:stCxn id="59407" idx="6"/>
              <a:endCxn id="59405" idx="3"/>
            </p:cNvCxnSpPr>
            <p:nvPr/>
          </p:nvCxnSpPr>
          <p:spPr bwMode="auto">
            <a:xfrm flipV="1">
              <a:off x="4560" y="2249"/>
              <a:ext cx="103" cy="511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419" name="AutoShape 28"/>
            <p:cNvCxnSpPr>
              <a:cxnSpLocks noChangeShapeType="1"/>
              <a:stCxn id="59411" idx="6"/>
              <a:endCxn id="59409" idx="2"/>
            </p:cNvCxnSpPr>
            <p:nvPr/>
          </p:nvCxnSpPr>
          <p:spPr bwMode="auto">
            <a:xfrm>
              <a:off x="3504" y="2640"/>
              <a:ext cx="528" cy="288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420" name="AutoShape 29"/>
            <p:cNvCxnSpPr>
              <a:cxnSpLocks noChangeShapeType="1"/>
              <a:stCxn id="59415" idx="4"/>
              <a:endCxn id="59413" idx="6"/>
            </p:cNvCxnSpPr>
            <p:nvPr/>
          </p:nvCxnSpPr>
          <p:spPr bwMode="auto">
            <a:xfrm flipH="1">
              <a:off x="3312" y="1824"/>
              <a:ext cx="168" cy="504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421" name="AutoShape 30"/>
            <p:cNvCxnSpPr>
              <a:cxnSpLocks noChangeShapeType="1"/>
              <a:stCxn id="59403" idx="2"/>
              <a:endCxn id="59405" idx="3"/>
            </p:cNvCxnSpPr>
            <p:nvPr/>
          </p:nvCxnSpPr>
          <p:spPr bwMode="auto">
            <a:xfrm>
              <a:off x="4416" y="1848"/>
              <a:ext cx="247" cy="401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422" name="AutoShape 31"/>
            <p:cNvCxnSpPr>
              <a:cxnSpLocks noChangeShapeType="1"/>
              <a:endCxn id="59407" idx="6"/>
            </p:cNvCxnSpPr>
            <p:nvPr/>
          </p:nvCxnSpPr>
          <p:spPr bwMode="auto">
            <a:xfrm>
              <a:off x="3938" y="1707"/>
              <a:ext cx="622" cy="1053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423" name="AutoShape 32"/>
            <p:cNvCxnSpPr>
              <a:cxnSpLocks noChangeShapeType="1"/>
              <a:stCxn id="59413" idx="7"/>
              <a:endCxn id="59411" idx="6"/>
            </p:cNvCxnSpPr>
            <p:nvPr/>
          </p:nvCxnSpPr>
          <p:spPr bwMode="auto">
            <a:xfrm>
              <a:off x="3305" y="2311"/>
              <a:ext cx="199" cy="329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424" name="AutoShape 33"/>
            <p:cNvCxnSpPr>
              <a:cxnSpLocks noChangeShapeType="1"/>
              <a:endCxn id="59415" idx="4"/>
            </p:cNvCxnSpPr>
            <p:nvPr/>
          </p:nvCxnSpPr>
          <p:spPr bwMode="auto">
            <a:xfrm flipH="1" flipV="1">
              <a:off x="3480" y="1824"/>
              <a:ext cx="554" cy="1101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425" name="AutoShape 34"/>
            <p:cNvCxnSpPr>
              <a:cxnSpLocks noChangeShapeType="1"/>
              <a:stCxn id="59399" idx="4"/>
              <a:endCxn id="59400" idx="4"/>
            </p:cNvCxnSpPr>
            <p:nvPr/>
          </p:nvCxnSpPr>
          <p:spPr bwMode="auto">
            <a:xfrm flipV="1">
              <a:off x="3484" y="1714"/>
              <a:ext cx="468" cy="130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9426" name="AutoShape 35"/>
            <p:cNvCxnSpPr>
              <a:cxnSpLocks noChangeShapeType="1"/>
              <a:stCxn id="59409" idx="2"/>
              <a:endCxn id="59407" idx="6"/>
            </p:cNvCxnSpPr>
            <p:nvPr/>
          </p:nvCxnSpPr>
          <p:spPr bwMode="auto">
            <a:xfrm flipV="1">
              <a:off x="4032" y="2760"/>
              <a:ext cx="528" cy="168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957832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61056" y="304800"/>
            <a:ext cx="8578144" cy="1143000"/>
          </a:xfrm>
        </p:spPr>
        <p:txBody>
          <a:bodyPr/>
          <a:lstStyle/>
          <a:p>
            <a:r>
              <a:rPr lang="en-US" altLang="ko-KR" dirty="0">
                <a:ea typeface="굴림" pitchFamily="34" charset="-127"/>
              </a:rPr>
              <a:t>OpenGL</a:t>
            </a:r>
            <a:r>
              <a:rPr lang="tr-TR" altLang="ko-KR" dirty="0">
                <a:ea typeface="굴림" pitchFamily="34" charset="-127"/>
              </a:rPr>
              <a:t>’de Çokgenler </a:t>
            </a:r>
            <a:r>
              <a:rPr lang="en-US" altLang="ko-KR" dirty="0">
                <a:ea typeface="굴림" pitchFamily="34" charset="-127"/>
              </a:rPr>
              <a:t>(4/6)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 altLang="ko-KR" dirty="0">
                <a:ea typeface="굴림" pitchFamily="50" charset="-127"/>
              </a:rPr>
              <a:t>Üçgenler</a:t>
            </a:r>
            <a:endParaRPr lang="en-US" altLang="ko-KR" dirty="0">
              <a:ea typeface="굴림" pitchFamily="50" charset="-127"/>
            </a:endParaRP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1219200" y="2224088"/>
            <a:ext cx="3730508" cy="336092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Gl.glBegin(Gl.GL_TRIANGLES);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Gl.glVertex2fv(p0);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Gl.glVertex2fv(p1);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Gl.glVertex2fv(p2);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Gl.glVertex2fv(p3);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Gl.glVertex2fv(p4);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Gl.glVertex2fv(p5);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Gl.glVertex2fv(p6);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Gl.glVertex2fv(p7);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Gl.glEnd();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483578" y="2286000"/>
            <a:ext cx="3048000" cy="2857500"/>
            <a:chOff x="3024" y="1440"/>
            <a:chExt cx="1920" cy="1800"/>
          </a:xfrm>
        </p:grpSpPr>
        <p:sp>
          <p:nvSpPr>
            <p:cNvPr id="60422" name="Freeform 7"/>
            <p:cNvSpPr>
              <a:spLocks/>
            </p:cNvSpPr>
            <p:nvPr/>
          </p:nvSpPr>
          <p:spPr bwMode="auto">
            <a:xfrm>
              <a:off x="3537" y="2646"/>
              <a:ext cx="981" cy="282"/>
            </a:xfrm>
            <a:custGeom>
              <a:avLst/>
              <a:gdLst>
                <a:gd name="T0" fmla="*/ 0 w 981"/>
                <a:gd name="T1" fmla="*/ 0 h 282"/>
                <a:gd name="T2" fmla="*/ 495 w 981"/>
                <a:gd name="T3" fmla="*/ 282 h 282"/>
                <a:gd name="T4" fmla="*/ 981 w 981"/>
                <a:gd name="T5" fmla="*/ 126 h 282"/>
                <a:gd name="T6" fmla="*/ 0 w 981"/>
                <a:gd name="T7" fmla="*/ 0 h 28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81"/>
                <a:gd name="T13" fmla="*/ 0 h 282"/>
                <a:gd name="T14" fmla="*/ 981 w 981"/>
                <a:gd name="T15" fmla="*/ 282 h 28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81" h="282">
                  <a:moveTo>
                    <a:pt x="0" y="0"/>
                  </a:moveTo>
                  <a:lnTo>
                    <a:pt x="495" y="282"/>
                  </a:lnTo>
                  <a:lnTo>
                    <a:pt x="981" y="1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1B0A6"/>
            </a:solidFill>
            <a:ln w="9525" cap="flat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tr-TR" dirty="0"/>
            </a:p>
          </p:txBody>
        </p:sp>
        <p:sp>
          <p:nvSpPr>
            <p:cNvPr id="60423" name="Freeform 8"/>
            <p:cNvSpPr>
              <a:spLocks/>
            </p:cNvSpPr>
            <p:nvPr/>
          </p:nvSpPr>
          <p:spPr bwMode="auto">
            <a:xfrm>
              <a:off x="3960" y="1716"/>
              <a:ext cx="693" cy="525"/>
            </a:xfrm>
            <a:custGeom>
              <a:avLst/>
              <a:gdLst>
                <a:gd name="T0" fmla="*/ 0 w 693"/>
                <a:gd name="T1" fmla="*/ 0 h 525"/>
                <a:gd name="T2" fmla="*/ 693 w 693"/>
                <a:gd name="T3" fmla="*/ 525 h 525"/>
                <a:gd name="T4" fmla="*/ 462 w 693"/>
                <a:gd name="T5" fmla="*/ 135 h 525"/>
                <a:gd name="T6" fmla="*/ 0 w 693"/>
                <a:gd name="T7" fmla="*/ 0 h 5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93"/>
                <a:gd name="T13" fmla="*/ 0 h 525"/>
                <a:gd name="T14" fmla="*/ 693 w 693"/>
                <a:gd name="T15" fmla="*/ 525 h 5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93" h="525">
                  <a:moveTo>
                    <a:pt x="0" y="0"/>
                  </a:moveTo>
                  <a:lnTo>
                    <a:pt x="693" y="525"/>
                  </a:lnTo>
                  <a:lnTo>
                    <a:pt x="462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1B0A6"/>
            </a:solidFill>
            <a:ln w="9525" cap="flat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wrap="none" anchor="ctr"/>
            <a:lstStyle/>
            <a:p>
              <a:endParaRPr lang="tr-TR" dirty="0"/>
            </a:p>
          </p:txBody>
        </p:sp>
        <p:sp>
          <p:nvSpPr>
            <p:cNvPr id="60424" name="Oval 9"/>
            <p:cNvSpPr>
              <a:spLocks noChangeArrowheads="1"/>
            </p:cNvSpPr>
            <p:nvPr/>
          </p:nvSpPr>
          <p:spPr bwMode="auto">
            <a:xfrm>
              <a:off x="3888" y="1680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60425" name="Rectangle 10"/>
            <p:cNvSpPr>
              <a:spLocks noChangeArrowheads="1"/>
            </p:cNvSpPr>
            <p:nvPr/>
          </p:nvSpPr>
          <p:spPr bwMode="auto">
            <a:xfrm>
              <a:off x="3840" y="144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p0</a:t>
              </a:r>
            </a:p>
          </p:txBody>
        </p:sp>
        <p:sp>
          <p:nvSpPr>
            <p:cNvPr id="60426" name="Oval 11"/>
            <p:cNvSpPr>
              <a:spLocks noChangeArrowheads="1"/>
            </p:cNvSpPr>
            <p:nvPr/>
          </p:nvSpPr>
          <p:spPr bwMode="auto">
            <a:xfrm>
              <a:off x="4416" y="1824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60427" name="Rectangle 12"/>
            <p:cNvSpPr>
              <a:spLocks noChangeArrowheads="1"/>
            </p:cNvSpPr>
            <p:nvPr/>
          </p:nvSpPr>
          <p:spPr bwMode="auto">
            <a:xfrm>
              <a:off x="4368" y="1584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p1</a:t>
              </a:r>
            </a:p>
          </p:txBody>
        </p:sp>
        <p:sp>
          <p:nvSpPr>
            <p:cNvPr id="60428" name="Oval 13"/>
            <p:cNvSpPr>
              <a:spLocks noChangeArrowheads="1"/>
            </p:cNvSpPr>
            <p:nvPr/>
          </p:nvSpPr>
          <p:spPr bwMode="auto">
            <a:xfrm>
              <a:off x="4656" y="2208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60429" name="Rectangle 14"/>
            <p:cNvSpPr>
              <a:spLocks noChangeArrowheads="1"/>
            </p:cNvSpPr>
            <p:nvPr/>
          </p:nvSpPr>
          <p:spPr bwMode="auto">
            <a:xfrm>
              <a:off x="4752" y="216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p2</a:t>
              </a:r>
            </a:p>
          </p:txBody>
        </p:sp>
        <p:sp>
          <p:nvSpPr>
            <p:cNvPr id="60430" name="Oval 15"/>
            <p:cNvSpPr>
              <a:spLocks noChangeArrowheads="1"/>
            </p:cNvSpPr>
            <p:nvPr/>
          </p:nvSpPr>
          <p:spPr bwMode="auto">
            <a:xfrm>
              <a:off x="4512" y="2736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60431" name="Rectangle 16"/>
            <p:cNvSpPr>
              <a:spLocks noChangeArrowheads="1"/>
            </p:cNvSpPr>
            <p:nvPr/>
          </p:nvSpPr>
          <p:spPr bwMode="auto">
            <a:xfrm>
              <a:off x="4560" y="2784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p3</a:t>
              </a:r>
            </a:p>
          </p:txBody>
        </p:sp>
        <p:sp>
          <p:nvSpPr>
            <p:cNvPr id="60432" name="Oval 17"/>
            <p:cNvSpPr>
              <a:spLocks noChangeArrowheads="1"/>
            </p:cNvSpPr>
            <p:nvPr/>
          </p:nvSpPr>
          <p:spPr bwMode="auto">
            <a:xfrm>
              <a:off x="4032" y="2904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60433" name="Rectangle 18"/>
            <p:cNvSpPr>
              <a:spLocks noChangeArrowheads="1"/>
            </p:cNvSpPr>
            <p:nvPr/>
          </p:nvSpPr>
          <p:spPr bwMode="auto">
            <a:xfrm>
              <a:off x="3936" y="300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p4</a:t>
              </a:r>
            </a:p>
          </p:txBody>
        </p:sp>
        <p:sp>
          <p:nvSpPr>
            <p:cNvPr id="60434" name="Oval 19"/>
            <p:cNvSpPr>
              <a:spLocks noChangeArrowheads="1"/>
            </p:cNvSpPr>
            <p:nvPr/>
          </p:nvSpPr>
          <p:spPr bwMode="auto">
            <a:xfrm>
              <a:off x="3456" y="2616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60435" name="Rectangle 20"/>
            <p:cNvSpPr>
              <a:spLocks noChangeArrowheads="1"/>
            </p:cNvSpPr>
            <p:nvPr/>
          </p:nvSpPr>
          <p:spPr bwMode="auto">
            <a:xfrm>
              <a:off x="3312" y="2712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p5</a:t>
              </a:r>
            </a:p>
          </p:txBody>
        </p:sp>
        <p:sp>
          <p:nvSpPr>
            <p:cNvPr id="60436" name="Oval 21"/>
            <p:cNvSpPr>
              <a:spLocks noChangeArrowheads="1"/>
            </p:cNvSpPr>
            <p:nvPr/>
          </p:nvSpPr>
          <p:spPr bwMode="auto">
            <a:xfrm>
              <a:off x="3264" y="2304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60437" name="Rectangle 22"/>
            <p:cNvSpPr>
              <a:spLocks noChangeArrowheads="1"/>
            </p:cNvSpPr>
            <p:nvPr/>
          </p:nvSpPr>
          <p:spPr bwMode="auto">
            <a:xfrm>
              <a:off x="3024" y="216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p6</a:t>
              </a:r>
            </a:p>
          </p:txBody>
        </p:sp>
        <p:sp>
          <p:nvSpPr>
            <p:cNvPr id="60438" name="Oval 23"/>
            <p:cNvSpPr>
              <a:spLocks noChangeArrowheads="1"/>
            </p:cNvSpPr>
            <p:nvPr/>
          </p:nvSpPr>
          <p:spPr bwMode="auto">
            <a:xfrm>
              <a:off x="3456" y="1776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60439" name="Rectangle 24"/>
            <p:cNvSpPr>
              <a:spLocks noChangeArrowheads="1"/>
            </p:cNvSpPr>
            <p:nvPr/>
          </p:nvSpPr>
          <p:spPr bwMode="auto">
            <a:xfrm>
              <a:off x="3216" y="168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p7</a:t>
              </a:r>
            </a:p>
          </p:txBody>
        </p:sp>
        <p:cxnSp>
          <p:nvCxnSpPr>
            <p:cNvPr id="60440" name="AutoShape 25"/>
            <p:cNvCxnSpPr>
              <a:cxnSpLocks noChangeShapeType="1"/>
              <a:stCxn id="60424" idx="6"/>
              <a:endCxn id="60426" idx="2"/>
            </p:cNvCxnSpPr>
            <p:nvPr/>
          </p:nvCxnSpPr>
          <p:spPr bwMode="auto">
            <a:xfrm>
              <a:off x="3936" y="1704"/>
              <a:ext cx="480" cy="144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441" name="AutoShape 26"/>
            <p:cNvCxnSpPr>
              <a:cxnSpLocks noChangeShapeType="1"/>
              <a:endCxn id="60428" idx="3"/>
            </p:cNvCxnSpPr>
            <p:nvPr/>
          </p:nvCxnSpPr>
          <p:spPr bwMode="auto">
            <a:xfrm>
              <a:off x="3952" y="1714"/>
              <a:ext cx="711" cy="535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442" name="AutoShape 27"/>
            <p:cNvCxnSpPr>
              <a:cxnSpLocks noChangeShapeType="1"/>
              <a:stCxn id="60434" idx="6"/>
              <a:endCxn id="60432" idx="2"/>
            </p:cNvCxnSpPr>
            <p:nvPr/>
          </p:nvCxnSpPr>
          <p:spPr bwMode="auto">
            <a:xfrm>
              <a:off x="3504" y="2640"/>
              <a:ext cx="528" cy="288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443" name="AutoShape 28"/>
            <p:cNvCxnSpPr>
              <a:cxnSpLocks noChangeShapeType="1"/>
              <a:stCxn id="60426" idx="2"/>
              <a:endCxn id="60428" idx="3"/>
            </p:cNvCxnSpPr>
            <p:nvPr/>
          </p:nvCxnSpPr>
          <p:spPr bwMode="auto">
            <a:xfrm>
              <a:off x="4416" y="1848"/>
              <a:ext cx="247" cy="401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444" name="AutoShape 29"/>
            <p:cNvCxnSpPr>
              <a:cxnSpLocks noChangeShapeType="1"/>
              <a:stCxn id="60430" idx="2"/>
              <a:endCxn id="60434" idx="6"/>
            </p:cNvCxnSpPr>
            <p:nvPr/>
          </p:nvCxnSpPr>
          <p:spPr bwMode="auto">
            <a:xfrm flipH="1" flipV="1">
              <a:off x="3504" y="2640"/>
              <a:ext cx="1008" cy="120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0445" name="AutoShape 30"/>
            <p:cNvCxnSpPr>
              <a:cxnSpLocks noChangeShapeType="1"/>
              <a:stCxn id="60432" idx="2"/>
              <a:endCxn id="60430" idx="6"/>
            </p:cNvCxnSpPr>
            <p:nvPr/>
          </p:nvCxnSpPr>
          <p:spPr bwMode="auto">
            <a:xfrm flipV="1">
              <a:off x="4032" y="2760"/>
              <a:ext cx="528" cy="168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48159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261056" y="304800"/>
            <a:ext cx="8578144" cy="1143000"/>
          </a:xfrm>
        </p:spPr>
        <p:txBody>
          <a:bodyPr/>
          <a:lstStyle/>
          <a:p>
            <a:r>
              <a:rPr lang="en-US" altLang="ko-KR" dirty="0">
                <a:ea typeface="굴림" pitchFamily="34" charset="-127"/>
              </a:rPr>
              <a:t>OpenGL</a:t>
            </a:r>
            <a:r>
              <a:rPr lang="tr-TR" altLang="ko-KR" dirty="0">
                <a:ea typeface="굴림" pitchFamily="34" charset="-127"/>
              </a:rPr>
              <a:t>’de Çokgenler </a:t>
            </a:r>
            <a:r>
              <a:rPr lang="en-US" altLang="ko-KR" dirty="0">
                <a:ea typeface="굴림" pitchFamily="34" charset="-127"/>
              </a:rPr>
              <a:t>(5/6)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 altLang="ko-KR" dirty="0">
                <a:ea typeface="굴림" pitchFamily="50" charset="-127"/>
              </a:rPr>
              <a:t>Üçgen şerit</a:t>
            </a:r>
            <a:endParaRPr lang="en-US" altLang="ko-KR" dirty="0">
              <a:ea typeface="굴림" pitchFamily="50" charset="-127"/>
            </a:endParaRP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1219200" y="2224088"/>
            <a:ext cx="4363695" cy="336092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Gl.glBegin(Gl.GL_TRIANGLE_STRIP);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Gl.glVertex2fv(p0);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Gl.glVertex2fv(p7);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Gl.glVertex2fv(p1);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Gl.glVertex2fv(p6);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Gl.glVertex2fv(p2);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Gl.glVertex2fv(p5);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Gl.glVertex2fv(p3);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Gl.glVertex2fv(p4);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Gl.glEnd();</a:t>
            </a:r>
          </a:p>
        </p:txBody>
      </p:sp>
      <p:grpSp>
        <p:nvGrpSpPr>
          <p:cNvPr id="61445" name="Group 6"/>
          <p:cNvGrpSpPr>
            <a:grpSpLocks/>
          </p:cNvGrpSpPr>
          <p:nvPr/>
        </p:nvGrpSpPr>
        <p:grpSpPr bwMode="auto">
          <a:xfrm>
            <a:off x="5483578" y="2286000"/>
            <a:ext cx="3048000" cy="2857500"/>
            <a:chOff x="3454" y="1440"/>
            <a:chExt cx="1920" cy="1800"/>
          </a:xfrm>
        </p:grpSpPr>
        <p:sp>
          <p:nvSpPr>
            <p:cNvPr id="61446" name="Freeform 7"/>
            <p:cNvSpPr>
              <a:spLocks/>
            </p:cNvSpPr>
            <p:nvPr/>
          </p:nvSpPr>
          <p:spPr bwMode="auto">
            <a:xfrm>
              <a:off x="3747" y="1707"/>
              <a:ext cx="1348" cy="1218"/>
            </a:xfrm>
            <a:custGeom>
              <a:avLst/>
              <a:gdLst>
                <a:gd name="T0" fmla="*/ 621 w 1348"/>
                <a:gd name="T1" fmla="*/ 0 h 1218"/>
                <a:gd name="T2" fmla="*/ 166 w 1348"/>
                <a:gd name="T3" fmla="*/ 117 h 1218"/>
                <a:gd name="T4" fmla="*/ 168 w 1348"/>
                <a:gd name="T5" fmla="*/ 117 h 1218"/>
                <a:gd name="T6" fmla="*/ 0 w 1348"/>
                <a:gd name="T7" fmla="*/ 614 h 1218"/>
                <a:gd name="T8" fmla="*/ 187 w 1348"/>
                <a:gd name="T9" fmla="*/ 933 h 1218"/>
                <a:gd name="T10" fmla="*/ 717 w 1348"/>
                <a:gd name="T11" fmla="*/ 1218 h 1218"/>
                <a:gd name="T12" fmla="*/ 1240 w 1348"/>
                <a:gd name="T13" fmla="*/ 1050 h 1218"/>
                <a:gd name="T14" fmla="*/ 1348 w 1348"/>
                <a:gd name="T15" fmla="*/ 546 h 1218"/>
                <a:gd name="T16" fmla="*/ 1099 w 1348"/>
                <a:gd name="T17" fmla="*/ 143 h 1218"/>
                <a:gd name="T18" fmla="*/ 621 w 1348"/>
                <a:gd name="T19" fmla="*/ 0 h 12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48"/>
                <a:gd name="T31" fmla="*/ 0 h 1218"/>
                <a:gd name="T32" fmla="*/ 1348 w 1348"/>
                <a:gd name="T33" fmla="*/ 1218 h 12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48" h="1218">
                  <a:moveTo>
                    <a:pt x="621" y="0"/>
                  </a:moveTo>
                  <a:lnTo>
                    <a:pt x="166" y="117"/>
                  </a:lnTo>
                  <a:lnTo>
                    <a:pt x="168" y="117"/>
                  </a:lnTo>
                  <a:lnTo>
                    <a:pt x="0" y="614"/>
                  </a:lnTo>
                  <a:lnTo>
                    <a:pt x="187" y="933"/>
                  </a:lnTo>
                  <a:lnTo>
                    <a:pt x="717" y="1218"/>
                  </a:lnTo>
                  <a:lnTo>
                    <a:pt x="1240" y="1050"/>
                  </a:lnTo>
                  <a:lnTo>
                    <a:pt x="1348" y="546"/>
                  </a:lnTo>
                  <a:lnTo>
                    <a:pt x="1099" y="143"/>
                  </a:lnTo>
                  <a:lnTo>
                    <a:pt x="621" y="0"/>
                  </a:lnTo>
                  <a:close/>
                </a:path>
              </a:pathLst>
            </a:custGeom>
            <a:solidFill>
              <a:srgbClr val="D1B0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r-TR" dirty="0"/>
            </a:p>
          </p:txBody>
        </p:sp>
        <p:sp>
          <p:nvSpPr>
            <p:cNvPr id="61447" name="Oval 8"/>
            <p:cNvSpPr>
              <a:spLocks noChangeArrowheads="1"/>
            </p:cNvSpPr>
            <p:nvPr/>
          </p:nvSpPr>
          <p:spPr bwMode="auto">
            <a:xfrm>
              <a:off x="4318" y="1680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61448" name="Rectangle 9"/>
            <p:cNvSpPr>
              <a:spLocks noChangeArrowheads="1"/>
            </p:cNvSpPr>
            <p:nvPr/>
          </p:nvSpPr>
          <p:spPr bwMode="auto">
            <a:xfrm>
              <a:off x="4270" y="144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p0</a:t>
              </a:r>
            </a:p>
          </p:txBody>
        </p:sp>
        <p:sp>
          <p:nvSpPr>
            <p:cNvPr id="61449" name="Oval 10"/>
            <p:cNvSpPr>
              <a:spLocks noChangeArrowheads="1"/>
            </p:cNvSpPr>
            <p:nvPr/>
          </p:nvSpPr>
          <p:spPr bwMode="auto">
            <a:xfrm>
              <a:off x="4846" y="1824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61450" name="Rectangle 11"/>
            <p:cNvSpPr>
              <a:spLocks noChangeArrowheads="1"/>
            </p:cNvSpPr>
            <p:nvPr/>
          </p:nvSpPr>
          <p:spPr bwMode="auto">
            <a:xfrm>
              <a:off x="4798" y="1584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p1</a:t>
              </a:r>
            </a:p>
          </p:txBody>
        </p:sp>
        <p:sp>
          <p:nvSpPr>
            <p:cNvPr id="61451" name="Oval 12"/>
            <p:cNvSpPr>
              <a:spLocks noChangeArrowheads="1"/>
            </p:cNvSpPr>
            <p:nvPr/>
          </p:nvSpPr>
          <p:spPr bwMode="auto">
            <a:xfrm>
              <a:off x="5086" y="2208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61452" name="Rectangle 13"/>
            <p:cNvSpPr>
              <a:spLocks noChangeArrowheads="1"/>
            </p:cNvSpPr>
            <p:nvPr/>
          </p:nvSpPr>
          <p:spPr bwMode="auto">
            <a:xfrm>
              <a:off x="5182" y="216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p2</a:t>
              </a:r>
            </a:p>
          </p:txBody>
        </p:sp>
        <p:sp>
          <p:nvSpPr>
            <p:cNvPr id="61453" name="Oval 14"/>
            <p:cNvSpPr>
              <a:spLocks noChangeArrowheads="1"/>
            </p:cNvSpPr>
            <p:nvPr/>
          </p:nvSpPr>
          <p:spPr bwMode="auto">
            <a:xfrm>
              <a:off x="4942" y="2736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61454" name="Rectangle 15"/>
            <p:cNvSpPr>
              <a:spLocks noChangeArrowheads="1"/>
            </p:cNvSpPr>
            <p:nvPr/>
          </p:nvSpPr>
          <p:spPr bwMode="auto">
            <a:xfrm>
              <a:off x="4990" y="2784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p3</a:t>
              </a:r>
            </a:p>
          </p:txBody>
        </p:sp>
        <p:sp>
          <p:nvSpPr>
            <p:cNvPr id="61455" name="Oval 16"/>
            <p:cNvSpPr>
              <a:spLocks noChangeArrowheads="1"/>
            </p:cNvSpPr>
            <p:nvPr/>
          </p:nvSpPr>
          <p:spPr bwMode="auto">
            <a:xfrm>
              <a:off x="4462" y="2904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61456" name="Rectangle 17"/>
            <p:cNvSpPr>
              <a:spLocks noChangeArrowheads="1"/>
            </p:cNvSpPr>
            <p:nvPr/>
          </p:nvSpPr>
          <p:spPr bwMode="auto">
            <a:xfrm>
              <a:off x="4366" y="300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p4</a:t>
              </a:r>
            </a:p>
          </p:txBody>
        </p:sp>
        <p:sp>
          <p:nvSpPr>
            <p:cNvPr id="61457" name="Oval 18"/>
            <p:cNvSpPr>
              <a:spLocks noChangeArrowheads="1"/>
            </p:cNvSpPr>
            <p:nvPr/>
          </p:nvSpPr>
          <p:spPr bwMode="auto">
            <a:xfrm>
              <a:off x="3886" y="2616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61458" name="Rectangle 19"/>
            <p:cNvSpPr>
              <a:spLocks noChangeArrowheads="1"/>
            </p:cNvSpPr>
            <p:nvPr/>
          </p:nvSpPr>
          <p:spPr bwMode="auto">
            <a:xfrm>
              <a:off x="3742" y="2712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p5</a:t>
              </a:r>
            </a:p>
          </p:txBody>
        </p:sp>
        <p:sp>
          <p:nvSpPr>
            <p:cNvPr id="61459" name="Oval 20"/>
            <p:cNvSpPr>
              <a:spLocks noChangeArrowheads="1"/>
            </p:cNvSpPr>
            <p:nvPr/>
          </p:nvSpPr>
          <p:spPr bwMode="auto">
            <a:xfrm>
              <a:off x="3694" y="2304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61460" name="Rectangle 21"/>
            <p:cNvSpPr>
              <a:spLocks noChangeArrowheads="1"/>
            </p:cNvSpPr>
            <p:nvPr/>
          </p:nvSpPr>
          <p:spPr bwMode="auto">
            <a:xfrm>
              <a:off x="3454" y="216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p6</a:t>
              </a:r>
            </a:p>
          </p:txBody>
        </p:sp>
        <p:sp>
          <p:nvSpPr>
            <p:cNvPr id="61461" name="Oval 22"/>
            <p:cNvSpPr>
              <a:spLocks noChangeArrowheads="1"/>
            </p:cNvSpPr>
            <p:nvPr/>
          </p:nvSpPr>
          <p:spPr bwMode="auto">
            <a:xfrm>
              <a:off x="3886" y="1776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61462" name="Rectangle 23"/>
            <p:cNvSpPr>
              <a:spLocks noChangeArrowheads="1"/>
            </p:cNvSpPr>
            <p:nvPr/>
          </p:nvSpPr>
          <p:spPr bwMode="auto">
            <a:xfrm>
              <a:off x="3646" y="168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p7</a:t>
              </a:r>
            </a:p>
          </p:txBody>
        </p:sp>
        <p:cxnSp>
          <p:nvCxnSpPr>
            <p:cNvPr id="61463" name="AutoShape 24"/>
            <p:cNvCxnSpPr>
              <a:cxnSpLocks noChangeShapeType="1"/>
              <a:stCxn id="61447" idx="6"/>
              <a:endCxn id="61449" idx="2"/>
            </p:cNvCxnSpPr>
            <p:nvPr/>
          </p:nvCxnSpPr>
          <p:spPr bwMode="auto">
            <a:xfrm>
              <a:off x="4366" y="1704"/>
              <a:ext cx="480" cy="144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464" name="AutoShape 25"/>
            <p:cNvCxnSpPr>
              <a:cxnSpLocks noChangeShapeType="1"/>
              <a:stCxn id="61453" idx="6"/>
              <a:endCxn id="61451" idx="3"/>
            </p:cNvCxnSpPr>
            <p:nvPr/>
          </p:nvCxnSpPr>
          <p:spPr bwMode="auto">
            <a:xfrm flipV="1">
              <a:off x="4990" y="2249"/>
              <a:ext cx="103" cy="511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465" name="AutoShape 26"/>
            <p:cNvCxnSpPr>
              <a:cxnSpLocks noChangeShapeType="1"/>
              <a:stCxn id="61457" idx="6"/>
              <a:endCxn id="61455" idx="2"/>
            </p:cNvCxnSpPr>
            <p:nvPr/>
          </p:nvCxnSpPr>
          <p:spPr bwMode="auto">
            <a:xfrm>
              <a:off x="3934" y="2640"/>
              <a:ext cx="528" cy="288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466" name="AutoShape 27"/>
            <p:cNvCxnSpPr>
              <a:cxnSpLocks noChangeShapeType="1"/>
              <a:stCxn id="61461" idx="4"/>
              <a:endCxn id="61459" idx="6"/>
            </p:cNvCxnSpPr>
            <p:nvPr/>
          </p:nvCxnSpPr>
          <p:spPr bwMode="auto">
            <a:xfrm flipH="1">
              <a:off x="3742" y="1824"/>
              <a:ext cx="168" cy="504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467" name="AutoShape 28"/>
            <p:cNvCxnSpPr>
              <a:cxnSpLocks noChangeShapeType="1"/>
              <a:stCxn id="61449" idx="2"/>
              <a:endCxn id="61451" idx="3"/>
            </p:cNvCxnSpPr>
            <p:nvPr/>
          </p:nvCxnSpPr>
          <p:spPr bwMode="auto">
            <a:xfrm>
              <a:off x="4846" y="1848"/>
              <a:ext cx="247" cy="401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468" name="AutoShape 29"/>
            <p:cNvCxnSpPr>
              <a:cxnSpLocks noChangeShapeType="1"/>
              <a:stCxn id="61455" idx="2"/>
              <a:endCxn id="61453" idx="6"/>
            </p:cNvCxnSpPr>
            <p:nvPr/>
          </p:nvCxnSpPr>
          <p:spPr bwMode="auto">
            <a:xfrm flipV="1">
              <a:off x="4462" y="2760"/>
              <a:ext cx="528" cy="168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469" name="AutoShape 30"/>
            <p:cNvCxnSpPr>
              <a:cxnSpLocks noChangeShapeType="1"/>
              <a:stCxn id="61459" idx="7"/>
              <a:endCxn id="61457" idx="6"/>
            </p:cNvCxnSpPr>
            <p:nvPr/>
          </p:nvCxnSpPr>
          <p:spPr bwMode="auto">
            <a:xfrm>
              <a:off x="3735" y="2311"/>
              <a:ext cx="199" cy="329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470" name="AutoShape 31"/>
            <p:cNvCxnSpPr>
              <a:cxnSpLocks noChangeShapeType="1"/>
              <a:stCxn id="61447" idx="6"/>
              <a:endCxn id="61461" idx="4"/>
            </p:cNvCxnSpPr>
            <p:nvPr/>
          </p:nvCxnSpPr>
          <p:spPr bwMode="auto">
            <a:xfrm flipH="1">
              <a:off x="3910" y="1704"/>
              <a:ext cx="456" cy="120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471" name="AutoShape 32"/>
            <p:cNvCxnSpPr>
              <a:cxnSpLocks noChangeShapeType="1"/>
              <a:stCxn id="61446" idx="2"/>
              <a:endCxn id="61446" idx="8"/>
            </p:cNvCxnSpPr>
            <p:nvPr/>
          </p:nvCxnSpPr>
          <p:spPr bwMode="auto">
            <a:xfrm>
              <a:off x="3915" y="1824"/>
              <a:ext cx="931" cy="26"/>
            </a:xfrm>
            <a:prstGeom prst="straightConnector1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472" name="AutoShape 33"/>
            <p:cNvCxnSpPr>
              <a:cxnSpLocks noChangeShapeType="1"/>
              <a:stCxn id="61446" idx="3"/>
              <a:endCxn id="61449" idx="3"/>
            </p:cNvCxnSpPr>
            <p:nvPr/>
          </p:nvCxnSpPr>
          <p:spPr bwMode="auto">
            <a:xfrm flipV="1">
              <a:off x="3747" y="1865"/>
              <a:ext cx="1106" cy="456"/>
            </a:xfrm>
            <a:prstGeom prst="straightConnector1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473" name="AutoShape 34"/>
            <p:cNvCxnSpPr>
              <a:cxnSpLocks noChangeShapeType="1"/>
              <a:stCxn id="61446" idx="3"/>
              <a:endCxn id="61446" idx="7"/>
            </p:cNvCxnSpPr>
            <p:nvPr/>
          </p:nvCxnSpPr>
          <p:spPr bwMode="auto">
            <a:xfrm flipV="1">
              <a:off x="3747" y="2253"/>
              <a:ext cx="1348" cy="68"/>
            </a:xfrm>
            <a:prstGeom prst="straightConnector1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474" name="AutoShape 35"/>
            <p:cNvCxnSpPr>
              <a:cxnSpLocks noChangeShapeType="1"/>
              <a:stCxn id="61457" idx="6"/>
              <a:endCxn id="61446" idx="7"/>
            </p:cNvCxnSpPr>
            <p:nvPr/>
          </p:nvCxnSpPr>
          <p:spPr bwMode="auto">
            <a:xfrm flipV="1">
              <a:off x="3934" y="2253"/>
              <a:ext cx="1161" cy="387"/>
            </a:xfrm>
            <a:prstGeom prst="straightConnector1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1475" name="AutoShape 36"/>
            <p:cNvCxnSpPr>
              <a:cxnSpLocks noChangeShapeType="1"/>
              <a:stCxn id="61457" idx="6"/>
              <a:endCxn id="61453" idx="2"/>
            </p:cNvCxnSpPr>
            <p:nvPr/>
          </p:nvCxnSpPr>
          <p:spPr bwMode="auto">
            <a:xfrm>
              <a:off x="3934" y="2640"/>
              <a:ext cx="1008" cy="120"/>
            </a:xfrm>
            <a:prstGeom prst="straightConnector1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06540512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261056" y="304800"/>
            <a:ext cx="8578144" cy="1143000"/>
          </a:xfrm>
        </p:spPr>
        <p:txBody>
          <a:bodyPr/>
          <a:lstStyle/>
          <a:p>
            <a:r>
              <a:rPr lang="en-US" altLang="ko-KR" dirty="0">
                <a:ea typeface="굴림" pitchFamily="34" charset="-127"/>
              </a:rPr>
              <a:t>OpenGL</a:t>
            </a:r>
            <a:r>
              <a:rPr lang="tr-TR" altLang="ko-KR" dirty="0">
                <a:ea typeface="굴림" pitchFamily="34" charset="-127"/>
              </a:rPr>
              <a:t>’de Çokgenler </a:t>
            </a:r>
            <a:r>
              <a:rPr lang="en-US" altLang="ko-KR" dirty="0">
                <a:ea typeface="굴림" pitchFamily="34" charset="-127"/>
              </a:rPr>
              <a:t>(6/6)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tr-TR" altLang="ko-KR" dirty="0">
                <a:ea typeface="굴림" pitchFamily="50" charset="-127"/>
              </a:rPr>
              <a:t>Üçgen yelpaze</a:t>
            </a:r>
            <a:endParaRPr lang="en-US" altLang="ko-KR" dirty="0">
              <a:ea typeface="굴림" pitchFamily="50" charset="-127"/>
            </a:endParaRPr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1219200" y="2224088"/>
            <a:ext cx="3730508" cy="3360920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Gl.glBegin(GL_TRIANGLE_FAN);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Gl.glVertex2fv(p0);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Gl.glVertex2fv(p1);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Gl.glVertex2fv(p2);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Gl.glVertex2fv(p3);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Gl.glVertex2fv(p4);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Gl.glVertex2fv(p5);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Gl.glVertex2fv(p6);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	Gl.glVertex2fv(p7);</a:t>
            </a:r>
          </a:p>
          <a:p>
            <a:pPr>
              <a:spcBef>
                <a:spcPct val="20000"/>
              </a:spcBef>
              <a:buClr>
                <a:schemeClr val="accent1"/>
              </a:buClr>
              <a:buSzPct val="80000"/>
            </a:pPr>
            <a:r>
              <a:rPr lang="en-US" altLang="ko-KR" sz="1800" b="1" dirty="0">
                <a:solidFill>
                  <a:schemeClr val="bg2"/>
                </a:solidFill>
                <a:latin typeface="Courier" pitchFamily="49" charset="0"/>
                <a:ea typeface="굴림" pitchFamily="34" charset="-127"/>
              </a:rPr>
              <a:t>Gl.glEnd();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483578" y="2286000"/>
            <a:ext cx="3048000" cy="2857500"/>
            <a:chOff x="3024" y="1440"/>
            <a:chExt cx="1920" cy="1800"/>
          </a:xfrm>
        </p:grpSpPr>
        <p:sp>
          <p:nvSpPr>
            <p:cNvPr id="62470" name="Freeform 7"/>
            <p:cNvSpPr>
              <a:spLocks/>
            </p:cNvSpPr>
            <p:nvPr/>
          </p:nvSpPr>
          <p:spPr bwMode="auto">
            <a:xfrm>
              <a:off x="3317" y="1707"/>
              <a:ext cx="1348" cy="1218"/>
            </a:xfrm>
            <a:custGeom>
              <a:avLst/>
              <a:gdLst>
                <a:gd name="T0" fmla="*/ 621 w 1348"/>
                <a:gd name="T1" fmla="*/ 0 h 1218"/>
                <a:gd name="T2" fmla="*/ 166 w 1348"/>
                <a:gd name="T3" fmla="*/ 117 h 1218"/>
                <a:gd name="T4" fmla="*/ 168 w 1348"/>
                <a:gd name="T5" fmla="*/ 117 h 1218"/>
                <a:gd name="T6" fmla="*/ 0 w 1348"/>
                <a:gd name="T7" fmla="*/ 614 h 1218"/>
                <a:gd name="T8" fmla="*/ 187 w 1348"/>
                <a:gd name="T9" fmla="*/ 933 h 1218"/>
                <a:gd name="T10" fmla="*/ 717 w 1348"/>
                <a:gd name="T11" fmla="*/ 1218 h 1218"/>
                <a:gd name="T12" fmla="*/ 1240 w 1348"/>
                <a:gd name="T13" fmla="*/ 1050 h 1218"/>
                <a:gd name="T14" fmla="*/ 1348 w 1348"/>
                <a:gd name="T15" fmla="*/ 546 h 1218"/>
                <a:gd name="T16" fmla="*/ 1099 w 1348"/>
                <a:gd name="T17" fmla="*/ 143 h 1218"/>
                <a:gd name="T18" fmla="*/ 621 w 1348"/>
                <a:gd name="T19" fmla="*/ 0 h 121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48"/>
                <a:gd name="T31" fmla="*/ 0 h 1218"/>
                <a:gd name="T32" fmla="*/ 1348 w 1348"/>
                <a:gd name="T33" fmla="*/ 1218 h 121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48" h="1218">
                  <a:moveTo>
                    <a:pt x="621" y="0"/>
                  </a:moveTo>
                  <a:lnTo>
                    <a:pt x="166" y="117"/>
                  </a:lnTo>
                  <a:lnTo>
                    <a:pt x="168" y="117"/>
                  </a:lnTo>
                  <a:lnTo>
                    <a:pt x="0" y="614"/>
                  </a:lnTo>
                  <a:lnTo>
                    <a:pt x="187" y="933"/>
                  </a:lnTo>
                  <a:lnTo>
                    <a:pt x="717" y="1218"/>
                  </a:lnTo>
                  <a:lnTo>
                    <a:pt x="1240" y="1050"/>
                  </a:lnTo>
                  <a:lnTo>
                    <a:pt x="1348" y="546"/>
                  </a:lnTo>
                  <a:lnTo>
                    <a:pt x="1099" y="143"/>
                  </a:lnTo>
                  <a:lnTo>
                    <a:pt x="621" y="0"/>
                  </a:lnTo>
                  <a:close/>
                </a:path>
              </a:pathLst>
            </a:custGeom>
            <a:solidFill>
              <a:srgbClr val="D1B0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r-TR" dirty="0"/>
            </a:p>
          </p:txBody>
        </p:sp>
        <p:sp>
          <p:nvSpPr>
            <p:cNvPr id="62471" name="Oval 8"/>
            <p:cNvSpPr>
              <a:spLocks noChangeArrowheads="1"/>
            </p:cNvSpPr>
            <p:nvPr/>
          </p:nvSpPr>
          <p:spPr bwMode="auto">
            <a:xfrm>
              <a:off x="3888" y="1680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62472" name="Rectangle 9"/>
            <p:cNvSpPr>
              <a:spLocks noChangeArrowheads="1"/>
            </p:cNvSpPr>
            <p:nvPr/>
          </p:nvSpPr>
          <p:spPr bwMode="auto">
            <a:xfrm>
              <a:off x="3840" y="144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p0</a:t>
              </a:r>
            </a:p>
          </p:txBody>
        </p:sp>
        <p:sp>
          <p:nvSpPr>
            <p:cNvPr id="62473" name="Oval 10"/>
            <p:cNvSpPr>
              <a:spLocks noChangeArrowheads="1"/>
            </p:cNvSpPr>
            <p:nvPr/>
          </p:nvSpPr>
          <p:spPr bwMode="auto">
            <a:xfrm>
              <a:off x="4416" y="1824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62474" name="Rectangle 11"/>
            <p:cNvSpPr>
              <a:spLocks noChangeArrowheads="1"/>
            </p:cNvSpPr>
            <p:nvPr/>
          </p:nvSpPr>
          <p:spPr bwMode="auto">
            <a:xfrm>
              <a:off x="4368" y="1584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p1</a:t>
              </a:r>
            </a:p>
          </p:txBody>
        </p:sp>
        <p:sp>
          <p:nvSpPr>
            <p:cNvPr id="62475" name="Oval 12"/>
            <p:cNvSpPr>
              <a:spLocks noChangeArrowheads="1"/>
            </p:cNvSpPr>
            <p:nvPr/>
          </p:nvSpPr>
          <p:spPr bwMode="auto">
            <a:xfrm>
              <a:off x="4656" y="2208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62476" name="Rectangle 13"/>
            <p:cNvSpPr>
              <a:spLocks noChangeArrowheads="1"/>
            </p:cNvSpPr>
            <p:nvPr/>
          </p:nvSpPr>
          <p:spPr bwMode="auto">
            <a:xfrm>
              <a:off x="4752" y="216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p2</a:t>
              </a:r>
            </a:p>
          </p:txBody>
        </p:sp>
        <p:sp>
          <p:nvSpPr>
            <p:cNvPr id="62477" name="Oval 14"/>
            <p:cNvSpPr>
              <a:spLocks noChangeArrowheads="1"/>
            </p:cNvSpPr>
            <p:nvPr/>
          </p:nvSpPr>
          <p:spPr bwMode="auto">
            <a:xfrm>
              <a:off x="4512" y="2736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62478" name="Rectangle 15"/>
            <p:cNvSpPr>
              <a:spLocks noChangeArrowheads="1"/>
            </p:cNvSpPr>
            <p:nvPr/>
          </p:nvSpPr>
          <p:spPr bwMode="auto">
            <a:xfrm>
              <a:off x="4560" y="2784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p3</a:t>
              </a:r>
            </a:p>
          </p:txBody>
        </p:sp>
        <p:sp>
          <p:nvSpPr>
            <p:cNvPr id="62479" name="Oval 16"/>
            <p:cNvSpPr>
              <a:spLocks noChangeArrowheads="1"/>
            </p:cNvSpPr>
            <p:nvPr/>
          </p:nvSpPr>
          <p:spPr bwMode="auto">
            <a:xfrm>
              <a:off x="4032" y="2904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62480" name="Rectangle 17"/>
            <p:cNvSpPr>
              <a:spLocks noChangeArrowheads="1"/>
            </p:cNvSpPr>
            <p:nvPr/>
          </p:nvSpPr>
          <p:spPr bwMode="auto">
            <a:xfrm>
              <a:off x="3936" y="300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p4</a:t>
              </a:r>
            </a:p>
          </p:txBody>
        </p:sp>
        <p:sp>
          <p:nvSpPr>
            <p:cNvPr id="62481" name="Oval 18"/>
            <p:cNvSpPr>
              <a:spLocks noChangeArrowheads="1"/>
            </p:cNvSpPr>
            <p:nvPr/>
          </p:nvSpPr>
          <p:spPr bwMode="auto">
            <a:xfrm>
              <a:off x="3456" y="2616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62482" name="Rectangle 19"/>
            <p:cNvSpPr>
              <a:spLocks noChangeArrowheads="1"/>
            </p:cNvSpPr>
            <p:nvPr/>
          </p:nvSpPr>
          <p:spPr bwMode="auto">
            <a:xfrm>
              <a:off x="3312" y="2712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p5</a:t>
              </a:r>
            </a:p>
          </p:txBody>
        </p:sp>
        <p:sp>
          <p:nvSpPr>
            <p:cNvPr id="62483" name="Oval 20"/>
            <p:cNvSpPr>
              <a:spLocks noChangeArrowheads="1"/>
            </p:cNvSpPr>
            <p:nvPr/>
          </p:nvSpPr>
          <p:spPr bwMode="auto">
            <a:xfrm>
              <a:off x="3264" y="2304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62484" name="Rectangle 21"/>
            <p:cNvSpPr>
              <a:spLocks noChangeArrowheads="1"/>
            </p:cNvSpPr>
            <p:nvPr/>
          </p:nvSpPr>
          <p:spPr bwMode="auto">
            <a:xfrm>
              <a:off x="3024" y="216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p6</a:t>
              </a:r>
            </a:p>
          </p:txBody>
        </p:sp>
        <p:sp>
          <p:nvSpPr>
            <p:cNvPr id="62485" name="Oval 22"/>
            <p:cNvSpPr>
              <a:spLocks noChangeArrowheads="1"/>
            </p:cNvSpPr>
            <p:nvPr/>
          </p:nvSpPr>
          <p:spPr bwMode="auto">
            <a:xfrm>
              <a:off x="3456" y="1776"/>
              <a:ext cx="48" cy="48"/>
            </a:xfrm>
            <a:prstGeom prst="ellips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tr-TR" altLang="tr-TR" dirty="0"/>
            </a:p>
          </p:txBody>
        </p:sp>
        <p:sp>
          <p:nvSpPr>
            <p:cNvPr id="62486" name="Rectangle 23"/>
            <p:cNvSpPr>
              <a:spLocks noChangeArrowheads="1"/>
            </p:cNvSpPr>
            <p:nvPr/>
          </p:nvSpPr>
          <p:spPr bwMode="auto">
            <a:xfrm>
              <a:off x="3216" y="1680"/>
              <a:ext cx="192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latinLnBrk="1" hangingPunct="1">
                <a:spcBef>
                  <a:spcPct val="20000"/>
                </a:spcBef>
                <a:buClr>
                  <a:srgbClr val="660066"/>
                </a:buClr>
                <a:buFont typeface="Wingdings" pitchFamily="2" charset="2"/>
                <a:buNone/>
              </a:pPr>
              <a:r>
                <a:rPr kumimoji="1" lang="en-US" altLang="ko-KR" sz="2000" b="1" dirty="0">
                  <a:solidFill>
                    <a:schemeClr val="tx2"/>
                  </a:solidFill>
                  <a:ea typeface="굴림" pitchFamily="34" charset="-127"/>
                </a:rPr>
                <a:t>p7</a:t>
              </a:r>
            </a:p>
          </p:txBody>
        </p:sp>
        <p:cxnSp>
          <p:nvCxnSpPr>
            <p:cNvPr id="62487" name="AutoShape 24"/>
            <p:cNvCxnSpPr>
              <a:cxnSpLocks noChangeShapeType="1"/>
              <a:stCxn id="62471" idx="6"/>
              <a:endCxn id="62473" idx="2"/>
            </p:cNvCxnSpPr>
            <p:nvPr/>
          </p:nvCxnSpPr>
          <p:spPr bwMode="auto">
            <a:xfrm>
              <a:off x="3936" y="1704"/>
              <a:ext cx="480" cy="144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2488" name="AutoShape 25"/>
            <p:cNvCxnSpPr>
              <a:cxnSpLocks noChangeShapeType="1"/>
              <a:stCxn id="62477" idx="6"/>
              <a:endCxn id="62475" idx="3"/>
            </p:cNvCxnSpPr>
            <p:nvPr/>
          </p:nvCxnSpPr>
          <p:spPr bwMode="auto">
            <a:xfrm flipV="1">
              <a:off x="4560" y="2249"/>
              <a:ext cx="103" cy="511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2489" name="AutoShape 26"/>
            <p:cNvCxnSpPr>
              <a:cxnSpLocks noChangeShapeType="1"/>
              <a:stCxn id="62481" idx="6"/>
              <a:endCxn id="62479" idx="2"/>
            </p:cNvCxnSpPr>
            <p:nvPr/>
          </p:nvCxnSpPr>
          <p:spPr bwMode="auto">
            <a:xfrm>
              <a:off x="3504" y="2640"/>
              <a:ext cx="528" cy="288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2490" name="AutoShape 27"/>
            <p:cNvCxnSpPr>
              <a:cxnSpLocks noChangeShapeType="1"/>
              <a:stCxn id="62485" idx="4"/>
              <a:endCxn id="62483" idx="6"/>
            </p:cNvCxnSpPr>
            <p:nvPr/>
          </p:nvCxnSpPr>
          <p:spPr bwMode="auto">
            <a:xfrm flipH="1">
              <a:off x="3312" y="1824"/>
              <a:ext cx="168" cy="504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2491" name="AutoShape 28"/>
            <p:cNvCxnSpPr>
              <a:cxnSpLocks noChangeShapeType="1"/>
              <a:stCxn id="62473" idx="2"/>
              <a:endCxn id="62475" idx="3"/>
            </p:cNvCxnSpPr>
            <p:nvPr/>
          </p:nvCxnSpPr>
          <p:spPr bwMode="auto">
            <a:xfrm>
              <a:off x="4416" y="1848"/>
              <a:ext cx="247" cy="401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2492" name="AutoShape 29"/>
            <p:cNvCxnSpPr>
              <a:cxnSpLocks noChangeShapeType="1"/>
              <a:stCxn id="62479" idx="2"/>
              <a:endCxn id="62477" idx="6"/>
            </p:cNvCxnSpPr>
            <p:nvPr/>
          </p:nvCxnSpPr>
          <p:spPr bwMode="auto">
            <a:xfrm flipV="1">
              <a:off x="4032" y="2760"/>
              <a:ext cx="528" cy="168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2493" name="AutoShape 30"/>
            <p:cNvCxnSpPr>
              <a:cxnSpLocks noChangeShapeType="1"/>
              <a:stCxn id="62483" idx="7"/>
              <a:endCxn id="62481" idx="6"/>
            </p:cNvCxnSpPr>
            <p:nvPr/>
          </p:nvCxnSpPr>
          <p:spPr bwMode="auto">
            <a:xfrm>
              <a:off x="3305" y="2311"/>
              <a:ext cx="199" cy="329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2494" name="AutoShape 31"/>
            <p:cNvCxnSpPr>
              <a:cxnSpLocks noChangeShapeType="1"/>
              <a:stCxn id="62471" idx="6"/>
              <a:endCxn id="62485" idx="4"/>
            </p:cNvCxnSpPr>
            <p:nvPr/>
          </p:nvCxnSpPr>
          <p:spPr bwMode="auto">
            <a:xfrm flipH="1">
              <a:off x="3480" y="1704"/>
              <a:ext cx="456" cy="120"/>
            </a:xfrm>
            <a:prstGeom prst="straightConnector1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2495" name="AutoShape 32"/>
            <p:cNvCxnSpPr>
              <a:cxnSpLocks noChangeShapeType="1"/>
              <a:stCxn id="62471" idx="6"/>
              <a:endCxn id="62470" idx="7"/>
            </p:cNvCxnSpPr>
            <p:nvPr/>
          </p:nvCxnSpPr>
          <p:spPr bwMode="auto">
            <a:xfrm>
              <a:off x="3936" y="1704"/>
              <a:ext cx="729" cy="549"/>
            </a:xfrm>
            <a:prstGeom prst="straightConnector1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2496" name="AutoShape 33"/>
            <p:cNvCxnSpPr>
              <a:cxnSpLocks noChangeShapeType="1"/>
              <a:stCxn id="62470" idx="9"/>
              <a:endCxn id="62470" idx="6"/>
            </p:cNvCxnSpPr>
            <p:nvPr/>
          </p:nvCxnSpPr>
          <p:spPr bwMode="auto">
            <a:xfrm>
              <a:off x="3938" y="1707"/>
              <a:ext cx="619" cy="1050"/>
            </a:xfrm>
            <a:prstGeom prst="straightConnector1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2497" name="AutoShape 34"/>
            <p:cNvCxnSpPr>
              <a:cxnSpLocks noChangeShapeType="1"/>
              <a:stCxn id="62470" idx="9"/>
              <a:endCxn id="62479" idx="7"/>
            </p:cNvCxnSpPr>
            <p:nvPr/>
          </p:nvCxnSpPr>
          <p:spPr bwMode="auto">
            <a:xfrm>
              <a:off x="3938" y="1707"/>
              <a:ext cx="135" cy="1204"/>
            </a:xfrm>
            <a:prstGeom prst="straightConnector1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2498" name="AutoShape 35"/>
            <p:cNvCxnSpPr>
              <a:cxnSpLocks noChangeShapeType="1"/>
              <a:stCxn id="62483" idx="6"/>
              <a:endCxn id="62470" idx="9"/>
            </p:cNvCxnSpPr>
            <p:nvPr/>
          </p:nvCxnSpPr>
          <p:spPr bwMode="auto">
            <a:xfrm flipV="1">
              <a:off x="3312" y="1707"/>
              <a:ext cx="626" cy="621"/>
            </a:xfrm>
            <a:prstGeom prst="straightConnector1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2499" name="AutoShape 36"/>
            <p:cNvCxnSpPr>
              <a:cxnSpLocks noChangeShapeType="1"/>
              <a:stCxn id="62481" idx="6"/>
              <a:endCxn id="62470" idx="9"/>
            </p:cNvCxnSpPr>
            <p:nvPr/>
          </p:nvCxnSpPr>
          <p:spPr bwMode="auto">
            <a:xfrm flipV="1">
              <a:off x="3504" y="1707"/>
              <a:ext cx="434" cy="933"/>
            </a:xfrm>
            <a:prstGeom prst="straightConnector1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543262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261056" y="304800"/>
            <a:ext cx="8578144" cy="1143000"/>
          </a:xfrm>
        </p:spPr>
        <p:txBody>
          <a:bodyPr/>
          <a:lstStyle/>
          <a:p>
            <a:r>
              <a:rPr lang="tr-TR" altLang="tr-TR" dirty="0"/>
              <a:t>Çift Tampon (Double Buffering) Kullanımı</a:t>
            </a:r>
            <a:endParaRPr lang="en-US" altLang="tr-TR" dirty="0"/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84784"/>
            <a:ext cx="8229600" cy="4721736"/>
          </a:xfrm>
        </p:spPr>
        <p:txBody>
          <a:bodyPr>
            <a:normAutofit/>
          </a:bodyPr>
          <a:lstStyle/>
          <a:p>
            <a:r>
              <a:rPr lang="tr-TR" dirty="0"/>
              <a:t>Kısmen işlenmiş görüntünün göze gelmesini tampon bellek önler.</a:t>
            </a:r>
          </a:p>
          <a:p>
            <a:r>
              <a:rPr lang="tr-TR" dirty="0"/>
              <a:t>Bir görüntü ekranda görüntülenirken OpenGL gösterilecek yeni görüntüyü oluşturur.</a:t>
            </a:r>
          </a:p>
          <a:p>
            <a:pPr>
              <a:defRPr/>
            </a:pPr>
            <a:r>
              <a:rPr lang="tr-TR" dirty="0"/>
              <a:t>Hazırlanan görüntüyü ekrana "değiştir" komutu ile alırız. </a:t>
            </a:r>
          </a:p>
          <a:p>
            <a:pPr marL="0" indent="0">
              <a:buNone/>
              <a:defRPr/>
            </a:pPr>
            <a:r>
              <a:rPr lang="tr-TR" dirty="0"/>
              <a:t>	</a:t>
            </a:r>
            <a:r>
              <a:rPr lang="en-US" dirty="0">
                <a:solidFill>
                  <a:schemeClr val="tx2"/>
                </a:solidFill>
                <a:latin typeface="Lucida Console" panose="020B0609040504020204" pitchFamily="49" charset="0"/>
              </a:rPr>
              <a:t>Gl.glutSwapBuffers(void)</a:t>
            </a:r>
            <a:endParaRPr lang="tr-TR" dirty="0">
              <a:solidFill>
                <a:schemeClr val="tx2"/>
              </a:solidFill>
              <a:latin typeface="Lucida Console" panose="020B0609040504020204" pitchFamily="49" charset="0"/>
            </a:endParaRPr>
          </a:p>
          <a:p>
            <a:pPr>
              <a:defRPr/>
            </a:pPr>
            <a:endParaRPr lang="tr-TR" dirty="0"/>
          </a:p>
          <a:p>
            <a:pPr>
              <a:defRPr/>
            </a:pPr>
            <a:r>
              <a:rPr lang="tr-TR" dirty="0"/>
              <a:t>Animasyonlarda akıcılık için önemlidir.</a:t>
            </a:r>
            <a:endParaRPr lang="en-US" dirty="0">
              <a:solidFill>
                <a:schemeClr val="tx2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696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OpenGL</a:t>
            </a:r>
            <a:r>
              <a:rPr lang="tr-TR" altLang="tr-TR" dirty="0"/>
              <a:t> Döngüsü</a:t>
            </a:r>
            <a:endParaRPr lang="en-US" altLang="tr-TR" dirty="0"/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OpenGL sonsuz bir döngü içinde faaliyet gösterir. </a:t>
            </a:r>
          </a:p>
          <a:p>
            <a:pPr lvl="1"/>
            <a:r>
              <a:rPr lang="tr-TR" dirty="0"/>
              <a:t>Sahneye sürekli noktalar, renkli çizgiler, dokulu çokgenler ekler. </a:t>
            </a:r>
          </a:p>
          <a:p>
            <a:pPr lvl="1"/>
            <a:r>
              <a:rPr lang="tr-TR" dirty="0"/>
              <a:t>Kamerayı tanımlar (yer, yön, görüş alanı). </a:t>
            </a:r>
          </a:p>
          <a:p>
            <a:pPr lvl="1"/>
            <a:r>
              <a:rPr lang="tr-TR" dirty="0"/>
              <a:t>Klavye ve fare olaylarını dinler. </a:t>
            </a:r>
          </a:p>
          <a:p>
            <a:pPr lvl="1"/>
            <a:r>
              <a:rPr lang="tr-TR" dirty="0"/>
              <a:t>Sahneyi oluşturur (Render).</a:t>
            </a:r>
          </a:p>
          <a:p>
            <a:pPr lvl="1"/>
            <a:r>
              <a:rPr lang="tr-TR" dirty="0"/>
              <a:t>Bir sonraki sahne için başa döner.</a:t>
            </a:r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876800"/>
            <a:ext cx="211455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7746" y="4857115"/>
            <a:ext cx="203835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9263" y="4953000"/>
            <a:ext cx="19145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412438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Bir </a:t>
            </a:r>
            <a:r>
              <a:rPr lang="en-US" altLang="tr-TR" dirty="0"/>
              <a:t>OpenGL</a:t>
            </a:r>
            <a:r>
              <a:rPr lang="tr-TR" altLang="tr-TR" dirty="0"/>
              <a:t> Örneği</a:t>
            </a:r>
            <a:r>
              <a:rPr lang="en-US" altLang="tr-TR" dirty="0"/>
              <a:t> (C++)</a:t>
            </a:r>
            <a:r>
              <a:rPr lang="tr-TR" altLang="tr-TR" dirty="0"/>
              <a:t> </a:t>
            </a:r>
            <a:endParaRPr lang="en-US" altLang="tr-TR" dirty="0"/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3050" indent="-273050">
              <a:tabLst>
                <a:tab pos="273050" algn="l"/>
              </a:tabLst>
              <a:defRPr/>
            </a:pPr>
            <a:r>
              <a:rPr lang="tr-TR" dirty="0"/>
              <a:t>"</a:t>
            </a:r>
            <a:r>
              <a:rPr lang="en-US" dirty="0"/>
              <a:t>OpenGL Programming Guide</a:t>
            </a:r>
            <a:r>
              <a:rPr lang="tr-TR" dirty="0"/>
              <a:t>" isimli kitaptan </a:t>
            </a:r>
            <a:r>
              <a:rPr lang="en-US" dirty="0"/>
              <a:t>robot </a:t>
            </a:r>
            <a:r>
              <a:rPr lang="tr-TR" dirty="0"/>
              <a:t>örneği.</a:t>
            </a:r>
            <a:endParaRPr lang="en-US" dirty="0"/>
          </a:p>
        </p:txBody>
      </p:sp>
      <p:pic>
        <p:nvPicPr>
          <p:cNvPr id="64516" name="Picture 4" descr="robo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5467" y="2362201"/>
            <a:ext cx="3860800" cy="315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327325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Bir </a:t>
            </a:r>
            <a:r>
              <a:rPr lang="en-US" altLang="tr-TR" dirty="0"/>
              <a:t>OpenGL</a:t>
            </a:r>
            <a:r>
              <a:rPr lang="tr-TR" altLang="tr-TR" dirty="0"/>
              <a:t> Örneği (1/3)</a:t>
            </a:r>
            <a:endParaRPr lang="en-US" altLang="tr-TR" dirty="0"/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3050" indent="-273050">
              <a:defRPr/>
            </a:pPr>
            <a:r>
              <a:rPr lang="tr-TR" dirty="0"/>
              <a:t>İki parçayı yapalım</a:t>
            </a:r>
            <a:endParaRPr lang="en-US" dirty="0"/>
          </a:p>
          <a:p>
            <a:pPr lvl="1">
              <a:defRPr/>
            </a:pPr>
            <a:r>
              <a:rPr lang="tr-TR" dirty="0"/>
              <a:t>Üst kol</a:t>
            </a:r>
            <a:endParaRPr lang="en-US" dirty="0"/>
          </a:p>
          <a:p>
            <a:pPr lvl="1">
              <a:defRPr/>
            </a:pPr>
            <a:r>
              <a:rPr lang="tr-TR" dirty="0"/>
              <a:t>Alt kol</a:t>
            </a:r>
            <a:endParaRPr lang="en-US" dirty="0"/>
          </a:p>
          <a:p>
            <a:pPr marL="0" indent="0">
              <a:defRPr/>
            </a:pPr>
            <a:endParaRPr lang="tr-TR" dirty="0"/>
          </a:p>
          <a:p>
            <a:pPr marL="273050" indent="-273050">
              <a:defRPr/>
            </a:pPr>
            <a:r>
              <a:rPr lang="tr-TR" dirty="0"/>
              <a:t>Yapılacaklar</a:t>
            </a:r>
            <a:endParaRPr lang="en-US" dirty="0"/>
          </a:p>
          <a:p>
            <a:pPr lvl="1">
              <a:defRPr/>
            </a:pPr>
            <a:r>
              <a:rPr lang="tr-TR" dirty="0"/>
              <a:t>Pozisyon ve</a:t>
            </a:r>
            <a:endParaRPr lang="en-US" dirty="0"/>
          </a:p>
          <a:p>
            <a:pPr lvl="1">
              <a:defRPr/>
            </a:pPr>
            <a:r>
              <a:rPr lang="tr-TR" dirty="0"/>
              <a:t>Yön ayarlanacak</a:t>
            </a:r>
          </a:p>
          <a:p>
            <a:pPr marL="0" indent="0">
              <a:defRPr/>
            </a:pPr>
            <a:endParaRPr lang="tr-TR" dirty="0"/>
          </a:p>
          <a:p>
            <a:pPr marL="273050" indent="-273050">
              <a:defRPr/>
            </a:pPr>
            <a:r>
              <a:rPr lang="tr-TR" dirty="0"/>
              <a:t>Orijinalde tüm parçalar merkezdedir.</a:t>
            </a:r>
            <a:endParaRPr lang="en-US" dirty="0"/>
          </a:p>
        </p:txBody>
      </p:sp>
      <p:pic>
        <p:nvPicPr>
          <p:cNvPr id="65540" name="Picture 4" descr="robo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8400" y="1676401"/>
            <a:ext cx="3860800" cy="315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>
            <a:off x="2267744" y="1916832"/>
            <a:ext cx="4641056" cy="133913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2267744" y="2348880"/>
            <a:ext cx="3672408" cy="108012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298635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Bir </a:t>
            </a:r>
            <a:r>
              <a:rPr lang="en-US" altLang="tr-TR" dirty="0"/>
              <a:t>OpenGL</a:t>
            </a:r>
            <a:r>
              <a:rPr lang="tr-TR" altLang="tr-TR" dirty="0"/>
              <a:t> Örneği (2/3)</a:t>
            </a:r>
            <a:endParaRPr lang="en-US" altLang="tr-TR" dirty="0"/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19200"/>
            <a:ext cx="8579296" cy="5234136"/>
          </a:xfrm>
        </p:spPr>
        <p:txBody>
          <a:bodyPr>
            <a:normAutofit lnSpcReduction="10000"/>
          </a:bodyPr>
          <a:lstStyle/>
          <a:p>
            <a:pPr marL="285750" lvl="1" indent="-285750">
              <a:defRPr/>
            </a:pPr>
            <a:r>
              <a:rPr lang="tr-TR" sz="2600" dirty="0"/>
              <a:t>Ekran fonksiyonu</a:t>
            </a:r>
            <a:endParaRPr lang="tr-TR" sz="2600" dirty="0">
              <a:latin typeface="Lucida Console" panose="020B0609040504020204" pitchFamily="49" charset="0"/>
            </a:endParaRPr>
          </a:p>
          <a:p>
            <a:pPr marL="0" lvl="1" indent="0">
              <a:buNone/>
              <a:defRPr/>
            </a:pPr>
            <a:r>
              <a:rPr lang="tr-TR" sz="1300" dirty="0">
                <a:solidFill>
                  <a:schemeClr val="tx1"/>
                </a:solidFill>
              </a:rPr>
              <a:t>	</a:t>
            </a:r>
          </a:p>
          <a:p>
            <a:pPr marL="0" lvl="1" indent="0">
              <a:buNone/>
              <a:tabLst>
                <a:tab pos="0" algn="l"/>
                <a:tab pos="1073150" algn="l"/>
                <a:tab pos="1433513" algn="l"/>
                <a:tab pos="1793875" algn="l"/>
                <a:tab pos="2154238" algn="l"/>
              </a:tabLst>
              <a:defRPr/>
            </a:pPr>
            <a:r>
              <a:rPr lang="tr-TR" sz="1300" dirty="0">
                <a:solidFill>
                  <a:schemeClr val="tx1"/>
                </a:solidFill>
                <a:latin typeface="Lucida Console" panose="020B0609040504020204" pitchFamily="49" charset="0"/>
              </a:rPr>
              <a:t>		</a:t>
            </a: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void </a:t>
            </a:r>
            <a:r>
              <a:rPr lang="tr-TR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myPaint</a:t>
            </a: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()</a:t>
            </a:r>
            <a:r>
              <a:rPr lang="tr-TR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{</a:t>
            </a:r>
            <a:endParaRPr lang="tr-TR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274320" lvl="2" indent="0">
              <a:buNone/>
              <a:tabLst>
                <a:tab pos="0" algn="l"/>
                <a:tab pos="1433513" algn="l"/>
                <a:tab pos="1793875" algn="l"/>
                <a:tab pos="2154238" algn="l"/>
              </a:tabLst>
              <a:defRPr/>
            </a:pPr>
            <a:r>
              <a:rPr lang="tr-TR" sz="1600" dirty="0">
                <a:solidFill>
                  <a:schemeClr val="tx1"/>
                </a:solidFill>
                <a:latin typeface="Lucida Console" panose="020B0609040504020204" pitchFamily="49" charset="0"/>
              </a:rPr>
              <a:t>	Gl.glClearColor(0.0, 0.0, 0.0, 0.0); </a:t>
            </a:r>
          </a:p>
          <a:p>
            <a:pPr marL="274320" lvl="2" indent="0">
              <a:buNone/>
              <a:tabLst>
                <a:tab pos="0" algn="l"/>
                <a:tab pos="1433513" algn="l"/>
                <a:tab pos="1793875" algn="l"/>
                <a:tab pos="2154238" algn="l"/>
              </a:tabLst>
              <a:defRPr/>
            </a:pPr>
            <a:r>
              <a:rPr lang="en-US" sz="1500" dirty="0">
                <a:solidFill>
                  <a:schemeClr val="tx1"/>
                </a:solidFill>
                <a:latin typeface="Lucida Console" panose="020B0609040504020204" pitchFamily="49" charset="0"/>
              </a:rPr>
              <a:t>	</a:t>
            </a:r>
            <a:r>
              <a:rPr lang="tr-TR" sz="1800" dirty="0">
                <a:latin typeface="Lucida Console" panose="020B0609040504020204" pitchFamily="49" charset="0"/>
              </a:rPr>
              <a:t>Gl.</a:t>
            </a: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glClear(</a:t>
            </a:r>
            <a:r>
              <a:rPr lang="tr-TR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Gl.</a:t>
            </a: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GL_COLOR_BUFFER_BIT);</a:t>
            </a:r>
          </a:p>
          <a:p>
            <a:pPr marL="274320" lvl="2" indent="0">
              <a:buNone/>
              <a:tabLst>
                <a:tab pos="0" algn="l"/>
                <a:tab pos="1433513" algn="l"/>
                <a:tab pos="1793875" algn="l"/>
                <a:tab pos="2154238" algn="l"/>
              </a:tabLst>
              <a:defRPr/>
            </a:pPr>
            <a:r>
              <a:rPr lang="tr-TR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	Gl.glShadeModel(Gl.GL_FLAT);</a:t>
            </a:r>
          </a:p>
          <a:p>
            <a:pPr marL="274320" lvl="2" indent="0">
              <a:buNone/>
              <a:tabLst>
                <a:tab pos="0" algn="l"/>
                <a:tab pos="1433513" algn="l"/>
                <a:tab pos="1793875" algn="l"/>
                <a:tab pos="2154238" algn="l"/>
              </a:tabLst>
              <a:defRPr/>
            </a:pP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	</a:t>
            </a:r>
            <a:r>
              <a:rPr lang="tr-TR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Gl.</a:t>
            </a: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glPushMatrix();</a:t>
            </a:r>
          </a:p>
          <a:p>
            <a:pPr marL="274320" lvl="2" indent="0">
              <a:buNone/>
              <a:tabLst>
                <a:tab pos="0" algn="l"/>
                <a:tab pos="1433513" algn="l"/>
                <a:tab pos="1793875" algn="l"/>
                <a:tab pos="2154238" algn="l"/>
              </a:tabLst>
              <a:defRPr/>
            </a:pP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	</a:t>
            </a:r>
            <a:r>
              <a:rPr lang="tr-TR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	Gl.</a:t>
            </a: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glTranslatef(-1.0, 0.0, 0.0);</a:t>
            </a:r>
          </a:p>
          <a:p>
            <a:pPr marL="274320" lvl="2" indent="0">
              <a:buNone/>
              <a:tabLst>
                <a:tab pos="0" algn="l"/>
                <a:tab pos="1433513" algn="l"/>
                <a:tab pos="1793875" algn="l"/>
                <a:tab pos="2154238" algn="l"/>
              </a:tabLst>
              <a:defRPr/>
            </a:pP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	</a:t>
            </a:r>
            <a:r>
              <a:rPr lang="tr-TR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	Gl.</a:t>
            </a: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glRotatef((float) shoulder, 0.0, 0.0, 1.0);</a:t>
            </a:r>
          </a:p>
          <a:p>
            <a:pPr marL="274320" lvl="2" indent="0">
              <a:buNone/>
              <a:tabLst>
                <a:tab pos="0" algn="l"/>
                <a:tab pos="1433513" algn="l"/>
                <a:tab pos="1793875" algn="l"/>
                <a:tab pos="2154238" algn="l"/>
              </a:tabLst>
              <a:defRPr/>
            </a:pP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	</a:t>
            </a:r>
            <a:r>
              <a:rPr lang="tr-TR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	Gl.</a:t>
            </a: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glTranslatef(1.0, 0.0, 0.0);</a:t>
            </a:r>
          </a:p>
          <a:p>
            <a:pPr marL="274320" lvl="2" indent="0">
              <a:buNone/>
              <a:tabLst>
                <a:tab pos="0" algn="l"/>
                <a:tab pos="1433513" algn="l"/>
                <a:tab pos="1793875" algn="l"/>
                <a:tab pos="2154238" algn="l"/>
              </a:tabLst>
              <a:defRPr/>
            </a:pP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	</a:t>
            </a:r>
            <a:r>
              <a:rPr lang="tr-TR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	Gl.</a:t>
            </a: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glPushMatrix();</a:t>
            </a:r>
          </a:p>
          <a:p>
            <a:pPr marL="274320" lvl="2" indent="0">
              <a:buNone/>
              <a:tabLst>
                <a:tab pos="0" algn="l"/>
                <a:tab pos="1433513" algn="l"/>
                <a:tab pos="1793875" algn="l"/>
                <a:tab pos="2154238" algn="l"/>
              </a:tabLst>
              <a:defRPr/>
            </a:pP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	</a:t>
            </a:r>
            <a:r>
              <a:rPr lang="tr-TR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		Gl.</a:t>
            </a: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glScalef(2.0, 0.4, 1.0);</a:t>
            </a:r>
          </a:p>
          <a:p>
            <a:pPr marL="274320" lvl="2" indent="0">
              <a:buNone/>
              <a:tabLst>
                <a:tab pos="0" algn="l"/>
                <a:tab pos="1433513" algn="l"/>
                <a:tab pos="1793875" algn="l"/>
                <a:tab pos="2154238" algn="l"/>
              </a:tabLst>
              <a:defRPr/>
            </a:pP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		</a:t>
            </a:r>
            <a:r>
              <a:rPr lang="tr-TR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	Draw</a:t>
            </a: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Cube();</a:t>
            </a:r>
            <a:r>
              <a:rPr lang="tr-TR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  // Birim küp </a:t>
            </a:r>
            <a:endParaRPr lang="en-US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274320" lvl="2" indent="0">
              <a:buNone/>
              <a:tabLst>
                <a:tab pos="0" algn="l"/>
                <a:tab pos="1433513" algn="l"/>
                <a:tab pos="1793875" algn="l"/>
                <a:tab pos="2154238" algn="l"/>
              </a:tabLst>
              <a:defRPr/>
            </a:pP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	</a:t>
            </a:r>
            <a:r>
              <a:rPr lang="tr-TR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	Gl.</a:t>
            </a: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glPopMatrix();</a:t>
            </a:r>
          </a:p>
          <a:p>
            <a:pPr marL="274320" lvl="1" indent="0">
              <a:buNone/>
              <a:defRPr/>
            </a:pPr>
            <a:endParaRPr lang="tr-TR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274320" lvl="1" indent="0">
              <a:buNone/>
              <a:defRPr/>
            </a:pPr>
            <a:r>
              <a:rPr lang="tr-TR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(Devamı arkada)</a:t>
            </a:r>
            <a:endParaRPr lang="en-US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08884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Bir </a:t>
            </a:r>
            <a:r>
              <a:rPr lang="en-US" altLang="tr-TR" dirty="0"/>
              <a:t>OpenGL</a:t>
            </a:r>
            <a:r>
              <a:rPr lang="tr-TR" altLang="tr-TR" dirty="0"/>
              <a:t> Örneği (3/3)</a:t>
            </a:r>
            <a:endParaRPr lang="en-US" altLang="tr-TR" dirty="0"/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defTabSz="896938">
              <a:buNone/>
              <a:tabLst>
                <a:tab pos="1073150" algn="l"/>
                <a:tab pos="1433513" algn="l"/>
                <a:tab pos="1793875" algn="l"/>
                <a:tab pos="2154238" algn="l"/>
              </a:tabLst>
              <a:defRPr/>
            </a:pPr>
            <a:r>
              <a:rPr lang="en-US" sz="1800" dirty="0">
                <a:solidFill>
                  <a:schemeClr val="tx1"/>
                </a:solidFill>
              </a:rPr>
              <a:t>	</a:t>
            </a:r>
            <a:r>
              <a:rPr lang="tr-TR" sz="1800" dirty="0">
                <a:solidFill>
                  <a:schemeClr val="tx1"/>
                </a:solidFill>
              </a:rPr>
              <a:t>		</a:t>
            </a:r>
            <a:r>
              <a:rPr lang="tr-TR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Gl.</a:t>
            </a: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glTranslatef(1.0, 0.0, 0.0);</a:t>
            </a:r>
          </a:p>
          <a:p>
            <a:pPr marL="0" indent="0" defTabSz="896938">
              <a:buNone/>
              <a:tabLst>
                <a:tab pos="1073150" algn="l"/>
                <a:tab pos="1433513" algn="l"/>
                <a:tab pos="1793875" algn="l"/>
                <a:tab pos="2154238" algn="l"/>
              </a:tabLst>
              <a:defRPr/>
            </a:pP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	</a:t>
            </a:r>
            <a:r>
              <a:rPr lang="tr-TR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		Gl.</a:t>
            </a: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glRotatef((float) elbow, 0.0, 0.0, 1.0);</a:t>
            </a:r>
          </a:p>
          <a:p>
            <a:pPr marL="0" indent="0" defTabSz="896938">
              <a:buNone/>
              <a:tabLst>
                <a:tab pos="1073150" algn="l"/>
                <a:tab pos="1433513" algn="l"/>
                <a:tab pos="1793875" algn="l"/>
                <a:tab pos="2154238" algn="l"/>
              </a:tabLst>
              <a:defRPr/>
            </a:pP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	</a:t>
            </a:r>
            <a:r>
              <a:rPr lang="tr-TR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		Gl.</a:t>
            </a: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glTranslatef(1.0, 0.0, 0.0);</a:t>
            </a:r>
          </a:p>
          <a:p>
            <a:pPr marL="0" indent="0" defTabSz="896938">
              <a:buNone/>
              <a:tabLst>
                <a:tab pos="1073150" algn="l"/>
                <a:tab pos="1433513" algn="l"/>
                <a:tab pos="1793875" algn="l"/>
                <a:tab pos="2154238" algn="l"/>
              </a:tabLst>
              <a:defRPr/>
            </a:pP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	</a:t>
            </a:r>
            <a:r>
              <a:rPr lang="tr-TR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		Gl.</a:t>
            </a: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glPushMatrix();</a:t>
            </a:r>
          </a:p>
          <a:p>
            <a:pPr marL="0" indent="0" defTabSz="896938">
              <a:buNone/>
              <a:tabLst>
                <a:tab pos="1073150" algn="l"/>
                <a:tab pos="1433513" algn="l"/>
                <a:tab pos="1793875" algn="l"/>
                <a:tab pos="2154238" algn="l"/>
              </a:tabLst>
              <a:defRPr/>
            </a:pP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		</a:t>
            </a:r>
            <a:r>
              <a:rPr lang="tr-TR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		Gl.</a:t>
            </a: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glScalef(2.0, 0.4, 1.0);</a:t>
            </a:r>
          </a:p>
          <a:p>
            <a:pPr marL="0" indent="0" defTabSz="896938">
              <a:buNone/>
              <a:tabLst>
                <a:tab pos="1073150" algn="l"/>
                <a:tab pos="1433513" algn="l"/>
                <a:tab pos="1793875" algn="l"/>
                <a:tab pos="2154238" algn="l"/>
              </a:tabLst>
              <a:defRPr/>
            </a:pP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	</a:t>
            </a:r>
            <a:r>
              <a:rPr lang="tr-TR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			Draw</a:t>
            </a: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Cube(1.0);</a:t>
            </a:r>
          </a:p>
          <a:p>
            <a:pPr marL="0" indent="0" defTabSz="896938">
              <a:buNone/>
              <a:tabLst>
                <a:tab pos="1073150" algn="l"/>
                <a:tab pos="1433513" algn="l"/>
                <a:tab pos="1793875" algn="l"/>
                <a:tab pos="2154238" algn="l"/>
              </a:tabLst>
              <a:defRPr/>
            </a:pP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	</a:t>
            </a:r>
            <a:r>
              <a:rPr lang="tr-TR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		Gl.</a:t>
            </a: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glPopMatrix();</a:t>
            </a:r>
          </a:p>
          <a:p>
            <a:pPr marL="0" indent="0" defTabSz="896938">
              <a:buNone/>
              <a:tabLst>
                <a:tab pos="1073150" algn="l"/>
                <a:tab pos="1433513" algn="l"/>
                <a:tab pos="1793875" algn="l"/>
                <a:tab pos="2154238" algn="l"/>
              </a:tabLst>
              <a:defRPr/>
            </a:pP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	</a:t>
            </a:r>
            <a:r>
              <a:rPr lang="tr-TR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	Gl.</a:t>
            </a: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glPopMatrix();</a:t>
            </a:r>
            <a:endParaRPr lang="tr-TR" sz="1800" dirty="0">
              <a:solidFill>
                <a:schemeClr val="tx1"/>
              </a:solidFill>
              <a:latin typeface="Lucida Console" panose="020B0609040504020204" pitchFamily="49" charset="0"/>
            </a:endParaRPr>
          </a:p>
          <a:p>
            <a:pPr marL="0" indent="0" defTabSz="896938">
              <a:buNone/>
              <a:tabLst>
                <a:tab pos="1073150" algn="l"/>
                <a:tab pos="1433513" algn="l"/>
                <a:tab pos="1793875" algn="l"/>
                <a:tab pos="2154238" algn="l"/>
              </a:tabLst>
              <a:defRPr/>
            </a:pPr>
            <a:r>
              <a:rPr lang="tr-TR" sz="1800" dirty="0">
                <a:latin typeface="Lucida Console" panose="020B0609040504020204" pitchFamily="49" charset="0"/>
              </a:rPr>
              <a:t>	</a:t>
            </a:r>
            <a:r>
              <a:rPr lang="en-US" sz="1800" dirty="0">
                <a:solidFill>
                  <a:schemeClr val="tx1"/>
                </a:solidFill>
                <a:latin typeface="Lucida Console" panose="020B060904050402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70118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dirty="0"/>
              <a:t>OpenGL</a:t>
            </a:r>
            <a:r>
              <a:rPr lang="tr-TR" altLang="tr-TR" dirty="0"/>
              <a:t>’e Giriş</a:t>
            </a:r>
            <a:endParaRPr lang="en-US" altLang="tr-TR" dirty="0"/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OpenGL bir "durum makinesi" (state machine)’dir.</a:t>
            </a:r>
          </a:p>
          <a:p>
            <a:pPr lvl="1"/>
            <a:r>
              <a:rPr lang="tr-TR" dirty="0"/>
              <a:t>OpenGL programınız yapılandırılmasının pek çok yolu vardır.</a:t>
            </a:r>
          </a:p>
          <a:p>
            <a:pPr lvl="1"/>
            <a:r>
              <a:rPr lang="tr-TR" dirty="0"/>
              <a:t>Geçerli konfigürasyon OpenGL’in son durumlarında saklanır.</a:t>
            </a:r>
          </a:p>
          <a:p>
            <a:pPr lvl="1"/>
            <a:r>
              <a:rPr lang="tr-TR" dirty="0"/>
              <a:t>OpenGL komutları programın durumunu etkiler, işleyişin yönüne bir etkisi olmaz.</a:t>
            </a:r>
          </a:p>
        </p:txBody>
      </p:sp>
    </p:spTree>
    <p:extLst>
      <p:ext uri="{BB962C8B-B14F-4D97-AF65-F5344CB8AC3E}">
        <p14:creationId xmlns:p14="http://schemas.microsoft.com/office/powerpoint/2010/main" val="707532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61056" y="304800"/>
            <a:ext cx="8578144" cy="1143000"/>
          </a:xfrm>
        </p:spPr>
        <p:txBody>
          <a:bodyPr/>
          <a:lstStyle/>
          <a:p>
            <a:r>
              <a:rPr lang="tr-TR" altLang="ko-KR" dirty="0"/>
              <a:t>Grafik İş Hattı (Pipeline) ve Durum Makinesi</a:t>
            </a:r>
            <a:endParaRPr lang="tr-TR" altLang="tr-TR" dirty="0"/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28800"/>
            <a:ext cx="8566856" cy="2354263"/>
          </a:xfrm>
        </p:spPr>
        <p:txBody>
          <a:bodyPr>
            <a:noAutofit/>
          </a:bodyPr>
          <a:lstStyle/>
          <a:p>
            <a:r>
              <a:rPr lang="tr-T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Bir grafik sistemi durum makinesi</a:t>
            </a:r>
          </a:p>
          <a:p>
            <a:pPr lvl="1"/>
            <a:r>
              <a:rPr lang="tr-TR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Sonlu - durum makinesi içeren bir kara kutudur.</a:t>
            </a:r>
          </a:p>
          <a:p>
            <a:pPr lvl="1"/>
            <a:r>
              <a:rPr lang="tr-TR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Makine durum değiştirebilir.</a:t>
            </a:r>
          </a:p>
          <a:p>
            <a:pPr lvl="1"/>
            <a:r>
              <a:rPr lang="tr-TR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Ya da görünür bir çıktı üretir.</a:t>
            </a:r>
          </a:p>
          <a:p>
            <a:r>
              <a:rPr lang="tr-TR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Bir örnek durum:</a:t>
            </a:r>
          </a:p>
          <a:p>
            <a:pPr lvl="1"/>
            <a:r>
              <a:rPr lang="tr-TR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Bir rengini atadığımızda tekrar değiştirilinceye kadar bu mevcut renk kullanılır.</a:t>
            </a:r>
          </a:p>
        </p:txBody>
      </p:sp>
      <p:pic>
        <p:nvPicPr>
          <p:cNvPr id="13316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43608" y="4437112"/>
            <a:ext cx="7003344" cy="21193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8961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61056" y="304800"/>
            <a:ext cx="8578144" cy="1143000"/>
          </a:xfrm>
        </p:spPr>
        <p:txBody>
          <a:bodyPr/>
          <a:lstStyle/>
          <a:p>
            <a:r>
              <a:rPr lang="tr-TR" altLang="ko-KR" dirty="0"/>
              <a:t>OpenGL Arayüzü</a:t>
            </a:r>
            <a:endParaRPr lang="en-US" altLang="ko-KR" dirty="0">
              <a:ea typeface="굴림" pitchFamily="34" charset="-127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404533" y="2810347"/>
            <a:ext cx="4104923" cy="1008062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latinLnBrk="1" hangingPunct="1"/>
            <a:r>
              <a:rPr kumimoji="1" lang="en-US" altLang="ko-KR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34" charset="-127"/>
              </a:rPr>
              <a:t>GLUT</a:t>
            </a:r>
            <a:r>
              <a:rPr kumimoji="1" lang="tr-TR" altLang="ko-KR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34" charset="-127"/>
              </a:rPr>
              <a:t> :</a:t>
            </a:r>
            <a:r>
              <a:rPr kumimoji="1" lang="tr-TR" altLang="ko-KR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34" charset="-127"/>
              </a:rPr>
              <a:t> </a:t>
            </a:r>
            <a:r>
              <a:rPr kumimoji="1" lang="en-US" altLang="ko-KR" sz="2000" dirty="0">
                <a:ea typeface="굴림" pitchFamily="34" charset="-127"/>
              </a:rPr>
              <a:t>Graphics utility toolkit </a:t>
            </a:r>
            <a:r>
              <a:rPr kumimoji="1" lang="tr-TR" altLang="ko-KR" sz="1800" dirty="0">
                <a:latin typeface="Arial" charset="0"/>
                <a:ea typeface="굴림" pitchFamily="34" charset="-127"/>
              </a:rPr>
              <a:t>(glut~)</a:t>
            </a:r>
            <a:endParaRPr kumimoji="1" lang="en-US" altLang="ko-KR" sz="2000" b="1" dirty="0">
              <a:ea typeface="굴림" pitchFamily="34" charset="-127"/>
            </a:endParaRPr>
          </a:p>
          <a:p>
            <a:pPr algn="l" eaLnBrk="1" latinLnBrk="1" hangingPunct="1"/>
            <a:r>
              <a:rPr kumimoji="1" lang="tr-TR" altLang="ko-KR" sz="2000" dirty="0">
                <a:ea typeface="굴림" pitchFamily="34" charset="-127"/>
              </a:rPr>
              <a:t>- </a:t>
            </a:r>
            <a:r>
              <a:rPr kumimoji="1" lang="en-US" altLang="ko-KR" sz="2000" dirty="0">
                <a:ea typeface="굴림" pitchFamily="34" charset="-127"/>
              </a:rPr>
              <a:t>window</a:t>
            </a:r>
            <a:r>
              <a:rPr kumimoji="1" lang="tr-TR" altLang="ko-KR" sz="2000" dirty="0">
                <a:ea typeface="굴림" pitchFamily="34" charset="-127"/>
              </a:rPr>
              <a:t> </a:t>
            </a:r>
            <a:r>
              <a:rPr kumimoji="1" lang="en-US" altLang="ko-KR" sz="2000" dirty="0">
                <a:ea typeface="굴림" pitchFamily="34" charset="-127"/>
              </a:rPr>
              <a:t>s</a:t>
            </a:r>
            <a:r>
              <a:rPr kumimoji="1" lang="tr-TR" altLang="ko-KR" sz="2000" dirty="0">
                <a:ea typeface="굴림" pitchFamily="34" charset="-127"/>
              </a:rPr>
              <a:t>i</a:t>
            </a:r>
            <a:r>
              <a:rPr kumimoji="1" lang="en-US" altLang="ko-KR" sz="2000" dirty="0">
                <a:ea typeface="굴림" pitchFamily="34" charset="-127"/>
              </a:rPr>
              <a:t>stem</a:t>
            </a:r>
            <a:r>
              <a:rPr kumimoji="1" lang="tr-TR" altLang="ko-KR" sz="2000" dirty="0">
                <a:ea typeface="굴림" pitchFamily="34" charset="-127"/>
              </a:rPr>
              <a:t>i için C++’da gerekli</a:t>
            </a:r>
            <a:br>
              <a:rPr kumimoji="1" lang="tr-TR" altLang="ko-KR" sz="2000" dirty="0">
                <a:ea typeface="굴림" pitchFamily="34" charset="-127"/>
              </a:rPr>
            </a:br>
            <a:r>
              <a:rPr kumimoji="1" lang="tr-TR" altLang="ko-KR" sz="2000" dirty="0">
                <a:ea typeface="굴림" pitchFamily="34" charset="-127"/>
              </a:rPr>
              <a:t>- #include &lt;GL/glut.h&gt;</a:t>
            </a:r>
            <a:endParaRPr kumimoji="1" lang="en-US" altLang="ko-KR" sz="2000" dirty="0">
              <a:ea typeface="굴림" pitchFamily="34" charset="-127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404534" y="4042247"/>
            <a:ext cx="4141612" cy="1223962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latinLnBrk="1" hangingPunct="1"/>
            <a:r>
              <a:rPr kumimoji="1" lang="en-US" altLang="ko-KR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34" charset="-127"/>
              </a:rPr>
              <a:t>GLU</a:t>
            </a:r>
            <a:r>
              <a:rPr kumimoji="1" lang="tr-TR" altLang="ko-KR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34" charset="-127"/>
              </a:rPr>
              <a:t> :</a:t>
            </a:r>
            <a:r>
              <a:rPr kumimoji="1" lang="tr-TR" altLang="ko-KR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34" charset="-127"/>
              </a:rPr>
              <a:t> </a:t>
            </a:r>
            <a:r>
              <a:rPr kumimoji="1" lang="en-US" altLang="ko-KR" sz="1800" dirty="0">
                <a:ea typeface="굴림" pitchFamily="34" charset="-127"/>
              </a:rPr>
              <a:t>Graphics utility library</a:t>
            </a:r>
            <a:r>
              <a:rPr kumimoji="1" lang="tr-TR" altLang="ko-KR" sz="1800" dirty="0">
                <a:ea typeface="굴림" pitchFamily="34" charset="-127"/>
              </a:rPr>
              <a:t> (glu~)</a:t>
            </a:r>
            <a:endParaRPr kumimoji="1" lang="en-US" altLang="ko-KR" sz="1800" b="1" dirty="0">
              <a:ea typeface="굴림" pitchFamily="34" charset="-127"/>
            </a:endParaRPr>
          </a:p>
          <a:p>
            <a:pPr algn="l" eaLnBrk="1" latinLnBrk="1" hangingPunct="1"/>
            <a:r>
              <a:rPr kumimoji="1" lang="tr-TR" altLang="ko-KR" sz="1800" dirty="0">
                <a:ea typeface="굴림" pitchFamily="34" charset="-127"/>
              </a:rPr>
              <a:t>- Küre, demlik gibi temel objeleri sağlar.</a:t>
            </a:r>
            <a:br>
              <a:rPr kumimoji="1" lang="tr-TR" altLang="ko-KR" sz="1800" dirty="0">
                <a:ea typeface="굴림" pitchFamily="34" charset="-127"/>
              </a:rPr>
            </a:br>
            <a:r>
              <a:rPr kumimoji="1" lang="tr-TR" altLang="ko-KR" sz="1800" dirty="0">
                <a:latin typeface="Arial" charset="0"/>
                <a:ea typeface="굴림" pitchFamily="34" charset="-127"/>
              </a:rPr>
              <a:t>- #include &lt;GL/glu.h&gt; (C++)</a:t>
            </a:r>
          </a:p>
          <a:p>
            <a:pPr latinLnBrk="1"/>
            <a:r>
              <a:rPr kumimoji="1" lang="tr-TR" altLang="ko-KR" sz="1800" dirty="0">
                <a:ea typeface="굴림" pitchFamily="34" charset="-127"/>
              </a:rPr>
              <a:t>- </a:t>
            </a:r>
            <a:r>
              <a:rPr lang="tr-TR" sz="1800" dirty="0"/>
              <a:t>using Tao.OpenGl; (C#)</a:t>
            </a:r>
            <a:endParaRPr kumimoji="1" lang="en-US" altLang="ko-KR" sz="1800" dirty="0">
              <a:ea typeface="굴림" pitchFamily="34" charset="-127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2404534" y="5509544"/>
            <a:ext cx="4141612" cy="10158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latinLnBrk="1" hangingPunct="1"/>
            <a:r>
              <a:rPr kumimoji="1" lang="en-US" altLang="ko-KR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34" charset="-127"/>
              </a:rPr>
              <a:t>GL</a:t>
            </a:r>
            <a:r>
              <a:rPr kumimoji="1" lang="tr-TR" altLang="ko-KR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34" charset="-127"/>
              </a:rPr>
              <a:t> :</a:t>
            </a:r>
            <a:r>
              <a:rPr kumimoji="1" lang="tr-TR" altLang="ko-KR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굴림" pitchFamily="34" charset="-127"/>
              </a:rPr>
              <a:t> </a:t>
            </a:r>
            <a:r>
              <a:rPr kumimoji="1" lang="en-US" altLang="ko-KR" sz="1800" dirty="0">
                <a:ea typeface="굴림" pitchFamily="34" charset="-127"/>
              </a:rPr>
              <a:t>OpenGL f</a:t>
            </a:r>
            <a:r>
              <a:rPr kumimoji="1" lang="tr-TR" altLang="ko-KR" sz="1800" dirty="0">
                <a:ea typeface="굴림" pitchFamily="34" charset="-127"/>
              </a:rPr>
              <a:t>onksiyonları </a:t>
            </a:r>
            <a:r>
              <a:rPr kumimoji="1" lang="en-US" altLang="ko-KR" sz="1800" dirty="0">
                <a:ea typeface="굴림" pitchFamily="34" charset="-127"/>
              </a:rPr>
              <a:t>(gl~)</a:t>
            </a:r>
            <a:br>
              <a:rPr kumimoji="1" lang="tr-TR" altLang="ko-KR" sz="1800" dirty="0">
                <a:ea typeface="굴림" pitchFamily="34" charset="-127"/>
              </a:rPr>
            </a:br>
            <a:r>
              <a:rPr kumimoji="1" lang="tr-TR" altLang="ko-KR" sz="1800" dirty="0">
                <a:latin typeface="Arial" charset="0"/>
                <a:ea typeface="굴림" pitchFamily="34" charset="-127"/>
              </a:rPr>
              <a:t>- #include &lt;GL/gl.h&gt; (C++)</a:t>
            </a:r>
          </a:p>
          <a:p>
            <a:pPr latinLnBrk="1"/>
            <a:r>
              <a:rPr kumimoji="1" lang="tr-TR" altLang="ko-KR" sz="1800" dirty="0">
                <a:latin typeface="Arial" charset="0"/>
                <a:ea typeface="굴림" pitchFamily="34" charset="-127"/>
              </a:rPr>
              <a:t>- </a:t>
            </a:r>
            <a:r>
              <a:rPr lang="tr-TR" sz="1800" dirty="0"/>
              <a:t>using Tao.OpenGl; (C#)</a:t>
            </a:r>
            <a:endParaRPr kumimoji="1" lang="en-US" altLang="ko-KR" sz="1800" dirty="0">
              <a:ea typeface="굴림" pitchFamily="34" charset="-127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2404533" y="2142009"/>
            <a:ext cx="1371600" cy="457200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1" hangingPunct="1"/>
            <a:r>
              <a:rPr kumimoji="1" lang="en-US" altLang="ko-KR" sz="2000" dirty="0">
                <a:ea typeface="굴림" pitchFamily="34" charset="-127"/>
              </a:rPr>
              <a:t>GLX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2404534" y="1484784"/>
            <a:ext cx="2486378" cy="504825"/>
          </a:xfrm>
          <a:prstGeom prst="rect">
            <a:avLst/>
          </a:prstGeom>
          <a:noFill/>
          <a:ln w="25400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1" hangingPunct="1"/>
            <a:r>
              <a:rPr kumimoji="1" lang="en-US" altLang="ko-KR" sz="2000" dirty="0">
                <a:ea typeface="굴림" pitchFamily="34" charset="-127"/>
              </a:rPr>
              <a:t>MS window</a:t>
            </a:r>
            <a:r>
              <a:rPr kumimoji="1" lang="tr-TR" altLang="ko-KR" sz="2000" dirty="0">
                <a:ea typeface="굴림" pitchFamily="34" charset="-127"/>
              </a:rPr>
              <a:t> eklentisi</a:t>
            </a:r>
            <a:endParaRPr kumimoji="1" lang="en-US" altLang="ko-KR" sz="2000" dirty="0">
              <a:ea typeface="굴림" pitchFamily="34" charset="-127"/>
            </a:endParaRP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6062133" y="2142009"/>
            <a:ext cx="2089856" cy="4572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1" hangingPunct="1"/>
            <a:r>
              <a:rPr kumimoji="1" lang="en-US" altLang="ko-KR" sz="2000" dirty="0">
                <a:solidFill>
                  <a:schemeClr val="tx2"/>
                </a:solidFill>
                <a:ea typeface="굴림" pitchFamily="34" charset="-127"/>
              </a:rPr>
              <a:t>X window s</a:t>
            </a:r>
            <a:r>
              <a:rPr kumimoji="1" lang="tr-TR" altLang="ko-KR" sz="2000" dirty="0">
                <a:solidFill>
                  <a:schemeClr val="tx2"/>
                </a:solidFill>
                <a:ea typeface="굴림" pitchFamily="34" charset="-127"/>
              </a:rPr>
              <a:t>i</a:t>
            </a:r>
            <a:r>
              <a:rPr kumimoji="1" lang="en-US" altLang="ko-KR" sz="2000" dirty="0">
                <a:solidFill>
                  <a:schemeClr val="tx2"/>
                </a:solidFill>
                <a:ea typeface="굴림" pitchFamily="34" charset="-127"/>
              </a:rPr>
              <a:t>stem</a:t>
            </a:r>
            <a:r>
              <a:rPr kumimoji="1" lang="tr-TR" altLang="ko-KR" sz="2000" dirty="0">
                <a:solidFill>
                  <a:schemeClr val="tx2"/>
                </a:solidFill>
                <a:ea typeface="굴림" pitchFamily="34" charset="-127"/>
              </a:rPr>
              <a:t>i</a:t>
            </a:r>
            <a:endParaRPr kumimoji="1" lang="en-US" altLang="ko-KR" sz="2000" dirty="0">
              <a:solidFill>
                <a:schemeClr val="tx2"/>
              </a:solidFill>
              <a:ea typeface="굴림" pitchFamily="34" charset="-127"/>
            </a:endParaRP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5435600" y="1532409"/>
            <a:ext cx="3169356" cy="4572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1" hangingPunct="1"/>
            <a:r>
              <a:rPr kumimoji="1" lang="en-US" altLang="ko-KR" sz="2000" dirty="0">
                <a:solidFill>
                  <a:schemeClr val="tx2"/>
                </a:solidFill>
                <a:ea typeface="굴림" pitchFamily="34" charset="-127"/>
              </a:rPr>
              <a:t>MS window</a:t>
            </a:r>
            <a:r>
              <a:rPr kumimoji="1" lang="en-US" altLang="ko-KR" sz="2000" dirty="0">
                <a:solidFill>
                  <a:schemeClr val="hlink"/>
                </a:solidFill>
                <a:ea typeface="굴림" pitchFamily="34" charset="-127"/>
              </a:rPr>
              <a:t> </a:t>
            </a:r>
            <a:r>
              <a:rPr kumimoji="1" lang="en-US" altLang="ko-KR" sz="2000" dirty="0">
                <a:solidFill>
                  <a:schemeClr val="tx2"/>
                </a:solidFill>
                <a:ea typeface="굴림" pitchFamily="34" charset="-127"/>
              </a:rPr>
              <a:t>s</a:t>
            </a:r>
            <a:r>
              <a:rPr kumimoji="1" lang="tr-TR" altLang="ko-KR" sz="2000" dirty="0">
                <a:solidFill>
                  <a:schemeClr val="tx2"/>
                </a:solidFill>
                <a:ea typeface="굴림" pitchFamily="34" charset="-127"/>
              </a:rPr>
              <a:t>i</a:t>
            </a:r>
            <a:r>
              <a:rPr kumimoji="1" lang="en-US" altLang="ko-KR" sz="2000" dirty="0">
                <a:solidFill>
                  <a:schemeClr val="tx2"/>
                </a:solidFill>
                <a:ea typeface="굴림" pitchFamily="34" charset="-127"/>
              </a:rPr>
              <a:t>stem</a:t>
            </a:r>
            <a:r>
              <a:rPr kumimoji="1" lang="tr-TR" altLang="ko-KR" sz="2000" dirty="0">
                <a:solidFill>
                  <a:schemeClr val="tx2"/>
                </a:solidFill>
                <a:ea typeface="굴림" pitchFamily="34" charset="-127"/>
              </a:rPr>
              <a:t>i</a:t>
            </a:r>
            <a:endParaRPr kumimoji="1" lang="en-US" altLang="ko-KR" sz="2000" dirty="0">
              <a:solidFill>
                <a:schemeClr val="tx2"/>
              </a:solidFill>
              <a:ea typeface="굴림" pitchFamily="34" charset="-127"/>
            </a:endParaRP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7145866" y="3589808"/>
            <a:ext cx="1998134" cy="991319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1" hangingPunct="1"/>
            <a:r>
              <a:rPr kumimoji="1" lang="tr-TR" altLang="ko-KR" sz="2000" dirty="0">
                <a:ea typeface="굴림" pitchFamily="34" charset="-127"/>
              </a:rPr>
              <a:t>Çerçeve Tamponu</a:t>
            </a:r>
          </a:p>
          <a:p>
            <a:pPr algn="ctr" eaLnBrk="1" latinLnBrk="1" hangingPunct="1"/>
            <a:r>
              <a:rPr kumimoji="1" lang="tr-TR" altLang="ko-KR" sz="2000" dirty="0">
                <a:ea typeface="굴림" pitchFamily="34" charset="-127"/>
              </a:rPr>
              <a:t>(</a:t>
            </a:r>
            <a:r>
              <a:rPr kumimoji="1" lang="en-US" altLang="ko-KR" sz="2000" dirty="0">
                <a:ea typeface="굴림" pitchFamily="34" charset="-127"/>
              </a:rPr>
              <a:t>Frame </a:t>
            </a:r>
            <a:r>
              <a:rPr kumimoji="1" lang="tr-TR" altLang="ko-KR" sz="2000" dirty="0">
                <a:ea typeface="굴림" pitchFamily="34" charset="-127"/>
              </a:rPr>
              <a:t>B</a:t>
            </a:r>
            <a:r>
              <a:rPr kumimoji="1" lang="en-US" altLang="ko-KR" sz="2000" dirty="0">
                <a:ea typeface="굴림" pitchFamily="34" charset="-127"/>
              </a:rPr>
              <a:t>uffer</a:t>
            </a:r>
            <a:r>
              <a:rPr kumimoji="1" lang="tr-TR" altLang="ko-KR" sz="2000" dirty="0">
                <a:ea typeface="굴림" pitchFamily="34" charset="-127"/>
              </a:rPr>
              <a:t>)</a:t>
            </a:r>
            <a:endParaRPr kumimoji="1" lang="en-US" altLang="ko-KR" sz="2000" dirty="0">
              <a:ea typeface="굴림" pitchFamily="34" charset="-127"/>
            </a:endParaRPr>
          </a:p>
          <a:p>
            <a:pPr algn="ctr" eaLnBrk="1" latinLnBrk="1" hangingPunct="1"/>
            <a:r>
              <a:rPr kumimoji="1" lang="en-US" altLang="ko-KR" sz="2000" dirty="0">
                <a:ea typeface="굴림" pitchFamily="34" charset="-127"/>
              </a:rPr>
              <a:t>(</a:t>
            </a:r>
            <a:r>
              <a:rPr kumimoji="1" lang="tr-TR" altLang="ko-KR" sz="2000" dirty="0">
                <a:ea typeface="굴림" pitchFamily="34" charset="-127"/>
              </a:rPr>
              <a:t>V</a:t>
            </a:r>
            <a:r>
              <a:rPr kumimoji="1" lang="en-US" altLang="ko-KR" sz="2000" dirty="0">
                <a:ea typeface="굴림" pitchFamily="34" charset="-127"/>
              </a:rPr>
              <a:t>ideo </a:t>
            </a:r>
            <a:r>
              <a:rPr kumimoji="1" lang="tr-TR" altLang="ko-KR" sz="2000" dirty="0">
                <a:ea typeface="굴림" pitchFamily="34" charset="-127"/>
              </a:rPr>
              <a:t>K</a:t>
            </a:r>
            <a:r>
              <a:rPr kumimoji="1" lang="en-US" altLang="ko-KR" sz="2000" dirty="0">
                <a:ea typeface="굴림" pitchFamily="34" charset="-127"/>
              </a:rPr>
              <a:t>ar</a:t>
            </a:r>
            <a:r>
              <a:rPr kumimoji="1" lang="tr-TR" altLang="ko-KR" sz="2000" dirty="0">
                <a:ea typeface="굴림" pitchFamily="34" charset="-127"/>
              </a:rPr>
              <a:t>tı</a:t>
            </a:r>
            <a:r>
              <a:rPr kumimoji="1" lang="en-US" altLang="ko-KR" sz="2000" dirty="0">
                <a:ea typeface="굴림" pitchFamily="34" charset="-127"/>
              </a:rPr>
              <a:t>)</a:t>
            </a: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381000" y="2865909"/>
            <a:ext cx="1371600" cy="9906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latinLnBrk="1" hangingPunct="1"/>
            <a:r>
              <a:rPr kumimoji="1" lang="en-US" altLang="ko-KR" sz="2000" dirty="0">
                <a:solidFill>
                  <a:schemeClr val="tx2"/>
                </a:solidFill>
                <a:ea typeface="굴림" pitchFamily="34" charset="-127"/>
              </a:rPr>
              <a:t>OpenGL</a:t>
            </a:r>
          </a:p>
          <a:p>
            <a:pPr algn="ctr" eaLnBrk="1" latinLnBrk="1" hangingPunct="1"/>
            <a:r>
              <a:rPr kumimoji="1" lang="tr-TR" altLang="ko-KR" sz="2000" dirty="0">
                <a:solidFill>
                  <a:schemeClr val="tx2"/>
                </a:solidFill>
                <a:ea typeface="굴림" pitchFamily="34" charset="-127"/>
              </a:rPr>
              <a:t>uygulama</a:t>
            </a:r>
            <a:endParaRPr kumimoji="1" lang="en-US" altLang="ko-KR" sz="2000" dirty="0">
              <a:solidFill>
                <a:schemeClr val="tx2"/>
              </a:solidFill>
              <a:ea typeface="굴림" pitchFamily="34" charset="-127"/>
            </a:endParaRPr>
          </a:p>
          <a:p>
            <a:pPr algn="ctr" eaLnBrk="1" latinLnBrk="1" hangingPunct="1"/>
            <a:r>
              <a:rPr kumimoji="1" lang="en-US" altLang="ko-KR" sz="2000" dirty="0">
                <a:solidFill>
                  <a:schemeClr val="tx2"/>
                </a:solidFill>
                <a:ea typeface="굴림" pitchFamily="34" charset="-127"/>
              </a:rPr>
              <a:t>program</a:t>
            </a:r>
            <a:r>
              <a:rPr kumimoji="1" lang="tr-TR" altLang="ko-KR" sz="2000" dirty="0">
                <a:solidFill>
                  <a:schemeClr val="tx2"/>
                </a:solidFill>
                <a:ea typeface="굴림" pitchFamily="34" charset="-127"/>
              </a:rPr>
              <a:t>ı</a:t>
            </a:r>
            <a:endParaRPr kumimoji="1" lang="en-US" altLang="ko-KR" sz="2000" dirty="0">
              <a:solidFill>
                <a:schemeClr val="tx2"/>
              </a:solidFill>
              <a:ea typeface="굴림" pitchFamily="34" charset="-127"/>
            </a:endParaRPr>
          </a:p>
        </p:txBody>
      </p:sp>
      <p:cxnSp>
        <p:nvCxnSpPr>
          <p:cNvPr id="14348" name="AutoShape 12"/>
          <p:cNvCxnSpPr>
            <a:cxnSpLocks noChangeShapeType="1"/>
            <a:stCxn id="14347" idx="3"/>
            <a:endCxn id="14339" idx="1"/>
          </p:cNvCxnSpPr>
          <p:nvPr/>
        </p:nvCxnSpPr>
        <p:spPr bwMode="auto">
          <a:xfrm flipV="1">
            <a:off x="1752601" y="3315172"/>
            <a:ext cx="651933" cy="46037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49" name="AutoShape 13"/>
          <p:cNvCxnSpPr>
            <a:cxnSpLocks noChangeShapeType="1"/>
            <a:stCxn id="14347" idx="3"/>
            <a:endCxn id="14340" idx="1"/>
          </p:cNvCxnSpPr>
          <p:nvPr/>
        </p:nvCxnSpPr>
        <p:spPr bwMode="auto">
          <a:xfrm>
            <a:off x="1752601" y="3361210"/>
            <a:ext cx="651933" cy="1293813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0" name="AutoShape 14"/>
          <p:cNvCxnSpPr>
            <a:cxnSpLocks noChangeShapeType="1"/>
            <a:stCxn id="14347" idx="3"/>
            <a:endCxn id="14341" idx="1"/>
          </p:cNvCxnSpPr>
          <p:nvPr/>
        </p:nvCxnSpPr>
        <p:spPr bwMode="auto">
          <a:xfrm>
            <a:off x="1752600" y="3361209"/>
            <a:ext cx="651934" cy="265623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1" name="AutoShape 15"/>
          <p:cNvCxnSpPr>
            <a:cxnSpLocks noChangeShapeType="1"/>
            <a:stCxn id="14347" idx="3"/>
            <a:endCxn id="14342" idx="1"/>
          </p:cNvCxnSpPr>
          <p:nvPr/>
        </p:nvCxnSpPr>
        <p:spPr bwMode="auto">
          <a:xfrm flipV="1">
            <a:off x="1752601" y="2370609"/>
            <a:ext cx="651933" cy="990600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2" name="AutoShape 16"/>
          <p:cNvCxnSpPr>
            <a:cxnSpLocks noChangeShapeType="1"/>
            <a:stCxn id="14347" idx="3"/>
            <a:endCxn id="14343" idx="1"/>
          </p:cNvCxnSpPr>
          <p:nvPr/>
        </p:nvCxnSpPr>
        <p:spPr bwMode="auto">
          <a:xfrm flipV="1">
            <a:off x="1752601" y="1737197"/>
            <a:ext cx="651933" cy="1624012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3" name="AutoShape 17"/>
          <p:cNvCxnSpPr>
            <a:cxnSpLocks noChangeShapeType="1"/>
            <a:stCxn id="14339" idx="2"/>
            <a:endCxn id="14340" idx="0"/>
          </p:cNvCxnSpPr>
          <p:nvPr/>
        </p:nvCxnSpPr>
        <p:spPr bwMode="auto">
          <a:xfrm>
            <a:off x="4457701" y="3818409"/>
            <a:ext cx="18344" cy="223838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4" name="AutoShape 18"/>
          <p:cNvCxnSpPr>
            <a:cxnSpLocks noChangeShapeType="1"/>
            <a:stCxn id="14340" idx="2"/>
            <a:endCxn id="14341" idx="0"/>
          </p:cNvCxnSpPr>
          <p:nvPr/>
        </p:nvCxnSpPr>
        <p:spPr bwMode="auto">
          <a:xfrm>
            <a:off x="4475340" y="5266209"/>
            <a:ext cx="0" cy="24333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5" name="AutoShape 19"/>
          <p:cNvCxnSpPr>
            <a:cxnSpLocks noChangeShapeType="1"/>
            <a:stCxn id="14342" idx="3"/>
            <a:endCxn id="14344" idx="1"/>
          </p:cNvCxnSpPr>
          <p:nvPr/>
        </p:nvCxnSpPr>
        <p:spPr bwMode="auto">
          <a:xfrm>
            <a:off x="3776133" y="2370609"/>
            <a:ext cx="2286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6" name="AutoShape 20"/>
          <p:cNvCxnSpPr>
            <a:cxnSpLocks noChangeShapeType="1"/>
            <a:stCxn id="14343" idx="3"/>
            <a:endCxn id="14345" idx="1"/>
          </p:cNvCxnSpPr>
          <p:nvPr/>
        </p:nvCxnSpPr>
        <p:spPr bwMode="auto">
          <a:xfrm>
            <a:off x="4890912" y="1737197"/>
            <a:ext cx="544689" cy="23812"/>
          </a:xfrm>
          <a:prstGeom prst="straightConnector1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7" name="AutoShape 21"/>
          <p:cNvCxnSpPr>
            <a:cxnSpLocks noChangeShapeType="1"/>
            <a:stCxn id="14341" idx="3"/>
            <a:endCxn id="14346" idx="1"/>
          </p:cNvCxnSpPr>
          <p:nvPr/>
        </p:nvCxnSpPr>
        <p:spPr bwMode="auto">
          <a:xfrm flipV="1">
            <a:off x="6546146" y="4085468"/>
            <a:ext cx="599720" cy="1931976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8" name="AutoShape 22"/>
          <p:cNvCxnSpPr>
            <a:cxnSpLocks noChangeShapeType="1"/>
            <a:stCxn id="14345" idx="3"/>
            <a:endCxn id="14346" idx="0"/>
          </p:cNvCxnSpPr>
          <p:nvPr/>
        </p:nvCxnSpPr>
        <p:spPr bwMode="auto">
          <a:xfrm flipH="1">
            <a:off x="8144933" y="1761009"/>
            <a:ext cx="460023" cy="1828799"/>
          </a:xfrm>
          <a:prstGeom prst="bentConnector4">
            <a:avLst>
              <a:gd name="adj1" fmla="val -49693"/>
              <a:gd name="adj2" fmla="val 56250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9" name="AutoShape 23"/>
          <p:cNvCxnSpPr>
            <a:cxnSpLocks noChangeShapeType="1"/>
          </p:cNvCxnSpPr>
          <p:nvPr/>
        </p:nvCxnSpPr>
        <p:spPr bwMode="auto">
          <a:xfrm rot="5400000">
            <a:off x="6853767" y="3094509"/>
            <a:ext cx="9906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60" name="AutoShape 24"/>
          <p:cNvCxnSpPr>
            <a:cxnSpLocks noChangeShapeType="1"/>
            <a:stCxn id="14339" idx="3"/>
            <a:endCxn id="14344" idx="2"/>
          </p:cNvCxnSpPr>
          <p:nvPr/>
        </p:nvCxnSpPr>
        <p:spPr bwMode="auto">
          <a:xfrm flipV="1">
            <a:off x="6509456" y="2599210"/>
            <a:ext cx="598311" cy="715963"/>
          </a:xfrm>
          <a:prstGeom prst="bentConnector2">
            <a:avLst/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61" name="AutoShape 25"/>
          <p:cNvCxnSpPr>
            <a:cxnSpLocks noChangeShapeType="1"/>
          </p:cNvCxnSpPr>
          <p:nvPr/>
        </p:nvCxnSpPr>
        <p:spPr bwMode="auto">
          <a:xfrm rot="-5400000">
            <a:off x="5139267" y="2167409"/>
            <a:ext cx="762000" cy="406400"/>
          </a:xfrm>
          <a:prstGeom prst="bentConnector3">
            <a:avLst>
              <a:gd name="adj1" fmla="val 2812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0818866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4963</TotalTime>
  <Words>4273</Words>
  <Application>Microsoft Office PowerPoint</Application>
  <PresentationFormat>On-screen Show (4:3)</PresentationFormat>
  <Paragraphs>654</Paragraphs>
  <Slides>63</Slides>
  <Notes>56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63</vt:i4>
      </vt:variant>
    </vt:vector>
  </HeadingPairs>
  <TitlesOfParts>
    <vt:vector size="77" baseType="lpstr">
      <vt:lpstr>Arial</vt:lpstr>
      <vt:lpstr>Bookman Old Style</vt:lpstr>
      <vt:lpstr>Calibri</vt:lpstr>
      <vt:lpstr>Courier</vt:lpstr>
      <vt:lpstr>Courier New</vt:lpstr>
      <vt:lpstr>Gill Sans MT</vt:lpstr>
      <vt:lpstr>Lucida Console</vt:lpstr>
      <vt:lpstr>Times New Roman</vt:lpstr>
      <vt:lpstr>Verdana</vt:lpstr>
      <vt:lpstr>Wingdings</vt:lpstr>
      <vt:lpstr>Wingdings 3</vt:lpstr>
      <vt:lpstr>Origin</vt:lpstr>
      <vt:lpstr>Denklem</vt:lpstr>
      <vt:lpstr>Equation</vt:lpstr>
      <vt:lpstr>Bilgisayar Grafikleri Dr.Cengiz Güngör</vt:lpstr>
      <vt:lpstr>OpenGL Tarihçesi</vt:lpstr>
      <vt:lpstr>OpenGL Tarihçesi</vt:lpstr>
      <vt:lpstr>OpenGL 3.0 ve 3.1 ile Değişim Yılları</vt:lpstr>
      <vt:lpstr>OpenGL Güncel Sürümleri</vt:lpstr>
      <vt:lpstr>OpenGL Döngüsü</vt:lpstr>
      <vt:lpstr>OpenGL’e Giriş</vt:lpstr>
      <vt:lpstr>Grafik İş Hattı (Pipeline) ve Durum Makinesi</vt:lpstr>
      <vt:lpstr>OpenGL Arayüzü</vt:lpstr>
      <vt:lpstr>Yeni OpenGL Yapısı</vt:lpstr>
      <vt:lpstr>PowerPoint Presentation</vt:lpstr>
      <vt:lpstr>PowerPoint Presentation</vt:lpstr>
      <vt:lpstr>Yazılım</vt:lpstr>
      <vt:lpstr>Yazılım</vt:lpstr>
      <vt:lpstr>OpenGL Tasarım Hedefleri</vt:lpstr>
      <vt:lpstr>OpenGL Tasarım Hedefleri</vt:lpstr>
      <vt:lpstr>Büyük Resim</vt:lpstr>
      <vt:lpstr>OpenGL Matrisleri</vt:lpstr>
      <vt:lpstr>OpenGL Matrisleri (Örnek)</vt:lpstr>
      <vt:lpstr>OpenGL Matrisleri (Örnek)</vt:lpstr>
      <vt:lpstr>OpenGL Matrisleri (Örnek)</vt:lpstr>
      <vt:lpstr>OpenGL Koordinat Sistemi</vt:lpstr>
      <vt:lpstr>Dönüşüm Matrisi Kullanımı</vt:lpstr>
      <vt:lpstr>Dönüşüm Matrisi</vt:lpstr>
      <vt:lpstr>Modelleme Dönüşümleri</vt:lpstr>
      <vt:lpstr>Modelleme Dönüşümleri</vt:lpstr>
      <vt:lpstr>Matris Yığınlarını Kurgulama</vt:lpstr>
      <vt:lpstr>Matris Yığınlarını Kurgulama Örnek</vt:lpstr>
      <vt:lpstr>PowerPoint Presentation</vt:lpstr>
      <vt:lpstr>PowerPoint Presentation</vt:lpstr>
      <vt:lpstr>OpenGL Fonksiyon Yazım Stili</vt:lpstr>
      <vt:lpstr>OpenGL Fonksiyon Yazım Stili</vt:lpstr>
      <vt:lpstr>OpenGL Fonksiyon Yazım Stili</vt:lpstr>
      <vt:lpstr>OpenGL Fonksiyon Yazım Stili</vt:lpstr>
      <vt:lpstr>OpenGL: Basit Kullanım Esastır.</vt:lpstr>
      <vt:lpstr>OpenGL: Basit Kullanım Esastır.</vt:lpstr>
      <vt:lpstr>PowerPoint Presentation</vt:lpstr>
      <vt:lpstr>OpenGL: Basit Kullanım Esastır.</vt:lpstr>
      <vt:lpstr>OpenGL: Basit Kullanım Esastır.</vt:lpstr>
      <vt:lpstr>Son Adım: Sahneyi Oluşturmak</vt:lpstr>
      <vt:lpstr>Temel Grafik Elemanları</vt:lpstr>
      <vt:lpstr>OpenGL’de Noktalar</vt:lpstr>
      <vt:lpstr>OpenGL’de Çizgiler (1/3)</vt:lpstr>
      <vt:lpstr>OpenGL’de Çizgiler (2/3)</vt:lpstr>
      <vt:lpstr>OpenGL’de Çizgiler (3/3)</vt:lpstr>
      <vt:lpstr>Çokgen (Poligon) Temelleri (1/2)</vt:lpstr>
      <vt:lpstr>Çokgen Temelleri (2/2)</vt:lpstr>
      <vt:lpstr>Çokgen Görüntüleme Seçenekleri</vt:lpstr>
      <vt:lpstr>OpenGL: Normalleri Belirleme</vt:lpstr>
      <vt:lpstr>OpenGL: Normalleri Belirleme</vt:lpstr>
      <vt:lpstr>OpenGL: Normalleri Belirleme</vt:lpstr>
      <vt:lpstr>Poligon Oluşturma İpuçları</vt:lpstr>
      <vt:lpstr>OpenGL’de Çokgenler (1/6) </vt:lpstr>
      <vt:lpstr>OpenGL’de Çokgenler (2/6)</vt:lpstr>
      <vt:lpstr>OpenGL’de Çokgenler (3/6)</vt:lpstr>
      <vt:lpstr>OpenGL’de Çokgenler (4/6)</vt:lpstr>
      <vt:lpstr>OpenGL’de Çokgenler (5/6)</vt:lpstr>
      <vt:lpstr>OpenGL’de Çokgenler (6/6)</vt:lpstr>
      <vt:lpstr>Çift Tampon (Double Buffering) Kullanımı</vt:lpstr>
      <vt:lpstr>Bir OpenGL Örneği (C++) </vt:lpstr>
      <vt:lpstr>Bir OpenGL Örneği (1/3)</vt:lpstr>
      <vt:lpstr>Bir OpenGL Örneği (2/3)</vt:lpstr>
      <vt:lpstr>Bir OpenGL Örneği (3/3)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GUNGOR</dc:creator>
  <cp:lastModifiedBy>cengiz gungor</cp:lastModifiedBy>
  <cp:revision>256</cp:revision>
  <dcterms:created xsi:type="dcterms:W3CDTF">2013-09-20T11:24:12Z</dcterms:created>
  <dcterms:modified xsi:type="dcterms:W3CDTF">2020-10-21T22:52:57Z</dcterms:modified>
</cp:coreProperties>
</file>