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sldIdLst>
    <p:sldId id="256" r:id="rId2"/>
    <p:sldId id="257" r:id="rId3"/>
    <p:sldId id="280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8" r:id="rId18"/>
    <p:sldId id="277" r:id="rId19"/>
    <p:sldId id="279" r:id="rId20"/>
    <p:sldId id="263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90" r:id="rId29"/>
    <p:sldId id="289" r:id="rId30"/>
    <p:sldId id="288" r:id="rId31"/>
    <p:sldId id="291" r:id="rId32"/>
    <p:sldId id="292" r:id="rId33"/>
    <p:sldId id="293" r:id="rId34"/>
    <p:sldId id="294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>
        <p:scale>
          <a:sx n="66" d="100"/>
          <a:sy n="66" d="100"/>
        </p:scale>
        <p:origin x="120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60C12-1A27-4A64-B0B2-F796C1A51EED}" type="datetimeFigureOut">
              <a:rPr lang="tr-TR" smtClean="0"/>
              <a:pPr/>
              <a:t>28.10.2020</a:t>
            </a:fld>
            <a:endParaRPr lang="tr-T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C25BA-1208-4CE7-BA56-982F150D70B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4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467544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CDFDF45-B05A-4083-AAC7-D93DF07C3BB8}" type="datetime1">
              <a:rPr lang="tr-TR" smtClean="0"/>
              <a:pPr/>
              <a:t>28.10.2020</a:t>
            </a:fld>
            <a:endParaRPr lang="tr-T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521152" y="6375608"/>
            <a:ext cx="222731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0EDD-4205-433A-B6CB-CF6DD2DA6306}" type="datetime1">
              <a:rPr lang="tr-TR" smtClean="0"/>
              <a:pPr/>
              <a:t>28.10.2020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27D-451D-47F7-9B1A-9E708C5295EA}" type="datetime1">
              <a:rPr lang="tr-TR" smtClean="0"/>
              <a:pPr/>
              <a:t>28.10.2020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3F5B-CA1F-4DB0-9F24-ACC79FBE47D7}" type="datetime1">
              <a:rPr lang="tr-TR" smtClean="0"/>
              <a:pPr/>
              <a:t>28.10.2020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356350"/>
            <a:ext cx="2126304" cy="365760"/>
          </a:xfrm>
          <a:solidFill>
            <a:schemeClr val="bg1"/>
          </a:solidFill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960DCE6-766E-49E7-B2E2-340AE244AD26}" type="datetime1">
              <a:rPr lang="tr-TR" smtClean="0"/>
              <a:pPr/>
              <a:t>28.10.2020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279-1099-4222-AFEC-1F85D6D8FBE7}" type="datetime1">
              <a:rPr lang="tr-TR" smtClean="0"/>
              <a:pPr/>
              <a:t>28.10.2020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A600-E9D0-4753-AE05-DF97FF1B874E}" type="datetime1">
              <a:rPr lang="tr-TR" smtClean="0"/>
              <a:pPr/>
              <a:t>28.10.2020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70A70-7FCC-4E86-B076-A7933EB67FD1}" type="datetime1">
              <a:rPr lang="tr-TR" smtClean="0"/>
              <a:pPr/>
              <a:t>28.10.2020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BC2A-2C61-4C3A-9217-4299804337F2}" type="datetime1">
              <a:rPr lang="tr-TR" smtClean="0"/>
              <a:pPr/>
              <a:t>28.10.2020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7F5-DE31-4F58-B5B9-CA4D40378050}" type="datetime1">
              <a:rPr lang="tr-TR" smtClean="0"/>
              <a:pPr/>
              <a:t>28.10.2020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95C6-6473-48B2-A712-1EE437C3E56F}" type="datetime1">
              <a:rPr lang="tr-TR" smtClean="0"/>
              <a:pPr/>
              <a:t>28.10.2020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23528" y="623731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536975" y="6375608"/>
            <a:ext cx="2139481" cy="36576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678150-2F3D-4E05-931D-3530E2373772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7544" y="6342464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8B272E-DE6C-4CD0-BFE9-F935876A97FC}" type="datetime1">
              <a:rPr lang="tr-TR" smtClean="0"/>
              <a:pPr/>
              <a:t>28.10.2020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Bilgisayar Grafikleri</a:t>
            </a:r>
            <a:br>
              <a:rPr lang="tr-TR" dirty="0"/>
            </a:br>
            <a:r>
              <a:rPr lang="tr-TR" sz="2000" dirty="0"/>
              <a:t>Dr.Cengiz Güngör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C# Tao Framework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3521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Form1.cs Design ekranında boş pencere görünür.</a:t>
            </a:r>
          </a:p>
          <a:p>
            <a:r>
              <a:rPr lang="tr-TR" dirty="0"/>
              <a:t>Biz  buraya Simple OpenGLController eklemeliyiz.</a:t>
            </a:r>
          </a:p>
          <a:p>
            <a:r>
              <a:rPr lang="tr-TR" dirty="0"/>
              <a:t>Ancak Toolbox’ta şu an yoktur.</a:t>
            </a:r>
          </a:p>
          <a:p>
            <a:r>
              <a:rPr lang="tr-TR" dirty="0"/>
              <a:t>Devam slaytlarda onu ekleyeceğiz.</a:t>
            </a:r>
          </a:p>
        </p:txBody>
      </p:sp>
    </p:spTree>
    <p:extLst>
      <p:ext uri="{BB962C8B-B14F-4D97-AF65-F5344CB8AC3E}">
        <p14:creationId xmlns:p14="http://schemas.microsoft.com/office/powerpoint/2010/main" val="1036605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405" y="3164160"/>
            <a:ext cx="4029075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Form Design’da toolbox’ı açalım, </a:t>
            </a:r>
          </a:p>
          <a:p>
            <a:pPr lvl="1"/>
            <a:r>
              <a:rPr lang="tr-TR" dirty="0"/>
              <a:t>Ekranda görünmüyorsa View penceresinden görünür yapıp açalım.</a:t>
            </a:r>
          </a:p>
          <a:p>
            <a:r>
              <a:rPr lang="tr-TR" dirty="0"/>
              <a:t>Choose Item tıklanır.</a:t>
            </a:r>
          </a:p>
        </p:txBody>
      </p:sp>
    </p:spTree>
    <p:extLst>
      <p:ext uri="{BB962C8B-B14F-4D97-AF65-F5344CB8AC3E}">
        <p14:creationId xmlns:p14="http://schemas.microsoft.com/office/powerpoint/2010/main" val="1509849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Browse deyip, yine klasöründen </a:t>
            </a:r>
            <a:br>
              <a:rPr lang="tr-TR" dirty="0"/>
            </a:br>
            <a:r>
              <a:rPr lang="tr-TR" dirty="0"/>
              <a:t>Tao.Platform.Window.dll seçilir.</a:t>
            </a:r>
          </a:p>
        </p:txBody>
      </p:sp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2132856"/>
            <a:ext cx="6477000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473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Aşağıdaki gibi bileşen gelince ‘OK’ deyip kapatılır..</a:t>
            </a:r>
          </a:p>
        </p:txBody>
      </p:sp>
      <p:pic>
        <p:nvPicPr>
          <p:cNvPr id="1075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2132856"/>
            <a:ext cx="6457950" cy="467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164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Toolbox’ta beliren bileşen forma sürüklenip bırakılır.</a:t>
            </a:r>
          </a:p>
        </p:txBody>
      </p:sp>
      <p:pic>
        <p:nvPicPr>
          <p:cNvPr id="1085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294" y="2117973"/>
            <a:ext cx="7201114" cy="440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3848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15</a:t>
            </a:fld>
            <a:endParaRPr lang="tr-TR" dirty="0"/>
          </a:p>
        </p:txBody>
      </p:sp>
      <p:pic>
        <p:nvPicPr>
          <p:cNvPr id="1095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00808"/>
            <a:ext cx="5943600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r>
              <a:rPr lang="tr-TR" dirty="0"/>
              <a:t>Kontrolü istediğiniz kadar büyütün</a:t>
            </a:r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r>
              <a:rPr lang="tr-TR" dirty="0"/>
              <a:t>Tam kaplama isterseniz</a:t>
            </a:r>
            <a:br>
              <a:rPr lang="tr-TR" dirty="0"/>
            </a:br>
            <a:r>
              <a:rPr lang="tr-TR" dirty="0"/>
              <a:t>‘Dock’ özelliğini ‘Fill’ yapmalıyız.</a:t>
            </a:r>
          </a:p>
        </p:txBody>
      </p:sp>
    </p:spTree>
    <p:extLst>
      <p:ext uri="{BB962C8B-B14F-4D97-AF65-F5344CB8AC3E}">
        <p14:creationId xmlns:p14="http://schemas.microsoft.com/office/powerpoint/2010/main" val="1440824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r>
              <a:rPr lang="tr-TR" sz="2400" dirty="0"/>
              <a:t>Proje bu haliyle hata verir, Kontrolcüyü (simpleOpenGlControl1) kullanabilmek için </a:t>
            </a:r>
            <a:r>
              <a:rPr lang="tr-TR" sz="2400" dirty="0" err="1"/>
              <a:t>InitializeContext</a:t>
            </a:r>
            <a:r>
              <a:rPr lang="tr-TR" sz="2400" dirty="0"/>
              <a:t> dememiz lazım (Arkada).</a:t>
            </a:r>
          </a:p>
          <a:p>
            <a:r>
              <a:rPr lang="tr-TR" sz="2400" dirty="0"/>
              <a:t>Using kısmı:</a:t>
            </a:r>
          </a:p>
          <a:p>
            <a:pPr marL="0" indent="0">
              <a:buNone/>
            </a:pPr>
            <a:endParaRPr lang="tr-TR" sz="2400" dirty="0"/>
          </a:p>
          <a:p>
            <a:pPr marL="274320" lvl="1" indent="0">
              <a:buNone/>
            </a:pPr>
            <a:r>
              <a:rPr lang="tr-TR" sz="1800" dirty="0"/>
              <a:t>using System;</a:t>
            </a:r>
          </a:p>
          <a:p>
            <a:pPr marL="274320" lvl="1" indent="0">
              <a:buNone/>
            </a:pPr>
            <a:r>
              <a:rPr lang="tr-TR" sz="1800" dirty="0"/>
              <a:t>using System.Collections.Generic;</a:t>
            </a:r>
          </a:p>
          <a:p>
            <a:pPr marL="274320" lvl="1" indent="0">
              <a:buNone/>
            </a:pPr>
            <a:r>
              <a:rPr lang="tr-TR" sz="1800" dirty="0"/>
              <a:t>using System.ComponentModel;</a:t>
            </a:r>
          </a:p>
          <a:p>
            <a:pPr marL="274320" lvl="1" indent="0">
              <a:buNone/>
            </a:pPr>
            <a:r>
              <a:rPr lang="tr-TR" sz="1800" dirty="0"/>
              <a:t>using System.Drawing;</a:t>
            </a:r>
          </a:p>
          <a:p>
            <a:pPr marL="274320" lvl="1" indent="0">
              <a:buNone/>
            </a:pPr>
            <a:r>
              <a:rPr lang="tr-TR" sz="1800" dirty="0"/>
              <a:t>using System.Text;</a:t>
            </a:r>
          </a:p>
          <a:p>
            <a:pPr marL="274320" lvl="1" indent="0">
              <a:buNone/>
            </a:pPr>
            <a:r>
              <a:rPr lang="tr-TR" sz="1800" dirty="0"/>
              <a:t>using System.Windows.Forms;</a:t>
            </a:r>
          </a:p>
          <a:p>
            <a:pPr marL="274320" lvl="1" indent="0">
              <a:buNone/>
            </a:pPr>
            <a:r>
              <a:rPr lang="tr-TR" sz="1800" dirty="0"/>
              <a:t>using Tao.OpenGl;</a:t>
            </a:r>
          </a:p>
          <a:p>
            <a:pPr marL="274320" lvl="1" indent="0">
              <a:buNone/>
            </a:pPr>
            <a:r>
              <a:rPr lang="tr-TR" sz="1800" dirty="0"/>
              <a:t>using Tao.Platform.Windows;</a:t>
            </a:r>
          </a:p>
          <a:p>
            <a:pPr marL="274320" lvl="1" indent="0">
              <a:buNone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040206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  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fontScale="92500" lnSpcReduction="10000"/>
          </a:bodyPr>
          <a:lstStyle/>
          <a:p>
            <a:r>
              <a:rPr lang="tr-TR" sz="3000" dirty="0"/>
              <a:t>Devamında şu kodu oluşturun. 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tr-TR" sz="2000" dirty="0"/>
              <a:t>namespace FormDeneme</a:t>
            </a:r>
          </a:p>
          <a:p>
            <a:pPr marL="0" indent="0">
              <a:buNone/>
            </a:pPr>
            <a:r>
              <a:rPr lang="tr-TR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  public partial class Form1 : Form</a:t>
            </a:r>
          </a:p>
          <a:p>
            <a:pPr marL="0" indent="0">
              <a:buNone/>
            </a:pPr>
            <a:r>
              <a:rPr lang="tr-TR" sz="2000" dirty="0"/>
              <a:t>    {</a:t>
            </a:r>
          </a:p>
          <a:p>
            <a:pPr marL="0" indent="0">
              <a:buNone/>
            </a:pPr>
            <a:r>
              <a:rPr lang="tr-TR" sz="2000" dirty="0"/>
              <a:t>        public Form1()</a:t>
            </a:r>
          </a:p>
          <a:p>
            <a:pPr marL="0" indent="0">
              <a:buNone/>
            </a:pPr>
            <a:r>
              <a:rPr lang="tr-TR" sz="2000" dirty="0"/>
              <a:t>        {</a:t>
            </a:r>
          </a:p>
          <a:p>
            <a:pPr marL="0" indent="0">
              <a:buNone/>
            </a:pPr>
            <a:r>
              <a:rPr lang="tr-TR" sz="2000" dirty="0"/>
              <a:t>            </a:t>
            </a:r>
            <a:r>
              <a:rPr lang="tr-TR" sz="2000" dirty="0" err="1"/>
              <a:t>InitializeComponent</a:t>
            </a:r>
            <a:r>
              <a:rPr lang="tr-TR" sz="2000" dirty="0"/>
              <a:t>();</a:t>
            </a:r>
          </a:p>
          <a:p>
            <a:pPr marL="0" indent="0">
              <a:buNone/>
            </a:pPr>
            <a:r>
              <a:rPr lang="tr-TR" sz="2000" dirty="0"/>
              <a:t>            simpleOpenGlControl1.InitializeContexts(); // Zorunlu</a:t>
            </a:r>
          </a:p>
          <a:p>
            <a:pPr marL="0" indent="0">
              <a:buNone/>
            </a:pPr>
            <a:r>
              <a:rPr lang="tr-TR" sz="2000" dirty="0"/>
              <a:t>            Gl.glClearColor(0.0f, 0.0f, 0.0f, 0.0f);</a:t>
            </a:r>
          </a:p>
          <a:p>
            <a:pPr marL="0" indent="0">
              <a:buNone/>
            </a:pPr>
            <a:r>
              <a:rPr lang="tr-TR" sz="2000" dirty="0"/>
              <a:t>            Gl.glMatrixMode(Gl.GL_PROJECTION);</a:t>
            </a:r>
          </a:p>
          <a:p>
            <a:pPr marL="0" indent="0">
              <a:buNone/>
            </a:pPr>
            <a:r>
              <a:rPr lang="tr-TR" sz="2000" dirty="0"/>
              <a:t>            Gl.glLoadIdentity();</a:t>
            </a:r>
          </a:p>
          <a:p>
            <a:pPr marL="0" indent="0">
              <a:buNone/>
            </a:pPr>
            <a:r>
              <a:rPr lang="en-US" sz="2000" dirty="0"/>
              <a:t>            Gl.glOrtho(0.0, 1.0, 0.0, 1.0, -1.0, 1.0);</a:t>
            </a:r>
          </a:p>
          <a:p>
            <a:pPr marL="0" indent="0">
              <a:buNone/>
            </a:pPr>
            <a:r>
              <a:rPr lang="tr-TR" sz="2000" dirty="0"/>
              <a:t>        }</a:t>
            </a:r>
            <a:endParaRPr lang="tr-TR" sz="1400" dirty="0"/>
          </a:p>
        </p:txBody>
      </p:sp>
      <p:cxnSp>
        <p:nvCxnSpPr>
          <p:cNvPr id="6" name="Düz Ok Bağlayıcısı 6">
            <a:extLst>
              <a:ext uri="{FF2B5EF4-FFF2-40B4-BE49-F238E27FC236}">
                <a16:creationId xmlns:a16="http://schemas.microsoft.com/office/drawing/2014/main" id="{B0EF3360-58E2-494A-8FF2-C9C33F96AD47}"/>
              </a:ext>
            </a:extLst>
          </p:cNvPr>
          <p:cNvCxnSpPr>
            <a:cxnSpLocks/>
          </p:cNvCxnSpPr>
          <p:nvPr/>
        </p:nvCxnSpPr>
        <p:spPr>
          <a:xfrm>
            <a:off x="179512" y="4437112"/>
            <a:ext cx="1296144" cy="2160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230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18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Kontrolcünün ‘Event kısmında, </a:t>
            </a:r>
            <a:r>
              <a:rPr lang="tr-TR"/>
              <a:t>‘Paint’ </a:t>
            </a:r>
            <a:r>
              <a:rPr lang="tr-TR" dirty="0"/>
              <a:t>olayına </a:t>
            </a:r>
            <a:br>
              <a:rPr lang="tr-TR" dirty="0"/>
            </a:br>
            <a:r>
              <a:rPr lang="tr-TR" dirty="0"/>
              <a:t>‘myPaint’ </a:t>
            </a:r>
            <a:br>
              <a:rPr lang="tr-TR" dirty="0"/>
            </a:br>
            <a:r>
              <a:rPr lang="tr-TR" dirty="0"/>
              <a:t>yazalım.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869901"/>
            <a:ext cx="5943600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088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19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MyPaint’e</a:t>
            </a:r>
            <a:r>
              <a:rPr lang="tr-TR" dirty="0"/>
              <a:t> çift tıklayıp, şu kodu ekleyin, deneyin.</a:t>
            </a:r>
          </a:p>
          <a:p>
            <a:endParaRPr lang="tr-TR" sz="2800" dirty="0"/>
          </a:p>
          <a:p>
            <a:pPr marL="0" indent="0">
              <a:buNone/>
            </a:pPr>
            <a:r>
              <a:rPr lang="en-US" sz="2200" dirty="0"/>
              <a:t>        private void myPaint(object sender, PaintEventArgs e)</a:t>
            </a:r>
          </a:p>
          <a:p>
            <a:pPr marL="0" indent="0">
              <a:buNone/>
            </a:pPr>
            <a:r>
              <a:rPr lang="tr-TR" sz="2200" dirty="0"/>
              <a:t>        {</a:t>
            </a:r>
          </a:p>
          <a:p>
            <a:pPr marL="0" indent="0">
              <a:buNone/>
            </a:pPr>
            <a:r>
              <a:rPr lang="tr-TR" sz="2200" dirty="0"/>
              <a:t>            Gl.glClear(Gl.GL_COLOR_BUFFER_BIT);</a:t>
            </a:r>
          </a:p>
          <a:p>
            <a:pPr marL="0" indent="0">
              <a:buNone/>
            </a:pPr>
            <a:r>
              <a:rPr lang="tr-TR" sz="2200" dirty="0"/>
              <a:t>            Gl.glColor3f(1.0f, 1.0f, 1.0f);</a:t>
            </a:r>
          </a:p>
          <a:p>
            <a:pPr marL="0" indent="0">
              <a:buNone/>
            </a:pPr>
            <a:r>
              <a:rPr lang="tr-TR" sz="2200" dirty="0"/>
              <a:t>            Gl.glBegin(Gl.GL_TRIANGLES);</a:t>
            </a:r>
          </a:p>
          <a:p>
            <a:pPr marL="0" indent="0" defTabSz="762000">
              <a:buNone/>
            </a:pPr>
            <a:r>
              <a:rPr lang="tr-TR" sz="2200" dirty="0"/>
              <a:t>            	Gl.glVertex3f(0.5f, 1.0f, 0.0f);</a:t>
            </a:r>
          </a:p>
          <a:p>
            <a:pPr marL="0" indent="0" defTabSz="762000">
              <a:buNone/>
            </a:pPr>
            <a:r>
              <a:rPr lang="tr-TR" sz="2200" dirty="0"/>
              <a:t>		Gl.glVertex3f(0.0f, 0.0f, 0.0f);</a:t>
            </a:r>
          </a:p>
          <a:p>
            <a:pPr marL="0" indent="0" defTabSz="762000">
              <a:buNone/>
            </a:pPr>
            <a:r>
              <a:rPr lang="tr-TR" sz="2200" dirty="0"/>
              <a:t>		Gl.glVertex3f(1.0f, 0.0f, 0.0f);</a:t>
            </a:r>
          </a:p>
          <a:p>
            <a:pPr marL="0" indent="0">
              <a:buNone/>
            </a:pPr>
            <a:r>
              <a:rPr lang="tr-TR" sz="2200" dirty="0"/>
              <a:t>            Gl.glEnd();</a:t>
            </a:r>
          </a:p>
          <a:p>
            <a:pPr marL="0" indent="0">
              <a:buNone/>
            </a:pPr>
            <a:r>
              <a:rPr lang="tr-TR" sz="2200" dirty="0"/>
              <a:t>            Gl.glFlush();</a:t>
            </a:r>
          </a:p>
          <a:p>
            <a:pPr marL="0" indent="0">
              <a:buNone/>
            </a:pPr>
            <a:r>
              <a:rPr lang="tr-TR" sz="2200" dirty="0"/>
              <a:t>        }</a:t>
            </a:r>
          </a:p>
          <a:p>
            <a:pPr marL="0" indent="0">
              <a:buNone/>
            </a:pPr>
            <a:r>
              <a:rPr lang="tr-TR" sz="2200" dirty="0"/>
              <a:t>    }</a:t>
            </a:r>
          </a:p>
          <a:p>
            <a:pPr marL="0" indent="0">
              <a:buNone/>
            </a:pPr>
            <a:r>
              <a:rPr lang="tr-TR" sz="2200" dirty="0"/>
              <a:t>}</a:t>
            </a:r>
          </a:p>
          <a:p>
            <a:endParaRPr lang="tr-TR" sz="2800" dirty="0"/>
          </a:p>
          <a:p>
            <a:pPr marL="274320" lvl="1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90610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C# OpenGL için Tao Kütüphanesi Kurulumu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OpenGL için Tao çerçevesi (</a:t>
            </a:r>
            <a:r>
              <a:rPr lang="tr-TR" i="1" dirty="0"/>
              <a:t>framework</a:t>
            </a:r>
            <a:r>
              <a:rPr lang="tr-TR" dirty="0"/>
              <a:t>) kurulmalıdır.</a:t>
            </a:r>
          </a:p>
          <a:p>
            <a:pPr lvl="1"/>
            <a:r>
              <a:rPr lang="tr-TR" dirty="0"/>
              <a:t>https://sourceforge.net/projects/taoframework/files/latest/download</a:t>
            </a:r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852936"/>
            <a:ext cx="4933950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759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C# Tao Framework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(2. Hafta) </a:t>
            </a:r>
            <a:r>
              <a:rPr lang="tr-TR" dirty="0" err="1"/>
              <a:t>Window</a:t>
            </a:r>
            <a:r>
              <a:rPr lang="tr-TR" dirty="0"/>
              <a:t> Form Buton ve Olay Kullanımı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8185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 Örneği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21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/>
          </a:bodyPr>
          <a:lstStyle/>
          <a:p>
            <a:r>
              <a:rPr lang="tr-TR" dirty="0"/>
              <a:t>Aşağıdaki </a:t>
            </a:r>
            <a:r>
              <a:rPr lang="en-US" dirty="0"/>
              <a:t>ekranı gerçekleştireceğiz.</a:t>
            </a:r>
            <a:endParaRPr lang="tr-TR" dirty="0"/>
          </a:p>
          <a:p>
            <a:endParaRPr lang="tr-TR" sz="2800" dirty="0"/>
          </a:p>
          <a:p>
            <a:pPr marL="0" indent="0">
              <a:buNone/>
            </a:pPr>
            <a:r>
              <a:rPr lang="en-US" sz="2200" dirty="0"/>
              <a:t>        </a:t>
            </a:r>
            <a:endParaRPr lang="tr-TR" sz="2800" dirty="0"/>
          </a:p>
          <a:p>
            <a:pPr marL="274320" lvl="1" indent="0">
              <a:buNone/>
            </a:pPr>
            <a:endParaRPr lang="tr-TR" sz="2000" dirty="0"/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512" y="1772816"/>
            <a:ext cx="6673669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1477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  <a:r>
              <a:rPr lang="en-US" dirty="0"/>
              <a:t> 2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22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/>
          </a:bodyPr>
          <a:lstStyle/>
          <a:p>
            <a:r>
              <a:rPr lang="tr-TR" sz="2800" dirty="0"/>
              <a:t>İlk örnek formumuza ait projeyi farklı kaydedip, bu projeye başlıyoruz.</a:t>
            </a:r>
          </a:p>
          <a:p>
            <a:r>
              <a:rPr lang="tr-TR" sz="2800" dirty="0"/>
              <a:t>Kod kısmında değişiklikler olacak.</a:t>
            </a:r>
          </a:p>
          <a:p>
            <a:r>
              <a:rPr lang="tr-TR" sz="2800" dirty="0"/>
              <a:t>Butonlar ve etiketler kullanacağız.</a:t>
            </a:r>
          </a:p>
          <a:p>
            <a:r>
              <a:rPr lang="tr-TR" sz="2800" dirty="0"/>
              <a:t>Klavye ve fare kullanacağız.</a:t>
            </a:r>
          </a:p>
          <a:p>
            <a:pPr lvl="1"/>
            <a:r>
              <a:rPr lang="tr-TR" sz="2500" dirty="0"/>
              <a:t>Farede sadece buton tıklama olayı işlenecek.</a:t>
            </a:r>
          </a:p>
          <a:p>
            <a:pPr lvl="1"/>
            <a:r>
              <a:rPr lang="tr-TR" sz="2500" dirty="0"/>
              <a:t>Fare olayları daha sonra daha detaylı ele alınacak.</a:t>
            </a:r>
          </a:p>
          <a:p>
            <a:r>
              <a:rPr lang="tr-TR" sz="2800" dirty="0"/>
              <a:t>Ayrıca bir perspektif kamera ve GLU objesi kullanacağız.</a:t>
            </a:r>
          </a:p>
        </p:txBody>
      </p:sp>
    </p:spTree>
    <p:extLst>
      <p:ext uri="{BB962C8B-B14F-4D97-AF65-F5344CB8AC3E}">
        <p14:creationId xmlns:p14="http://schemas.microsoft.com/office/powerpoint/2010/main" val="1985269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  <a:r>
              <a:rPr lang="en-US" dirty="0"/>
              <a:t> 2 (1/2)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23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Kod kısmına şunları aktaralım.</a:t>
            </a:r>
            <a:endParaRPr lang="tr-TR" dirty="0"/>
          </a:p>
          <a:p>
            <a:endParaRPr lang="tr-TR" sz="2800" dirty="0"/>
          </a:p>
          <a:p>
            <a:pPr marL="0" indent="0">
              <a:buNone/>
            </a:pPr>
            <a:r>
              <a:rPr lang="en-US" sz="2000" dirty="0"/>
              <a:t>public partial class Form1 : Form</a:t>
            </a:r>
          </a:p>
          <a:p>
            <a:pPr marL="0" indent="0">
              <a:buNone/>
            </a:pPr>
            <a:r>
              <a:rPr lang="tr-TR" sz="2000" dirty="0"/>
              <a:t>{</a:t>
            </a:r>
          </a:p>
          <a:p>
            <a:pPr marL="0" indent="0">
              <a:buNone/>
            </a:pPr>
            <a:r>
              <a:rPr lang="tr-TR" sz="2000" dirty="0"/>
              <a:t>        private bool invert = false;</a:t>
            </a:r>
          </a:p>
          <a:p>
            <a:pPr marL="0" indent="0">
              <a:buNone/>
            </a:pPr>
            <a:r>
              <a:rPr lang="tr-TR" sz="2000" dirty="0"/>
              <a:t>        private int list;</a:t>
            </a:r>
          </a:p>
          <a:p>
            <a:pPr marL="0" indent="0">
              <a:buNone/>
            </a:pPr>
            <a:r>
              <a:rPr lang="tr-TR" sz="2000" dirty="0"/>
              <a:t>        private float alfa = 0;</a:t>
            </a:r>
          </a:p>
          <a:p>
            <a:pPr marL="0" indent="0">
              <a:buNone/>
            </a:pPr>
            <a:r>
              <a:rPr lang="tr-TR" sz="2000" dirty="0"/>
              <a:t>        private float beta = 0;</a:t>
            </a:r>
          </a:p>
          <a:p>
            <a:pPr marL="0" indent="0">
              <a:buNone/>
            </a:pPr>
            <a:r>
              <a:rPr lang="tr-TR" sz="2000" dirty="0"/>
              <a:t>        private float gamma = 0;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/>
              <a:t>        public Form1()</a:t>
            </a:r>
          </a:p>
          <a:p>
            <a:pPr marL="0" indent="0">
              <a:buNone/>
            </a:pPr>
            <a:r>
              <a:rPr lang="tr-TR" sz="2000" dirty="0"/>
              <a:t>        {</a:t>
            </a:r>
          </a:p>
          <a:p>
            <a:pPr marL="0" indent="0">
              <a:buNone/>
            </a:pPr>
            <a:r>
              <a:rPr lang="tr-TR" sz="2000" dirty="0"/>
              <a:t>            InitializeComponent();</a:t>
            </a:r>
          </a:p>
          <a:p>
            <a:pPr marL="0" indent="0">
              <a:buNone/>
            </a:pPr>
            <a:r>
              <a:rPr lang="tr-TR" sz="2000" dirty="0"/>
              <a:t>            OpenGlControl.InitializeContexts();</a:t>
            </a:r>
          </a:p>
          <a:p>
            <a:pPr marL="0" indent="0">
              <a:buNone/>
            </a:pPr>
            <a:r>
              <a:rPr lang="tr-TR" sz="2000" dirty="0"/>
              <a:t>            int height = OpenGlControl.Height;</a:t>
            </a:r>
          </a:p>
          <a:p>
            <a:pPr marL="0" indent="0">
              <a:buNone/>
            </a:pPr>
            <a:r>
              <a:rPr lang="tr-TR" sz="2000" dirty="0"/>
              <a:t>            int width = OpenGlControl.Width;</a:t>
            </a:r>
          </a:p>
        </p:txBody>
      </p:sp>
    </p:spTree>
    <p:extLst>
      <p:ext uri="{BB962C8B-B14F-4D97-AF65-F5344CB8AC3E}">
        <p14:creationId xmlns:p14="http://schemas.microsoft.com/office/powerpoint/2010/main" val="13290767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  <a:r>
              <a:rPr lang="en-US" dirty="0"/>
              <a:t> 2 (2/2)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24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            Gl.glEnable(Gl.GL_LIGHTING);</a:t>
            </a:r>
          </a:p>
          <a:p>
            <a:pPr marL="0" indent="0">
              <a:buNone/>
            </a:pPr>
            <a:r>
              <a:rPr lang="en-US" sz="1800" dirty="0"/>
              <a:t>            Gl.glEnable(Gl.GL_LIGHT0);</a:t>
            </a:r>
          </a:p>
          <a:p>
            <a:pPr marL="0" indent="0">
              <a:buNone/>
            </a:pPr>
            <a:r>
              <a:rPr lang="en-US" sz="1800" dirty="0"/>
              <a:t>            float[] light_pos = new float[3] { 1, 0.5F, 1 };</a:t>
            </a:r>
          </a:p>
          <a:p>
            <a:pPr marL="0" indent="0">
              <a:buNone/>
            </a:pPr>
            <a:r>
              <a:rPr lang="en-US" sz="1800" dirty="0"/>
              <a:t>            </a:t>
            </a:r>
            <a:r>
              <a:rPr lang="tr-TR" sz="1800" dirty="0"/>
              <a:t>Gl.glLightfv(Gl.GL_LIGHT0, Gl.GL_POSITION, light_pos);</a:t>
            </a:r>
          </a:p>
          <a:p>
            <a:pPr marL="0" indent="0">
              <a:buNone/>
            </a:pPr>
            <a:r>
              <a:rPr lang="tr-TR" sz="1800" dirty="0"/>
              <a:t>            Gl.glEnable(Gl.GL_DEPTH_TEST);</a:t>
            </a:r>
          </a:p>
          <a:p>
            <a:pPr marL="0" indent="0">
              <a:buNone/>
            </a:pPr>
            <a:r>
              <a:rPr lang="tr-TR" sz="1800" dirty="0"/>
              <a:t>            Gl.glClearColor(0, 0, 0, 1);</a:t>
            </a:r>
          </a:p>
          <a:p>
            <a:pPr marL="0" indent="0">
              <a:buNone/>
            </a:pPr>
            <a:r>
              <a:rPr lang="tr-TR" sz="1800" dirty="0"/>
              <a:t>            </a:t>
            </a:r>
          </a:p>
          <a:p>
            <a:pPr marL="0" indent="0">
              <a:buNone/>
            </a:pPr>
            <a:r>
              <a:rPr lang="tr-TR" sz="1800" dirty="0"/>
              <a:t>            Gl.glViewport(0, 0, width,height);</a:t>
            </a:r>
          </a:p>
          <a:p>
            <a:pPr marL="0" indent="0">
              <a:buNone/>
            </a:pPr>
            <a:r>
              <a:rPr lang="tr-TR" sz="1800" dirty="0"/>
              <a:t>            Gl.glMatrixMode(Gl.GL_PROJECTION);</a:t>
            </a:r>
          </a:p>
          <a:p>
            <a:pPr marL="0" indent="0">
              <a:buNone/>
            </a:pPr>
            <a:r>
              <a:rPr lang="tr-TR" sz="1800" dirty="0"/>
              <a:t>            Gl.glLoadIdentity();</a:t>
            </a:r>
          </a:p>
          <a:p>
            <a:pPr marL="0" indent="0">
              <a:buNone/>
            </a:pPr>
            <a:r>
              <a:rPr lang="en-US" sz="1800" dirty="0"/>
              <a:t>            Glu.gluPerspective(45.0f, (double)width / </a:t>
            </a:r>
            <a:endParaRPr lang="tr-TR" sz="1800" dirty="0"/>
          </a:p>
          <a:p>
            <a:pPr marL="0" indent="0">
              <a:buNone/>
            </a:pPr>
            <a:r>
              <a:rPr lang="tr-TR" sz="1800" dirty="0"/>
              <a:t>		</a:t>
            </a:r>
            <a:r>
              <a:rPr lang="en-US" sz="1800" dirty="0"/>
              <a:t>(double)height, 0.01f, 5000.0f);</a:t>
            </a:r>
          </a:p>
          <a:p>
            <a:pPr marL="0" indent="0">
              <a:buNone/>
            </a:pPr>
            <a:r>
              <a:rPr lang="tr-TR" sz="1800" dirty="0"/>
              <a:t>            Gl.glMatrixMode(Gl.GL_MODELVIEW);</a:t>
            </a:r>
          </a:p>
          <a:p>
            <a:pPr marL="0" indent="0">
              <a:buNone/>
            </a:pPr>
            <a:r>
              <a:rPr lang="tr-TR" sz="1800" dirty="0"/>
              <a:t>            create();</a:t>
            </a:r>
          </a:p>
          <a:p>
            <a:pPr marL="0" indent="0">
              <a:buNone/>
            </a:pPr>
            <a:r>
              <a:rPr lang="tr-TR" sz="1800" dirty="0"/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1817447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  <a:r>
              <a:rPr lang="en-US" dirty="0"/>
              <a:t> 2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25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Create fonksiyonu ve içeriği:</a:t>
            </a:r>
            <a:endParaRPr lang="tr-TR" dirty="0"/>
          </a:p>
          <a:p>
            <a:endParaRPr lang="tr-TR" sz="2800" dirty="0"/>
          </a:p>
          <a:p>
            <a:pPr marL="0" indent="0">
              <a:buNone/>
            </a:pPr>
            <a:r>
              <a:rPr lang="en-US" sz="2000" dirty="0"/>
              <a:t>        public void create()</a:t>
            </a:r>
          </a:p>
          <a:p>
            <a:pPr marL="0" indent="0">
              <a:buNone/>
            </a:pPr>
            <a:r>
              <a:rPr lang="en-US" sz="2000" dirty="0"/>
              <a:t>        {</a:t>
            </a:r>
          </a:p>
          <a:p>
            <a:pPr marL="0" indent="0">
              <a:buNone/>
            </a:pPr>
            <a:r>
              <a:rPr lang="en-US" sz="2000" dirty="0"/>
              <a:t>            Glu.GLUquadric quadratic = Glu.gluNewQuadric();</a:t>
            </a:r>
          </a:p>
          <a:p>
            <a:pPr marL="0" indent="0">
              <a:buNone/>
            </a:pPr>
            <a:r>
              <a:rPr lang="en-US" sz="2000" dirty="0"/>
              <a:t>            Glu.gluQuadricNormals(quadratic, Glu.GLU_SMOOTH);</a:t>
            </a:r>
          </a:p>
          <a:p>
            <a:pPr marL="0" indent="0">
              <a:buNone/>
            </a:pPr>
            <a:r>
              <a:rPr lang="en-US" sz="2000" dirty="0"/>
              <a:t>            Glu.gluQuadricDrawStyle(quadratic, Glu.GLU_LINE);</a:t>
            </a:r>
          </a:p>
          <a:p>
            <a:pPr marL="0" indent="0">
              <a:buNone/>
            </a:pPr>
            <a:r>
              <a:rPr lang="en-US" sz="2000" dirty="0"/>
              <a:t>            Glu.gluQuadricOrientation(quadratic,</a:t>
            </a:r>
            <a:br>
              <a:rPr lang="en-US" sz="2000" dirty="0"/>
            </a:br>
            <a:r>
              <a:rPr lang="en-US" sz="2000" dirty="0"/>
              <a:t>                 Glu.GLU_OUTSIDE);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    list = Gl.glGenLists(1);</a:t>
            </a:r>
          </a:p>
          <a:p>
            <a:pPr marL="0" indent="0">
              <a:buNone/>
            </a:pPr>
            <a:r>
              <a:rPr lang="en-US" sz="2000" dirty="0"/>
              <a:t>            Gl.glNewList(list, Gl.GL_COMPILE);</a:t>
            </a:r>
          </a:p>
          <a:p>
            <a:pPr marL="0" indent="0">
              <a:buNone/>
            </a:pPr>
            <a:r>
              <a:rPr lang="en-US" sz="2000" dirty="0"/>
              <a:t>            Glu.gluSphere(quadratic, 3, 32, 32);</a:t>
            </a:r>
          </a:p>
          <a:p>
            <a:pPr marL="0" indent="0">
              <a:buNone/>
            </a:pPr>
            <a:r>
              <a:rPr lang="en-US" sz="2000" dirty="0"/>
              <a:t>            Gl.glEndList();</a:t>
            </a:r>
          </a:p>
          <a:p>
            <a:pPr marL="0" indent="0">
              <a:buNone/>
            </a:pPr>
            <a:r>
              <a:rPr lang="en-US" sz="2000" dirty="0"/>
              <a:t>        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81295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  <a:r>
              <a:rPr lang="en-US" dirty="0"/>
              <a:t> 2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26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myPaint içeriğini değiştirelim: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private void myPaint(object sender, PaintEventArgs e)</a:t>
            </a:r>
          </a:p>
          <a:p>
            <a:pPr marL="0" indent="0">
              <a:buNone/>
            </a:pPr>
            <a:r>
              <a:rPr lang="en-US" sz="2000" dirty="0"/>
              <a:t>        {</a:t>
            </a:r>
          </a:p>
          <a:p>
            <a:pPr marL="0" indent="0">
              <a:buNone/>
            </a:pPr>
            <a:r>
              <a:rPr lang="en-US" sz="2000" dirty="0"/>
              <a:t>            Gl.glClear(Gl.GL_COLOR_BUFFER_BIT | </a:t>
            </a:r>
            <a:br>
              <a:rPr lang="en-US" sz="2000" dirty="0"/>
            </a:br>
            <a:r>
              <a:rPr lang="en-US" sz="2000" dirty="0"/>
              <a:t>                 Gl.GL_DEPTH_BUFFER_BIT);</a:t>
            </a:r>
          </a:p>
          <a:p>
            <a:pPr marL="0" indent="0">
              <a:buNone/>
            </a:pPr>
            <a:r>
              <a:rPr lang="en-US" sz="2000" dirty="0"/>
              <a:t>            Gl.glLoadIdentity();</a:t>
            </a:r>
          </a:p>
          <a:p>
            <a:pPr marL="0" indent="0">
              <a:buNone/>
            </a:pPr>
            <a:r>
              <a:rPr lang="en-US" sz="2000" dirty="0"/>
              <a:t>            Glu.gluLookAt(5, 5, 5, 0, 0, 0, 0, 1, 0);</a:t>
            </a:r>
          </a:p>
          <a:p>
            <a:pPr marL="0" indent="0">
              <a:buNone/>
            </a:pPr>
            <a:r>
              <a:rPr lang="en-US" sz="2000" dirty="0"/>
              <a:t>            </a:t>
            </a:r>
          </a:p>
          <a:p>
            <a:pPr marL="0" indent="0">
              <a:buNone/>
            </a:pPr>
            <a:r>
              <a:rPr lang="en-US" sz="2000" dirty="0"/>
              <a:t>            Gl.glRotatef(alfa, 1, 0, 0);</a:t>
            </a:r>
          </a:p>
          <a:p>
            <a:pPr marL="0" indent="0">
              <a:buNone/>
            </a:pPr>
            <a:r>
              <a:rPr lang="en-US" sz="2000" dirty="0"/>
              <a:t>            Gl.glRotatef(beta, 0, 1, 0);</a:t>
            </a:r>
          </a:p>
          <a:p>
            <a:pPr marL="0" indent="0">
              <a:buNone/>
            </a:pPr>
            <a:r>
              <a:rPr lang="en-US" sz="2000" dirty="0"/>
              <a:t>            Gl.glRotatef(gamma, 0, 0, 1);</a:t>
            </a:r>
          </a:p>
          <a:p>
            <a:pPr marL="0" indent="0">
              <a:buNone/>
            </a:pPr>
            <a:r>
              <a:rPr lang="en-US" sz="2000" dirty="0"/>
              <a:t>            Gl.glCallList(list);</a:t>
            </a:r>
          </a:p>
          <a:p>
            <a:pPr marL="0" indent="0">
              <a:buNone/>
            </a:pPr>
            <a:r>
              <a:rPr lang="en-US" sz="2000" dirty="0"/>
              <a:t>        }</a:t>
            </a:r>
          </a:p>
          <a:p>
            <a:pPr marL="0" indent="0">
              <a:buNone/>
            </a:pPr>
            <a:r>
              <a:rPr lang="en-US" sz="2000" dirty="0"/>
              <a:t>    }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403909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  <a:r>
              <a:rPr lang="en-US" dirty="0"/>
              <a:t> 2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27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/>
          </a:bodyPr>
          <a:lstStyle/>
          <a:p>
            <a:r>
              <a:rPr lang="tr-TR" sz="2800" dirty="0"/>
              <a:t>Bir buton ekleyip, ismini buttonX, text özelliğini “X Döndür” yapalım.</a:t>
            </a:r>
          </a:p>
          <a:p>
            <a:r>
              <a:rPr lang="tr-TR" sz="2800" dirty="0"/>
              <a:t>Y ve Z için de benzer butonlar ekleyelim.</a:t>
            </a:r>
          </a:p>
          <a:p>
            <a:pPr lvl="1"/>
            <a:r>
              <a:rPr lang="tr-TR" sz="2500" dirty="0"/>
              <a:t>Kopyala yapıştır ile yapılabilir. Ancak isim ve text yine de düzenlenmelidir.</a:t>
            </a:r>
          </a:p>
          <a:p>
            <a:r>
              <a:rPr lang="tr-TR" sz="2800" dirty="0"/>
              <a:t>X butonu yanına etiket </a:t>
            </a:r>
            <a:r>
              <a:rPr lang="tr-TR" sz="2800" i="1" dirty="0"/>
              <a:t>( label ) ekleyip, </a:t>
            </a:r>
            <a:r>
              <a:rPr lang="tr-TR" sz="2800" dirty="0"/>
              <a:t>ismini labelX, text özelliğini “0” yapalım.</a:t>
            </a:r>
          </a:p>
          <a:p>
            <a:r>
              <a:rPr lang="tr-TR" sz="2800" dirty="0"/>
              <a:t>Y ve Z için de benzer etiketler ekleyelim.</a:t>
            </a:r>
          </a:p>
          <a:p>
            <a:pPr lvl="1"/>
            <a:r>
              <a:rPr lang="tr-TR" sz="2500" dirty="0"/>
              <a:t>Kopyala yapıştır ile yapılabilir. Ancak isim ve text yine de düzenlenmelidir.</a:t>
            </a:r>
            <a:endParaRPr lang="tr-TR" sz="2800" i="1" dirty="0"/>
          </a:p>
        </p:txBody>
      </p:sp>
    </p:spTree>
    <p:extLst>
      <p:ext uri="{BB962C8B-B14F-4D97-AF65-F5344CB8AC3E}">
        <p14:creationId xmlns:p14="http://schemas.microsoft.com/office/powerpoint/2010/main" val="13233449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  <a:r>
              <a:rPr lang="en-US" dirty="0"/>
              <a:t> 2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28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fontScale="70000" lnSpcReduction="20000"/>
          </a:bodyPr>
          <a:lstStyle/>
          <a:p>
            <a:r>
              <a:rPr lang="tr-TR" sz="4000" dirty="0"/>
              <a:t>buttonX ‘i seçip “Properties” ekranında “Events” (Şimşek simgesi) ‘ni seçin.</a:t>
            </a:r>
          </a:p>
          <a:p>
            <a:pPr lvl="1"/>
            <a:r>
              <a:rPr lang="tr-TR" sz="3400" dirty="0"/>
              <a:t>Mouse Click olayına çift tıklayıp aşağıdaki kodu aktarın. 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/>
              <a:t>        private void buttonX_MouseClick(object sender, </a:t>
            </a:r>
            <a:br>
              <a:rPr lang="tr-TR" sz="2800" dirty="0"/>
            </a:br>
            <a:r>
              <a:rPr lang="tr-TR" sz="2800" dirty="0"/>
              <a:t>             MouseEventArgs e)</a:t>
            </a:r>
          </a:p>
          <a:p>
            <a:pPr marL="0" indent="0">
              <a:buNone/>
            </a:pPr>
            <a:r>
              <a:rPr lang="tr-TR" sz="2800" dirty="0"/>
              <a:t>        {</a:t>
            </a:r>
          </a:p>
          <a:p>
            <a:pPr marL="0" indent="0">
              <a:buNone/>
            </a:pPr>
            <a:r>
              <a:rPr lang="tr-TR" sz="2800" dirty="0"/>
              <a:t>            if (invert) // Shift basılı ise ters döndür</a:t>
            </a:r>
          </a:p>
          <a:p>
            <a:pPr marL="0" indent="0">
              <a:buNone/>
            </a:pPr>
            <a:r>
              <a:rPr lang="tr-TR" sz="2800" dirty="0"/>
              <a:t>                alfa -= 5;</a:t>
            </a:r>
          </a:p>
          <a:p>
            <a:pPr marL="0" indent="0">
              <a:buNone/>
            </a:pPr>
            <a:r>
              <a:rPr lang="tr-TR" sz="2800" dirty="0"/>
              <a:t>            else</a:t>
            </a:r>
          </a:p>
          <a:p>
            <a:pPr marL="0" indent="0">
              <a:buNone/>
            </a:pPr>
            <a:r>
              <a:rPr lang="tr-TR" sz="2800" dirty="0"/>
              <a:t>                alfa += 5;</a:t>
            </a:r>
          </a:p>
          <a:p>
            <a:pPr marL="0" indent="0">
              <a:buNone/>
            </a:pPr>
            <a:r>
              <a:rPr lang="tr-TR" sz="2800" dirty="0"/>
              <a:t>            alfa = (alfa+360) % 360; // Mod işlemi: 0-355</a:t>
            </a:r>
          </a:p>
          <a:p>
            <a:pPr marL="0" indent="0">
              <a:buNone/>
            </a:pPr>
            <a:r>
              <a:rPr lang="tr-TR" sz="2800" dirty="0"/>
              <a:t>            labelX.Text = alfa.ToString();</a:t>
            </a:r>
          </a:p>
          <a:p>
            <a:pPr marL="0" indent="0">
              <a:buNone/>
            </a:pPr>
            <a:r>
              <a:rPr lang="tr-TR" sz="2800" dirty="0"/>
              <a:t>            OpenGlControl.Refresh();</a:t>
            </a:r>
          </a:p>
          <a:p>
            <a:pPr marL="0" indent="0">
              <a:buNone/>
            </a:pPr>
            <a:r>
              <a:rPr lang="tr-TR" sz="2800" dirty="0"/>
              <a:t>        }</a:t>
            </a:r>
            <a:endParaRPr lang="tr-TR" sz="2800" i="1" dirty="0"/>
          </a:p>
        </p:txBody>
      </p:sp>
    </p:spTree>
    <p:extLst>
      <p:ext uri="{BB962C8B-B14F-4D97-AF65-F5344CB8AC3E}">
        <p14:creationId xmlns:p14="http://schemas.microsoft.com/office/powerpoint/2010/main" val="17195577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buttonX_MouseClick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29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/>
          </a:bodyPr>
          <a:lstStyle/>
          <a:p>
            <a:r>
              <a:rPr lang="tr-TR" sz="3200" dirty="0"/>
              <a:t>invert değişkeni shift ile tıklanan butonlarda ters döndürme yapmak içindir. </a:t>
            </a:r>
          </a:p>
          <a:p>
            <a:r>
              <a:rPr lang="tr-TR" sz="3200" dirty="0"/>
              <a:t>Mod işlemi 0-355 arasında derecelerde kalmak içindir.</a:t>
            </a:r>
            <a:endParaRPr lang="tr-TR" sz="3600" dirty="0"/>
          </a:p>
          <a:p>
            <a:pPr lvl="1"/>
            <a:r>
              <a:rPr lang="tr-TR" sz="2800" dirty="0"/>
              <a:t>alfa = (alfa+360) % 360;  </a:t>
            </a:r>
          </a:p>
          <a:p>
            <a:r>
              <a:rPr lang="tr-TR" sz="3200" dirty="0"/>
              <a:t>Alfa değişkeni etikete yazılır.</a:t>
            </a:r>
            <a:endParaRPr lang="tr-TR" sz="3600" dirty="0"/>
          </a:p>
          <a:p>
            <a:pPr lvl="1"/>
            <a:r>
              <a:rPr lang="tr-TR" sz="2800" dirty="0"/>
              <a:t>labelX.Text = alfa.ToString();</a:t>
            </a:r>
          </a:p>
          <a:p>
            <a:r>
              <a:rPr lang="tr-TR" sz="3200" dirty="0"/>
              <a:t>Ekran tazelenir.</a:t>
            </a:r>
            <a:endParaRPr lang="tr-TR" sz="3600" dirty="0"/>
          </a:p>
          <a:p>
            <a:pPr lvl="1"/>
            <a:r>
              <a:rPr lang="tr-TR" sz="2800" dirty="0"/>
              <a:t>OpenGlControl.Refresh();</a:t>
            </a:r>
          </a:p>
        </p:txBody>
      </p:sp>
    </p:spTree>
    <p:extLst>
      <p:ext uri="{BB962C8B-B14F-4D97-AF65-F5344CB8AC3E}">
        <p14:creationId xmlns:p14="http://schemas.microsoft.com/office/powerpoint/2010/main" val="4065917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C# Tao Framework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013176"/>
            <a:ext cx="6858000" cy="1112862"/>
          </a:xfrm>
        </p:spPr>
        <p:txBody>
          <a:bodyPr>
            <a:normAutofit/>
          </a:bodyPr>
          <a:lstStyle/>
          <a:p>
            <a:r>
              <a:rPr lang="tr-TR" dirty="0"/>
              <a:t>Window Form Kullanımı</a:t>
            </a:r>
          </a:p>
          <a:p>
            <a:r>
              <a:rPr lang="en-US" dirty="0"/>
              <a:t>İ</a:t>
            </a:r>
            <a:r>
              <a:rPr lang="tr-TR" dirty="0"/>
              <a:t>l</a:t>
            </a:r>
            <a:r>
              <a:rPr lang="en-US" dirty="0"/>
              <a:t>k Ödev </a:t>
            </a:r>
            <a:r>
              <a:rPr lang="tr-TR" dirty="0"/>
              <a:t>İçin </a:t>
            </a:r>
            <a:r>
              <a:rPr lang="en-US" dirty="0"/>
              <a:t>İskelet Kodları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82349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  <a:r>
              <a:rPr lang="en-US" dirty="0"/>
              <a:t> 2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30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522168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/>
              <a:t>buttonY ‘i seçip, “Properties” / “Events” ekranında:</a:t>
            </a:r>
          </a:p>
          <a:p>
            <a:pPr lvl="1"/>
            <a:r>
              <a:rPr lang="en-US" sz="3400" dirty="0"/>
              <a:t>Mouse Click olayına çift tıklayıp aşağıdaki kodu aktarın. </a:t>
            </a:r>
            <a:endParaRPr lang="en-US" sz="33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private void buttonY_MouseClick(object sender, </a:t>
            </a:r>
            <a:br>
              <a:rPr lang="en-US" sz="2800" dirty="0"/>
            </a:br>
            <a:r>
              <a:rPr lang="en-US" sz="2800" dirty="0"/>
              <a:t>            MouseEventArgs e)</a:t>
            </a:r>
          </a:p>
          <a:p>
            <a:pPr marL="0" indent="0">
              <a:buNone/>
            </a:pPr>
            <a:r>
              <a:rPr lang="tr-TR" sz="2800" dirty="0"/>
              <a:t>        {</a:t>
            </a:r>
          </a:p>
          <a:p>
            <a:pPr marL="0" indent="0">
              <a:buNone/>
            </a:pPr>
            <a:r>
              <a:rPr lang="tr-TR" sz="2800" dirty="0"/>
              <a:t>            if (invert)</a:t>
            </a:r>
          </a:p>
          <a:p>
            <a:pPr marL="0" indent="0">
              <a:buNone/>
            </a:pPr>
            <a:r>
              <a:rPr lang="tr-TR" sz="2800" dirty="0"/>
              <a:t>                </a:t>
            </a:r>
            <a:r>
              <a:rPr lang="en-US" sz="2800" dirty="0"/>
              <a:t>bet</a:t>
            </a:r>
            <a:r>
              <a:rPr lang="tr-TR" sz="2800" dirty="0"/>
              <a:t>a -= 5;</a:t>
            </a:r>
          </a:p>
          <a:p>
            <a:pPr marL="0" indent="0">
              <a:buNone/>
            </a:pPr>
            <a:r>
              <a:rPr lang="tr-TR" sz="2800" dirty="0"/>
              <a:t>            else</a:t>
            </a:r>
          </a:p>
          <a:p>
            <a:pPr marL="0" indent="0">
              <a:buNone/>
            </a:pPr>
            <a:r>
              <a:rPr lang="tr-TR" sz="2800" dirty="0"/>
              <a:t> </a:t>
            </a:r>
            <a:r>
              <a:rPr lang="en-US" sz="2800" dirty="0"/>
              <a:t>               bet</a:t>
            </a:r>
            <a:r>
              <a:rPr lang="tr-TR" sz="2800" dirty="0"/>
              <a:t>a += 5;</a:t>
            </a:r>
          </a:p>
          <a:p>
            <a:pPr marL="0" indent="0">
              <a:buNone/>
            </a:pPr>
            <a:r>
              <a:rPr lang="tr-TR" sz="2800" dirty="0"/>
              <a:t>            </a:t>
            </a:r>
            <a:r>
              <a:rPr lang="en-US" sz="2800" dirty="0"/>
              <a:t>bet</a:t>
            </a:r>
            <a:r>
              <a:rPr lang="tr-TR" sz="2800" dirty="0"/>
              <a:t>a = (</a:t>
            </a:r>
            <a:r>
              <a:rPr lang="en-US" sz="2800" dirty="0"/>
              <a:t>bet</a:t>
            </a:r>
            <a:r>
              <a:rPr lang="tr-TR" sz="2800" dirty="0"/>
              <a:t>a+360) % 360; // Mod işlemi: 0-355</a:t>
            </a:r>
          </a:p>
          <a:p>
            <a:pPr marL="0" indent="0">
              <a:buNone/>
            </a:pPr>
            <a:r>
              <a:rPr lang="tr-TR" sz="2800" dirty="0"/>
              <a:t>            label</a:t>
            </a:r>
            <a:r>
              <a:rPr lang="en-US" sz="2800" dirty="0"/>
              <a:t>Y</a:t>
            </a:r>
            <a:r>
              <a:rPr lang="tr-TR" sz="2800" dirty="0"/>
              <a:t>.Text = </a:t>
            </a:r>
            <a:r>
              <a:rPr lang="en-US" sz="2800" dirty="0"/>
              <a:t>bet</a:t>
            </a:r>
            <a:r>
              <a:rPr lang="tr-TR" sz="2800" dirty="0"/>
              <a:t>a.ToString();</a:t>
            </a:r>
          </a:p>
          <a:p>
            <a:pPr marL="0" indent="0">
              <a:buNone/>
            </a:pPr>
            <a:r>
              <a:rPr lang="tr-TR" sz="2800" dirty="0"/>
              <a:t>            OpenGlControl.Refresh();</a:t>
            </a:r>
          </a:p>
          <a:p>
            <a:pPr marL="0" indent="0">
              <a:buNone/>
            </a:pPr>
            <a:r>
              <a:rPr lang="tr-TR" sz="2800" dirty="0"/>
              <a:t>        }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5383355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  <a:r>
              <a:rPr lang="en-US" dirty="0"/>
              <a:t> 2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31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5522168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/>
              <a:t>buttonZ ‘i seçip, “Properties” / “Events” ekranında:</a:t>
            </a:r>
          </a:p>
          <a:p>
            <a:pPr lvl="1"/>
            <a:r>
              <a:rPr lang="en-US" sz="3400" dirty="0"/>
              <a:t>Mouse Click olayına çift tıklayıp aşağıdaki kodu aktarın.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private void buttonZ_MouseClick(object sender, </a:t>
            </a:r>
            <a:br>
              <a:rPr lang="en-US" sz="2800" dirty="0"/>
            </a:br>
            <a:r>
              <a:rPr lang="en-US" sz="2800" dirty="0"/>
              <a:t>            MouseEventArgs e)</a:t>
            </a:r>
          </a:p>
          <a:p>
            <a:pPr marL="0" indent="0">
              <a:buNone/>
            </a:pPr>
            <a:r>
              <a:rPr lang="tr-TR" sz="2800" dirty="0"/>
              <a:t>        {</a:t>
            </a:r>
          </a:p>
          <a:p>
            <a:pPr marL="0" indent="0">
              <a:buNone/>
            </a:pPr>
            <a:r>
              <a:rPr lang="tr-TR" sz="2800" dirty="0"/>
              <a:t>            if (invert)</a:t>
            </a:r>
          </a:p>
          <a:p>
            <a:pPr marL="0" indent="0">
              <a:buNone/>
            </a:pPr>
            <a:r>
              <a:rPr lang="tr-TR" sz="2800" dirty="0"/>
              <a:t>                </a:t>
            </a:r>
            <a:r>
              <a:rPr lang="en-US" sz="2800" dirty="0"/>
              <a:t>gamm</a:t>
            </a:r>
            <a:r>
              <a:rPr lang="tr-TR" sz="2800" dirty="0"/>
              <a:t>a -= 5;</a:t>
            </a:r>
          </a:p>
          <a:p>
            <a:pPr marL="0" indent="0">
              <a:buNone/>
            </a:pPr>
            <a:r>
              <a:rPr lang="tr-TR" sz="2800" dirty="0"/>
              <a:t>            else</a:t>
            </a:r>
          </a:p>
          <a:p>
            <a:pPr marL="0" indent="0">
              <a:buNone/>
            </a:pPr>
            <a:r>
              <a:rPr lang="tr-TR" sz="2800" dirty="0"/>
              <a:t> </a:t>
            </a:r>
            <a:r>
              <a:rPr lang="en-US" sz="2800" dirty="0"/>
              <a:t>               gamm</a:t>
            </a:r>
            <a:r>
              <a:rPr lang="tr-TR" sz="2800" dirty="0"/>
              <a:t>a += 5;</a:t>
            </a:r>
          </a:p>
          <a:p>
            <a:pPr marL="0" indent="0">
              <a:buNone/>
            </a:pPr>
            <a:r>
              <a:rPr lang="tr-TR" sz="2800" dirty="0"/>
              <a:t>            </a:t>
            </a:r>
            <a:r>
              <a:rPr lang="en-US" sz="2800" dirty="0"/>
              <a:t>gamm</a:t>
            </a:r>
            <a:r>
              <a:rPr lang="tr-TR" sz="2800" dirty="0"/>
              <a:t>a = (</a:t>
            </a:r>
            <a:r>
              <a:rPr lang="en-US" sz="2800" dirty="0"/>
              <a:t>gamm</a:t>
            </a:r>
            <a:r>
              <a:rPr lang="tr-TR" sz="2800" dirty="0"/>
              <a:t>a+360) % 360; // Mod işlemi: 0-355</a:t>
            </a:r>
          </a:p>
          <a:p>
            <a:pPr marL="0" indent="0">
              <a:buNone/>
            </a:pPr>
            <a:r>
              <a:rPr lang="tr-TR" sz="2800" dirty="0"/>
              <a:t>            label</a:t>
            </a:r>
            <a:r>
              <a:rPr lang="en-US" sz="2800" dirty="0"/>
              <a:t>Z</a:t>
            </a:r>
            <a:r>
              <a:rPr lang="tr-TR" sz="2800" dirty="0"/>
              <a:t>.Text = </a:t>
            </a:r>
            <a:r>
              <a:rPr lang="en-US" sz="2800" dirty="0"/>
              <a:t>gamm</a:t>
            </a:r>
            <a:r>
              <a:rPr lang="tr-TR" sz="2800" dirty="0"/>
              <a:t>a.ToString();</a:t>
            </a:r>
          </a:p>
          <a:p>
            <a:pPr marL="0" indent="0">
              <a:buNone/>
            </a:pPr>
            <a:r>
              <a:rPr lang="tr-TR" sz="2800" dirty="0"/>
              <a:t>            OpenGlControl.Refresh();</a:t>
            </a:r>
          </a:p>
          <a:p>
            <a:pPr marL="0" indent="0">
              <a:buNone/>
            </a:pPr>
            <a:r>
              <a:rPr lang="tr-TR" sz="2800" dirty="0"/>
              <a:t>        }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5164564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  <a:r>
              <a:rPr lang="en-US" dirty="0"/>
              <a:t> 2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32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5522168"/>
          </a:xfrm>
        </p:spPr>
        <p:txBody>
          <a:bodyPr>
            <a:normAutofit/>
          </a:bodyPr>
          <a:lstStyle/>
          <a:p>
            <a:r>
              <a:rPr lang="en-US" sz="3200" dirty="0"/>
              <a:t>buttonX ‘i seçip, “Properties” / “Events” ekranında:</a:t>
            </a:r>
          </a:p>
          <a:p>
            <a:pPr lvl="1"/>
            <a:r>
              <a:rPr lang="en-US" sz="2900" dirty="0"/>
              <a:t>Key Down olayına buttonKeyDown yazıp, aşağıdaki kodu aktarın.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000" dirty="0"/>
              <a:t>      private void buttonKeyDown(object sender, KeyEventArgs e)</a:t>
            </a:r>
          </a:p>
          <a:p>
            <a:pPr marL="0" indent="0">
              <a:buNone/>
            </a:pPr>
            <a:r>
              <a:rPr lang="tr-TR" sz="2000" dirty="0"/>
              <a:t>        {</a:t>
            </a:r>
          </a:p>
          <a:p>
            <a:pPr marL="0" indent="0">
              <a:buNone/>
            </a:pPr>
            <a:r>
              <a:rPr lang="tr-TR" sz="2000" dirty="0"/>
              <a:t>            invert = false;</a:t>
            </a:r>
          </a:p>
          <a:p>
            <a:pPr marL="0" indent="0">
              <a:buNone/>
            </a:pPr>
            <a:r>
              <a:rPr lang="tr-TR" sz="2000" dirty="0"/>
              <a:t>            if (e.KeyCode == Keys.ShiftKey)</a:t>
            </a:r>
          </a:p>
          <a:p>
            <a:pPr marL="0" indent="0">
              <a:buNone/>
            </a:pPr>
            <a:r>
              <a:rPr lang="tr-TR" sz="2000" dirty="0"/>
              <a:t>                invert = true;</a:t>
            </a:r>
          </a:p>
          <a:p>
            <a:pPr marL="0" indent="0">
              <a:buNone/>
            </a:pPr>
            <a:r>
              <a:rPr lang="tr-TR" sz="2000" dirty="0"/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33609484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  <a:r>
              <a:rPr lang="en-US" dirty="0"/>
              <a:t> 2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33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522168"/>
          </a:xfrm>
        </p:spPr>
        <p:txBody>
          <a:bodyPr>
            <a:normAutofit/>
          </a:bodyPr>
          <a:lstStyle/>
          <a:p>
            <a:r>
              <a:rPr lang="en-US" sz="3200" dirty="0"/>
              <a:t>buttonX ‘i seçip, “Properties” / “Events” ekranında: </a:t>
            </a:r>
          </a:p>
          <a:p>
            <a:pPr lvl="1"/>
            <a:r>
              <a:rPr lang="en-US" sz="2900" dirty="0"/>
              <a:t>Key Up olayına buttonKeyUp yazıp, aşağıdaki kodu aktarın. 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/>
              <a:t>        private void buttonKeyUp(object sender, KeyEventArgs e)</a:t>
            </a:r>
          </a:p>
          <a:p>
            <a:pPr marL="0" indent="0">
              <a:buNone/>
            </a:pPr>
            <a:r>
              <a:rPr lang="tr-TR" sz="2000" dirty="0"/>
              <a:t>        {</a:t>
            </a:r>
          </a:p>
          <a:p>
            <a:pPr marL="0" indent="0">
              <a:buNone/>
            </a:pPr>
            <a:r>
              <a:rPr lang="tr-TR" sz="2000" dirty="0"/>
              <a:t>            if (e.KeyCode == Keys.ShiftKey)</a:t>
            </a:r>
          </a:p>
          <a:p>
            <a:pPr marL="0" indent="0">
              <a:buNone/>
            </a:pPr>
            <a:r>
              <a:rPr lang="tr-TR" sz="2000" dirty="0"/>
              <a:t>                invert = false;</a:t>
            </a:r>
          </a:p>
          <a:p>
            <a:pPr marL="0" indent="0">
              <a:buNone/>
            </a:pPr>
            <a:r>
              <a:rPr lang="tr-TR" sz="2000" dirty="0"/>
              <a:t>        }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859327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  <a:r>
              <a:rPr lang="en-US" dirty="0"/>
              <a:t> 2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34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5522168"/>
          </a:xfrm>
        </p:spPr>
        <p:txBody>
          <a:bodyPr>
            <a:normAutofit/>
          </a:bodyPr>
          <a:lstStyle/>
          <a:p>
            <a:r>
              <a:rPr lang="tr-TR" sz="3200" dirty="0"/>
              <a:t>Butonlarda KeyDown ve KeyUp olaylarını yeniden yazmaya gerek yoktur.</a:t>
            </a:r>
          </a:p>
          <a:p>
            <a:r>
              <a:rPr lang="tr-TR" sz="3200" dirty="0"/>
              <a:t>O yüzden buttonY ve buttonZ ‘yi sırayla seçip, “Properties” / “Events” ekranlarında:</a:t>
            </a:r>
          </a:p>
          <a:p>
            <a:pPr lvl="1"/>
            <a:r>
              <a:rPr lang="tr-TR" sz="2900" dirty="0"/>
              <a:t>Key Down olaylarında listeden buttonKeyDown seçin.</a:t>
            </a:r>
          </a:p>
          <a:p>
            <a:pPr lvl="1"/>
            <a:r>
              <a:rPr lang="tr-TR" sz="2900" dirty="0"/>
              <a:t>Key Up olaylarında da listeden buttonKeyUp seçin.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5466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Boş bir C# Window Form uygulaması açın.</a:t>
            </a:r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19" y="1786066"/>
            <a:ext cx="8095629" cy="4955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3062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Data, DataSet ve XML, XML.Linq referanslarına ihtiyacınız </a:t>
            </a:r>
            <a:br>
              <a:rPr lang="tr-TR" dirty="0"/>
            </a:br>
            <a:r>
              <a:rPr lang="tr-TR" dirty="0"/>
              <a:t>yok silin.</a:t>
            </a:r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988840"/>
            <a:ext cx="3464594" cy="4591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0325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Formu çift tıklayıp bunlara ait using tanımlarını da silin.</a:t>
            </a:r>
          </a:p>
        </p:txBody>
      </p:sp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746" y="1790700"/>
            <a:ext cx="4857750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Düz Ok Bağlayıcısı 5"/>
          <p:cNvCxnSpPr/>
          <p:nvPr/>
        </p:nvCxnSpPr>
        <p:spPr>
          <a:xfrm>
            <a:off x="3347864" y="3573016"/>
            <a:ext cx="1296144" cy="1440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3347864" y="3861048"/>
            <a:ext cx="1296144" cy="1440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818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Solution Explorer’da aşağıdaki örnekte olduğu gibi References’a sağ tıklayıp, </a:t>
            </a:r>
            <a:br>
              <a:rPr lang="tr-TR" sz="2800" dirty="0"/>
            </a:br>
            <a:r>
              <a:rPr lang="tr-TR" sz="2800" dirty="0"/>
              <a:t>Add Refefences kısmına girin.</a:t>
            </a:r>
            <a:endParaRPr lang="tr-TR" sz="2400" dirty="0"/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636912"/>
            <a:ext cx="7058025" cy="401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7211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Tao.OpenGL ve Tao.Platform.Window referanslarını projenize ekleyin.</a:t>
            </a:r>
          </a:p>
          <a:p>
            <a:pPr lvl="1"/>
            <a:r>
              <a:rPr lang="tr-TR" sz="2000" dirty="0"/>
              <a:t>Konum: </a:t>
            </a:r>
            <a:r>
              <a:rPr lang="tr-TR" sz="2000" b="1" dirty="0"/>
              <a:t>C:\Program Files (x86)\TaoFramework\bin</a:t>
            </a:r>
            <a:endParaRPr lang="tr-TR" sz="2000" dirty="0"/>
          </a:p>
        </p:txBody>
      </p:sp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3" y="2745060"/>
            <a:ext cx="4676775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5518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276872"/>
            <a:ext cx="4371914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OpenGL Window Form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Form kodunda</a:t>
            </a:r>
            <a:r>
              <a:rPr lang="en-US" dirty="0"/>
              <a:t> "using Tao.OpenGl;" </a:t>
            </a:r>
            <a:r>
              <a:rPr lang="tr-TR" dirty="0"/>
              <a:t>ve</a:t>
            </a:r>
            <a:r>
              <a:rPr lang="en-US" dirty="0"/>
              <a:t> "using Tao.Platform.Windows;" </a:t>
            </a:r>
            <a:r>
              <a:rPr lang="tr-TR" dirty="0"/>
              <a:t>ekleyin.</a:t>
            </a:r>
          </a:p>
        </p:txBody>
      </p:sp>
      <p:cxnSp>
        <p:nvCxnSpPr>
          <p:cNvPr id="6" name="Düz Ok Bağlayıcısı 5"/>
          <p:cNvCxnSpPr/>
          <p:nvPr/>
        </p:nvCxnSpPr>
        <p:spPr>
          <a:xfrm>
            <a:off x="3347864" y="3717032"/>
            <a:ext cx="1296144" cy="1440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3347864" y="3861048"/>
            <a:ext cx="1296144" cy="1440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126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2988</TotalTime>
  <Words>1821</Words>
  <Application>Microsoft Office PowerPoint</Application>
  <PresentationFormat>On-screen Show (4:3)</PresentationFormat>
  <Paragraphs>286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Bookman Old Style</vt:lpstr>
      <vt:lpstr>Calibri</vt:lpstr>
      <vt:lpstr>Gill Sans MT</vt:lpstr>
      <vt:lpstr>Verdana</vt:lpstr>
      <vt:lpstr>Wingdings</vt:lpstr>
      <vt:lpstr>Wingdings 3</vt:lpstr>
      <vt:lpstr>Origin</vt:lpstr>
      <vt:lpstr>Bilgisayar Grafikleri Dr.Cengiz Güngör</vt:lpstr>
      <vt:lpstr>C# OpenGL için Tao Kütüphanesi Kurulumu</vt:lpstr>
      <vt:lpstr>C# Tao Framework</vt:lpstr>
      <vt:lpstr>C# OpenGL Window Form</vt:lpstr>
      <vt:lpstr>C# OpenGL Window Form</vt:lpstr>
      <vt:lpstr>C# OpenGL Window Form</vt:lpstr>
      <vt:lpstr>C# OpenGL</vt:lpstr>
      <vt:lpstr>C# OpenGL</vt:lpstr>
      <vt:lpstr>C# OpenGL Window Form</vt:lpstr>
      <vt:lpstr>C# OpenGL Window Form</vt:lpstr>
      <vt:lpstr>C# OpenGL Window Form</vt:lpstr>
      <vt:lpstr>C# OpenGL Window Form</vt:lpstr>
      <vt:lpstr>C# OpenGL Window Form</vt:lpstr>
      <vt:lpstr>C# OpenGL Window Form</vt:lpstr>
      <vt:lpstr>C# OpenGL Window Form</vt:lpstr>
      <vt:lpstr>C# OpenGL Window Form</vt:lpstr>
      <vt:lpstr>C# OpenGL Window Form  </vt:lpstr>
      <vt:lpstr>C# OpenGL Window Form</vt:lpstr>
      <vt:lpstr>C# OpenGL Window Form</vt:lpstr>
      <vt:lpstr>C# Tao Framework</vt:lpstr>
      <vt:lpstr>C# OpenGL Window Form Örneği</vt:lpstr>
      <vt:lpstr>C# OpenGL Window Form 2</vt:lpstr>
      <vt:lpstr>C# OpenGL Window Form 2 (1/2)</vt:lpstr>
      <vt:lpstr>C# OpenGL Window Form 2 (2/2)</vt:lpstr>
      <vt:lpstr>C# OpenGL Window Form 2</vt:lpstr>
      <vt:lpstr>C# OpenGL Window Form 2</vt:lpstr>
      <vt:lpstr>C# OpenGL Window Form 2</vt:lpstr>
      <vt:lpstr>C# OpenGL Window Form 2</vt:lpstr>
      <vt:lpstr>buttonX_MouseClick</vt:lpstr>
      <vt:lpstr>C# OpenGL Window Form 2</vt:lpstr>
      <vt:lpstr>C# OpenGL Window Form 2</vt:lpstr>
      <vt:lpstr>C# OpenGL Window Form 2</vt:lpstr>
      <vt:lpstr>C# OpenGL Window Form 2</vt:lpstr>
      <vt:lpstr>C# OpenGL Window Form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GUNGOR</dc:creator>
  <cp:lastModifiedBy>cengiz gungor</cp:lastModifiedBy>
  <cp:revision>139</cp:revision>
  <dcterms:created xsi:type="dcterms:W3CDTF">2013-09-20T11:24:12Z</dcterms:created>
  <dcterms:modified xsi:type="dcterms:W3CDTF">2020-10-28T12:12:29Z</dcterms:modified>
</cp:coreProperties>
</file>