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35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33" r:id="rId63"/>
    <p:sldId id="316" r:id="rId64"/>
    <p:sldId id="319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3792" autoAdjust="0"/>
  </p:normalViewPr>
  <p:slideViewPr>
    <p:cSldViewPr>
      <p:cViewPr varScale="1">
        <p:scale>
          <a:sx n="63" d="100"/>
          <a:sy n="63" d="100"/>
        </p:scale>
        <p:origin x="58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pPr/>
              <a:t>13.11.2020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035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39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319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noProof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noProof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8FF1722-5195-4E4F-AD32-1D1A7F6E085C}" type="datetime1">
              <a:rPr lang="tr-TR" smtClean="0"/>
              <a:pPr/>
              <a:t>13.11.2020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21152" y="6375608"/>
            <a:ext cx="222731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AC74-5820-4811-8340-B187B8E455B2}" type="datetime1">
              <a:rPr lang="tr-TR" smtClean="0"/>
              <a:pPr/>
              <a:t>13.11.2020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5184-F284-4447-919A-4C6A4EC29488}" type="datetime1">
              <a:rPr lang="tr-TR" smtClean="0"/>
              <a:pPr/>
              <a:t>13.11.2020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0AA2EA-E0F2-4F9B-8B13-B6C64A5099DB}" type="datetime1">
              <a:rPr lang="tr-TR" smtClean="0"/>
              <a:pPr/>
              <a:t>13.11.2020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05CF08-C7A9-4484-A013-129BE2B59CD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41BFEC-2178-4E63-BDDD-94ED7EC61A39}" type="datetime1">
              <a:rPr lang="tr-TR" smtClean="0"/>
              <a:pPr/>
              <a:t>13.11.2020</a:t>
            </a:fld>
            <a:endParaRPr lang="en-US" dirty="0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AF5B5B-4585-4E8B-86B3-1471E04D79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583"/>
            <a:ext cx="8229600" cy="9906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tr-TR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F41-F0A2-4F05-B369-9CD2E470DFB1}" type="datetime1">
              <a:rPr lang="tr-TR" smtClean="0"/>
              <a:pPr/>
              <a:t>13.11.2020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26304" cy="365760"/>
          </a:xfrm>
          <a:solidFill>
            <a:schemeClr val="bg1"/>
          </a:solidFill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tr-TR" noProof="0"/>
              <a:t>Click to edit Master text styles</a:t>
            </a:r>
          </a:p>
          <a:p>
            <a:pPr lvl="1" eaLnBrk="1" latinLnBrk="0" hangingPunct="1"/>
            <a:r>
              <a:rPr lang="tr-TR" noProof="0"/>
              <a:t>Second level</a:t>
            </a:r>
          </a:p>
          <a:p>
            <a:pPr lvl="2" eaLnBrk="1" latinLnBrk="0" hangingPunct="1"/>
            <a:r>
              <a:rPr lang="tr-TR" noProof="0"/>
              <a:t>Third level</a:t>
            </a:r>
          </a:p>
          <a:p>
            <a:pPr lvl="3" eaLnBrk="1" latinLnBrk="0" hangingPunct="1"/>
            <a:r>
              <a:rPr lang="tr-TR" noProof="0"/>
              <a:t>Fourth level</a:t>
            </a:r>
          </a:p>
          <a:p>
            <a:pPr lvl="4" eaLnBrk="1" latinLnBrk="0" hangingPunct="1"/>
            <a:r>
              <a:rPr lang="tr-TR" noProof="0"/>
              <a:t>Fifth level</a:t>
            </a:r>
            <a:endParaRPr kumimoji="0" lang="tr-T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F2A64AA-8DCC-4C53-A347-3E1E6DF46172}" type="datetime1">
              <a:rPr lang="tr-TR" smtClean="0"/>
              <a:pPr/>
              <a:t>13.11.2020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0343-F355-4CB7-BDB7-2C41F43CEC41}" type="datetime1">
              <a:rPr lang="tr-TR" smtClean="0"/>
              <a:pPr/>
              <a:t>13.11.2020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1E71-8D4E-46CC-B1D4-505495BEED10}" type="datetime1">
              <a:rPr lang="tr-TR" smtClean="0"/>
              <a:pPr/>
              <a:t>13.11.2020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557-CBB0-4C02-9731-58C73D165765}" type="datetime1">
              <a:rPr lang="tr-TR" smtClean="0"/>
              <a:pPr/>
              <a:t>13.11.2020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1D5628-2FD5-410B-AD8D-A5801FEB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583"/>
            <a:ext cx="8229600" cy="9906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tr-TR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C96D-0952-4271-A2D8-8532FF7A5DE6}" type="datetime1">
              <a:rPr lang="tr-TR" smtClean="0"/>
              <a:pPr/>
              <a:t>13.11.2020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41FB-A444-4F0A-8E51-D400B47D25F9}" type="datetime1">
              <a:rPr lang="tr-TR" smtClean="0"/>
              <a:pPr/>
              <a:t>13.11.2020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F297-9675-4863-B561-16212471EA0E}" type="datetime1">
              <a:rPr lang="tr-TR" smtClean="0"/>
              <a:pPr/>
              <a:t>13.11.2020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tr-TR" noProof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noProof="0"/>
              <a:t>Click to edit Master text styles</a:t>
            </a:r>
          </a:p>
          <a:p>
            <a:pPr lvl="1" eaLnBrk="1" latinLnBrk="0" hangingPunct="1"/>
            <a:r>
              <a:rPr kumimoji="0" lang="tr-TR" noProof="0"/>
              <a:t>Second level</a:t>
            </a:r>
          </a:p>
          <a:p>
            <a:pPr lvl="2" eaLnBrk="1" latinLnBrk="0" hangingPunct="1"/>
            <a:r>
              <a:rPr kumimoji="0" lang="tr-TR" noProof="0"/>
              <a:t>Third level</a:t>
            </a:r>
          </a:p>
          <a:p>
            <a:pPr lvl="3" eaLnBrk="1" latinLnBrk="0" hangingPunct="1"/>
            <a:r>
              <a:rPr kumimoji="0" lang="tr-TR" noProof="0"/>
              <a:t>Fourth level</a:t>
            </a:r>
          </a:p>
          <a:p>
            <a:pPr lvl="4" eaLnBrk="1" latinLnBrk="0" hangingPunct="1"/>
            <a:r>
              <a:rPr kumimoji="0" lang="tr-TR" noProof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36975" y="6375608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7544" y="6342464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5FB659-D256-4780-BEA9-755EDE9EC580}" type="datetime1">
              <a:rPr lang="tr-TR" smtClean="0"/>
              <a:pPr/>
              <a:t>13.11.2020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0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9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7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8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1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3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Bilgisayar Grafikleri</a:t>
            </a:r>
            <a:br>
              <a:rPr lang="tr-TR" dirty="0"/>
            </a:br>
            <a:r>
              <a:rPr lang="tr-TR" sz="2000" dirty="0"/>
              <a:t>Dr.Cengiz Güngör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57192"/>
            <a:ext cx="6858000" cy="533400"/>
          </a:xfrm>
        </p:spPr>
        <p:txBody>
          <a:bodyPr/>
          <a:lstStyle/>
          <a:p>
            <a:r>
              <a:rPr lang="tr-TR" dirty="0"/>
              <a:t>3 Boyutlu Gösterim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52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Görüntüleme koordinatlarının oluşumu</a:t>
            </a:r>
            <a:endParaRPr lang="tr-TR" b="1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79974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rgbClr val="336600"/>
                </a:solidFill>
              </a:rPr>
              <a:t>3 boyutta görüntü düzlemini tanımlarken önce dünya koordinatlarında kamera odak noktası (</a:t>
            </a:r>
            <a:r>
              <a:rPr lang="tr-TR" sz="2400" i="1" dirty="0">
                <a:solidFill>
                  <a:srgbClr val="FF0000"/>
                </a:solidFill>
              </a:rPr>
              <a:t>view reference point</a:t>
            </a:r>
            <a:r>
              <a:rPr lang="tr-TR" sz="2400" dirty="0">
                <a:solidFill>
                  <a:srgbClr val="336600"/>
                </a:solidFill>
              </a:rPr>
              <a:t> ) nerededir onu söylememiz lazım.</a:t>
            </a:r>
          </a:p>
          <a:p>
            <a:r>
              <a:rPr lang="tr-TR" sz="2400" dirty="0">
                <a:solidFill>
                  <a:srgbClr val="336600"/>
                </a:solidFill>
              </a:rPr>
              <a:t>Bu nokta, görüntüleme koordinat sisteminin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800" b="1" dirty="0">
                <a:solidFill>
                  <a:srgbClr val="336600"/>
                </a:solidFill>
              </a:rPr>
              <a:t>-z</a:t>
            </a:r>
            <a:r>
              <a:rPr lang="tr-TR" sz="2400" dirty="0">
                <a:solidFill>
                  <a:srgbClr val="336600"/>
                </a:solidFill>
              </a:rPr>
              <a:t> yönündedir. </a:t>
            </a:r>
          </a:p>
          <a:p>
            <a:r>
              <a:rPr lang="tr-TR" sz="2400" dirty="0">
                <a:solidFill>
                  <a:srgbClr val="336600"/>
                </a:solidFill>
              </a:rPr>
              <a:t>Buna fotoğrafçılıkta obje üzerinde odaklanılan yer deriz.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Görüntüleme koordinatlarının oluşumu</a:t>
            </a:r>
            <a:endParaRPr lang="tr-TR" b="1" dirty="0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800772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rgbClr val="336600"/>
                </a:solidFill>
              </a:rPr>
              <a:t>Sonra, pozitif yön olarak kamera </a:t>
            </a:r>
            <a:r>
              <a:rPr lang="tr-TR" sz="2400" i="1" dirty="0">
                <a:solidFill>
                  <a:srgbClr val="336600"/>
                </a:solidFill>
              </a:rPr>
              <a:t>z-</a:t>
            </a:r>
            <a:r>
              <a:rPr lang="tr-TR" sz="2400" dirty="0">
                <a:solidFill>
                  <a:srgbClr val="336600"/>
                </a:solidFill>
              </a:rPr>
              <a:t>ekseni alınır, ve bu yön görüntüleme düzlemi için normal vektörü olur (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b="1" dirty="0">
                <a:solidFill>
                  <a:srgbClr val="FF0000"/>
                </a:solidFill>
              </a:rPr>
              <a:t>N </a:t>
            </a:r>
            <a:r>
              <a:rPr lang="tr-TR" sz="2400" dirty="0"/>
              <a:t>).</a:t>
            </a:r>
          </a:p>
          <a:p>
            <a:r>
              <a:rPr lang="tr-TR" sz="2400" dirty="0">
                <a:solidFill>
                  <a:srgbClr val="336600"/>
                </a:solidFill>
              </a:rPr>
              <a:t>Kameranın baktığı yönde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bir nokta (</a:t>
            </a:r>
            <a:r>
              <a:rPr lang="tr-TR" sz="2400" b="1" dirty="0">
                <a:solidFill>
                  <a:srgbClr val="336600"/>
                </a:solidFill>
              </a:rPr>
              <a:t>P</a:t>
            </a:r>
            <a:r>
              <a:rPr lang="tr-TR" sz="2400" dirty="0">
                <a:solidFill>
                  <a:srgbClr val="336600"/>
                </a:solidFill>
              </a:rPr>
              <a:t>) seçilir ki bu yön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normalin yönünü de verir. </a:t>
            </a:r>
          </a:p>
          <a:p>
            <a:pPr lvl="1"/>
            <a:r>
              <a:rPr lang="tr-TR" sz="2100" dirty="0">
                <a:solidFill>
                  <a:srgbClr val="336600"/>
                </a:solidFill>
              </a:rPr>
              <a:t>-</a:t>
            </a:r>
            <a:r>
              <a:rPr lang="tr-TR" sz="2100" i="1" dirty="0">
                <a:solidFill>
                  <a:srgbClr val="FF0000"/>
                </a:solidFill>
              </a:rPr>
              <a:t>z</a:t>
            </a:r>
            <a:r>
              <a:rPr lang="tr-TR" sz="2100" i="1" baseline="-25000" dirty="0">
                <a:solidFill>
                  <a:srgbClr val="FF0000"/>
                </a:solidFill>
              </a:rPr>
              <a:t>v</a:t>
            </a:r>
            <a:r>
              <a:rPr lang="tr-TR" sz="2100" i="1" dirty="0">
                <a:solidFill>
                  <a:srgbClr val="336600"/>
                </a:solidFill>
              </a:rPr>
              <a:t> </a:t>
            </a:r>
            <a:r>
              <a:rPr lang="tr-TR" sz="2100" dirty="0">
                <a:solidFill>
                  <a:srgbClr val="336600"/>
                </a:solidFill>
              </a:rPr>
              <a:t>eksenidir</a:t>
            </a:r>
          </a:p>
          <a:p>
            <a:r>
              <a:rPr lang="tr-TR" sz="2400" dirty="0">
                <a:solidFill>
                  <a:srgbClr val="336600"/>
                </a:solidFill>
              </a:rPr>
              <a:t>OpenGL ve görüntüleme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için de bu nokta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“bakış noktası” diye bilinir.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4F67DC-6F1C-47FC-9A90-5F4BC804A6E5}"/>
              </a:ext>
            </a:extLst>
          </p:cNvPr>
          <p:cNvGrpSpPr/>
          <p:nvPr/>
        </p:nvGrpSpPr>
        <p:grpSpPr>
          <a:xfrm>
            <a:off x="5503862" y="2060575"/>
            <a:ext cx="3335740" cy="3312641"/>
            <a:chOff x="5503863" y="2060575"/>
            <a:chExt cx="2711451" cy="2784475"/>
          </a:xfrm>
        </p:grpSpPr>
        <p:sp>
          <p:nvSpPr>
            <p:cNvPr id="29" name="Line 5">
              <a:extLst>
                <a:ext uri="{FF2B5EF4-FFF2-40B4-BE49-F238E27FC236}">
                  <a16:creationId xmlns:a16="http://schemas.microsoft.com/office/drawing/2014/main" id="{97D1B443-9D06-4235-9980-5725A7162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7763" y="2852738"/>
              <a:ext cx="0" cy="1296987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0" name="Line 6">
              <a:extLst>
                <a:ext uri="{FF2B5EF4-FFF2-40B4-BE49-F238E27FC236}">
                  <a16:creationId xmlns:a16="http://schemas.microsoft.com/office/drawing/2014/main" id="{DA5810FB-0A81-4345-9C24-39058C7077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6876257" y="3501231"/>
              <a:ext cx="0" cy="1296987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1" name="Line 7">
              <a:extLst>
                <a:ext uri="{FF2B5EF4-FFF2-40B4-BE49-F238E27FC236}">
                  <a16:creationId xmlns:a16="http://schemas.microsoft.com/office/drawing/2014/main" id="{3777E78F-6035-46BF-936D-3B6FFA30B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3863" y="4149725"/>
              <a:ext cx="720725" cy="4318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2" name="Text Box 8">
              <a:extLst>
                <a:ext uri="{FF2B5EF4-FFF2-40B4-BE49-F238E27FC236}">
                  <a16:creationId xmlns:a16="http://schemas.microsoft.com/office/drawing/2014/main" id="{8B4273DE-B056-4A37-B1CD-C2E416EC3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388" y="4149725"/>
              <a:ext cx="431800" cy="3365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chemeClr val="tx1"/>
                  </a:solidFill>
                </a:rPr>
                <a:t>x</a:t>
              </a:r>
              <a:r>
                <a:rPr lang="tr-TR" sz="1600" b="1" baseline="-25000" dirty="0">
                  <a:solidFill>
                    <a:schemeClr val="tx1"/>
                  </a:solidFill>
                </a:rPr>
                <a:t>w</a:t>
              </a:r>
              <a:endParaRPr lang="tr-T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 Box 9">
              <a:extLst>
                <a:ext uri="{FF2B5EF4-FFF2-40B4-BE49-F238E27FC236}">
                  <a16:creationId xmlns:a16="http://schemas.microsoft.com/office/drawing/2014/main" id="{F02E1CE0-CA85-415D-A701-9601D5943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625" y="4508500"/>
              <a:ext cx="503238" cy="3365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chemeClr val="tx1"/>
                  </a:solidFill>
                </a:rPr>
                <a:t>z</a:t>
              </a:r>
              <a:r>
                <a:rPr lang="tr-TR" sz="1600" b="1" baseline="-25000" dirty="0">
                  <a:solidFill>
                    <a:schemeClr val="tx1"/>
                  </a:solidFill>
                </a:rPr>
                <a:t>w</a:t>
              </a:r>
              <a:endParaRPr lang="tr-T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Text Box 10">
              <a:extLst>
                <a:ext uri="{FF2B5EF4-FFF2-40B4-BE49-F238E27FC236}">
                  <a16:creationId xmlns:a16="http://schemas.microsoft.com/office/drawing/2014/main" id="{34E924E9-897D-484C-8810-2F34AE533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525" y="2852738"/>
              <a:ext cx="504825" cy="3667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chemeClr val="tx1"/>
                  </a:solidFill>
                </a:rPr>
                <a:t>y</a:t>
              </a:r>
              <a:r>
                <a:rPr lang="tr-TR" b="1" baseline="-25000" dirty="0">
                  <a:solidFill>
                    <a:schemeClr val="tx1"/>
                  </a:solidFill>
                </a:rPr>
                <a:t>w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 Box 11">
              <a:extLst>
                <a:ext uri="{FF2B5EF4-FFF2-40B4-BE49-F238E27FC236}">
                  <a16:creationId xmlns:a16="http://schemas.microsoft.com/office/drawing/2014/main" id="{A296A8B3-BBCC-47A2-8352-9EF1286A2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50" y="2339975"/>
              <a:ext cx="571500" cy="3365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rgbClr val="FF0000"/>
                  </a:solidFill>
                </a:rPr>
                <a:t>x</a:t>
              </a:r>
              <a:r>
                <a:rPr lang="tr-TR" sz="1600" b="1" baseline="-25000" dirty="0">
                  <a:solidFill>
                    <a:srgbClr val="FF0000"/>
                  </a:solidFill>
                </a:rPr>
                <a:t>v</a:t>
              </a:r>
              <a:endParaRPr lang="tr-T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 Box 12">
              <a:extLst>
                <a:ext uri="{FF2B5EF4-FFF2-40B4-BE49-F238E27FC236}">
                  <a16:creationId xmlns:a16="http://schemas.microsoft.com/office/drawing/2014/main" id="{199FFBA8-3D3A-4F29-A058-5F5F768DE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5113" y="2852738"/>
              <a:ext cx="330201" cy="310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rgbClr val="FF0000"/>
                  </a:solidFill>
                </a:rPr>
                <a:t>z</a:t>
              </a:r>
              <a:r>
                <a:rPr lang="tr-TR" b="1" baseline="-25000" dirty="0">
                  <a:solidFill>
                    <a:srgbClr val="FF0000"/>
                  </a:solidFill>
                </a:rPr>
                <a:t>v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Line 14">
              <a:extLst>
                <a:ext uri="{FF2B5EF4-FFF2-40B4-BE49-F238E27FC236}">
                  <a16:creationId xmlns:a16="http://schemas.microsoft.com/office/drawing/2014/main" id="{30D9BE86-EEF7-4FBD-AF96-70BF970272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76940" flipH="1" flipV="1">
              <a:off x="6877050" y="2565400"/>
              <a:ext cx="647700" cy="576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" name="Line 15">
              <a:extLst>
                <a:ext uri="{FF2B5EF4-FFF2-40B4-BE49-F238E27FC236}">
                  <a16:creationId xmlns:a16="http://schemas.microsoft.com/office/drawing/2014/main" id="{1D9D2687-4372-45A9-B750-2371C16204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9488" y="2687638"/>
              <a:ext cx="71437" cy="5762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" name="Line 16">
              <a:extLst>
                <a:ext uri="{FF2B5EF4-FFF2-40B4-BE49-F238E27FC236}">
                  <a16:creationId xmlns:a16="http://schemas.microsoft.com/office/drawing/2014/main" id="{F7A78F77-9C9D-40EB-AE81-C91566C0D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9488" y="2827338"/>
              <a:ext cx="792162" cy="43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" name="Text Box 17">
              <a:extLst>
                <a:ext uri="{FF2B5EF4-FFF2-40B4-BE49-F238E27FC236}">
                  <a16:creationId xmlns:a16="http://schemas.microsoft.com/office/drawing/2014/main" id="{185D17F7-E731-4CB7-BB58-8C3EE874C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3284537"/>
              <a:ext cx="842901" cy="2845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i="0" dirty="0">
                  <a:solidFill>
                    <a:schemeClr val="tx1"/>
                  </a:solidFill>
                </a:rPr>
                <a:t>P</a:t>
              </a:r>
              <a:r>
                <a:rPr lang="tr-TR" sz="1600" b="1" i="0" baseline="-25000" dirty="0">
                  <a:solidFill>
                    <a:schemeClr val="tx1"/>
                  </a:solidFill>
                </a:rPr>
                <a:t>0</a:t>
              </a:r>
              <a:endParaRPr lang="tr-TR" sz="1600" b="1" i="0" dirty="0">
                <a:solidFill>
                  <a:schemeClr val="tx1"/>
                </a:solidFill>
              </a:endParaRPr>
            </a:p>
          </p:txBody>
        </p:sp>
        <p:sp>
          <p:nvSpPr>
            <p:cNvPr id="41" name="Litebulb">
              <a:extLst>
                <a:ext uri="{FF2B5EF4-FFF2-40B4-BE49-F238E27FC236}">
                  <a16:creationId xmlns:a16="http://schemas.microsoft.com/office/drawing/2014/main" id="{77ED2020-E877-4728-8EC0-76FC634182C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300788" y="3573463"/>
              <a:ext cx="215900" cy="50958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42" name="Oval 19">
              <a:extLst>
                <a:ext uri="{FF2B5EF4-FFF2-40B4-BE49-F238E27FC236}">
                  <a16:creationId xmlns:a16="http://schemas.microsoft.com/office/drawing/2014/main" id="{84AD6145-CD3E-45CE-B607-095141AA2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6525" y="3673475"/>
              <a:ext cx="71438" cy="730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" name="Line 20">
              <a:extLst>
                <a:ext uri="{FF2B5EF4-FFF2-40B4-BE49-F238E27FC236}">
                  <a16:creationId xmlns:a16="http://schemas.microsoft.com/office/drawing/2014/main" id="{75BA4871-20D5-4E25-840B-F56C682544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6688" y="3284538"/>
              <a:ext cx="792162" cy="431800"/>
            </a:xfrm>
            <a:prstGeom prst="line">
              <a:avLst/>
            </a:prstGeom>
            <a:noFill/>
            <a:ln w="38100">
              <a:solidFill>
                <a:srgbClr val="00FF99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" name="Text Box 21">
              <a:extLst>
                <a:ext uri="{FF2B5EF4-FFF2-40B4-BE49-F238E27FC236}">
                  <a16:creationId xmlns:a16="http://schemas.microsoft.com/office/drawing/2014/main" id="{D569AD27-38A6-4DEC-8460-48551CFA1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2400" y="3687763"/>
              <a:ext cx="360363" cy="3365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i="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5" name="Text Box 23">
              <a:extLst>
                <a:ext uri="{FF2B5EF4-FFF2-40B4-BE49-F238E27FC236}">
                  <a16:creationId xmlns:a16="http://schemas.microsoft.com/office/drawing/2014/main" id="{4EA1178D-EDAB-464D-BC47-763E3B86D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025" y="3116263"/>
              <a:ext cx="431800" cy="3365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i="0" dirty="0">
                  <a:solidFill>
                    <a:srgbClr val="00FF99"/>
                  </a:solidFill>
                </a:rPr>
                <a:t>N</a:t>
              </a:r>
            </a:p>
          </p:txBody>
        </p:sp>
        <p:sp>
          <p:nvSpPr>
            <p:cNvPr id="46" name="Text Box 24">
              <a:extLst>
                <a:ext uri="{FF2B5EF4-FFF2-40B4-BE49-F238E27FC236}">
                  <a16:creationId xmlns:a16="http://schemas.microsoft.com/office/drawing/2014/main" id="{8FE384B4-0E40-44D8-BCFF-0933A59A8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50" y="2339975"/>
              <a:ext cx="571500" cy="3365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rgbClr val="FF0000"/>
                  </a:solidFill>
                </a:rPr>
                <a:t>x</a:t>
              </a:r>
              <a:r>
                <a:rPr lang="tr-TR" sz="1600" b="1" baseline="-25000" dirty="0">
                  <a:solidFill>
                    <a:srgbClr val="FF0000"/>
                  </a:solidFill>
                </a:rPr>
                <a:t>v</a:t>
              </a:r>
              <a:endParaRPr lang="tr-T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 Box 25">
              <a:extLst>
                <a:ext uri="{FF2B5EF4-FFF2-40B4-BE49-F238E27FC236}">
                  <a16:creationId xmlns:a16="http://schemas.microsoft.com/office/drawing/2014/main" id="{C4CFA723-4217-4E55-B2BB-77C539E1D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488" y="2060575"/>
              <a:ext cx="504825" cy="3365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rgbClr val="FF0000"/>
                  </a:solidFill>
                </a:rPr>
                <a:t>y</a:t>
              </a:r>
              <a:r>
                <a:rPr lang="tr-TR" sz="1600" b="1" baseline="-25000" dirty="0">
                  <a:solidFill>
                    <a:srgbClr val="FF0000"/>
                  </a:solidFill>
                </a:rPr>
                <a:t>v</a:t>
              </a:r>
              <a:endParaRPr lang="tr-T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Line 26">
              <a:extLst>
                <a:ext uri="{FF2B5EF4-FFF2-40B4-BE49-F238E27FC236}">
                  <a16:creationId xmlns:a16="http://schemas.microsoft.com/office/drawing/2014/main" id="{1E83407A-113B-469F-98EB-64AB309B96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76940" flipH="1" flipV="1">
              <a:off x="6877050" y="2565400"/>
              <a:ext cx="647700" cy="576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" name="Line 27">
              <a:extLst>
                <a:ext uri="{FF2B5EF4-FFF2-40B4-BE49-F238E27FC236}">
                  <a16:creationId xmlns:a16="http://schemas.microsoft.com/office/drawing/2014/main" id="{7549952E-3AA6-43D2-A7F8-B23DA8674E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9488" y="2687638"/>
              <a:ext cx="71437" cy="5762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" name="Line 28">
              <a:extLst>
                <a:ext uri="{FF2B5EF4-FFF2-40B4-BE49-F238E27FC236}">
                  <a16:creationId xmlns:a16="http://schemas.microsoft.com/office/drawing/2014/main" id="{0B95D240-EA4B-42BB-8C6C-8CAF43EAD8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9488" y="2827338"/>
              <a:ext cx="792162" cy="43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Görüntüleme koordinatlarının oluşumu</a:t>
            </a:r>
            <a:endParaRPr lang="tr-TR" b="1" dirty="0"/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801796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dirty="0">
                <a:solidFill>
                  <a:srgbClr val="336600"/>
                </a:solidFill>
              </a:rPr>
              <a:t>Son olarak, bakışımıza bir üst vektör ( </a:t>
            </a:r>
            <a:r>
              <a:rPr lang="tr-TR" sz="2400" b="1" dirty="0">
                <a:solidFill>
                  <a:srgbClr val="336600"/>
                </a:solidFill>
              </a:rPr>
              <a:t>V </a:t>
            </a:r>
            <a:r>
              <a:rPr lang="tr-TR" sz="2400" dirty="0">
                <a:solidFill>
                  <a:srgbClr val="336600"/>
                </a:solidFill>
              </a:rPr>
              <a:t>) seçeriz. 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rgbClr val="336600"/>
                </a:solidFill>
              </a:rPr>
              <a:t>Tersi durum yoksa bu genelde dünya koordinatlarının pozitif Y yönüdür.</a:t>
            </a:r>
          </a:p>
          <a:p>
            <a:pPr lvl="1">
              <a:lnSpc>
                <a:spcPct val="90000"/>
              </a:lnSpc>
            </a:pPr>
            <a:r>
              <a:rPr lang="tr-TR" sz="2000" i="1" dirty="0">
                <a:solidFill>
                  <a:srgbClr val="FF0000"/>
                </a:solidFill>
              </a:rPr>
              <a:t>y</a:t>
            </a:r>
            <a:r>
              <a:rPr lang="tr-TR" sz="2000" i="1" baseline="-25000" dirty="0">
                <a:solidFill>
                  <a:srgbClr val="FF0000"/>
                </a:solidFill>
              </a:rPr>
              <a:t>v</a:t>
            </a:r>
            <a:r>
              <a:rPr lang="tr-TR" sz="2000" i="1" dirty="0">
                <a:solidFill>
                  <a:srgbClr val="336600"/>
                </a:solidFill>
              </a:rPr>
              <a:t> </a:t>
            </a:r>
            <a:r>
              <a:rPr lang="tr-TR" sz="2000" dirty="0">
                <a:solidFill>
                  <a:srgbClr val="336600"/>
                </a:solidFill>
              </a:rPr>
              <a:t>ekseni değil o farklı.</a:t>
            </a:r>
            <a:endParaRPr lang="tr-TR" sz="2100" dirty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400" b="1" dirty="0">
                <a:solidFill>
                  <a:srgbClr val="336600"/>
                </a:solidFill>
              </a:rPr>
              <a:t>V</a:t>
            </a:r>
            <a:r>
              <a:rPr lang="tr-TR" sz="2400" dirty="0">
                <a:solidFill>
                  <a:srgbClr val="336600"/>
                </a:solidFill>
              </a:rPr>
              <a:t>  vektörü </a:t>
            </a:r>
            <a:r>
              <a:rPr lang="tr-TR" sz="2400" b="1" dirty="0">
                <a:solidFill>
                  <a:srgbClr val="336600"/>
                </a:solidFill>
              </a:rPr>
              <a:t>N</a:t>
            </a:r>
            <a:r>
              <a:rPr lang="tr-TR" sz="2400" dirty="0">
                <a:solidFill>
                  <a:srgbClr val="336600"/>
                </a:solidFill>
              </a:rPr>
              <a:t> vektörüne diktir.</a:t>
            </a:r>
          </a:p>
          <a:p>
            <a:pPr>
              <a:lnSpc>
                <a:spcPct val="90000"/>
              </a:lnSpc>
            </a:pPr>
            <a:r>
              <a:rPr lang="tr-TR" sz="2400" b="1" dirty="0">
                <a:solidFill>
                  <a:srgbClr val="336600"/>
                </a:solidFill>
              </a:rPr>
              <a:t>N</a:t>
            </a:r>
            <a:r>
              <a:rPr lang="tr-TR" sz="2400" dirty="0">
                <a:solidFill>
                  <a:srgbClr val="336600"/>
                </a:solidFill>
              </a:rPr>
              <a:t> ve </a:t>
            </a:r>
            <a:r>
              <a:rPr lang="tr-TR" sz="2400" b="1" dirty="0">
                <a:solidFill>
                  <a:srgbClr val="336600"/>
                </a:solidFill>
              </a:rPr>
              <a:t>V</a:t>
            </a:r>
            <a:r>
              <a:rPr lang="tr-TR" sz="2400" dirty="0">
                <a:solidFill>
                  <a:srgbClr val="336600"/>
                </a:solidFill>
              </a:rPr>
              <a:t> vektörel çarpılırsa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üçüncü vektör olan </a:t>
            </a:r>
            <a:r>
              <a:rPr lang="tr-TR" sz="2400" b="1" dirty="0">
                <a:solidFill>
                  <a:srgbClr val="336600"/>
                </a:solidFill>
              </a:rPr>
              <a:t>U</a:t>
            </a:r>
            <a:r>
              <a:rPr lang="tr-TR" sz="2400" dirty="0">
                <a:solidFill>
                  <a:srgbClr val="336600"/>
                </a:solidFill>
              </a:rPr>
              <a:t> oluşur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ki bu da </a:t>
            </a:r>
            <a:r>
              <a:rPr lang="tr-TR" sz="2400" b="1" dirty="0">
                <a:solidFill>
                  <a:srgbClr val="336600"/>
                </a:solidFill>
              </a:rPr>
              <a:t>N </a:t>
            </a:r>
            <a:r>
              <a:rPr lang="tr-TR" sz="2400" dirty="0">
                <a:solidFill>
                  <a:srgbClr val="336600"/>
                </a:solidFill>
              </a:rPr>
              <a:t>ve</a:t>
            </a:r>
            <a:r>
              <a:rPr lang="tr-TR" sz="2400" b="1" dirty="0">
                <a:solidFill>
                  <a:srgbClr val="336600"/>
                </a:solidFill>
              </a:rPr>
              <a:t> V</a:t>
            </a:r>
            <a:r>
              <a:rPr lang="tr-TR" sz="2400" dirty="0">
                <a:solidFill>
                  <a:srgbClr val="336600"/>
                </a:solidFill>
              </a:rPr>
              <a:t>’ye dik olan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görüntülemenin </a:t>
            </a:r>
            <a:r>
              <a:rPr lang="tr-TR" sz="2400" i="1" dirty="0">
                <a:solidFill>
                  <a:srgbClr val="FF0000"/>
                </a:solidFill>
              </a:rPr>
              <a:t>x</a:t>
            </a:r>
            <a:r>
              <a:rPr lang="tr-TR" sz="2400" i="1" baseline="-25000" dirty="0">
                <a:solidFill>
                  <a:srgbClr val="FF0000"/>
                </a:solidFill>
              </a:rPr>
              <a:t>v</a:t>
            </a:r>
            <a:r>
              <a:rPr lang="tr-TR" sz="2400" i="1" dirty="0">
                <a:solidFill>
                  <a:srgbClr val="336600"/>
                </a:solidFill>
              </a:rPr>
              <a:t> </a:t>
            </a:r>
            <a:r>
              <a:rPr lang="tr-TR" sz="2400" dirty="0">
                <a:solidFill>
                  <a:srgbClr val="336600"/>
                </a:solidFill>
              </a:rPr>
              <a:t>eksenidir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400" dirty="0">
              <a:solidFill>
                <a:srgbClr val="336600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DAB823-3D56-4F05-8082-31C9DA0D63DB}"/>
              </a:ext>
            </a:extLst>
          </p:cNvPr>
          <p:cNvGrpSpPr/>
          <p:nvPr/>
        </p:nvGrpSpPr>
        <p:grpSpPr>
          <a:xfrm>
            <a:off x="5503862" y="2060575"/>
            <a:ext cx="3335740" cy="3312641"/>
            <a:chOff x="5503863" y="2060575"/>
            <a:chExt cx="2711451" cy="2784475"/>
          </a:xfrm>
        </p:grpSpPr>
        <p:sp>
          <p:nvSpPr>
            <p:cNvPr id="27" name="Line 5">
              <a:extLst>
                <a:ext uri="{FF2B5EF4-FFF2-40B4-BE49-F238E27FC236}">
                  <a16:creationId xmlns:a16="http://schemas.microsoft.com/office/drawing/2014/main" id="{7DDA5753-D206-447F-8186-070443B24E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7763" y="2852738"/>
              <a:ext cx="0" cy="1296987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8" name="Line 6">
              <a:extLst>
                <a:ext uri="{FF2B5EF4-FFF2-40B4-BE49-F238E27FC236}">
                  <a16:creationId xmlns:a16="http://schemas.microsoft.com/office/drawing/2014/main" id="{B05FBECE-A5D0-4E99-8E4E-EBDF460A27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6876257" y="3501231"/>
              <a:ext cx="0" cy="1296987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B3D706B6-A43F-43D1-950E-13315C299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3863" y="4149725"/>
              <a:ext cx="720725" cy="4318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0" name="Text Box 8">
              <a:extLst>
                <a:ext uri="{FF2B5EF4-FFF2-40B4-BE49-F238E27FC236}">
                  <a16:creationId xmlns:a16="http://schemas.microsoft.com/office/drawing/2014/main" id="{8CCB61B9-6E9D-464C-A5F9-EDF7004B2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388" y="4149725"/>
              <a:ext cx="431800" cy="3365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chemeClr val="tx1"/>
                  </a:solidFill>
                </a:rPr>
                <a:t>x</a:t>
              </a:r>
              <a:r>
                <a:rPr lang="tr-TR" sz="1600" b="1" baseline="-25000" dirty="0">
                  <a:solidFill>
                    <a:schemeClr val="tx1"/>
                  </a:solidFill>
                </a:rPr>
                <a:t>w</a:t>
              </a:r>
              <a:endParaRPr lang="tr-T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45EB9B87-C1A5-4FA2-8417-0E205633E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625" y="4508500"/>
              <a:ext cx="503238" cy="3365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chemeClr val="tx1"/>
                  </a:solidFill>
                </a:rPr>
                <a:t>z</a:t>
              </a:r>
              <a:r>
                <a:rPr lang="tr-TR" sz="1600" b="1" baseline="-25000" dirty="0">
                  <a:solidFill>
                    <a:schemeClr val="tx1"/>
                  </a:solidFill>
                </a:rPr>
                <a:t>w</a:t>
              </a:r>
              <a:endParaRPr lang="tr-T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 Box 10">
              <a:extLst>
                <a:ext uri="{FF2B5EF4-FFF2-40B4-BE49-F238E27FC236}">
                  <a16:creationId xmlns:a16="http://schemas.microsoft.com/office/drawing/2014/main" id="{033C3294-9EBC-4E25-ABFE-6565E6911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525" y="2852738"/>
              <a:ext cx="504825" cy="3667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chemeClr val="tx1"/>
                  </a:solidFill>
                </a:rPr>
                <a:t>y</a:t>
              </a:r>
              <a:r>
                <a:rPr lang="tr-TR" b="1" baseline="-25000" dirty="0">
                  <a:solidFill>
                    <a:schemeClr val="tx1"/>
                  </a:solidFill>
                </a:rPr>
                <a:t>w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id="{33FAB290-A251-4D43-8265-57BA53842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50" y="2339975"/>
              <a:ext cx="571500" cy="3365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rgbClr val="FF0000"/>
                  </a:solidFill>
                </a:rPr>
                <a:t>x</a:t>
              </a:r>
              <a:r>
                <a:rPr lang="tr-TR" sz="1600" b="1" baseline="-25000" dirty="0">
                  <a:solidFill>
                    <a:srgbClr val="FF0000"/>
                  </a:solidFill>
                </a:rPr>
                <a:t>v</a:t>
              </a:r>
              <a:endParaRPr lang="tr-T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 Box 12">
              <a:extLst>
                <a:ext uri="{FF2B5EF4-FFF2-40B4-BE49-F238E27FC236}">
                  <a16:creationId xmlns:a16="http://schemas.microsoft.com/office/drawing/2014/main" id="{1741261C-50B2-4E34-A4ED-04F9BDD27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5113" y="2852738"/>
              <a:ext cx="330201" cy="310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rgbClr val="FF0000"/>
                  </a:solidFill>
                </a:rPr>
                <a:t>z</a:t>
              </a:r>
              <a:r>
                <a:rPr lang="tr-TR" b="1" baseline="-25000" dirty="0">
                  <a:solidFill>
                    <a:srgbClr val="FF0000"/>
                  </a:solidFill>
                </a:rPr>
                <a:t>v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Line 14">
              <a:extLst>
                <a:ext uri="{FF2B5EF4-FFF2-40B4-BE49-F238E27FC236}">
                  <a16:creationId xmlns:a16="http://schemas.microsoft.com/office/drawing/2014/main" id="{AC581BBB-2B2A-4EA3-96CF-0B31AB903C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76940" flipH="1" flipV="1">
              <a:off x="6877050" y="2565400"/>
              <a:ext cx="647700" cy="576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" name="Line 15">
              <a:extLst>
                <a:ext uri="{FF2B5EF4-FFF2-40B4-BE49-F238E27FC236}">
                  <a16:creationId xmlns:a16="http://schemas.microsoft.com/office/drawing/2014/main" id="{AAE160A6-2426-4928-A81B-2EB6E6AE8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9488" y="2687638"/>
              <a:ext cx="71437" cy="5762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" name="Line 16">
              <a:extLst>
                <a:ext uri="{FF2B5EF4-FFF2-40B4-BE49-F238E27FC236}">
                  <a16:creationId xmlns:a16="http://schemas.microsoft.com/office/drawing/2014/main" id="{765B1B8E-53C7-4DBD-8EAE-72F76F407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9488" y="2827338"/>
              <a:ext cx="792162" cy="43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F8C377C8-87CB-4AA0-B547-A35751E52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3284537"/>
              <a:ext cx="842901" cy="2845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i="0" dirty="0">
                  <a:solidFill>
                    <a:schemeClr val="tx1"/>
                  </a:solidFill>
                </a:rPr>
                <a:t>P</a:t>
              </a:r>
              <a:r>
                <a:rPr lang="tr-TR" sz="1600" b="1" i="0" baseline="-25000" dirty="0">
                  <a:solidFill>
                    <a:schemeClr val="tx1"/>
                  </a:solidFill>
                </a:rPr>
                <a:t>0</a:t>
              </a:r>
              <a:endParaRPr lang="tr-TR" sz="1600" b="1" i="0" dirty="0">
                <a:solidFill>
                  <a:schemeClr val="tx1"/>
                </a:solidFill>
              </a:endParaRPr>
            </a:p>
          </p:txBody>
        </p:sp>
        <p:sp>
          <p:nvSpPr>
            <p:cNvPr id="39" name="Litebulb">
              <a:extLst>
                <a:ext uri="{FF2B5EF4-FFF2-40B4-BE49-F238E27FC236}">
                  <a16:creationId xmlns:a16="http://schemas.microsoft.com/office/drawing/2014/main" id="{9F6DC531-3636-4516-9718-A518DCC601E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300788" y="3573463"/>
              <a:ext cx="215900" cy="50958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40" name="Oval 19">
              <a:extLst>
                <a:ext uri="{FF2B5EF4-FFF2-40B4-BE49-F238E27FC236}">
                  <a16:creationId xmlns:a16="http://schemas.microsoft.com/office/drawing/2014/main" id="{04FADE11-D4C2-43D2-8FBB-25F9A5CE9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6525" y="3673475"/>
              <a:ext cx="71438" cy="730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" name="Line 20">
              <a:extLst>
                <a:ext uri="{FF2B5EF4-FFF2-40B4-BE49-F238E27FC236}">
                  <a16:creationId xmlns:a16="http://schemas.microsoft.com/office/drawing/2014/main" id="{EA2F7F89-ACE5-4F19-88CF-8B0215C826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6688" y="3284538"/>
              <a:ext cx="792162" cy="431800"/>
            </a:xfrm>
            <a:prstGeom prst="line">
              <a:avLst/>
            </a:prstGeom>
            <a:noFill/>
            <a:ln w="38100">
              <a:solidFill>
                <a:srgbClr val="00FF99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" name="Text Box 21">
              <a:extLst>
                <a:ext uri="{FF2B5EF4-FFF2-40B4-BE49-F238E27FC236}">
                  <a16:creationId xmlns:a16="http://schemas.microsoft.com/office/drawing/2014/main" id="{48F3B68C-780C-45DB-84C9-99F7419E7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2400" y="3687763"/>
              <a:ext cx="360363" cy="3365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i="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3" name="Text Box 23">
              <a:extLst>
                <a:ext uri="{FF2B5EF4-FFF2-40B4-BE49-F238E27FC236}">
                  <a16:creationId xmlns:a16="http://schemas.microsoft.com/office/drawing/2014/main" id="{026B15D6-3B93-46F8-8070-22267B6A0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025" y="3116263"/>
              <a:ext cx="431800" cy="3365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i="0" dirty="0">
                  <a:solidFill>
                    <a:srgbClr val="00FF99"/>
                  </a:solidFill>
                </a:rPr>
                <a:t>N</a:t>
              </a:r>
            </a:p>
          </p:txBody>
        </p:sp>
        <p:sp>
          <p:nvSpPr>
            <p:cNvPr id="44" name="Text Box 24">
              <a:extLst>
                <a:ext uri="{FF2B5EF4-FFF2-40B4-BE49-F238E27FC236}">
                  <a16:creationId xmlns:a16="http://schemas.microsoft.com/office/drawing/2014/main" id="{3C538DE9-B6A1-4127-90E3-28D1E4469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50" y="2339975"/>
              <a:ext cx="571500" cy="3365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rgbClr val="FF0000"/>
                  </a:solidFill>
                </a:rPr>
                <a:t>x</a:t>
              </a:r>
              <a:r>
                <a:rPr lang="tr-TR" sz="1600" b="1" baseline="-25000" dirty="0">
                  <a:solidFill>
                    <a:srgbClr val="FF0000"/>
                  </a:solidFill>
                </a:rPr>
                <a:t>v</a:t>
              </a:r>
              <a:endParaRPr lang="tr-T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 Box 25">
              <a:extLst>
                <a:ext uri="{FF2B5EF4-FFF2-40B4-BE49-F238E27FC236}">
                  <a16:creationId xmlns:a16="http://schemas.microsoft.com/office/drawing/2014/main" id="{18579B0B-FA6B-43D7-8072-53CBEDF38E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488" y="2060575"/>
              <a:ext cx="504825" cy="3365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rgbClr val="FF0000"/>
                  </a:solidFill>
                </a:rPr>
                <a:t>y</a:t>
              </a:r>
              <a:r>
                <a:rPr lang="tr-TR" sz="1600" b="1" baseline="-25000" dirty="0">
                  <a:solidFill>
                    <a:srgbClr val="FF0000"/>
                  </a:solidFill>
                </a:rPr>
                <a:t>v</a:t>
              </a:r>
              <a:endParaRPr lang="tr-T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Line 26">
              <a:extLst>
                <a:ext uri="{FF2B5EF4-FFF2-40B4-BE49-F238E27FC236}">
                  <a16:creationId xmlns:a16="http://schemas.microsoft.com/office/drawing/2014/main" id="{1A5223B7-2035-45EB-9B2C-7904B72C88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76940" flipH="1" flipV="1">
              <a:off x="6877050" y="2565400"/>
              <a:ext cx="647700" cy="576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" name="Line 27">
              <a:extLst>
                <a:ext uri="{FF2B5EF4-FFF2-40B4-BE49-F238E27FC236}">
                  <a16:creationId xmlns:a16="http://schemas.microsoft.com/office/drawing/2014/main" id="{F2386817-E342-401D-9646-B983A7AD1F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9488" y="2687638"/>
              <a:ext cx="71437" cy="5762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" name="Line 28">
              <a:extLst>
                <a:ext uri="{FF2B5EF4-FFF2-40B4-BE49-F238E27FC236}">
                  <a16:creationId xmlns:a16="http://schemas.microsoft.com/office/drawing/2014/main" id="{35AFF906-E395-45D3-A40E-987A4452C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29488" y="2827338"/>
              <a:ext cx="792162" cy="43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Görüntüleme koordinatlarının oluşumu</a:t>
            </a:r>
            <a:endParaRPr lang="tr-TR" b="1" dirty="0"/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802841" name="Rectangle 2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352425" indent="-342900"/>
            <a:r>
              <a:rPr lang="tr-TR" sz="2400" dirty="0">
                <a:solidFill>
                  <a:srgbClr val="336600"/>
                </a:solidFill>
              </a:rPr>
              <a:t>Bakış  noktası sabit N vektörü değiştirilirse nesne etrafından farklı görüntüler alınabilir. </a:t>
            </a:r>
          </a:p>
        </p:txBody>
      </p:sp>
      <p:graphicFrame>
        <p:nvGraphicFramePr>
          <p:cNvPr id="80285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486082"/>
              </p:ext>
            </p:extLst>
          </p:nvPr>
        </p:nvGraphicFramePr>
        <p:xfrm>
          <a:off x="3203848" y="3020020"/>
          <a:ext cx="3114675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3" name="Bitmap Image" r:id="rId4" imgW="3115110" imgH="2828571" progId="PBrush">
                  <p:embed/>
                </p:oleObj>
              </mc:Choice>
              <mc:Fallback>
                <p:oleObj name="Bitmap Image" r:id="rId4" imgW="3115110" imgH="282857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020020"/>
                        <a:ext cx="3114675" cy="328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2853" name="Line 37"/>
          <p:cNvSpPr>
            <a:spLocks noChangeShapeType="1"/>
          </p:cNvSpPr>
          <p:nvPr/>
        </p:nvSpPr>
        <p:spPr bwMode="auto">
          <a:xfrm flipV="1">
            <a:off x="4303986" y="2832695"/>
            <a:ext cx="0" cy="6477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02854" name="Text Box 38"/>
          <p:cNvSpPr txBox="1">
            <a:spLocks noChangeArrowheads="1"/>
          </p:cNvSpPr>
          <p:nvPr/>
        </p:nvSpPr>
        <p:spPr bwMode="auto">
          <a:xfrm>
            <a:off x="3707086" y="3907433"/>
            <a:ext cx="430212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i="0" dirty="0">
                <a:solidFill>
                  <a:schemeClr val="tx1"/>
                </a:solidFill>
              </a:rPr>
              <a:t>P</a:t>
            </a:r>
            <a:r>
              <a:rPr lang="tr-TR" sz="1600" b="1" i="0" baseline="-25000" dirty="0">
                <a:solidFill>
                  <a:schemeClr val="tx1"/>
                </a:solidFill>
              </a:rPr>
              <a:t>0</a:t>
            </a:r>
            <a:endParaRPr lang="tr-TR" sz="1600" b="1" i="0" dirty="0">
              <a:solidFill>
                <a:schemeClr val="tx1"/>
              </a:solidFill>
            </a:endParaRPr>
          </a:p>
        </p:txBody>
      </p:sp>
      <p:sp>
        <p:nvSpPr>
          <p:cNvPr id="802855" name="Oval 39"/>
          <p:cNvSpPr>
            <a:spLocks noChangeArrowheads="1"/>
          </p:cNvSpPr>
          <p:nvPr/>
        </p:nvSpPr>
        <p:spPr bwMode="auto">
          <a:xfrm>
            <a:off x="4262711" y="3913783"/>
            <a:ext cx="71437" cy="714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02856" name="Line 40"/>
          <p:cNvSpPr>
            <a:spLocks noChangeShapeType="1"/>
          </p:cNvSpPr>
          <p:nvPr/>
        </p:nvSpPr>
        <p:spPr bwMode="auto">
          <a:xfrm>
            <a:off x="4519886" y="3985220"/>
            <a:ext cx="1152525" cy="2159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02857" name="Line 41"/>
          <p:cNvSpPr>
            <a:spLocks noChangeShapeType="1"/>
          </p:cNvSpPr>
          <p:nvPr/>
        </p:nvSpPr>
        <p:spPr bwMode="auto">
          <a:xfrm>
            <a:off x="4303986" y="4201120"/>
            <a:ext cx="0" cy="6477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02858" name="Text Box 42"/>
          <p:cNvSpPr txBox="1">
            <a:spLocks noChangeArrowheads="1"/>
          </p:cNvSpPr>
          <p:nvPr/>
        </p:nvSpPr>
        <p:spPr bwMode="auto">
          <a:xfrm>
            <a:off x="3996011" y="2586633"/>
            <a:ext cx="332142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b="1" i="0" dirty="0"/>
              <a:t>V</a:t>
            </a:r>
          </a:p>
        </p:txBody>
      </p:sp>
      <p:sp>
        <p:nvSpPr>
          <p:cNvPr id="802859" name="Text Box 43"/>
          <p:cNvSpPr txBox="1">
            <a:spLocks noChangeArrowheads="1"/>
          </p:cNvSpPr>
          <p:nvPr/>
        </p:nvSpPr>
        <p:spPr bwMode="auto">
          <a:xfrm>
            <a:off x="5385073" y="4201120"/>
            <a:ext cx="287338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i="0" dirty="0"/>
              <a:t>N</a:t>
            </a:r>
          </a:p>
        </p:txBody>
      </p:sp>
      <p:sp>
        <p:nvSpPr>
          <p:cNvPr id="802860" name="Text Box 44"/>
          <p:cNvSpPr txBox="1">
            <a:spLocks noChangeArrowheads="1"/>
          </p:cNvSpPr>
          <p:nvPr/>
        </p:nvSpPr>
        <p:spPr bwMode="auto">
          <a:xfrm>
            <a:off x="4303986" y="4705945"/>
            <a:ext cx="2873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i="0" dirty="0"/>
              <a:t>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b="1" dirty="0"/>
              <a:t>Dünya-Görüntüleme Koordinatları dönüşümü</a:t>
            </a:r>
          </a:p>
        </p:txBody>
      </p:sp>
      <p:sp>
        <p:nvSpPr>
          <p:cNvPr id="19" name="1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804878" name="Rectangle 1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434975" indent="-342900">
              <a:lnSpc>
                <a:spcPct val="90000"/>
              </a:lnSpc>
            </a:pPr>
            <a:r>
              <a:rPr lang="tr-TR" sz="2400" dirty="0">
                <a:solidFill>
                  <a:srgbClr val="336600"/>
                </a:solidFill>
              </a:rPr>
              <a:t>Aslında dünya koordinatlarının görüntü </a:t>
            </a:r>
            <a:r>
              <a:rPr lang="tr-TR" sz="2400" dirty="0" err="1">
                <a:solidFill>
                  <a:srgbClr val="336600"/>
                </a:solidFill>
              </a:rPr>
              <a:t>koordi-natlarına</a:t>
            </a:r>
            <a:r>
              <a:rPr lang="tr-TR" sz="2400" dirty="0">
                <a:solidFill>
                  <a:srgbClr val="336600"/>
                </a:solidFill>
              </a:rPr>
              <a:t> çevrilmesi, görüntüleme düzleminin döndürülüp, ötelenerek dünya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orijinine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yapıştırılmasıdır.</a:t>
            </a:r>
            <a:endParaRPr lang="tr-TR" sz="2400" dirty="0"/>
          </a:p>
        </p:txBody>
      </p:sp>
      <p:sp>
        <p:nvSpPr>
          <p:cNvPr id="804879" name="Line 15"/>
          <p:cNvSpPr>
            <a:spLocks noChangeShapeType="1"/>
          </p:cNvSpPr>
          <p:nvPr/>
        </p:nvSpPr>
        <p:spPr bwMode="auto">
          <a:xfrm flipV="1">
            <a:off x="5148263" y="2384425"/>
            <a:ext cx="0" cy="2305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cxnSp>
        <p:nvCxnSpPr>
          <p:cNvPr id="804880" name="AutoShape 16"/>
          <p:cNvCxnSpPr>
            <a:cxnSpLocks noChangeShapeType="1"/>
          </p:cNvCxnSpPr>
          <p:nvPr/>
        </p:nvCxnSpPr>
        <p:spPr bwMode="auto">
          <a:xfrm>
            <a:off x="7316788" y="3786188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04883" name="Text Box 19"/>
          <p:cNvSpPr txBox="1">
            <a:spLocks noChangeArrowheads="1"/>
          </p:cNvSpPr>
          <p:nvPr/>
        </p:nvSpPr>
        <p:spPr bwMode="auto">
          <a:xfrm>
            <a:off x="7100888" y="4689475"/>
            <a:ext cx="4318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000" dirty="0">
                <a:solidFill>
                  <a:srgbClr val="008000"/>
                </a:solidFill>
              </a:rPr>
              <a:t>x</a:t>
            </a:r>
            <a:r>
              <a:rPr lang="tr-TR" sz="2000" baseline="-25000" dirty="0">
                <a:solidFill>
                  <a:srgbClr val="008000"/>
                </a:solidFill>
              </a:rPr>
              <a:t>w</a:t>
            </a:r>
            <a:endParaRPr lang="tr-TR" sz="2400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4884" name="Text Box 20"/>
          <p:cNvSpPr txBox="1">
            <a:spLocks noChangeArrowheads="1"/>
          </p:cNvSpPr>
          <p:nvPr/>
        </p:nvSpPr>
        <p:spPr bwMode="auto">
          <a:xfrm>
            <a:off x="4716463" y="2384425"/>
            <a:ext cx="5048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000" dirty="0">
                <a:solidFill>
                  <a:srgbClr val="008000"/>
                </a:solidFill>
              </a:rPr>
              <a:t>y</a:t>
            </a:r>
            <a:r>
              <a:rPr lang="tr-TR" sz="2000" baseline="-25000" dirty="0">
                <a:solidFill>
                  <a:srgbClr val="008000"/>
                </a:solidFill>
              </a:rPr>
              <a:t>w</a:t>
            </a:r>
            <a:endParaRPr lang="tr-TR" sz="2400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4885" name="Text Box 21"/>
          <p:cNvSpPr txBox="1">
            <a:spLocks noChangeArrowheads="1"/>
          </p:cNvSpPr>
          <p:nvPr/>
        </p:nvSpPr>
        <p:spPr bwMode="auto">
          <a:xfrm>
            <a:off x="3860800" y="5408613"/>
            <a:ext cx="5032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000" b="1" dirty="0">
                <a:solidFill>
                  <a:srgbClr val="008000"/>
                </a:solidFill>
              </a:rPr>
              <a:t>z</a:t>
            </a:r>
            <a:r>
              <a:rPr lang="tr-TR" sz="2000" b="1" baseline="-25000" dirty="0">
                <a:solidFill>
                  <a:srgbClr val="008000"/>
                </a:solidFill>
              </a:rPr>
              <a:t>w</a:t>
            </a:r>
            <a:endParaRPr lang="tr-TR" sz="2400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4886" name="Line 22"/>
          <p:cNvSpPr>
            <a:spLocks noChangeShapeType="1"/>
          </p:cNvSpPr>
          <p:nvPr/>
        </p:nvSpPr>
        <p:spPr bwMode="auto">
          <a:xfrm flipH="1">
            <a:off x="3852863" y="4689475"/>
            <a:ext cx="1295400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04887" name="Line 23"/>
          <p:cNvSpPr>
            <a:spLocks noChangeShapeType="1"/>
          </p:cNvSpPr>
          <p:nvPr/>
        </p:nvSpPr>
        <p:spPr bwMode="auto">
          <a:xfrm>
            <a:off x="5148263" y="4689475"/>
            <a:ext cx="2663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516688" y="2060575"/>
            <a:ext cx="1749425" cy="1203325"/>
            <a:chOff x="4105" y="1298"/>
            <a:chExt cx="1102" cy="758"/>
          </a:xfrm>
        </p:grpSpPr>
        <p:sp>
          <p:nvSpPr>
            <p:cNvPr id="804896" name="Text Box 32"/>
            <p:cNvSpPr txBox="1">
              <a:spLocks noChangeArrowheads="1"/>
            </p:cNvSpPr>
            <p:nvPr/>
          </p:nvSpPr>
          <p:spPr bwMode="auto">
            <a:xfrm>
              <a:off x="4313" y="1474"/>
              <a:ext cx="360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chemeClr val="tx1"/>
                  </a:solidFill>
                </a:rPr>
                <a:t>x</a:t>
              </a:r>
              <a:r>
                <a:rPr lang="tr-TR" sz="1600" b="1" baseline="-25000" dirty="0">
                  <a:solidFill>
                    <a:schemeClr val="tx1"/>
                  </a:solidFill>
                </a:rPr>
                <a:t>v</a:t>
              </a:r>
              <a:endParaRPr lang="tr-T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04897" name="Text Box 33"/>
            <p:cNvSpPr txBox="1">
              <a:spLocks noChangeArrowheads="1"/>
            </p:cNvSpPr>
            <p:nvPr/>
          </p:nvSpPr>
          <p:spPr bwMode="auto">
            <a:xfrm>
              <a:off x="4150" y="1298"/>
              <a:ext cx="318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chemeClr val="tx1"/>
                  </a:solidFill>
                </a:rPr>
                <a:t>y</a:t>
              </a:r>
              <a:r>
                <a:rPr lang="tr-TR" sz="1600" b="1" baseline="-25000" dirty="0">
                  <a:solidFill>
                    <a:schemeClr val="tx1"/>
                  </a:solidFill>
                </a:rPr>
                <a:t>v</a:t>
              </a:r>
              <a:endParaRPr lang="tr-T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04898" name="Line 34"/>
            <p:cNvSpPr>
              <a:spLocks noChangeShapeType="1"/>
            </p:cNvSpPr>
            <p:nvPr/>
          </p:nvSpPr>
          <p:spPr bwMode="auto">
            <a:xfrm rot="1876940" flipH="1" flipV="1">
              <a:off x="4105" y="1616"/>
              <a:ext cx="408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4899" name="Line 35"/>
            <p:cNvSpPr>
              <a:spLocks noChangeShapeType="1"/>
            </p:cNvSpPr>
            <p:nvPr/>
          </p:nvSpPr>
          <p:spPr bwMode="auto">
            <a:xfrm flipV="1">
              <a:off x="4390" y="1693"/>
              <a:ext cx="45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4900" name="Line 36"/>
            <p:cNvSpPr>
              <a:spLocks noChangeShapeType="1"/>
            </p:cNvSpPr>
            <p:nvPr/>
          </p:nvSpPr>
          <p:spPr bwMode="auto">
            <a:xfrm flipV="1">
              <a:off x="4390" y="1781"/>
              <a:ext cx="499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4902" name="Text Box 38"/>
            <p:cNvSpPr txBox="1">
              <a:spLocks noChangeArrowheads="1"/>
            </p:cNvSpPr>
            <p:nvPr/>
          </p:nvSpPr>
          <p:spPr bwMode="auto">
            <a:xfrm>
              <a:off x="4844" y="1616"/>
              <a:ext cx="363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i="0" dirty="0">
                  <a:solidFill>
                    <a:schemeClr val="tx1"/>
                  </a:solidFill>
                </a:rPr>
                <a:t>z</a:t>
              </a:r>
              <a:r>
                <a:rPr lang="tr-TR" sz="1600" b="1" i="0" baseline="-25000" dirty="0">
                  <a:solidFill>
                    <a:schemeClr val="tx1"/>
                  </a:solidFill>
                </a:rPr>
                <a:t>v</a:t>
              </a:r>
              <a:endParaRPr lang="tr-TR" sz="1600" b="1" i="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Dünya-Görüntüleme Koordinatları dönüşümü</a:t>
            </a:r>
            <a:endParaRPr lang="tr-TR" sz="3200" b="1" dirty="0"/>
          </a:p>
        </p:txBody>
      </p:sp>
      <p:sp>
        <p:nvSpPr>
          <p:cNvPr id="19" name="1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805892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352425" indent="-342900"/>
            <a:r>
              <a:rPr lang="tr-TR" sz="2400" dirty="0">
                <a:solidFill>
                  <a:srgbClr val="336600"/>
                </a:solidFill>
              </a:rPr>
              <a:t>Önce orijinler çakıştırılır. Yani dünya koordinatları orijinine taşıma yapılır.</a:t>
            </a:r>
          </a:p>
        </p:txBody>
      </p:sp>
      <p:sp>
        <p:nvSpPr>
          <p:cNvPr id="805893" name="Line 5"/>
          <p:cNvSpPr>
            <a:spLocks noChangeShapeType="1"/>
          </p:cNvSpPr>
          <p:nvPr/>
        </p:nvSpPr>
        <p:spPr bwMode="auto">
          <a:xfrm flipV="1">
            <a:off x="5148263" y="2384425"/>
            <a:ext cx="0" cy="2305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cxnSp>
        <p:nvCxnSpPr>
          <p:cNvPr id="805894" name="AutoShape 6"/>
          <p:cNvCxnSpPr>
            <a:cxnSpLocks noChangeShapeType="1"/>
          </p:cNvCxnSpPr>
          <p:nvPr/>
        </p:nvCxnSpPr>
        <p:spPr bwMode="auto">
          <a:xfrm>
            <a:off x="7316788" y="3786188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7100888" y="4689475"/>
            <a:ext cx="4318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000" dirty="0">
                <a:solidFill>
                  <a:srgbClr val="008000"/>
                </a:solidFill>
              </a:rPr>
              <a:t>x</a:t>
            </a:r>
            <a:r>
              <a:rPr lang="tr-TR" sz="2000" baseline="-25000" dirty="0">
                <a:solidFill>
                  <a:srgbClr val="008000"/>
                </a:solidFill>
              </a:rPr>
              <a:t>w</a:t>
            </a:r>
            <a:endParaRPr lang="tr-TR" sz="2400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4716463" y="2384425"/>
            <a:ext cx="5048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000" dirty="0">
                <a:solidFill>
                  <a:srgbClr val="008000"/>
                </a:solidFill>
              </a:rPr>
              <a:t>y</a:t>
            </a:r>
            <a:r>
              <a:rPr lang="tr-TR" sz="2000" baseline="-25000" dirty="0">
                <a:solidFill>
                  <a:srgbClr val="008000"/>
                </a:solidFill>
              </a:rPr>
              <a:t>w</a:t>
            </a:r>
            <a:endParaRPr lang="tr-TR" sz="2400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3860800" y="5408613"/>
            <a:ext cx="5032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000" b="1" dirty="0">
                <a:solidFill>
                  <a:srgbClr val="008000"/>
                </a:solidFill>
              </a:rPr>
              <a:t>z</a:t>
            </a:r>
            <a:r>
              <a:rPr lang="tr-TR" sz="2000" b="1" baseline="-25000" dirty="0">
                <a:solidFill>
                  <a:srgbClr val="008000"/>
                </a:solidFill>
              </a:rPr>
              <a:t>w</a:t>
            </a:r>
            <a:endParaRPr lang="tr-TR" sz="2400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3852863" y="4689475"/>
            <a:ext cx="1295400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>
            <a:off x="5148263" y="4689475"/>
            <a:ext cx="2663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516688" y="2060575"/>
            <a:ext cx="1749425" cy="1203325"/>
            <a:chOff x="4105" y="1298"/>
            <a:chExt cx="1102" cy="758"/>
          </a:xfrm>
        </p:grpSpPr>
        <p:sp>
          <p:nvSpPr>
            <p:cNvPr id="805908" name="Text Box 20"/>
            <p:cNvSpPr txBox="1">
              <a:spLocks noChangeArrowheads="1"/>
            </p:cNvSpPr>
            <p:nvPr/>
          </p:nvSpPr>
          <p:spPr bwMode="auto">
            <a:xfrm>
              <a:off x="4313" y="1474"/>
              <a:ext cx="360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chemeClr val="tx1"/>
                  </a:solidFill>
                </a:rPr>
                <a:t>x</a:t>
              </a:r>
              <a:r>
                <a:rPr lang="tr-TR" sz="1600" b="1" baseline="-25000" dirty="0">
                  <a:solidFill>
                    <a:schemeClr val="tx1"/>
                  </a:solidFill>
                </a:rPr>
                <a:t>v</a:t>
              </a:r>
              <a:endParaRPr lang="tr-T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05909" name="Text Box 21"/>
            <p:cNvSpPr txBox="1">
              <a:spLocks noChangeArrowheads="1"/>
            </p:cNvSpPr>
            <p:nvPr/>
          </p:nvSpPr>
          <p:spPr bwMode="auto">
            <a:xfrm>
              <a:off x="4150" y="1298"/>
              <a:ext cx="318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chemeClr val="tx1"/>
                  </a:solidFill>
                </a:rPr>
                <a:t>y</a:t>
              </a:r>
              <a:r>
                <a:rPr lang="tr-TR" sz="1600" b="1" baseline="-25000" dirty="0">
                  <a:solidFill>
                    <a:schemeClr val="tx1"/>
                  </a:solidFill>
                </a:rPr>
                <a:t>v</a:t>
              </a:r>
              <a:endParaRPr lang="tr-T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05910" name="Line 22"/>
            <p:cNvSpPr>
              <a:spLocks noChangeShapeType="1"/>
            </p:cNvSpPr>
            <p:nvPr/>
          </p:nvSpPr>
          <p:spPr bwMode="auto">
            <a:xfrm rot="1876940" flipH="1" flipV="1">
              <a:off x="4105" y="1616"/>
              <a:ext cx="408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5911" name="Line 23"/>
            <p:cNvSpPr>
              <a:spLocks noChangeShapeType="1"/>
            </p:cNvSpPr>
            <p:nvPr/>
          </p:nvSpPr>
          <p:spPr bwMode="auto">
            <a:xfrm flipV="1">
              <a:off x="4390" y="1693"/>
              <a:ext cx="45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5912" name="Line 24"/>
            <p:cNvSpPr>
              <a:spLocks noChangeShapeType="1"/>
            </p:cNvSpPr>
            <p:nvPr/>
          </p:nvSpPr>
          <p:spPr bwMode="auto">
            <a:xfrm flipV="1">
              <a:off x="4390" y="1781"/>
              <a:ext cx="499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5913" name="Text Box 25"/>
            <p:cNvSpPr txBox="1">
              <a:spLocks noChangeArrowheads="1"/>
            </p:cNvSpPr>
            <p:nvPr/>
          </p:nvSpPr>
          <p:spPr bwMode="auto">
            <a:xfrm>
              <a:off x="4844" y="1616"/>
              <a:ext cx="363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i="0" dirty="0">
                  <a:solidFill>
                    <a:schemeClr val="tx1"/>
                  </a:solidFill>
                </a:rPr>
                <a:t>z</a:t>
              </a:r>
              <a:r>
                <a:rPr lang="tr-TR" sz="1600" b="1" i="0" baseline="-25000" dirty="0">
                  <a:solidFill>
                    <a:schemeClr val="tx1"/>
                  </a:solidFill>
                </a:rPr>
                <a:t>v</a:t>
              </a:r>
              <a:endParaRPr lang="tr-TR" sz="1600" b="1" i="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37 L -0.19687 0.21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Dünya-Görüntüleme Koordinatları dönüşümü</a:t>
            </a:r>
            <a:endParaRPr lang="tr-TR" sz="3200" b="1" dirty="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807940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352425" indent="-342900"/>
            <a:r>
              <a:rPr lang="tr-TR" sz="2400" dirty="0">
                <a:solidFill>
                  <a:srgbClr val="336600"/>
                </a:solidFill>
              </a:rPr>
              <a:t>Sonra, döndürmelerle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x</a:t>
            </a:r>
            <a:r>
              <a:rPr lang="tr-TR" sz="2400" baseline="-25000" dirty="0">
                <a:solidFill>
                  <a:srgbClr val="336600"/>
                </a:solidFill>
              </a:rPr>
              <a:t>v,</a:t>
            </a:r>
            <a:r>
              <a:rPr lang="tr-TR" sz="2400" dirty="0">
                <a:solidFill>
                  <a:srgbClr val="336600"/>
                </a:solidFill>
              </a:rPr>
              <a:t>, y</a:t>
            </a:r>
            <a:r>
              <a:rPr lang="tr-TR" sz="2400" baseline="-25000" dirty="0">
                <a:solidFill>
                  <a:srgbClr val="336600"/>
                </a:solidFill>
              </a:rPr>
              <a:t>v</a:t>
            </a:r>
            <a:r>
              <a:rPr lang="tr-TR" sz="2400" dirty="0">
                <a:solidFill>
                  <a:srgbClr val="336600"/>
                </a:solidFill>
              </a:rPr>
              <a:t> ve z</a:t>
            </a:r>
            <a:r>
              <a:rPr lang="tr-TR" sz="2400" baseline="-25000" dirty="0">
                <a:solidFill>
                  <a:srgbClr val="336600"/>
                </a:solidFill>
              </a:rPr>
              <a:t>v</a:t>
            </a:r>
            <a:r>
              <a:rPr lang="tr-TR" sz="2400" dirty="0">
                <a:solidFill>
                  <a:srgbClr val="336600"/>
                </a:solidFill>
              </a:rPr>
              <a:t> eksenleri sırasıyla dünyanın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x</a:t>
            </a:r>
            <a:r>
              <a:rPr lang="tr-TR" sz="2400" baseline="-25000" dirty="0">
                <a:solidFill>
                  <a:srgbClr val="336600"/>
                </a:solidFill>
              </a:rPr>
              <a:t>w</a:t>
            </a:r>
            <a:r>
              <a:rPr lang="tr-TR" sz="2400" dirty="0">
                <a:solidFill>
                  <a:srgbClr val="336600"/>
                </a:solidFill>
              </a:rPr>
              <a:t> , y</a:t>
            </a:r>
            <a:r>
              <a:rPr lang="tr-TR" sz="2400" baseline="-25000" dirty="0">
                <a:solidFill>
                  <a:srgbClr val="336600"/>
                </a:solidFill>
              </a:rPr>
              <a:t>w</a:t>
            </a:r>
            <a:r>
              <a:rPr lang="tr-TR" sz="2400" dirty="0">
                <a:solidFill>
                  <a:srgbClr val="336600"/>
                </a:solidFill>
              </a:rPr>
              <a:t> ve z</a:t>
            </a:r>
            <a:r>
              <a:rPr lang="tr-TR" sz="2400" baseline="-25000" dirty="0">
                <a:solidFill>
                  <a:srgbClr val="336600"/>
                </a:solidFill>
              </a:rPr>
              <a:t>w</a:t>
            </a:r>
            <a:r>
              <a:rPr lang="tr-TR" sz="2400" dirty="0">
                <a:solidFill>
                  <a:srgbClr val="336600"/>
                </a:solidFill>
              </a:rPr>
              <a:t> eksenlerine çakıştırılır.</a:t>
            </a:r>
          </a:p>
        </p:txBody>
      </p:sp>
      <p:sp>
        <p:nvSpPr>
          <p:cNvPr id="807941" name="Line 5"/>
          <p:cNvSpPr>
            <a:spLocks noChangeShapeType="1"/>
          </p:cNvSpPr>
          <p:nvPr/>
        </p:nvSpPr>
        <p:spPr bwMode="auto">
          <a:xfrm flipV="1">
            <a:off x="5148263" y="2384425"/>
            <a:ext cx="0" cy="2305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cxnSp>
        <p:nvCxnSpPr>
          <p:cNvPr id="807942" name="AutoShape 6"/>
          <p:cNvCxnSpPr>
            <a:cxnSpLocks noChangeShapeType="1"/>
          </p:cNvCxnSpPr>
          <p:nvPr/>
        </p:nvCxnSpPr>
        <p:spPr bwMode="auto">
          <a:xfrm>
            <a:off x="7316788" y="3786188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07943" name="Text Box 7"/>
          <p:cNvSpPr txBox="1">
            <a:spLocks noChangeArrowheads="1"/>
          </p:cNvSpPr>
          <p:nvPr/>
        </p:nvSpPr>
        <p:spPr bwMode="auto">
          <a:xfrm>
            <a:off x="7100888" y="4689475"/>
            <a:ext cx="4318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000" dirty="0">
                <a:solidFill>
                  <a:srgbClr val="008000"/>
                </a:solidFill>
              </a:rPr>
              <a:t>x</a:t>
            </a:r>
            <a:r>
              <a:rPr lang="tr-TR" sz="2000" baseline="-25000" dirty="0">
                <a:solidFill>
                  <a:srgbClr val="008000"/>
                </a:solidFill>
              </a:rPr>
              <a:t>w</a:t>
            </a:r>
            <a:endParaRPr lang="tr-TR" sz="2400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7944" name="Text Box 8"/>
          <p:cNvSpPr txBox="1">
            <a:spLocks noChangeArrowheads="1"/>
          </p:cNvSpPr>
          <p:nvPr/>
        </p:nvSpPr>
        <p:spPr bwMode="auto">
          <a:xfrm>
            <a:off x="4716463" y="2384425"/>
            <a:ext cx="5048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000" dirty="0">
                <a:solidFill>
                  <a:srgbClr val="008000"/>
                </a:solidFill>
              </a:rPr>
              <a:t>y</a:t>
            </a:r>
            <a:r>
              <a:rPr lang="tr-TR" sz="2000" baseline="-25000" dirty="0">
                <a:solidFill>
                  <a:srgbClr val="008000"/>
                </a:solidFill>
              </a:rPr>
              <a:t>w</a:t>
            </a:r>
            <a:endParaRPr lang="tr-TR" sz="2400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7945" name="Text Box 9"/>
          <p:cNvSpPr txBox="1">
            <a:spLocks noChangeArrowheads="1"/>
          </p:cNvSpPr>
          <p:nvPr/>
        </p:nvSpPr>
        <p:spPr bwMode="auto">
          <a:xfrm>
            <a:off x="3860800" y="5408613"/>
            <a:ext cx="5032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000" b="1" dirty="0">
                <a:solidFill>
                  <a:srgbClr val="008000"/>
                </a:solidFill>
              </a:rPr>
              <a:t>z</a:t>
            </a:r>
            <a:r>
              <a:rPr lang="tr-TR" sz="2000" b="1" baseline="-25000" dirty="0">
                <a:solidFill>
                  <a:srgbClr val="008000"/>
                </a:solidFill>
              </a:rPr>
              <a:t>w</a:t>
            </a:r>
            <a:endParaRPr lang="tr-TR" sz="2400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7946" name="Line 10"/>
          <p:cNvSpPr>
            <a:spLocks noChangeShapeType="1"/>
          </p:cNvSpPr>
          <p:nvPr/>
        </p:nvSpPr>
        <p:spPr bwMode="auto">
          <a:xfrm flipH="1">
            <a:off x="3852863" y="4689475"/>
            <a:ext cx="1295400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07947" name="Line 11"/>
          <p:cNvSpPr>
            <a:spLocks noChangeShapeType="1"/>
          </p:cNvSpPr>
          <p:nvPr/>
        </p:nvSpPr>
        <p:spPr bwMode="auto">
          <a:xfrm>
            <a:off x="5148263" y="4689475"/>
            <a:ext cx="2663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07954" name="Text Box 18"/>
          <p:cNvSpPr txBox="1">
            <a:spLocks noChangeArrowheads="1"/>
          </p:cNvSpPr>
          <p:nvPr/>
        </p:nvSpPr>
        <p:spPr bwMode="auto">
          <a:xfrm>
            <a:off x="5364163" y="4719638"/>
            <a:ext cx="57150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rgbClr val="6600CC"/>
                </a:solidFill>
              </a:rPr>
              <a:t>x</a:t>
            </a:r>
            <a:r>
              <a:rPr lang="tr-TR" sz="1600" b="1" baseline="-25000" dirty="0">
                <a:solidFill>
                  <a:srgbClr val="6600CC"/>
                </a:solidFill>
              </a:rPr>
              <a:t>v</a:t>
            </a:r>
            <a:endParaRPr lang="tr-TR" sz="1600" b="1" dirty="0">
              <a:solidFill>
                <a:srgbClr val="6600CC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427538" y="3500438"/>
            <a:ext cx="1296987" cy="1952625"/>
            <a:chOff x="2789" y="2200"/>
            <a:chExt cx="817" cy="1230"/>
          </a:xfrm>
        </p:grpSpPr>
        <p:sp>
          <p:nvSpPr>
            <p:cNvPr id="807949" name="Text Box 13"/>
            <p:cNvSpPr txBox="1">
              <a:spLocks noChangeArrowheads="1"/>
            </p:cNvSpPr>
            <p:nvPr/>
          </p:nvSpPr>
          <p:spPr bwMode="auto">
            <a:xfrm>
              <a:off x="3008" y="2200"/>
              <a:ext cx="318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rgbClr val="6600CC"/>
                  </a:solidFill>
                </a:rPr>
                <a:t>y</a:t>
              </a:r>
              <a:r>
                <a:rPr lang="tr-TR" sz="1600" b="1" baseline="-25000" dirty="0">
                  <a:solidFill>
                    <a:srgbClr val="6600CC"/>
                  </a:solidFill>
                </a:rPr>
                <a:t>v</a:t>
              </a:r>
              <a:endParaRPr lang="tr-TR" sz="1600" b="1" dirty="0">
                <a:solidFill>
                  <a:srgbClr val="6600CC"/>
                </a:solidFill>
              </a:endParaRPr>
            </a:p>
          </p:txBody>
        </p:sp>
        <p:sp>
          <p:nvSpPr>
            <p:cNvPr id="807953" name="Text Box 17"/>
            <p:cNvSpPr txBox="1">
              <a:spLocks noChangeArrowheads="1"/>
            </p:cNvSpPr>
            <p:nvPr/>
          </p:nvSpPr>
          <p:spPr bwMode="auto">
            <a:xfrm>
              <a:off x="2789" y="3218"/>
              <a:ext cx="363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i="0" dirty="0">
                  <a:solidFill>
                    <a:srgbClr val="6600CC"/>
                  </a:solidFill>
                </a:rPr>
                <a:t>z</a:t>
              </a:r>
              <a:r>
                <a:rPr lang="tr-TR" sz="1600" b="1" i="0" baseline="-25000" dirty="0">
                  <a:solidFill>
                    <a:srgbClr val="6600CC"/>
                  </a:solidFill>
                </a:rPr>
                <a:t>v</a:t>
              </a:r>
              <a:endParaRPr lang="tr-TR" sz="1600" b="1" i="0" dirty="0">
                <a:solidFill>
                  <a:srgbClr val="6600CC"/>
                </a:solidFill>
              </a:endParaRPr>
            </a:p>
          </p:txBody>
        </p:sp>
        <p:sp>
          <p:nvSpPr>
            <p:cNvPr id="807956" name="Line 20"/>
            <p:cNvSpPr>
              <a:spLocks noChangeShapeType="1"/>
            </p:cNvSpPr>
            <p:nvPr/>
          </p:nvSpPr>
          <p:spPr bwMode="auto">
            <a:xfrm rot="2845372" flipH="1" flipV="1">
              <a:off x="3040" y="2490"/>
              <a:ext cx="408" cy="363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7957" name="Line 21"/>
            <p:cNvSpPr>
              <a:spLocks noChangeShapeType="1"/>
            </p:cNvSpPr>
            <p:nvPr/>
          </p:nvSpPr>
          <p:spPr bwMode="auto">
            <a:xfrm rot="4984274" flipV="1">
              <a:off x="3402" y="2772"/>
              <a:ext cx="45" cy="363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7958" name="Line 22"/>
            <p:cNvSpPr>
              <a:spLocks noChangeShapeType="1"/>
            </p:cNvSpPr>
            <p:nvPr/>
          </p:nvSpPr>
          <p:spPr bwMode="auto">
            <a:xfrm rot="6862526">
              <a:off x="2746" y="2955"/>
              <a:ext cx="512" cy="318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716463" y="3521075"/>
            <a:ext cx="1749425" cy="1203325"/>
            <a:chOff x="4105" y="1298"/>
            <a:chExt cx="1102" cy="758"/>
          </a:xfrm>
        </p:grpSpPr>
        <p:sp>
          <p:nvSpPr>
            <p:cNvPr id="807960" name="Text Box 24"/>
            <p:cNvSpPr txBox="1">
              <a:spLocks noChangeArrowheads="1"/>
            </p:cNvSpPr>
            <p:nvPr/>
          </p:nvSpPr>
          <p:spPr bwMode="auto">
            <a:xfrm>
              <a:off x="4313" y="1474"/>
              <a:ext cx="360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chemeClr val="tx1"/>
                  </a:solidFill>
                </a:rPr>
                <a:t>x</a:t>
              </a:r>
              <a:r>
                <a:rPr lang="tr-TR" sz="1600" b="1" baseline="-25000" dirty="0">
                  <a:solidFill>
                    <a:schemeClr val="tx1"/>
                  </a:solidFill>
                </a:rPr>
                <a:t>v</a:t>
              </a:r>
              <a:endParaRPr lang="tr-T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07961" name="Text Box 25"/>
            <p:cNvSpPr txBox="1">
              <a:spLocks noChangeArrowheads="1"/>
            </p:cNvSpPr>
            <p:nvPr/>
          </p:nvSpPr>
          <p:spPr bwMode="auto">
            <a:xfrm>
              <a:off x="4150" y="1298"/>
              <a:ext cx="318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chemeClr val="tx1"/>
                  </a:solidFill>
                </a:rPr>
                <a:t>y</a:t>
              </a:r>
              <a:r>
                <a:rPr lang="tr-TR" sz="1600" b="1" baseline="-25000" dirty="0">
                  <a:solidFill>
                    <a:schemeClr val="tx1"/>
                  </a:solidFill>
                </a:rPr>
                <a:t>v</a:t>
              </a:r>
              <a:endParaRPr lang="tr-T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07962" name="Line 26"/>
            <p:cNvSpPr>
              <a:spLocks noChangeShapeType="1"/>
            </p:cNvSpPr>
            <p:nvPr/>
          </p:nvSpPr>
          <p:spPr bwMode="auto">
            <a:xfrm rot="1876940" flipH="1" flipV="1">
              <a:off x="4105" y="1616"/>
              <a:ext cx="408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7963" name="Line 27"/>
            <p:cNvSpPr>
              <a:spLocks noChangeShapeType="1"/>
            </p:cNvSpPr>
            <p:nvPr/>
          </p:nvSpPr>
          <p:spPr bwMode="auto">
            <a:xfrm flipV="1">
              <a:off x="4390" y="1693"/>
              <a:ext cx="45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7964" name="Line 28"/>
            <p:cNvSpPr>
              <a:spLocks noChangeShapeType="1"/>
            </p:cNvSpPr>
            <p:nvPr/>
          </p:nvSpPr>
          <p:spPr bwMode="auto">
            <a:xfrm flipV="1">
              <a:off x="4390" y="1781"/>
              <a:ext cx="499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7965" name="Text Box 29"/>
            <p:cNvSpPr txBox="1">
              <a:spLocks noChangeArrowheads="1"/>
            </p:cNvSpPr>
            <p:nvPr/>
          </p:nvSpPr>
          <p:spPr bwMode="auto">
            <a:xfrm>
              <a:off x="4844" y="1616"/>
              <a:ext cx="363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i="0" dirty="0">
                  <a:solidFill>
                    <a:schemeClr val="tx1"/>
                  </a:solidFill>
                </a:rPr>
                <a:t>z</a:t>
              </a:r>
              <a:r>
                <a:rPr lang="tr-TR" sz="1600" b="1" i="0" baseline="-25000" dirty="0">
                  <a:solidFill>
                    <a:schemeClr val="tx1"/>
                  </a:solidFill>
                </a:rPr>
                <a:t>v</a:t>
              </a:r>
              <a:endParaRPr lang="tr-TR" sz="1600" b="1" i="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Dünya-Görüntüleme Koordinatları dönüşümü</a:t>
            </a:r>
            <a:endParaRPr lang="tr-TR" sz="3200" b="1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808964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352425" indent="-342900"/>
            <a:r>
              <a:rPr lang="tr-TR" sz="2400" dirty="0">
                <a:solidFill>
                  <a:srgbClr val="336600"/>
                </a:solidFill>
              </a:rPr>
              <a:t>Eğer kamera pozisyonu dünyaya göre (x</a:t>
            </a:r>
            <a:r>
              <a:rPr lang="tr-TR" sz="2400" baseline="-25000" dirty="0">
                <a:solidFill>
                  <a:srgbClr val="336600"/>
                </a:solidFill>
              </a:rPr>
              <a:t>0</a:t>
            </a:r>
            <a:r>
              <a:rPr lang="tr-TR" sz="2400" dirty="0">
                <a:solidFill>
                  <a:srgbClr val="336600"/>
                </a:solidFill>
              </a:rPr>
              <a:t>, y</a:t>
            </a:r>
            <a:r>
              <a:rPr lang="tr-TR" sz="2400" baseline="-25000" dirty="0">
                <a:solidFill>
                  <a:srgbClr val="336600"/>
                </a:solidFill>
              </a:rPr>
              <a:t>0</a:t>
            </a:r>
            <a:r>
              <a:rPr lang="tr-TR" sz="2400" dirty="0">
                <a:solidFill>
                  <a:srgbClr val="336600"/>
                </a:solidFill>
              </a:rPr>
              <a:t>, z</a:t>
            </a:r>
            <a:r>
              <a:rPr lang="tr-TR" sz="2400" baseline="-25000" dirty="0">
                <a:solidFill>
                  <a:srgbClr val="336600"/>
                </a:solidFill>
              </a:rPr>
              <a:t>0</a:t>
            </a:r>
            <a:r>
              <a:rPr lang="tr-TR" sz="2400" dirty="0">
                <a:solidFill>
                  <a:srgbClr val="336600"/>
                </a:solidFill>
              </a:rPr>
              <a:t>), da ise yandaki </a:t>
            </a:r>
            <a:r>
              <a:rPr lang="tr-TR" sz="2400" b="1" dirty="0">
                <a:solidFill>
                  <a:srgbClr val="336600"/>
                </a:solidFill>
              </a:rPr>
              <a:t>T</a:t>
            </a:r>
            <a:r>
              <a:rPr lang="tr-TR" sz="2400" dirty="0">
                <a:solidFill>
                  <a:srgbClr val="336600"/>
                </a:solidFill>
              </a:rPr>
              <a:t> matrisi orijin çakıştırması yapar.</a:t>
            </a:r>
          </a:p>
        </p:txBody>
      </p:sp>
      <p:graphicFrame>
        <p:nvGraphicFramePr>
          <p:cNvPr id="80897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580630"/>
              </p:ext>
            </p:extLst>
          </p:nvPr>
        </p:nvGraphicFramePr>
        <p:xfrm>
          <a:off x="2131107" y="3139281"/>
          <a:ext cx="4313101" cy="3026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4" name="Equation" r:id="rId3" imgW="4927320" imgH="3454200" progId="Equation.3">
                  <p:embed/>
                </p:oleObj>
              </mc:Choice>
              <mc:Fallback>
                <p:oleObj name="Equation" r:id="rId3" imgW="4927320" imgH="3454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107" y="3139281"/>
                        <a:ext cx="4313101" cy="30260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Dünya-Görüntüleme Koordinatları dönüşümü</a:t>
            </a:r>
            <a:endParaRPr lang="tr-TR" sz="3200" b="1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80998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>
                <a:solidFill>
                  <a:srgbClr val="336600"/>
                </a:solidFill>
              </a:rPr>
              <a:t>Döndürme işlemleri </a:t>
            </a:r>
            <a:r>
              <a:rPr lang="tr-TR" sz="2400" b="1" dirty="0">
                <a:solidFill>
                  <a:srgbClr val="336600"/>
                </a:solidFill>
              </a:rPr>
              <a:t>N</a:t>
            </a:r>
            <a:r>
              <a:rPr lang="tr-TR" sz="2400" dirty="0">
                <a:solidFill>
                  <a:srgbClr val="336600"/>
                </a:solidFill>
              </a:rPr>
              <a:t> vektörü yönüne bağlı olarak 2 veya 3 kez yapılır.</a:t>
            </a:r>
          </a:p>
          <a:p>
            <a:r>
              <a:rPr lang="tr-TR" sz="2400" dirty="0">
                <a:solidFill>
                  <a:srgbClr val="336600"/>
                </a:solidFill>
              </a:rPr>
              <a:t>Önce </a:t>
            </a:r>
            <a:r>
              <a:rPr lang="tr-TR" sz="2400" i="1" dirty="0">
                <a:solidFill>
                  <a:srgbClr val="336600"/>
                </a:solidFill>
              </a:rPr>
              <a:t>z</a:t>
            </a:r>
            <a:r>
              <a:rPr lang="tr-TR" sz="2400" i="1" baseline="-25000" dirty="0">
                <a:solidFill>
                  <a:srgbClr val="336600"/>
                </a:solidFill>
              </a:rPr>
              <a:t>v </a:t>
            </a:r>
            <a:r>
              <a:rPr lang="tr-TR" sz="2400" dirty="0">
                <a:solidFill>
                  <a:srgbClr val="336600"/>
                </a:solidFill>
              </a:rPr>
              <a:t>yi </a:t>
            </a:r>
            <a:r>
              <a:rPr lang="tr-TR" sz="2400" i="1" dirty="0">
                <a:solidFill>
                  <a:srgbClr val="336600"/>
                </a:solidFill>
              </a:rPr>
              <a:t>x</a:t>
            </a:r>
            <a:r>
              <a:rPr lang="tr-TR" sz="2400" i="1" baseline="-25000" dirty="0">
                <a:solidFill>
                  <a:srgbClr val="336600"/>
                </a:solidFill>
              </a:rPr>
              <a:t>w </a:t>
            </a:r>
            <a:r>
              <a:rPr lang="tr-TR" sz="2400" i="1" dirty="0">
                <a:solidFill>
                  <a:srgbClr val="336600"/>
                </a:solidFill>
              </a:rPr>
              <a:t>-z</a:t>
            </a:r>
            <a:r>
              <a:rPr lang="tr-TR" sz="2400" i="1" baseline="-25000" dirty="0">
                <a:solidFill>
                  <a:srgbClr val="336600"/>
                </a:solidFill>
              </a:rPr>
              <a:t>w</a:t>
            </a:r>
            <a:r>
              <a:rPr lang="tr-TR" sz="2400" dirty="0">
                <a:solidFill>
                  <a:srgbClr val="336600"/>
                </a:solidFill>
              </a:rPr>
              <a:t> düzlemine çevirmek için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i="1" dirty="0">
                <a:solidFill>
                  <a:srgbClr val="336600"/>
                </a:solidFill>
              </a:rPr>
              <a:t>x</a:t>
            </a:r>
            <a:r>
              <a:rPr lang="tr-TR" sz="2400" i="1" baseline="-25000" dirty="0">
                <a:solidFill>
                  <a:srgbClr val="336600"/>
                </a:solidFill>
              </a:rPr>
              <a:t>w</a:t>
            </a:r>
            <a:r>
              <a:rPr lang="tr-TR" sz="2400" i="1" dirty="0">
                <a:solidFill>
                  <a:srgbClr val="336600"/>
                </a:solidFill>
              </a:rPr>
              <a:t> </a:t>
            </a:r>
            <a:r>
              <a:rPr lang="tr-TR" sz="2400" dirty="0">
                <a:solidFill>
                  <a:srgbClr val="336600"/>
                </a:solidFill>
              </a:rPr>
              <a:t>ekseninde döndürme yaparız.</a:t>
            </a:r>
          </a:p>
        </p:txBody>
      </p:sp>
      <p:graphicFrame>
        <p:nvGraphicFramePr>
          <p:cNvPr id="809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715279"/>
              </p:ext>
            </p:extLst>
          </p:nvPr>
        </p:nvGraphicFramePr>
        <p:xfrm>
          <a:off x="1691680" y="3434804"/>
          <a:ext cx="554355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9" name="Equation" r:id="rId3" imgW="9232560" imgH="4546440" progId="Equation.3">
                  <p:embed/>
                </p:oleObj>
              </mc:Choice>
              <mc:Fallback>
                <p:oleObj name="Equation" r:id="rId3" imgW="9232560" imgH="4546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434804"/>
                        <a:ext cx="5543550" cy="273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Dünya-Görüntüleme Koordinatları dönüşümü</a:t>
            </a:r>
            <a:endParaRPr lang="tr-TR" sz="3200" b="1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811012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46856" y="1219200"/>
            <a:ext cx="8229600" cy="4937760"/>
          </a:xfrm>
        </p:spPr>
        <p:txBody>
          <a:bodyPr/>
          <a:lstStyle/>
          <a:p>
            <a:pPr marL="352425" indent="-342900"/>
            <a:r>
              <a:rPr lang="tr-TR" sz="2400" dirty="0">
                <a:solidFill>
                  <a:srgbClr val="336600"/>
                </a:solidFill>
              </a:rPr>
              <a:t>Sonra, dünya </a:t>
            </a:r>
            <a:r>
              <a:rPr lang="tr-TR" sz="2400" i="1" dirty="0">
                <a:solidFill>
                  <a:srgbClr val="336600"/>
                </a:solidFill>
              </a:rPr>
              <a:t>y</a:t>
            </a:r>
            <a:r>
              <a:rPr lang="tr-TR" sz="2400" i="1" baseline="-25000" dirty="0">
                <a:solidFill>
                  <a:srgbClr val="336600"/>
                </a:solidFill>
              </a:rPr>
              <a:t>w</a:t>
            </a:r>
            <a:r>
              <a:rPr lang="tr-TR" sz="2400" i="1" dirty="0">
                <a:solidFill>
                  <a:srgbClr val="336600"/>
                </a:solidFill>
              </a:rPr>
              <a:t> </a:t>
            </a:r>
            <a:r>
              <a:rPr lang="tr-TR" sz="2400" dirty="0">
                <a:solidFill>
                  <a:srgbClr val="336600"/>
                </a:solidFill>
              </a:rPr>
              <a:t>ekseninde dönerek,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i="1" dirty="0">
                <a:solidFill>
                  <a:srgbClr val="336600"/>
                </a:solidFill>
              </a:rPr>
              <a:t>z</a:t>
            </a:r>
            <a:r>
              <a:rPr lang="tr-TR" sz="2400" i="1" baseline="-25000" dirty="0">
                <a:solidFill>
                  <a:srgbClr val="336600"/>
                </a:solidFill>
              </a:rPr>
              <a:t>w</a:t>
            </a:r>
            <a:r>
              <a:rPr lang="tr-TR" sz="2400" i="1" dirty="0">
                <a:solidFill>
                  <a:srgbClr val="336600"/>
                </a:solidFill>
              </a:rPr>
              <a:t> </a:t>
            </a:r>
            <a:r>
              <a:rPr lang="tr-TR" sz="2400" dirty="0">
                <a:solidFill>
                  <a:srgbClr val="336600"/>
                </a:solidFill>
              </a:rPr>
              <a:t>ve </a:t>
            </a:r>
            <a:r>
              <a:rPr lang="tr-TR" sz="2400" i="1" dirty="0">
                <a:solidFill>
                  <a:srgbClr val="336600"/>
                </a:solidFill>
              </a:rPr>
              <a:t>z</a:t>
            </a:r>
            <a:r>
              <a:rPr lang="tr-TR" sz="2400" i="1" baseline="-25000" dirty="0">
                <a:solidFill>
                  <a:srgbClr val="336600"/>
                </a:solidFill>
              </a:rPr>
              <a:t>v</a:t>
            </a:r>
            <a:r>
              <a:rPr lang="tr-TR" sz="2400" i="1" dirty="0">
                <a:solidFill>
                  <a:srgbClr val="336600"/>
                </a:solidFill>
              </a:rPr>
              <a:t> </a:t>
            </a:r>
            <a:r>
              <a:rPr lang="tr-TR" sz="2400" dirty="0">
                <a:solidFill>
                  <a:srgbClr val="336600"/>
                </a:solidFill>
              </a:rPr>
              <a:t>eksenlerini </a:t>
            </a:r>
            <a:r>
              <a:rPr lang="tr-TR" sz="2400" i="1" dirty="0">
                <a:solidFill>
                  <a:srgbClr val="336600"/>
                </a:solidFill>
              </a:rPr>
              <a:t>çakıştırırız.</a:t>
            </a:r>
            <a:endParaRPr lang="tr-TR" sz="2400" dirty="0">
              <a:solidFill>
                <a:srgbClr val="336600"/>
              </a:solidFill>
            </a:endParaRPr>
          </a:p>
        </p:txBody>
      </p:sp>
      <p:graphicFrame>
        <p:nvGraphicFramePr>
          <p:cNvPr id="811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383479"/>
              </p:ext>
            </p:extLst>
          </p:nvPr>
        </p:nvGraphicFramePr>
        <p:xfrm>
          <a:off x="1619672" y="3429000"/>
          <a:ext cx="5889495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2" name="Equation" r:id="rId3" imgW="3886200" imgH="1752480" progId="Equation.3">
                  <p:embed/>
                </p:oleObj>
              </mc:Choice>
              <mc:Fallback>
                <p:oleObj name="Equation" r:id="rId3" imgW="3886200" imgH="1752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429000"/>
                        <a:ext cx="5889495" cy="2664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tr-TR" b="1" dirty="0"/>
              <a:t>Kapsam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8581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Sahneye 3 boyutlu bakış</a:t>
            </a:r>
          </a:p>
          <a:p>
            <a:r>
              <a:rPr lang="tr-TR" dirty="0"/>
              <a:t>Yansıtma / Projeksiyonlar</a:t>
            </a:r>
          </a:p>
          <a:p>
            <a:pPr lvl="1"/>
            <a:r>
              <a:rPr lang="tr-TR" dirty="0"/>
              <a:t>Paralel ve perspektif bakış</a:t>
            </a:r>
          </a:p>
        </p:txBody>
      </p:sp>
      <p:pic>
        <p:nvPicPr>
          <p:cNvPr id="858117" name="Picture 5" descr="c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913" y="3678238"/>
            <a:ext cx="42037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8118" name="Picture 6" descr="c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644900"/>
            <a:ext cx="42100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Dünya-Görüntüleme Koordinatları dönüşümü</a:t>
            </a:r>
            <a:endParaRPr lang="tr-TR" sz="3200" b="1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812036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352425" indent="-342900"/>
            <a:r>
              <a:rPr lang="tr-TR" sz="2400" dirty="0">
                <a:solidFill>
                  <a:srgbClr val="336600"/>
                </a:solidFill>
              </a:rPr>
              <a:t>En son döndürme dünya z</a:t>
            </a:r>
            <a:r>
              <a:rPr lang="tr-TR" sz="2400" i="1" baseline="-25000" dirty="0">
                <a:solidFill>
                  <a:srgbClr val="336600"/>
                </a:solidFill>
              </a:rPr>
              <a:t>w</a:t>
            </a:r>
            <a:r>
              <a:rPr lang="tr-TR" sz="2400" i="1" dirty="0">
                <a:solidFill>
                  <a:srgbClr val="336600"/>
                </a:solidFill>
              </a:rPr>
              <a:t> </a:t>
            </a:r>
            <a:r>
              <a:rPr lang="tr-TR" sz="2400" dirty="0">
                <a:solidFill>
                  <a:srgbClr val="336600"/>
                </a:solidFill>
              </a:rPr>
              <a:t>ekseninde yapılarak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y</a:t>
            </a:r>
            <a:r>
              <a:rPr lang="tr-TR" sz="2400" i="1" baseline="-25000" dirty="0">
                <a:solidFill>
                  <a:srgbClr val="336600"/>
                </a:solidFill>
              </a:rPr>
              <a:t>w</a:t>
            </a:r>
            <a:r>
              <a:rPr lang="tr-TR" sz="2400" i="1" dirty="0">
                <a:solidFill>
                  <a:srgbClr val="336600"/>
                </a:solidFill>
              </a:rPr>
              <a:t> </a:t>
            </a:r>
            <a:r>
              <a:rPr lang="tr-TR" sz="2400" dirty="0">
                <a:solidFill>
                  <a:srgbClr val="336600"/>
                </a:solidFill>
              </a:rPr>
              <a:t>ve </a:t>
            </a:r>
            <a:r>
              <a:rPr lang="tr-TR" sz="2400" dirty="0" err="1">
                <a:solidFill>
                  <a:srgbClr val="336600"/>
                </a:solidFill>
              </a:rPr>
              <a:t>y</a:t>
            </a:r>
            <a:r>
              <a:rPr lang="tr-TR" sz="2400" i="1" baseline="-25000" dirty="0" err="1">
                <a:solidFill>
                  <a:srgbClr val="336600"/>
                </a:solidFill>
              </a:rPr>
              <a:t>v</a:t>
            </a:r>
            <a:r>
              <a:rPr lang="tr-TR" sz="2400" i="1" dirty="0">
                <a:solidFill>
                  <a:srgbClr val="336600"/>
                </a:solidFill>
              </a:rPr>
              <a:t> </a:t>
            </a:r>
            <a:r>
              <a:rPr lang="tr-TR" sz="2400" dirty="0">
                <a:solidFill>
                  <a:srgbClr val="336600"/>
                </a:solidFill>
              </a:rPr>
              <a:t>eksenleri çakıştırılır.</a:t>
            </a:r>
          </a:p>
        </p:txBody>
      </p:sp>
      <p:graphicFrame>
        <p:nvGraphicFramePr>
          <p:cNvPr id="8120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506654"/>
              </p:ext>
            </p:extLst>
          </p:nvPr>
        </p:nvGraphicFramePr>
        <p:xfrm>
          <a:off x="1547664" y="3284984"/>
          <a:ext cx="6106395" cy="28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6" name="Equation" r:id="rId3" imgW="3809880" imgH="1752480" progId="Equation.3">
                  <p:embed/>
                </p:oleObj>
              </mc:Choice>
              <mc:Fallback>
                <p:oleObj name="Equation" r:id="rId3" imgW="3809880" imgH="1752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284984"/>
                        <a:ext cx="6106395" cy="2808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Dünya-Görüntüleme Koordinatları dönüşümü</a:t>
            </a:r>
            <a:endParaRPr lang="tr-TR" sz="3200" b="1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813060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352425" indent="-342900"/>
            <a:r>
              <a:rPr lang="tr-TR" sz="2400" dirty="0">
                <a:solidFill>
                  <a:srgbClr val="336600"/>
                </a:solidFill>
              </a:rPr>
              <a:t>Tüm dönüşüm bu matrislerin çarpımıdır:</a:t>
            </a:r>
          </a:p>
        </p:txBody>
      </p:sp>
      <p:graphicFrame>
        <p:nvGraphicFramePr>
          <p:cNvPr id="813062" name="Object 6"/>
          <p:cNvGraphicFramePr>
            <a:graphicFrameLocks noChangeAspect="1"/>
          </p:cNvGraphicFramePr>
          <p:nvPr/>
        </p:nvGraphicFramePr>
        <p:xfrm>
          <a:off x="1763713" y="3573016"/>
          <a:ext cx="53022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0" name="Equation" r:id="rId3" imgW="7391160" imgH="965160" progId="Equation.3">
                  <p:embed/>
                </p:oleObj>
              </mc:Choice>
              <mc:Fallback>
                <p:oleObj name="Equation" r:id="rId3" imgW="7391160" imgH="965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573016"/>
                        <a:ext cx="53022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90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tr-TR" dirty="0"/>
              <a:t>Dünya-Görüntüleme Koordinatları dönüşümü</a:t>
            </a:r>
            <a:endParaRPr lang="tr-TR" sz="3200" b="1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814084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52425" indent="-342900"/>
            <a:r>
              <a:rPr lang="tr-TR" sz="2400" dirty="0">
                <a:solidFill>
                  <a:srgbClr val="336600"/>
                </a:solidFill>
              </a:rPr>
              <a:t>Diğer bir yöntem </a:t>
            </a:r>
            <a:r>
              <a:rPr lang="tr-TR" sz="2400" i="1" dirty="0">
                <a:solidFill>
                  <a:srgbClr val="9900FF"/>
                </a:solidFill>
              </a:rPr>
              <a:t>u,v,n</a:t>
            </a:r>
            <a:r>
              <a:rPr lang="tr-TR" sz="2400" dirty="0">
                <a:solidFill>
                  <a:srgbClr val="336600"/>
                </a:solidFill>
              </a:rPr>
              <a:t> vektörlerini bulup, dönme-öteleme matrisini direkt doldurmaktır. Verilen </a:t>
            </a:r>
            <a:r>
              <a:rPr lang="tr-TR" sz="2400" b="1" dirty="0">
                <a:solidFill>
                  <a:srgbClr val="336600"/>
                </a:solidFill>
              </a:rPr>
              <a:t>N </a:t>
            </a:r>
            <a:r>
              <a:rPr lang="tr-TR" sz="2400" dirty="0">
                <a:solidFill>
                  <a:srgbClr val="336600"/>
                </a:solidFill>
              </a:rPr>
              <a:t>ve </a:t>
            </a:r>
            <a:r>
              <a:rPr lang="tr-TR" sz="2400" b="1" dirty="0">
                <a:solidFill>
                  <a:srgbClr val="336600"/>
                </a:solidFill>
              </a:rPr>
              <a:t>V</a:t>
            </a:r>
            <a:r>
              <a:rPr lang="tr-TR" sz="2400" dirty="0">
                <a:solidFill>
                  <a:srgbClr val="336600"/>
                </a:solidFill>
              </a:rPr>
              <a:t> vektörlerinden birim vektörler hesaplanır:</a:t>
            </a:r>
          </a:p>
        </p:txBody>
      </p:sp>
      <p:graphicFrame>
        <p:nvGraphicFramePr>
          <p:cNvPr id="814088" name="Object 8"/>
          <p:cNvGraphicFramePr>
            <a:graphicFrameLocks noChangeAspect="1"/>
          </p:cNvGraphicFramePr>
          <p:nvPr/>
        </p:nvGraphicFramePr>
        <p:xfrm>
          <a:off x="2339975" y="3141663"/>
          <a:ext cx="4635500" cy="346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7" name="Equation" r:id="rId3" imgW="7543800" imgH="5638680" progId="Equation.3">
                  <p:embed/>
                </p:oleObj>
              </mc:Choice>
              <mc:Fallback>
                <p:oleObj name="Equation" r:id="rId3" imgW="7543800" imgH="5638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41663"/>
                        <a:ext cx="4635500" cy="346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Dünya-Görüntüleme Koordinatları dönüşümü</a:t>
            </a:r>
            <a:endParaRPr lang="tr-TR" sz="3200" b="1" dirty="0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816132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52425" indent="-342900"/>
            <a:r>
              <a:rPr lang="tr-TR" sz="2400" dirty="0">
                <a:solidFill>
                  <a:srgbClr val="336600"/>
                </a:solidFill>
              </a:rPr>
              <a:t>(İleride de göreceğiz) verilen </a:t>
            </a:r>
            <a:r>
              <a:rPr lang="tr-TR" sz="2400" b="1" dirty="0">
                <a:solidFill>
                  <a:srgbClr val="336600"/>
                </a:solidFill>
              </a:rPr>
              <a:t>V </a:t>
            </a:r>
            <a:r>
              <a:rPr lang="tr-TR" sz="2400" dirty="0">
                <a:solidFill>
                  <a:srgbClr val="336600"/>
                </a:solidFill>
              </a:rPr>
              <a:t>vektörünü direkt kullanıp birim </a:t>
            </a:r>
            <a:r>
              <a:rPr lang="tr-TR" sz="2400" b="1" dirty="0">
                <a:solidFill>
                  <a:srgbClr val="336600"/>
                </a:solidFill>
              </a:rPr>
              <a:t>v </a:t>
            </a:r>
            <a:r>
              <a:rPr lang="tr-TR" sz="2400" dirty="0">
                <a:solidFill>
                  <a:srgbClr val="336600"/>
                </a:solidFill>
              </a:rPr>
              <a:t>bulunamaz, </a:t>
            </a:r>
            <a:r>
              <a:rPr lang="tr-TR" sz="2400" b="1" dirty="0">
                <a:solidFill>
                  <a:srgbClr val="336600"/>
                </a:solidFill>
              </a:rPr>
              <a:t>u </a:t>
            </a:r>
            <a:r>
              <a:rPr lang="tr-TR" sz="2400" dirty="0">
                <a:solidFill>
                  <a:srgbClr val="336600"/>
                </a:solidFill>
              </a:rPr>
              <a:t>ve </a:t>
            </a:r>
            <a:r>
              <a:rPr lang="tr-TR" sz="2400" b="1" dirty="0">
                <a:solidFill>
                  <a:srgbClr val="336600"/>
                </a:solidFill>
              </a:rPr>
              <a:t>n</a:t>
            </a:r>
            <a:r>
              <a:rPr lang="tr-TR" sz="2400" dirty="0">
                <a:solidFill>
                  <a:srgbClr val="336600"/>
                </a:solidFill>
              </a:rPr>
              <a:t> çarpılmalıdır. Sonuç döndürme matrisi:</a:t>
            </a:r>
          </a:p>
        </p:txBody>
      </p:sp>
      <p:graphicFrame>
        <p:nvGraphicFramePr>
          <p:cNvPr id="816133" name="Object 5"/>
          <p:cNvGraphicFramePr>
            <a:graphicFrameLocks noChangeAspect="1"/>
          </p:cNvGraphicFramePr>
          <p:nvPr/>
        </p:nvGraphicFramePr>
        <p:xfrm>
          <a:off x="4159250" y="2170113"/>
          <a:ext cx="182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7" name="Equation" r:id="rId3" imgW="368280" imgH="863280" progId="Equation.3">
                  <p:embed/>
                </p:oleObj>
              </mc:Choice>
              <mc:Fallback>
                <p:oleObj name="Equation" r:id="rId3" imgW="36828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2170113"/>
                        <a:ext cx="1825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38" name="Object 10"/>
          <p:cNvGraphicFramePr>
            <a:graphicFrameLocks noChangeAspect="1"/>
          </p:cNvGraphicFramePr>
          <p:nvPr/>
        </p:nvGraphicFramePr>
        <p:xfrm>
          <a:off x="2268538" y="3162300"/>
          <a:ext cx="4824412" cy="300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8" name="Equation" r:id="rId5" imgW="1282680" imgH="799920" progId="Equation.3">
                  <p:embed/>
                </p:oleObj>
              </mc:Choice>
              <mc:Fallback>
                <p:oleObj name="Equation" r:id="rId5" imgW="1282680" imgH="7999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162300"/>
                        <a:ext cx="4824412" cy="300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Dünya-Görüntüleme Koordinatları dönüşümü</a:t>
            </a:r>
            <a:endParaRPr lang="tr-TR" sz="3200" b="1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352425" indent="-342900"/>
            <a:r>
              <a:rPr lang="tr-TR" sz="2400" dirty="0">
                <a:solidFill>
                  <a:srgbClr val="336600"/>
                </a:solidFill>
              </a:rPr>
              <a:t>Orijinleri çakıştırılan öteleme matrisi aynıdır:</a:t>
            </a:r>
          </a:p>
        </p:txBody>
      </p:sp>
      <p:graphicFrame>
        <p:nvGraphicFramePr>
          <p:cNvPr id="891909" name="Object 5"/>
          <p:cNvGraphicFramePr>
            <a:graphicFrameLocks noChangeAspect="1"/>
          </p:cNvGraphicFramePr>
          <p:nvPr/>
        </p:nvGraphicFramePr>
        <p:xfrm>
          <a:off x="4159250" y="2170113"/>
          <a:ext cx="182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0" name="Equation" r:id="rId3" imgW="368280" imgH="863280" progId="Equation.3">
                  <p:embed/>
                </p:oleObj>
              </mc:Choice>
              <mc:Fallback>
                <p:oleObj name="Equation" r:id="rId3" imgW="36828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2170113"/>
                        <a:ext cx="1825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913" name="Object 9"/>
          <p:cNvGraphicFramePr>
            <a:graphicFrameLocks noChangeAspect="1"/>
          </p:cNvGraphicFramePr>
          <p:nvPr/>
        </p:nvGraphicFramePr>
        <p:xfrm>
          <a:off x="2347913" y="3107208"/>
          <a:ext cx="4765675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1" name="Denklem" r:id="rId5" imgW="1498320" imgH="939600" progId="Equation.3">
                  <p:embed/>
                </p:oleObj>
              </mc:Choice>
              <mc:Fallback>
                <p:oleObj name="Denklem" r:id="rId5" imgW="1498320" imgH="939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3107208"/>
                        <a:ext cx="4765675" cy="298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Dünya-Görüntüleme Koordinatları dönüşümü</a:t>
            </a:r>
            <a:endParaRPr lang="tr-TR" sz="3200" b="1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890884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52425" indent="-342900"/>
            <a:r>
              <a:rPr lang="tr-TR" sz="2400" dirty="0">
                <a:solidFill>
                  <a:srgbClr val="336600"/>
                </a:solidFill>
              </a:rPr>
              <a:t>Birleşik matris </a:t>
            </a:r>
            <a:r>
              <a:rPr lang="tr-TR" sz="2400" b="1" dirty="0">
                <a:solidFill>
                  <a:srgbClr val="336600"/>
                </a:solidFill>
              </a:rPr>
              <a:t>R </a:t>
            </a:r>
            <a:r>
              <a:rPr lang="tr-TR" sz="2400" dirty="0">
                <a:solidFill>
                  <a:srgbClr val="336600"/>
                </a:solidFill>
              </a:rPr>
              <a:t> ve </a:t>
            </a:r>
            <a:r>
              <a:rPr lang="tr-TR" sz="2400" b="1" dirty="0">
                <a:solidFill>
                  <a:srgbClr val="336600"/>
                </a:solidFill>
              </a:rPr>
              <a:t> T </a:t>
            </a:r>
            <a:r>
              <a:rPr lang="tr-TR" sz="2400" dirty="0">
                <a:solidFill>
                  <a:srgbClr val="336600"/>
                </a:solidFill>
              </a:rPr>
              <a:t> çarpımıdır.</a:t>
            </a:r>
          </a:p>
        </p:txBody>
      </p:sp>
      <p:graphicFrame>
        <p:nvGraphicFramePr>
          <p:cNvPr id="890885" name="Object 5"/>
          <p:cNvGraphicFramePr>
            <a:graphicFrameLocks noChangeAspect="1"/>
          </p:cNvGraphicFramePr>
          <p:nvPr/>
        </p:nvGraphicFramePr>
        <p:xfrm>
          <a:off x="4159250" y="2170113"/>
          <a:ext cx="182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2" name="Equation" r:id="rId3" imgW="368280" imgH="863280" progId="Equation.3">
                  <p:embed/>
                </p:oleObj>
              </mc:Choice>
              <mc:Fallback>
                <p:oleObj name="Equation" r:id="rId3" imgW="36828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2170113"/>
                        <a:ext cx="1825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89" name="Object 9"/>
          <p:cNvGraphicFramePr>
            <a:graphicFrameLocks noChangeAspect="1"/>
          </p:cNvGraphicFramePr>
          <p:nvPr/>
        </p:nvGraphicFramePr>
        <p:xfrm>
          <a:off x="1792908" y="2289860"/>
          <a:ext cx="4507284" cy="43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3" name="Denklem" r:id="rId5" imgW="1981080" imgH="1917360" progId="Equation.3">
                  <p:embed/>
                </p:oleObj>
              </mc:Choice>
              <mc:Fallback>
                <p:oleObj name="Denklem" r:id="rId5" imgW="1981080" imgH="1917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908" y="2289860"/>
                        <a:ext cx="4507284" cy="43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26</a:t>
            </a:fld>
            <a:endParaRPr lang="tr-TR" dirty="0"/>
          </a:p>
        </p:txBody>
      </p:sp>
      <p:graphicFrame>
        <p:nvGraphicFramePr>
          <p:cNvPr id="817157" name="Object 5"/>
          <p:cNvGraphicFramePr>
            <a:graphicFrameLocks noChangeAspect="1"/>
          </p:cNvGraphicFramePr>
          <p:nvPr/>
        </p:nvGraphicFramePr>
        <p:xfrm>
          <a:off x="4159250" y="2170113"/>
          <a:ext cx="182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9" name="Equation" r:id="rId3" imgW="368280" imgH="863280" progId="Equation.3">
                  <p:embed/>
                </p:oleObj>
              </mc:Choice>
              <mc:Fallback>
                <p:oleObj name="Equation" r:id="rId3" imgW="36828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2170113"/>
                        <a:ext cx="1825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7164" name="Rectangle 12"/>
          <p:cNvSpPr>
            <a:spLocks noChangeArrowheads="1"/>
          </p:cNvSpPr>
          <p:nvPr/>
        </p:nvSpPr>
        <p:spPr bwMode="auto">
          <a:xfrm>
            <a:off x="1187450" y="18446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</a:pPr>
            <a:endParaRPr lang="tr-TR" sz="2000" i="0" dirty="0">
              <a:solidFill>
                <a:srgbClr val="990033"/>
              </a:solidFill>
              <a:cs typeface="Arial" charset="0"/>
            </a:endParaRPr>
          </a:p>
        </p:txBody>
      </p:sp>
      <p:sp>
        <p:nvSpPr>
          <p:cNvPr id="817165" name="Line 13"/>
          <p:cNvSpPr>
            <a:spLocks noChangeShapeType="1"/>
          </p:cNvSpPr>
          <p:nvPr/>
        </p:nvSpPr>
        <p:spPr bwMode="auto">
          <a:xfrm flipV="1">
            <a:off x="2411413" y="2205038"/>
            <a:ext cx="0" cy="295275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166" name="Line 14"/>
          <p:cNvSpPr>
            <a:spLocks noChangeShapeType="1"/>
          </p:cNvSpPr>
          <p:nvPr/>
        </p:nvSpPr>
        <p:spPr bwMode="auto">
          <a:xfrm>
            <a:off x="2124075" y="5013325"/>
            <a:ext cx="4032250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167" name="Text Box 15"/>
          <p:cNvSpPr txBox="1">
            <a:spLocks noChangeArrowheads="1"/>
          </p:cNvSpPr>
          <p:nvPr/>
        </p:nvSpPr>
        <p:spPr bwMode="auto">
          <a:xfrm>
            <a:off x="2051050" y="2060575"/>
            <a:ext cx="5048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rgbClr val="990033"/>
                </a:solidFill>
              </a:rPr>
              <a:t>y</a:t>
            </a:r>
          </a:p>
        </p:txBody>
      </p:sp>
      <p:sp>
        <p:nvSpPr>
          <p:cNvPr id="817168" name="Text Box 16"/>
          <p:cNvSpPr txBox="1">
            <a:spLocks noChangeArrowheads="1"/>
          </p:cNvSpPr>
          <p:nvPr/>
        </p:nvSpPr>
        <p:spPr bwMode="auto">
          <a:xfrm>
            <a:off x="5651500" y="5084763"/>
            <a:ext cx="576263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817169" name="Line 17"/>
          <p:cNvSpPr>
            <a:spLocks noChangeShapeType="1"/>
          </p:cNvSpPr>
          <p:nvPr/>
        </p:nvSpPr>
        <p:spPr bwMode="auto">
          <a:xfrm rot="20089162" flipV="1">
            <a:off x="3830638" y="2708275"/>
            <a:ext cx="0" cy="1511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170" name="Line 18"/>
          <p:cNvSpPr>
            <a:spLocks noChangeShapeType="1"/>
          </p:cNvSpPr>
          <p:nvPr/>
        </p:nvSpPr>
        <p:spPr bwMode="auto">
          <a:xfrm rot="20095576">
            <a:off x="3627438" y="3530600"/>
            <a:ext cx="18716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171" name="Text Box 19"/>
          <p:cNvSpPr txBox="1">
            <a:spLocks noChangeArrowheads="1"/>
          </p:cNvSpPr>
          <p:nvPr/>
        </p:nvSpPr>
        <p:spPr bwMode="auto">
          <a:xfrm rot="-2222659">
            <a:off x="5172075" y="2884488"/>
            <a:ext cx="10731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solidFill>
                  <a:schemeClr val="accent2"/>
                </a:solidFill>
              </a:rPr>
              <a:t>x′</a:t>
            </a:r>
          </a:p>
        </p:txBody>
      </p:sp>
      <p:sp>
        <p:nvSpPr>
          <p:cNvPr id="817172" name="Text Box 20"/>
          <p:cNvSpPr txBox="1">
            <a:spLocks noChangeArrowheads="1"/>
          </p:cNvSpPr>
          <p:nvPr/>
        </p:nvSpPr>
        <p:spPr bwMode="auto">
          <a:xfrm rot="-2370830">
            <a:off x="3173413" y="2624138"/>
            <a:ext cx="5016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solidFill>
                  <a:schemeClr val="accent2"/>
                </a:solidFill>
              </a:rPr>
              <a:t>y′</a:t>
            </a:r>
          </a:p>
        </p:txBody>
      </p:sp>
      <p:sp>
        <p:nvSpPr>
          <p:cNvPr id="817173" name="Arc 21"/>
          <p:cNvSpPr>
            <a:spLocks/>
          </p:cNvSpPr>
          <p:nvPr/>
        </p:nvSpPr>
        <p:spPr bwMode="auto">
          <a:xfrm rot="18383230" flipV="1">
            <a:off x="4739482" y="3461544"/>
            <a:ext cx="215900" cy="2873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174" name="Text Box 22"/>
          <p:cNvSpPr txBox="1">
            <a:spLocks noChangeArrowheads="1"/>
          </p:cNvSpPr>
          <p:nvPr/>
        </p:nvSpPr>
        <p:spPr bwMode="auto">
          <a:xfrm>
            <a:off x="4884738" y="3421063"/>
            <a:ext cx="11271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chemeClr val="accent2"/>
                </a:solidFill>
                <a:cs typeface="Arial" charset="0"/>
              </a:rPr>
              <a:t>Θ=30</a:t>
            </a:r>
            <a:r>
              <a:rPr lang="tr-TR" sz="1600" b="1" baseline="30000" dirty="0">
                <a:solidFill>
                  <a:schemeClr val="accent2"/>
                </a:solidFill>
                <a:cs typeface="Arial" charset="0"/>
              </a:rPr>
              <a:t>0</a:t>
            </a:r>
            <a:endParaRPr lang="tr-TR" sz="1600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817175" name="Line 23"/>
          <p:cNvSpPr>
            <a:spLocks noChangeShapeType="1"/>
          </p:cNvSpPr>
          <p:nvPr/>
        </p:nvSpPr>
        <p:spPr bwMode="auto">
          <a:xfrm>
            <a:off x="3995738" y="3789363"/>
            <a:ext cx="0" cy="13684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176" name="Line 24"/>
          <p:cNvSpPr>
            <a:spLocks noChangeShapeType="1"/>
          </p:cNvSpPr>
          <p:nvPr/>
        </p:nvSpPr>
        <p:spPr bwMode="auto">
          <a:xfrm flipV="1">
            <a:off x="2411413" y="3789363"/>
            <a:ext cx="2665412" cy="285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180" name="Text Box 28"/>
          <p:cNvSpPr txBox="1">
            <a:spLocks noChangeArrowheads="1"/>
          </p:cNvSpPr>
          <p:nvPr/>
        </p:nvSpPr>
        <p:spPr bwMode="auto">
          <a:xfrm>
            <a:off x="2268538" y="5013325"/>
            <a:ext cx="475138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baseline="-25000" dirty="0"/>
              <a:t>0            2            4            6                                      </a:t>
            </a:r>
          </a:p>
        </p:txBody>
      </p:sp>
      <p:sp>
        <p:nvSpPr>
          <p:cNvPr id="817182" name="Text Box 30"/>
          <p:cNvSpPr txBox="1">
            <a:spLocks noChangeArrowheads="1"/>
          </p:cNvSpPr>
          <p:nvPr/>
        </p:nvSpPr>
        <p:spPr bwMode="auto">
          <a:xfrm rot="16200000">
            <a:off x="299244" y="3259932"/>
            <a:ext cx="345598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baseline="-25000" dirty="0"/>
              <a:t>0            2            4            6                                      </a:t>
            </a:r>
          </a:p>
        </p:txBody>
      </p:sp>
      <p:sp>
        <p:nvSpPr>
          <p:cNvPr id="817185" name="Line 33"/>
          <p:cNvSpPr>
            <a:spLocks noChangeShapeType="1"/>
          </p:cNvSpPr>
          <p:nvPr/>
        </p:nvSpPr>
        <p:spPr bwMode="auto">
          <a:xfrm>
            <a:off x="3203575" y="4897438"/>
            <a:ext cx="0" cy="2159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186" name="Line 34"/>
          <p:cNvSpPr>
            <a:spLocks noChangeShapeType="1"/>
          </p:cNvSpPr>
          <p:nvPr/>
        </p:nvSpPr>
        <p:spPr bwMode="auto">
          <a:xfrm>
            <a:off x="3995738" y="4897438"/>
            <a:ext cx="0" cy="2159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187" name="Line 35"/>
          <p:cNvSpPr>
            <a:spLocks noChangeShapeType="1"/>
          </p:cNvSpPr>
          <p:nvPr/>
        </p:nvSpPr>
        <p:spPr bwMode="auto">
          <a:xfrm>
            <a:off x="4816475" y="4897438"/>
            <a:ext cx="0" cy="2159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188" name="Line 36"/>
          <p:cNvSpPr>
            <a:spLocks noChangeShapeType="1"/>
          </p:cNvSpPr>
          <p:nvPr/>
        </p:nvSpPr>
        <p:spPr bwMode="auto">
          <a:xfrm rot="-5400000">
            <a:off x="2405063" y="4113213"/>
            <a:ext cx="0" cy="2159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189" name="Line 37"/>
          <p:cNvSpPr>
            <a:spLocks noChangeShapeType="1"/>
          </p:cNvSpPr>
          <p:nvPr/>
        </p:nvSpPr>
        <p:spPr bwMode="auto">
          <a:xfrm rot="-5400000">
            <a:off x="2405063" y="3321050"/>
            <a:ext cx="0" cy="2159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190" name="Line 38"/>
          <p:cNvSpPr>
            <a:spLocks noChangeShapeType="1"/>
          </p:cNvSpPr>
          <p:nvPr/>
        </p:nvSpPr>
        <p:spPr bwMode="auto">
          <a:xfrm rot="-5400000">
            <a:off x="2405063" y="2514600"/>
            <a:ext cx="0" cy="2159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194" name="Line 42"/>
          <p:cNvSpPr>
            <a:spLocks noChangeShapeType="1"/>
          </p:cNvSpPr>
          <p:nvPr/>
        </p:nvSpPr>
        <p:spPr bwMode="auto">
          <a:xfrm rot="19643203" flipV="1">
            <a:off x="4719638" y="3370263"/>
            <a:ext cx="11112" cy="1476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200" name="Line 48"/>
          <p:cNvSpPr>
            <a:spLocks noChangeShapeType="1"/>
          </p:cNvSpPr>
          <p:nvPr/>
        </p:nvSpPr>
        <p:spPr bwMode="auto">
          <a:xfrm rot="1153840" flipV="1">
            <a:off x="3614738" y="3052763"/>
            <a:ext cx="73025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209" name="Text Box 57"/>
          <p:cNvSpPr txBox="1">
            <a:spLocks noChangeArrowheads="1"/>
          </p:cNvSpPr>
          <p:nvPr/>
        </p:nvSpPr>
        <p:spPr bwMode="auto">
          <a:xfrm rot="-2903406">
            <a:off x="3056731" y="2478882"/>
            <a:ext cx="15827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baseline="-25000" dirty="0">
                <a:solidFill>
                  <a:schemeClr val="accent2"/>
                </a:solidFill>
              </a:rPr>
              <a:t>2</a:t>
            </a:r>
            <a:endParaRPr lang="tr-TR" sz="3200" b="1" baseline="-25000" dirty="0">
              <a:solidFill>
                <a:schemeClr val="accent2"/>
              </a:solidFill>
            </a:endParaRPr>
          </a:p>
        </p:txBody>
      </p:sp>
      <p:sp>
        <p:nvSpPr>
          <p:cNvPr id="817210" name="Text Box 58"/>
          <p:cNvSpPr txBox="1">
            <a:spLocks noChangeArrowheads="1"/>
          </p:cNvSpPr>
          <p:nvPr/>
        </p:nvSpPr>
        <p:spPr bwMode="auto">
          <a:xfrm rot="-1503743">
            <a:off x="4500563" y="3141663"/>
            <a:ext cx="15827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baseline="-25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17211" name="Text Box 59"/>
          <p:cNvSpPr txBox="1">
            <a:spLocks noChangeArrowheads="1"/>
          </p:cNvSpPr>
          <p:nvPr/>
        </p:nvSpPr>
        <p:spPr bwMode="auto">
          <a:xfrm>
            <a:off x="3995738" y="2557463"/>
            <a:ext cx="201612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P=(5,5)</a:t>
            </a:r>
          </a:p>
        </p:txBody>
      </p:sp>
      <p:sp>
        <p:nvSpPr>
          <p:cNvPr id="817212" name="Rectangle 60"/>
          <p:cNvSpPr>
            <a:spLocks noChangeArrowheads="1"/>
          </p:cNvSpPr>
          <p:nvPr/>
        </p:nvSpPr>
        <p:spPr bwMode="auto">
          <a:xfrm>
            <a:off x="3132138" y="3835400"/>
            <a:ext cx="107753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P</a:t>
            </a:r>
            <a:r>
              <a:rPr lang="tr-TR" b="1" baseline="-25000" dirty="0"/>
              <a:t>0</a:t>
            </a:r>
            <a:r>
              <a:rPr lang="tr-TR" b="1" dirty="0"/>
              <a:t>=(4,3</a:t>
            </a:r>
            <a:r>
              <a:rPr lang="tr-TR" sz="2400" b="1" dirty="0"/>
              <a:t>)</a:t>
            </a:r>
            <a:endParaRPr lang="tr-TR" sz="2400" b="1" baseline="-25000" dirty="0"/>
          </a:p>
        </p:txBody>
      </p:sp>
      <p:sp>
        <p:nvSpPr>
          <p:cNvPr id="817213" name="Oval 61"/>
          <p:cNvSpPr>
            <a:spLocks noChangeArrowheads="1"/>
          </p:cNvSpPr>
          <p:nvPr/>
        </p:nvSpPr>
        <p:spPr bwMode="auto">
          <a:xfrm>
            <a:off x="4356100" y="2924175"/>
            <a:ext cx="73025" cy="730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214" name="Oval 62"/>
          <p:cNvSpPr>
            <a:spLocks noChangeArrowheads="1"/>
          </p:cNvSpPr>
          <p:nvPr/>
        </p:nvSpPr>
        <p:spPr bwMode="auto">
          <a:xfrm>
            <a:off x="3951288" y="3759200"/>
            <a:ext cx="73025" cy="730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215" name="Line 63"/>
          <p:cNvSpPr>
            <a:spLocks noChangeShapeType="1"/>
          </p:cNvSpPr>
          <p:nvPr/>
        </p:nvSpPr>
        <p:spPr bwMode="auto">
          <a:xfrm flipH="1">
            <a:off x="2436813" y="2949575"/>
            <a:ext cx="1944687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216" name="Line 64"/>
          <p:cNvSpPr>
            <a:spLocks noChangeShapeType="1"/>
          </p:cNvSpPr>
          <p:nvPr/>
        </p:nvSpPr>
        <p:spPr bwMode="auto">
          <a:xfrm>
            <a:off x="4389438" y="2949575"/>
            <a:ext cx="0" cy="20891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217" name="Line 65"/>
          <p:cNvSpPr>
            <a:spLocks noChangeShapeType="1"/>
          </p:cNvSpPr>
          <p:nvPr/>
        </p:nvSpPr>
        <p:spPr bwMode="auto">
          <a:xfrm rot="397024">
            <a:off x="4356100" y="2997200"/>
            <a:ext cx="288925" cy="5032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17218" name="Line 66"/>
          <p:cNvSpPr>
            <a:spLocks noChangeShapeType="1"/>
          </p:cNvSpPr>
          <p:nvPr/>
        </p:nvSpPr>
        <p:spPr bwMode="auto">
          <a:xfrm rot="21439203" flipH="1">
            <a:off x="3746500" y="2974975"/>
            <a:ext cx="647700" cy="288925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39" name="38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 boyutta bir dönüşüm örneği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7" name="Line 3"/>
          <p:cNvSpPr>
            <a:spLocks noChangeShapeType="1"/>
          </p:cNvSpPr>
          <p:nvPr/>
        </p:nvSpPr>
        <p:spPr bwMode="auto">
          <a:xfrm>
            <a:off x="6119813" y="6884988"/>
            <a:ext cx="1655762" cy="0"/>
          </a:xfrm>
          <a:prstGeom prst="line">
            <a:avLst/>
          </a:prstGeom>
          <a:noFill/>
          <a:ln w="38100">
            <a:solidFill>
              <a:srgbClr val="24E6F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820228" name="Object 4"/>
          <p:cNvGraphicFramePr>
            <a:graphicFrameLocks noChangeAspect="1"/>
          </p:cNvGraphicFramePr>
          <p:nvPr/>
        </p:nvGraphicFramePr>
        <p:xfrm>
          <a:off x="6715125" y="2530475"/>
          <a:ext cx="182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8" name="Equation" r:id="rId3" imgW="368280" imgH="863280" progId="Equation.3">
                  <p:embed/>
                </p:oleObj>
              </mc:Choice>
              <mc:Fallback>
                <p:oleObj name="Equation" r:id="rId3" imgW="36828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2530475"/>
                        <a:ext cx="1825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30" name="Line 6"/>
          <p:cNvSpPr>
            <a:spLocks noChangeShapeType="1"/>
          </p:cNvSpPr>
          <p:nvPr/>
        </p:nvSpPr>
        <p:spPr bwMode="auto">
          <a:xfrm flipV="1">
            <a:off x="4967288" y="2565400"/>
            <a:ext cx="0" cy="295275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0231" name="Line 7"/>
          <p:cNvSpPr>
            <a:spLocks noChangeShapeType="1"/>
          </p:cNvSpPr>
          <p:nvPr/>
        </p:nvSpPr>
        <p:spPr bwMode="auto">
          <a:xfrm>
            <a:off x="4679950" y="5373688"/>
            <a:ext cx="4032250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0232" name="Text Box 8"/>
          <p:cNvSpPr txBox="1">
            <a:spLocks noChangeArrowheads="1"/>
          </p:cNvSpPr>
          <p:nvPr/>
        </p:nvSpPr>
        <p:spPr bwMode="auto">
          <a:xfrm>
            <a:off x="4606925" y="2420938"/>
            <a:ext cx="5048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rgbClr val="990033"/>
                </a:solidFill>
              </a:rPr>
              <a:t>y</a:t>
            </a:r>
          </a:p>
        </p:txBody>
      </p:sp>
      <p:sp>
        <p:nvSpPr>
          <p:cNvPr id="820233" name="Text Box 9"/>
          <p:cNvSpPr txBox="1">
            <a:spLocks noChangeArrowheads="1"/>
          </p:cNvSpPr>
          <p:nvPr/>
        </p:nvSpPr>
        <p:spPr bwMode="auto">
          <a:xfrm>
            <a:off x="8207375" y="5445125"/>
            <a:ext cx="576263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820234" name="Line 10"/>
          <p:cNvSpPr>
            <a:spLocks noChangeShapeType="1"/>
          </p:cNvSpPr>
          <p:nvPr/>
        </p:nvSpPr>
        <p:spPr bwMode="auto">
          <a:xfrm rot="19485854" flipV="1">
            <a:off x="4760913" y="4291013"/>
            <a:ext cx="0" cy="1511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0235" name="Line 11"/>
          <p:cNvSpPr>
            <a:spLocks noChangeShapeType="1"/>
          </p:cNvSpPr>
          <p:nvPr/>
        </p:nvSpPr>
        <p:spPr bwMode="auto">
          <a:xfrm rot="19490358">
            <a:off x="4545013" y="4999038"/>
            <a:ext cx="18716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0236" name="Text Box 12"/>
          <p:cNvSpPr txBox="1">
            <a:spLocks noChangeArrowheads="1"/>
          </p:cNvSpPr>
          <p:nvPr/>
        </p:nvSpPr>
        <p:spPr bwMode="auto">
          <a:xfrm rot="-2222659">
            <a:off x="5940425" y="4298950"/>
            <a:ext cx="10731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solidFill>
                  <a:schemeClr val="accent2"/>
                </a:solidFill>
              </a:rPr>
              <a:t>x′</a:t>
            </a:r>
          </a:p>
        </p:txBody>
      </p:sp>
      <p:sp>
        <p:nvSpPr>
          <p:cNvPr id="820237" name="Text Box 13"/>
          <p:cNvSpPr txBox="1">
            <a:spLocks noChangeArrowheads="1"/>
          </p:cNvSpPr>
          <p:nvPr/>
        </p:nvSpPr>
        <p:spPr bwMode="auto">
          <a:xfrm rot="-2370830">
            <a:off x="4068763" y="4457700"/>
            <a:ext cx="5016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solidFill>
                  <a:schemeClr val="accent2"/>
                </a:solidFill>
              </a:rPr>
              <a:t>y′</a:t>
            </a:r>
          </a:p>
        </p:txBody>
      </p:sp>
      <p:sp>
        <p:nvSpPr>
          <p:cNvPr id="820238" name="Arc 14"/>
          <p:cNvSpPr>
            <a:spLocks/>
          </p:cNvSpPr>
          <p:nvPr/>
        </p:nvSpPr>
        <p:spPr bwMode="auto">
          <a:xfrm rot="18354413" flipV="1">
            <a:off x="5390357" y="5044281"/>
            <a:ext cx="215900" cy="2873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0239" name="Text Box 15"/>
          <p:cNvSpPr txBox="1">
            <a:spLocks noChangeArrowheads="1"/>
          </p:cNvSpPr>
          <p:nvPr/>
        </p:nvSpPr>
        <p:spPr bwMode="auto">
          <a:xfrm>
            <a:off x="5192713" y="5359400"/>
            <a:ext cx="1223962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chemeClr val="accent2"/>
                </a:solidFill>
                <a:cs typeface="Arial" charset="0"/>
              </a:rPr>
              <a:t>Θ=30</a:t>
            </a:r>
            <a:r>
              <a:rPr lang="tr-TR" sz="1600" b="1" baseline="30000" dirty="0">
                <a:solidFill>
                  <a:schemeClr val="accent2"/>
                </a:solidFill>
                <a:cs typeface="Arial" charset="0"/>
              </a:rPr>
              <a:t>0</a:t>
            </a:r>
            <a:endParaRPr lang="tr-TR" sz="1600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820242" name="Text Box 18"/>
          <p:cNvSpPr txBox="1">
            <a:spLocks noChangeArrowheads="1"/>
          </p:cNvSpPr>
          <p:nvPr/>
        </p:nvSpPr>
        <p:spPr bwMode="auto">
          <a:xfrm>
            <a:off x="4900613" y="5405438"/>
            <a:ext cx="377507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baseline="-25000" dirty="0"/>
              <a:t>             2            4            6                                      </a:t>
            </a:r>
          </a:p>
        </p:txBody>
      </p:sp>
      <p:sp>
        <p:nvSpPr>
          <p:cNvPr id="820243" name="Text Box 19"/>
          <p:cNvSpPr txBox="1">
            <a:spLocks noChangeArrowheads="1"/>
          </p:cNvSpPr>
          <p:nvPr/>
        </p:nvSpPr>
        <p:spPr bwMode="auto">
          <a:xfrm rot="16200000">
            <a:off x="2855119" y="3620294"/>
            <a:ext cx="3455988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baseline="-25000" dirty="0"/>
              <a:t>0            2            4            6                                      </a:t>
            </a:r>
          </a:p>
        </p:txBody>
      </p:sp>
      <p:sp>
        <p:nvSpPr>
          <p:cNvPr id="820244" name="Line 20"/>
          <p:cNvSpPr>
            <a:spLocks noChangeShapeType="1"/>
          </p:cNvSpPr>
          <p:nvPr/>
        </p:nvSpPr>
        <p:spPr bwMode="auto">
          <a:xfrm>
            <a:off x="5724525" y="5229225"/>
            <a:ext cx="0" cy="2159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0245" name="Line 21"/>
          <p:cNvSpPr>
            <a:spLocks noChangeShapeType="1"/>
          </p:cNvSpPr>
          <p:nvPr/>
        </p:nvSpPr>
        <p:spPr bwMode="auto">
          <a:xfrm>
            <a:off x="6551613" y="5257800"/>
            <a:ext cx="0" cy="2159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0246" name="Line 22"/>
          <p:cNvSpPr>
            <a:spLocks noChangeShapeType="1"/>
          </p:cNvSpPr>
          <p:nvPr/>
        </p:nvSpPr>
        <p:spPr bwMode="auto">
          <a:xfrm>
            <a:off x="7372350" y="5257800"/>
            <a:ext cx="0" cy="2159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0247" name="Line 23"/>
          <p:cNvSpPr>
            <a:spLocks noChangeShapeType="1"/>
          </p:cNvSpPr>
          <p:nvPr/>
        </p:nvSpPr>
        <p:spPr bwMode="auto">
          <a:xfrm rot="-5400000">
            <a:off x="4960938" y="4473575"/>
            <a:ext cx="0" cy="2159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0248" name="Line 24"/>
          <p:cNvSpPr>
            <a:spLocks noChangeShapeType="1"/>
          </p:cNvSpPr>
          <p:nvPr/>
        </p:nvSpPr>
        <p:spPr bwMode="auto">
          <a:xfrm rot="-5400000">
            <a:off x="4960938" y="3681413"/>
            <a:ext cx="0" cy="2159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0249" name="Line 25"/>
          <p:cNvSpPr>
            <a:spLocks noChangeShapeType="1"/>
          </p:cNvSpPr>
          <p:nvPr/>
        </p:nvSpPr>
        <p:spPr bwMode="auto">
          <a:xfrm rot="-5400000">
            <a:off x="4960938" y="2874963"/>
            <a:ext cx="0" cy="2159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0250" name="Line 26"/>
          <p:cNvSpPr>
            <a:spLocks noChangeShapeType="1"/>
          </p:cNvSpPr>
          <p:nvPr/>
        </p:nvSpPr>
        <p:spPr bwMode="auto">
          <a:xfrm rot="19425274" flipV="1">
            <a:off x="5749925" y="4746625"/>
            <a:ext cx="11113" cy="1476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0251" name="Line 27"/>
          <p:cNvSpPr>
            <a:spLocks noChangeShapeType="1"/>
          </p:cNvSpPr>
          <p:nvPr/>
        </p:nvSpPr>
        <p:spPr bwMode="auto">
          <a:xfrm flipV="1">
            <a:off x="4616450" y="4854575"/>
            <a:ext cx="73025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0252" name="Line 28"/>
          <p:cNvSpPr>
            <a:spLocks noChangeShapeType="1"/>
          </p:cNvSpPr>
          <p:nvPr/>
        </p:nvSpPr>
        <p:spPr bwMode="auto">
          <a:xfrm flipV="1">
            <a:off x="4759325" y="4551363"/>
            <a:ext cx="649288" cy="4619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0253" name="Line 29"/>
          <p:cNvSpPr>
            <a:spLocks noChangeShapeType="1"/>
          </p:cNvSpPr>
          <p:nvPr/>
        </p:nvSpPr>
        <p:spPr bwMode="auto">
          <a:xfrm flipH="1" flipV="1">
            <a:off x="5395913" y="4551363"/>
            <a:ext cx="255587" cy="3175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0254" name="Text Box 30"/>
          <p:cNvSpPr txBox="1">
            <a:spLocks noChangeArrowheads="1"/>
          </p:cNvSpPr>
          <p:nvPr/>
        </p:nvSpPr>
        <p:spPr bwMode="auto">
          <a:xfrm rot="-2903406">
            <a:off x="4077494" y="4267994"/>
            <a:ext cx="1582738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baseline="-25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20255" name="Text Box 31"/>
          <p:cNvSpPr txBox="1">
            <a:spLocks noChangeArrowheads="1"/>
          </p:cNvSpPr>
          <p:nvPr/>
        </p:nvSpPr>
        <p:spPr bwMode="auto">
          <a:xfrm rot="-2184606">
            <a:off x="5529263" y="4370388"/>
            <a:ext cx="15827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baseline="-25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20256" name="Text Box 32"/>
          <p:cNvSpPr txBox="1">
            <a:spLocks noChangeArrowheads="1"/>
          </p:cNvSpPr>
          <p:nvPr/>
        </p:nvSpPr>
        <p:spPr bwMode="auto">
          <a:xfrm>
            <a:off x="5262563" y="4141788"/>
            <a:ext cx="201612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P</a:t>
            </a:r>
          </a:p>
        </p:txBody>
      </p:sp>
      <p:sp>
        <p:nvSpPr>
          <p:cNvPr id="820257" name="Rectangle 33"/>
          <p:cNvSpPr>
            <a:spLocks noChangeArrowheads="1"/>
          </p:cNvSpPr>
          <p:nvPr/>
        </p:nvSpPr>
        <p:spPr bwMode="auto">
          <a:xfrm>
            <a:off x="4770438" y="5478463"/>
            <a:ext cx="420687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P</a:t>
            </a:r>
            <a:r>
              <a:rPr lang="tr-TR" b="1" baseline="-25000" dirty="0"/>
              <a:t>0</a:t>
            </a:r>
            <a:endParaRPr lang="tr-TR" sz="2400" b="1" baseline="-25000" dirty="0"/>
          </a:p>
        </p:txBody>
      </p:sp>
      <p:sp>
        <p:nvSpPr>
          <p:cNvPr id="820258" name="Oval 34"/>
          <p:cNvSpPr>
            <a:spLocks noChangeArrowheads="1"/>
          </p:cNvSpPr>
          <p:nvPr/>
        </p:nvSpPr>
        <p:spPr bwMode="auto">
          <a:xfrm>
            <a:off x="5337175" y="4494213"/>
            <a:ext cx="73025" cy="730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0259" name="Oval 35"/>
          <p:cNvSpPr>
            <a:spLocks noChangeArrowheads="1"/>
          </p:cNvSpPr>
          <p:nvPr/>
        </p:nvSpPr>
        <p:spPr bwMode="auto">
          <a:xfrm>
            <a:off x="4932363" y="5329238"/>
            <a:ext cx="73025" cy="730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820260" name="Rectangle 3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sz="2800" dirty="0">
                <a:solidFill>
                  <a:srgbClr val="336600"/>
                </a:solidFill>
              </a:rPr>
              <a:t>Öteleme:</a:t>
            </a:r>
          </a:p>
        </p:txBody>
      </p:sp>
      <p:graphicFrame>
        <p:nvGraphicFramePr>
          <p:cNvPr id="820262" name="Object 38"/>
          <p:cNvGraphicFramePr>
            <a:graphicFrameLocks noChangeAspect="1"/>
          </p:cNvGraphicFramePr>
          <p:nvPr/>
        </p:nvGraphicFramePr>
        <p:xfrm>
          <a:off x="433388" y="3068638"/>
          <a:ext cx="3059112" cy="283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9" name="Equation" r:id="rId5" imgW="4940280" imgH="4572000" progId="Equation.3">
                  <p:embed/>
                </p:oleObj>
              </mc:Choice>
              <mc:Fallback>
                <p:oleObj name="Equation" r:id="rId5" imgW="4940280" imgH="4572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3068638"/>
                        <a:ext cx="3059112" cy="283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30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 boyutta bir dönüşüm örneği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1" name="Line 3"/>
          <p:cNvSpPr>
            <a:spLocks noChangeShapeType="1"/>
          </p:cNvSpPr>
          <p:nvPr/>
        </p:nvSpPr>
        <p:spPr bwMode="auto">
          <a:xfrm>
            <a:off x="6119813" y="6884988"/>
            <a:ext cx="1655762" cy="0"/>
          </a:xfrm>
          <a:prstGeom prst="line">
            <a:avLst/>
          </a:prstGeom>
          <a:noFill/>
          <a:ln w="38100">
            <a:solidFill>
              <a:srgbClr val="24E6F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821281" name="Rectangle 3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sz="2800" dirty="0">
                <a:solidFill>
                  <a:srgbClr val="336600"/>
                </a:solidFill>
              </a:rPr>
              <a:t>Döndürme:</a:t>
            </a:r>
          </a:p>
        </p:txBody>
      </p:sp>
      <p:sp>
        <p:nvSpPr>
          <p:cNvPr id="821264" name="Text Box 16"/>
          <p:cNvSpPr txBox="1">
            <a:spLocks noChangeArrowheads="1"/>
          </p:cNvSpPr>
          <p:nvPr/>
        </p:nvSpPr>
        <p:spPr bwMode="auto">
          <a:xfrm rot="16200000">
            <a:off x="2940844" y="3620294"/>
            <a:ext cx="3455988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baseline="-25000" dirty="0"/>
              <a:t>0            2            4            6                                      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610100" y="2420938"/>
            <a:ext cx="4211638" cy="3424237"/>
            <a:chOff x="2904" y="1525"/>
            <a:chExt cx="2653" cy="2157"/>
          </a:xfrm>
        </p:grpSpPr>
        <p:graphicFrame>
          <p:nvGraphicFramePr>
            <p:cNvPr id="821252" name="Object 4"/>
            <p:cNvGraphicFramePr>
              <a:graphicFrameLocks noChangeAspect="1"/>
            </p:cNvGraphicFramePr>
            <p:nvPr/>
          </p:nvGraphicFramePr>
          <p:xfrm>
            <a:off x="4254" y="1594"/>
            <a:ext cx="115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12" name="Equation" r:id="rId3" imgW="368280" imgH="863280" progId="Equation.3">
                    <p:embed/>
                  </p:oleObj>
                </mc:Choice>
                <mc:Fallback>
                  <p:oleObj name="Equation" r:id="rId3" imgW="368280" imgH="8632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4" y="1594"/>
                          <a:ext cx="115" cy="2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253" name="Line 5"/>
            <p:cNvSpPr>
              <a:spLocks noChangeShapeType="1"/>
            </p:cNvSpPr>
            <p:nvPr/>
          </p:nvSpPr>
          <p:spPr bwMode="auto">
            <a:xfrm flipV="1">
              <a:off x="3153" y="1616"/>
              <a:ext cx="0" cy="1860"/>
            </a:xfrm>
            <a:prstGeom prst="line">
              <a:avLst/>
            </a:prstGeom>
            <a:noFill/>
            <a:ln w="38100">
              <a:solidFill>
                <a:srgbClr val="9900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1254" name="Line 6"/>
            <p:cNvSpPr>
              <a:spLocks noChangeShapeType="1"/>
            </p:cNvSpPr>
            <p:nvPr/>
          </p:nvSpPr>
          <p:spPr bwMode="auto">
            <a:xfrm>
              <a:off x="2972" y="3385"/>
              <a:ext cx="2540" cy="0"/>
            </a:xfrm>
            <a:prstGeom prst="line">
              <a:avLst/>
            </a:prstGeom>
            <a:noFill/>
            <a:ln w="38100">
              <a:solidFill>
                <a:srgbClr val="9900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1255" name="Text Box 7"/>
            <p:cNvSpPr txBox="1">
              <a:spLocks noChangeArrowheads="1"/>
            </p:cNvSpPr>
            <p:nvPr/>
          </p:nvSpPr>
          <p:spPr bwMode="auto">
            <a:xfrm>
              <a:off x="2926" y="1525"/>
              <a:ext cx="318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rgbClr val="990033"/>
                  </a:solidFill>
                </a:rPr>
                <a:t>y</a:t>
              </a:r>
            </a:p>
          </p:txBody>
        </p:sp>
        <p:sp>
          <p:nvSpPr>
            <p:cNvPr id="821256" name="Text Box 8"/>
            <p:cNvSpPr txBox="1">
              <a:spLocks noChangeArrowheads="1"/>
            </p:cNvSpPr>
            <p:nvPr/>
          </p:nvSpPr>
          <p:spPr bwMode="auto">
            <a:xfrm>
              <a:off x="5194" y="3430"/>
              <a:ext cx="363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rgbClr val="990033"/>
                  </a:solidFill>
                </a:rPr>
                <a:t>x</a:t>
              </a:r>
            </a:p>
          </p:txBody>
        </p:sp>
        <p:sp>
          <p:nvSpPr>
            <p:cNvPr id="821257" name="Line 9"/>
            <p:cNvSpPr>
              <a:spLocks noChangeShapeType="1"/>
            </p:cNvSpPr>
            <p:nvPr/>
          </p:nvSpPr>
          <p:spPr bwMode="auto">
            <a:xfrm rot="11872" flipV="1">
              <a:off x="3153" y="2660"/>
              <a:ext cx="0" cy="9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1258" name="Line 10"/>
            <p:cNvSpPr>
              <a:spLocks noChangeShapeType="1"/>
            </p:cNvSpPr>
            <p:nvPr/>
          </p:nvSpPr>
          <p:spPr bwMode="auto">
            <a:xfrm>
              <a:off x="2937" y="3382"/>
              <a:ext cx="1179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1259" name="Text Box 11"/>
            <p:cNvSpPr txBox="1">
              <a:spLocks noChangeArrowheads="1"/>
            </p:cNvSpPr>
            <p:nvPr/>
          </p:nvSpPr>
          <p:spPr bwMode="auto">
            <a:xfrm rot="-147902">
              <a:off x="3766" y="3335"/>
              <a:ext cx="676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000" dirty="0">
                  <a:solidFill>
                    <a:schemeClr val="accent2"/>
                  </a:solidFill>
                </a:rPr>
                <a:t>x′</a:t>
              </a:r>
            </a:p>
          </p:txBody>
        </p:sp>
        <p:sp>
          <p:nvSpPr>
            <p:cNvPr id="821260" name="Text Box 12"/>
            <p:cNvSpPr txBox="1">
              <a:spLocks noChangeArrowheads="1"/>
            </p:cNvSpPr>
            <p:nvPr/>
          </p:nvSpPr>
          <p:spPr bwMode="auto">
            <a:xfrm>
              <a:off x="2904" y="2619"/>
              <a:ext cx="316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000" dirty="0">
                  <a:solidFill>
                    <a:schemeClr val="accent2"/>
                  </a:solidFill>
                </a:rPr>
                <a:t>y′</a:t>
              </a:r>
            </a:p>
          </p:txBody>
        </p:sp>
        <p:sp>
          <p:nvSpPr>
            <p:cNvPr id="821263" name="Text Box 15"/>
            <p:cNvSpPr txBox="1">
              <a:spLocks noChangeArrowheads="1"/>
            </p:cNvSpPr>
            <p:nvPr/>
          </p:nvSpPr>
          <p:spPr bwMode="auto">
            <a:xfrm>
              <a:off x="3108" y="3385"/>
              <a:ext cx="2448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400" b="1" baseline="-25000" dirty="0"/>
                <a:t>             2            4            6                                      </a:t>
              </a:r>
            </a:p>
          </p:txBody>
        </p:sp>
        <p:sp>
          <p:nvSpPr>
            <p:cNvPr id="821265" name="Line 17"/>
            <p:cNvSpPr>
              <a:spLocks noChangeShapeType="1"/>
            </p:cNvSpPr>
            <p:nvPr/>
          </p:nvSpPr>
          <p:spPr bwMode="auto">
            <a:xfrm>
              <a:off x="3652" y="3312"/>
              <a:ext cx="0" cy="136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1266" name="Line 18"/>
            <p:cNvSpPr>
              <a:spLocks noChangeShapeType="1"/>
            </p:cNvSpPr>
            <p:nvPr/>
          </p:nvSpPr>
          <p:spPr bwMode="auto">
            <a:xfrm>
              <a:off x="4151" y="3312"/>
              <a:ext cx="0" cy="136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1267" name="Line 19"/>
            <p:cNvSpPr>
              <a:spLocks noChangeShapeType="1"/>
            </p:cNvSpPr>
            <p:nvPr/>
          </p:nvSpPr>
          <p:spPr bwMode="auto">
            <a:xfrm>
              <a:off x="4668" y="3312"/>
              <a:ext cx="0" cy="136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1268" name="Line 20"/>
            <p:cNvSpPr>
              <a:spLocks noChangeShapeType="1"/>
            </p:cNvSpPr>
            <p:nvPr/>
          </p:nvSpPr>
          <p:spPr bwMode="auto">
            <a:xfrm rot="-5400000">
              <a:off x="3149" y="2818"/>
              <a:ext cx="0" cy="136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1269" name="Line 21"/>
            <p:cNvSpPr>
              <a:spLocks noChangeShapeType="1"/>
            </p:cNvSpPr>
            <p:nvPr/>
          </p:nvSpPr>
          <p:spPr bwMode="auto">
            <a:xfrm rot="-5400000">
              <a:off x="3149" y="2319"/>
              <a:ext cx="0" cy="136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1270" name="Line 22"/>
            <p:cNvSpPr>
              <a:spLocks noChangeShapeType="1"/>
            </p:cNvSpPr>
            <p:nvPr/>
          </p:nvSpPr>
          <p:spPr bwMode="auto">
            <a:xfrm rot="-5400000">
              <a:off x="3149" y="1811"/>
              <a:ext cx="0" cy="136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1271" name="Line 23"/>
            <p:cNvSpPr>
              <a:spLocks noChangeShapeType="1"/>
            </p:cNvSpPr>
            <p:nvPr/>
          </p:nvSpPr>
          <p:spPr bwMode="auto">
            <a:xfrm rot="20403943" flipV="1">
              <a:off x="3630" y="3328"/>
              <a:ext cx="38" cy="1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1277" name="Text Box 29"/>
            <p:cNvSpPr txBox="1">
              <a:spLocks noChangeArrowheads="1"/>
            </p:cNvSpPr>
            <p:nvPr/>
          </p:nvSpPr>
          <p:spPr bwMode="auto">
            <a:xfrm>
              <a:off x="3652" y="2785"/>
              <a:ext cx="1270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b="1" dirty="0"/>
                <a:t>P</a:t>
              </a:r>
            </a:p>
          </p:txBody>
        </p:sp>
        <p:sp>
          <p:nvSpPr>
            <p:cNvPr id="821278" name="Rectangle 30"/>
            <p:cNvSpPr>
              <a:spLocks noChangeArrowheads="1"/>
            </p:cNvSpPr>
            <p:nvPr/>
          </p:nvSpPr>
          <p:spPr bwMode="auto">
            <a:xfrm>
              <a:off x="3029" y="3451"/>
              <a:ext cx="265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b="1" dirty="0"/>
                <a:t>P</a:t>
              </a:r>
              <a:r>
                <a:rPr lang="tr-TR" b="1" baseline="-25000" dirty="0"/>
                <a:t>0</a:t>
              </a:r>
              <a:endParaRPr lang="tr-TR" sz="2400" b="1" baseline="-25000" dirty="0"/>
            </a:p>
          </p:txBody>
        </p:sp>
        <p:sp>
          <p:nvSpPr>
            <p:cNvPr id="821279" name="Oval 31"/>
            <p:cNvSpPr>
              <a:spLocks noChangeArrowheads="1"/>
            </p:cNvSpPr>
            <p:nvPr/>
          </p:nvSpPr>
          <p:spPr bwMode="auto">
            <a:xfrm>
              <a:off x="3775" y="3046"/>
              <a:ext cx="46" cy="4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1280" name="Oval 32"/>
            <p:cNvSpPr>
              <a:spLocks noChangeArrowheads="1"/>
            </p:cNvSpPr>
            <p:nvPr/>
          </p:nvSpPr>
          <p:spPr bwMode="auto">
            <a:xfrm>
              <a:off x="3131" y="3357"/>
              <a:ext cx="46" cy="4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1288" name="Line 40"/>
            <p:cNvSpPr>
              <a:spLocks noChangeShapeType="1"/>
            </p:cNvSpPr>
            <p:nvPr/>
          </p:nvSpPr>
          <p:spPr bwMode="auto">
            <a:xfrm>
              <a:off x="3108" y="2886"/>
              <a:ext cx="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</p:grpSp>
      <p:graphicFrame>
        <p:nvGraphicFramePr>
          <p:cNvPr id="821291" name="Object 43"/>
          <p:cNvGraphicFramePr>
            <a:graphicFrameLocks noChangeAspect="1"/>
          </p:cNvGraphicFramePr>
          <p:nvPr/>
        </p:nvGraphicFramePr>
        <p:xfrm>
          <a:off x="755650" y="3357563"/>
          <a:ext cx="3424238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3" name="Equation" r:id="rId5" imgW="6273720" imgH="3441600" progId="Equation.3">
                  <p:embed/>
                </p:oleObj>
              </mc:Choice>
              <mc:Fallback>
                <p:oleObj name="Equation" r:id="rId5" imgW="6273720" imgH="3441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357563"/>
                        <a:ext cx="3424238" cy="187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30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 boyutta bir dönüşüm örneği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5" name="Line 3"/>
          <p:cNvSpPr>
            <a:spLocks noChangeShapeType="1"/>
          </p:cNvSpPr>
          <p:nvPr/>
        </p:nvSpPr>
        <p:spPr bwMode="auto">
          <a:xfrm>
            <a:off x="6119813" y="6884988"/>
            <a:ext cx="1655762" cy="0"/>
          </a:xfrm>
          <a:prstGeom prst="line">
            <a:avLst/>
          </a:prstGeom>
          <a:noFill/>
          <a:ln w="38100">
            <a:solidFill>
              <a:srgbClr val="24E6F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822298" name="Rectangle 26"/>
          <p:cNvSpPr>
            <a:spLocks noGrp="1" noChangeArrowheads="1"/>
          </p:cNvSpPr>
          <p:nvPr>
            <p:ph sz="quarter" idx="1"/>
          </p:nvPr>
        </p:nvSpPr>
        <p:spPr>
          <a:xfrm>
            <a:off x="611188" y="1762125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tr-TR" sz="2800" dirty="0">
                <a:solidFill>
                  <a:srgbClr val="336600"/>
                </a:solidFill>
              </a:rPr>
              <a:t>Yeni koordinatlar:</a:t>
            </a:r>
          </a:p>
        </p:txBody>
      </p:sp>
      <p:graphicFrame>
        <p:nvGraphicFramePr>
          <p:cNvPr id="822301" name="Object 29"/>
          <p:cNvGraphicFramePr>
            <a:graphicFrameLocks noChangeAspect="1"/>
          </p:cNvGraphicFramePr>
          <p:nvPr/>
        </p:nvGraphicFramePr>
        <p:xfrm>
          <a:off x="827088" y="2420938"/>
          <a:ext cx="63373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6" name="Equation" r:id="rId3" imgW="3073320" imgH="799920" progId="Equation.3">
                  <p:embed/>
                </p:oleObj>
              </mc:Choice>
              <mc:Fallback>
                <p:oleObj name="Equation" r:id="rId3" imgW="3073320" imgH="799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420938"/>
                        <a:ext cx="6337300" cy="165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302" name="Object 30"/>
          <p:cNvGraphicFramePr>
            <a:graphicFrameLocks noChangeAspect="1"/>
          </p:cNvGraphicFramePr>
          <p:nvPr/>
        </p:nvGraphicFramePr>
        <p:xfrm>
          <a:off x="674688" y="4803775"/>
          <a:ext cx="7065962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7" name="Equation" r:id="rId5" imgW="11289960" imgH="2527200" progId="Equation.3">
                  <p:embed/>
                </p:oleObj>
              </mc:Choice>
              <mc:Fallback>
                <p:oleObj name="Equation" r:id="rId5" imgW="11289960" imgH="252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4803775"/>
                        <a:ext cx="7065962" cy="158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 boyutta bir dönüşüm örneği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tr-TR" dirty="0"/>
              <a:t>Kapsam</a:t>
            </a:r>
            <a:endParaRPr lang="tr-TR" b="1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8591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Derinlik vurgusu (</a:t>
            </a:r>
            <a:r>
              <a:rPr lang="tr-TR" i="1" dirty="0"/>
              <a:t>depth cueing</a:t>
            </a:r>
            <a:r>
              <a:rPr lang="tr-TR" dirty="0"/>
              <a:t>) ve saklı yüzeyler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Görünür çizgi ve yüzeylerin tespiti</a:t>
            </a:r>
          </a:p>
        </p:txBody>
      </p:sp>
      <p:pic>
        <p:nvPicPr>
          <p:cNvPr id="859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988840"/>
            <a:ext cx="3600450" cy="1323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591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550" y="4292600"/>
            <a:ext cx="2593975" cy="2476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9" name="Line 3"/>
          <p:cNvSpPr>
            <a:spLocks noChangeShapeType="1"/>
          </p:cNvSpPr>
          <p:nvPr/>
        </p:nvSpPr>
        <p:spPr bwMode="auto">
          <a:xfrm>
            <a:off x="6119813" y="6884988"/>
            <a:ext cx="1655762" cy="0"/>
          </a:xfrm>
          <a:prstGeom prst="line">
            <a:avLst/>
          </a:prstGeom>
          <a:noFill/>
          <a:ln w="38100">
            <a:solidFill>
              <a:srgbClr val="24E6F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41" name="4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82330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95288" y="161925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tr-TR" sz="2800" dirty="0">
                <a:solidFill>
                  <a:srgbClr val="336600"/>
                </a:solidFill>
              </a:rPr>
              <a:t>Alternatif metot:</a:t>
            </a:r>
          </a:p>
        </p:txBody>
      </p:sp>
      <p:graphicFrame>
        <p:nvGraphicFramePr>
          <p:cNvPr id="823304" name="Object 8"/>
          <p:cNvGraphicFramePr>
            <a:graphicFrameLocks noChangeAspect="1"/>
          </p:cNvGraphicFramePr>
          <p:nvPr/>
        </p:nvGraphicFramePr>
        <p:xfrm>
          <a:off x="4425950" y="3092450"/>
          <a:ext cx="292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8" name="Equation" r:id="rId3" imgW="291960" imgH="672840" progId="Equation.3">
                  <p:embed/>
                </p:oleObj>
              </mc:Choice>
              <mc:Fallback>
                <p:oleObj name="Equation" r:id="rId3" imgW="291960" imgH="672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3092450"/>
                        <a:ext cx="292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05" name="Object 9"/>
          <p:cNvGraphicFramePr>
            <a:graphicFrameLocks noChangeAspect="1"/>
          </p:cNvGraphicFramePr>
          <p:nvPr/>
        </p:nvGraphicFramePr>
        <p:xfrm>
          <a:off x="574427" y="2349500"/>
          <a:ext cx="356552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9" name="Equation" r:id="rId5" imgW="3098520" imgH="3504960" progId="Equation.3">
                  <p:embed/>
                </p:oleObj>
              </mc:Choice>
              <mc:Fallback>
                <p:oleObj name="Equation" r:id="rId5" imgW="3098520" imgH="3504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27" y="2349500"/>
                        <a:ext cx="3565525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06" name="Object 10"/>
          <p:cNvGraphicFramePr>
            <a:graphicFrameLocks noChangeAspect="1"/>
          </p:cNvGraphicFramePr>
          <p:nvPr/>
        </p:nvGraphicFramePr>
        <p:xfrm>
          <a:off x="8010525" y="2530475"/>
          <a:ext cx="182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0" name="Equation" r:id="rId7" imgW="368280" imgH="863280" progId="Equation.3">
                  <p:embed/>
                </p:oleObj>
              </mc:Choice>
              <mc:Fallback>
                <p:oleObj name="Equation" r:id="rId7" imgW="368280" imgH="863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0525" y="2530475"/>
                        <a:ext cx="1825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307" name="Line 11"/>
          <p:cNvSpPr>
            <a:spLocks noChangeShapeType="1"/>
          </p:cNvSpPr>
          <p:nvPr/>
        </p:nvSpPr>
        <p:spPr bwMode="auto">
          <a:xfrm flipV="1">
            <a:off x="6262688" y="2565400"/>
            <a:ext cx="0" cy="295275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08" name="Line 12"/>
          <p:cNvSpPr>
            <a:spLocks noChangeShapeType="1"/>
          </p:cNvSpPr>
          <p:nvPr/>
        </p:nvSpPr>
        <p:spPr bwMode="auto">
          <a:xfrm>
            <a:off x="5795963" y="5373688"/>
            <a:ext cx="3168650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09" name="Text Box 13"/>
          <p:cNvSpPr txBox="1">
            <a:spLocks noChangeArrowheads="1"/>
          </p:cNvSpPr>
          <p:nvPr/>
        </p:nvSpPr>
        <p:spPr bwMode="auto">
          <a:xfrm>
            <a:off x="5902325" y="2420938"/>
            <a:ext cx="5048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rgbClr val="663300"/>
                </a:solidFill>
              </a:rPr>
              <a:t>y</a:t>
            </a:r>
          </a:p>
        </p:txBody>
      </p:sp>
      <p:sp>
        <p:nvSpPr>
          <p:cNvPr id="823310" name="Text Box 14"/>
          <p:cNvSpPr txBox="1">
            <a:spLocks noChangeArrowheads="1"/>
          </p:cNvSpPr>
          <p:nvPr/>
        </p:nvSpPr>
        <p:spPr bwMode="auto">
          <a:xfrm>
            <a:off x="8804275" y="5445125"/>
            <a:ext cx="2889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rgbClr val="663300"/>
                </a:solidFill>
              </a:rPr>
              <a:t>x</a:t>
            </a:r>
          </a:p>
        </p:txBody>
      </p:sp>
      <p:sp>
        <p:nvSpPr>
          <p:cNvPr id="823311" name="Line 15"/>
          <p:cNvSpPr>
            <a:spLocks noChangeShapeType="1"/>
          </p:cNvSpPr>
          <p:nvPr/>
        </p:nvSpPr>
        <p:spPr bwMode="auto">
          <a:xfrm rot="19485854" flipV="1">
            <a:off x="6043613" y="4265613"/>
            <a:ext cx="0" cy="1511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12" name="Line 16"/>
          <p:cNvSpPr>
            <a:spLocks noChangeShapeType="1"/>
          </p:cNvSpPr>
          <p:nvPr/>
        </p:nvSpPr>
        <p:spPr bwMode="auto">
          <a:xfrm rot="19490358">
            <a:off x="5840413" y="4999038"/>
            <a:ext cx="18716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13" name="Text Box 17"/>
          <p:cNvSpPr txBox="1">
            <a:spLocks noChangeArrowheads="1"/>
          </p:cNvSpPr>
          <p:nvPr/>
        </p:nvSpPr>
        <p:spPr bwMode="auto">
          <a:xfrm rot="-2222659">
            <a:off x="7235825" y="4298950"/>
            <a:ext cx="10731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solidFill>
                  <a:schemeClr val="accent2"/>
                </a:solidFill>
              </a:rPr>
              <a:t>x′</a:t>
            </a:r>
          </a:p>
        </p:txBody>
      </p:sp>
      <p:sp>
        <p:nvSpPr>
          <p:cNvPr id="823314" name="Text Box 18"/>
          <p:cNvSpPr txBox="1">
            <a:spLocks noChangeArrowheads="1"/>
          </p:cNvSpPr>
          <p:nvPr/>
        </p:nvSpPr>
        <p:spPr bwMode="auto">
          <a:xfrm rot="-2370830">
            <a:off x="5364163" y="4457700"/>
            <a:ext cx="5016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solidFill>
                  <a:schemeClr val="accent2"/>
                </a:solidFill>
              </a:rPr>
              <a:t>y′</a:t>
            </a:r>
          </a:p>
        </p:txBody>
      </p:sp>
      <p:sp>
        <p:nvSpPr>
          <p:cNvPr id="823315" name="Arc 19"/>
          <p:cNvSpPr>
            <a:spLocks/>
          </p:cNvSpPr>
          <p:nvPr/>
        </p:nvSpPr>
        <p:spPr bwMode="auto">
          <a:xfrm rot="18354413" flipV="1">
            <a:off x="6827044" y="4985544"/>
            <a:ext cx="215900" cy="2873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16" name="Text Box 20"/>
          <p:cNvSpPr txBox="1">
            <a:spLocks noChangeArrowheads="1"/>
          </p:cNvSpPr>
          <p:nvPr/>
        </p:nvSpPr>
        <p:spPr bwMode="auto">
          <a:xfrm>
            <a:off x="7004050" y="5076825"/>
            <a:ext cx="1223963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chemeClr val="accent2"/>
                </a:solidFill>
                <a:cs typeface="Arial" charset="0"/>
              </a:rPr>
              <a:t>Θ=30</a:t>
            </a:r>
            <a:r>
              <a:rPr lang="tr-TR" sz="1600" b="1" baseline="30000" dirty="0">
                <a:solidFill>
                  <a:schemeClr val="accent2"/>
                </a:solidFill>
                <a:cs typeface="Arial" charset="0"/>
              </a:rPr>
              <a:t>0</a:t>
            </a:r>
            <a:endParaRPr lang="tr-TR" sz="1600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823317" name="Text Box 21"/>
          <p:cNvSpPr txBox="1">
            <a:spLocks noChangeArrowheads="1"/>
          </p:cNvSpPr>
          <p:nvPr/>
        </p:nvSpPr>
        <p:spPr bwMode="auto">
          <a:xfrm rot="16200000">
            <a:off x="4150519" y="3620294"/>
            <a:ext cx="3455988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baseline="-25000" dirty="0"/>
              <a:t>0            1            2            3                                      </a:t>
            </a:r>
          </a:p>
        </p:txBody>
      </p:sp>
      <p:sp>
        <p:nvSpPr>
          <p:cNvPr id="823318" name="Line 22"/>
          <p:cNvSpPr>
            <a:spLocks noChangeShapeType="1"/>
          </p:cNvSpPr>
          <p:nvPr/>
        </p:nvSpPr>
        <p:spPr bwMode="auto">
          <a:xfrm>
            <a:off x="7019925" y="5229225"/>
            <a:ext cx="0" cy="2159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19" name="Line 23"/>
          <p:cNvSpPr>
            <a:spLocks noChangeShapeType="1"/>
          </p:cNvSpPr>
          <p:nvPr/>
        </p:nvSpPr>
        <p:spPr bwMode="auto">
          <a:xfrm>
            <a:off x="7847013" y="5257800"/>
            <a:ext cx="0" cy="2159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20" name="Line 24"/>
          <p:cNvSpPr>
            <a:spLocks noChangeShapeType="1"/>
          </p:cNvSpPr>
          <p:nvPr/>
        </p:nvSpPr>
        <p:spPr bwMode="auto">
          <a:xfrm>
            <a:off x="8667750" y="5257800"/>
            <a:ext cx="0" cy="2159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21" name="Line 25"/>
          <p:cNvSpPr>
            <a:spLocks noChangeShapeType="1"/>
          </p:cNvSpPr>
          <p:nvPr/>
        </p:nvSpPr>
        <p:spPr bwMode="auto">
          <a:xfrm rot="-5400000">
            <a:off x="6256338" y="4473575"/>
            <a:ext cx="0" cy="2159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22" name="Line 26"/>
          <p:cNvSpPr>
            <a:spLocks noChangeShapeType="1"/>
          </p:cNvSpPr>
          <p:nvPr/>
        </p:nvSpPr>
        <p:spPr bwMode="auto">
          <a:xfrm rot="-5400000">
            <a:off x="6256338" y="3681413"/>
            <a:ext cx="0" cy="2159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23" name="Line 27"/>
          <p:cNvSpPr>
            <a:spLocks noChangeShapeType="1"/>
          </p:cNvSpPr>
          <p:nvPr/>
        </p:nvSpPr>
        <p:spPr bwMode="auto">
          <a:xfrm rot="-5400000">
            <a:off x="6256338" y="2874963"/>
            <a:ext cx="0" cy="2159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24" name="Line 28"/>
          <p:cNvSpPr>
            <a:spLocks noChangeShapeType="1"/>
          </p:cNvSpPr>
          <p:nvPr/>
        </p:nvSpPr>
        <p:spPr bwMode="auto">
          <a:xfrm rot="19425274" flipV="1">
            <a:off x="6867525" y="4848225"/>
            <a:ext cx="11113" cy="1476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25" name="Line 29"/>
          <p:cNvSpPr>
            <a:spLocks noChangeShapeType="1"/>
          </p:cNvSpPr>
          <p:nvPr/>
        </p:nvSpPr>
        <p:spPr bwMode="auto">
          <a:xfrm flipV="1">
            <a:off x="5911850" y="4854575"/>
            <a:ext cx="73025" cy="73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28" name="Text Box 32"/>
          <p:cNvSpPr txBox="1">
            <a:spLocks noChangeArrowheads="1"/>
          </p:cNvSpPr>
          <p:nvPr/>
        </p:nvSpPr>
        <p:spPr bwMode="auto">
          <a:xfrm rot="-2903406">
            <a:off x="5372894" y="4267994"/>
            <a:ext cx="1582738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baseline="-25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23329" name="Text Box 33"/>
          <p:cNvSpPr txBox="1">
            <a:spLocks noChangeArrowheads="1"/>
          </p:cNvSpPr>
          <p:nvPr/>
        </p:nvSpPr>
        <p:spPr bwMode="auto">
          <a:xfrm rot="-2184606">
            <a:off x="6689725" y="4492625"/>
            <a:ext cx="1582738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baseline="-25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23330" name="Text Box 34"/>
          <p:cNvSpPr txBox="1">
            <a:spLocks noChangeArrowheads="1"/>
          </p:cNvSpPr>
          <p:nvPr/>
        </p:nvSpPr>
        <p:spPr bwMode="auto">
          <a:xfrm>
            <a:off x="6557963" y="4141788"/>
            <a:ext cx="201612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P</a:t>
            </a:r>
          </a:p>
        </p:txBody>
      </p:sp>
      <p:sp>
        <p:nvSpPr>
          <p:cNvPr id="823331" name="Rectangle 35"/>
          <p:cNvSpPr>
            <a:spLocks noChangeArrowheads="1"/>
          </p:cNvSpPr>
          <p:nvPr/>
        </p:nvSpPr>
        <p:spPr bwMode="auto">
          <a:xfrm>
            <a:off x="6065838" y="5478463"/>
            <a:ext cx="420687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P</a:t>
            </a:r>
            <a:r>
              <a:rPr lang="tr-TR" b="1" baseline="-25000" dirty="0"/>
              <a:t>0</a:t>
            </a:r>
            <a:endParaRPr lang="tr-TR" sz="2400" b="1" baseline="-25000" dirty="0"/>
          </a:p>
        </p:txBody>
      </p:sp>
      <p:sp>
        <p:nvSpPr>
          <p:cNvPr id="823332" name="Oval 36"/>
          <p:cNvSpPr>
            <a:spLocks noChangeArrowheads="1"/>
          </p:cNvSpPr>
          <p:nvPr/>
        </p:nvSpPr>
        <p:spPr bwMode="auto">
          <a:xfrm>
            <a:off x="6632575" y="4494213"/>
            <a:ext cx="73025" cy="730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33" name="Oval 37"/>
          <p:cNvSpPr>
            <a:spLocks noChangeArrowheads="1"/>
          </p:cNvSpPr>
          <p:nvPr/>
        </p:nvSpPr>
        <p:spPr bwMode="auto">
          <a:xfrm>
            <a:off x="6227763" y="5329238"/>
            <a:ext cx="73025" cy="730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34" name="Line 38"/>
          <p:cNvSpPr>
            <a:spLocks noChangeShapeType="1"/>
          </p:cNvSpPr>
          <p:nvPr/>
        </p:nvSpPr>
        <p:spPr bwMode="auto">
          <a:xfrm flipH="1">
            <a:off x="4859338" y="5373688"/>
            <a:ext cx="936625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37" name="Line 41"/>
          <p:cNvSpPr>
            <a:spLocks noChangeShapeType="1"/>
          </p:cNvSpPr>
          <p:nvPr/>
        </p:nvSpPr>
        <p:spPr bwMode="auto">
          <a:xfrm>
            <a:off x="6227763" y="5373688"/>
            <a:ext cx="649287" cy="0"/>
          </a:xfrm>
          <a:prstGeom prst="line">
            <a:avLst/>
          </a:prstGeom>
          <a:noFill/>
          <a:ln w="3810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38" name="Rectangle 42"/>
          <p:cNvSpPr>
            <a:spLocks noChangeArrowheads="1"/>
          </p:cNvSpPr>
          <p:nvPr/>
        </p:nvSpPr>
        <p:spPr bwMode="auto">
          <a:xfrm>
            <a:off x="6892925" y="5449888"/>
            <a:ext cx="2087563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1            2            3</a:t>
            </a:r>
            <a:endParaRPr lang="tr-TR" sz="2400" dirty="0"/>
          </a:p>
        </p:txBody>
      </p:sp>
      <p:sp>
        <p:nvSpPr>
          <p:cNvPr id="823340" name="Line 44"/>
          <p:cNvSpPr>
            <a:spLocks noChangeShapeType="1"/>
          </p:cNvSpPr>
          <p:nvPr/>
        </p:nvSpPr>
        <p:spPr bwMode="auto">
          <a:xfrm flipV="1">
            <a:off x="6877050" y="4941888"/>
            <a:ext cx="0" cy="431800"/>
          </a:xfrm>
          <a:prstGeom prst="line">
            <a:avLst/>
          </a:prstGeom>
          <a:noFill/>
          <a:ln w="3810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41" name="Line 45"/>
          <p:cNvSpPr>
            <a:spLocks noChangeShapeType="1"/>
          </p:cNvSpPr>
          <p:nvPr/>
        </p:nvSpPr>
        <p:spPr bwMode="auto">
          <a:xfrm flipV="1">
            <a:off x="6227763" y="4941888"/>
            <a:ext cx="649287" cy="4318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42" name="Text Box 46"/>
          <p:cNvSpPr txBox="1">
            <a:spLocks noChangeArrowheads="1"/>
          </p:cNvSpPr>
          <p:nvPr/>
        </p:nvSpPr>
        <p:spPr bwMode="auto">
          <a:xfrm>
            <a:off x="6443663" y="4762500"/>
            <a:ext cx="2889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rgbClr val="00CC00"/>
                </a:solidFill>
              </a:rPr>
              <a:t>n</a:t>
            </a:r>
          </a:p>
        </p:txBody>
      </p:sp>
      <p:sp>
        <p:nvSpPr>
          <p:cNvPr id="823343" name="Line 47"/>
          <p:cNvSpPr>
            <a:spLocks noChangeShapeType="1"/>
          </p:cNvSpPr>
          <p:nvPr/>
        </p:nvSpPr>
        <p:spPr bwMode="auto">
          <a:xfrm flipH="1" flipV="1">
            <a:off x="5940425" y="4868863"/>
            <a:ext cx="287338" cy="4318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3344" name="Text Box 48"/>
          <p:cNvSpPr txBox="1">
            <a:spLocks noChangeArrowheads="1"/>
          </p:cNvSpPr>
          <p:nvPr/>
        </p:nvSpPr>
        <p:spPr bwMode="auto">
          <a:xfrm>
            <a:off x="5791200" y="4916488"/>
            <a:ext cx="43180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42" name="4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 boyutta bir dönüşüm örneği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Projeksiyonlar</a:t>
            </a: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31</a:t>
            </a:fld>
            <a:endParaRPr lang="tr-TR" dirty="0"/>
          </a:p>
        </p:txBody>
      </p:sp>
      <p:sp>
        <p:nvSpPr>
          <p:cNvPr id="824328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5194920" cy="4937760"/>
          </a:xfrm>
        </p:spPr>
        <p:txBody>
          <a:bodyPr/>
          <a:lstStyle/>
          <a:p>
            <a:r>
              <a:rPr lang="tr-TR" sz="2400" dirty="0">
                <a:solidFill>
                  <a:srgbClr val="336600"/>
                </a:solidFill>
              </a:rPr>
              <a:t>3 boyutlu sahnemiz içinde dünya koordinatları ile tanımlanan objeler görüntüleme koordinatlarına çevrilince, aslında hepsi 3 boyutlu objeler olan bu şekilleri 2 boyutlu görüntüleme düzlemine rahatça alabiliriz.</a:t>
            </a:r>
          </a:p>
          <a:p>
            <a:r>
              <a:rPr lang="tr-TR" sz="2400" dirty="0">
                <a:solidFill>
                  <a:srgbClr val="336600"/>
                </a:solidFill>
              </a:rPr>
              <a:t>İki tip projeksiyon vardır:</a:t>
            </a:r>
          </a:p>
          <a:p>
            <a:pPr>
              <a:buFontTx/>
              <a:buNone/>
            </a:pPr>
            <a:r>
              <a:rPr lang="tr-TR" sz="2400" dirty="0">
                <a:solidFill>
                  <a:srgbClr val="336600"/>
                </a:solidFill>
              </a:rPr>
              <a:t>    -</a:t>
            </a:r>
            <a:r>
              <a:rPr lang="tr-TR" sz="2400" dirty="0">
                <a:solidFill>
                  <a:srgbClr val="9900CC"/>
                </a:solidFill>
              </a:rPr>
              <a:t>Paralel Projeksiyon</a:t>
            </a:r>
          </a:p>
          <a:p>
            <a:pPr>
              <a:buFontTx/>
              <a:buNone/>
            </a:pPr>
            <a:r>
              <a:rPr lang="tr-TR" sz="2400" dirty="0">
                <a:solidFill>
                  <a:srgbClr val="9900CC"/>
                </a:solidFill>
              </a:rPr>
              <a:t>    -Perspektif Projeksiyon</a:t>
            </a:r>
            <a:r>
              <a:rPr lang="tr-TR" sz="2400" dirty="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824323" name="Line 3"/>
          <p:cNvSpPr>
            <a:spLocks noChangeShapeType="1"/>
          </p:cNvSpPr>
          <p:nvPr/>
        </p:nvSpPr>
        <p:spPr bwMode="auto">
          <a:xfrm>
            <a:off x="6119813" y="6884988"/>
            <a:ext cx="1655762" cy="0"/>
          </a:xfrm>
          <a:prstGeom prst="line">
            <a:avLst/>
          </a:prstGeom>
          <a:noFill/>
          <a:ln w="38100">
            <a:solidFill>
              <a:srgbClr val="24E6F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824325" name="Object 5"/>
          <p:cNvGraphicFramePr>
            <a:graphicFrameLocks noChangeAspect="1"/>
          </p:cNvGraphicFramePr>
          <p:nvPr/>
        </p:nvGraphicFramePr>
        <p:xfrm>
          <a:off x="4425950" y="3092450"/>
          <a:ext cx="292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0" name="Equation" r:id="rId3" imgW="291960" imgH="672840" progId="Equation.3">
                  <p:embed/>
                </p:oleObj>
              </mc:Choice>
              <mc:Fallback>
                <p:oleObj name="Equation" r:id="rId3" imgW="291960" imgH="672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3092450"/>
                        <a:ext cx="292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4329" name="Picture 9" descr="an05f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6105" y="1340768"/>
            <a:ext cx="3487737" cy="2092325"/>
          </a:xfrm>
          <a:prstGeom prst="rect">
            <a:avLst/>
          </a:prstGeom>
          <a:noFill/>
        </p:spPr>
      </p:pic>
      <p:pic>
        <p:nvPicPr>
          <p:cNvPr id="824330" name="Picture 10" descr="an05f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5584" y="4005064"/>
            <a:ext cx="3490912" cy="2233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>
                <a:ea typeface="굴림" pitchFamily="50" charset="-127"/>
              </a:rPr>
              <a:t>Klasik bakışlar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32</a:t>
            </a:fld>
            <a:endParaRPr lang="tr-TR" dirty="0"/>
          </a:p>
        </p:txBody>
      </p:sp>
      <p:sp>
        <p:nvSpPr>
          <p:cNvPr id="8683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ko-KR" sz="2400" dirty="0"/>
              <a:t>El çizimleri:</a:t>
            </a:r>
            <a:r>
              <a:rPr lang="tr-TR" altLang="ko-KR" sz="2400" dirty="0">
                <a:ea typeface="굴림" pitchFamily="50" charset="-127"/>
              </a:rPr>
              <a:t> Obje ve izleyici arasındaki kurulan özel ilişki tarafından belirlenir.</a:t>
            </a:r>
          </a:p>
          <a:p>
            <a:endParaRPr lang="tr-TR" altLang="ko-KR" sz="2400" dirty="0">
              <a:ea typeface="굴림" pitchFamily="50" charset="-127"/>
            </a:endParaRPr>
          </a:p>
        </p:txBody>
      </p:sp>
      <p:pic>
        <p:nvPicPr>
          <p:cNvPr id="868356" name="Picture 4" descr="an05f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04864"/>
            <a:ext cx="7265987" cy="429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Paralel Projeksiyonlar</a:t>
            </a: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33</a:t>
            </a:fld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6F42E-1EDE-4029-821A-F5A000A3F9F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tr-TR" altLang="ko-K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Dünya koordinatlarındaki pozisyonlar görüntü düzlemine paralel çizgilerle taşınır.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tr-TR" altLang="ko-K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Derinlik vurgusu kaybedilir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tr-TR" altLang="ko-KR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굴림" pitchFamily="50" charset="-127"/>
              <a:cs typeface="Verdana" panose="020B0604030504040204" pitchFamily="34" charset="0"/>
            </a:endParaRPr>
          </a:p>
          <a:p>
            <a:endParaRPr lang="tr-TR" dirty="0"/>
          </a:p>
        </p:txBody>
      </p:sp>
      <p:sp>
        <p:nvSpPr>
          <p:cNvPr id="825347" name="Line 3"/>
          <p:cNvSpPr>
            <a:spLocks noChangeShapeType="1"/>
          </p:cNvSpPr>
          <p:nvPr/>
        </p:nvSpPr>
        <p:spPr bwMode="auto">
          <a:xfrm>
            <a:off x="6119813" y="6884988"/>
            <a:ext cx="1655762" cy="0"/>
          </a:xfrm>
          <a:prstGeom prst="line">
            <a:avLst/>
          </a:prstGeom>
          <a:noFill/>
          <a:ln w="38100">
            <a:solidFill>
              <a:srgbClr val="24E6F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825348" name="Object 4"/>
          <p:cNvGraphicFramePr>
            <a:graphicFrameLocks noChangeAspect="1"/>
          </p:cNvGraphicFramePr>
          <p:nvPr/>
        </p:nvGraphicFramePr>
        <p:xfrm>
          <a:off x="4425950" y="3092450"/>
          <a:ext cx="292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4" name="Equation" r:id="rId3" imgW="291960" imgH="672840" progId="Equation.3">
                  <p:embed/>
                </p:oleObj>
              </mc:Choice>
              <mc:Fallback>
                <p:oleObj name="Equation" r:id="rId3" imgW="291960" imgH="672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3092450"/>
                        <a:ext cx="292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351" name="Line 7"/>
          <p:cNvSpPr>
            <a:spLocks noChangeShapeType="1"/>
          </p:cNvSpPr>
          <p:nvPr/>
        </p:nvSpPr>
        <p:spPr bwMode="auto">
          <a:xfrm flipV="1">
            <a:off x="1331913" y="4149725"/>
            <a:ext cx="792162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5352" name="AutoShape 8"/>
          <p:cNvSpPr>
            <a:spLocks noChangeArrowheads="1"/>
          </p:cNvSpPr>
          <p:nvPr/>
        </p:nvSpPr>
        <p:spPr bwMode="auto">
          <a:xfrm rot="16200000" flipH="1">
            <a:off x="2735263" y="4186238"/>
            <a:ext cx="2520950" cy="863600"/>
          </a:xfrm>
          <a:prstGeom prst="parallelogram">
            <a:avLst>
              <a:gd name="adj" fmla="val 72978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5353" name="Line 9"/>
          <p:cNvSpPr>
            <a:spLocks noChangeShapeType="1"/>
          </p:cNvSpPr>
          <p:nvPr/>
        </p:nvSpPr>
        <p:spPr bwMode="auto">
          <a:xfrm>
            <a:off x="2124075" y="4149725"/>
            <a:ext cx="1871663" cy="71438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5355" name="Line 11"/>
          <p:cNvSpPr>
            <a:spLocks noChangeShapeType="1"/>
          </p:cNvSpPr>
          <p:nvPr/>
        </p:nvSpPr>
        <p:spPr bwMode="auto">
          <a:xfrm>
            <a:off x="1331913" y="5229225"/>
            <a:ext cx="2735262" cy="144463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5356" name="Line 12"/>
          <p:cNvSpPr>
            <a:spLocks noChangeShapeType="1"/>
          </p:cNvSpPr>
          <p:nvPr/>
        </p:nvSpPr>
        <p:spPr bwMode="auto">
          <a:xfrm>
            <a:off x="3995738" y="4221163"/>
            <a:ext cx="71437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25357" name="Text Box 13"/>
          <p:cNvSpPr txBox="1">
            <a:spLocks noChangeArrowheads="1"/>
          </p:cNvSpPr>
          <p:nvPr/>
        </p:nvSpPr>
        <p:spPr bwMode="auto">
          <a:xfrm>
            <a:off x="827088" y="5013325"/>
            <a:ext cx="5762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P</a:t>
            </a:r>
            <a:r>
              <a:rPr lang="tr-TR" b="1" baseline="-25000" dirty="0"/>
              <a:t>1</a:t>
            </a:r>
            <a:endParaRPr lang="tr-TR" b="1" dirty="0"/>
          </a:p>
        </p:txBody>
      </p:sp>
      <p:sp>
        <p:nvSpPr>
          <p:cNvPr id="825358" name="Text Box 14"/>
          <p:cNvSpPr txBox="1">
            <a:spLocks noChangeArrowheads="1"/>
          </p:cNvSpPr>
          <p:nvPr/>
        </p:nvSpPr>
        <p:spPr bwMode="auto">
          <a:xfrm>
            <a:off x="1619250" y="3860800"/>
            <a:ext cx="5762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P</a:t>
            </a:r>
            <a:r>
              <a:rPr lang="tr-TR" b="1" baseline="-25000" dirty="0"/>
              <a:t>2</a:t>
            </a:r>
            <a:endParaRPr lang="tr-TR" b="1" dirty="0"/>
          </a:p>
        </p:txBody>
      </p:sp>
      <p:sp>
        <p:nvSpPr>
          <p:cNvPr id="825359" name="Text Box 15"/>
          <p:cNvSpPr txBox="1">
            <a:spLocks noChangeArrowheads="1"/>
          </p:cNvSpPr>
          <p:nvPr/>
        </p:nvSpPr>
        <p:spPr bwMode="auto">
          <a:xfrm>
            <a:off x="3976688" y="3860800"/>
            <a:ext cx="5762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P</a:t>
            </a:r>
            <a:r>
              <a:rPr lang="tr-TR" b="1" dirty="0">
                <a:cs typeface="Arial" charset="0"/>
              </a:rPr>
              <a:t>′</a:t>
            </a:r>
            <a:r>
              <a:rPr lang="tr-TR" b="1" baseline="-25000" dirty="0"/>
              <a:t>2</a:t>
            </a:r>
            <a:endParaRPr lang="tr-TR" b="1" dirty="0"/>
          </a:p>
        </p:txBody>
      </p:sp>
      <p:sp>
        <p:nvSpPr>
          <p:cNvPr id="825360" name="Text Box 16"/>
          <p:cNvSpPr txBox="1">
            <a:spLocks noChangeArrowheads="1"/>
          </p:cNvSpPr>
          <p:nvPr/>
        </p:nvSpPr>
        <p:spPr bwMode="auto">
          <a:xfrm>
            <a:off x="4056063" y="5013325"/>
            <a:ext cx="5762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P</a:t>
            </a:r>
            <a:r>
              <a:rPr lang="tr-TR" b="1" dirty="0">
                <a:cs typeface="Arial" charset="0"/>
              </a:rPr>
              <a:t>′</a:t>
            </a:r>
            <a:r>
              <a:rPr lang="tr-TR" b="1" baseline="-25000" dirty="0"/>
              <a:t>1</a:t>
            </a:r>
            <a:endParaRPr lang="tr-TR" b="1" dirty="0"/>
          </a:p>
        </p:txBody>
      </p:sp>
      <p:sp>
        <p:nvSpPr>
          <p:cNvPr id="825361" name="Text Box 17"/>
          <p:cNvSpPr txBox="1">
            <a:spLocks noChangeArrowheads="1"/>
          </p:cNvSpPr>
          <p:nvPr/>
        </p:nvSpPr>
        <p:spPr bwMode="auto">
          <a:xfrm>
            <a:off x="4400550" y="3357563"/>
            <a:ext cx="1800225" cy="6309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 dirty="0"/>
              <a:t>View</a:t>
            </a:r>
          </a:p>
          <a:p>
            <a:pPr>
              <a:spcBef>
                <a:spcPct val="50000"/>
              </a:spcBef>
            </a:pPr>
            <a:r>
              <a:rPr lang="tr-TR" sz="1400" b="1" dirty="0"/>
              <a:t> Plane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Paralel Projeksiyonlar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34</a:t>
            </a:fld>
            <a:endParaRPr lang="tr-TR" dirty="0"/>
          </a:p>
        </p:txBody>
      </p:sp>
      <p:sp>
        <p:nvSpPr>
          <p:cNvPr id="828433" name="Rectangle 1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>
                <a:solidFill>
                  <a:srgbClr val="9900CC"/>
                </a:solidFill>
              </a:rPr>
              <a:t>Ortografik paralel projeksiyon</a:t>
            </a:r>
          </a:p>
          <a:p>
            <a:pPr lvl="1"/>
            <a:r>
              <a:rPr lang="tr-TR" sz="2500" dirty="0">
                <a:solidFill>
                  <a:srgbClr val="336600"/>
                </a:solidFill>
              </a:rPr>
              <a:t>Projeksiyon çizgileri görüntü düzlemine diktir.</a:t>
            </a:r>
          </a:p>
          <a:p>
            <a:pPr>
              <a:buFontTx/>
              <a:buNone/>
            </a:pPr>
            <a:endParaRPr lang="tr-TR" sz="2800" dirty="0">
              <a:solidFill>
                <a:srgbClr val="336600"/>
              </a:solidFill>
            </a:endParaRPr>
          </a:p>
          <a:p>
            <a:r>
              <a:rPr lang="tr-TR" dirty="0">
                <a:solidFill>
                  <a:srgbClr val="9900CC"/>
                </a:solidFill>
              </a:rPr>
              <a:t>Oblik (eğik) paralel projeksiyon</a:t>
            </a:r>
          </a:p>
          <a:p>
            <a:pPr lvl="1"/>
            <a:r>
              <a:rPr lang="tr-TR" sz="2500" dirty="0">
                <a:solidFill>
                  <a:srgbClr val="336600"/>
                </a:solidFill>
              </a:rPr>
              <a:t>Projeksiyon çizgileri görüntü düzlemine dik değildir.</a:t>
            </a:r>
          </a:p>
        </p:txBody>
      </p:sp>
      <p:sp>
        <p:nvSpPr>
          <p:cNvPr id="828420" name="Line 4"/>
          <p:cNvSpPr>
            <a:spLocks noChangeShapeType="1"/>
          </p:cNvSpPr>
          <p:nvPr/>
        </p:nvSpPr>
        <p:spPr bwMode="auto">
          <a:xfrm>
            <a:off x="6119813" y="6884988"/>
            <a:ext cx="1655762" cy="0"/>
          </a:xfrm>
          <a:prstGeom prst="line">
            <a:avLst/>
          </a:prstGeom>
          <a:noFill/>
          <a:ln w="38100">
            <a:solidFill>
              <a:srgbClr val="24E6F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Ortografik Paralel Projeksiyon</a:t>
            </a:r>
            <a:r>
              <a:rPr lang="tr-TR" dirty="0"/>
              <a:t>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829444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336600"/>
                </a:solidFill>
              </a:rPr>
              <a:t>Ortografik dönüşüm matrisi:</a:t>
            </a:r>
          </a:p>
          <a:p>
            <a:pPr lvl="1"/>
            <a:r>
              <a:rPr lang="tr-TR" sz="2500" i="1" dirty="0">
                <a:solidFill>
                  <a:srgbClr val="336600"/>
                </a:solidFill>
              </a:rPr>
              <a:t>z</a:t>
            </a:r>
            <a:r>
              <a:rPr lang="tr-TR" sz="2500" dirty="0">
                <a:solidFill>
                  <a:srgbClr val="336600"/>
                </a:solidFill>
              </a:rPr>
              <a:t> bilgilerini siler.</a:t>
            </a:r>
          </a:p>
          <a:p>
            <a:endParaRPr lang="tr-TR" sz="2800" dirty="0">
              <a:solidFill>
                <a:srgbClr val="336600"/>
              </a:solidFill>
            </a:endParaRPr>
          </a:p>
          <a:p>
            <a:endParaRPr lang="tr-TR" sz="2800" dirty="0">
              <a:solidFill>
                <a:srgbClr val="336600"/>
              </a:solidFill>
            </a:endParaRPr>
          </a:p>
          <a:p>
            <a:pPr>
              <a:buFontTx/>
              <a:buNone/>
            </a:pPr>
            <a:endParaRPr lang="tr-TR" dirty="0">
              <a:solidFill>
                <a:srgbClr val="336600"/>
              </a:solidFill>
            </a:endParaRPr>
          </a:p>
        </p:txBody>
      </p:sp>
      <p:sp>
        <p:nvSpPr>
          <p:cNvPr id="829443" name="Line 3"/>
          <p:cNvSpPr>
            <a:spLocks noChangeShapeType="1"/>
          </p:cNvSpPr>
          <p:nvPr/>
        </p:nvSpPr>
        <p:spPr bwMode="auto">
          <a:xfrm>
            <a:off x="6119813" y="6884988"/>
            <a:ext cx="1655762" cy="0"/>
          </a:xfrm>
          <a:prstGeom prst="line">
            <a:avLst/>
          </a:prstGeom>
          <a:noFill/>
          <a:ln w="38100">
            <a:solidFill>
              <a:srgbClr val="24E6F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829445" name="Object 5"/>
          <p:cNvGraphicFramePr>
            <a:graphicFrameLocks noChangeAspect="1"/>
          </p:cNvGraphicFramePr>
          <p:nvPr/>
        </p:nvGraphicFramePr>
        <p:xfrm>
          <a:off x="1187450" y="2924175"/>
          <a:ext cx="60071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9" name="Equation" r:id="rId3" imgW="6006960" imgH="3441600" progId="Equation.3">
                  <p:embed/>
                </p:oleObj>
              </mc:Choice>
              <mc:Fallback>
                <p:oleObj name="Equation" r:id="rId3" imgW="6006960" imgH="3441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24175"/>
                        <a:ext cx="6007100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7" name="Line 3"/>
          <p:cNvSpPr>
            <a:spLocks noChangeShapeType="1"/>
          </p:cNvSpPr>
          <p:nvPr/>
        </p:nvSpPr>
        <p:spPr bwMode="auto">
          <a:xfrm>
            <a:off x="6119813" y="6884988"/>
            <a:ext cx="1655762" cy="0"/>
          </a:xfrm>
          <a:prstGeom prst="line">
            <a:avLst/>
          </a:prstGeom>
          <a:noFill/>
          <a:ln w="38100">
            <a:solidFill>
              <a:srgbClr val="24E6F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74" name="AutoShape 10"/>
          <p:cNvSpPr>
            <a:spLocks noChangeArrowheads="1"/>
          </p:cNvSpPr>
          <p:nvPr/>
        </p:nvSpPr>
        <p:spPr bwMode="auto">
          <a:xfrm rot="5400000" flipH="1">
            <a:off x="5291137" y="2530476"/>
            <a:ext cx="3598863" cy="1655762"/>
          </a:xfrm>
          <a:prstGeom prst="parallelogram">
            <a:avLst>
              <a:gd name="adj" fmla="val 54338"/>
            </a:avLst>
          </a:prstGeom>
          <a:solidFill>
            <a:srgbClr val="9966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75" name="AutoShape 11"/>
          <p:cNvSpPr>
            <a:spLocks noChangeArrowheads="1"/>
          </p:cNvSpPr>
          <p:nvPr/>
        </p:nvSpPr>
        <p:spPr bwMode="auto">
          <a:xfrm rot="16200000">
            <a:off x="3073400" y="3054350"/>
            <a:ext cx="2311400" cy="1187450"/>
          </a:xfrm>
          <a:prstGeom prst="rightArrowCallout">
            <a:avLst>
              <a:gd name="adj1" fmla="val 64444"/>
              <a:gd name="adj2" fmla="val 46528"/>
              <a:gd name="adj3" fmla="val 34605"/>
              <a:gd name="adj4" fmla="val 66667"/>
            </a:avLst>
          </a:prstGeom>
          <a:solidFill>
            <a:srgbClr val="66FF33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endParaRPr lang="tr-TR" dirty="0"/>
          </a:p>
        </p:txBody>
      </p:sp>
      <p:sp>
        <p:nvSpPr>
          <p:cNvPr id="830478" name="Line 14"/>
          <p:cNvSpPr>
            <a:spLocks noChangeShapeType="1"/>
          </p:cNvSpPr>
          <p:nvPr/>
        </p:nvSpPr>
        <p:spPr bwMode="auto">
          <a:xfrm flipV="1">
            <a:off x="4810125" y="4706938"/>
            <a:ext cx="1381125" cy="2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79" name="Line 15"/>
          <p:cNvSpPr>
            <a:spLocks noChangeShapeType="1"/>
          </p:cNvSpPr>
          <p:nvPr/>
        </p:nvSpPr>
        <p:spPr bwMode="auto">
          <a:xfrm flipV="1">
            <a:off x="4965700" y="4562475"/>
            <a:ext cx="1225550" cy="14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81" name="Line 17"/>
          <p:cNvSpPr>
            <a:spLocks noChangeShapeType="1"/>
          </p:cNvSpPr>
          <p:nvPr/>
        </p:nvSpPr>
        <p:spPr bwMode="auto">
          <a:xfrm>
            <a:off x="4965700" y="3122613"/>
            <a:ext cx="1225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82" name="Line 18"/>
          <p:cNvSpPr>
            <a:spLocks noChangeShapeType="1"/>
          </p:cNvSpPr>
          <p:nvPr/>
        </p:nvSpPr>
        <p:spPr bwMode="auto">
          <a:xfrm flipV="1">
            <a:off x="4808538" y="3265488"/>
            <a:ext cx="1382712" cy="14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83" name="Line 19"/>
          <p:cNvSpPr>
            <a:spLocks noChangeShapeType="1"/>
          </p:cNvSpPr>
          <p:nvPr/>
        </p:nvSpPr>
        <p:spPr bwMode="auto">
          <a:xfrm>
            <a:off x="6981825" y="2344738"/>
            <a:ext cx="1588" cy="2233612"/>
          </a:xfrm>
          <a:prstGeom prst="line">
            <a:avLst/>
          </a:prstGeom>
          <a:noFill/>
          <a:ln w="127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84" name="Line 20"/>
          <p:cNvSpPr>
            <a:spLocks noChangeShapeType="1"/>
          </p:cNvSpPr>
          <p:nvPr/>
        </p:nvSpPr>
        <p:spPr bwMode="auto">
          <a:xfrm flipH="1">
            <a:off x="6804025" y="2492375"/>
            <a:ext cx="14288" cy="2247900"/>
          </a:xfrm>
          <a:prstGeom prst="line">
            <a:avLst/>
          </a:prstGeom>
          <a:noFill/>
          <a:ln w="127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85" name="Line 21"/>
          <p:cNvSpPr>
            <a:spLocks noChangeShapeType="1"/>
          </p:cNvSpPr>
          <p:nvPr/>
        </p:nvSpPr>
        <p:spPr bwMode="auto">
          <a:xfrm flipV="1">
            <a:off x="6824663" y="3136900"/>
            <a:ext cx="142875" cy="142875"/>
          </a:xfrm>
          <a:prstGeom prst="line">
            <a:avLst/>
          </a:prstGeom>
          <a:noFill/>
          <a:ln w="127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86" name="Line 22"/>
          <p:cNvSpPr>
            <a:spLocks noChangeShapeType="1"/>
          </p:cNvSpPr>
          <p:nvPr/>
        </p:nvSpPr>
        <p:spPr bwMode="auto">
          <a:xfrm flipV="1">
            <a:off x="6838950" y="4576763"/>
            <a:ext cx="142875" cy="144462"/>
          </a:xfrm>
          <a:prstGeom prst="line">
            <a:avLst/>
          </a:prstGeom>
          <a:noFill/>
          <a:ln w="127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87" name="Line 23"/>
          <p:cNvSpPr>
            <a:spLocks noChangeShapeType="1"/>
          </p:cNvSpPr>
          <p:nvPr/>
        </p:nvSpPr>
        <p:spPr bwMode="auto">
          <a:xfrm>
            <a:off x="6191250" y="3265488"/>
            <a:ext cx="647700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89" name="Line 25"/>
          <p:cNvSpPr>
            <a:spLocks noChangeShapeType="1"/>
          </p:cNvSpPr>
          <p:nvPr/>
        </p:nvSpPr>
        <p:spPr bwMode="auto">
          <a:xfrm>
            <a:off x="6191250" y="3122613"/>
            <a:ext cx="790575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91" name="Line 27"/>
          <p:cNvSpPr>
            <a:spLocks noChangeShapeType="1"/>
          </p:cNvSpPr>
          <p:nvPr/>
        </p:nvSpPr>
        <p:spPr bwMode="auto">
          <a:xfrm>
            <a:off x="6191250" y="4706938"/>
            <a:ext cx="647700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92" name="Line 28"/>
          <p:cNvSpPr>
            <a:spLocks noChangeShapeType="1"/>
          </p:cNvSpPr>
          <p:nvPr/>
        </p:nvSpPr>
        <p:spPr bwMode="auto">
          <a:xfrm>
            <a:off x="6191250" y="4562475"/>
            <a:ext cx="790575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95" name="Line 31"/>
          <p:cNvSpPr>
            <a:spLocks noChangeShapeType="1"/>
          </p:cNvSpPr>
          <p:nvPr/>
        </p:nvSpPr>
        <p:spPr bwMode="auto">
          <a:xfrm flipV="1">
            <a:off x="6838950" y="2330450"/>
            <a:ext cx="142875" cy="142875"/>
          </a:xfrm>
          <a:prstGeom prst="line">
            <a:avLst/>
          </a:prstGeom>
          <a:noFill/>
          <a:ln w="127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96" name="Line 32"/>
          <p:cNvSpPr>
            <a:spLocks noChangeShapeType="1"/>
          </p:cNvSpPr>
          <p:nvPr/>
        </p:nvSpPr>
        <p:spPr bwMode="auto">
          <a:xfrm>
            <a:off x="4749800" y="2906713"/>
            <a:ext cx="15128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97" name="Line 33"/>
          <p:cNvSpPr>
            <a:spLocks noChangeShapeType="1"/>
          </p:cNvSpPr>
          <p:nvPr/>
        </p:nvSpPr>
        <p:spPr bwMode="auto">
          <a:xfrm flipV="1">
            <a:off x="6838950" y="2762250"/>
            <a:ext cx="142875" cy="142875"/>
          </a:xfrm>
          <a:prstGeom prst="line">
            <a:avLst/>
          </a:prstGeom>
          <a:noFill/>
          <a:ln w="127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98" name="Line 34"/>
          <p:cNvSpPr>
            <a:spLocks noChangeShapeType="1"/>
          </p:cNvSpPr>
          <p:nvPr/>
        </p:nvSpPr>
        <p:spPr bwMode="auto">
          <a:xfrm>
            <a:off x="4391025" y="2344738"/>
            <a:ext cx="21732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499" name="Line 35"/>
          <p:cNvSpPr>
            <a:spLocks noChangeShapeType="1"/>
          </p:cNvSpPr>
          <p:nvPr/>
        </p:nvSpPr>
        <p:spPr bwMode="auto">
          <a:xfrm>
            <a:off x="6262688" y="2906713"/>
            <a:ext cx="576262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00" name="Line 36"/>
          <p:cNvSpPr>
            <a:spLocks noChangeShapeType="1"/>
          </p:cNvSpPr>
          <p:nvPr/>
        </p:nvSpPr>
        <p:spPr bwMode="auto">
          <a:xfrm>
            <a:off x="6262688" y="2473325"/>
            <a:ext cx="576262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01" name="Line 37"/>
          <p:cNvSpPr>
            <a:spLocks noChangeShapeType="1"/>
          </p:cNvSpPr>
          <p:nvPr/>
        </p:nvSpPr>
        <p:spPr bwMode="auto">
          <a:xfrm>
            <a:off x="6623050" y="2344738"/>
            <a:ext cx="358775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07" name="Rectangle 43"/>
          <p:cNvSpPr>
            <a:spLocks noChangeArrowheads="1"/>
          </p:cNvSpPr>
          <p:nvPr/>
        </p:nvSpPr>
        <p:spPr bwMode="auto">
          <a:xfrm>
            <a:off x="1403350" y="4005263"/>
            <a:ext cx="2089150" cy="2592387"/>
          </a:xfrm>
          <a:prstGeom prst="rect">
            <a:avLst/>
          </a:prstGeom>
          <a:solidFill>
            <a:srgbClr val="9966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08" name="AutoShape 44"/>
          <p:cNvSpPr>
            <a:spLocks noChangeArrowheads="1"/>
          </p:cNvSpPr>
          <p:nvPr/>
        </p:nvSpPr>
        <p:spPr bwMode="auto">
          <a:xfrm>
            <a:off x="2022475" y="4062413"/>
            <a:ext cx="1223963" cy="2305050"/>
          </a:xfrm>
          <a:prstGeom prst="upArrowCallout">
            <a:avLst>
              <a:gd name="adj1" fmla="val 64463"/>
              <a:gd name="adj2" fmla="val 43634"/>
              <a:gd name="adj3" fmla="val 31388"/>
              <a:gd name="adj4" fmla="val 66667"/>
            </a:avLst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10" name="AutoShape 46"/>
          <p:cNvSpPr>
            <a:spLocks noChangeArrowheads="1"/>
          </p:cNvSpPr>
          <p:nvPr/>
        </p:nvSpPr>
        <p:spPr bwMode="auto">
          <a:xfrm rot="16200000">
            <a:off x="3073400" y="3054350"/>
            <a:ext cx="2311400" cy="1187450"/>
          </a:xfrm>
          <a:prstGeom prst="rightArrowCallout">
            <a:avLst>
              <a:gd name="adj1" fmla="val 64444"/>
              <a:gd name="adj2" fmla="val 46528"/>
              <a:gd name="adj3" fmla="val 34605"/>
              <a:gd name="adj4" fmla="val 66667"/>
            </a:avLst>
          </a:prstGeom>
          <a:solidFill>
            <a:srgbClr val="66FF33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endParaRPr lang="tr-TR" dirty="0"/>
          </a:p>
        </p:txBody>
      </p:sp>
      <p:sp>
        <p:nvSpPr>
          <p:cNvPr id="830511" name="Line 47"/>
          <p:cNvSpPr>
            <a:spLocks noChangeShapeType="1"/>
          </p:cNvSpPr>
          <p:nvPr/>
        </p:nvSpPr>
        <p:spPr bwMode="auto">
          <a:xfrm flipH="1">
            <a:off x="3492500" y="2898775"/>
            <a:ext cx="1268413" cy="1250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12" name="Line 48"/>
          <p:cNvSpPr>
            <a:spLocks noChangeShapeType="1"/>
          </p:cNvSpPr>
          <p:nvPr/>
        </p:nvSpPr>
        <p:spPr bwMode="auto">
          <a:xfrm flipH="1">
            <a:off x="3492500" y="3270250"/>
            <a:ext cx="1311275" cy="131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13" name="Line 49"/>
          <p:cNvSpPr>
            <a:spLocks noChangeShapeType="1"/>
          </p:cNvSpPr>
          <p:nvPr/>
        </p:nvSpPr>
        <p:spPr bwMode="auto">
          <a:xfrm flipH="1">
            <a:off x="3059113" y="3284538"/>
            <a:ext cx="750887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14" name="Line 50"/>
          <p:cNvSpPr>
            <a:spLocks noChangeShapeType="1"/>
          </p:cNvSpPr>
          <p:nvPr/>
        </p:nvSpPr>
        <p:spPr bwMode="auto">
          <a:xfrm flipH="1">
            <a:off x="2555875" y="2924175"/>
            <a:ext cx="1109663" cy="1081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15" name="Line 51"/>
          <p:cNvSpPr>
            <a:spLocks noChangeShapeType="1"/>
          </p:cNvSpPr>
          <p:nvPr/>
        </p:nvSpPr>
        <p:spPr bwMode="auto">
          <a:xfrm flipH="1">
            <a:off x="2628900" y="2506663"/>
            <a:ext cx="1541463" cy="154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16" name="Line 52"/>
          <p:cNvSpPr>
            <a:spLocks noChangeShapeType="1"/>
          </p:cNvSpPr>
          <p:nvPr/>
        </p:nvSpPr>
        <p:spPr bwMode="auto">
          <a:xfrm flipH="1">
            <a:off x="3492500" y="4811713"/>
            <a:ext cx="1325563" cy="128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17" name="Line 53"/>
          <p:cNvSpPr>
            <a:spLocks noChangeShapeType="1"/>
          </p:cNvSpPr>
          <p:nvPr/>
        </p:nvSpPr>
        <p:spPr bwMode="auto">
          <a:xfrm flipH="1">
            <a:off x="2857500" y="3270250"/>
            <a:ext cx="765175" cy="735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18" name="Line 54"/>
          <p:cNvSpPr>
            <a:spLocks noChangeShapeType="1"/>
          </p:cNvSpPr>
          <p:nvPr/>
        </p:nvSpPr>
        <p:spPr bwMode="auto">
          <a:xfrm flipV="1">
            <a:off x="2268538" y="4005263"/>
            <a:ext cx="790575" cy="7921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20" name="Line 56"/>
          <p:cNvSpPr>
            <a:spLocks noChangeShapeType="1"/>
          </p:cNvSpPr>
          <p:nvPr/>
        </p:nvSpPr>
        <p:spPr bwMode="auto">
          <a:xfrm flipV="1">
            <a:off x="2051050" y="4005263"/>
            <a:ext cx="792163" cy="7921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22" name="Line 58"/>
          <p:cNvSpPr>
            <a:spLocks noChangeShapeType="1"/>
          </p:cNvSpPr>
          <p:nvPr/>
        </p:nvSpPr>
        <p:spPr bwMode="auto">
          <a:xfrm flipV="1">
            <a:off x="2065338" y="4019550"/>
            <a:ext cx="504825" cy="431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24" name="Line 60"/>
          <p:cNvSpPr>
            <a:spLocks noChangeShapeType="1"/>
          </p:cNvSpPr>
          <p:nvPr/>
        </p:nvSpPr>
        <p:spPr bwMode="auto">
          <a:xfrm flipV="1">
            <a:off x="3203575" y="4149725"/>
            <a:ext cx="288925" cy="2873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26" name="Line 62"/>
          <p:cNvSpPr>
            <a:spLocks noChangeShapeType="1"/>
          </p:cNvSpPr>
          <p:nvPr/>
        </p:nvSpPr>
        <p:spPr bwMode="auto">
          <a:xfrm flipV="1">
            <a:off x="3276600" y="45815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30" name="Line 66"/>
          <p:cNvSpPr>
            <a:spLocks noChangeShapeType="1"/>
          </p:cNvSpPr>
          <p:nvPr/>
        </p:nvSpPr>
        <p:spPr bwMode="auto">
          <a:xfrm flipV="1">
            <a:off x="3203575" y="6092825"/>
            <a:ext cx="288925" cy="288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32" name="Line 68"/>
          <p:cNvSpPr>
            <a:spLocks noChangeShapeType="1"/>
          </p:cNvSpPr>
          <p:nvPr/>
        </p:nvSpPr>
        <p:spPr bwMode="auto">
          <a:xfrm flipH="1">
            <a:off x="3492500" y="3255963"/>
            <a:ext cx="1122363" cy="1109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33" name="Line 69"/>
          <p:cNvSpPr>
            <a:spLocks noChangeShapeType="1"/>
          </p:cNvSpPr>
          <p:nvPr/>
        </p:nvSpPr>
        <p:spPr bwMode="auto">
          <a:xfrm flipH="1">
            <a:off x="3059113" y="4365625"/>
            <a:ext cx="433387" cy="431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34" name="Line 70"/>
          <p:cNvSpPr>
            <a:spLocks noChangeShapeType="1"/>
          </p:cNvSpPr>
          <p:nvPr/>
        </p:nvSpPr>
        <p:spPr bwMode="auto">
          <a:xfrm flipH="1">
            <a:off x="3492500" y="4797425"/>
            <a:ext cx="1325563" cy="128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35" name="Line 71"/>
          <p:cNvSpPr>
            <a:spLocks noChangeShapeType="1"/>
          </p:cNvSpPr>
          <p:nvPr/>
        </p:nvSpPr>
        <p:spPr bwMode="auto">
          <a:xfrm flipH="1">
            <a:off x="3492500" y="2924175"/>
            <a:ext cx="1109663" cy="1081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36" name="Line 72"/>
          <p:cNvSpPr>
            <a:spLocks noChangeShapeType="1"/>
          </p:cNvSpPr>
          <p:nvPr/>
        </p:nvSpPr>
        <p:spPr bwMode="auto">
          <a:xfrm flipV="1">
            <a:off x="3044825" y="4019550"/>
            <a:ext cx="431800" cy="431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37" name="Line 73"/>
          <p:cNvSpPr>
            <a:spLocks noChangeShapeType="1"/>
          </p:cNvSpPr>
          <p:nvPr/>
        </p:nvSpPr>
        <p:spPr bwMode="auto">
          <a:xfrm>
            <a:off x="4932363" y="2765425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38" name="Line 74"/>
          <p:cNvSpPr>
            <a:spLocks noChangeShapeType="1"/>
          </p:cNvSpPr>
          <p:nvPr/>
        </p:nvSpPr>
        <p:spPr bwMode="auto">
          <a:xfrm>
            <a:off x="6286500" y="2765425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39" name="Line 75"/>
          <p:cNvSpPr>
            <a:spLocks noChangeShapeType="1"/>
          </p:cNvSpPr>
          <p:nvPr/>
        </p:nvSpPr>
        <p:spPr bwMode="auto">
          <a:xfrm>
            <a:off x="4211638" y="2492375"/>
            <a:ext cx="2089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0541" name="Rectangle 77"/>
          <p:cNvSpPr>
            <a:spLocks noGrp="1" noChangeArrowheads="1"/>
          </p:cNvSpPr>
          <p:nvPr>
            <p:ph type="title"/>
          </p:nvPr>
        </p:nvSpPr>
        <p:spPr>
          <a:xfrm>
            <a:off x="457200" y="198783"/>
            <a:ext cx="8229600" cy="914400"/>
          </a:xfrm>
          <a:noFill/>
          <a:ln/>
        </p:spPr>
        <p:txBody>
          <a:bodyPr/>
          <a:lstStyle/>
          <a:p>
            <a:r>
              <a:rPr lang="tr-TR" dirty="0"/>
              <a:t>Ortografik Paralel Projeksiyon </a:t>
            </a:r>
          </a:p>
        </p:txBody>
      </p:sp>
      <p:sp>
        <p:nvSpPr>
          <p:cNvPr id="49" name="4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36</a:t>
            </a:fld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04" name="Picture 4" descr="an05f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332" y="3347864"/>
            <a:ext cx="6323012" cy="3465512"/>
          </a:xfrm>
          <a:prstGeom prst="rect">
            <a:avLst/>
          </a:prstGeom>
          <a:noFill/>
        </p:spPr>
      </p:pic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Oblik Paralel Projeksiyon</a:t>
            </a:r>
            <a:r>
              <a:rPr lang="tr-TR" dirty="0"/>
              <a:t> </a:t>
            </a:r>
            <a:endParaRPr lang="tr-TR" altLang="ko-KR" dirty="0">
              <a:ea typeface="굴림" pitchFamily="50" charset="-127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37</a:t>
            </a:fld>
            <a:endParaRPr lang="tr-TR" dirty="0"/>
          </a:p>
        </p:txBody>
      </p:sp>
      <p:sp>
        <p:nvSpPr>
          <p:cNvPr id="8704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altLang="ko-KR" sz="2700" dirty="0">
                <a:ea typeface="굴림" pitchFamily="50" charset="-127"/>
              </a:rPr>
              <a:t>Projeksiyon çizgileri hala görüntüleme düzlemine ortogonal olarak gelir.</a:t>
            </a:r>
          </a:p>
          <a:p>
            <a:pPr>
              <a:lnSpc>
                <a:spcPct val="80000"/>
              </a:lnSpc>
            </a:pPr>
            <a:r>
              <a:rPr lang="tr-TR" altLang="ko-KR" sz="2700" dirty="0">
                <a:ea typeface="굴림" pitchFamily="50" charset="-127"/>
              </a:rPr>
              <a:t>Fakat görüntüleme düzlemi objeye göre farklı açılarda durabilir.</a:t>
            </a:r>
            <a:endParaRPr lang="tr-TR" altLang="ko-KR" sz="2700" dirty="0">
              <a:solidFill>
                <a:schemeClr val="accent2"/>
              </a:solidFill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tr-TR" altLang="ko-KR" sz="2700" dirty="0">
                <a:ea typeface="굴림" pitchFamily="50" charset="-127"/>
              </a:rPr>
              <a:t>Bu yöntem mimari ve mekanik tasarımlarda sıklıkla kullanılır.</a:t>
            </a:r>
          </a:p>
          <a:p>
            <a:pPr>
              <a:lnSpc>
                <a:spcPct val="80000"/>
              </a:lnSpc>
            </a:pPr>
            <a:endParaRPr lang="tr-TR" altLang="ko-KR" sz="2400" dirty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endParaRPr lang="tr-TR" altLang="ko-KR" dirty="0"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Oblik Paralel Projeksiyon </a:t>
            </a:r>
            <a:endParaRPr lang="tr-TR" altLang="ko-KR" dirty="0">
              <a:ea typeface="굴림" pitchFamily="50" charset="-127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CF08-C7A9-4484-A013-129BE2B59CD1}" type="slidenum">
              <a:rPr lang="tr-TR" smtClean="0"/>
              <a:pPr/>
              <a:t>38</a:t>
            </a:fld>
            <a:endParaRPr lang="tr-TR" dirty="0"/>
          </a:p>
        </p:txBody>
      </p:sp>
      <p:pic>
        <p:nvPicPr>
          <p:cNvPr id="871428" name="Picture 4" descr="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387948"/>
            <a:ext cx="7250642" cy="2281412"/>
          </a:xfrm>
          <a:noFill/>
          <a:ln/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902524E-4D54-451B-BED6-AB7AB66CF49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ko-KR" sz="2800" dirty="0">
                <a:ea typeface="굴림" pitchFamily="50" charset="-127"/>
              </a:rPr>
              <a:t>Paralel çizgiler korunur fakat açılar değil.</a:t>
            </a:r>
            <a:endParaRPr lang="tr-TR" altLang="ko-KR" sz="2800" dirty="0"/>
          </a:p>
          <a:p>
            <a:pPr lvl="1"/>
            <a:r>
              <a:rPr lang="tr-TR" altLang="ko-KR" sz="2400" dirty="0" err="1"/>
              <a:t>I</a:t>
            </a:r>
            <a:r>
              <a:rPr lang="tr-TR" altLang="ko-KR" sz="2400" dirty="0" err="1">
                <a:ea typeface="굴림" pitchFamily="50" charset="-127"/>
              </a:rPr>
              <a:t>sometrik</a:t>
            </a:r>
            <a:r>
              <a:rPr lang="tr-TR" altLang="ko-KR" sz="2400" dirty="0">
                <a:ea typeface="굴림" pitchFamily="50" charset="-127"/>
              </a:rPr>
              <a:t> görünüm: </a:t>
            </a:r>
            <a:r>
              <a:rPr lang="tr-TR" altLang="ko-KR" sz="2400" dirty="0"/>
              <a:t>Projeksiyon düzlemi </a:t>
            </a:r>
            <a:r>
              <a:rPr lang="tr-TR" altLang="ko-KR" sz="2400"/>
              <a:t>öyle yerleştirilir </a:t>
            </a:r>
            <a:r>
              <a:rPr lang="tr-TR" altLang="ko-KR" sz="2400" dirty="0"/>
              <a:t>ki objenin üç yüzü aynı açıyla görüntüye yansır.</a:t>
            </a:r>
            <a:endParaRPr lang="tr-TR" altLang="ko-KR" sz="2400" dirty="0">
              <a:ea typeface="굴림" pitchFamily="50" charset="-127"/>
            </a:endParaRPr>
          </a:p>
          <a:p>
            <a:pPr lvl="1"/>
            <a:r>
              <a:rPr lang="tr-TR" altLang="ko-KR" sz="2400" dirty="0" err="1"/>
              <a:t>D</a:t>
            </a:r>
            <a:r>
              <a:rPr lang="tr-TR" altLang="ko-KR" sz="2400" dirty="0" err="1">
                <a:ea typeface="굴림" pitchFamily="50" charset="-127"/>
              </a:rPr>
              <a:t>imetrik</a:t>
            </a:r>
            <a:r>
              <a:rPr lang="tr-TR" altLang="ko-KR" sz="2400" dirty="0">
                <a:ea typeface="굴림" pitchFamily="50" charset="-127"/>
              </a:rPr>
              <a:t> görünüm: </a:t>
            </a:r>
            <a:r>
              <a:rPr lang="tr-TR" altLang="ko-KR" sz="2400" dirty="0"/>
              <a:t>İki yüzde simetri vardır.</a:t>
            </a:r>
            <a:endParaRPr lang="tr-TR" altLang="ko-KR" sz="2400" dirty="0">
              <a:ea typeface="굴림" pitchFamily="50" charset="-127"/>
            </a:endParaRPr>
          </a:p>
          <a:p>
            <a:pPr lvl="1"/>
            <a:r>
              <a:rPr lang="tr-TR" altLang="ko-KR" sz="2400" dirty="0" err="1"/>
              <a:t>T</a:t>
            </a:r>
            <a:r>
              <a:rPr lang="tr-TR" altLang="ko-KR" sz="2400" dirty="0" err="1">
                <a:ea typeface="굴림" pitchFamily="50" charset="-127"/>
              </a:rPr>
              <a:t>rimetrik</a:t>
            </a:r>
            <a:r>
              <a:rPr lang="tr-TR" altLang="ko-KR" sz="2400" dirty="0">
                <a:ea typeface="굴림" pitchFamily="50" charset="-127"/>
              </a:rPr>
              <a:t> görünüm: </a:t>
            </a:r>
            <a:r>
              <a:rPr lang="tr-TR" altLang="ko-KR" sz="2400" dirty="0"/>
              <a:t>Diğerlerine uymayan durumlar.</a:t>
            </a:r>
            <a:endParaRPr lang="tr-TR" altLang="ko-KR" sz="2400" dirty="0">
              <a:ea typeface="굴림" pitchFamily="50" charset="-127"/>
            </a:endParaRPr>
          </a:p>
          <a:p>
            <a:endParaRPr lang="tr-TR" sz="2800" dirty="0">
              <a:solidFill>
                <a:srgbClr val="336600"/>
              </a:solidFill>
            </a:endParaRPr>
          </a:p>
          <a:p>
            <a:endParaRPr lang="tr-TR" sz="2800" dirty="0">
              <a:solidFill>
                <a:srgbClr val="336600"/>
              </a:solidFill>
            </a:endParaRPr>
          </a:p>
          <a:p>
            <a:pPr>
              <a:buFontTx/>
              <a:buNone/>
            </a:pPr>
            <a:endParaRPr lang="tr-TR" dirty="0">
              <a:solidFill>
                <a:srgbClr val="3366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CF08-C7A9-4484-A013-129BE2B59CD1}" type="slidenum">
              <a:rPr lang="tr-TR" smtClean="0"/>
              <a:pPr/>
              <a:t>39</a:t>
            </a:fld>
            <a:endParaRPr lang="tr-TR" dirty="0"/>
          </a:p>
        </p:txBody>
      </p:sp>
      <p:pic>
        <p:nvPicPr>
          <p:cNvPr id="48" name="Picture 4" descr="7">
            <a:extLst>
              <a:ext uri="{FF2B5EF4-FFF2-40B4-BE49-F238E27FC236}">
                <a16:creationId xmlns:a16="http://schemas.microsoft.com/office/drawing/2014/main" id="{71A91BA4-9830-41B9-8D1E-FF6BAF0E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387948"/>
            <a:ext cx="7250642" cy="2281412"/>
          </a:xfrm>
          <a:prstGeom prst="rect">
            <a:avLst/>
          </a:prstGeom>
          <a:noFill/>
          <a:ln/>
        </p:spPr>
      </p:pic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Oblik Paralel Projeksiyon </a:t>
            </a:r>
            <a:endParaRPr lang="tr-TR" altLang="ko-KR" dirty="0">
              <a:ea typeface="굴림" pitchFamily="50" charset="-127"/>
            </a:endParaRPr>
          </a:p>
        </p:txBody>
      </p:sp>
      <p:sp>
        <p:nvSpPr>
          <p:cNvPr id="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altLang="ko-KR" sz="2800" dirty="0">
                <a:ea typeface="굴림" pitchFamily="50" charset="-127"/>
              </a:rPr>
              <a:t>Paralel çizgiler korunur fakat açılar değil.</a:t>
            </a:r>
            <a:endParaRPr lang="tr-TR" altLang="ko-KR" sz="2800" dirty="0"/>
          </a:p>
          <a:p>
            <a:pPr lvl="1"/>
            <a:r>
              <a:rPr lang="tr-TR" altLang="ko-KR" sz="2400" dirty="0"/>
              <a:t>I</a:t>
            </a:r>
            <a:r>
              <a:rPr lang="tr-TR" altLang="ko-KR" sz="2400" dirty="0">
                <a:ea typeface="굴림" pitchFamily="50" charset="-127"/>
              </a:rPr>
              <a:t>sometrik görünüm: </a:t>
            </a:r>
            <a:r>
              <a:rPr lang="tr-TR" altLang="ko-KR" sz="2400" dirty="0"/>
              <a:t>Projeksiyon düzlemi öyle yerleştiriilir ki objenin üç yüzü aynı açıyla görüntüye yansır.</a:t>
            </a:r>
            <a:endParaRPr lang="tr-TR" altLang="ko-KR" sz="2400" dirty="0">
              <a:ea typeface="굴림" pitchFamily="50" charset="-127"/>
            </a:endParaRPr>
          </a:p>
          <a:p>
            <a:pPr lvl="1"/>
            <a:r>
              <a:rPr lang="tr-TR" altLang="ko-KR" sz="2400" dirty="0"/>
              <a:t>D</a:t>
            </a:r>
            <a:r>
              <a:rPr lang="tr-TR" altLang="ko-KR" sz="2400" dirty="0">
                <a:ea typeface="굴림" pitchFamily="50" charset="-127"/>
              </a:rPr>
              <a:t>imetrik görünüm: </a:t>
            </a:r>
            <a:r>
              <a:rPr lang="tr-TR" altLang="ko-KR" sz="2400" dirty="0"/>
              <a:t>İki yüzde simetri vardır.</a:t>
            </a:r>
            <a:endParaRPr lang="tr-TR" altLang="ko-KR" sz="2400" dirty="0">
              <a:ea typeface="굴림" pitchFamily="50" charset="-127"/>
            </a:endParaRPr>
          </a:p>
          <a:p>
            <a:pPr lvl="1"/>
            <a:r>
              <a:rPr lang="tr-TR" altLang="ko-KR" sz="2400" dirty="0"/>
              <a:t>T</a:t>
            </a:r>
            <a:r>
              <a:rPr lang="tr-TR" altLang="ko-KR" sz="2400" dirty="0">
                <a:ea typeface="굴림" pitchFamily="50" charset="-127"/>
              </a:rPr>
              <a:t>rimetrik görünüm: </a:t>
            </a:r>
            <a:r>
              <a:rPr lang="tr-TR" altLang="ko-KR" sz="2400" dirty="0"/>
              <a:t>Diğerlerine uymayan durumlar.</a:t>
            </a:r>
            <a:endParaRPr lang="tr-TR" altLang="ko-KR" sz="2400" dirty="0">
              <a:ea typeface="굴림" pitchFamily="50" charset="-127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10518" y="4395366"/>
            <a:ext cx="2376487" cy="1793875"/>
            <a:chOff x="372" y="2484"/>
            <a:chExt cx="1497" cy="1130"/>
          </a:xfrm>
        </p:grpSpPr>
        <p:sp>
          <p:nvSpPr>
            <p:cNvPr id="872454" name="Line 6"/>
            <p:cNvSpPr>
              <a:spLocks noChangeShapeType="1"/>
            </p:cNvSpPr>
            <p:nvPr/>
          </p:nvSpPr>
          <p:spPr bwMode="auto">
            <a:xfrm>
              <a:off x="1860" y="2590"/>
              <a:ext cx="0" cy="86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55" name="Freeform 7"/>
            <p:cNvSpPr>
              <a:spLocks/>
            </p:cNvSpPr>
            <p:nvPr/>
          </p:nvSpPr>
          <p:spPr bwMode="auto">
            <a:xfrm>
              <a:off x="372" y="3489"/>
              <a:ext cx="633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3" y="114"/>
                </a:cxn>
              </a:cxnLst>
              <a:rect l="0" t="0" r="r" b="b"/>
              <a:pathLst>
                <a:path w="633" h="114">
                  <a:moveTo>
                    <a:pt x="0" y="0"/>
                  </a:moveTo>
                  <a:lnTo>
                    <a:pt x="633" y="114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56" name="Freeform 8"/>
            <p:cNvSpPr>
              <a:spLocks/>
            </p:cNvSpPr>
            <p:nvPr/>
          </p:nvSpPr>
          <p:spPr bwMode="auto">
            <a:xfrm>
              <a:off x="384" y="2640"/>
              <a:ext cx="633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3" y="114"/>
                </a:cxn>
              </a:cxnLst>
              <a:rect l="0" t="0" r="r" b="b"/>
              <a:pathLst>
                <a:path w="633" h="114">
                  <a:moveTo>
                    <a:pt x="0" y="0"/>
                  </a:moveTo>
                  <a:lnTo>
                    <a:pt x="633" y="114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57" name="Freeform 9"/>
            <p:cNvSpPr>
              <a:spLocks/>
            </p:cNvSpPr>
            <p:nvPr/>
          </p:nvSpPr>
          <p:spPr bwMode="auto">
            <a:xfrm>
              <a:off x="1227" y="2487"/>
              <a:ext cx="633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3" y="114"/>
                </a:cxn>
              </a:cxnLst>
              <a:rect l="0" t="0" r="r" b="b"/>
              <a:pathLst>
                <a:path w="633" h="114">
                  <a:moveTo>
                    <a:pt x="0" y="0"/>
                  </a:moveTo>
                  <a:lnTo>
                    <a:pt x="633" y="114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58" name="Freeform 10"/>
            <p:cNvSpPr>
              <a:spLocks/>
            </p:cNvSpPr>
            <p:nvPr/>
          </p:nvSpPr>
          <p:spPr bwMode="auto">
            <a:xfrm>
              <a:off x="1008" y="3444"/>
              <a:ext cx="861" cy="16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861" y="0"/>
                </a:cxn>
              </a:cxnLst>
              <a:rect l="0" t="0" r="r" b="b"/>
              <a:pathLst>
                <a:path w="861" h="162">
                  <a:moveTo>
                    <a:pt x="0" y="162"/>
                  </a:moveTo>
                  <a:lnTo>
                    <a:pt x="861" y="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59" name="Freeform 11"/>
            <p:cNvSpPr>
              <a:spLocks/>
            </p:cNvSpPr>
            <p:nvPr/>
          </p:nvSpPr>
          <p:spPr bwMode="auto">
            <a:xfrm>
              <a:off x="1002" y="2598"/>
              <a:ext cx="861" cy="16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861" y="0"/>
                </a:cxn>
              </a:cxnLst>
              <a:rect l="0" t="0" r="r" b="b"/>
              <a:pathLst>
                <a:path w="861" h="162">
                  <a:moveTo>
                    <a:pt x="0" y="162"/>
                  </a:moveTo>
                  <a:lnTo>
                    <a:pt x="861" y="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60" name="Freeform 12"/>
            <p:cNvSpPr>
              <a:spLocks/>
            </p:cNvSpPr>
            <p:nvPr/>
          </p:nvSpPr>
          <p:spPr bwMode="auto">
            <a:xfrm>
              <a:off x="372" y="2484"/>
              <a:ext cx="861" cy="16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861" y="0"/>
                </a:cxn>
              </a:cxnLst>
              <a:rect l="0" t="0" r="r" b="b"/>
              <a:pathLst>
                <a:path w="861" h="162">
                  <a:moveTo>
                    <a:pt x="0" y="162"/>
                  </a:moveTo>
                  <a:lnTo>
                    <a:pt x="861" y="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61" name="Line 13"/>
            <p:cNvSpPr>
              <a:spLocks noChangeShapeType="1"/>
            </p:cNvSpPr>
            <p:nvPr/>
          </p:nvSpPr>
          <p:spPr bwMode="auto">
            <a:xfrm>
              <a:off x="1008" y="2748"/>
              <a:ext cx="0" cy="86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62" name="Line 14"/>
            <p:cNvSpPr>
              <a:spLocks noChangeShapeType="1"/>
            </p:cNvSpPr>
            <p:nvPr/>
          </p:nvSpPr>
          <p:spPr bwMode="auto">
            <a:xfrm>
              <a:off x="384" y="2634"/>
              <a:ext cx="0" cy="86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r-TR" dirty="0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419872" y="4100091"/>
            <a:ext cx="2043112" cy="2276475"/>
            <a:chOff x="2286" y="2298"/>
            <a:chExt cx="1287" cy="1434"/>
          </a:xfrm>
        </p:grpSpPr>
        <p:sp>
          <p:nvSpPr>
            <p:cNvPr id="872464" name="Freeform 16"/>
            <p:cNvSpPr>
              <a:spLocks/>
            </p:cNvSpPr>
            <p:nvPr/>
          </p:nvSpPr>
          <p:spPr bwMode="auto">
            <a:xfrm>
              <a:off x="2289" y="3504"/>
              <a:ext cx="780" cy="2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0" y="222"/>
                </a:cxn>
              </a:cxnLst>
              <a:rect l="0" t="0" r="r" b="b"/>
              <a:pathLst>
                <a:path w="780" h="222">
                  <a:moveTo>
                    <a:pt x="0" y="0"/>
                  </a:moveTo>
                  <a:lnTo>
                    <a:pt x="780" y="222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65" name="Freeform 17"/>
            <p:cNvSpPr>
              <a:spLocks/>
            </p:cNvSpPr>
            <p:nvPr/>
          </p:nvSpPr>
          <p:spPr bwMode="auto">
            <a:xfrm>
              <a:off x="3057" y="3147"/>
              <a:ext cx="516" cy="585"/>
            </a:xfrm>
            <a:custGeom>
              <a:avLst/>
              <a:gdLst/>
              <a:ahLst/>
              <a:cxnLst>
                <a:cxn ang="0">
                  <a:pos x="0" y="585"/>
                </a:cxn>
                <a:cxn ang="0">
                  <a:pos x="516" y="0"/>
                </a:cxn>
              </a:cxnLst>
              <a:rect l="0" t="0" r="r" b="b"/>
              <a:pathLst>
                <a:path w="516" h="585">
                  <a:moveTo>
                    <a:pt x="0" y="585"/>
                  </a:moveTo>
                  <a:lnTo>
                    <a:pt x="516" y="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66" name="Freeform 18"/>
            <p:cNvSpPr>
              <a:spLocks/>
            </p:cNvSpPr>
            <p:nvPr/>
          </p:nvSpPr>
          <p:spPr bwMode="auto">
            <a:xfrm>
              <a:off x="2289" y="2871"/>
              <a:ext cx="780" cy="2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0" y="222"/>
                </a:cxn>
              </a:cxnLst>
              <a:rect l="0" t="0" r="r" b="b"/>
              <a:pathLst>
                <a:path w="780" h="222">
                  <a:moveTo>
                    <a:pt x="0" y="0"/>
                  </a:moveTo>
                  <a:lnTo>
                    <a:pt x="780" y="222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67" name="Freeform 19"/>
            <p:cNvSpPr>
              <a:spLocks/>
            </p:cNvSpPr>
            <p:nvPr/>
          </p:nvSpPr>
          <p:spPr bwMode="auto">
            <a:xfrm>
              <a:off x="3567" y="2517"/>
              <a:ext cx="1" cy="65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807"/>
                </a:cxn>
              </a:cxnLst>
              <a:rect l="0" t="0" r="r" b="b"/>
              <a:pathLst>
                <a:path w="3" h="807">
                  <a:moveTo>
                    <a:pt x="3" y="0"/>
                  </a:moveTo>
                  <a:lnTo>
                    <a:pt x="0" y="807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68" name="Freeform 20"/>
            <p:cNvSpPr>
              <a:spLocks/>
            </p:cNvSpPr>
            <p:nvPr/>
          </p:nvSpPr>
          <p:spPr bwMode="auto">
            <a:xfrm>
              <a:off x="2784" y="2304"/>
              <a:ext cx="780" cy="2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0" y="222"/>
                </a:cxn>
              </a:cxnLst>
              <a:rect l="0" t="0" r="r" b="b"/>
              <a:pathLst>
                <a:path w="780" h="222">
                  <a:moveTo>
                    <a:pt x="0" y="0"/>
                  </a:moveTo>
                  <a:lnTo>
                    <a:pt x="780" y="222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69" name="Freeform 21"/>
            <p:cNvSpPr>
              <a:spLocks/>
            </p:cNvSpPr>
            <p:nvPr/>
          </p:nvSpPr>
          <p:spPr bwMode="auto">
            <a:xfrm>
              <a:off x="3054" y="2523"/>
              <a:ext cx="516" cy="585"/>
            </a:xfrm>
            <a:custGeom>
              <a:avLst/>
              <a:gdLst/>
              <a:ahLst/>
              <a:cxnLst>
                <a:cxn ang="0">
                  <a:pos x="0" y="585"/>
                </a:cxn>
                <a:cxn ang="0">
                  <a:pos x="516" y="0"/>
                </a:cxn>
              </a:cxnLst>
              <a:rect l="0" t="0" r="r" b="b"/>
              <a:pathLst>
                <a:path w="516" h="585">
                  <a:moveTo>
                    <a:pt x="0" y="585"/>
                  </a:moveTo>
                  <a:lnTo>
                    <a:pt x="516" y="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70" name="Freeform 22"/>
            <p:cNvSpPr>
              <a:spLocks/>
            </p:cNvSpPr>
            <p:nvPr/>
          </p:nvSpPr>
          <p:spPr bwMode="auto">
            <a:xfrm>
              <a:off x="3062" y="3075"/>
              <a:ext cx="1" cy="65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807"/>
                </a:cxn>
              </a:cxnLst>
              <a:rect l="0" t="0" r="r" b="b"/>
              <a:pathLst>
                <a:path w="3" h="807">
                  <a:moveTo>
                    <a:pt x="3" y="0"/>
                  </a:moveTo>
                  <a:lnTo>
                    <a:pt x="0" y="807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71" name="Freeform 23"/>
            <p:cNvSpPr>
              <a:spLocks/>
            </p:cNvSpPr>
            <p:nvPr/>
          </p:nvSpPr>
          <p:spPr bwMode="auto">
            <a:xfrm>
              <a:off x="2294" y="2868"/>
              <a:ext cx="1" cy="65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807"/>
                </a:cxn>
              </a:cxnLst>
              <a:rect l="0" t="0" r="r" b="b"/>
              <a:pathLst>
                <a:path w="3" h="807">
                  <a:moveTo>
                    <a:pt x="3" y="0"/>
                  </a:moveTo>
                  <a:lnTo>
                    <a:pt x="0" y="807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72" name="Freeform 24"/>
            <p:cNvSpPr>
              <a:spLocks/>
            </p:cNvSpPr>
            <p:nvPr/>
          </p:nvSpPr>
          <p:spPr bwMode="auto">
            <a:xfrm>
              <a:off x="2286" y="2298"/>
              <a:ext cx="516" cy="585"/>
            </a:xfrm>
            <a:custGeom>
              <a:avLst/>
              <a:gdLst/>
              <a:ahLst/>
              <a:cxnLst>
                <a:cxn ang="0">
                  <a:pos x="0" y="585"/>
                </a:cxn>
                <a:cxn ang="0">
                  <a:pos x="516" y="0"/>
                </a:cxn>
              </a:cxnLst>
              <a:rect l="0" t="0" r="r" b="b"/>
              <a:pathLst>
                <a:path w="516" h="585">
                  <a:moveTo>
                    <a:pt x="0" y="585"/>
                  </a:moveTo>
                  <a:lnTo>
                    <a:pt x="516" y="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283968" y="4919241"/>
            <a:ext cx="881063" cy="852487"/>
            <a:chOff x="2847" y="2820"/>
            <a:chExt cx="555" cy="537"/>
          </a:xfrm>
        </p:grpSpPr>
        <p:sp>
          <p:nvSpPr>
            <p:cNvPr id="872474" name="Freeform 26"/>
            <p:cNvSpPr>
              <a:spLocks/>
            </p:cNvSpPr>
            <p:nvPr/>
          </p:nvSpPr>
          <p:spPr bwMode="auto">
            <a:xfrm>
              <a:off x="2847" y="3087"/>
              <a:ext cx="222" cy="27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0" y="270"/>
                </a:cxn>
              </a:cxnLst>
              <a:rect l="0" t="0" r="r" b="b"/>
              <a:pathLst>
                <a:path w="222" h="270">
                  <a:moveTo>
                    <a:pt x="222" y="0"/>
                  </a:moveTo>
                  <a:lnTo>
                    <a:pt x="0" y="27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75" name="Freeform 27"/>
            <p:cNvSpPr>
              <a:spLocks/>
            </p:cNvSpPr>
            <p:nvPr/>
          </p:nvSpPr>
          <p:spPr bwMode="auto">
            <a:xfrm>
              <a:off x="3048" y="3087"/>
              <a:ext cx="354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4" y="108"/>
                </a:cxn>
              </a:cxnLst>
              <a:rect l="0" t="0" r="r" b="b"/>
              <a:pathLst>
                <a:path w="354" h="108">
                  <a:moveTo>
                    <a:pt x="0" y="0"/>
                  </a:moveTo>
                  <a:lnTo>
                    <a:pt x="354" y="10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76" name="Freeform 28"/>
            <p:cNvSpPr>
              <a:spLocks/>
            </p:cNvSpPr>
            <p:nvPr/>
          </p:nvSpPr>
          <p:spPr bwMode="auto">
            <a:xfrm>
              <a:off x="3060" y="2820"/>
              <a:ext cx="3" cy="27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70"/>
                </a:cxn>
              </a:cxnLst>
              <a:rect l="0" t="0" r="r" b="b"/>
              <a:pathLst>
                <a:path w="3" h="270">
                  <a:moveTo>
                    <a:pt x="3" y="0"/>
                  </a:moveTo>
                  <a:lnTo>
                    <a:pt x="0" y="27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868144" y="4052466"/>
            <a:ext cx="2333625" cy="2328862"/>
            <a:chOff x="3993" y="2268"/>
            <a:chExt cx="1470" cy="1467"/>
          </a:xfrm>
        </p:grpSpPr>
        <p:sp>
          <p:nvSpPr>
            <p:cNvPr id="872478" name="Freeform 30"/>
            <p:cNvSpPr>
              <a:spLocks/>
            </p:cNvSpPr>
            <p:nvPr/>
          </p:nvSpPr>
          <p:spPr bwMode="auto">
            <a:xfrm>
              <a:off x="5454" y="2625"/>
              <a:ext cx="1" cy="6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24"/>
                </a:cxn>
              </a:cxnLst>
              <a:rect l="0" t="0" r="r" b="b"/>
              <a:pathLst>
                <a:path w="6" h="624">
                  <a:moveTo>
                    <a:pt x="6" y="0"/>
                  </a:moveTo>
                  <a:lnTo>
                    <a:pt x="0" y="624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79" name="Freeform 31"/>
            <p:cNvSpPr>
              <a:spLocks/>
            </p:cNvSpPr>
            <p:nvPr/>
          </p:nvSpPr>
          <p:spPr bwMode="auto">
            <a:xfrm>
              <a:off x="3996" y="3363"/>
              <a:ext cx="624" cy="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363"/>
                </a:cxn>
              </a:cxnLst>
              <a:rect l="0" t="0" r="r" b="b"/>
              <a:pathLst>
                <a:path w="624" h="363">
                  <a:moveTo>
                    <a:pt x="0" y="0"/>
                  </a:moveTo>
                  <a:lnTo>
                    <a:pt x="624" y="363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80" name="Freeform 32"/>
            <p:cNvSpPr>
              <a:spLocks/>
            </p:cNvSpPr>
            <p:nvPr/>
          </p:nvSpPr>
          <p:spPr bwMode="auto">
            <a:xfrm>
              <a:off x="4620" y="3246"/>
              <a:ext cx="843" cy="486"/>
            </a:xfrm>
            <a:custGeom>
              <a:avLst/>
              <a:gdLst/>
              <a:ahLst/>
              <a:cxnLst>
                <a:cxn ang="0">
                  <a:pos x="0" y="486"/>
                </a:cxn>
                <a:cxn ang="0">
                  <a:pos x="843" y="0"/>
                </a:cxn>
              </a:cxnLst>
              <a:rect l="0" t="0" r="r" b="b"/>
              <a:pathLst>
                <a:path w="843" h="486">
                  <a:moveTo>
                    <a:pt x="0" y="486"/>
                  </a:moveTo>
                  <a:lnTo>
                    <a:pt x="843" y="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81" name="Freeform 33"/>
            <p:cNvSpPr>
              <a:spLocks/>
            </p:cNvSpPr>
            <p:nvPr/>
          </p:nvSpPr>
          <p:spPr bwMode="auto">
            <a:xfrm>
              <a:off x="4830" y="2268"/>
              <a:ext cx="624" cy="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363"/>
                </a:cxn>
              </a:cxnLst>
              <a:rect l="0" t="0" r="r" b="b"/>
              <a:pathLst>
                <a:path w="624" h="363">
                  <a:moveTo>
                    <a:pt x="0" y="0"/>
                  </a:moveTo>
                  <a:lnTo>
                    <a:pt x="624" y="363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82" name="Freeform 34"/>
            <p:cNvSpPr>
              <a:spLocks/>
            </p:cNvSpPr>
            <p:nvPr/>
          </p:nvSpPr>
          <p:spPr bwMode="auto">
            <a:xfrm>
              <a:off x="4608" y="2640"/>
              <a:ext cx="843" cy="486"/>
            </a:xfrm>
            <a:custGeom>
              <a:avLst/>
              <a:gdLst/>
              <a:ahLst/>
              <a:cxnLst>
                <a:cxn ang="0">
                  <a:pos x="0" y="486"/>
                </a:cxn>
                <a:cxn ang="0">
                  <a:pos x="843" y="0"/>
                </a:cxn>
              </a:cxnLst>
              <a:rect l="0" t="0" r="r" b="b"/>
              <a:pathLst>
                <a:path w="843" h="486">
                  <a:moveTo>
                    <a:pt x="0" y="486"/>
                  </a:moveTo>
                  <a:lnTo>
                    <a:pt x="843" y="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83" name="Freeform 35"/>
            <p:cNvSpPr>
              <a:spLocks/>
            </p:cNvSpPr>
            <p:nvPr/>
          </p:nvSpPr>
          <p:spPr bwMode="auto">
            <a:xfrm>
              <a:off x="3993" y="2271"/>
              <a:ext cx="843" cy="486"/>
            </a:xfrm>
            <a:custGeom>
              <a:avLst/>
              <a:gdLst/>
              <a:ahLst/>
              <a:cxnLst>
                <a:cxn ang="0">
                  <a:pos x="0" y="486"/>
                </a:cxn>
                <a:cxn ang="0">
                  <a:pos x="843" y="0"/>
                </a:cxn>
              </a:cxnLst>
              <a:rect l="0" t="0" r="r" b="b"/>
              <a:pathLst>
                <a:path w="843" h="486">
                  <a:moveTo>
                    <a:pt x="0" y="486"/>
                  </a:moveTo>
                  <a:lnTo>
                    <a:pt x="843" y="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84" name="Freeform 36"/>
            <p:cNvSpPr>
              <a:spLocks/>
            </p:cNvSpPr>
            <p:nvPr/>
          </p:nvSpPr>
          <p:spPr bwMode="auto">
            <a:xfrm>
              <a:off x="4626" y="3111"/>
              <a:ext cx="1" cy="6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24"/>
                </a:cxn>
              </a:cxnLst>
              <a:rect l="0" t="0" r="r" b="b"/>
              <a:pathLst>
                <a:path w="6" h="624">
                  <a:moveTo>
                    <a:pt x="6" y="0"/>
                  </a:moveTo>
                  <a:lnTo>
                    <a:pt x="0" y="624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85" name="Freeform 37"/>
            <p:cNvSpPr>
              <a:spLocks/>
            </p:cNvSpPr>
            <p:nvPr/>
          </p:nvSpPr>
          <p:spPr bwMode="auto">
            <a:xfrm>
              <a:off x="3999" y="2745"/>
              <a:ext cx="1" cy="6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24"/>
                </a:cxn>
              </a:cxnLst>
              <a:rect l="0" t="0" r="r" b="b"/>
              <a:pathLst>
                <a:path w="6" h="624">
                  <a:moveTo>
                    <a:pt x="6" y="0"/>
                  </a:moveTo>
                  <a:lnTo>
                    <a:pt x="0" y="624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86" name="Freeform 38"/>
            <p:cNvSpPr>
              <a:spLocks/>
            </p:cNvSpPr>
            <p:nvPr/>
          </p:nvSpPr>
          <p:spPr bwMode="auto">
            <a:xfrm>
              <a:off x="3999" y="2751"/>
              <a:ext cx="624" cy="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363"/>
                </a:cxn>
              </a:cxnLst>
              <a:rect l="0" t="0" r="r" b="b"/>
              <a:pathLst>
                <a:path w="624" h="363">
                  <a:moveTo>
                    <a:pt x="0" y="0"/>
                  </a:moveTo>
                  <a:lnTo>
                    <a:pt x="624" y="363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1272480" y="4400128"/>
            <a:ext cx="1138238" cy="528638"/>
            <a:chOff x="663" y="2481"/>
            <a:chExt cx="717" cy="333"/>
          </a:xfrm>
        </p:grpSpPr>
        <p:sp>
          <p:nvSpPr>
            <p:cNvPr id="872488" name="Freeform 40"/>
            <p:cNvSpPr>
              <a:spLocks/>
            </p:cNvSpPr>
            <p:nvPr/>
          </p:nvSpPr>
          <p:spPr bwMode="auto">
            <a:xfrm>
              <a:off x="663" y="2748"/>
              <a:ext cx="354" cy="66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0" y="66"/>
                </a:cxn>
              </a:cxnLst>
              <a:rect l="0" t="0" r="r" b="b"/>
              <a:pathLst>
                <a:path w="354" h="66">
                  <a:moveTo>
                    <a:pt x="354" y="0"/>
                  </a:moveTo>
                  <a:lnTo>
                    <a:pt x="0" y="66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89" name="Freeform 41"/>
            <p:cNvSpPr>
              <a:spLocks/>
            </p:cNvSpPr>
            <p:nvPr/>
          </p:nvSpPr>
          <p:spPr bwMode="auto">
            <a:xfrm flipH="1">
              <a:off x="996" y="2748"/>
              <a:ext cx="384" cy="48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0" y="66"/>
                </a:cxn>
              </a:cxnLst>
              <a:rect l="0" t="0" r="r" b="b"/>
              <a:pathLst>
                <a:path w="354" h="66">
                  <a:moveTo>
                    <a:pt x="354" y="0"/>
                  </a:moveTo>
                  <a:lnTo>
                    <a:pt x="0" y="66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90" name="Freeform 42"/>
            <p:cNvSpPr>
              <a:spLocks/>
            </p:cNvSpPr>
            <p:nvPr/>
          </p:nvSpPr>
          <p:spPr bwMode="auto">
            <a:xfrm>
              <a:off x="1008" y="2481"/>
              <a:ext cx="3" cy="27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70"/>
                </a:cxn>
              </a:cxnLst>
              <a:rect l="0" t="0" r="r" b="b"/>
              <a:pathLst>
                <a:path w="3" h="270">
                  <a:moveTo>
                    <a:pt x="3" y="0"/>
                  </a:moveTo>
                  <a:lnTo>
                    <a:pt x="0" y="27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6396782" y="4962103"/>
            <a:ext cx="952500" cy="738188"/>
            <a:chOff x="4326" y="2835"/>
            <a:chExt cx="600" cy="465"/>
          </a:xfrm>
        </p:grpSpPr>
        <p:sp>
          <p:nvSpPr>
            <p:cNvPr id="872492" name="Freeform 44"/>
            <p:cNvSpPr>
              <a:spLocks/>
            </p:cNvSpPr>
            <p:nvPr/>
          </p:nvSpPr>
          <p:spPr bwMode="auto">
            <a:xfrm>
              <a:off x="4326" y="3102"/>
              <a:ext cx="306" cy="198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0" y="198"/>
                </a:cxn>
              </a:cxnLst>
              <a:rect l="0" t="0" r="r" b="b"/>
              <a:pathLst>
                <a:path w="306" h="198">
                  <a:moveTo>
                    <a:pt x="306" y="0"/>
                  </a:moveTo>
                  <a:lnTo>
                    <a:pt x="0" y="19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93" name="Freeform 45"/>
            <p:cNvSpPr>
              <a:spLocks/>
            </p:cNvSpPr>
            <p:nvPr/>
          </p:nvSpPr>
          <p:spPr bwMode="auto">
            <a:xfrm>
              <a:off x="4611" y="3102"/>
              <a:ext cx="315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5" y="186"/>
                </a:cxn>
              </a:cxnLst>
              <a:rect l="0" t="0" r="r" b="b"/>
              <a:pathLst>
                <a:path w="315" h="186">
                  <a:moveTo>
                    <a:pt x="0" y="0"/>
                  </a:moveTo>
                  <a:lnTo>
                    <a:pt x="315" y="186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872494" name="Freeform 46"/>
            <p:cNvSpPr>
              <a:spLocks/>
            </p:cNvSpPr>
            <p:nvPr/>
          </p:nvSpPr>
          <p:spPr bwMode="auto">
            <a:xfrm>
              <a:off x="4623" y="2835"/>
              <a:ext cx="3" cy="27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70"/>
                </a:cxn>
              </a:cxnLst>
              <a:rect l="0" t="0" r="r" b="b"/>
              <a:pathLst>
                <a:path w="3" h="270">
                  <a:moveTo>
                    <a:pt x="3" y="0"/>
                  </a:moveTo>
                  <a:lnTo>
                    <a:pt x="0" y="27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tr-TR" dirty="0"/>
              <a:t>Kapsam</a:t>
            </a:r>
            <a:endParaRPr lang="tr-TR" b="1" dirty="0"/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68760"/>
            <a:ext cx="7702550" cy="4040188"/>
          </a:xfrm>
        </p:spPr>
        <p:txBody>
          <a:bodyPr>
            <a:normAutofit/>
          </a:bodyPr>
          <a:lstStyle/>
          <a:p>
            <a:r>
              <a:rPr lang="tr-TR" sz="2800" dirty="0"/>
              <a:t>Yüzey görüntülerinin oluşturulması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CF08-C7A9-4484-A013-129BE2B59CD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6016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547813" y="1916113"/>
          <a:ext cx="5759450" cy="455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5" name="Bitmap Image" r:id="rId3" imgW="5990476" imgH="4734586" progId="PBrush">
                  <p:embed/>
                </p:oleObj>
              </mc:Choice>
              <mc:Fallback>
                <p:oleObj name="Bitmap Image" r:id="rId3" imgW="5990476" imgH="473458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9" t="1509" r="1961" b="504"/>
                      <a:stretch>
                        <a:fillRect/>
                      </a:stretch>
                    </p:blipFill>
                    <p:spPr bwMode="auto">
                      <a:xfrm>
                        <a:off x="1547813" y="1916113"/>
                        <a:ext cx="5759450" cy="455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783"/>
            <a:ext cx="8229600" cy="914400"/>
          </a:xfrm>
        </p:spPr>
        <p:txBody>
          <a:bodyPr/>
          <a:lstStyle/>
          <a:p>
            <a:r>
              <a:rPr lang="tr-TR" dirty="0"/>
              <a:t>Oblik Paralel Projeksiyon </a:t>
            </a: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40</a:t>
            </a:fld>
            <a:endParaRPr lang="tr-TR" dirty="0"/>
          </a:p>
        </p:txBody>
      </p:sp>
      <p:sp>
        <p:nvSpPr>
          <p:cNvPr id="831491" name="Line 3"/>
          <p:cNvSpPr>
            <a:spLocks noChangeShapeType="1"/>
          </p:cNvSpPr>
          <p:nvPr/>
        </p:nvSpPr>
        <p:spPr bwMode="auto">
          <a:xfrm>
            <a:off x="6119813" y="6884988"/>
            <a:ext cx="1655762" cy="0"/>
          </a:xfrm>
          <a:prstGeom prst="line">
            <a:avLst/>
          </a:prstGeom>
          <a:noFill/>
          <a:ln w="38100">
            <a:solidFill>
              <a:srgbClr val="24E6F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1537" name="AutoShape 49"/>
          <p:cNvSpPr>
            <a:spLocks noChangeArrowheads="1"/>
          </p:cNvSpPr>
          <p:nvPr/>
        </p:nvSpPr>
        <p:spPr bwMode="auto">
          <a:xfrm rot="-1356988">
            <a:off x="5219700" y="2709863"/>
            <a:ext cx="4465638" cy="2592387"/>
          </a:xfrm>
          <a:prstGeom prst="parallelogram">
            <a:avLst>
              <a:gd name="adj" fmla="val 43065"/>
            </a:avLst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1539" name="Line 51"/>
          <p:cNvSpPr>
            <a:spLocks noChangeShapeType="1"/>
          </p:cNvSpPr>
          <p:nvPr/>
        </p:nvSpPr>
        <p:spPr bwMode="auto">
          <a:xfrm flipV="1">
            <a:off x="6083300" y="2278063"/>
            <a:ext cx="0" cy="331152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1540" name="Line 52"/>
          <p:cNvSpPr>
            <a:spLocks noChangeShapeType="1"/>
          </p:cNvSpPr>
          <p:nvPr/>
        </p:nvSpPr>
        <p:spPr bwMode="auto">
          <a:xfrm flipV="1">
            <a:off x="6083300" y="4437063"/>
            <a:ext cx="2665413" cy="115252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1541" name="Line 53"/>
          <p:cNvSpPr>
            <a:spLocks noChangeShapeType="1"/>
          </p:cNvSpPr>
          <p:nvPr/>
        </p:nvSpPr>
        <p:spPr bwMode="auto">
          <a:xfrm>
            <a:off x="6083300" y="5589588"/>
            <a:ext cx="720725" cy="72072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1542" name="Line 54"/>
          <p:cNvSpPr>
            <a:spLocks noChangeShapeType="1"/>
          </p:cNvSpPr>
          <p:nvPr/>
        </p:nvSpPr>
        <p:spPr bwMode="auto">
          <a:xfrm>
            <a:off x="4498975" y="4005263"/>
            <a:ext cx="1944688" cy="10080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1543" name="Line 55"/>
          <p:cNvSpPr>
            <a:spLocks noChangeShapeType="1"/>
          </p:cNvSpPr>
          <p:nvPr/>
        </p:nvSpPr>
        <p:spPr bwMode="auto">
          <a:xfrm flipV="1">
            <a:off x="6443663" y="3286125"/>
            <a:ext cx="792162" cy="172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1544" name="Rectangle 56"/>
          <p:cNvSpPr>
            <a:spLocks noChangeArrowheads="1"/>
          </p:cNvSpPr>
          <p:nvPr/>
        </p:nvSpPr>
        <p:spPr bwMode="auto">
          <a:xfrm rot="17665887">
            <a:off x="6324601" y="4829175"/>
            <a:ext cx="177800" cy="1365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1545" name="Line 57"/>
          <p:cNvSpPr>
            <a:spLocks noChangeShapeType="1"/>
          </p:cNvSpPr>
          <p:nvPr/>
        </p:nvSpPr>
        <p:spPr bwMode="auto">
          <a:xfrm flipV="1">
            <a:off x="4498975" y="3286125"/>
            <a:ext cx="2736850" cy="7191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1546" name="Line 58"/>
          <p:cNvSpPr>
            <a:spLocks noChangeShapeType="1"/>
          </p:cNvSpPr>
          <p:nvPr/>
        </p:nvSpPr>
        <p:spPr bwMode="auto">
          <a:xfrm flipV="1">
            <a:off x="6443663" y="4437063"/>
            <a:ext cx="129540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1547" name="Arc 59"/>
          <p:cNvSpPr>
            <a:spLocks/>
          </p:cNvSpPr>
          <p:nvPr/>
        </p:nvSpPr>
        <p:spPr bwMode="auto">
          <a:xfrm rot="17393286" flipV="1">
            <a:off x="6727032" y="4436269"/>
            <a:ext cx="222250" cy="363537"/>
          </a:xfrm>
          <a:custGeom>
            <a:avLst/>
            <a:gdLst>
              <a:gd name="G0" fmla="+- 404 0 0"/>
              <a:gd name="G1" fmla="+- 21600 0 0"/>
              <a:gd name="G2" fmla="+- 21600 0 0"/>
              <a:gd name="T0" fmla="*/ 0 w 22004"/>
              <a:gd name="T1" fmla="*/ 4 h 21600"/>
              <a:gd name="T2" fmla="*/ 22004 w 22004"/>
              <a:gd name="T3" fmla="*/ 21600 h 21600"/>
              <a:gd name="T4" fmla="*/ 404 w 2200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04" h="21600" fill="none" extrusionOk="0">
                <a:moveTo>
                  <a:pt x="-1" y="3"/>
                </a:moveTo>
                <a:cubicBezTo>
                  <a:pt x="134" y="1"/>
                  <a:pt x="269" y="-1"/>
                  <a:pt x="404" y="0"/>
                </a:cubicBezTo>
                <a:cubicBezTo>
                  <a:pt x="12333" y="0"/>
                  <a:pt x="22004" y="9670"/>
                  <a:pt x="22004" y="21600"/>
                </a:cubicBezTo>
              </a:path>
              <a:path w="22004" h="21600" stroke="0" extrusionOk="0">
                <a:moveTo>
                  <a:pt x="-1" y="3"/>
                </a:moveTo>
                <a:cubicBezTo>
                  <a:pt x="134" y="1"/>
                  <a:pt x="269" y="-1"/>
                  <a:pt x="404" y="0"/>
                </a:cubicBezTo>
                <a:cubicBezTo>
                  <a:pt x="12333" y="0"/>
                  <a:pt x="22004" y="9670"/>
                  <a:pt x="22004" y="21600"/>
                </a:cubicBezTo>
                <a:lnTo>
                  <a:pt x="40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1549" name="Text Box 61"/>
          <p:cNvSpPr txBox="1">
            <a:spLocks noChangeArrowheads="1"/>
          </p:cNvSpPr>
          <p:nvPr/>
        </p:nvSpPr>
        <p:spPr bwMode="auto">
          <a:xfrm>
            <a:off x="6889750" y="4257675"/>
            <a:ext cx="5762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cs typeface="Arial" charset="0"/>
              </a:rPr>
              <a:t>φ</a:t>
            </a:r>
          </a:p>
        </p:txBody>
      </p:sp>
      <p:sp>
        <p:nvSpPr>
          <p:cNvPr id="831550" name="Arc 62"/>
          <p:cNvSpPr>
            <a:spLocks/>
          </p:cNvSpPr>
          <p:nvPr/>
        </p:nvSpPr>
        <p:spPr bwMode="auto">
          <a:xfrm rot="2212194" flipH="1" flipV="1">
            <a:off x="6824663" y="3451225"/>
            <a:ext cx="288925" cy="142875"/>
          </a:xfrm>
          <a:custGeom>
            <a:avLst/>
            <a:gdLst>
              <a:gd name="G0" fmla="+- 14592 0 0"/>
              <a:gd name="G1" fmla="+- 21600 0 0"/>
              <a:gd name="G2" fmla="+- 21600 0 0"/>
              <a:gd name="T0" fmla="*/ 0 w 36192"/>
              <a:gd name="T1" fmla="*/ 5674 h 21600"/>
              <a:gd name="T2" fmla="*/ 36192 w 36192"/>
              <a:gd name="T3" fmla="*/ 21600 h 21600"/>
              <a:gd name="T4" fmla="*/ 14592 w 3619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192" h="21600" fill="none" extrusionOk="0">
                <a:moveTo>
                  <a:pt x="0" y="5674"/>
                </a:moveTo>
                <a:cubicBezTo>
                  <a:pt x="3983" y="2024"/>
                  <a:pt x="9189" y="-1"/>
                  <a:pt x="14592" y="0"/>
                </a:cubicBezTo>
                <a:cubicBezTo>
                  <a:pt x="26521" y="0"/>
                  <a:pt x="36192" y="9670"/>
                  <a:pt x="36192" y="21600"/>
                </a:cubicBezTo>
              </a:path>
              <a:path w="36192" h="21600" stroke="0" extrusionOk="0">
                <a:moveTo>
                  <a:pt x="0" y="5674"/>
                </a:moveTo>
                <a:cubicBezTo>
                  <a:pt x="3983" y="2024"/>
                  <a:pt x="9189" y="-1"/>
                  <a:pt x="14592" y="0"/>
                </a:cubicBezTo>
                <a:cubicBezTo>
                  <a:pt x="26521" y="0"/>
                  <a:pt x="36192" y="9670"/>
                  <a:pt x="36192" y="21600"/>
                </a:cubicBezTo>
                <a:lnTo>
                  <a:pt x="14592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ot="10800000" wrap="none" anchor="ctr"/>
          <a:lstStyle/>
          <a:p>
            <a:pPr algn="ctr"/>
            <a:endParaRPr lang="tr-TR" sz="2400" baseline="-25000" dirty="0"/>
          </a:p>
        </p:txBody>
      </p:sp>
      <p:sp>
        <p:nvSpPr>
          <p:cNvPr id="831552" name="Text Box 64"/>
          <p:cNvSpPr txBox="1">
            <a:spLocks noChangeArrowheads="1"/>
          </p:cNvSpPr>
          <p:nvPr/>
        </p:nvSpPr>
        <p:spPr bwMode="auto">
          <a:xfrm>
            <a:off x="6443663" y="3717925"/>
            <a:ext cx="576262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2400" b="1" baseline="-25000" dirty="0"/>
          </a:p>
        </p:txBody>
      </p:sp>
      <p:sp>
        <p:nvSpPr>
          <p:cNvPr id="831554" name="Text Box 66"/>
          <p:cNvSpPr txBox="1">
            <a:spLocks noChangeArrowheads="1"/>
          </p:cNvSpPr>
          <p:nvPr/>
        </p:nvSpPr>
        <p:spPr bwMode="auto">
          <a:xfrm>
            <a:off x="6586538" y="3460750"/>
            <a:ext cx="5762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cs typeface="Arial" charset="0"/>
              </a:rPr>
              <a:t>α</a:t>
            </a:r>
          </a:p>
        </p:txBody>
      </p:sp>
      <p:sp>
        <p:nvSpPr>
          <p:cNvPr id="831555" name="Text Box 67"/>
          <p:cNvSpPr txBox="1">
            <a:spLocks noChangeArrowheads="1"/>
          </p:cNvSpPr>
          <p:nvPr/>
        </p:nvSpPr>
        <p:spPr bwMode="auto">
          <a:xfrm>
            <a:off x="6804025" y="2781300"/>
            <a:ext cx="10795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(x</a:t>
            </a:r>
            <a:r>
              <a:rPr lang="tr-TR" b="1" baseline="-25000" dirty="0"/>
              <a:t>p</a:t>
            </a:r>
            <a:r>
              <a:rPr lang="tr-TR" b="1" dirty="0"/>
              <a:t>, y</a:t>
            </a:r>
            <a:r>
              <a:rPr lang="tr-TR" b="1" baseline="-25000" dirty="0"/>
              <a:t>p</a:t>
            </a:r>
            <a:r>
              <a:rPr lang="tr-TR" b="1" dirty="0"/>
              <a:t>)</a:t>
            </a:r>
          </a:p>
        </p:txBody>
      </p:sp>
      <p:sp>
        <p:nvSpPr>
          <p:cNvPr id="831556" name="Text Box 68"/>
          <p:cNvSpPr txBox="1">
            <a:spLocks noChangeArrowheads="1"/>
          </p:cNvSpPr>
          <p:nvPr/>
        </p:nvSpPr>
        <p:spPr bwMode="auto">
          <a:xfrm>
            <a:off x="3997325" y="3548063"/>
            <a:ext cx="107950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(x, y, z)</a:t>
            </a:r>
          </a:p>
        </p:txBody>
      </p:sp>
      <p:sp>
        <p:nvSpPr>
          <p:cNvPr id="831557" name="Text Box 69"/>
          <p:cNvSpPr txBox="1">
            <a:spLocks noChangeArrowheads="1"/>
          </p:cNvSpPr>
          <p:nvPr/>
        </p:nvSpPr>
        <p:spPr bwMode="auto">
          <a:xfrm>
            <a:off x="6067425" y="5029200"/>
            <a:ext cx="10795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(x, y)</a:t>
            </a:r>
          </a:p>
        </p:txBody>
      </p:sp>
      <p:sp>
        <p:nvSpPr>
          <p:cNvPr id="831559" name="Text Box 71"/>
          <p:cNvSpPr txBox="1">
            <a:spLocks noChangeArrowheads="1"/>
          </p:cNvSpPr>
          <p:nvPr/>
        </p:nvSpPr>
        <p:spPr bwMode="auto">
          <a:xfrm>
            <a:off x="5651500" y="2278063"/>
            <a:ext cx="5762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y</a:t>
            </a:r>
            <a:r>
              <a:rPr lang="tr-TR" b="1" baseline="-25000" dirty="0"/>
              <a:t>v</a:t>
            </a:r>
          </a:p>
        </p:txBody>
      </p:sp>
      <p:sp>
        <p:nvSpPr>
          <p:cNvPr id="831560" name="Text Box 72"/>
          <p:cNvSpPr txBox="1">
            <a:spLocks noChangeArrowheads="1"/>
          </p:cNvSpPr>
          <p:nvPr/>
        </p:nvSpPr>
        <p:spPr bwMode="auto">
          <a:xfrm>
            <a:off x="8315325" y="4538663"/>
            <a:ext cx="93662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solidFill>
                  <a:srgbClr val="996633"/>
                </a:solidFill>
              </a:rPr>
              <a:t>x</a:t>
            </a:r>
            <a:r>
              <a:rPr lang="tr-TR" baseline="-25000" dirty="0">
                <a:solidFill>
                  <a:srgbClr val="996633"/>
                </a:solidFill>
              </a:rPr>
              <a:t>v</a:t>
            </a:r>
          </a:p>
        </p:txBody>
      </p:sp>
      <p:sp>
        <p:nvSpPr>
          <p:cNvPr id="831561" name="Text Box 73"/>
          <p:cNvSpPr txBox="1">
            <a:spLocks noChangeArrowheads="1"/>
          </p:cNvSpPr>
          <p:nvPr/>
        </p:nvSpPr>
        <p:spPr bwMode="auto">
          <a:xfrm>
            <a:off x="6372225" y="6230938"/>
            <a:ext cx="792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/>
              <a:t>z</a:t>
            </a:r>
            <a:r>
              <a:rPr lang="tr-TR" b="1" baseline="-25000" dirty="0"/>
              <a:t>v</a:t>
            </a:r>
          </a:p>
        </p:txBody>
      </p:sp>
      <p:sp>
        <p:nvSpPr>
          <p:cNvPr id="831562" name="Text Box 74"/>
          <p:cNvSpPr txBox="1">
            <a:spLocks noChangeArrowheads="1"/>
          </p:cNvSpPr>
          <p:nvPr/>
        </p:nvSpPr>
        <p:spPr bwMode="auto">
          <a:xfrm>
            <a:off x="6908800" y="3816350"/>
            <a:ext cx="5048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chemeClr val="accent2"/>
                </a:solidFill>
              </a:rPr>
              <a:t>L</a:t>
            </a: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144463" y="1700213"/>
            <a:ext cx="3851275" cy="4968875"/>
            <a:chOff x="0" y="1071"/>
            <a:chExt cx="2426" cy="3130"/>
          </a:xfrm>
        </p:grpSpPr>
        <p:graphicFrame>
          <p:nvGraphicFramePr>
            <p:cNvPr id="831563" name="Object 75"/>
            <p:cNvGraphicFramePr>
              <a:graphicFrameLocks noChangeAspect="1"/>
            </p:cNvGraphicFramePr>
            <p:nvPr/>
          </p:nvGraphicFramePr>
          <p:xfrm>
            <a:off x="68" y="1162"/>
            <a:ext cx="2148" cy="2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62" name="Equation" r:id="rId3" imgW="4838400" imgH="6502320" progId="Equation.3">
                    <p:embed/>
                  </p:oleObj>
                </mc:Choice>
                <mc:Fallback>
                  <p:oleObj name="Equation" r:id="rId3" imgW="4838400" imgH="650232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" y="1162"/>
                          <a:ext cx="2148" cy="28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1564" name="Rectangle 76"/>
            <p:cNvSpPr>
              <a:spLocks noChangeArrowheads="1"/>
            </p:cNvSpPr>
            <p:nvPr/>
          </p:nvSpPr>
          <p:spPr bwMode="auto">
            <a:xfrm>
              <a:off x="0" y="1071"/>
              <a:ext cx="2426" cy="3130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graphicFrame>
          <p:nvGraphicFramePr>
            <p:cNvPr id="831565" name="Object 77"/>
            <p:cNvGraphicFramePr>
              <a:graphicFrameLocks noChangeAspect="1"/>
            </p:cNvGraphicFramePr>
            <p:nvPr/>
          </p:nvGraphicFramePr>
          <p:xfrm>
            <a:off x="204" y="1253"/>
            <a:ext cx="2148" cy="2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63" name="Equation" r:id="rId5" imgW="4838400" imgH="6502320" progId="Equation.3">
                    <p:embed/>
                  </p:oleObj>
                </mc:Choice>
                <mc:Fallback>
                  <p:oleObj name="Equation" r:id="rId5" imgW="4838400" imgH="650232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1253"/>
                          <a:ext cx="2148" cy="28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5" name="Line 3"/>
          <p:cNvSpPr>
            <a:spLocks noChangeShapeType="1"/>
          </p:cNvSpPr>
          <p:nvPr/>
        </p:nvSpPr>
        <p:spPr bwMode="auto">
          <a:xfrm>
            <a:off x="6119813" y="6884988"/>
            <a:ext cx="1655762" cy="0"/>
          </a:xfrm>
          <a:prstGeom prst="line">
            <a:avLst/>
          </a:prstGeom>
          <a:noFill/>
          <a:ln w="38100">
            <a:solidFill>
              <a:srgbClr val="24E6F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2519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dirty="0"/>
              <a:t>Oblik Paralel Projeksiyon </a:t>
            </a:r>
            <a:endParaRPr lang="tr-TR" b="1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41</a:t>
            </a:fld>
            <a:endParaRPr lang="tr-TR" dirty="0"/>
          </a:p>
        </p:txBody>
      </p:sp>
      <p:sp>
        <p:nvSpPr>
          <p:cNvPr id="832516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336600"/>
                </a:solidFill>
              </a:rPr>
              <a:t>Oblik dönüşüm</a:t>
            </a:r>
          </a:p>
          <a:p>
            <a:endParaRPr lang="tr-TR" sz="2800" dirty="0">
              <a:solidFill>
                <a:srgbClr val="336600"/>
              </a:solidFill>
            </a:endParaRPr>
          </a:p>
          <a:p>
            <a:pPr>
              <a:buFontTx/>
              <a:buNone/>
            </a:pPr>
            <a:endParaRPr lang="tr-TR" dirty="0">
              <a:solidFill>
                <a:srgbClr val="336600"/>
              </a:solidFill>
            </a:endParaRPr>
          </a:p>
        </p:txBody>
      </p:sp>
      <p:graphicFrame>
        <p:nvGraphicFramePr>
          <p:cNvPr id="832517" name="Object 5"/>
          <p:cNvGraphicFramePr>
            <a:graphicFrameLocks noChangeAspect="1"/>
          </p:cNvGraphicFramePr>
          <p:nvPr/>
        </p:nvGraphicFramePr>
        <p:xfrm>
          <a:off x="323850" y="2771775"/>
          <a:ext cx="77343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6" name="Equation" r:id="rId3" imgW="7734240" imgH="3746160" progId="Equation.3">
                  <p:embed/>
                </p:oleObj>
              </mc:Choice>
              <mc:Fallback>
                <p:oleObj name="Equation" r:id="rId3" imgW="7734240" imgH="3746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71775"/>
                        <a:ext cx="7734300" cy="374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612" name="Picture 4" descr="ort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162800" cy="4775200"/>
          </a:xfrm>
          <a:prstGeom prst="rect">
            <a:avLst/>
          </a:prstGeom>
          <a:noFill/>
        </p:spPr>
      </p:pic>
      <p:sp>
        <p:nvSpPr>
          <p:cNvPr id="8366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98783"/>
            <a:ext cx="8229600" cy="914400"/>
          </a:xfrm>
          <a:noFill/>
          <a:ln/>
        </p:spPr>
        <p:txBody>
          <a:bodyPr/>
          <a:lstStyle/>
          <a:p>
            <a:r>
              <a:rPr lang="tr-TR" dirty="0"/>
              <a:t>Oblik Paralel Projeksiyon </a:t>
            </a:r>
            <a:endParaRPr lang="tr-TR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42</a:t>
            </a:fld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Perspektif Projeksiyonlar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43</a:t>
            </a:fld>
            <a:endParaRPr lang="tr-TR" dirty="0"/>
          </a:p>
        </p:txBody>
      </p:sp>
      <p:sp>
        <p:nvSpPr>
          <p:cNvPr id="8355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6600"/>
                </a:solidFill>
              </a:rPr>
              <a:t>İlk kez Rönesans döneminde, Donatello, Brunelleschi ve DaVinci tarafından keşfedilmiştir.</a:t>
            </a:r>
          </a:p>
          <a:p>
            <a:r>
              <a:rPr lang="tr-TR" sz="2800" dirty="0">
                <a:solidFill>
                  <a:srgbClr val="006600"/>
                </a:solidFill>
              </a:rPr>
              <a:t>Nesneler izleyene ne kadar yakınsa o kadar büyük görünür.</a:t>
            </a:r>
          </a:p>
          <a:p>
            <a:r>
              <a:rPr lang="tr-TR" sz="2800" dirty="0">
                <a:solidFill>
                  <a:srgbClr val="006600"/>
                </a:solidFill>
              </a:rPr>
              <a:t>Paralel çizgi değil bir noktada birleşen çizgiler vardır.</a:t>
            </a:r>
          </a:p>
          <a:p>
            <a:endParaRPr lang="tr-TR" sz="2800" dirty="0">
              <a:solidFill>
                <a:srgbClr val="006600"/>
              </a:solidFill>
            </a:endParaRPr>
          </a:p>
        </p:txBody>
      </p:sp>
      <p:pic>
        <p:nvPicPr>
          <p:cNvPr id="835588" name="Picture 4" descr="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76750"/>
            <a:ext cx="7534275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Perspektif Projeksiyonlar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44</a:t>
            </a:fld>
            <a:endParaRPr lang="tr-TR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90F98D-DBE5-48EA-B9E9-41A90A81A65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tr-TR" altLang="ko-KR" sz="2400" dirty="0">
                <a:latin typeface="Verdana" panose="020B0604030504040204" pitchFamily="34" charset="0"/>
                <a:ea typeface="굴림" pitchFamily="50" charset="-127"/>
                <a:cs typeface="Verdana" panose="020B0604030504040204" pitchFamily="34" charset="0"/>
              </a:rPr>
              <a:t>Perspektif projeksiyonda obje pozisyonları görüntü düzlemine bir noktada birleşen çizgilerle taşınırlar.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tr-TR" altLang="ko-KR" sz="2400" dirty="0">
                <a:latin typeface="Verdana" panose="020B0604030504040204" pitchFamily="34" charset="0"/>
                <a:ea typeface="굴림" pitchFamily="50" charset="-127"/>
                <a:cs typeface="Verdana" panose="020B0604030504040204" pitchFamily="34" charset="0"/>
              </a:rPr>
              <a:t>Bu noktaya </a:t>
            </a:r>
            <a:r>
              <a:rPr lang="tr-TR" altLang="ko-KR" sz="2400" b="1" dirty="0">
                <a:solidFill>
                  <a:srgbClr val="FF0000"/>
                </a:solidFill>
                <a:latin typeface="Verdana" panose="020B0604030504040204" pitchFamily="34" charset="0"/>
                <a:ea typeface="굴림" pitchFamily="50" charset="-127"/>
                <a:cs typeface="Verdana" panose="020B0604030504040204" pitchFamily="34" charset="0"/>
              </a:rPr>
              <a:t>projeksiyon referans noktası</a:t>
            </a:r>
            <a:r>
              <a:rPr lang="tr-TR" altLang="ko-KR" sz="2400" dirty="0">
                <a:latin typeface="Verdana" panose="020B0604030504040204" pitchFamily="34" charset="0"/>
                <a:ea typeface="굴림" pitchFamily="50" charset="-127"/>
                <a:cs typeface="Verdana" panose="020B0604030504040204" pitchFamily="34" charset="0"/>
              </a:rPr>
              <a:t> veya </a:t>
            </a:r>
            <a:r>
              <a:rPr lang="tr-TR" altLang="ko-KR" sz="2400" b="1" dirty="0">
                <a:solidFill>
                  <a:srgbClr val="FF0000"/>
                </a:solidFill>
                <a:latin typeface="Verdana" panose="020B0604030504040204" pitchFamily="34" charset="0"/>
                <a:ea typeface="굴림" pitchFamily="50" charset="-127"/>
                <a:cs typeface="Verdana" panose="020B0604030504040204" pitchFamily="34" charset="0"/>
              </a:rPr>
              <a:t>projeksiyon merkezi</a:t>
            </a:r>
            <a:r>
              <a:rPr lang="tr-TR" altLang="ko-KR" sz="2400" dirty="0">
                <a:latin typeface="Verdana" panose="020B0604030504040204" pitchFamily="34" charset="0"/>
                <a:ea typeface="굴림" pitchFamily="50" charset="-127"/>
                <a:cs typeface="Verdana" panose="020B0604030504040204" pitchFamily="34" charset="0"/>
              </a:rPr>
              <a:t> denilir.</a:t>
            </a:r>
          </a:p>
          <a:p>
            <a:endParaRPr lang="tr-TR" dirty="0"/>
          </a:p>
        </p:txBody>
      </p:sp>
      <p:sp>
        <p:nvSpPr>
          <p:cNvPr id="833539" name="Line 3"/>
          <p:cNvSpPr>
            <a:spLocks noChangeShapeType="1"/>
          </p:cNvSpPr>
          <p:nvPr/>
        </p:nvSpPr>
        <p:spPr bwMode="auto">
          <a:xfrm>
            <a:off x="6119813" y="6884988"/>
            <a:ext cx="1655762" cy="0"/>
          </a:xfrm>
          <a:prstGeom prst="line">
            <a:avLst/>
          </a:prstGeom>
          <a:noFill/>
          <a:ln w="38100">
            <a:solidFill>
              <a:srgbClr val="24E6F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Perspektif Projeksiyonlar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45</a:t>
            </a:fld>
            <a:endParaRPr lang="tr-TR" dirty="0"/>
          </a:p>
        </p:txBody>
      </p:sp>
      <p:sp>
        <p:nvSpPr>
          <p:cNvPr id="8345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6600"/>
                </a:solidFill>
              </a:rPr>
              <a:t>Gerçek dünyada büyük uzak cisimle, yakın küçük cisim aynı boyda görünebilir.</a:t>
            </a:r>
          </a:p>
          <a:p>
            <a:r>
              <a:rPr lang="tr-TR" sz="2800" dirty="0">
                <a:solidFill>
                  <a:srgbClr val="006600"/>
                </a:solidFill>
              </a:rPr>
              <a:t>Bu bir göz yanılmasıdır</a:t>
            </a:r>
            <a:r>
              <a:rPr lang="tr-TR" sz="2800" dirty="0"/>
              <a:t>:</a:t>
            </a:r>
          </a:p>
        </p:txBody>
      </p:sp>
      <p:pic>
        <p:nvPicPr>
          <p:cNvPr id="83456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1238" y="3505200"/>
            <a:ext cx="3052762" cy="26717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34565" name="Picture 5" descr="bunny"/>
          <p:cNvPicPr>
            <a:picLocks noChangeAspect="1" noChangeArrowheads="1"/>
          </p:cNvPicPr>
          <p:nvPr/>
        </p:nvPicPr>
        <p:blipFill>
          <a:blip r:embed="rId4" cstate="print">
            <a:lum bright="20000" contrast="6000"/>
          </a:blip>
          <a:srcRect/>
          <a:stretch>
            <a:fillRect/>
          </a:stretch>
        </p:blipFill>
        <p:spPr bwMode="auto">
          <a:xfrm>
            <a:off x="0" y="3819525"/>
            <a:ext cx="2998788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76400" y="3886200"/>
            <a:ext cx="6858000" cy="2209800"/>
            <a:chOff x="1056" y="2448"/>
            <a:chExt cx="4320" cy="1392"/>
          </a:xfrm>
        </p:grpSpPr>
        <p:sp>
          <p:nvSpPr>
            <p:cNvPr id="834567" name="Line 7"/>
            <p:cNvSpPr>
              <a:spLocks noChangeShapeType="1"/>
            </p:cNvSpPr>
            <p:nvPr/>
          </p:nvSpPr>
          <p:spPr bwMode="auto">
            <a:xfrm>
              <a:off x="1056" y="2448"/>
              <a:ext cx="432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4568" name="Line 8"/>
            <p:cNvSpPr>
              <a:spLocks noChangeShapeType="1"/>
            </p:cNvSpPr>
            <p:nvPr/>
          </p:nvSpPr>
          <p:spPr bwMode="auto">
            <a:xfrm flipV="1">
              <a:off x="1152" y="2784"/>
              <a:ext cx="4176" cy="105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</p:grpSp>
      <p:graphicFrame>
        <p:nvGraphicFramePr>
          <p:cNvPr id="834569" name="Object 9"/>
          <p:cNvGraphicFramePr>
            <a:graphicFrameLocks noChangeAspect="1"/>
          </p:cNvGraphicFramePr>
          <p:nvPr/>
        </p:nvGraphicFramePr>
        <p:xfrm>
          <a:off x="8305800" y="4405313"/>
          <a:ext cx="3810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0" name="Photo Editor Photo" r:id="rId5" imgW="1467055" imgH="1171429" progId="">
                  <p:embed/>
                </p:oleObj>
              </mc:Choice>
              <mc:Fallback>
                <p:oleObj name="Photo Editor Photo" r:id="rId5" imgW="1467055" imgH="11714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405313"/>
                        <a:ext cx="38100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4570" name="Picture 10" descr="bunny"/>
          <p:cNvPicPr>
            <a:picLocks noChangeAspect="1" noChangeArrowheads="1"/>
          </p:cNvPicPr>
          <p:nvPr/>
        </p:nvPicPr>
        <p:blipFill>
          <a:blip r:embed="rId4" cstate="print">
            <a:lum bright="20000" contrast="6000"/>
          </a:blip>
          <a:srcRect/>
          <a:stretch>
            <a:fillRect/>
          </a:stretch>
        </p:blipFill>
        <p:spPr bwMode="auto">
          <a:xfrm>
            <a:off x="3505200" y="4316413"/>
            <a:ext cx="14986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2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Perspektif Projeksiyonlar</a:t>
            </a:r>
          </a:p>
        </p:txBody>
      </p:sp>
      <p:sp>
        <p:nvSpPr>
          <p:cNvPr id="60" name="5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46</a:t>
            </a:fld>
            <a:endParaRPr lang="tr-TR" dirty="0"/>
          </a:p>
        </p:txBody>
      </p:sp>
      <p:sp>
        <p:nvSpPr>
          <p:cNvPr id="7290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466725" indent="-457200"/>
            <a:r>
              <a:rPr lang="tr-TR" sz="2800" dirty="0">
                <a:solidFill>
                  <a:srgbClr val="006600"/>
                </a:solidFill>
              </a:rPr>
              <a:t>3 boyutlu grafiklerde perspektif projeksiyon yaparken, nesne ile gözümüz arasında bir 2 boyutlu projeksiyon düzlemi varmış gibi düşünebiliriz: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0" y="3886200"/>
            <a:ext cx="8329613" cy="2819400"/>
            <a:chOff x="0" y="1824"/>
            <a:chExt cx="5247" cy="1776"/>
          </a:xfrm>
        </p:grpSpPr>
        <p:pic>
          <p:nvPicPr>
            <p:cNvPr id="729092" name="Picture 4" descr="bunny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6000"/>
            </a:blip>
            <a:srcRect/>
            <a:stretch>
              <a:fillRect/>
            </a:stretch>
          </p:blipFill>
          <p:spPr bwMode="auto">
            <a:xfrm>
              <a:off x="0" y="1824"/>
              <a:ext cx="1889" cy="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9093" name="Rectangle 5"/>
            <p:cNvSpPr>
              <a:spLocks noChangeArrowheads="1"/>
            </p:cNvSpPr>
            <p:nvPr/>
          </p:nvSpPr>
          <p:spPr bwMode="auto">
            <a:xfrm>
              <a:off x="3264" y="2112"/>
              <a:ext cx="288" cy="14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 flipH="1">
              <a:off x="4656" y="3024"/>
              <a:ext cx="591" cy="489"/>
              <a:chOff x="1136" y="2894"/>
              <a:chExt cx="787" cy="651"/>
            </a:xfrm>
          </p:grpSpPr>
          <p:sp>
            <p:nvSpPr>
              <p:cNvPr id="729095" name="Freeform 7"/>
              <p:cNvSpPr>
                <a:spLocks noChangeAspect="1"/>
              </p:cNvSpPr>
              <p:nvPr/>
            </p:nvSpPr>
            <p:spPr bwMode="auto">
              <a:xfrm>
                <a:off x="1157" y="3126"/>
                <a:ext cx="655" cy="411"/>
              </a:xfrm>
              <a:custGeom>
                <a:avLst/>
                <a:gdLst/>
                <a:ahLst/>
                <a:cxnLst>
                  <a:cxn ang="0">
                    <a:pos x="573" y="213"/>
                  </a:cxn>
                  <a:cxn ang="0">
                    <a:pos x="654" y="176"/>
                  </a:cxn>
                  <a:cxn ang="0">
                    <a:pos x="655" y="92"/>
                  </a:cxn>
                  <a:cxn ang="0">
                    <a:pos x="201" y="167"/>
                  </a:cxn>
                  <a:cxn ang="0">
                    <a:pos x="195" y="0"/>
                  </a:cxn>
                  <a:cxn ang="0">
                    <a:pos x="87" y="21"/>
                  </a:cxn>
                  <a:cxn ang="0">
                    <a:pos x="7" y="180"/>
                  </a:cxn>
                  <a:cxn ang="0">
                    <a:pos x="0" y="375"/>
                  </a:cxn>
                  <a:cxn ang="0">
                    <a:pos x="150" y="411"/>
                  </a:cxn>
                  <a:cxn ang="0">
                    <a:pos x="189" y="357"/>
                  </a:cxn>
                  <a:cxn ang="0">
                    <a:pos x="241" y="350"/>
                  </a:cxn>
                  <a:cxn ang="0">
                    <a:pos x="291" y="350"/>
                  </a:cxn>
                  <a:cxn ang="0">
                    <a:pos x="361" y="326"/>
                  </a:cxn>
                  <a:cxn ang="0">
                    <a:pos x="466" y="275"/>
                  </a:cxn>
                  <a:cxn ang="0">
                    <a:pos x="553" y="231"/>
                  </a:cxn>
                  <a:cxn ang="0">
                    <a:pos x="573" y="213"/>
                  </a:cxn>
                </a:cxnLst>
                <a:rect l="0" t="0" r="r" b="b"/>
                <a:pathLst>
                  <a:path w="655" h="411">
                    <a:moveTo>
                      <a:pt x="573" y="213"/>
                    </a:moveTo>
                    <a:lnTo>
                      <a:pt x="654" y="176"/>
                    </a:lnTo>
                    <a:lnTo>
                      <a:pt x="655" y="92"/>
                    </a:lnTo>
                    <a:lnTo>
                      <a:pt x="201" y="167"/>
                    </a:lnTo>
                    <a:lnTo>
                      <a:pt x="195" y="0"/>
                    </a:lnTo>
                    <a:lnTo>
                      <a:pt x="87" y="21"/>
                    </a:lnTo>
                    <a:lnTo>
                      <a:pt x="7" y="180"/>
                    </a:lnTo>
                    <a:lnTo>
                      <a:pt x="0" y="375"/>
                    </a:lnTo>
                    <a:lnTo>
                      <a:pt x="150" y="411"/>
                    </a:lnTo>
                    <a:lnTo>
                      <a:pt x="189" y="357"/>
                    </a:lnTo>
                    <a:lnTo>
                      <a:pt x="241" y="350"/>
                    </a:lnTo>
                    <a:lnTo>
                      <a:pt x="291" y="350"/>
                    </a:lnTo>
                    <a:lnTo>
                      <a:pt x="361" y="326"/>
                    </a:lnTo>
                    <a:lnTo>
                      <a:pt x="466" y="275"/>
                    </a:lnTo>
                    <a:lnTo>
                      <a:pt x="553" y="231"/>
                    </a:lnTo>
                    <a:lnTo>
                      <a:pt x="573" y="213"/>
                    </a:lnTo>
                    <a:close/>
                  </a:path>
                </a:pathLst>
              </a:custGeom>
              <a:solidFill>
                <a:srgbClr val="FFC080"/>
              </a:solidFill>
              <a:ln w="2857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 dirty="0"/>
              </a:p>
            </p:txBody>
          </p:sp>
          <p:grpSp>
            <p:nvGrpSpPr>
              <p:cNvPr id="4" name="Group 8"/>
              <p:cNvGrpSpPr>
                <a:grpSpLocks noChangeAspect="1"/>
              </p:cNvGrpSpPr>
              <p:nvPr/>
            </p:nvGrpSpPr>
            <p:grpSpPr bwMode="auto">
              <a:xfrm>
                <a:off x="1206" y="2994"/>
                <a:ext cx="653" cy="551"/>
                <a:chOff x="1206" y="2994"/>
                <a:chExt cx="653" cy="551"/>
              </a:xfrm>
            </p:grpSpPr>
            <p:grpSp>
              <p:nvGrpSpPr>
                <p:cNvPr id="5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1206" y="3171"/>
                  <a:ext cx="527" cy="374"/>
                  <a:chOff x="1206" y="3171"/>
                  <a:chExt cx="527" cy="374"/>
                </a:xfrm>
              </p:grpSpPr>
              <p:sp>
                <p:nvSpPr>
                  <p:cNvPr id="729098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1255" y="3340"/>
                    <a:ext cx="478" cy="205"/>
                  </a:xfrm>
                  <a:custGeom>
                    <a:avLst/>
                    <a:gdLst/>
                    <a:ahLst/>
                    <a:cxnLst>
                      <a:cxn ang="0">
                        <a:pos x="0" y="462"/>
                      </a:cxn>
                      <a:cxn ang="0">
                        <a:pos x="48" y="439"/>
                      </a:cxn>
                      <a:cxn ang="0">
                        <a:pos x="85" y="399"/>
                      </a:cxn>
                      <a:cxn ang="0">
                        <a:pos x="143" y="373"/>
                      </a:cxn>
                      <a:cxn ang="0">
                        <a:pos x="194" y="366"/>
                      </a:cxn>
                      <a:cxn ang="0">
                        <a:pos x="250" y="366"/>
                      </a:cxn>
                      <a:cxn ang="0">
                        <a:pos x="312" y="377"/>
                      </a:cxn>
                      <a:cxn ang="0">
                        <a:pos x="389" y="381"/>
                      </a:cxn>
                      <a:cxn ang="0">
                        <a:pos x="491" y="388"/>
                      </a:cxn>
                      <a:cxn ang="0">
                        <a:pos x="572" y="384"/>
                      </a:cxn>
                      <a:cxn ang="0">
                        <a:pos x="671" y="358"/>
                      </a:cxn>
                      <a:cxn ang="0">
                        <a:pos x="771" y="315"/>
                      </a:cxn>
                      <a:cxn ang="0">
                        <a:pos x="887" y="256"/>
                      </a:cxn>
                      <a:cxn ang="0">
                        <a:pos x="1013" y="190"/>
                      </a:cxn>
                      <a:cxn ang="0">
                        <a:pos x="1152" y="121"/>
                      </a:cxn>
                      <a:cxn ang="0">
                        <a:pos x="1268" y="66"/>
                      </a:cxn>
                      <a:cxn ang="0">
                        <a:pos x="1379" y="22"/>
                      </a:cxn>
                      <a:cxn ang="0">
                        <a:pos x="1434" y="0"/>
                      </a:cxn>
                      <a:cxn ang="0">
                        <a:pos x="1401" y="29"/>
                      </a:cxn>
                      <a:cxn ang="0">
                        <a:pos x="1390" y="55"/>
                      </a:cxn>
                      <a:cxn ang="0">
                        <a:pos x="1394" y="70"/>
                      </a:cxn>
                      <a:cxn ang="0">
                        <a:pos x="1346" y="103"/>
                      </a:cxn>
                      <a:cxn ang="0">
                        <a:pos x="1320" y="118"/>
                      </a:cxn>
                      <a:cxn ang="0">
                        <a:pos x="1265" y="132"/>
                      </a:cxn>
                      <a:cxn ang="0">
                        <a:pos x="1203" y="157"/>
                      </a:cxn>
                      <a:cxn ang="0">
                        <a:pos x="1163" y="186"/>
                      </a:cxn>
                      <a:cxn ang="0">
                        <a:pos x="1155" y="201"/>
                      </a:cxn>
                      <a:cxn ang="0">
                        <a:pos x="1155" y="220"/>
                      </a:cxn>
                      <a:cxn ang="0">
                        <a:pos x="1170" y="234"/>
                      </a:cxn>
                      <a:cxn ang="0">
                        <a:pos x="1159" y="245"/>
                      </a:cxn>
                      <a:cxn ang="0">
                        <a:pos x="1133" y="249"/>
                      </a:cxn>
                      <a:cxn ang="0">
                        <a:pos x="1085" y="260"/>
                      </a:cxn>
                      <a:cxn ang="0">
                        <a:pos x="1013" y="279"/>
                      </a:cxn>
                      <a:cxn ang="0">
                        <a:pos x="932" y="312"/>
                      </a:cxn>
                      <a:cxn ang="0">
                        <a:pos x="826" y="355"/>
                      </a:cxn>
                      <a:cxn ang="0">
                        <a:pos x="745" y="377"/>
                      </a:cxn>
                      <a:cxn ang="0">
                        <a:pos x="671" y="395"/>
                      </a:cxn>
                      <a:cxn ang="0">
                        <a:pos x="612" y="421"/>
                      </a:cxn>
                      <a:cxn ang="0">
                        <a:pos x="579" y="436"/>
                      </a:cxn>
                      <a:cxn ang="0">
                        <a:pos x="466" y="436"/>
                      </a:cxn>
                      <a:cxn ang="0">
                        <a:pos x="411" y="436"/>
                      </a:cxn>
                      <a:cxn ang="0">
                        <a:pos x="363" y="443"/>
                      </a:cxn>
                      <a:cxn ang="0">
                        <a:pos x="316" y="464"/>
                      </a:cxn>
                      <a:cxn ang="0">
                        <a:pos x="261" y="497"/>
                      </a:cxn>
                      <a:cxn ang="0">
                        <a:pos x="220" y="538"/>
                      </a:cxn>
                      <a:cxn ang="0">
                        <a:pos x="187" y="571"/>
                      </a:cxn>
                      <a:cxn ang="0">
                        <a:pos x="147" y="615"/>
                      </a:cxn>
                      <a:cxn ang="0">
                        <a:pos x="172" y="564"/>
                      </a:cxn>
                      <a:cxn ang="0">
                        <a:pos x="187" y="534"/>
                      </a:cxn>
                      <a:cxn ang="0">
                        <a:pos x="198" y="505"/>
                      </a:cxn>
                      <a:cxn ang="0">
                        <a:pos x="198" y="475"/>
                      </a:cxn>
                      <a:cxn ang="0">
                        <a:pos x="183" y="454"/>
                      </a:cxn>
                      <a:cxn ang="0">
                        <a:pos x="150" y="439"/>
                      </a:cxn>
                      <a:cxn ang="0">
                        <a:pos x="110" y="432"/>
                      </a:cxn>
                      <a:cxn ang="0">
                        <a:pos x="81" y="436"/>
                      </a:cxn>
                      <a:cxn ang="0">
                        <a:pos x="59" y="451"/>
                      </a:cxn>
                      <a:cxn ang="0">
                        <a:pos x="0" y="462"/>
                      </a:cxn>
                    </a:cxnLst>
                    <a:rect l="0" t="0" r="r" b="b"/>
                    <a:pathLst>
                      <a:path w="1434" h="615">
                        <a:moveTo>
                          <a:pt x="0" y="462"/>
                        </a:moveTo>
                        <a:lnTo>
                          <a:pt x="48" y="439"/>
                        </a:lnTo>
                        <a:lnTo>
                          <a:pt x="85" y="399"/>
                        </a:lnTo>
                        <a:lnTo>
                          <a:pt x="143" y="373"/>
                        </a:lnTo>
                        <a:lnTo>
                          <a:pt x="194" y="366"/>
                        </a:lnTo>
                        <a:lnTo>
                          <a:pt x="250" y="366"/>
                        </a:lnTo>
                        <a:lnTo>
                          <a:pt x="312" y="377"/>
                        </a:lnTo>
                        <a:lnTo>
                          <a:pt x="389" y="381"/>
                        </a:lnTo>
                        <a:lnTo>
                          <a:pt x="491" y="388"/>
                        </a:lnTo>
                        <a:lnTo>
                          <a:pt x="572" y="384"/>
                        </a:lnTo>
                        <a:lnTo>
                          <a:pt x="671" y="358"/>
                        </a:lnTo>
                        <a:lnTo>
                          <a:pt x="771" y="315"/>
                        </a:lnTo>
                        <a:lnTo>
                          <a:pt x="887" y="256"/>
                        </a:lnTo>
                        <a:lnTo>
                          <a:pt x="1013" y="190"/>
                        </a:lnTo>
                        <a:lnTo>
                          <a:pt x="1152" y="121"/>
                        </a:lnTo>
                        <a:lnTo>
                          <a:pt x="1268" y="66"/>
                        </a:lnTo>
                        <a:lnTo>
                          <a:pt x="1379" y="22"/>
                        </a:lnTo>
                        <a:lnTo>
                          <a:pt x="1434" y="0"/>
                        </a:lnTo>
                        <a:lnTo>
                          <a:pt x="1401" y="29"/>
                        </a:lnTo>
                        <a:lnTo>
                          <a:pt x="1390" y="55"/>
                        </a:lnTo>
                        <a:lnTo>
                          <a:pt x="1394" y="70"/>
                        </a:lnTo>
                        <a:lnTo>
                          <a:pt x="1346" y="103"/>
                        </a:lnTo>
                        <a:lnTo>
                          <a:pt x="1320" y="118"/>
                        </a:lnTo>
                        <a:lnTo>
                          <a:pt x="1265" y="132"/>
                        </a:lnTo>
                        <a:lnTo>
                          <a:pt x="1203" y="157"/>
                        </a:lnTo>
                        <a:lnTo>
                          <a:pt x="1163" y="186"/>
                        </a:lnTo>
                        <a:lnTo>
                          <a:pt x="1155" y="201"/>
                        </a:lnTo>
                        <a:lnTo>
                          <a:pt x="1155" y="220"/>
                        </a:lnTo>
                        <a:lnTo>
                          <a:pt x="1170" y="234"/>
                        </a:lnTo>
                        <a:lnTo>
                          <a:pt x="1159" y="245"/>
                        </a:lnTo>
                        <a:lnTo>
                          <a:pt x="1133" y="249"/>
                        </a:lnTo>
                        <a:lnTo>
                          <a:pt x="1085" y="260"/>
                        </a:lnTo>
                        <a:lnTo>
                          <a:pt x="1013" y="279"/>
                        </a:lnTo>
                        <a:lnTo>
                          <a:pt x="932" y="312"/>
                        </a:lnTo>
                        <a:lnTo>
                          <a:pt x="826" y="355"/>
                        </a:lnTo>
                        <a:lnTo>
                          <a:pt x="745" y="377"/>
                        </a:lnTo>
                        <a:lnTo>
                          <a:pt x="671" y="395"/>
                        </a:lnTo>
                        <a:lnTo>
                          <a:pt x="612" y="421"/>
                        </a:lnTo>
                        <a:lnTo>
                          <a:pt x="579" y="436"/>
                        </a:lnTo>
                        <a:lnTo>
                          <a:pt x="466" y="436"/>
                        </a:lnTo>
                        <a:lnTo>
                          <a:pt x="411" y="436"/>
                        </a:lnTo>
                        <a:lnTo>
                          <a:pt x="363" y="443"/>
                        </a:lnTo>
                        <a:lnTo>
                          <a:pt x="316" y="464"/>
                        </a:lnTo>
                        <a:lnTo>
                          <a:pt x="261" y="497"/>
                        </a:lnTo>
                        <a:lnTo>
                          <a:pt x="220" y="538"/>
                        </a:lnTo>
                        <a:lnTo>
                          <a:pt x="187" y="571"/>
                        </a:lnTo>
                        <a:lnTo>
                          <a:pt x="147" y="615"/>
                        </a:lnTo>
                        <a:lnTo>
                          <a:pt x="172" y="564"/>
                        </a:lnTo>
                        <a:lnTo>
                          <a:pt x="187" y="534"/>
                        </a:lnTo>
                        <a:lnTo>
                          <a:pt x="198" y="505"/>
                        </a:lnTo>
                        <a:lnTo>
                          <a:pt x="198" y="475"/>
                        </a:lnTo>
                        <a:lnTo>
                          <a:pt x="183" y="454"/>
                        </a:lnTo>
                        <a:lnTo>
                          <a:pt x="150" y="439"/>
                        </a:lnTo>
                        <a:lnTo>
                          <a:pt x="110" y="432"/>
                        </a:lnTo>
                        <a:lnTo>
                          <a:pt x="81" y="436"/>
                        </a:lnTo>
                        <a:lnTo>
                          <a:pt x="59" y="451"/>
                        </a:lnTo>
                        <a:lnTo>
                          <a:pt x="0" y="462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sp>
                <p:nvSpPr>
                  <p:cNvPr id="729099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1339" y="3351"/>
                    <a:ext cx="156" cy="40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33" y="6"/>
                      </a:cxn>
                      <a:cxn ang="0">
                        <a:pos x="63" y="21"/>
                      </a:cxn>
                      <a:cxn ang="0">
                        <a:pos x="91" y="38"/>
                      </a:cxn>
                      <a:cxn ang="0">
                        <a:pos x="128" y="56"/>
                      </a:cxn>
                      <a:cxn ang="0">
                        <a:pos x="164" y="69"/>
                      </a:cxn>
                      <a:cxn ang="0">
                        <a:pos x="200" y="75"/>
                      </a:cxn>
                      <a:cxn ang="0">
                        <a:pos x="234" y="76"/>
                      </a:cxn>
                      <a:cxn ang="0">
                        <a:pos x="280" y="69"/>
                      </a:cxn>
                      <a:cxn ang="0">
                        <a:pos x="328" y="60"/>
                      </a:cxn>
                      <a:cxn ang="0">
                        <a:pos x="364" y="49"/>
                      </a:cxn>
                      <a:cxn ang="0">
                        <a:pos x="402" y="43"/>
                      </a:cxn>
                      <a:cxn ang="0">
                        <a:pos x="467" y="34"/>
                      </a:cxn>
                      <a:cxn ang="0">
                        <a:pos x="443" y="54"/>
                      </a:cxn>
                      <a:cxn ang="0">
                        <a:pos x="423" y="72"/>
                      </a:cxn>
                      <a:cxn ang="0">
                        <a:pos x="420" y="91"/>
                      </a:cxn>
                      <a:cxn ang="0">
                        <a:pos x="428" y="114"/>
                      </a:cxn>
                      <a:cxn ang="0">
                        <a:pos x="438" y="121"/>
                      </a:cxn>
                      <a:cxn ang="0">
                        <a:pos x="420" y="114"/>
                      </a:cxn>
                      <a:cxn ang="0">
                        <a:pos x="397" y="108"/>
                      </a:cxn>
                      <a:cxn ang="0">
                        <a:pos x="382" y="104"/>
                      </a:cxn>
                      <a:cxn ang="0">
                        <a:pos x="353" y="100"/>
                      </a:cxn>
                      <a:cxn ang="0">
                        <a:pos x="321" y="100"/>
                      </a:cxn>
                      <a:cxn ang="0">
                        <a:pos x="273" y="103"/>
                      </a:cxn>
                      <a:cxn ang="0">
                        <a:pos x="229" y="103"/>
                      </a:cxn>
                      <a:cxn ang="0">
                        <a:pos x="198" y="103"/>
                      </a:cxn>
                      <a:cxn ang="0">
                        <a:pos x="165" y="99"/>
                      </a:cxn>
                      <a:cxn ang="0">
                        <a:pos x="130" y="93"/>
                      </a:cxn>
                      <a:cxn ang="0">
                        <a:pos x="99" y="83"/>
                      </a:cxn>
                      <a:cxn ang="0">
                        <a:pos x="70" y="72"/>
                      </a:cxn>
                      <a:cxn ang="0">
                        <a:pos x="40" y="56"/>
                      </a:cxn>
                      <a:cxn ang="0">
                        <a:pos x="15" y="41"/>
                      </a:cxn>
                      <a:cxn ang="0">
                        <a:pos x="0" y="29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467" h="121">
                        <a:moveTo>
                          <a:pt x="11" y="0"/>
                        </a:moveTo>
                        <a:lnTo>
                          <a:pt x="33" y="6"/>
                        </a:lnTo>
                        <a:lnTo>
                          <a:pt x="63" y="21"/>
                        </a:lnTo>
                        <a:lnTo>
                          <a:pt x="91" y="38"/>
                        </a:lnTo>
                        <a:lnTo>
                          <a:pt x="128" y="56"/>
                        </a:lnTo>
                        <a:lnTo>
                          <a:pt x="164" y="69"/>
                        </a:lnTo>
                        <a:lnTo>
                          <a:pt x="200" y="75"/>
                        </a:lnTo>
                        <a:lnTo>
                          <a:pt x="234" y="76"/>
                        </a:lnTo>
                        <a:lnTo>
                          <a:pt x="280" y="69"/>
                        </a:lnTo>
                        <a:lnTo>
                          <a:pt x="328" y="60"/>
                        </a:lnTo>
                        <a:lnTo>
                          <a:pt x="364" y="49"/>
                        </a:lnTo>
                        <a:lnTo>
                          <a:pt x="402" y="43"/>
                        </a:lnTo>
                        <a:lnTo>
                          <a:pt x="467" y="34"/>
                        </a:lnTo>
                        <a:lnTo>
                          <a:pt x="443" y="54"/>
                        </a:lnTo>
                        <a:lnTo>
                          <a:pt x="423" y="72"/>
                        </a:lnTo>
                        <a:lnTo>
                          <a:pt x="420" y="91"/>
                        </a:lnTo>
                        <a:lnTo>
                          <a:pt x="428" y="114"/>
                        </a:lnTo>
                        <a:lnTo>
                          <a:pt x="438" y="121"/>
                        </a:lnTo>
                        <a:lnTo>
                          <a:pt x="420" y="114"/>
                        </a:lnTo>
                        <a:lnTo>
                          <a:pt x="397" y="108"/>
                        </a:lnTo>
                        <a:lnTo>
                          <a:pt x="382" y="104"/>
                        </a:lnTo>
                        <a:lnTo>
                          <a:pt x="353" y="100"/>
                        </a:lnTo>
                        <a:lnTo>
                          <a:pt x="321" y="100"/>
                        </a:lnTo>
                        <a:lnTo>
                          <a:pt x="273" y="103"/>
                        </a:lnTo>
                        <a:lnTo>
                          <a:pt x="229" y="103"/>
                        </a:lnTo>
                        <a:lnTo>
                          <a:pt x="198" y="103"/>
                        </a:lnTo>
                        <a:lnTo>
                          <a:pt x="165" y="99"/>
                        </a:lnTo>
                        <a:lnTo>
                          <a:pt x="130" y="93"/>
                        </a:lnTo>
                        <a:lnTo>
                          <a:pt x="99" y="83"/>
                        </a:lnTo>
                        <a:lnTo>
                          <a:pt x="70" y="72"/>
                        </a:lnTo>
                        <a:lnTo>
                          <a:pt x="40" y="56"/>
                        </a:lnTo>
                        <a:lnTo>
                          <a:pt x="15" y="41"/>
                        </a:lnTo>
                        <a:lnTo>
                          <a:pt x="0" y="29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sp>
                <p:nvSpPr>
                  <p:cNvPr id="729100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1358" y="3279"/>
                    <a:ext cx="303" cy="76"/>
                  </a:xfrm>
                  <a:custGeom>
                    <a:avLst/>
                    <a:gdLst/>
                    <a:ahLst/>
                    <a:cxnLst>
                      <a:cxn ang="0">
                        <a:pos x="17" y="124"/>
                      </a:cxn>
                      <a:cxn ang="0">
                        <a:pos x="30" y="115"/>
                      </a:cxn>
                      <a:cxn ang="0">
                        <a:pos x="22" y="139"/>
                      </a:cxn>
                      <a:cxn ang="0">
                        <a:pos x="33" y="152"/>
                      </a:cxn>
                      <a:cxn ang="0">
                        <a:pos x="83" y="168"/>
                      </a:cxn>
                      <a:cxn ang="0">
                        <a:pos x="164" y="184"/>
                      </a:cxn>
                      <a:cxn ang="0">
                        <a:pos x="244" y="195"/>
                      </a:cxn>
                      <a:cxn ang="0">
                        <a:pos x="340" y="192"/>
                      </a:cxn>
                      <a:cxn ang="0">
                        <a:pos x="449" y="176"/>
                      </a:cxn>
                      <a:cxn ang="0">
                        <a:pos x="564" y="156"/>
                      </a:cxn>
                      <a:cxn ang="0">
                        <a:pos x="667" y="135"/>
                      </a:cxn>
                      <a:cxn ang="0">
                        <a:pos x="706" y="124"/>
                      </a:cxn>
                      <a:cxn ang="0">
                        <a:pos x="759" y="102"/>
                      </a:cxn>
                      <a:cxn ang="0">
                        <a:pos x="814" y="71"/>
                      </a:cxn>
                      <a:cxn ang="0">
                        <a:pos x="865" y="41"/>
                      </a:cxn>
                      <a:cxn ang="0">
                        <a:pos x="909" y="0"/>
                      </a:cxn>
                      <a:cxn ang="0">
                        <a:pos x="894" y="48"/>
                      </a:cxn>
                      <a:cxn ang="0">
                        <a:pos x="859" y="80"/>
                      </a:cxn>
                      <a:cxn ang="0">
                        <a:pos x="798" y="113"/>
                      </a:cxn>
                      <a:cxn ang="0">
                        <a:pos x="728" y="146"/>
                      </a:cxn>
                      <a:cxn ang="0">
                        <a:pos x="652" y="167"/>
                      </a:cxn>
                      <a:cxn ang="0">
                        <a:pos x="567" y="185"/>
                      </a:cxn>
                      <a:cxn ang="0">
                        <a:pos x="480" y="205"/>
                      </a:cxn>
                      <a:cxn ang="0">
                        <a:pos x="417" y="216"/>
                      </a:cxn>
                      <a:cxn ang="0">
                        <a:pos x="360" y="225"/>
                      </a:cxn>
                      <a:cxn ang="0">
                        <a:pos x="285" y="228"/>
                      </a:cxn>
                      <a:cxn ang="0">
                        <a:pos x="195" y="221"/>
                      </a:cxn>
                      <a:cxn ang="0">
                        <a:pos x="114" y="210"/>
                      </a:cxn>
                      <a:cxn ang="0">
                        <a:pos x="57" y="193"/>
                      </a:cxn>
                      <a:cxn ang="0">
                        <a:pos x="14" y="170"/>
                      </a:cxn>
                      <a:cxn ang="0">
                        <a:pos x="0" y="150"/>
                      </a:cxn>
                      <a:cxn ang="0">
                        <a:pos x="17" y="124"/>
                      </a:cxn>
                    </a:cxnLst>
                    <a:rect l="0" t="0" r="r" b="b"/>
                    <a:pathLst>
                      <a:path w="909" h="228">
                        <a:moveTo>
                          <a:pt x="17" y="124"/>
                        </a:moveTo>
                        <a:lnTo>
                          <a:pt x="30" y="115"/>
                        </a:lnTo>
                        <a:lnTo>
                          <a:pt x="22" y="139"/>
                        </a:lnTo>
                        <a:lnTo>
                          <a:pt x="33" y="152"/>
                        </a:lnTo>
                        <a:lnTo>
                          <a:pt x="83" y="168"/>
                        </a:lnTo>
                        <a:lnTo>
                          <a:pt x="164" y="184"/>
                        </a:lnTo>
                        <a:lnTo>
                          <a:pt x="244" y="195"/>
                        </a:lnTo>
                        <a:lnTo>
                          <a:pt x="340" y="192"/>
                        </a:lnTo>
                        <a:lnTo>
                          <a:pt x="449" y="176"/>
                        </a:lnTo>
                        <a:lnTo>
                          <a:pt x="564" y="156"/>
                        </a:lnTo>
                        <a:lnTo>
                          <a:pt x="667" y="135"/>
                        </a:lnTo>
                        <a:lnTo>
                          <a:pt x="706" y="124"/>
                        </a:lnTo>
                        <a:lnTo>
                          <a:pt x="759" y="102"/>
                        </a:lnTo>
                        <a:lnTo>
                          <a:pt x="814" y="71"/>
                        </a:lnTo>
                        <a:lnTo>
                          <a:pt x="865" y="41"/>
                        </a:lnTo>
                        <a:lnTo>
                          <a:pt x="909" y="0"/>
                        </a:lnTo>
                        <a:lnTo>
                          <a:pt x="894" y="48"/>
                        </a:lnTo>
                        <a:lnTo>
                          <a:pt x="859" y="80"/>
                        </a:lnTo>
                        <a:lnTo>
                          <a:pt x="798" y="113"/>
                        </a:lnTo>
                        <a:lnTo>
                          <a:pt x="728" y="146"/>
                        </a:lnTo>
                        <a:lnTo>
                          <a:pt x="652" y="167"/>
                        </a:lnTo>
                        <a:lnTo>
                          <a:pt x="567" y="185"/>
                        </a:lnTo>
                        <a:lnTo>
                          <a:pt x="480" y="205"/>
                        </a:lnTo>
                        <a:lnTo>
                          <a:pt x="417" y="216"/>
                        </a:lnTo>
                        <a:lnTo>
                          <a:pt x="360" y="225"/>
                        </a:lnTo>
                        <a:lnTo>
                          <a:pt x="285" y="228"/>
                        </a:lnTo>
                        <a:lnTo>
                          <a:pt x="195" y="221"/>
                        </a:lnTo>
                        <a:lnTo>
                          <a:pt x="114" y="210"/>
                        </a:lnTo>
                        <a:lnTo>
                          <a:pt x="57" y="193"/>
                        </a:lnTo>
                        <a:lnTo>
                          <a:pt x="14" y="170"/>
                        </a:lnTo>
                        <a:lnTo>
                          <a:pt x="0" y="150"/>
                        </a:lnTo>
                        <a:lnTo>
                          <a:pt x="17" y="124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grpSp>
                <p:nvGrpSpPr>
                  <p:cNvPr id="6" name="Group 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06" y="3171"/>
                    <a:ext cx="106" cy="153"/>
                    <a:chOff x="1206" y="3171"/>
                    <a:chExt cx="106" cy="153"/>
                  </a:xfrm>
                </p:grpSpPr>
                <p:sp>
                  <p:nvSpPr>
                    <p:cNvPr id="729102" name="Freeform 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06" y="3305"/>
                      <a:ext cx="53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157" y="2"/>
                        </a:cxn>
                        <a:cxn ang="0">
                          <a:pos x="156" y="7"/>
                        </a:cxn>
                        <a:cxn ang="0">
                          <a:pos x="154" y="9"/>
                        </a:cxn>
                        <a:cxn ang="0">
                          <a:pos x="153" y="11"/>
                        </a:cxn>
                        <a:cxn ang="0">
                          <a:pos x="150" y="20"/>
                        </a:cxn>
                        <a:cxn ang="0">
                          <a:pos x="127" y="35"/>
                        </a:cxn>
                        <a:cxn ang="0">
                          <a:pos x="16" y="56"/>
                        </a:cxn>
                        <a:cxn ang="0">
                          <a:pos x="0" y="53"/>
                        </a:cxn>
                        <a:cxn ang="0">
                          <a:pos x="24" y="43"/>
                        </a:cxn>
                        <a:cxn ang="0">
                          <a:pos x="52" y="27"/>
                        </a:cxn>
                        <a:cxn ang="0">
                          <a:pos x="85" y="3"/>
                        </a:cxn>
                        <a:cxn ang="0">
                          <a:pos x="114" y="0"/>
                        </a:cxn>
                        <a:cxn ang="0">
                          <a:pos x="157" y="2"/>
                        </a:cxn>
                      </a:cxnLst>
                      <a:rect l="0" t="0" r="r" b="b"/>
                      <a:pathLst>
                        <a:path w="157" h="56">
                          <a:moveTo>
                            <a:pt x="157" y="2"/>
                          </a:moveTo>
                          <a:lnTo>
                            <a:pt x="156" y="7"/>
                          </a:lnTo>
                          <a:lnTo>
                            <a:pt x="154" y="9"/>
                          </a:lnTo>
                          <a:lnTo>
                            <a:pt x="153" y="11"/>
                          </a:lnTo>
                          <a:lnTo>
                            <a:pt x="150" y="20"/>
                          </a:lnTo>
                          <a:lnTo>
                            <a:pt x="127" y="35"/>
                          </a:lnTo>
                          <a:lnTo>
                            <a:pt x="16" y="56"/>
                          </a:lnTo>
                          <a:lnTo>
                            <a:pt x="0" y="53"/>
                          </a:lnTo>
                          <a:lnTo>
                            <a:pt x="24" y="43"/>
                          </a:lnTo>
                          <a:lnTo>
                            <a:pt x="52" y="27"/>
                          </a:lnTo>
                          <a:lnTo>
                            <a:pt x="85" y="3"/>
                          </a:lnTo>
                          <a:lnTo>
                            <a:pt x="114" y="0"/>
                          </a:lnTo>
                          <a:lnTo>
                            <a:pt x="157" y="2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sp>
                  <p:nvSpPr>
                    <p:cNvPr id="729103" name="Freeform 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17" y="3273"/>
                      <a:ext cx="55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5"/>
                        </a:cxn>
                        <a:cxn ang="0">
                          <a:pos x="63" y="43"/>
                        </a:cxn>
                        <a:cxn ang="0">
                          <a:pos x="138" y="54"/>
                        </a:cxn>
                        <a:cxn ang="0">
                          <a:pos x="164" y="13"/>
                        </a:cxn>
                        <a:cxn ang="0">
                          <a:pos x="155" y="0"/>
                        </a:cxn>
                        <a:cxn ang="0">
                          <a:pos x="113" y="5"/>
                        </a:cxn>
                        <a:cxn ang="0">
                          <a:pos x="68" y="7"/>
                        </a:cxn>
                        <a:cxn ang="0">
                          <a:pos x="21" y="19"/>
                        </a:cxn>
                        <a:cxn ang="0">
                          <a:pos x="0" y="65"/>
                        </a:cxn>
                      </a:cxnLst>
                      <a:rect l="0" t="0" r="r" b="b"/>
                      <a:pathLst>
                        <a:path w="164" h="65">
                          <a:moveTo>
                            <a:pt x="0" y="65"/>
                          </a:moveTo>
                          <a:lnTo>
                            <a:pt x="63" y="43"/>
                          </a:lnTo>
                          <a:lnTo>
                            <a:pt x="138" y="54"/>
                          </a:lnTo>
                          <a:lnTo>
                            <a:pt x="164" y="13"/>
                          </a:lnTo>
                          <a:lnTo>
                            <a:pt x="155" y="0"/>
                          </a:lnTo>
                          <a:lnTo>
                            <a:pt x="113" y="5"/>
                          </a:lnTo>
                          <a:lnTo>
                            <a:pt x="68" y="7"/>
                          </a:lnTo>
                          <a:lnTo>
                            <a:pt x="21" y="19"/>
                          </a:lnTo>
                          <a:lnTo>
                            <a:pt x="0" y="6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sp>
                  <p:nvSpPr>
                    <p:cNvPr id="729104" name="Freeform 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33" y="3229"/>
                      <a:ext cx="54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161" y="49"/>
                        </a:cxn>
                        <a:cxn ang="0">
                          <a:pos x="142" y="83"/>
                        </a:cxn>
                        <a:cxn ang="0">
                          <a:pos x="15" y="48"/>
                        </a:cxn>
                        <a:cxn ang="0">
                          <a:pos x="0" y="29"/>
                        </a:cxn>
                        <a:cxn ang="0">
                          <a:pos x="8" y="0"/>
                        </a:cxn>
                        <a:cxn ang="0">
                          <a:pos x="19" y="17"/>
                        </a:cxn>
                        <a:cxn ang="0">
                          <a:pos x="58" y="23"/>
                        </a:cxn>
                        <a:cxn ang="0">
                          <a:pos x="130" y="47"/>
                        </a:cxn>
                        <a:cxn ang="0">
                          <a:pos x="161" y="49"/>
                        </a:cxn>
                      </a:cxnLst>
                      <a:rect l="0" t="0" r="r" b="b"/>
                      <a:pathLst>
                        <a:path w="161" h="83">
                          <a:moveTo>
                            <a:pt x="161" y="49"/>
                          </a:moveTo>
                          <a:lnTo>
                            <a:pt x="142" y="83"/>
                          </a:lnTo>
                          <a:lnTo>
                            <a:pt x="15" y="48"/>
                          </a:lnTo>
                          <a:lnTo>
                            <a:pt x="0" y="29"/>
                          </a:lnTo>
                          <a:lnTo>
                            <a:pt x="8" y="0"/>
                          </a:lnTo>
                          <a:lnTo>
                            <a:pt x="19" y="17"/>
                          </a:lnTo>
                          <a:lnTo>
                            <a:pt x="58" y="23"/>
                          </a:lnTo>
                          <a:lnTo>
                            <a:pt x="130" y="47"/>
                          </a:lnTo>
                          <a:lnTo>
                            <a:pt x="161" y="49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sp>
                  <p:nvSpPr>
                    <p:cNvPr id="729105" name="Freeform 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49" y="3202"/>
                      <a:ext cx="58" cy="23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0"/>
                        </a:cxn>
                        <a:cxn ang="0">
                          <a:pos x="116" y="29"/>
                        </a:cxn>
                        <a:cxn ang="0">
                          <a:pos x="143" y="29"/>
                        </a:cxn>
                        <a:cxn ang="0">
                          <a:pos x="175" y="26"/>
                        </a:cxn>
                        <a:cxn ang="0">
                          <a:pos x="151" y="58"/>
                        </a:cxn>
                        <a:cxn ang="0">
                          <a:pos x="94" y="69"/>
                        </a:cxn>
                        <a:cxn ang="0">
                          <a:pos x="28" y="48"/>
                        </a:cxn>
                        <a:cxn ang="0">
                          <a:pos x="0" y="32"/>
                        </a:cxn>
                        <a:cxn ang="0">
                          <a:pos x="7" y="0"/>
                        </a:cxn>
                      </a:cxnLst>
                      <a:rect l="0" t="0" r="r" b="b"/>
                      <a:pathLst>
                        <a:path w="175" h="69">
                          <a:moveTo>
                            <a:pt x="7" y="0"/>
                          </a:moveTo>
                          <a:lnTo>
                            <a:pt x="116" y="29"/>
                          </a:lnTo>
                          <a:lnTo>
                            <a:pt x="143" y="29"/>
                          </a:lnTo>
                          <a:lnTo>
                            <a:pt x="175" y="26"/>
                          </a:lnTo>
                          <a:lnTo>
                            <a:pt x="151" y="58"/>
                          </a:lnTo>
                          <a:lnTo>
                            <a:pt x="94" y="69"/>
                          </a:lnTo>
                          <a:lnTo>
                            <a:pt x="28" y="48"/>
                          </a:lnTo>
                          <a:lnTo>
                            <a:pt x="0" y="32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sp>
                  <p:nvSpPr>
                    <p:cNvPr id="729106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60" y="3171"/>
                      <a:ext cx="52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35"/>
                        </a:cxn>
                        <a:cxn ang="0">
                          <a:pos x="0" y="60"/>
                        </a:cxn>
                        <a:cxn ang="0">
                          <a:pos x="92" y="60"/>
                        </a:cxn>
                        <a:cxn ang="0">
                          <a:pos x="156" y="30"/>
                        </a:cxn>
                        <a:cxn ang="0">
                          <a:pos x="156" y="0"/>
                        </a:cxn>
                        <a:cxn ang="0">
                          <a:pos x="122" y="17"/>
                        </a:cxn>
                        <a:cxn ang="0">
                          <a:pos x="58" y="35"/>
                        </a:cxn>
                        <a:cxn ang="0">
                          <a:pos x="2" y="35"/>
                        </a:cxn>
                      </a:cxnLst>
                      <a:rect l="0" t="0" r="r" b="b"/>
                      <a:pathLst>
                        <a:path w="156" h="60">
                          <a:moveTo>
                            <a:pt x="2" y="35"/>
                          </a:moveTo>
                          <a:lnTo>
                            <a:pt x="0" y="60"/>
                          </a:lnTo>
                          <a:lnTo>
                            <a:pt x="92" y="60"/>
                          </a:lnTo>
                          <a:lnTo>
                            <a:pt x="156" y="30"/>
                          </a:lnTo>
                          <a:lnTo>
                            <a:pt x="156" y="0"/>
                          </a:lnTo>
                          <a:lnTo>
                            <a:pt x="122" y="17"/>
                          </a:lnTo>
                          <a:lnTo>
                            <a:pt x="58" y="35"/>
                          </a:lnTo>
                          <a:lnTo>
                            <a:pt x="2" y="3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</p:grpSp>
            </p:grpSp>
            <p:sp>
              <p:nvSpPr>
                <p:cNvPr id="729107" name="Freeform 19"/>
                <p:cNvSpPr>
                  <a:spLocks noChangeAspect="1"/>
                </p:cNvSpPr>
                <p:nvPr/>
              </p:nvSpPr>
              <p:spPr bwMode="auto">
                <a:xfrm>
                  <a:off x="1269" y="2994"/>
                  <a:ext cx="590" cy="350"/>
                </a:xfrm>
                <a:custGeom>
                  <a:avLst/>
                  <a:gdLst/>
                  <a:ahLst/>
                  <a:cxnLst>
                    <a:cxn ang="0">
                      <a:pos x="0" y="521"/>
                    </a:cxn>
                    <a:cxn ang="0">
                      <a:pos x="80" y="373"/>
                    </a:cxn>
                    <a:cxn ang="0">
                      <a:pos x="220" y="225"/>
                    </a:cxn>
                    <a:cxn ang="0">
                      <a:pos x="440" y="92"/>
                    </a:cxn>
                    <a:cxn ang="0">
                      <a:pos x="631" y="26"/>
                    </a:cxn>
                    <a:cxn ang="0">
                      <a:pos x="814" y="4"/>
                    </a:cxn>
                    <a:cxn ang="0">
                      <a:pos x="1042" y="7"/>
                    </a:cxn>
                    <a:cxn ang="0">
                      <a:pos x="1247" y="85"/>
                    </a:cxn>
                    <a:cxn ang="0">
                      <a:pos x="1401" y="195"/>
                    </a:cxn>
                    <a:cxn ang="0">
                      <a:pos x="1489" y="300"/>
                    </a:cxn>
                    <a:cxn ang="0">
                      <a:pos x="1493" y="414"/>
                    </a:cxn>
                    <a:cxn ang="0">
                      <a:pos x="1591" y="429"/>
                    </a:cxn>
                    <a:cxn ang="0">
                      <a:pos x="1577" y="499"/>
                    </a:cxn>
                    <a:cxn ang="0">
                      <a:pos x="1614" y="572"/>
                    </a:cxn>
                    <a:cxn ang="0">
                      <a:pos x="1720" y="624"/>
                    </a:cxn>
                    <a:cxn ang="0">
                      <a:pos x="1724" y="704"/>
                    </a:cxn>
                    <a:cxn ang="0">
                      <a:pos x="1687" y="795"/>
                    </a:cxn>
                    <a:cxn ang="0">
                      <a:pos x="1665" y="905"/>
                    </a:cxn>
                    <a:cxn ang="0">
                      <a:pos x="1628" y="979"/>
                    </a:cxn>
                    <a:cxn ang="0">
                      <a:pos x="1541" y="1033"/>
                    </a:cxn>
                    <a:cxn ang="0">
                      <a:pos x="1577" y="960"/>
                    </a:cxn>
                    <a:cxn ang="0">
                      <a:pos x="1588" y="857"/>
                    </a:cxn>
                    <a:cxn ang="0">
                      <a:pos x="1584" y="806"/>
                    </a:cxn>
                    <a:cxn ang="0">
                      <a:pos x="1541" y="791"/>
                    </a:cxn>
                    <a:cxn ang="0">
                      <a:pos x="1401" y="809"/>
                    </a:cxn>
                    <a:cxn ang="0">
                      <a:pos x="1306" y="820"/>
                    </a:cxn>
                    <a:cxn ang="0">
                      <a:pos x="1218" y="806"/>
                    </a:cxn>
                    <a:cxn ang="0">
                      <a:pos x="1134" y="777"/>
                    </a:cxn>
                    <a:cxn ang="0">
                      <a:pos x="1299" y="667"/>
                    </a:cxn>
                    <a:cxn ang="0">
                      <a:pos x="1360" y="617"/>
                    </a:cxn>
                    <a:cxn ang="0">
                      <a:pos x="1327" y="565"/>
                    </a:cxn>
                    <a:cxn ang="0">
                      <a:pos x="1181" y="458"/>
                    </a:cxn>
                    <a:cxn ang="0">
                      <a:pos x="1094" y="407"/>
                    </a:cxn>
                    <a:cxn ang="0">
                      <a:pos x="1090" y="337"/>
                    </a:cxn>
                    <a:cxn ang="0">
                      <a:pos x="1016" y="264"/>
                    </a:cxn>
                    <a:cxn ang="0">
                      <a:pos x="928" y="214"/>
                    </a:cxn>
                    <a:cxn ang="0">
                      <a:pos x="840" y="203"/>
                    </a:cxn>
                    <a:cxn ang="0">
                      <a:pos x="771" y="232"/>
                    </a:cxn>
                    <a:cxn ang="0">
                      <a:pos x="690" y="254"/>
                    </a:cxn>
                    <a:cxn ang="0">
                      <a:pos x="715" y="271"/>
                    </a:cxn>
                    <a:cxn ang="0">
                      <a:pos x="638" y="307"/>
                    </a:cxn>
                    <a:cxn ang="0">
                      <a:pos x="546" y="329"/>
                    </a:cxn>
                    <a:cxn ang="0">
                      <a:pos x="427" y="388"/>
                    </a:cxn>
                    <a:cxn ang="0">
                      <a:pos x="335" y="454"/>
                    </a:cxn>
                    <a:cxn ang="0">
                      <a:pos x="305" y="517"/>
                    </a:cxn>
                    <a:cxn ang="0">
                      <a:pos x="290" y="605"/>
                    </a:cxn>
                    <a:cxn ang="0">
                      <a:pos x="294" y="667"/>
                    </a:cxn>
                    <a:cxn ang="0">
                      <a:pos x="220" y="850"/>
                    </a:cxn>
                    <a:cxn ang="0">
                      <a:pos x="132" y="898"/>
                    </a:cxn>
                    <a:cxn ang="0">
                      <a:pos x="26" y="913"/>
                    </a:cxn>
                    <a:cxn ang="0">
                      <a:pos x="77" y="820"/>
                    </a:cxn>
                    <a:cxn ang="0">
                      <a:pos x="117" y="722"/>
                    </a:cxn>
                    <a:cxn ang="0">
                      <a:pos x="143" y="620"/>
                    </a:cxn>
                    <a:cxn ang="0">
                      <a:pos x="172" y="543"/>
                    </a:cxn>
                    <a:cxn ang="0">
                      <a:pos x="191" y="440"/>
                    </a:cxn>
                  </a:cxnLst>
                  <a:rect l="0" t="0" r="r" b="b"/>
                  <a:pathLst>
                    <a:path w="1768" h="1051">
                      <a:moveTo>
                        <a:pt x="191" y="440"/>
                      </a:moveTo>
                      <a:lnTo>
                        <a:pt x="0" y="521"/>
                      </a:lnTo>
                      <a:lnTo>
                        <a:pt x="30" y="462"/>
                      </a:lnTo>
                      <a:lnTo>
                        <a:pt x="80" y="373"/>
                      </a:lnTo>
                      <a:lnTo>
                        <a:pt x="132" y="296"/>
                      </a:lnTo>
                      <a:lnTo>
                        <a:pt x="220" y="225"/>
                      </a:lnTo>
                      <a:lnTo>
                        <a:pt x="349" y="144"/>
                      </a:lnTo>
                      <a:lnTo>
                        <a:pt x="440" y="92"/>
                      </a:lnTo>
                      <a:lnTo>
                        <a:pt x="535" y="52"/>
                      </a:lnTo>
                      <a:lnTo>
                        <a:pt x="631" y="26"/>
                      </a:lnTo>
                      <a:lnTo>
                        <a:pt x="726" y="7"/>
                      </a:lnTo>
                      <a:lnTo>
                        <a:pt x="814" y="4"/>
                      </a:lnTo>
                      <a:lnTo>
                        <a:pt x="932" y="0"/>
                      </a:lnTo>
                      <a:lnTo>
                        <a:pt x="1042" y="7"/>
                      </a:lnTo>
                      <a:lnTo>
                        <a:pt x="1138" y="26"/>
                      </a:lnTo>
                      <a:lnTo>
                        <a:pt x="1247" y="85"/>
                      </a:lnTo>
                      <a:lnTo>
                        <a:pt x="1314" y="129"/>
                      </a:lnTo>
                      <a:lnTo>
                        <a:pt x="1401" y="195"/>
                      </a:lnTo>
                      <a:lnTo>
                        <a:pt x="1467" y="262"/>
                      </a:lnTo>
                      <a:lnTo>
                        <a:pt x="1489" y="300"/>
                      </a:lnTo>
                      <a:lnTo>
                        <a:pt x="1493" y="366"/>
                      </a:lnTo>
                      <a:lnTo>
                        <a:pt x="1493" y="414"/>
                      </a:lnTo>
                      <a:lnTo>
                        <a:pt x="1606" y="410"/>
                      </a:lnTo>
                      <a:lnTo>
                        <a:pt x="1591" y="429"/>
                      </a:lnTo>
                      <a:lnTo>
                        <a:pt x="1580" y="458"/>
                      </a:lnTo>
                      <a:lnTo>
                        <a:pt x="1577" y="499"/>
                      </a:lnTo>
                      <a:lnTo>
                        <a:pt x="1588" y="547"/>
                      </a:lnTo>
                      <a:lnTo>
                        <a:pt x="1614" y="572"/>
                      </a:lnTo>
                      <a:lnTo>
                        <a:pt x="1650" y="602"/>
                      </a:lnTo>
                      <a:lnTo>
                        <a:pt x="1720" y="624"/>
                      </a:lnTo>
                      <a:lnTo>
                        <a:pt x="1768" y="635"/>
                      </a:lnTo>
                      <a:lnTo>
                        <a:pt x="1724" y="704"/>
                      </a:lnTo>
                      <a:lnTo>
                        <a:pt x="1702" y="755"/>
                      </a:lnTo>
                      <a:lnTo>
                        <a:pt x="1687" y="795"/>
                      </a:lnTo>
                      <a:lnTo>
                        <a:pt x="1673" y="857"/>
                      </a:lnTo>
                      <a:lnTo>
                        <a:pt x="1665" y="905"/>
                      </a:lnTo>
                      <a:lnTo>
                        <a:pt x="1665" y="938"/>
                      </a:lnTo>
                      <a:lnTo>
                        <a:pt x="1628" y="979"/>
                      </a:lnTo>
                      <a:lnTo>
                        <a:pt x="1555" y="1051"/>
                      </a:lnTo>
                      <a:lnTo>
                        <a:pt x="1541" y="1033"/>
                      </a:lnTo>
                      <a:lnTo>
                        <a:pt x="1562" y="997"/>
                      </a:lnTo>
                      <a:lnTo>
                        <a:pt x="1577" y="960"/>
                      </a:lnTo>
                      <a:lnTo>
                        <a:pt x="1584" y="916"/>
                      </a:lnTo>
                      <a:lnTo>
                        <a:pt x="1588" y="857"/>
                      </a:lnTo>
                      <a:lnTo>
                        <a:pt x="1595" y="824"/>
                      </a:lnTo>
                      <a:lnTo>
                        <a:pt x="1584" y="806"/>
                      </a:lnTo>
                      <a:lnTo>
                        <a:pt x="1573" y="791"/>
                      </a:lnTo>
                      <a:lnTo>
                        <a:pt x="1541" y="791"/>
                      </a:lnTo>
                      <a:lnTo>
                        <a:pt x="1467" y="798"/>
                      </a:lnTo>
                      <a:lnTo>
                        <a:pt x="1401" y="809"/>
                      </a:lnTo>
                      <a:lnTo>
                        <a:pt x="1346" y="817"/>
                      </a:lnTo>
                      <a:lnTo>
                        <a:pt x="1306" y="820"/>
                      </a:lnTo>
                      <a:lnTo>
                        <a:pt x="1244" y="813"/>
                      </a:lnTo>
                      <a:lnTo>
                        <a:pt x="1218" y="806"/>
                      </a:lnTo>
                      <a:lnTo>
                        <a:pt x="1160" y="791"/>
                      </a:lnTo>
                      <a:lnTo>
                        <a:pt x="1134" y="777"/>
                      </a:lnTo>
                      <a:lnTo>
                        <a:pt x="1251" y="682"/>
                      </a:lnTo>
                      <a:lnTo>
                        <a:pt x="1299" y="667"/>
                      </a:lnTo>
                      <a:lnTo>
                        <a:pt x="1342" y="641"/>
                      </a:lnTo>
                      <a:lnTo>
                        <a:pt x="1360" y="617"/>
                      </a:lnTo>
                      <a:lnTo>
                        <a:pt x="1360" y="602"/>
                      </a:lnTo>
                      <a:lnTo>
                        <a:pt x="1327" y="565"/>
                      </a:lnTo>
                      <a:lnTo>
                        <a:pt x="1270" y="524"/>
                      </a:lnTo>
                      <a:lnTo>
                        <a:pt x="1181" y="458"/>
                      </a:lnTo>
                      <a:lnTo>
                        <a:pt x="1109" y="414"/>
                      </a:lnTo>
                      <a:lnTo>
                        <a:pt x="1094" y="407"/>
                      </a:lnTo>
                      <a:lnTo>
                        <a:pt x="1098" y="373"/>
                      </a:lnTo>
                      <a:lnTo>
                        <a:pt x="1090" y="337"/>
                      </a:lnTo>
                      <a:lnTo>
                        <a:pt x="1046" y="300"/>
                      </a:lnTo>
                      <a:lnTo>
                        <a:pt x="1016" y="264"/>
                      </a:lnTo>
                      <a:lnTo>
                        <a:pt x="972" y="236"/>
                      </a:lnTo>
                      <a:lnTo>
                        <a:pt x="928" y="214"/>
                      </a:lnTo>
                      <a:lnTo>
                        <a:pt x="884" y="203"/>
                      </a:lnTo>
                      <a:lnTo>
                        <a:pt x="840" y="203"/>
                      </a:lnTo>
                      <a:lnTo>
                        <a:pt x="804" y="217"/>
                      </a:lnTo>
                      <a:lnTo>
                        <a:pt x="771" y="232"/>
                      </a:lnTo>
                      <a:lnTo>
                        <a:pt x="741" y="232"/>
                      </a:lnTo>
                      <a:lnTo>
                        <a:pt x="690" y="254"/>
                      </a:lnTo>
                      <a:lnTo>
                        <a:pt x="664" y="275"/>
                      </a:lnTo>
                      <a:lnTo>
                        <a:pt x="715" y="271"/>
                      </a:lnTo>
                      <a:lnTo>
                        <a:pt x="682" y="292"/>
                      </a:lnTo>
                      <a:lnTo>
                        <a:pt x="638" y="307"/>
                      </a:lnTo>
                      <a:lnTo>
                        <a:pt x="597" y="318"/>
                      </a:lnTo>
                      <a:lnTo>
                        <a:pt x="546" y="329"/>
                      </a:lnTo>
                      <a:lnTo>
                        <a:pt x="498" y="348"/>
                      </a:lnTo>
                      <a:lnTo>
                        <a:pt x="427" y="388"/>
                      </a:lnTo>
                      <a:lnTo>
                        <a:pt x="382" y="429"/>
                      </a:lnTo>
                      <a:lnTo>
                        <a:pt x="335" y="454"/>
                      </a:lnTo>
                      <a:lnTo>
                        <a:pt x="312" y="480"/>
                      </a:lnTo>
                      <a:lnTo>
                        <a:pt x="305" y="517"/>
                      </a:lnTo>
                      <a:lnTo>
                        <a:pt x="294" y="565"/>
                      </a:lnTo>
                      <a:lnTo>
                        <a:pt x="290" y="605"/>
                      </a:lnTo>
                      <a:lnTo>
                        <a:pt x="312" y="620"/>
                      </a:lnTo>
                      <a:lnTo>
                        <a:pt x="294" y="667"/>
                      </a:lnTo>
                      <a:lnTo>
                        <a:pt x="265" y="759"/>
                      </a:lnTo>
                      <a:lnTo>
                        <a:pt x="220" y="850"/>
                      </a:lnTo>
                      <a:lnTo>
                        <a:pt x="183" y="894"/>
                      </a:lnTo>
                      <a:lnTo>
                        <a:pt x="132" y="898"/>
                      </a:lnTo>
                      <a:lnTo>
                        <a:pt x="73" y="905"/>
                      </a:lnTo>
                      <a:lnTo>
                        <a:pt x="26" y="913"/>
                      </a:lnTo>
                      <a:lnTo>
                        <a:pt x="56" y="865"/>
                      </a:lnTo>
                      <a:lnTo>
                        <a:pt x="77" y="820"/>
                      </a:lnTo>
                      <a:lnTo>
                        <a:pt x="99" y="785"/>
                      </a:lnTo>
                      <a:lnTo>
                        <a:pt x="117" y="722"/>
                      </a:lnTo>
                      <a:lnTo>
                        <a:pt x="132" y="674"/>
                      </a:lnTo>
                      <a:lnTo>
                        <a:pt x="143" y="620"/>
                      </a:lnTo>
                      <a:lnTo>
                        <a:pt x="154" y="580"/>
                      </a:lnTo>
                      <a:lnTo>
                        <a:pt x="172" y="543"/>
                      </a:lnTo>
                      <a:lnTo>
                        <a:pt x="183" y="502"/>
                      </a:lnTo>
                      <a:lnTo>
                        <a:pt x="191" y="440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/>
                </a:p>
              </p:txBody>
            </p:sp>
          </p:grpSp>
          <p:sp>
            <p:nvSpPr>
              <p:cNvPr id="729108" name="Freeform 20"/>
              <p:cNvSpPr>
                <a:spLocks noChangeAspect="1"/>
              </p:cNvSpPr>
              <p:nvPr/>
            </p:nvSpPr>
            <p:spPr bwMode="auto">
              <a:xfrm>
                <a:off x="1136" y="2894"/>
                <a:ext cx="787" cy="437"/>
              </a:xfrm>
              <a:custGeom>
                <a:avLst/>
                <a:gdLst/>
                <a:ahLst/>
                <a:cxnLst>
                  <a:cxn ang="0">
                    <a:pos x="183" y="1262"/>
                  </a:cxn>
                  <a:cxn ang="0">
                    <a:pos x="7" y="1311"/>
                  </a:cxn>
                  <a:cxn ang="0">
                    <a:pos x="15" y="1066"/>
                  </a:cxn>
                  <a:cxn ang="0">
                    <a:pos x="130" y="864"/>
                  </a:cxn>
                  <a:cxn ang="0">
                    <a:pos x="167" y="694"/>
                  </a:cxn>
                  <a:cxn ang="0">
                    <a:pos x="258" y="506"/>
                  </a:cxn>
                  <a:cxn ang="0">
                    <a:pos x="315" y="414"/>
                  </a:cxn>
                  <a:cxn ang="0">
                    <a:pos x="406" y="338"/>
                  </a:cxn>
                  <a:cxn ang="0">
                    <a:pos x="433" y="359"/>
                  </a:cxn>
                  <a:cxn ang="0">
                    <a:pos x="510" y="210"/>
                  </a:cxn>
                  <a:cxn ang="0">
                    <a:pos x="591" y="273"/>
                  </a:cxn>
                  <a:cxn ang="0">
                    <a:pos x="767" y="145"/>
                  </a:cxn>
                  <a:cxn ang="0">
                    <a:pos x="827" y="159"/>
                  </a:cxn>
                  <a:cxn ang="0">
                    <a:pos x="898" y="126"/>
                  </a:cxn>
                  <a:cxn ang="0">
                    <a:pos x="961" y="112"/>
                  </a:cxn>
                  <a:cxn ang="0">
                    <a:pos x="1005" y="122"/>
                  </a:cxn>
                  <a:cxn ang="0">
                    <a:pos x="1127" y="8"/>
                  </a:cxn>
                  <a:cxn ang="0">
                    <a:pos x="1071" y="96"/>
                  </a:cxn>
                  <a:cxn ang="0">
                    <a:pos x="1130" y="81"/>
                  </a:cxn>
                  <a:cxn ang="0">
                    <a:pos x="1240" y="4"/>
                  </a:cxn>
                  <a:cxn ang="0">
                    <a:pos x="1167" y="75"/>
                  </a:cxn>
                  <a:cxn ang="0">
                    <a:pos x="1258" y="48"/>
                  </a:cxn>
                  <a:cxn ang="0">
                    <a:pos x="1284" y="56"/>
                  </a:cxn>
                  <a:cxn ang="0">
                    <a:pos x="1397" y="37"/>
                  </a:cxn>
                  <a:cxn ang="0">
                    <a:pos x="1581" y="45"/>
                  </a:cxn>
                  <a:cxn ang="0">
                    <a:pos x="1654" y="67"/>
                  </a:cxn>
                  <a:cxn ang="0">
                    <a:pos x="1805" y="56"/>
                  </a:cxn>
                  <a:cxn ang="0">
                    <a:pos x="1927" y="126"/>
                  </a:cxn>
                  <a:cxn ang="0">
                    <a:pos x="2000" y="94"/>
                  </a:cxn>
                  <a:cxn ang="0">
                    <a:pos x="1984" y="175"/>
                  </a:cxn>
                  <a:cxn ang="0">
                    <a:pos x="2048" y="204"/>
                  </a:cxn>
                  <a:cxn ang="0">
                    <a:pos x="2180" y="90"/>
                  </a:cxn>
                  <a:cxn ang="0">
                    <a:pos x="2176" y="149"/>
                  </a:cxn>
                  <a:cxn ang="0">
                    <a:pos x="2143" y="392"/>
                  </a:cxn>
                  <a:cxn ang="0">
                    <a:pos x="2237" y="352"/>
                  </a:cxn>
                  <a:cxn ang="0">
                    <a:pos x="2183" y="451"/>
                  </a:cxn>
                  <a:cxn ang="0">
                    <a:pos x="2361" y="431"/>
                  </a:cxn>
                  <a:cxn ang="0">
                    <a:pos x="2029" y="893"/>
                  </a:cxn>
                  <a:cxn ang="0">
                    <a:pos x="1976" y="736"/>
                  </a:cxn>
                  <a:cxn ang="0">
                    <a:pos x="1881" y="713"/>
                  </a:cxn>
                  <a:cxn ang="0">
                    <a:pos x="1750" y="470"/>
                  </a:cxn>
                  <a:cxn ang="0">
                    <a:pos x="1530" y="330"/>
                  </a:cxn>
                  <a:cxn ang="0">
                    <a:pos x="1177" y="316"/>
                  </a:cxn>
                  <a:cxn ang="0">
                    <a:pos x="867" y="381"/>
                  </a:cxn>
                  <a:cxn ang="0">
                    <a:pos x="596" y="558"/>
                  </a:cxn>
                  <a:cxn ang="0">
                    <a:pos x="451" y="743"/>
                  </a:cxn>
                  <a:cxn ang="0">
                    <a:pos x="391" y="866"/>
                  </a:cxn>
                  <a:cxn ang="0">
                    <a:pos x="374" y="892"/>
                  </a:cxn>
                  <a:cxn ang="0">
                    <a:pos x="344" y="930"/>
                  </a:cxn>
                  <a:cxn ang="0">
                    <a:pos x="338" y="999"/>
                  </a:cxn>
                  <a:cxn ang="0">
                    <a:pos x="297" y="1055"/>
                  </a:cxn>
                  <a:cxn ang="0">
                    <a:pos x="299" y="1143"/>
                  </a:cxn>
                  <a:cxn ang="0">
                    <a:pos x="247" y="1201"/>
                  </a:cxn>
                  <a:cxn ang="0">
                    <a:pos x="231" y="1235"/>
                  </a:cxn>
                </a:cxnLst>
                <a:rect l="0" t="0" r="r" b="b"/>
                <a:pathLst>
                  <a:path w="2361" h="1311">
                    <a:moveTo>
                      <a:pt x="231" y="1235"/>
                    </a:moveTo>
                    <a:lnTo>
                      <a:pt x="183" y="1262"/>
                    </a:lnTo>
                    <a:lnTo>
                      <a:pt x="136" y="1286"/>
                    </a:lnTo>
                    <a:lnTo>
                      <a:pt x="7" y="1311"/>
                    </a:lnTo>
                    <a:lnTo>
                      <a:pt x="0" y="1216"/>
                    </a:lnTo>
                    <a:lnTo>
                      <a:pt x="15" y="1066"/>
                    </a:lnTo>
                    <a:lnTo>
                      <a:pt x="84" y="960"/>
                    </a:lnTo>
                    <a:lnTo>
                      <a:pt x="130" y="864"/>
                    </a:lnTo>
                    <a:lnTo>
                      <a:pt x="162" y="816"/>
                    </a:lnTo>
                    <a:lnTo>
                      <a:pt x="167" y="694"/>
                    </a:lnTo>
                    <a:lnTo>
                      <a:pt x="189" y="646"/>
                    </a:lnTo>
                    <a:lnTo>
                      <a:pt x="258" y="506"/>
                    </a:lnTo>
                    <a:lnTo>
                      <a:pt x="299" y="440"/>
                    </a:lnTo>
                    <a:lnTo>
                      <a:pt x="315" y="414"/>
                    </a:lnTo>
                    <a:lnTo>
                      <a:pt x="374" y="414"/>
                    </a:lnTo>
                    <a:lnTo>
                      <a:pt x="406" y="338"/>
                    </a:lnTo>
                    <a:lnTo>
                      <a:pt x="417" y="363"/>
                    </a:lnTo>
                    <a:lnTo>
                      <a:pt x="433" y="359"/>
                    </a:lnTo>
                    <a:lnTo>
                      <a:pt x="464" y="257"/>
                    </a:lnTo>
                    <a:lnTo>
                      <a:pt x="510" y="210"/>
                    </a:lnTo>
                    <a:lnTo>
                      <a:pt x="501" y="323"/>
                    </a:lnTo>
                    <a:lnTo>
                      <a:pt x="591" y="273"/>
                    </a:lnTo>
                    <a:lnTo>
                      <a:pt x="693" y="207"/>
                    </a:lnTo>
                    <a:lnTo>
                      <a:pt x="767" y="145"/>
                    </a:lnTo>
                    <a:lnTo>
                      <a:pt x="774" y="185"/>
                    </a:lnTo>
                    <a:lnTo>
                      <a:pt x="827" y="159"/>
                    </a:lnTo>
                    <a:lnTo>
                      <a:pt x="870" y="115"/>
                    </a:lnTo>
                    <a:lnTo>
                      <a:pt x="898" y="126"/>
                    </a:lnTo>
                    <a:lnTo>
                      <a:pt x="928" y="155"/>
                    </a:lnTo>
                    <a:lnTo>
                      <a:pt x="961" y="112"/>
                    </a:lnTo>
                    <a:lnTo>
                      <a:pt x="1035" y="52"/>
                    </a:lnTo>
                    <a:lnTo>
                      <a:pt x="1005" y="122"/>
                    </a:lnTo>
                    <a:lnTo>
                      <a:pt x="1031" y="96"/>
                    </a:lnTo>
                    <a:lnTo>
                      <a:pt x="1127" y="8"/>
                    </a:lnTo>
                    <a:lnTo>
                      <a:pt x="1073" y="61"/>
                    </a:lnTo>
                    <a:lnTo>
                      <a:pt x="1071" y="96"/>
                    </a:lnTo>
                    <a:lnTo>
                      <a:pt x="1105" y="85"/>
                    </a:lnTo>
                    <a:lnTo>
                      <a:pt x="1130" y="81"/>
                    </a:lnTo>
                    <a:lnTo>
                      <a:pt x="1180" y="42"/>
                    </a:lnTo>
                    <a:lnTo>
                      <a:pt x="1240" y="4"/>
                    </a:lnTo>
                    <a:lnTo>
                      <a:pt x="1175" y="56"/>
                    </a:lnTo>
                    <a:lnTo>
                      <a:pt x="1167" y="75"/>
                    </a:lnTo>
                    <a:lnTo>
                      <a:pt x="1186" y="74"/>
                    </a:lnTo>
                    <a:lnTo>
                      <a:pt x="1258" y="48"/>
                    </a:lnTo>
                    <a:lnTo>
                      <a:pt x="1318" y="0"/>
                    </a:lnTo>
                    <a:lnTo>
                      <a:pt x="1284" y="56"/>
                    </a:lnTo>
                    <a:lnTo>
                      <a:pt x="1328" y="48"/>
                    </a:lnTo>
                    <a:lnTo>
                      <a:pt x="1397" y="37"/>
                    </a:lnTo>
                    <a:lnTo>
                      <a:pt x="1535" y="41"/>
                    </a:lnTo>
                    <a:lnTo>
                      <a:pt x="1581" y="45"/>
                    </a:lnTo>
                    <a:lnTo>
                      <a:pt x="1619" y="53"/>
                    </a:lnTo>
                    <a:lnTo>
                      <a:pt x="1654" y="67"/>
                    </a:lnTo>
                    <a:lnTo>
                      <a:pt x="1691" y="81"/>
                    </a:lnTo>
                    <a:lnTo>
                      <a:pt x="1805" y="56"/>
                    </a:lnTo>
                    <a:lnTo>
                      <a:pt x="1875" y="89"/>
                    </a:lnTo>
                    <a:lnTo>
                      <a:pt x="1927" y="126"/>
                    </a:lnTo>
                    <a:lnTo>
                      <a:pt x="1952" y="123"/>
                    </a:lnTo>
                    <a:lnTo>
                      <a:pt x="2000" y="94"/>
                    </a:lnTo>
                    <a:lnTo>
                      <a:pt x="2017" y="137"/>
                    </a:lnTo>
                    <a:lnTo>
                      <a:pt x="1984" y="175"/>
                    </a:lnTo>
                    <a:lnTo>
                      <a:pt x="2026" y="207"/>
                    </a:lnTo>
                    <a:lnTo>
                      <a:pt x="2048" y="204"/>
                    </a:lnTo>
                    <a:lnTo>
                      <a:pt x="2139" y="144"/>
                    </a:lnTo>
                    <a:lnTo>
                      <a:pt x="2180" y="90"/>
                    </a:lnTo>
                    <a:lnTo>
                      <a:pt x="2213" y="8"/>
                    </a:lnTo>
                    <a:lnTo>
                      <a:pt x="2176" y="149"/>
                    </a:lnTo>
                    <a:lnTo>
                      <a:pt x="2067" y="277"/>
                    </a:lnTo>
                    <a:lnTo>
                      <a:pt x="2143" y="392"/>
                    </a:lnTo>
                    <a:lnTo>
                      <a:pt x="2154" y="370"/>
                    </a:lnTo>
                    <a:lnTo>
                      <a:pt x="2237" y="352"/>
                    </a:lnTo>
                    <a:lnTo>
                      <a:pt x="2255" y="368"/>
                    </a:lnTo>
                    <a:lnTo>
                      <a:pt x="2183" y="451"/>
                    </a:lnTo>
                    <a:lnTo>
                      <a:pt x="2234" y="484"/>
                    </a:lnTo>
                    <a:lnTo>
                      <a:pt x="2361" y="431"/>
                    </a:lnTo>
                    <a:lnTo>
                      <a:pt x="2079" y="912"/>
                    </a:lnTo>
                    <a:lnTo>
                      <a:pt x="2029" y="893"/>
                    </a:lnTo>
                    <a:lnTo>
                      <a:pt x="1976" y="844"/>
                    </a:lnTo>
                    <a:lnTo>
                      <a:pt x="1976" y="736"/>
                    </a:lnTo>
                    <a:lnTo>
                      <a:pt x="2006" y="714"/>
                    </a:lnTo>
                    <a:lnTo>
                      <a:pt x="1881" y="713"/>
                    </a:lnTo>
                    <a:lnTo>
                      <a:pt x="1881" y="586"/>
                    </a:lnTo>
                    <a:lnTo>
                      <a:pt x="1750" y="470"/>
                    </a:lnTo>
                    <a:lnTo>
                      <a:pt x="1639" y="388"/>
                    </a:lnTo>
                    <a:lnTo>
                      <a:pt x="1530" y="330"/>
                    </a:lnTo>
                    <a:lnTo>
                      <a:pt x="1331" y="316"/>
                    </a:lnTo>
                    <a:lnTo>
                      <a:pt x="1177" y="316"/>
                    </a:lnTo>
                    <a:lnTo>
                      <a:pt x="1015" y="337"/>
                    </a:lnTo>
                    <a:lnTo>
                      <a:pt x="867" y="381"/>
                    </a:lnTo>
                    <a:lnTo>
                      <a:pt x="727" y="460"/>
                    </a:lnTo>
                    <a:lnTo>
                      <a:pt x="596" y="558"/>
                    </a:lnTo>
                    <a:lnTo>
                      <a:pt x="531" y="611"/>
                    </a:lnTo>
                    <a:lnTo>
                      <a:pt x="451" y="743"/>
                    </a:lnTo>
                    <a:lnTo>
                      <a:pt x="429" y="807"/>
                    </a:lnTo>
                    <a:lnTo>
                      <a:pt x="391" y="866"/>
                    </a:lnTo>
                    <a:lnTo>
                      <a:pt x="376" y="866"/>
                    </a:lnTo>
                    <a:lnTo>
                      <a:pt x="374" y="892"/>
                    </a:lnTo>
                    <a:lnTo>
                      <a:pt x="354" y="930"/>
                    </a:lnTo>
                    <a:lnTo>
                      <a:pt x="344" y="930"/>
                    </a:lnTo>
                    <a:lnTo>
                      <a:pt x="345" y="963"/>
                    </a:lnTo>
                    <a:lnTo>
                      <a:pt x="338" y="999"/>
                    </a:lnTo>
                    <a:lnTo>
                      <a:pt x="316" y="1025"/>
                    </a:lnTo>
                    <a:lnTo>
                      <a:pt x="297" y="1055"/>
                    </a:lnTo>
                    <a:lnTo>
                      <a:pt x="257" y="1114"/>
                    </a:lnTo>
                    <a:lnTo>
                      <a:pt x="299" y="1143"/>
                    </a:lnTo>
                    <a:lnTo>
                      <a:pt x="268" y="1154"/>
                    </a:lnTo>
                    <a:lnTo>
                      <a:pt x="247" y="1201"/>
                    </a:lnTo>
                    <a:lnTo>
                      <a:pt x="269" y="1192"/>
                    </a:lnTo>
                    <a:lnTo>
                      <a:pt x="231" y="1235"/>
                    </a:lnTo>
                    <a:close/>
                  </a:path>
                </a:pathLst>
              </a:custGeom>
              <a:solidFill>
                <a:srgbClr val="402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729109" name="Freeform 21"/>
              <p:cNvSpPr>
                <a:spLocks noChangeAspect="1"/>
              </p:cNvSpPr>
              <p:nvPr/>
            </p:nvSpPr>
            <p:spPr bwMode="auto">
              <a:xfrm>
                <a:off x="1367" y="3069"/>
                <a:ext cx="275" cy="128"/>
              </a:xfrm>
              <a:custGeom>
                <a:avLst/>
                <a:gdLst/>
                <a:ahLst/>
                <a:cxnLst>
                  <a:cxn ang="0">
                    <a:pos x="0" y="285"/>
                  </a:cxn>
                  <a:cxn ang="0">
                    <a:pos x="15" y="240"/>
                  </a:cxn>
                  <a:cxn ang="0">
                    <a:pos x="66" y="196"/>
                  </a:cxn>
                  <a:cxn ang="0">
                    <a:pos x="125" y="152"/>
                  </a:cxn>
                  <a:cxn ang="0">
                    <a:pos x="172" y="123"/>
                  </a:cxn>
                  <a:cxn ang="0">
                    <a:pos x="222" y="100"/>
                  </a:cxn>
                  <a:cxn ang="0">
                    <a:pos x="285" y="76"/>
                  </a:cxn>
                  <a:cxn ang="0">
                    <a:pos x="359" y="58"/>
                  </a:cxn>
                  <a:cxn ang="0">
                    <a:pos x="425" y="40"/>
                  </a:cxn>
                  <a:cxn ang="0">
                    <a:pos x="469" y="26"/>
                  </a:cxn>
                  <a:cxn ang="0">
                    <a:pos x="531" y="7"/>
                  </a:cxn>
                  <a:cxn ang="0">
                    <a:pos x="579" y="0"/>
                  </a:cxn>
                  <a:cxn ang="0">
                    <a:pos x="629" y="0"/>
                  </a:cxn>
                  <a:cxn ang="0">
                    <a:pos x="670" y="26"/>
                  </a:cxn>
                  <a:cxn ang="0">
                    <a:pos x="710" y="58"/>
                  </a:cxn>
                  <a:cxn ang="0">
                    <a:pos x="747" y="97"/>
                  </a:cxn>
                  <a:cxn ang="0">
                    <a:pos x="795" y="126"/>
                  </a:cxn>
                  <a:cxn ang="0">
                    <a:pos x="824" y="148"/>
                  </a:cxn>
                  <a:cxn ang="0">
                    <a:pos x="801" y="182"/>
                  </a:cxn>
                  <a:cxn ang="0">
                    <a:pos x="747" y="156"/>
                  </a:cxn>
                  <a:cxn ang="0">
                    <a:pos x="683" y="123"/>
                  </a:cxn>
                  <a:cxn ang="0">
                    <a:pos x="639" y="104"/>
                  </a:cxn>
                  <a:cxn ang="0">
                    <a:pos x="582" y="83"/>
                  </a:cxn>
                  <a:cxn ang="0">
                    <a:pos x="542" y="81"/>
                  </a:cxn>
                  <a:cxn ang="0">
                    <a:pos x="501" y="83"/>
                  </a:cxn>
                  <a:cxn ang="0">
                    <a:pos x="472" y="96"/>
                  </a:cxn>
                  <a:cxn ang="0">
                    <a:pos x="424" y="123"/>
                  </a:cxn>
                  <a:cxn ang="0">
                    <a:pos x="369" y="152"/>
                  </a:cxn>
                  <a:cxn ang="0">
                    <a:pos x="322" y="178"/>
                  </a:cxn>
                  <a:cxn ang="0">
                    <a:pos x="273" y="205"/>
                  </a:cxn>
                  <a:cxn ang="0">
                    <a:pos x="225" y="237"/>
                  </a:cxn>
                  <a:cxn ang="0">
                    <a:pos x="194" y="263"/>
                  </a:cxn>
                  <a:cxn ang="0">
                    <a:pos x="154" y="287"/>
                  </a:cxn>
                  <a:cxn ang="0">
                    <a:pos x="107" y="320"/>
                  </a:cxn>
                  <a:cxn ang="0">
                    <a:pos x="55" y="353"/>
                  </a:cxn>
                  <a:cxn ang="0">
                    <a:pos x="11" y="383"/>
                  </a:cxn>
                  <a:cxn ang="0">
                    <a:pos x="0" y="372"/>
                  </a:cxn>
                  <a:cxn ang="0">
                    <a:pos x="0" y="335"/>
                  </a:cxn>
                  <a:cxn ang="0">
                    <a:pos x="0" y="285"/>
                  </a:cxn>
                </a:cxnLst>
                <a:rect l="0" t="0" r="r" b="b"/>
                <a:pathLst>
                  <a:path w="824" h="383">
                    <a:moveTo>
                      <a:pt x="0" y="285"/>
                    </a:moveTo>
                    <a:lnTo>
                      <a:pt x="15" y="240"/>
                    </a:lnTo>
                    <a:lnTo>
                      <a:pt x="66" y="196"/>
                    </a:lnTo>
                    <a:lnTo>
                      <a:pt x="125" y="152"/>
                    </a:lnTo>
                    <a:lnTo>
                      <a:pt x="172" y="123"/>
                    </a:lnTo>
                    <a:lnTo>
                      <a:pt x="222" y="100"/>
                    </a:lnTo>
                    <a:lnTo>
                      <a:pt x="285" y="76"/>
                    </a:lnTo>
                    <a:lnTo>
                      <a:pt x="359" y="58"/>
                    </a:lnTo>
                    <a:lnTo>
                      <a:pt x="425" y="40"/>
                    </a:lnTo>
                    <a:lnTo>
                      <a:pt x="469" y="26"/>
                    </a:lnTo>
                    <a:lnTo>
                      <a:pt x="531" y="7"/>
                    </a:lnTo>
                    <a:lnTo>
                      <a:pt x="579" y="0"/>
                    </a:lnTo>
                    <a:lnTo>
                      <a:pt x="629" y="0"/>
                    </a:lnTo>
                    <a:lnTo>
                      <a:pt x="670" y="26"/>
                    </a:lnTo>
                    <a:lnTo>
                      <a:pt x="710" y="58"/>
                    </a:lnTo>
                    <a:lnTo>
                      <a:pt x="747" y="97"/>
                    </a:lnTo>
                    <a:lnTo>
                      <a:pt x="795" y="126"/>
                    </a:lnTo>
                    <a:lnTo>
                      <a:pt x="824" y="148"/>
                    </a:lnTo>
                    <a:lnTo>
                      <a:pt x="801" y="182"/>
                    </a:lnTo>
                    <a:lnTo>
                      <a:pt x="747" y="156"/>
                    </a:lnTo>
                    <a:lnTo>
                      <a:pt x="683" y="123"/>
                    </a:lnTo>
                    <a:lnTo>
                      <a:pt x="639" y="104"/>
                    </a:lnTo>
                    <a:lnTo>
                      <a:pt x="582" y="83"/>
                    </a:lnTo>
                    <a:lnTo>
                      <a:pt x="542" y="81"/>
                    </a:lnTo>
                    <a:lnTo>
                      <a:pt x="501" y="83"/>
                    </a:lnTo>
                    <a:lnTo>
                      <a:pt x="472" y="96"/>
                    </a:lnTo>
                    <a:lnTo>
                      <a:pt x="424" y="123"/>
                    </a:lnTo>
                    <a:lnTo>
                      <a:pt x="369" y="152"/>
                    </a:lnTo>
                    <a:lnTo>
                      <a:pt x="322" y="178"/>
                    </a:lnTo>
                    <a:lnTo>
                      <a:pt x="273" y="205"/>
                    </a:lnTo>
                    <a:lnTo>
                      <a:pt x="225" y="237"/>
                    </a:lnTo>
                    <a:lnTo>
                      <a:pt x="194" y="263"/>
                    </a:lnTo>
                    <a:lnTo>
                      <a:pt x="154" y="287"/>
                    </a:lnTo>
                    <a:lnTo>
                      <a:pt x="107" y="320"/>
                    </a:lnTo>
                    <a:lnTo>
                      <a:pt x="55" y="353"/>
                    </a:lnTo>
                    <a:lnTo>
                      <a:pt x="11" y="383"/>
                    </a:lnTo>
                    <a:lnTo>
                      <a:pt x="0" y="372"/>
                    </a:lnTo>
                    <a:lnTo>
                      <a:pt x="0" y="335"/>
                    </a:lnTo>
                    <a:lnTo>
                      <a:pt x="0" y="285"/>
                    </a:lnTo>
                    <a:close/>
                  </a:path>
                </a:pathLst>
              </a:cu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729110" name="Freeform 22"/>
              <p:cNvSpPr>
                <a:spLocks noChangeAspect="1"/>
              </p:cNvSpPr>
              <p:nvPr/>
            </p:nvSpPr>
            <p:spPr bwMode="auto">
              <a:xfrm>
                <a:off x="1366" y="3100"/>
                <a:ext cx="123" cy="98"/>
              </a:xfrm>
              <a:custGeom>
                <a:avLst/>
                <a:gdLst/>
                <a:ahLst/>
                <a:cxnLst>
                  <a:cxn ang="0">
                    <a:pos x="369" y="1"/>
                  </a:cxn>
                  <a:cxn ang="0">
                    <a:pos x="336" y="31"/>
                  </a:cxn>
                  <a:cxn ang="0">
                    <a:pos x="298" y="52"/>
                  </a:cxn>
                  <a:cxn ang="0">
                    <a:pos x="249" y="76"/>
                  </a:cxn>
                  <a:cxn ang="0">
                    <a:pos x="190" y="109"/>
                  </a:cxn>
                  <a:cxn ang="0">
                    <a:pos x="153" y="133"/>
                  </a:cxn>
                  <a:cxn ang="0">
                    <a:pos x="128" y="154"/>
                  </a:cxn>
                  <a:cxn ang="0">
                    <a:pos x="116" y="172"/>
                  </a:cxn>
                  <a:cxn ang="0">
                    <a:pos x="116" y="183"/>
                  </a:cxn>
                  <a:cxn ang="0">
                    <a:pos x="128" y="187"/>
                  </a:cxn>
                  <a:cxn ang="0">
                    <a:pos x="140" y="187"/>
                  </a:cxn>
                  <a:cxn ang="0">
                    <a:pos x="156" y="183"/>
                  </a:cxn>
                  <a:cxn ang="0">
                    <a:pos x="175" y="176"/>
                  </a:cxn>
                  <a:cxn ang="0">
                    <a:pos x="199" y="170"/>
                  </a:cxn>
                  <a:cxn ang="0">
                    <a:pos x="188" y="179"/>
                  </a:cxn>
                  <a:cxn ang="0">
                    <a:pos x="167" y="202"/>
                  </a:cxn>
                  <a:cxn ang="0">
                    <a:pos x="149" y="216"/>
                  </a:cxn>
                  <a:cxn ang="0">
                    <a:pos x="123" y="237"/>
                  </a:cxn>
                  <a:cxn ang="0">
                    <a:pos x="99" y="252"/>
                  </a:cxn>
                  <a:cxn ang="0">
                    <a:pos x="70" y="272"/>
                  </a:cxn>
                  <a:cxn ang="0">
                    <a:pos x="45" y="285"/>
                  </a:cxn>
                  <a:cxn ang="0">
                    <a:pos x="21" y="294"/>
                  </a:cxn>
                  <a:cxn ang="0">
                    <a:pos x="0" y="294"/>
                  </a:cxn>
                  <a:cxn ang="0">
                    <a:pos x="4" y="268"/>
                  </a:cxn>
                  <a:cxn ang="0">
                    <a:pos x="8" y="238"/>
                  </a:cxn>
                  <a:cxn ang="0">
                    <a:pos x="18" y="199"/>
                  </a:cxn>
                  <a:cxn ang="0">
                    <a:pos x="29" y="172"/>
                  </a:cxn>
                  <a:cxn ang="0">
                    <a:pos x="40" y="154"/>
                  </a:cxn>
                  <a:cxn ang="0">
                    <a:pos x="62" y="135"/>
                  </a:cxn>
                  <a:cxn ang="0">
                    <a:pos x="89" y="117"/>
                  </a:cxn>
                  <a:cxn ang="0">
                    <a:pos x="123" y="95"/>
                  </a:cxn>
                  <a:cxn ang="0">
                    <a:pos x="153" y="76"/>
                  </a:cxn>
                  <a:cxn ang="0">
                    <a:pos x="186" y="57"/>
                  </a:cxn>
                  <a:cxn ang="0">
                    <a:pos x="218" y="41"/>
                  </a:cxn>
                  <a:cxn ang="0">
                    <a:pos x="245" y="26"/>
                  </a:cxn>
                  <a:cxn ang="0">
                    <a:pos x="266" y="12"/>
                  </a:cxn>
                  <a:cxn ang="0">
                    <a:pos x="280" y="9"/>
                  </a:cxn>
                  <a:cxn ang="0">
                    <a:pos x="298" y="5"/>
                  </a:cxn>
                  <a:cxn ang="0">
                    <a:pos x="320" y="1"/>
                  </a:cxn>
                  <a:cxn ang="0">
                    <a:pos x="342" y="0"/>
                  </a:cxn>
                  <a:cxn ang="0">
                    <a:pos x="369" y="1"/>
                  </a:cxn>
                </a:cxnLst>
                <a:rect l="0" t="0" r="r" b="b"/>
                <a:pathLst>
                  <a:path w="369" h="294">
                    <a:moveTo>
                      <a:pt x="369" y="1"/>
                    </a:moveTo>
                    <a:lnTo>
                      <a:pt x="336" y="31"/>
                    </a:lnTo>
                    <a:lnTo>
                      <a:pt x="298" y="52"/>
                    </a:lnTo>
                    <a:lnTo>
                      <a:pt x="249" y="76"/>
                    </a:lnTo>
                    <a:lnTo>
                      <a:pt x="190" y="109"/>
                    </a:lnTo>
                    <a:lnTo>
                      <a:pt x="153" y="133"/>
                    </a:lnTo>
                    <a:lnTo>
                      <a:pt x="128" y="154"/>
                    </a:lnTo>
                    <a:lnTo>
                      <a:pt x="116" y="172"/>
                    </a:lnTo>
                    <a:lnTo>
                      <a:pt x="116" y="183"/>
                    </a:lnTo>
                    <a:lnTo>
                      <a:pt x="128" y="187"/>
                    </a:lnTo>
                    <a:lnTo>
                      <a:pt x="140" y="187"/>
                    </a:lnTo>
                    <a:lnTo>
                      <a:pt x="156" y="183"/>
                    </a:lnTo>
                    <a:lnTo>
                      <a:pt x="175" y="176"/>
                    </a:lnTo>
                    <a:lnTo>
                      <a:pt x="199" y="170"/>
                    </a:lnTo>
                    <a:lnTo>
                      <a:pt x="188" y="179"/>
                    </a:lnTo>
                    <a:lnTo>
                      <a:pt x="167" y="202"/>
                    </a:lnTo>
                    <a:lnTo>
                      <a:pt x="149" y="216"/>
                    </a:lnTo>
                    <a:lnTo>
                      <a:pt x="123" y="237"/>
                    </a:lnTo>
                    <a:lnTo>
                      <a:pt x="99" y="252"/>
                    </a:lnTo>
                    <a:lnTo>
                      <a:pt x="70" y="272"/>
                    </a:lnTo>
                    <a:lnTo>
                      <a:pt x="45" y="285"/>
                    </a:lnTo>
                    <a:lnTo>
                      <a:pt x="21" y="294"/>
                    </a:lnTo>
                    <a:lnTo>
                      <a:pt x="0" y="294"/>
                    </a:lnTo>
                    <a:lnTo>
                      <a:pt x="4" y="268"/>
                    </a:lnTo>
                    <a:lnTo>
                      <a:pt x="8" y="238"/>
                    </a:lnTo>
                    <a:lnTo>
                      <a:pt x="18" y="199"/>
                    </a:lnTo>
                    <a:lnTo>
                      <a:pt x="29" y="172"/>
                    </a:lnTo>
                    <a:lnTo>
                      <a:pt x="40" y="154"/>
                    </a:lnTo>
                    <a:lnTo>
                      <a:pt x="62" y="135"/>
                    </a:lnTo>
                    <a:lnTo>
                      <a:pt x="89" y="117"/>
                    </a:lnTo>
                    <a:lnTo>
                      <a:pt x="123" y="95"/>
                    </a:lnTo>
                    <a:lnTo>
                      <a:pt x="153" y="76"/>
                    </a:lnTo>
                    <a:lnTo>
                      <a:pt x="186" y="57"/>
                    </a:lnTo>
                    <a:lnTo>
                      <a:pt x="218" y="41"/>
                    </a:lnTo>
                    <a:lnTo>
                      <a:pt x="245" y="26"/>
                    </a:lnTo>
                    <a:lnTo>
                      <a:pt x="266" y="12"/>
                    </a:lnTo>
                    <a:lnTo>
                      <a:pt x="280" y="9"/>
                    </a:lnTo>
                    <a:lnTo>
                      <a:pt x="298" y="5"/>
                    </a:lnTo>
                    <a:lnTo>
                      <a:pt x="320" y="1"/>
                    </a:lnTo>
                    <a:lnTo>
                      <a:pt x="342" y="0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rgbClr val="603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grpSp>
            <p:nvGrpSpPr>
              <p:cNvPr id="7" name="Group 23"/>
              <p:cNvGrpSpPr>
                <a:grpSpLocks noChangeAspect="1"/>
              </p:cNvGrpSpPr>
              <p:nvPr/>
            </p:nvGrpSpPr>
            <p:grpSpPr bwMode="auto">
              <a:xfrm>
                <a:off x="1167" y="3017"/>
                <a:ext cx="561" cy="374"/>
                <a:chOff x="1167" y="3017"/>
                <a:chExt cx="561" cy="374"/>
              </a:xfrm>
            </p:grpSpPr>
            <p:sp>
              <p:nvSpPr>
                <p:cNvPr id="729112" name="Freeform 24"/>
                <p:cNvSpPr>
                  <a:spLocks noChangeAspect="1"/>
                </p:cNvSpPr>
                <p:nvPr/>
              </p:nvSpPr>
              <p:spPr bwMode="auto">
                <a:xfrm>
                  <a:off x="1167" y="3017"/>
                  <a:ext cx="499" cy="374"/>
                </a:xfrm>
                <a:custGeom>
                  <a:avLst/>
                  <a:gdLst/>
                  <a:ahLst/>
                  <a:cxnLst>
                    <a:cxn ang="0">
                      <a:pos x="23" y="1121"/>
                    </a:cxn>
                    <a:cxn ang="0">
                      <a:pos x="104" y="1110"/>
                    </a:cxn>
                    <a:cxn ang="0">
                      <a:pos x="188" y="1048"/>
                    </a:cxn>
                    <a:cxn ang="0">
                      <a:pos x="251" y="970"/>
                    </a:cxn>
                    <a:cxn ang="0">
                      <a:pos x="321" y="879"/>
                    </a:cxn>
                    <a:cxn ang="0">
                      <a:pos x="368" y="788"/>
                    </a:cxn>
                    <a:cxn ang="0">
                      <a:pos x="418" y="678"/>
                    </a:cxn>
                    <a:cxn ang="0">
                      <a:pos x="448" y="604"/>
                    </a:cxn>
                    <a:cxn ang="0">
                      <a:pos x="510" y="532"/>
                    </a:cxn>
                    <a:cxn ang="0">
                      <a:pos x="555" y="465"/>
                    </a:cxn>
                    <a:cxn ang="0">
                      <a:pos x="591" y="392"/>
                    </a:cxn>
                    <a:cxn ang="0">
                      <a:pos x="639" y="318"/>
                    </a:cxn>
                    <a:cxn ang="0">
                      <a:pos x="738" y="238"/>
                    </a:cxn>
                    <a:cxn ang="0">
                      <a:pos x="837" y="166"/>
                    </a:cxn>
                    <a:cxn ang="0">
                      <a:pos x="955" y="118"/>
                    </a:cxn>
                    <a:cxn ang="0">
                      <a:pos x="1077" y="85"/>
                    </a:cxn>
                    <a:cxn ang="0">
                      <a:pos x="1174" y="77"/>
                    </a:cxn>
                    <a:cxn ang="0">
                      <a:pos x="1270" y="100"/>
                    </a:cxn>
                    <a:cxn ang="0">
                      <a:pos x="1369" y="140"/>
                    </a:cxn>
                    <a:cxn ang="0">
                      <a:pos x="1443" y="173"/>
                    </a:cxn>
                    <a:cxn ang="0">
                      <a:pos x="1497" y="216"/>
                    </a:cxn>
                    <a:cxn ang="0">
                      <a:pos x="1497" y="181"/>
                    </a:cxn>
                    <a:cxn ang="0">
                      <a:pos x="1454" y="140"/>
                    </a:cxn>
                    <a:cxn ang="0">
                      <a:pos x="1321" y="85"/>
                    </a:cxn>
                    <a:cxn ang="0">
                      <a:pos x="1259" y="48"/>
                    </a:cxn>
                    <a:cxn ang="0">
                      <a:pos x="1273" y="37"/>
                    </a:cxn>
                    <a:cxn ang="0">
                      <a:pos x="1358" y="48"/>
                    </a:cxn>
                    <a:cxn ang="0">
                      <a:pos x="1428" y="44"/>
                    </a:cxn>
                    <a:cxn ang="0">
                      <a:pos x="1458" y="59"/>
                    </a:cxn>
                    <a:cxn ang="0">
                      <a:pos x="1469" y="85"/>
                    </a:cxn>
                    <a:cxn ang="0">
                      <a:pos x="1450" y="37"/>
                    </a:cxn>
                    <a:cxn ang="0">
                      <a:pos x="1395" y="15"/>
                    </a:cxn>
                    <a:cxn ang="0">
                      <a:pos x="1321" y="4"/>
                    </a:cxn>
                    <a:cxn ang="0">
                      <a:pos x="1251" y="0"/>
                    </a:cxn>
                    <a:cxn ang="0">
                      <a:pos x="1181" y="26"/>
                    </a:cxn>
                    <a:cxn ang="0">
                      <a:pos x="1110" y="52"/>
                    </a:cxn>
                    <a:cxn ang="0">
                      <a:pos x="1029" y="70"/>
                    </a:cxn>
                    <a:cxn ang="0">
                      <a:pos x="926" y="103"/>
                    </a:cxn>
                    <a:cxn ang="0">
                      <a:pos x="859" y="125"/>
                    </a:cxn>
                    <a:cxn ang="0">
                      <a:pos x="778" y="155"/>
                    </a:cxn>
                    <a:cxn ang="0">
                      <a:pos x="720" y="213"/>
                    </a:cxn>
                    <a:cxn ang="0">
                      <a:pos x="636" y="285"/>
                    </a:cxn>
                    <a:cxn ang="0">
                      <a:pos x="566" y="359"/>
                    </a:cxn>
                    <a:cxn ang="0">
                      <a:pos x="507" y="440"/>
                    </a:cxn>
                    <a:cxn ang="0">
                      <a:pos x="444" y="535"/>
                    </a:cxn>
                    <a:cxn ang="0">
                      <a:pos x="400" y="608"/>
                    </a:cxn>
                    <a:cxn ang="0">
                      <a:pos x="362" y="685"/>
                    </a:cxn>
                    <a:cxn ang="0">
                      <a:pos x="314" y="777"/>
                    </a:cxn>
                    <a:cxn ang="0">
                      <a:pos x="284" y="850"/>
                    </a:cxn>
                    <a:cxn ang="0">
                      <a:pos x="251" y="909"/>
                    </a:cxn>
                    <a:cxn ang="0">
                      <a:pos x="192" y="948"/>
                    </a:cxn>
                    <a:cxn ang="0">
                      <a:pos x="141" y="1018"/>
                    </a:cxn>
                    <a:cxn ang="0">
                      <a:pos x="78" y="1051"/>
                    </a:cxn>
                  </a:cxnLst>
                  <a:rect l="0" t="0" r="r" b="b"/>
                  <a:pathLst>
                    <a:path w="1497" h="1121">
                      <a:moveTo>
                        <a:pt x="0" y="1110"/>
                      </a:moveTo>
                      <a:lnTo>
                        <a:pt x="23" y="1121"/>
                      </a:lnTo>
                      <a:lnTo>
                        <a:pt x="63" y="1121"/>
                      </a:lnTo>
                      <a:lnTo>
                        <a:pt x="104" y="1110"/>
                      </a:lnTo>
                      <a:lnTo>
                        <a:pt x="148" y="1077"/>
                      </a:lnTo>
                      <a:lnTo>
                        <a:pt x="188" y="1048"/>
                      </a:lnTo>
                      <a:lnTo>
                        <a:pt x="218" y="1011"/>
                      </a:lnTo>
                      <a:lnTo>
                        <a:pt x="251" y="970"/>
                      </a:lnTo>
                      <a:lnTo>
                        <a:pt x="284" y="927"/>
                      </a:lnTo>
                      <a:lnTo>
                        <a:pt x="321" y="879"/>
                      </a:lnTo>
                      <a:lnTo>
                        <a:pt x="347" y="840"/>
                      </a:lnTo>
                      <a:lnTo>
                        <a:pt x="368" y="788"/>
                      </a:lnTo>
                      <a:lnTo>
                        <a:pt x="400" y="722"/>
                      </a:lnTo>
                      <a:lnTo>
                        <a:pt x="418" y="678"/>
                      </a:lnTo>
                      <a:lnTo>
                        <a:pt x="433" y="634"/>
                      </a:lnTo>
                      <a:lnTo>
                        <a:pt x="448" y="604"/>
                      </a:lnTo>
                      <a:lnTo>
                        <a:pt x="481" y="575"/>
                      </a:lnTo>
                      <a:lnTo>
                        <a:pt x="510" y="532"/>
                      </a:lnTo>
                      <a:lnTo>
                        <a:pt x="532" y="502"/>
                      </a:lnTo>
                      <a:lnTo>
                        <a:pt x="555" y="465"/>
                      </a:lnTo>
                      <a:lnTo>
                        <a:pt x="573" y="429"/>
                      </a:lnTo>
                      <a:lnTo>
                        <a:pt x="591" y="392"/>
                      </a:lnTo>
                      <a:lnTo>
                        <a:pt x="614" y="351"/>
                      </a:lnTo>
                      <a:lnTo>
                        <a:pt x="639" y="318"/>
                      </a:lnTo>
                      <a:lnTo>
                        <a:pt x="684" y="279"/>
                      </a:lnTo>
                      <a:lnTo>
                        <a:pt x="738" y="238"/>
                      </a:lnTo>
                      <a:lnTo>
                        <a:pt x="786" y="199"/>
                      </a:lnTo>
                      <a:lnTo>
                        <a:pt x="837" y="166"/>
                      </a:lnTo>
                      <a:lnTo>
                        <a:pt x="885" y="140"/>
                      </a:lnTo>
                      <a:lnTo>
                        <a:pt x="955" y="118"/>
                      </a:lnTo>
                      <a:lnTo>
                        <a:pt x="1025" y="96"/>
                      </a:lnTo>
                      <a:lnTo>
                        <a:pt x="1077" y="85"/>
                      </a:lnTo>
                      <a:lnTo>
                        <a:pt x="1120" y="77"/>
                      </a:lnTo>
                      <a:lnTo>
                        <a:pt x="1174" y="77"/>
                      </a:lnTo>
                      <a:lnTo>
                        <a:pt x="1222" y="85"/>
                      </a:lnTo>
                      <a:lnTo>
                        <a:pt x="1270" y="100"/>
                      </a:lnTo>
                      <a:lnTo>
                        <a:pt x="1321" y="118"/>
                      </a:lnTo>
                      <a:lnTo>
                        <a:pt x="1369" y="140"/>
                      </a:lnTo>
                      <a:lnTo>
                        <a:pt x="1406" y="158"/>
                      </a:lnTo>
                      <a:lnTo>
                        <a:pt x="1443" y="173"/>
                      </a:lnTo>
                      <a:lnTo>
                        <a:pt x="1472" y="192"/>
                      </a:lnTo>
                      <a:lnTo>
                        <a:pt x="1497" y="216"/>
                      </a:lnTo>
                      <a:lnTo>
                        <a:pt x="1497" y="195"/>
                      </a:lnTo>
                      <a:lnTo>
                        <a:pt x="1497" y="181"/>
                      </a:lnTo>
                      <a:lnTo>
                        <a:pt x="1497" y="166"/>
                      </a:lnTo>
                      <a:lnTo>
                        <a:pt x="1454" y="140"/>
                      </a:lnTo>
                      <a:lnTo>
                        <a:pt x="1373" y="107"/>
                      </a:lnTo>
                      <a:lnTo>
                        <a:pt x="1321" y="85"/>
                      </a:lnTo>
                      <a:lnTo>
                        <a:pt x="1281" y="63"/>
                      </a:lnTo>
                      <a:lnTo>
                        <a:pt x="1259" y="48"/>
                      </a:lnTo>
                      <a:lnTo>
                        <a:pt x="1244" y="37"/>
                      </a:lnTo>
                      <a:lnTo>
                        <a:pt x="1273" y="37"/>
                      </a:lnTo>
                      <a:lnTo>
                        <a:pt x="1310" y="44"/>
                      </a:lnTo>
                      <a:lnTo>
                        <a:pt x="1358" y="48"/>
                      </a:lnTo>
                      <a:lnTo>
                        <a:pt x="1388" y="48"/>
                      </a:lnTo>
                      <a:lnTo>
                        <a:pt x="1428" y="44"/>
                      </a:lnTo>
                      <a:lnTo>
                        <a:pt x="1439" y="44"/>
                      </a:lnTo>
                      <a:lnTo>
                        <a:pt x="1458" y="59"/>
                      </a:lnTo>
                      <a:lnTo>
                        <a:pt x="1461" y="66"/>
                      </a:lnTo>
                      <a:lnTo>
                        <a:pt x="1469" y="85"/>
                      </a:lnTo>
                      <a:lnTo>
                        <a:pt x="1472" y="59"/>
                      </a:lnTo>
                      <a:lnTo>
                        <a:pt x="1450" y="37"/>
                      </a:lnTo>
                      <a:lnTo>
                        <a:pt x="1424" y="26"/>
                      </a:lnTo>
                      <a:lnTo>
                        <a:pt x="1395" y="15"/>
                      </a:lnTo>
                      <a:lnTo>
                        <a:pt x="1358" y="7"/>
                      </a:lnTo>
                      <a:lnTo>
                        <a:pt x="1321" y="4"/>
                      </a:lnTo>
                      <a:lnTo>
                        <a:pt x="1288" y="0"/>
                      </a:lnTo>
                      <a:lnTo>
                        <a:pt x="1251" y="0"/>
                      </a:lnTo>
                      <a:lnTo>
                        <a:pt x="1218" y="7"/>
                      </a:lnTo>
                      <a:lnTo>
                        <a:pt x="1181" y="26"/>
                      </a:lnTo>
                      <a:lnTo>
                        <a:pt x="1152" y="37"/>
                      </a:lnTo>
                      <a:lnTo>
                        <a:pt x="1110" y="52"/>
                      </a:lnTo>
                      <a:lnTo>
                        <a:pt x="1073" y="59"/>
                      </a:lnTo>
                      <a:lnTo>
                        <a:pt x="1029" y="70"/>
                      </a:lnTo>
                      <a:lnTo>
                        <a:pt x="985" y="85"/>
                      </a:lnTo>
                      <a:lnTo>
                        <a:pt x="926" y="103"/>
                      </a:lnTo>
                      <a:lnTo>
                        <a:pt x="889" y="114"/>
                      </a:lnTo>
                      <a:lnTo>
                        <a:pt x="859" y="125"/>
                      </a:lnTo>
                      <a:lnTo>
                        <a:pt x="815" y="140"/>
                      </a:lnTo>
                      <a:lnTo>
                        <a:pt x="778" y="155"/>
                      </a:lnTo>
                      <a:lnTo>
                        <a:pt x="745" y="184"/>
                      </a:lnTo>
                      <a:lnTo>
                        <a:pt x="720" y="213"/>
                      </a:lnTo>
                      <a:lnTo>
                        <a:pt x="676" y="242"/>
                      </a:lnTo>
                      <a:lnTo>
                        <a:pt x="636" y="285"/>
                      </a:lnTo>
                      <a:lnTo>
                        <a:pt x="591" y="322"/>
                      </a:lnTo>
                      <a:lnTo>
                        <a:pt x="566" y="359"/>
                      </a:lnTo>
                      <a:lnTo>
                        <a:pt x="532" y="403"/>
                      </a:lnTo>
                      <a:lnTo>
                        <a:pt x="507" y="440"/>
                      </a:lnTo>
                      <a:lnTo>
                        <a:pt x="473" y="484"/>
                      </a:lnTo>
                      <a:lnTo>
                        <a:pt x="444" y="535"/>
                      </a:lnTo>
                      <a:lnTo>
                        <a:pt x="418" y="578"/>
                      </a:lnTo>
                      <a:lnTo>
                        <a:pt x="400" y="608"/>
                      </a:lnTo>
                      <a:lnTo>
                        <a:pt x="375" y="652"/>
                      </a:lnTo>
                      <a:lnTo>
                        <a:pt x="362" y="685"/>
                      </a:lnTo>
                      <a:lnTo>
                        <a:pt x="340" y="733"/>
                      </a:lnTo>
                      <a:lnTo>
                        <a:pt x="314" y="777"/>
                      </a:lnTo>
                      <a:lnTo>
                        <a:pt x="295" y="822"/>
                      </a:lnTo>
                      <a:lnTo>
                        <a:pt x="284" y="850"/>
                      </a:lnTo>
                      <a:lnTo>
                        <a:pt x="270" y="879"/>
                      </a:lnTo>
                      <a:lnTo>
                        <a:pt x="251" y="909"/>
                      </a:lnTo>
                      <a:lnTo>
                        <a:pt x="225" y="927"/>
                      </a:lnTo>
                      <a:lnTo>
                        <a:pt x="192" y="948"/>
                      </a:lnTo>
                      <a:lnTo>
                        <a:pt x="163" y="989"/>
                      </a:lnTo>
                      <a:lnTo>
                        <a:pt x="141" y="1018"/>
                      </a:lnTo>
                      <a:lnTo>
                        <a:pt x="111" y="1033"/>
                      </a:lnTo>
                      <a:lnTo>
                        <a:pt x="78" y="1051"/>
                      </a:lnTo>
                      <a:lnTo>
                        <a:pt x="0" y="1110"/>
                      </a:lnTo>
                      <a:close/>
                    </a:path>
                  </a:pathLst>
                </a:custGeom>
                <a:solidFill>
                  <a:srgbClr val="201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/>
                </a:p>
              </p:txBody>
            </p:sp>
            <p:sp>
              <p:nvSpPr>
                <p:cNvPr id="729113" name="Freeform 25"/>
                <p:cNvSpPr>
                  <a:spLocks noChangeAspect="1"/>
                </p:cNvSpPr>
                <p:nvPr/>
              </p:nvSpPr>
              <p:spPr bwMode="auto">
                <a:xfrm>
                  <a:off x="1484" y="3058"/>
                  <a:ext cx="244" cy="103"/>
                </a:xfrm>
                <a:custGeom>
                  <a:avLst/>
                  <a:gdLst/>
                  <a:ahLst/>
                  <a:cxnLst>
                    <a:cxn ang="0">
                      <a:pos x="466" y="184"/>
                    </a:cxn>
                    <a:cxn ang="0">
                      <a:pos x="595" y="251"/>
                    </a:cxn>
                    <a:cxn ang="0">
                      <a:pos x="637" y="287"/>
                    </a:cxn>
                    <a:cxn ang="0">
                      <a:pos x="689" y="310"/>
                    </a:cxn>
                    <a:cxn ang="0">
                      <a:pos x="731" y="310"/>
                    </a:cxn>
                    <a:cxn ang="0">
                      <a:pos x="665" y="276"/>
                    </a:cxn>
                    <a:cxn ang="0">
                      <a:pos x="526" y="192"/>
                    </a:cxn>
                    <a:cxn ang="0">
                      <a:pos x="481" y="161"/>
                    </a:cxn>
                    <a:cxn ang="0">
                      <a:pos x="438" y="133"/>
                    </a:cxn>
                    <a:cxn ang="0">
                      <a:pos x="406" y="104"/>
                    </a:cxn>
                    <a:cxn ang="0">
                      <a:pos x="379" y="76"/>
                    </a:cxn>
                    <a:cxn ang="0">
                      <a:pos x="344" y="44"/>
                    </a:cxn>
                    <a:cxn ang="0">
                      <a:pos x="326" y="36"/>
                    </a:cxn>
                    <a:cxn ang="0">
                      <a:pos x="280" y="12"/>
                    </a:cxn>
                    <a:cxn ang="0">
                      <a:pos x="235" y="0"/>
                    </a:cxn>
                    <a:cxn ang="0">
                      <a:pos x="189" y="3"/>
                    </a:cxn>
                    <a:cxn ang="0">
                      <a:pos x="130" y="24"/>
                    </a:cxn>
                    <a:cxn ang="0">
                      <a:pos x="102" y="28"/>
                    </a:cxn>
                    <a:cxn ang="0">
                      <a:pos x="55" y="52"/>
                    </a:cxn>
                    <a:cxn ang="0">
                      <a:pos x="0" y="91"/>
                    </a:cxn>
                    <a:cxn ang="0">
                      <a:pos x="37" y="91"/>
                    </a:cxn>
                    <a:cxn ang="0">
                      <a:pos x="98" y="76"/>
                    </a:cxn>
                    <a:cxn ang="0">
                      <a:pos x="159" y="57"/>
                    </a:cxn>
                    <a:cxn ang="0">
                      <a:pos x="198" y="44"/>
                    </a:cxn>
                    <a:cxn ang="0">
                      <a:pos x="232" y="39"/>
                    </a:cxn>
                    <a:cxn ang="0">
                      <a:pos x="284" y="44"/>
                    </a:cxn>
                    <a:cxn ang="0">
                      <a:pos x="352" y="93"/>
                    </a:cxn>
                    <a:cxn ang="0">
                      <a:pos x="428" y="161"/>
                    </a:cxn>
                    <a:cxn ang="0">
                      <a:pos x="466" y="184"/>
                    </a:cxn>
                  </a:cxnLst>
                  <a:rect l="0" t="0" r="r" b="b"/>
                  <a:pathLst>
                    <a:path w="731" h="310">
                      <a:moveTo>
                        <a:pt x="466" y="184"/>
                      </a:moveTo>
                      <a:lnTo>
                        <a:pt x="595" y="251"/>
                      </a:lnTo>
                      <a:lnTo>
                        <a:pt x="637" y="287"/>
                      </a:lnTo>
                      <a:lnTo>
                        <a:pt x="689" y="310"/>
                      </a:lnTo>
                      <a:lnTo>
                        <a:pt x="731" y="310"/>
                      </a:lnTo>
                      <a:lnTo>
                        <a:pt x="665" y="276"/>
                      </a:lnTo>
                      <a:lnTo>
                        <a:pt x="526" y="192"/>
                      </a:lnTo>
                      <a:lnTo>
                        <a:pt x="481" y="161"/>
                      </a:lnTo>
                      <a:lnTo>
                        <a:pt x="438" y="133"/>
                      </a:lnTo>
                      <a:lnTo>
                        <a:pt x="406" y="104"/>
                      </a:lnTo>
                      <a:lnTo>
                        <a:pt x="379" y="76"/>
                      </a:lnTo>
                      <a:lnTo>
                        <a:pt x="344" y="44"/>
                      </a:lnTo>
                      <a:lnTo>
                        <a:pt x="326" y="36"/>
                      </a:lnTo>
                      <a:lnTo>
                        <a:pt x="280" y="12"/>
                      </a:lnTo>
                      <a:lnTo>
                        <a:pt x="235" y="0"/>
                      </a:lnTo>
                      <a:lnTo>
                        <a:pt x="189" y="3"/>
                      </a:lnTo>
                      <a:lnTo>
                        <a:pt x="130" y="24"/>
                      </a:lnTo>
                      <a:lnTo>
                        <a:pt x="102" y="28"/>
                      </a:lnTo>
                      <a:lnTo>
                        <a:pt x="55" y="52"/>
                      </a:lnTo>
                      <a:lnTo>
                        <a:pt x="0" y="91"/>
                      </a:lnTo>
                      <a:lnTo>
                        <a:pt x="37" y="91"/>
                      </a:lnTo>
                      <a:lnTo>
                        <a:pt x="98" y="76"/>
                      </a:lnTo>
                      <a:lnTo>
                        <a:pt x="159" y="57"/>
                      </a:lnTo>
                      <a:lnTo>
                        <a:pt x="198" y="44"/>
                      </a:lnTo>
                      <a:lnTo>
                        <a:pt x="232" y="39"/>
                      </a:lnTo>
                      <a:lnTo>
                        <a:pt x="284" y="44"/>
                      </a:lnTo>
                      <a:lnTo>
                        <a:pt x="352" y="93"/>
                      </a:lnTo>
                      <a:lnTo>
                        <a:pt x="428" y="161"/>
                      </a:lnTo>
                      <a:lnTo>
                        <a:pt x="466" y="184"/>
                      </a:lnTo>
                      <a:close/>
                    </a:path>
                  </a:pathLst>
                </a:custGeom>
                <a:solidFill>
                  <a:srgbClr val="2311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/>
                </a:p>
              </p:txBody>
            </p:sp>
          </p:grpSp>
          <p:grpSp>
            <p:nvGrpSpPr>
              <p:cNvPr id="8" name="Group 26"/>
              <p:cNvGrpSpPr>
                <a:grpSpLocks noChangeAspect="1"/>
              </p:cNvGrpSpPr>
              <p:nvPr/>
            </p:nvGrpSpPr>
            <p:grpSpPr bwMode="auto">
              <a:xfrm>
                <a:off x="1160" y="3094"/>
                <a:ext cx="569" cy="411"/>
                <a:chOff x="1160" y="3094"/>
                <a:chExt cx="569" cy="411"/>
              </a:xfrm>
            </p:grpSpPr>
            <p:grpSp>
              <p:nvGrpSpPr>
                <p:cNvPr id="9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1160" y="3094"/>
                  <a:ext cx="569" cy="411"/>
                  <a:chOff x="1160" y="3094"/>
                  <a:chExt cx="569" cy="411"/>
                </a:xfrm>
              </p:grpSpPr>
              <p:sp>
                <p:nvSpPr>
                  <p:cNvPr id="729116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1160" y="3094"/>
                    <a:ext cx="569" cy="411"/>
                  </a:xfrm>
                  <a:custGeom>
                    <a:avLst/>
                    <a:gdLst/>
                    <a:ahLst/>
                    <a:cxnLst>
                      <a:cxn ang="0">
                        <a:pos x="11" y="1143"/>
                      </a:cxn>
                      <a:cxn ang="0">
                        <a:pos x="0" y="1191"/>
                      </a:cxn>
                      <a:cxn ang="0">
                        <a:pos x="29" y="1224"/>
                      </a:cxn>
                      <a:cxn ang="0">
                        <a:pos x="76" y="1232"/>
                      </a:cxn>
                      <a:cxn ang="0">
                        <a:pos x="124" y="1191"/>
                      </a:cxn>
                      <a:cxn ang="0">
                        <a:pos x="228" y="1092"/>
                      </a:cxn>
                      <a:cxn ang="0">
                        <a:pos x="335" y="949"/>
                      </a:cxn>
                      <a:cxn ang="0">
                        <a:pos x="418" y="847"/>
                      </a:cxn>
                      <a:cxn ang="0">
                        <a:pos x="461" y="799"/>
                      </a:cxn>
                      <a:cxn ang="0">
                        <a:pos x="513" y="796"/>
                      </a:cxn>
                      <a:cxn ang="0">
                        <a:pos x="553" y="810"/>
                      </a:cxn>
                      <a:cxn ang="0">
                        <a:pos x="561" y="770"/>
                      </a:cxn>
                      <a:cxn ang="0">
                        <a:pos x="572" y="737"/>
                      </a:cxn>
                      <a:cxn ang="0">
                        <a:pos x="601" y="707"/>
                      </a:cxn>
                      <a:cxn ang="0">
                        <a:pos x="634" y="686"/>
                      </a:cxn>
                      <a:cxn ang="0">
                        <a:pos x="642" y="664"/>
                      </a:cxn>
                      <a:cxn ang="0">
                        <a:pos x="660" y="660"/>
                      </a:cxn>
                      <a:cxn ang="0">
                        <a:pos x="693" y="683"/>
                      </a:cxn>
                      <a:cxn ang="0">
                        <a:pos x="749" y="697"/>
                      </a:cxn>
                      <a:cxn ang="0">
                        <a:pos x="810" y="697"/>
                      </a:cxn>
                      <a:cxn ang="0">
                        <a:pos x="898" y="697"/>
                      </a:cxn>
                      <a:cxn ang="0">
                        <a:pos x="976" y="686"/>
                      </a:cxn>
                      <a:cxn ang="0">
                        <a:pos x="1072" y="664"/>
                      </a:cxn>
                      <a:cxn ang="0">
                        <a:pos x="1152" y="649"/>
                      </a:cxn>
                      <a:cxn ang="0">
                        <a:pos x="1229" y="635"/>
                      </a:cxn>
                      <a:cxn ang="0">
                        <a:pos x="1290" y="613"/>
                      </a:cxn>
                      <a:cxn ang="0">
                        <a:pos x="1357" y="583"/>
                      </a:cxn>
                      <a:cxn ang="0">
                        <a:pos x="1427" y="539"/>
                      </a:cxn>
                      <a:cxn ang="0">
                        <a:pos x="1493" y="487"/>
                      </a:cxn>
                      <a:cxn ang="0">
                        <a:pos x="1566" y="432"/>
                      </a:cxn>
                      <a:cxn ang="0">
                        <a:pos x="1632" y="362"/>
                      </a:cxn>
                      <a:cxn ang="0">
                        <a:pos x="1654" y="323"/>
                      </a:cxn>
                      <a:cxn ang="0">
                        <a:pos x="1706" y="319"/>
                      </a:cxn>
                      <a:cxn ang="0">
                        <a:pos x="1665" y="261"/>
                      </a:cxn>
                      <a:cxn ang="0">
                        <a:pos x="1588" y="202"/>
                      </a:cxn>
                      <a:cxn ang="0">
                        <a:pos x="1507" y="140"/>
                      </a:cxn>
                      <a:cxn ang="0">
                        <a:pos x="1408" y="92"/>
                      </a:cxn>
                      <a:cxn ang="0">
                        <a:pos x="1324" y="48"/>
                      </a:cxn>
                      <a:cxn ang="0">
                        <a:pos x="1255" y="18"/>
                      </a:cxn>
                      <a:cxn ang="0">
                        <a:pos x="1170" y="0"/>
                      </a:cxn>
                      <a:cxn ang="0">
                        <a:pos x="1097" y="14"/>
                      </a:cxn>
                      <a:cxn ang="0">
                        <a:pos x="1039" y="48"/>
                      </a:cxn>
                      <a:cxn ang="0">
                        <a:pos x="976" y="84"/>
                      </a:cxn>
                      <a:cxn ang="0">
                        <a:pos x="906" y="118"/>
                      </a:cxn>
                      <a:cxn ang="0">
                        <a:pos x="847" y="162"/>
                      </a:cxn>
                      <a:cxn ang="0">
                        <a:pos x="784" y="210"/>
                      </a:cxn>
                      <a:cxn ang="0">
                        <a:pos x="730" y="250"/>
                      </a:cxn>
                      <a:cxn ang="0">
                        <a:pos x="682" y="283"/>
                      </a:cxn>
                      <a:cxn ang="0">
                        <a:pos x="642" y="302"/>
                      </a:cxn>
                      <a:cxn ang="0">
                        <a:pos x="612" y="373"/>
                      </a:cxn>
                      <a:cxn ang="0">
                        <a:pos x="575" y="473"/>
                      </a:cxn>
                      <a:cxn ang="0">
                        <a:pos x="527" y="561"/>
                      </a:cxn>
                      <a:cxn ang="0">
                        <a:pos x="472" y="638"/>
                      </a:cxn>
                      <a:cxn ang="0">
                        <a:pos x="407" y="714"/>
                      </a:cxn>
                      <a:cxn ang="0">
                        <a:pos x="346" y="803"/>
                      </a:cxn>
                      <a:cxn ang="0">
                        <a:pos x="312" y="866"/>
                      </a:cxn>
                      <a:cxn ang="0">
                        <a:pos x="272" y="921"/>
                      </a:cxn>
                      <a:cxn ang="0">
                        <a:pos x="191" y="997"/>
                      </a:cxn>
                      <a:cxn ang="0">
                        <a:pos x="29" y="1103"/>
                      </a:cxn>
                    </a:cxnLst>
                    <a:rect l="0" t="0" r="r" b="b"/>
                    <a:pathLst>
                      <a:path w="1706" h="1232">
                        <a:moveTo>
                          <a:pt x="29" y="1103"/>
                        </a:moveTo>
                        <a:lnTo>
                          <a:pt x="11" y="1143"/>
                        </a:lnTo>
                        <a:lnTo>
                          <a:pt x="4" y="1165"/>
                        </a:lnTo>
                        <a:lnTo>
                          <a:pt x="0" y="1191"/>
                        </a:lnTo>
                        <a:lnTo>
                          <a:pt x="14" y="1217"/>
                        </a:lnTo>
                        <a:lnTo>
                          <a:pt x="29" y="1224"/>
                        </a:lnTo>
                        <a:lnTo>
                          <a:pt x="51" y="1232"/>
                        </a:lnTo>
                        <a:lnTo>
                          <a:pt x="76" y="1232"/>
                        </a:lnTo>
                        <a:lnTo>
                          <a:pt x="102" y="1213"/>
                        </a:lnTo>
                        <a:lnTo>
                          <a:pt x="124" y="1191"/>
                        </a:lnTo>
                        <a:lnTo>
                          <a:pt x="176" y="1147"/>
                        </a:lnTo>
                        <a:lnTo>
                          <a:pt x="228" y="1092"/>
                        </a:lnTo>
                        <a:lnTo>
                          <a:pt x="290" y="1015"/>
                        </a:lnTo>
                        <a:lnTo>
                          <a:pt x="335" y="949"/>
                        </a:lnTo>
                        <a:lnTo>
                          <a:pt x="382" y="891"/>
                        </a:lnTo>
                        <a:lnTo>
                          <a:pt x="418" y="847"/>
                        </a:lnTo>
                        <a:lnTo>
                          <a:pt x="446" y="818"/>
                        </a:lnTo>
                        <a:lnTo>
                          <a:pt x="461" y="799"/>
                        </a:lnTo>
                        <a:lnTo>
                          <a:pt x="479" y="792"/>
                        </a:lnTo>
                        <a:lnTo>
                          <a:pt x="513" y="796"/>
                        </a:lnTo>
                        <a:lnTo>
                          <a:pt x="527" y="799"/>
                        </a:lnTo>
                        <a:lnTo>
                          <a:pt x="553" y="810"/>
                        </a:lnTo>
                        <a:lnTo>
                          <a:pt x="561" y="799"/>
                        </a:lnTo>
                        <a:lnTo>
                          <a:pt x="561" y="770"/>
                        </a:lnTo>
                        <a:lnTo>
                          <a:pt x="561" y="751"/>
                        </a:lnTo>
                        <a:lnTo>
                          <a:pt x="572" y="737"/>
                        </a:lnTo>
                        <a:lnTo>
                          <a:pt x="583" y="722"/>
                        </a:lnTo>
                        <a:lnTo>
                          <a:pt x="601" y="707"/>
                        </a:lnTo>
                        <a:lnTo>
                          <a:pt x="620" y="697"/>
                        </a:lnTo>
                        <a:lnTo>
                          <a:pt x="634" y="686"/>
                        </a:lnTo>
                        <a:lnTo>
                          <a:pt x="638" y="679"/>
                        </a:lnTo>
                        <a:lnTo>
                          <a:pt x="642" y="664"/>
                        </a:lnTo>
                        <a:lnTo>
                          <a:pt x="645" y="657"/>
                        </a:lnTo>
                        <a:lnTo>
                          <a:pt x="660" y="660"/>
                        </a:lnTo>
                        <a:lnTo>
                          <a:pt x="671" y="671"/>
                        </a:lnTo>
                        <a:lnTo>
                          <a:pt x="693" y="683"/>
                        </a:lnTo>
                        <a:lnTo>
                          <a:pt x="715" y="690"/>
                        </a:lnTo>
                        <a:lnTo>
                          <a:pt x="749" y="697"/>
                        </a:lnTo>
                        <a:lnTo>
                          <a:pt x="769" y="697"/>
                        </a:lnTo>
                        <a:lnTo>
                          <a:pt x="810" y="697"/>
                        </a:lnTo>
                        <a:lnTo>
                          <a:pt x="854" y="697"/>
                        </a:lnTo>
                        <a:lnTo>
                          <a:pt x="898" y="697"/>
                        </a:lnTo>
                        <a:lnTo>
                          <a:pt x="932" y="694"/>
                        </a:lnTo>
                        <a:lnTo>
                          <a:pt x="976" y="686"/>
                        </a:lnTo>
                        <a:lnTo>
                          <a:pt x="1020" y="679"/>
                        </a:lnTo>
                        <a:lnTo>
                          <a:pt x="1072" y="664"/>
                        </a:lnTo>
                        <a:lnTo>
                          <a:pt x="1116" y="657"/>
                        </a:lnTo>
                        <a:lnTo>
                          <a:pt x="1152" y="649"/>
                        </a:lnTo>
                        <a:lnTo>
                          <a:pt x="1188" y="642"/>
                        </a:lnTo>
                        <a:lnTo>
                          <a:pt x="1229" y="635"/>
                        </a:lnTo>
                        <a:lnTo>
                          <a:pt x="1262" y="624"/>
                        </a:lnTo>
                        <a:lnTo>
                          <a:pt x="1290" y="613"/>
                        </a:lnTo>
                        <a:lnTo>
                          <a:pt x="1327" y="598"/>
                        </a:lnTo>
                        <a:lnTo>
                          <a:pt x="1357" y="583"/>
                        </a:lnTo>
                        <a:lnTo>
                          <a:pt x="1379" y="568"/>
                        </a:lnTo>
                        <a:lnTo>
                          <a:pt x="1427" y="539"/>
                        </a:lnTo>
                        <a:lnTo>
                          <a:pt x="1456" y="517"/>
                        </a:lnTo>
                        <a:lnTo>
                          <a:pt x="1493" y="487"/>
                        </a:lnTo>
                        <a:lnTo>
                          <a:pt x="1532" y="458"/>
                        </a:lnTo>
                        <a:lnTo>
                          <a:pt x="1566" y="432"/>
                        </a:lnTo>
                        <a:lnTo>
                          <a:pt x="1595" y="399"/>
                        </a:lnTo>
                        <a:lnTo>
                          <a:pt x="1632" y="362"/>
                        </a:lnTo>
                        <a:lnTo>
                          <a:pt x="1636" y="334"/>
                        </a:lnTo>
                        <a:lnTo>
                          <a:pt x="1654" y="323"/>
                        </a:lnTo>
                        <a:lnTo>
                          <a:pt x="1687" y="319"/>
                        </a:lnTo>
                        <a:lnTo>
                          <a:pt x="1706" y="319"/>
                        </a:lnTo>
                        <a:lnTo>
                          <a:pt x="1695" y="283"/>
                        </a:lnTo>
                        <a:lnTo>
                          <a:pt x="1665" y="261"/>
                        </a:lnTo>
                        <a:lnTo>
                          <a:pt x="1625" y="228"/>
                        </a:lnTo>
                        <a:lnTo>
                          <a:pt x="1588" y="202"/>
                        </a:lnTo>
                        <a:lnTo>
                          <a:pt x="1547" y="169"/>
                        </a:lnTo>
                        <a:lnTo>
                          <a:pt x="1507" y="140"/>
                        </a:lnTo>
                        <a:lnTo>
                          <a:pt x="1464" y="114"/>
                        </a:lnTo>
                        <a:lnTo>
                          <a:pt x="1408" y="92"/>
                        </a:lnTo>
                        <a:lnTo>
                          <a:pt x="1360" y="66"/>
                        </a:lnTo>
                        <a:lnTo>
                          <a:pt x="1324" y="48"/>
                        </a:lnTo>
                        <a:lnTo>
                          <a:pt x="1287" y="29"/>
                        </a:lnTo>
                        <a:lnTo>
                          <a:pt x="1255" y="18"/>
                        </a:lnTo>
                        <a:lnTo>
                          <a:pt x="1222" y="7"/>
                        </a:lnTo>
                        <a:lnTo>
                          <a:pt x="1170" y="0"/>
                        </a:lnTo>
                        <a:lnTo>
                          <a:pt x="1140" y="3"/>
                        </a:lnTo>
                        <a:lnTo>
                          <a:pt x="1097" y="14"/>
                        </a:lnTo>
                        <a:lnTo>
                          <a:pt x="1068" y="29"/>
                        </a:lnTo>
                        <a:lnTo>
                          <a:pt x="1039" y="48"/>
                        </a:lnTo>
                        <a:lnTo>
                          <a:pt x="1005" y="70"/>
                        </a:lnTo>
                        <a:lnTo>
                          <a:pt x="976" y="84"/>
                        </a:lnTo>
                        <a:lnTo>
                          <a:pt x="935" y="103"/>
                        </a:lnTo>
                        <a:lnTo>
                          <a:pt x="906" y="118"/>
                        </a:lnTo>
                        <a:lnTo>
                          <a:pt x="876" y="140"/>
                        </a:lnTo>
                        <a:lnTo>
                          <a:pt x="847" y="162"/>
                        </a:lnTo>
                        <a:lnTo>
                          <a:pt x="810" y="188"/>
                        </a:lnTo>
                        <a:lnTo>
                          <a:pt x="784" y="210"/>
                        </a:lnTo>
                        <a:lnTo>
                          <a:pt x="752" y="235"/>
                        </a:lnTo>
                        <a:lnTo>
                          <a:pt x="730" y="250"/>
                        </a:lnTo>
                        <a:lnTo>
                          <a:pt x="704" y="269"/>
                        </a:lnTo>
                        <a:lnTo>
                          <a:pt x="682" y="283"/>
                        </a:lnTo>
                        <a:lnTo>
                          <a:pt x="664" y="294"/>
                        </a:lnTo>
                        <a:lnTo>
                          <a:pt x="642" y="302"/>
                        </a:lnTo>
                        <a:lnTo>
                          <a:pt x="627" y="337"/>
                        </a:lnTo>
                        <a:lnTo>
                          <a:pt x="612" y="373"/>
                        </a:lnTo>
                        <a:lnTo>
                          <a:pt x="594" y="428"/>
                        </a:lnTo>
                        <a:lnTo>
                          <a:pt x="575" y="473"/>
                        </a:lnTo>
                        <a:lnTo>
                          <a:pt x="561" y="506"/>
                        </a:lnTo>
                        <a:lnTo>
                          <a:pt x="527" y="561"/>
                        </a:lnTo>
                        <a:lnTo>
                          <a:pt x="502" y="601"/>
                        </a:lnTo>
                        <a:lnTo>
                          <a:pt x="472" y="638"/>
                        </a:lnTo>
                        <a:lnTo>
                          <a:pt x="439" y="675"/>
                        </a:lnTo>
                        <a:lnTo>
                          <a:pt x="407" y="714"/>
                        </a:lnTo>
                        <a:lnTo>
                          <a:pt x="375" y="759"/>
                        </a:lnTo>
                        <a:lnTo>
                          <a:pt x="346" y="803"/>
                        </a:lnTo>
                        <a:lnTo>
                          <a:pt x="327" y="840"/>
                        </a:lnTo>
                        <a:lnTo>
                          <a:pt x="312" y="866"/>
                        </a:lnTo>
                        <a:lnTo>
                          <a:pt x="294" y="895"/>
                        </a:lnTo>
                        <a:lnTo>
                          <a:pt x="272" y="921"/>
                        </a:lnTo>
                        <a:lnTo>
                          <a:pt x="242" y="953"/>
                        </a:lnTo>
                        <a:lnTo>
                          <a:pt x="191" y="997"/>
                        </a:lnTo>
                        <a:lnTo>
                          <a:pt x="128" y="1041"/>
                        </a:lnTo>
                        <a:lnTo>
                          <a:pt x="29" y="1103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grpSp>
                <p:nvGrpSpPr>
                  <p:cNvPr id="10" name="Group 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2" y="3114"/>
                    <a:ext cx="350" cy="200"/>
                    <a:chOff x="1372" y="3114"/>
                    <a:chExt cx="350" cy="200"/>
                  </a:xfrm>
                </p:grpSpPr>
                <p:grpSp>
                  <p:nvGrpSpPr>
                    <p:cNvPr id="11" name="Group 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372" y="3119"/>
                      <a:ext cx="350" cy="192"/>
                      <a:chOff x="1372" y="3119"/>
                      <a:chExt cx="350" cy="192"/>
                    </a:xfrm>
                  </p:grpSpPr>
                  <p:sp>
                    <p:nvSpPr>
                      <p:cNvPr id="729119" name="Freeform 3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72" y="3119"/>
                        <a:ext cx="331" cy="19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94"/>
                          </a:cxn>
                          <a:cxn ang="0">
                            <a:pos x="26" y="410"/>
                          </a:cxn>
                          <a:cxn ang="0">
                            <a:pos x="59" y="322"/>
                          </a:cxn>
                          <a:cxn ang="0">
                            <a:pos x="118" y="249"/>
                          </a:cxn>
                          <a:cxn ang="0">
                            <a:pos x="172" y="190"/>
                          </a:cxn>
                          <a:cxn ang="0">
                            <a:pos x="242" y="125"/>
                          </a:cxn>
                          <a:cxn ang="0">
                            <a:pos x="340" y="62"/>
                          </a:cxn>
                          <a:cxn ang="0">
                            <a:pos x="429" y="18"/>
                          </a:cxn>
                          <a:cxn ang="0">
                            <a:pos x="484" y="7"/>
                          </a:cxn>
                          <a:cxn ang="0">
                            <a:pos x="542" y="0"/>
                          </a:cxn>
                          <a:cxn ang="0">
                            <a:pos x="612" y="11"/>
                          </a:cxn>
                          <a:cxn ang="0">
                            <a:pos x="674" y="33"/>
                          </a:cxn>
                          <a:cxn ang="0">
                            <a:pos x="744" y="66"/>
                          </a:cxn>
                          <a:cxn ang="0">
                            <a:pos x="809" y="103"/>
                          </a:cxn>
                          <a:cxn ang="0">
                            <a:pos x="875" y="150"/>
                          </a:cxn>
                          <a:cxn ang="0">
                            <a:pos x="930" y="190"/>
                          </a:cxn>
                          <a:cxn ang="0">
                            <a:pos x="978" y="220"/>
                          </a:cxn>
                          <a:cxn ang="0">
                            <a:pos x="992" y="245"/>
                          </a:cxn>
                          <a:cxn ang="0">
                            <a:pos x="963" y="285"/>
                          </a:cxn>
                          <a:cxn ang="0">
                            <a:pos x="930" y="314"/>
                          </a:cxn>
                          <a:cxn ang="0">
                            <a:pos x="889" y="347"/>
                          </a:cxn>
                          <a:cxn ang="0">
                            <a:pos x="854" y="381"/>
                          </a:cxn>
                          <a:cxn ang="0">
                            <a:pos x="802" y="414"/>
                          </a:cxn>
                          <a:cxn ang="0">
                            <a:pos x="765" y="435"/>
                          </a:cxn>
                          <a:cxn ang="0">
                            <a:pos x="733" y="453"/>
                          </a:cxn>
                          <a:cxn ang="0">
                            <a:pos x="689" y="475"/>
                          </a:cxn>
                          <a:cxn ang="0">
                            <a:pos x="637" y="501"/>
                          </a:cxn>
                          <a:cxn ang="0">
                            <a:pos x="601" y="512"/>
                          </a:cxn>
                          <a:cxn ang="0">
                            <a:pos x="556" y="527"/>
                          </a:cxn>
                          <a:cxn ang="0">
                            <a:pos x="505" y="538"/>
                          </a:cxn>
                          <a:cxn ang="0">
                            <a:pos x="440" y="552"/>
                          </a:cxn>
                          <a:cxn ang="0">
                            <a:pos x="395" y="556"/>
                          </a:cxn>
                          <a:cxn ang="0">
                            <a:pos x="351" y="567"/>
                          </a:cxn>
                          <a:cxn ang="0">
                            <a:pos x="296" y="571"/>
                          </a:cxn>
                          <a:cxn ang="0">
                            <a:pos x="238" y="575"/>
                          </a:cxn>
                          <a:cxn ang="0">
                            <a:pos x="168" y="567"/>
                          </a:cxn>
                          <a:cxn ang="0">
                            <a:pos x="103" y="560"/>
                          </a:cxn>
                          <a:cxn ang="0">
                            <a:pos x="48" y="552"/>
                          </a:cxn>
                          <a:cxn ang="0">
                            <a:pos x="11" y="538"/>
                          </a:cxn>
                          <a:cxn ang="0">
                            <a:pos x="0" y="494"/>
                          </a:cxn>
                        </a:cxnLst>
                        <a:rect l="0" t="0" r="r" b="b"/>
                        <a:pathLst>
                          <a:path w="992" h="575">
                            <a:moveTo>
                              <a:pt x="0" y="494"/>
                            </a:moveTo>
                            <a:lnTo>
                              <a:pt x="26" y="410"/>
                            </a:lnTo>
                            <a:lnTo>
                              <a:pt x="59" y="322"/>
                            </a:lnTo>
                            <a:lnTo>
                              <a:pt x="118" y="249"/>
                            </a:lnTo>
                            <a:lnTo>
                              <a:pt x="172" y="190"/>
                            </a:lnTo>
                            <a:lnTo>
                              <a:pt x="242" y="125"/>
                            </a:lnTo>
                            <a:lnTo>
                              <a:pt x="340" y="62"/>
                            </a:lnTo>
                            <a:lnTo>
                              <a:pt x="429" y="18"/>
                            </a:lnTo>
                            <a:lnTo>
                              <a:pt x="484" y="7"/>
                            </a:lnTo>
                            <a:lnTo>
                              <a:pt x="542" y="0"/>
                            </a:lnTo>
                            <a:lnTo>
                              <a:pt x="612" y="11"/>
                            </a:lnTo>
                            <a:lnTo>
                              <a:pt x="674" y="33"/>
                            </a:lnTo>
                            <a:lnTo>
                              <a:pt x="744" y="66"/>
                            </a:lnTo>
                            <a:lnTo>
                              <a:pt x="809" y="103"/>
                            </a:lnTo>
                            <a:lnTo>
                              <a:pt x="875" y="150"/>
                            </a:lnTo>
                            <a:lnTo>
                              <a:pt x="930" y="190"/>
                            </a:lnTo>
                            <a:lnTo>
                              <a:pt x="978" y="220"/>
                            </a:lnTo>
                            <a:lnTo>
                              <a:pt x="992" y="245"/>
                            </a:lnTo>
                            <a:lnTo>
                              <a:pt x="963" y="285"/>
                            </a:lnTo>
                            <a:lnTo>
                              <a:pt x="930" y="314"/>
                            </a:lnTo>
                            <a:lnTo>
                              <a:pt x="889" y="347"/>
                            </a:lnTo>
                            <a:lnTo>
                              <a:pt x="854" y="381"/>
                            </a:lnTo>
                            <a:lnTo>
                              <a:pt x="802" y="414"/>
                            </a:lnTo>
                            <a:lnTo>
                              <a:pt x="765" y="435"/>
                            </a:lnTo>
                            <a:lnTo>
                              <a:pt x="733" y="453"/>
                            </a:lnTo>
                            <a:lnTo>
                              <a:pt x="689" y="475"/>
                            </a:lnTo>
                            <a:lnTo>
                              <a:pt x="637" y="501"/>
                            </a:lnTo>
                            <a:lnTo>
                              <a:pt x="601" y="512"/>
                            </a:lnTo>
                            <a:lnTo>
                              <a:pt x="556" y="527"/>
                            </a:lnTo>
                            <a:lnTo>
                              <a:pt x="505" y="538"/>
                            </a:lnTo>
                            <a:lnTo>
                              <a:pt x="440" y="552"/>
                            </a:lnTo>
                            <a:lnTo>
                              <a:pt x="395" y="556"/>
                            </a:lnTo>
                            <a:lnTo>
                              <a:pt x="351" y="567"/>
                            </a:lnTo>
                            <a:lnTo>
                              <a:pt x="296" y="571"/>
                            </a:lnTo>
                            <a:lnTo>
                              <a:pt x="238" y="575"/>
                            </a:lnTo>
                            <a:lnTo>
                              <a:pt x="168" y="567"/>
                            </a:lnTo>
                            <a:lnTo>
                              <a:pt x="103" y="560"/>
                            </a:lnTo>
                            <a:lnTo>
                              <a:pt x="48" y="552"/>
                            </a:lnTo>
                            <a:lnTo>
                              <a:pt x="11" y="538"/>
                            </a:lnTo>
                            <a:lnTo>
                              <a:pt x="0" y="494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729120" name="Freeform 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73" y="3186"/>
                        <a:ext cx="38" cy="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" y="0"/>
                          </a:cxn>
                          <a:cxn ang="0">
                            <a:pos x="35" y="11"/>
                          </a:cxn>
                          <a:cxn ang="0">
                            <a:pos x="50" y="19"/>
                          </a:cxn>
                          <a:cxn ang="0">
                            <a:pos x="75" y="32"/>
                          </a:cxn>
                          <a:cxn ang="0">
                            <a:pos x="103" y="44"/>
                          </a:cxn>
                          <a:cxn ang="0">
                            <a:pos x="115" y="52"/>
                          </a:cxn>
                          <a:cxn ang="0">
                            <a:pos x="86" y="65"/>
                          </a:cxn>
                          <a:cxn ang="0">
                            <a:pos x="57" y="80"/>
                          </a:cxn>
                          <a:cxn ang="0">
                            <a:pos x="38" y="95"/>
                          </a:cxn>
                          <a:cxn ang="0">
                            <a:pos x="18" y="111"/>
                          </a:cxn>
                          <a:cxn ang="0">
                            <a:pos x="0" y="126"/>
                          </a:cxn>
                          <a:cxn ang="0">
                            <a:pos x="7" y="112"/>
                          </a:cxn>
                          <a:cxn ang="0">
                            <a:pos x="14" y="101"/>
                          </a:cxn>
                          <a:cxn ang="0">
                            <a:pos x="18" y="86"/>
                          </a:cxn>
                          <a:cxn ang="0">
                            <a:pos x="20" y="63"/>
                          </a:cxn>
                          <a:cxn ang="0">
                            <a:pos x="20" y="44"/>
                          </a:cxn>
                          <a:cxn ang="0">
                            <a:pos x="17" y="16"/>
                          </a:cxn>
                          <a:cxn ang="0">
                            <a:pos x="13" y="0"/>
                          </a:cxn>
                        </a:cxnLst>
                        <a:rect l="0" t="0" r="r" b="b"/>
                        <a:pathLst>
                          <a:path w="115" h="126">
                            <a:moveTo>
                              <a:pt x="13" y="0"/>
                            </a:moveTo>
                            <a:lnTo>
                              <a:pt x="35" y="11"/>
                            </a:lnTo>
                            <a:lnTo>
                              <a:pt x="50" y="19"/>
                            </a:lnTo>
                            <a:lnTo>
                              <a:pt x="75" y="32"/>
                            </a:lnTo>
                            <a:lnTo>
                              <a:pt x="103" y="44"/>
                            </a:lnTo>
                            <a:lnTo>
                              <a:pt x="115" y="52"/>
                            </a:lnTo>
                            <a:lnTo>
                              <a:pt x="86" y="65"/>
                            </a:lnTo>
                            <a:lnTo>
                              <a:pt x="57" y="80"/>
                            </a:lnTo>
                            <a:lnTo>
                              <a:pt x="38" y="95"/>
                            </a:lnTo>
                            <a:lnTo>
                              <a:pt x="18" y="111"/>
                            </a:lnTo>
                            <a:lnTo>
                              <a:pt x="0" y="126"/>
                            </a:lnTo>
                            <a:lnTo>
                              <a:pt x="7" y="112"/>
                            </a:lnTo>
                            <a:lnTo>
                              <a:pt x="14" y="101"/>
                            </a:lnTo>
                            <a:lnTo>
                              <a:pt x="18" y="86"/>
                            </a:lnTo>
                            <a:lnTo>
                              <a:pt x="20" y="63"/>
                            </a:lnTo>
                            <a:lnTo>
                              <a:pt x="20" y="44"/>
                            </a:lnTo>
                            <a:lnTo>
                              <a:pt x="17" y="16"/>
                            </a:lnTo>
                            <a:lnTo>
                              <a:pt x="13" y="0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729121" name="Freeform 3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82" y="3192"/>
                        <a:ext cx="40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15"/>
                          </a:cxn>
                          <a:cxn ang="0">
                            <a:pos x="27" y="5"/>
                          </a:cxn>
                          <a:cxn ang="0">
                            <a:pos x="39" y="0"/>
                          </a:cxn>
                          <a:cxn ang="0">
                            <a:pos x="55" y="0"/>
                          </a:cxn>
                          <a:cxn ang="0">
                            <a:pos x="69" y="4"/>
                          </a:cxn>
                          <a:cxn ang="0">
                            <a:pos x="80" y="8"/>
                          </a:cxn>
                          <a:cxn ang="0">
                            <a:pos x="91" y="8"/>
                          </a:cxn>
                          <a:cxn ang="0">
                            <a:pos x="94" y="8"/>
                          </a:cxn>
                          <a:cxn ang="0">
                            <a:pos x="102" y="9"/>
                          </a:cxn>
                          <a:cxn ang="0">
                            <a:pos x="115" y="19"/>
                          </a:cxn>
                          <a:cxn ang="0">
                            <a:pos x="120" y="29"/>
                          </a:cxn>
                          <a:cxn ang="0">
                            <a:pos x="115" y="36"/>
                          </a:cxn>
                          <a:cxn ang="0">
                            <a:pos x="98" y="43"/>
                          </a:cxn>
                          <a:cxn ang="0">
                            <a:pos x="83" y="46"/>
                          </a:cxn>
                          <a:cxn ang="0">
                            <a:pos x="69" y="53"/>
                          </a:cxn>
                          <a:cxn ang="0">
                            <a:pos x="54" y="61"/>
                          </a:cxn>
                          <a:cxn ang="0">
                            <a:pos x="35" y="67"/>
                          </a:cxn>
                          <a:cxn ang="0">
                            <a:pos x="23" y="75"/>
                          </a:cxn>
                          <a:cxn ang="0">
                            <a:pos x="12" y="82"/>
                          </a:cxn>
                          <a:cxn ang="0">
                            <a:pos x="4" y="83"/>
                          </a:cxn>
                          <a:cxn ang="0">
                            <a:pos x="0" y="75"/>
                          </a:cxn>
                          <a:cxn ang="0">
                            <a:pos x="16" y="63"/>
                          </a:cxn>
                          <a:cxn ang="0">
                            <a:pos x="22" y="51"/>
                          </a:cxn>
                          <a:cxn ang="0">
                            <a:pos x="23" y="40"/>
                          </a:cxn>
                          <a:cxn ang="0">
                            <a:pos x="18" y="15"/>
                          </a:cxn>
                        </a:cxnLst>
                        <a:rect l="0" t="0" r="r" b="b"/>
                        <a:pathLst>
                          <a:path w="120" h="83">
                            <a:moveTo>
                              <a:pt x="18" y="15"/>
                            </a:moveTo>
                            <a:lnTo>
                              <a:pt x="27" y="5"/>
                            </a:lnTo>
                            <a:lnTo>
                              <a:pt x="39" y="0"/>
                            </a:lnTo>
                            <a:lnTo>
                              <a:pt x="55" y="0"/>
                            </a:lnTo>
                            <a:lnTo>
                              <a:pt x="69" y="4"/>
                            </a:lnTo>
                            <a:lnTo>
                              <a:pt x="80" y="8"/>
                            </a:lnTo>
                            <a:lnTo>
                              <a:pt x="91" y="8"/>
                            </a:lnTo>
                            <a:lnTo>
                              <a:pt x="94" y="8"/>
                            </a:lnTo>
                            <a:lnTo>
                              <a:pt x="102" y="9"/>
                            </a:lnTo>
                            <a:lnTo>
                              <a:pt x="115" y="19"/>
                            </a:lnTo>
                            <a:lnTo>
                              <a:pt x="120" y="29"/>
                            </a:lnTo>
                            <a:lnTo>
                              <a:pt x="115" y="36"/>
                            </a:lnTo>
                            <a:lnTo>
                              <a:pt x="98" y="43"/>
                            </a:lnTo>
                            <a:lnTo>
                              <a:pt x="83" y="46"/>
                            </a:lnTo>
                            <a:lnTo>
                              <a:pt x="69" y="53"/>
                            </a:lnTo>
                            <a:lnTo>
                              <a:pt x="54" y="61"/>
                            </a:lnTo>
                            <a:lnTo>
                              <a:pt x="35" y="67"/>
                            </a:lnTo>
                            <a:lnTo>
                              <a:pt x="23" y="75"/>
                            </a:lnTo>
                            <a:lnTo>
                              <a:pt x="12" y="82"/>
                            </a:lnTo>
                            <a:lnTo>
                              <a:pt x="4" y="83"/>
                            </a:lnTo>
                            <a:lnTo>
                              <a:pt x="0" y="75"/>
                            </a:lnTo>
                            <a:lnTo>
                              <a:pt x="16" y="63"/>
                            </a:lnTo>
                            <a:lnTo>
                              <a:pt x="22" y="51"/>
                            </a:lnTo>
                            <a:lnTo>
                              <a:pt x="23" y="40"/>
                            </a:lnTo>
                            <a:lnTo>
                              <a:pt x="18" y="15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</p:grpSp>
                <p:grpSp>
                  <p:nvGrpSpPr>
                    <p:cNvPr id="12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12" y="3124"/>
                      <a:ext cx="252" cy="190"/>
                      <a:chOff x="1412" y="3124"/>
                      <a:chExt cx="252" cy="190"/>
                    </a:xfrm>
                  </p:grpSpPr>
                  <p:grpSp>
                    <p:nvGrpSpPr>
                      <p:cNvPr id="13" name="Group 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412" y="3147"/>
                        <a:ext cx="170" cy="167"/>
                        <a:chOff x="1412" y="3147"/>
                        <a:chExt cx="170" cy="167"/>
                      </a:xfrm>
                    </p:grpSpPr>
                    <p:sp>
                      <p:nvSpPr>
                        <p:cNvPr id="729124" name="Freeform 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412" y="3158"/>
                          <a:ext cx="151" cy="1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1" y="108"/>
                            </a:cxn>
                            <a:cxn ang="0">
                              <a:pos x="5" y="132"/>
                            </a:cxn>
                            <a:cxn ang="0">
                              <a:pos x="0" y="163"/>
                            </a:cxn>
                            <a:cxn ang="0">
                              <a:pos x="0" y="192"/>
                            </a:cxn>
                            <a:cxn ang="0">
                              <a:pos x="3" y="232"/>
                            </a:cxn>
                            <a:cxn ang="0">
                              <a:pos x="12" y="266"/>
                            </a:cxn>
                            <a:cxn ang="0">
                              <a:pos x="23" y="299"/>
                            </a:cxn>
                            <a:cxn ang="0">
                              <a:pos x="38" y="327"/>
                            </a:cxn>
                            <a:cxn ang="0">
                              <a:pos x="62" y="359"/>
                            </a:cxn>
                            <a:cxn ang="0">
                              <a:pos x="86" y="386"/>
                            </a:cxn>
                            <a:cxn ang="0">
                              <a:pos x="114" y="412"/>
                            </a:cxn>
                            <a:cxn ang="0">
                              <a:pos x="138" y="427"/>
                            </a:cxn>
                            <a:cxn ang="0">
                              <a:pos x="167" y="442"/>
                            </a:cxn>
                            <a:cxn ang="0">
                              <a:pos x="204" y="455"/>
                            </a:cxn>
                            <a:cxn ang="0">
                              <a:pos x="237" y="464"/>
                            </a:cxn>
                            <a:cxn ang="0">
                              <a:pos x="267" y="466"/>
                            </a:cxn>
                            <a:cxn ang="0">
                              <a:pos x="295" y="467"/>
                            </a:cxn>
                            <a:cxn ang="0">
                              <a:pos x="325" y="466"/>
                            </a:cxn>
                            <a:cxn ang="0">
                              <a:pos x="353" y="463"/>
                            </a:cxn>
                            <a:cxn ang="0">
                              <a:pos x="451" y="440"/>
                            </a:cxn>
                            <a:cxn ang="0">
                              <a:pos x="381" y="402"/>
                            </a:cxn>
                            <a:cxn ang="0">
                              <a:pos x="293" y="342"/>
                            </a:cxn>
                            <a:cxn ang="0">
                              <a:pos x="230" y="265"/>
                            </a:cxn>
                            <a:cxn ang="0">
                              <a:pos x="156" y="147"/>
                            </a:cxn>
                            <a:cxn ang="0">
                              <a:pos x="138" y="65"/>
                            </a:cxn>
                            <a:cxn ang="0">
                              <a:pos x="137" y="0"/>
                            </a:cxn>
                            <a:cxn ang="0">
                              <a:pos x="21" y="108"/>
                            </a:cxn>
                          </a:cxnLst>
                          <a:rect l="0" t="0" r="r" b="b"/>
                          <a:pathLst>
                            <a:path w="451" h="467">
                              <a:moveTo>
                                <a:pt x="21" y="108"/>
                              </a:moveTo>
                              <a:lnTo>
                                <a:pt x="5" y="132"/>
                              </a:lnTo>
                              <a:lnTo>
                                <a:pt x="0" y="163"/>
                              </a:lnTo>
                              <a:lnTo>
                                <a:pt x="0" y="192"/>
                              </a:lnTo>
                              <a:lnTo>
                                <a:pt x="3" y="232"/>
                              </a:lnTo>
                              <a:lnTo>
                                <a:pt x="12" y="266"/>
                              </a:lnTo>
                              <a:lnTo>
                                <a:pt x="23" y="299"/>
                              </a:lnTo>
                              <a:lnTo>
                                <a:pt x="38" y="327"/>
                              </a:lnTo>
                              <a:lnTo>
                                <a:pt x="62" y="359"/>
                              </a:lnTo>
                              <a:lnTo>
                                <a:pt x="86" y="386"/>
                              </a:lnTo>
                              <a:lnTo>
                                <a:pt x="114" y="412"/>
                              </a:lnTo>
                              <a:lnTo>
                                <a:pt x="138" y="427"/>
                              </a:lnTo>
                              <a:lnTo>
                                <a:pt x="167" y="442"/>
                              </a:lnTo>
                              <a:lnTo>
                                <a:pt x="204" y="455"/>
                              </a:lnTo>
                              <a:lnTo>
                                <a:pt x="237" y="464"/>
                              </a:lnTo>
                              <a:lnTo>
                                <a:pt x="267" y="466"/>
                              </a:lnTo>
                              <a:lnTo>
                                <a:pt x="295" y="467"/>
                              </a:lnTo>
                              <a:lnTo>
                                <a:pt x="325" y="466"/>
                              </a:lnTo>
                              <a:lnTo>
                                <a:pt x="353" y="463"/>
                              </a:lnTo>
                              <a:lnTo>
                                <a:pt x="451" y="440"/>
                              </a:lnTo>
                              <a:lnTo>
                                <a:pt x="381" y="402"/>
                              </a:lnTo>
                              <a:lnTo>
                                <a:pt x="293" y="342"/>
                              </a:lnTo>
                              <a:lnTo>
                                <a:pt x="230" y="265"/>
                              </a:lnTo>
                              <a:lnTo>
                                <a:pt x="156" y="147"/>
                              </a:lnTo>
                              <a:lnTo>
                                <a:pt x="138" y="65"/>
                              </a:lnTo>
                              <a:lnTo>
                                <a:pt x="137" y="0"/>
                              </a:lnTo>
                              <a:lnTo>
                                <a:pt x="21" y="1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dirty="0"/>
                        </a:p>
                      </p:txBody>
                    </p:sp>
                    <p:sp>
                      <p:nvSpPr>
                        <p:cNvPr id="729125" name="Freeform 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421" y="3153"/>
                          <a:ext cx="150" cy="1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" y="108"/>
                            </a:cxn>
                            <a:cxn ang="0">
                              <a:pos x="6" y="132"/>
                            </a:cxn>
                            <a:cxn ang="0">
                              <a:pos x="0" y="163"/>
                            </a:cxn>
                            <a:cxn ang="0">
                              <a:pos x="0" y="192"/>
                            </a:cxn>
                            <a:cxn ang="0">
                              <a:pos x="3" y="232"/>
                            </a:cxn>
                            <a:cxn ang="0">
                              <a:pos x="13" y="266"/>
                            </a:cxn>
                            <a:cxn ang="0">
                              <a:pos x="24" y="299"/>
                            </a:cxn>
                            <a:cxn ang="0">
                              <a:pos x="39" y="327"/>
                            </a:cxn>
                            <a:cxn ang="0">
                              <a:pos x="62" y="359"/>
                            </a:cxn>
                            <a:cxn ang="0">
                              <a:pos x="87" y="386"/>
                            </a:cxn>
                            <a:cxn ang="0">
                              <a:pos x="115" y="412"/>
                            </a:cxn>
                            <a:cxn ang="0">
                              <a:pos x="139" y="427"/>
                            </a:cxn>
                            <a:cxn ang="0">
                              <a:pos x="168" y="442"/>
                            </a:cxn>
                            <a:cxn ang="0">
                              <a:pos x="205" y="455"/>
                            </a:cxn>
                            <a:cxn ang="0">
                              <a:pos x="238" y="464"/>
                            </a:cxn>
                            <a:cxn ang="0">
                              <a:pos x="268" y="466"/>
                            </a:cxn>
                            <a:cxn ang="0">
                              <a:pos x="296" y="467"/>
                            </a:cxn>
                            <a:cxn ang="0">
                              <a:pos x="325" y="466"/>
                            </a:cxn>
                            <a:cxn ang="0">
                              <a:pos x="352" y="463"/>
                            </a:cxn>
                            <a:cxn ang="0">
                              <a:pos x="452" y="440"/>
                            </a:cxn>
                            <a:cxn ang="0">
                              <a:pos x="382" y="402"/>
                            </a:cxn>
                            <a:cxn ang="0">
                              <a:pos x="293" y="342"/>
                            </a:cxn>
                            <a:cxn ang="0">
                              <a:pos x="231" y="265"/>
                            </a:cxn>
                            <a:cxn ang="0">
                              <a:pos x="157" y="148"/>
                            </a:cxn>
                            <a:cxn ang="0">
                              <a:pos x="139" y="65"/>
                            </a:cxn>
                            <a:cxn ang="0">
                              <a:pos x="137" y="0"/>
                            </a:cxn>
                            <a:cxn ang="0">
                              <a:pos x="22" y="108"/>
                            </a:cxn>
                          </a:cxnLst>
                          <a:rect l="0" t="0" r="r" b="b"/>
                          <a:pathLst>
                            <a:path w="452" h="467">
                              <a:moveTo>
                                <a:pt x="22" y="108"/>
                              </a:moveTo>
                              <a:lnTo>
                                <a:pt x="6" y="132"/>
                              </a:lnTo>
                              <a:lnTo>
                                <a:pt x="0" y="163"/>
                              </a:lnTo>
                              <a:lnTo>
                                <a:pt x="0" y="192"/>
                              </a:lnTo>
                              <a:lnTo>
                                <a:pt x="3" y="232"/>
                              </a:lnTo>
                              <a:lnTo>
                                <a:pt x="13" y="266"/>
                              </a:lnTo>
                              <a:lnTo>
                                <a:pt x="24" y="299"/>
                              </a:lnTo>
                              <a:lnTo>
                                <a:pt x="39" y="327"/>
                              </a:lnTo>
                              <a:lnTo>
                                <a:pt x="62" y="359"/>
                              </a:lnTo>
                              <a:lnTo>
                                <a:pt x="87" y="386"/>
                              </a:lnTo>
                              <a:lnTo>
                                <a:pt x="115" y="412"/>
                              </a:lnTo>
                              <a:lnTo>
                                <a:pt x="139" y="427"/>
                              </a:lnTo>
                              <a:lnTo>
                                <a:pt x="168" y="442"/>
                              </a:lnTo>
                              <a:lnTo>
                                <a:pt x="205" y="455"/>
                              </a:lnTo>
                              <a:lnTo>
                                <a:pt x="238" y="464"/>
                              </a:lnTo>
                              <a:lnTo>
                                <a:pt x="268" y="466"/>
                              </a:lnTo>
                              <a:lnTo>
                                <a:pt x="296" y="467"/>
                              </a:lnTo>
                              <a:lnTo>
                                <a:pt x="325" y="466"/>
                              </a:lnTo>
                              <a:lnTo>
                                <a:pt x="352" y="463"/>
                              </a:lnTo>
                              <a:lnTo>
                                <a:pt x="452" y="440"/>
                              </a:lnTo>
                              <a:lnTo>
                                <a:pt x="382" y="402"/>
                              </a:lnTo>
                              <a:lnTo>
                                <a:pt x="293" y="342"/>
                              </a:lnTo>
                              <a:lnTo>
                                <a:pt x="231" y="265"/>
                              </a:lnTo>
                              <a:lnTo>
                                <a:pt x="157" y="148"/>
                              </a:lnTo>
                              <a:lnTo>
                                <a:pt x="139" y="65"/>
                              </a:lnTo>
                              <a:lnTo>
                                <a:pt x="137" y="0"/>
                              </a:lnTo>
                              <a:lnTo>
                                <a:pt x="22" y="1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dirty="0"/>
                        </a:p>
                      </p:txBody>
                    </p:sp>
                    <p:sp>
                      <p:nvSpPr>
                        <p:cNvPr id="729126" name="Freeform 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431" y="3147"/>
                          <a:ext cx="151" cy="1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" y="108"/>
                            </a:cxn>
                            <a:cxn ang="0">
                              <a:pos x="6" y="133"/>
                            </a:cxn>
                            <a:cxn ang="0">
                              <a:pos x="0" y="165"/>
                            </a:cxn>
                            <a:cxn ang="0">
                              <a:pos x="0" y="193"/>
                            </a:cxn>
                            <a:cxn ang="0">
                              <a:pos x="3" y="232"/>
                            </a:cxn>
                            <a:cxn ang="0">
                              <a:pos x="13" y="267"/>
                            </a:cxn>
                            <a:cxn ang="0">
                              <a:pos x="24" y="300"/>
                            </a:cxn>
                            <a:cxn ang="0">
                              <a:pos x="39" y="328"/>
                            </a:cxn>
                            <a:cxn ang="0">
                              <a:pos x="62" y="360"/>
                            </a:cxn>
                            <a:cxn ang="0">
                              <a:pos x="87" y="387"/>
                            </a:cxn>
                            <a:cxn ang="0">
                              <a:pos x="115" y="413"/>
                            </a:cxn>
                            <a:cxn ang="0">
                              <a:pos x="139" y="428"/>
                            </a:cxn>
                            <a:cxn ang="0">
                              <a:pos x="168" y="442"/>
                            </a:cxn>
                            <a:cxn ang="0">
                              <a:pos x="205" y="456"/>
                            </a:cxn>
                            <a:cxn ang="0">
                              <a:pos x="238" y="465"/>
                            </a:cxn>
                            <a:cxn ang="0">
                              <a:pos x="268" y="467"/>
                            </a:cxn>
                            <a:cxn ang="0">
                              <a:pos x="296" y="468"/>
                            </a:cxn>
                            <a:cxn ang="0">
                              <a:pos x="324" y="467"/>
                            </a:cxn>
                            <a:cxn ang="0">
                              <a:pos x="352" y="463"/>
                            </a:cxn>
                            <a:cxn ang="0">
                              <a:pos x="452" y="441"/>
                            </a:cxn>
                            <a:cxn ang="0">
                              <a:pos x="382" y="403"/>
                            </a:cxn>
                            <a:cxn ang="0">
                              <a:pos x="293" y="343"/>
                            </a:cxn>
                            <a:cxn ang="0">
                              <a:pos x="231" y="266"/>
                            </a:cxn>
                            <a:cxn ang="0">
                              <a:pos x="157" y="149"/>
                            </a:cxn>
                            <a:cxn ang="0">
                              <a:pos x="139" y="65"/>
                            </a:cxn>
                            <a:cxn ang="0">
                              <a:pos x="137" y="0"/>
                            </a:cxn>
                            <a:cxn ang="0">
                              <a:pos x="22" y="108"/>
                            </a:cxn>
                          </a:cxnLst>
                          <a:rect l="0" t="0" r="r" b="b"/>
                          <a:pathLst>
                            <a:path w="452" h="468">
                              <a:moveTo>
                                <a:pt x="22" y="108"/>
                              </a:moveTo>
                              <a:lnTo>
                                <a:pt x="6" y="133"/>
                              </a:lnTo>
                              <a:lnTo>
                                <a:pt x="0" y="165"/>
                              </a:lnTo>
                              <a:lnTo>
                                <a:pt x="0" y="193"/>
                              </a:lnTo>
                              <a:lnTo>
                                <a:pt x="3" y="232"/>
                              </a:lnTo>
                              <a:lnTo>
                                <a:pt x="13" y="267"/>
                              </a:lnTo>
                              <a:lnTo>
                                <a:pt x="24" y="300"/>
                              </a:lnTo>
                              <a:lnTo>
                                <a:pt x="39" y="328"/>
                              </a:lnTo>
                              <a:lnTo>
                                <a:pt x="62" y="360"/>
                              </a:lnTo>
                              <a:lnTo>
                                <a:pt x="87" y="387"/>
                              </a:lnTo>
                              <a:lnTo>
                                <a:pt x="115" y="413"/>
                              </a:lnTo>
                              <a:lnTo>
                                <a:pt x="139" y="428"/>
                              </a:lnTo>
                              <a:lnTo>
                                <a:pt x="168" y="442"/>
                              </a:lnTo>
                              <a:lnTo>
                                <a:pt x="205" y="456"/>
                              </a:lnTo>
                              <a:lnTo>
                                <a:pt x="238" y="465"/>
                              </a:lnTo>
                              <a:lnTo>
                                <a:pt x="268" y="467"/>
                              </a:lnTo>
                              <a:lnTo>
                                <a:pt x="296" y="468"/>
                              </a:lnTo>
                              <a:lnTo>
                                <a:pt x="324" y="467"/>
                              </a:lnTo>
                              <a:lnTo>
                                <a:pt x="352" y="463"/>
                              </a:lnTo>
                              <a:lnTo>
                                <a:pt x="452" y="441"/>
                              </a:lnTo>
                              <a:lnTo>
                                <a:pt x="382" y="403"/>
                              </a:lnTo>
                              <a:lnTo>
                                <a:pt x="293" y="343"/>
                              </a:lnTo>
                              <a:lnTo>
                                <a:pt x="231" y="266"/>
                              </a:lnTo>
                              <a:lnTo>
                                <a:pt x="157" y="149"/>
                              </a:lnTo>
                              <a:lnTo>
                                <a:pt x="139" y="65"/>
                              </a:lnTo>
                              <a:lnTo>
                                <a:pt x="137" y="0"/>
                              </a:lnTo>
                              <a:lnTo>
                                <a:pt x="22" y="1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dirty="0"/>
                        </a:p>
                      </p:txBody>
                    </p:sp>
                  </p:grpSp>
                  <p:grpSp>
                    <p:nvGrpSpPr>
                      <p:cNvPr id="14" name="Group 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70" y="3124"/>
                        <a:ext cx="94" cy="176"/>
                        <a:chOff x="1570" y="3124"/>
                        <a:chExt cx="94" cy="176"/>
                      </a:xfrm>
                    </p:grpSpPr>
                    <p:sp>
                      <p:nvSpPr>
                        <p:cNvPr id="729128" name="Freeform 4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91" y="3124"/>
                          <a:ext cx="73" cy="17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" y="29"/>
                            </a:cxn>
                            <a:cxn ang="0">
                              <a:pos x="130" y="64"/>
                            </a:cxn>
                            <a:cxn ang="0">
                              <a:pos x="163" y="90"/>
                            </a:cxn>
                            <a:cxn ang="0">
                              <a:pos x="180" y="116"/>
                            </a:cxn>
                            <a:cxn ang="0">
                              <a:pos x="192" y="137"/>
                            </a:cxn>
                            <a:cxn ang="0">
                              <a:pos x="203" y="159"/>
                            </a:cxn>
                            <a:cxn ang="0">
                              <a:pos x="210" y="183"/>
                            </a:cxn>
                            <a:cxn ang="0">
                              <a:pos x="216" y="205"/>
                            </a:cxn>
                            <a:cxn ang="0">
                              <a:pos x="220" y="237"/>
                            </a:cxn>
                            <a:cxn ang="0">
                              <a:pos x="220" y="264"/>
                            </a:cxn>
                            <a:cxn ang="0">
                              <a:pos x="216" y="295"/>
                            </a:cxn>
                            <a:cxn ang="0">
                              <a:pos x="212" y="321"/>
                            </a:cxn>
                            <a:cxn ang="0">
                              <a:pos x="200" y="353"/>
                            </a:cxn>
                            <a:cxn ang="0">
                              <a:pos x="192" y="377"/>
                            </a:cxn>
                            <a:cxn ang="0">
                              <a:pos x="174" y="402"/>
                            </a:cxn>
                            <a:cxn ang="0">
                              <a:pos x="157" y="429"/>
                            </a:cxn>
                            <a:cxn ang="0">
                              <a:pos x="115" y="462"/>
                            </a:cxn>
                            <a:cxn ang="0">
                              <a:pos x="4" y="526"/>
                            </a:cxn>
                            <a:cxn ang="0">
                              <a:pos x="32" y="471"/>
                            </a:cxn>
                            <a:cxn ang="0">
                              <a:pos x="72" y="374"/>
                            </a:cxn>
                            <a:cxn ang="0">
                              <a:pos x="98" y="219"/>
                            </a:cxn>
                            <a:cxn ang="0">
                              <a:pos x="80" y="116"/>
                            </a:cxn>
                            <a:cxn ang="0">
                              <a:pos x="10" y="22"/>
                            </a:cxn>
                            <a:cxn ang="0">
                              <a:pos x="0" y="0"/>
                            </a:cxn>
                            <a:cxn ang="0">
                              <a:pos x="75" y="29"/>
                            </a:cxn>
                          </a:cxnLst>
                          <a:rect l="0" t="0" r="r" b="b"/>
                          <a:pathLst>
                            <a:path w="220" h="526">
                              <a:moveTo>
                                <a:pt x="75" y="29"/>
                              </a:moveTo>
                              <a:lnTo>
                                <a:pt x="130" y="64"/>
                              </a:lnTo>
                              <a:lnTo>
                                <a:pt x="163" y="90"/>
                              </a:lnTo>
                              <a:lnTo>
                                <a:pt x="180" y="116"/>
                              </a:lnTo>
                              <a:lnTo>
                                <a:pt x="192" y="137"/>
                              </a:lnTo>
                              <a:lnTo>
                                <a:pt x="203" y="159"/>
                              </a:lnTo>
                              <a:lnTo>
                                <a:pt x="210" y="183"/>
                              </a:lnTo>
                              <a:lnTo>
                                <a:pt x="216" y="205"/>
                              </a:lnTo>
                              <a:lnTo>
                                <a:pt x="220" y="237"/>
                              </a:lnTo>
                              <a:lnTo>
                                <a:pt x="220" y="264"/>
                              </a:lnTo>
                              <a:lnTo>
                                <a:pt x="216" y="295"/>
                              </a:lnTo>
                              <a:lnTo>
                                <a:pt x="212" y="321"/>
                              </a:lnTo>
                              <a:lnTo>
                                <a:pt x="200" y="353"/>
                              </a:lnTo>
                              <a:lnTo>
                                <a:pt x="192" y="377"/>
                              </a:lnTo>
                              <a:lnTo>
                                <a:pt x="174" y="402"/>
                              </a:lnTo>
                              <a:lnTo>
                                <a:pt x="157" y="429"/>
                              </a:lnTo>
                              <a:lnTo>
                                <a:pt x="115" y="462"/>
                              </a:lnTo>
                              <a:lnTo>
                                <a:pt x="4" y="526"/>
                              </a:lnTo>
                              <a:lnTo>
                                <a:pt x="32" y="471"/>
                              </a:lnTo>
                              <a:lnTo>
                                <a:pt x="72" y="374"/>
                              </a:lnTo>
                              <a:lnTo>
                                <a:pt x="98" y="219"/>
                              </a:lnTo>
                              <a:lnTo>
                                <a:pt x="80" y="116"/>
                              </a:lnTo>
                              <a:lnTo>
                                <a:pt x="10" y="22"/>
                              </a:lnTo>
                              <a:lnTo>
                                <a:pt x="0" y="0"/>
                              </a:lnTo>
                              <a:lnTo>
                                <a:pt x="75" y="2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dirty="0"/>
                        </a:p>
                      </p:txBody>
                    </p:sp>
                    <p:sp>
                      <p:nvSpPr>
                        <p:cNvPr id="729129" name="Freeform 4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81" y="3125"/>
                          <a:ext cx="74" cy="17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" y="29"/>
                            </a:cxn>
                            <a:cxn ang="0">
                              <a:pos x="131" y="64"/>
                            </a:cxn>
                            <a:cxn ang="0">
                              <a:pos x="164" y="91"/>
                            </a:cxn>
                            <a:cxn ang="0">
                              <a:pos x="181" y="116"/>
                            </a:cxn>
                            <a:cxn ang="0">
                              <a:pos x="192" y="137"/>
                            </a:cxn>
                            <a:cxn ang="0">
                              <a:pos x="203" y="159"/>
                            </a:cxn>
                            <a:cxn ang="0">
                              <a:pos x="210" y="184"/>
                            </a:cxn>
                            <a:cxn ang="0">
                              <a:pos x="218" y="206"/>
                            </a:cxn>
                            <a:cxn ang="0">
                              <a:pos x="222" y="238"/>
                            </a:cxn>
                            <a:cxn ang="0">
                              <a:pos x="222" y="265"/>
                            </a:cxn>
                            <a:cxn ang="0">
                              <a:pos x="218" y="296"/>
                            </a:cxn>
                            <a:cxn ang="0">
                              <a:pos x="214" y="322"/>
                            </a:cxn>
                            <a:cxn ang="0">
                              <a:pos x="201" y="354"/>
                            </a:cxn>
                            <a:cxn ang="0">
                              <a:pos x="192" y="378"/>
                            </a:cxn>
                            <a:cxn ang="0">
                              <a:pos x="175" y="403"/>
                            </a:cxn>
                            <a:cxn ang="0">
                              <a:pos x="158" y="430"/>
                            </a:cxn>
                            <a:cxn ang="0">
                              <a:pos x="116" y="462"/>
                            </a:cxn>
                            <a:cxn ang="0">
                              <a:pos x="4" y="525"/>
                            </a:cxn>
                            <a:cxn ang="0">
                              <a:pos x="32" y="471"/>
                            </a:cxn>
                            <a:cxn ang="0">
                              <a:pos x="73" y="374"/>
                            </a:cxn>
                            <a:cxn ang="0">
                              <a:pos x="99" y="220"/>
                            </a:cxn>
                            <a:cxn ang="0">
                              <a:pos x="80" y="116"/>
                            </a:cxn>
                            <a:cxn ang="0">
                              <a:pos x="10" y="23"/>
                            </a:cxn>
                            <a:cxn ang="0">
                              <a:pos x="0" y="0"/>
                            </a:cxn>
                            <a:cxn ang="0">
                              <a:pos x="75" y="29"/>
                            </a:cxn>
                          </a:cxnLst>
                          <a:rect l="0" t="0" r="r" b="b"/>
                          <a:pathLst>
                            <a:path w="222" h="525">
                              <a:moveTo>
                                <a:pt x="75" y="29"/>
                              </a:moveTo>
                              <a:lnTo>
                                <a:pt x="131" y="64"/>
                              </a:lnTo>
                              <a:lnTo>
                                <a:pt x="164" y="91"/>
                              </a:lnTo>
                              <a:lnTo>
                                <a:pt x="181" y="116"/>
                              </a:lnTo>
                              <a:lnTo>
                                <a:pt x="192" y="137"/>
                              </a:lnTo>
                              <a:lnTo>
                                <a:pt x="203" y="159"/>
                              </a:lnTo>
                              <a:lnTo>
                                <a:pt x="210" y="184"/>
                              </a:lnTo>
                              <a:lnTo>
                                <a:pt x="218" y="206"/>
                              </a:lnTo>
                              <a:lnTo>
                                <a:pt x="222" y="238"/>
                              </a:lnTo>
                              <a:lnTo>
                                <a:pt x="222" y="265"/>
                              </a:lnTo>
                              <a:lnTo>
                                <a:pt x="218" y="296"/>
                              </a:lnTo>
                              <a:lnTo>
                                <a:pt x="214" y="322"/>
                              </a:lnTo>
                              <a:lnTo>
                                <a:pt x="201" y="354"/>
                              </a:lnTo>
                              <a:lnTo>
                                <a:pt x="192" y="378"/>
                              </a:lnTo>
                              <a:lnTo>
                                <a:pt x="175" y="403"/>
                              </a:lnTo>
                              <a:lnTo>
                                <a:pt x="158" y="430"/>
                              </a:lnTo>
                              <a:lnTo>
                                <a:pt x="116" y="462"/>
                              </a:lnTo>
                              <a:lnTo>
                                <a:pt x="4" y="525"/>
                              </a:lnTo>
                              <a:lnTo>
                                <a:pt x="32" y="471"/>
                              </a:lnTo>
                              <a:lnTo>
                                <a:pt x="73" y="374"/>
                              </a:lnTo>
                              <a:lnTo>
                                <a:pt x="99" y="220"/>
                              </a:lnTo>
                              <a:lnTo>
                                <a:pt x="80" y="116"/>
                              </a:lnTo>
                              <a:lnTo>
                                <a:pt x="10" y="23"/>
                              </a:lnTo>
                              <a:lnTo>
                                <a:pt x="0" y="0"/>
                              </a:lnTo>
                              <a:lnTo>
                                <a:pt x="75" y="2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dirty="0"/>
                        </a:p>
                      </p:txBody>
                    </p:sp>
                    <p:sp>
                      <p:nvSpPr>
                        <p:cNvPr id="729130" name="Freeform 4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70" y="3124"/>
                          <a:ext cx="74" cy="17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" y="30"/>
                            </a:cxn>
                            <a:cxn ang="0">
                              <a:pos x="130" y="65"/>
                            </a:cxn>
                            <a:cxn ang="0">
                              <a:pos x="164" y="91"/>
                            </a:cxn>
                            <a:cxn ang="0">
                              <a:pos x="181" y="117"/>
                            </a:cxn>
                            <a:cxn ang="0">
                              <a:pos x="192" y="138"/>
                            </a:cxn>
                            <a:cxn ang="0">
                              <a:pos x="203" y="160"/>
                            </a:cxn>
                            <a:cxn ang="0">
                              <a:pos x="210" y="185"/>
                            </a:cxn>
                            <a:cxn ang="0">
                              <a:pos x="218" y="207"/>
                            </a:cxn>
                            <a:cxn ang="0">
                              <a:pos x="221" y="239"/>
                            </a:cxn>
                            <a:cxn ang="0">
                              <a:pos x="221" y="266"/>
                            </a:cxn>
                            <a:cxn ang="0">
                              <a:pos x="218" y="296"/>
                            </a:cxn>
                            <a:cxn ang="0">
                              <a:pos x="214" y="322"/>
                            </a:cxn>
                            <a:cxn ang="0">
                              <a:pos x="200" y="354"/>
                            </a:cxn>
                            <a:cxn ang="0">
                              <a:pos x="192" y="379"/>
                            </a:cxn>
                            <a:cxn ang="0">
                              <a:pos x="175" y="403"/>
                            </a:cxn>
                            <a:cxn ang="0">
                              <a:pos x="157" y="430"/>
                            </a:cxn>
                            <a:cxn ang="0">
                              <a:pos x="116" y="462"/>
                            </a:cxn>
                            <a:cxn ang="0">
                              <a:pos x="4" y="527"/>
                            </a:cxn>
                            <a:cxn ang="0">
                              <a:pos x="32" y="472"/>
                            </a:cxn>
                            <a:cxn ang="0">
                              <a:pos x="73" y="375"/>
                            </a:cxn>
                            <a:cxn ang="0">
                              <a:pos x="98" y="220"/>
                            </a:cxn>
                            <a:cxn ang="0">
                              <a:pos x="80" y="117"/>
                            </a:cxn>
                            <a:cxn ang="0">
                              <a:pos x="10" y="24"/>
                            </a:cxn>
                            <a:cxn ang="0">
                              <a:pos x="0" y="0"/>
                            </a:cxn>
                            <a:cxn ang="0">
                              <a:pos x="75" y="30"/>
                            </a:cxn>
                          </a:cxnLst>
                          <a:rect l="0" t="0" r="r" b="b"/>
                          <a:pathLst>
                            <a:path w="221" h="527">
                              <a:moveTo>
                                <a:pt x="75" y="30"/>
                              </a:moveTo>
                              <a:lnTo>
                                <a:pt x="130" y="65"/>
                              </a:lnTo>
                              <a:lnTo>
                                <a:pt x="164" y="91"/>
                              </a:lnTo>
                              <a:lnTo>
                                <a:pt x="181" y="117"/>
                              </a:lnTo>
                              <a:lnTo>
                                <a:pt x="192" y="138"/>
                              </a:lnTo>
                              <a:lnTo>
                                <a:pt x="203" y="160"/>
                              </a:lnTo>
                              <a:lnTo>
                                <a:pt x="210" y="185"/>
                              </a:lnTo>
                              <a:lnTo>
                                <a:pt x="218" y="207"/>
                              </a:lnTo>
                              <a:lnTo>
                                <a:pt x="221" y="239"/>
                              </a:lnTo>
                              <a:lnTo>
                                <a:pt x="221" y="266"/>
                              </a:lnTo>
                              <a:lnTo>
                                <a:pt x="218" y="296"/>
                              </a:lnTo>
                              <a:lnTo>
                                <a:pt x="214" y="322"/>
                              </a:lnTo>
                              <a:lnTo>
                                <a:pt x="200" y="354"/>
                              </a:lnTo>
                              <a:lnTo>
                                <a:pt x="192" y="379"/>
                              </a:lnTo>
                              <a:lnTo>
                                <a:pt x="175" y="403"/>
                              </a:lnTo>
                              <a:lnTo>
                                <a:pt x="157" y="430"/>
                              </a:lnTo>
                              <a:lnTo>
                                <a:pt x="116" y="462"/>
                              </a:lnTo>
                              <a:lnTo>
                                <a:pt x="4" y="527"/>
                              </a:lnTo>
                              <a:lnTo>
                                <a:pt x="32" y="472"/>
                              </a:lnTo>
                              <a:lnTo>
                                <a:pt x="73" y="375"/>
                              </a:lnTo>
                              <a:lnTo>
                                <a:pt x="98" y="220"/>
                              </a:lnTo>
                              <a:lnTo>
                                <a:pt x="80" y="117"/>
                              </a:lnTo>
                              <a:lnTo>
                                <a:pt x="10" y="24"/>
                              </a:lnTo>
                              <a:lnTo>
                                <a:pt x="0" y="0"/>
                              </a:lnTo>
                              <a:lnTo>
                                <a:pt x="75" y="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tr-TR" dirty="0"/>
                        </a:p>
                      </p:txBody>
                    </p:sp>
                  </p:grpSp>
                </p:grpSp>
                <p:sp>
                  <p:nvSpPr>
                    <p:cNvPr id="729131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72" y="3119"/>
                      <a:ext cx="318" cy="16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48" y="468"/>
                        </a:cxn>
                        <a:cxn ang="0">
                          <a:pos x="91" y="434"/>
                        </a:cxn>
                        <a:cxn ang="0">
                          <a:pos x="137" y="402"/>
                        </a:cxn>
                        <a:cxn ang="0">
                          <a:pos x="179" y="373"/>
                        </a:cxn>
                        <a:cxn ang="0">
                          <a:pos x="227" y="347"/>
                        </a:cxn>
                        <a:cxn ang="0">
                          <a:pos x="274" y="321"/>
                        </a:cxn>
                        <a:cxn ang="0">
                          <a:pos x="362" y="288"/>
                        </a:cxn>
                        <a:cxn ang="0">
                          <a:pos x="465" y="253"/>
                        </a:cxn>
                        <a:cxn ang="0">
                          <a:pos x="575" y="223"/>
                        </a:cxn>
                        <a:cxn ang="0">
                          <a:pos x="645" y="205"/>
                        </a:cxn>
                        <a:cxn ang="0">
                          <a:pos x="707" y="186"/>
                        </a:cxn>
                        <a:cxn ang="0">
                          <a:pos x="765" y="175"/>
                        </a:cxn>
                        <a:cxn ang="0">
                          <a:pos x="798" y="179"/>
                        </a:cxn>
                        <a:cxn ang="0">
                          <a:pos x="857" y="190"/>
                        </a:cxn>
                        <a:cxn ang="0">
                          <a:pos x="886" y="197"/>
                        </a:cxn>
                        <a:cxn ang="0">
                          <a:pos x="915" y="205"/>
                        </a:cxn>
                        <a:cxn ang="0">
                          <a:pos x="952" y="216"/>
                        </a:cxn>
                        <a:cxn ang="0">
                          <a:pos x="875" y="160"/>
                        </a:cxn>
                        <a:cxn ang="0">
                          <a:pos x="828" y="127"/>
                        </a:cxn>
                        <a:cxn ang="0">
                          <a:pos x="747" y="81"/>
                        </a:cxn>
                        <a:cxn ang="0">
                          <a:pos x="685" y="48"/>
                        </a:cxn>
                        <a:cxn ang="0">
                          <a:pos x="626" y="25"/>
                        </a:cxn>
                        <a:cxn ang="0">
                          <a:pos x="582" y="7"/>
                        </a:cxn>
                        <a:cxn ang="0">
                          <a:pos x="527" y="0"/>
                        </a:cxn>
                        <a:cxn ang="0">
                          <a:pos x="462" y="11"/>
                        </a:cxn>
                        <a:cxn ang="0">
                          <a:pos x="370" y="44"/>
                        </a:cxn>
                        <a:cxn ang="0">
                          <a:pos x="303" y="84"/>
                        </a:cxn>
                        <a:cxn ang="0">
                          <a:pos x="212" y="153"/>
                        </a:cxn>
                        <a:cxn ang="0">
                          <a:pos x="161" y="190"/>
                        </a:cxn>
                        <a:cxn ang="0">
                          <a:pos x="99" y="264"/>
                        </a:cxn>
                        <a:cxn ang="0">
                          <a:pos x="55" y="325"/>
                        </a:cxn>
                        <a:cxn ang="0">
                          <a:pos x="29" y="377"/>
                        </a:cxn>
                        <a:cxn ang="0">
                          <a:pos x="18" y="423"/>
                        </a:cxn>
                        <a:cxn ang="0">
                          <a:pos x="3" y="468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952" h="504">
                          <a:moveTo>
                            <a:pt x="0" y="504"/>
                          </a:moveTo>
                          <a:lnTo>
                            <a:pt x="48" y="468"/>
                          </a:lnTo>
                          <a:lnTo>
                            <a:pt x="91" y="434"/>
                          </a:lnTo>
                          <a:lnTo>
                            <a:pt x="137" y="402"/>
                          </a:lnTo>
                          <a:lnTo>
                            <a:pt x="179" y="373"/>
                          </a:lnTo>
                          <a:lnTo>
                            <a:pt x="227" y="347"/>
                          </a:lnTo>
                          <a:lnTo>
                            <a:pt x="274" y="321"/>
                          </a:lnTo>
                          <a:lnTo>
                            <a:pt x="362" y="288"/>
                          </a:lnTo>
                          <a:lnTo>
                            <a:pt x="465" y="253"/>
                          </a:lnTo>
                          <a:lnTo>
                            <a:pt x="575" y="223"/>
                          </a:lnTo>
                          <a:lnTo>
                            <a:pt x="645" y="205"/>
                          </a:lnTo>
                          <a:lnTo>
                            <a:pt x="707" y="186"/>
                          </a:lnTo>
                          <a:lnTo>
                            <a:pt x="765" y="175"/>
                          </a:lnTo>
                          <a:lnTo>
                            <a:pt x="798" y="179"/>
                          </a:lnTo>
                          <a:lnTo>
                            <a:pt x="857" y="190"/>
                          </a:lnTo>
                          <a:lnTo>
                            <a:pt x="886" y="197"/>
                          </a:lnTo>
                          <a:lnTo>
                            <a:pt x="915" y="205"/>
                          </a:lnTo>
                          <a:lnTo>
                            <a:pt x="952" y="216"/>
                          </a:lnTo>
                          <a:lnTo>
                            <a:pt x="875" y="160"/>
                          </a:lnTo>
                          <a:lnTo>
                            <a:pt x="828" y="127"/>
                          </a:lnTo>
                          <a:lnTo>
                            <a:pt x="747" y="81"/>
                          </a:lnTo>
                          <a:lnTo>
                            <a:pt x="685" y="48"/>
                          </a:lnTo>
                          <a:lnTo>
                            <a:pt x="626" y="25"/>
                          </a:lnTo>
                          <a:lnTo>
                            <a:pt x="582" y="7"/>
                          </a:lnTo>
                          <a:lnTo>
                            <a:pt x="527" y="0"/>
                          </a:lnTo>
                          <a:lnTo>
                            <a:pt x="462" y="11"/>
                          </a:lnTo>
                          <a:lnTo>
                            <a:pt x="370" y="44"/>
                          </a:lnTo>
                          <a:lnTo>
                            <a:pt x="303" y="84"/>
                          </a:lnTo>
                          <a:lnTo>
                            <a:pt x="212" y="153"/>
                          </a:lnTo>
                          <a:lnTo>
                            <a:pt x="161" y="190"/>
                          </a:lnTo>
                          <a:lnTo>
                            <a:pt x="99" y="264"/>
                          </a:lnTo>
                          <a:lnTo>
                            <a:pt x="55" y="325"/>
                          </a:lnTo>
                          <a:lnTo>
                            <a:pt x="29" y="377"/>
                          </a:lnTo>
                          <a:lnTo>
                            <a:pt x="18" y="423"/>
                          </a:lnTo>
                          <a:lnTo>
                            <a:pt x="3" y="468"/>
                          </a:lnTo>
                          <a:lnTo>
                            <a:pt x="0" y="504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grpSp>
                  <p:nvGrpSpPr>
                    <p:cNvPr id="15" name="Group 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41" y="3114"/>
                      <a:ext cx="195" cy="189"/>
                      <a:chOff x="1441" y="3114"/>
                      <a:chExt cx="195" cy="189"/>
                    </a:xfrm>
                  </p:grpSpPr>
                  <p:sp>
                    <p:nvSpPr>
                      <p:cNvPr id="729133" name="Oval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41" y="3114"/>
                        <a:ext cx="195" cy="189"/>
                      </a:xfrm>
                      <a:prstGeom prst="ellipse">
                        <a:avLst/>
                      </a:prstGeom>
                      <a:solidFill>
                        <a:srgbClr val="804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729134" name="Freeform 4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41" y="3118"/>
                        <a:ext cx="190" cy="1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" y="354"/>
                          </a:cxn>
                          <a:cxn ang="0">
                            <a:pos x="52" y="335"/>
                          </a:cxn>
                          <a:cxn ang="0">
                            <a:pos x="107" y="313"/>
                          </a:cxn>
                          <a:cxn ang="0">
                            <a:pos x="165" y="295"/>
                          </a:cxn>
                          <a:cxn ang="0">
                            <a:pos x="239" y="269"/>
                          </a:cxn>
                          <a:cxn ang="0">
                            <a:pos x="315" y="246"/>
                          </a:cxn>
                          <a:cxn ang="0">
                            <a:pos x="392" y="227"/>
                          </a:cxn>
                          <a:cxn ang="0">
                            <a:pos x="468" y="209"/>
                          </a:cxn>
                          <a:cxn ang="0">
                            <a:pos x="520" y="194"/>
                          </a:cxn>
                          <a:cxn ang="0">
                            <a:pos x="568" y="179"/>
                          </a:cxn>
                          <a:cxn ang="0">
                            <a:pos x="553" y="142"/>
                          </a:cxn>
                          <a:cxn ang="0">
                            <a:pos x="539" y="110"/>
                          </a:cxn>
                          <a:cxn ang="0">
                            <a:pos x="516" y="85"/>
                          </a:cxn>
                          <a:cxn ang="0">
                            <a:pos x="470" y="48"/>
                          </a:cxn>
                          <a:cxn ang="0">
                            <a:pos x="428" y="23"/>
                          </a:cxn>
                          <a:cxn ang="0">
                            <a:pos x="386" y="7"/>
                          </a:cxn>
                          <a:cxn ang="0">
                            <a:pos x="341" y="0"/>
                          </a:cxn>
                          <a:cxn ang="0">
                            <a:pos x="279" y="4"/>
                          </a:cxn>
                          <a:cxn ang="0">
                            <a:pos x="195" y="40"/>
                          </a:cxn>
                          <a:cxn ang="0">
                            <a:pos x="118" y="85"/>
                          </a:cxn>
                          <a:cxn ang="0">
                            <a:pos x="37" y="142"/>
                          </a:cxn>
                          <a:cxn ang="0">
                            <a:pos x="20" y="157"/>
                          </a:cxn>
                          <a:cxn ang="0">
                            <a:pos x="4" y="184"/>
                          </a:cxn>
                          <a:cxn ang="0">
                            <a:pos x="0" y="212"/>
                          </a:cxn>
                          <a:cxn ang="0">
                            <a:pos x="0" y="258"/>
                          </a:cxn>
                          <a:cxn ang="0">
                            <a:pos x="4" y="309"/>
                          </a:cxn>
                          <a:cxn ang="0">
                            <a:pos x="15" y="354"/>
                          </a:cxn>
                        </a:cxnLst>
                        <a:rect l="0" t="0" r="r" b="b"/>
                        <a:pathLst>
                          <a:path w="568" h="354">
                            <a:moveTo>
                              <a:pt x="15" y="354"/>
                            </a:moveTo>
                            <a:lnTo>
                              <a:pt x="52" y="335"/>
                            </a:lnTo>
                            <a:lnTo>
                              <a:pt x="107" y="313"/>
                            </a:lnTo>
                            <a:lnTo>
                              <a:pt x="165" y="295"/>
                            </a:lnTo>
                            <a:lnTo>
                              <a:pt x="239" y="269"/>
                            </a:lnTo>
                            <a:lnTo>
                              <a:pt x="315" y="246"/>
                            </a:lnTo>
                            <a:lnTo>
                              <a:pt x="392" y="227"/>
                            </a:lnTo>
                            <a:lnTo>
                              <a:pt x="468" y="209"/>
                            </a:lnTo>
                            <a:lnTo>
                              <a:pt x="520" y="194"/>
                            </a:lnTo>
                            <a:lnTo>
                              <a:pt x="568" y="179"/>
                            </a:lnTo>
                            <a:lnTo>
                              <a:pt x="553" y="142"/>
                            </a:lnTo>
                            <a:lnTo>
                              <a:pt x="539" y="110"/>
                            </a:lnTo>
                            <a:lnTo>
                              <a:pt x="516" y="85"/>
                            </a:lnTo>
                            <a:lnTo>
                              <a:pt x="470" y="48"/>
                            </a:lnTo>
                            <a:lnTo>
                              <a:pt x="428" y="23"/>
                            </a:lnTo>
                            <a:lnTo>
                              <a:pt x="386" y="7"/>
                            </a:lnTo>
                            <a:lnTo>
                              <a:pt x="341" y="0"/>
                            </a:lnTo>
                            <a:lnTo>
                              <a:pt x="279" y="4"/>
                            </a:lnTo>
                            <a:lnTo>
                              <a:pt x="195" y="40"/>
                            </a:lnTo>
                            <a:lnTo>
                              <a:pt x="118" y="85"/>
                            </a:lnTo>
                            <a:lnTo>
                              <a:pt x="37" y="142"/>
                            </a:lnTo>
                            <a:lnTo>
                              <a:pt x="20" y="157"/>
                            </a:lnTo>
                            <a:lnTo>
                              <a:pt x="4" y="184"/>
                            </a:lnTo>
                            <a:lnTo>
                              <a:pt x="0" y="212"/>
                            </a:lnTo>
                            <a:lnTo>
                              <a:pt x="0" y="258"/>
                            </a:lnTo>
                            <a:lnTo>
                              <a:pt x="4" y="309"/>
                            </a:lnTo>
                            <a:lnTo>
                              <a:pt x="15" y="354"/>
                            </a:lnTo>
                            <a:close/>
                          </a:path>
                        </a:pathLst>
                      </a:custGeom>
                      <a:solidFill>
                        <a:srgbClr val="201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729135" name="Oval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96" y="3166"/>
                        <a:ext cx="88" cy="87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729136" name="Oval 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92" y="3163"/>
                        <a:ext cx="39" cy="3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</p:grpSp>
              </p:grpSp>
            </p:grpSp>
            <p:grpSp>
              <p:nvGrpSpPr>
                <p:cNvPr id="16" name="Group 49"/>
                <p:cNvGrpSpPr>
                  <a:grpSpLocks noChangeAspect="1"/>
                </p:cNvGrpSpPr>
                <p:nvPr/>
              </p:nvGrpSpPr>
              <p:grpSpPr bwMode="auto">
                <a:xfrm>
                  <a:off x="1369" y="3112"/>
                  <a:ext cx="353" cy="214"/>
                  <a:chOff x="1369" y="3112"/>
                  <a:chExt cx="353" cy="214"/>
                </a:xfrm>
              </p:grpSpPr>
              <p:sp>
                <p:nvSpPr>
                  <p:cNvPr id="729138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1693" y="3193"/>
                    <a:ext cx="29" cy="24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3" y="4"/>
                      </a:cxn>
                      <a:cxn ang="0">
                        <a:pos x="65" y="0"/>
                      </a:cxn>
                      <a:cxn ang="0">
                        <a:pos x="78" y="6"/>
                      </a:cxn>
                      <a:cxn ang="0">
                        <a:pos x="86" y="15"/>
                      </a:cxn>
                      <a:cxn ang="0">
                        <a:pos x="86" y="23"/>
                      </a:cxn>
                      <a:cxn ang="0">
                        <a:pos x="77" y="38"/>
                      </a:cxn>
                      <a:cxn ang="0">
                        <a:pos x="60" y="53"/>
                      </a:cxn>
                      <a:cxn ang="0">
                        <a:pos x="43" y="62"/>
                      </a:cxn>
                      <a:cxn ang="0">
                        <a:pos x="15" y="70"/>
                      </a:cxn>
                      <a:cxn ang="0">
                        <a:pos x="0" y="70"/>
                      </a:cxn>
                      <a:cxn ang="0">
                        <a:pos x="13" y="59"/>
                      </a:cxn>
                      <a:cxn ang="0">
                        <a:pos x="21" y="49"/>
                      </a:cxn>
                      <a:cxn ang="0">
                        <a:pos x="27" y="36"/>
                      </a:cxn>
                      <a:cxn ang="0">
                        <a:pos x="27" y="27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86" h="70">
                        <a:moveTo>
                          <a:pt x="10" y="4"/>
                        </a:moveTo>
                        <a:lnTo>
                          <a:pt x="23" y="4"/>
                        </a:lnTo>
                        <a:lnTo>
                          <a:pt x="65" y="0"/>
                        </a:lnTo>
                        <a:lnTo>
                          <a:pt x="78" y="6"/>
                        </a:lnTo>
                        <a:lnTo>
                          <a:pt x="86" y="15"/>
                        </a:lnTo>
                        <a:lnTo>
                          <a:pt x="86" y="23"/>
                        </a:lnTo>
                        <a:lnTo>
                          <a:pt x="77" y="38"/>
                        </a:lnTo>
                        <a:lnTo>
                          <a:pt x="60" y="53"/>
                        </a:lnTo>
                        <a:lnTo>
                          <a:pt x="43" y="62"/>
                        </a:lnTo>
                        <a:lnTo>
                          <a:pt x="15" y="70"/>
                        </a:lnTo>
                        <a:lnTo>
                          <a:pt x="0" y="70"/>
                        </a:lnTo>
                        <a:lnTo>
                          <a:pt x="13" y="59"/>
                        </a:lnTo>
                        <a:lnTo>
                          <a:pt x="21" y="49"/>
                        </a:lnTo>
                        <a:lnTo>
                          <a:pt x="27" y="36"/>
                        </a:lnTo>
                        <a:lnTo>
                          <a:pt x="27" y="27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6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grpSp>
                <p:nvGrpSpPr>
                  <p:cNvPr id="17" name="Group 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69" y="3112"/>
                    <a:ext cx="342" cy="214"/>
                    <a:chOff x="1369" y="3112"/>
                    <a:chExt cx="342" cy="214"/>
                  </a:xfrm>
                </p:grpSpPr>
                <p:sp>
                  <p:nvSpPr>
                    <p:cNvPr id="729140" name="Freeform 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69" y="3206"/>
                      <a:ext cx="336" cy="120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256"/>
                        </a:cxn>
                        <a:cxn ang="0">
                          <a:pos x="51" y="281"/>
                        </a:cxn>
                        <a:cxn ang="0">
                          <a:pos x="95" y="296"/>
                        </a:cxn>
                        <a:cxn ang="0">
                          <a:pos x="149" y="304"/>
                        </a:cxn>
                        <a:cxn ang="0">
                          <a:pos x="235" y="315"/>
                        </a:cxn>
                        <a:cxn ang="0">
                          <a:pos x="289" y="315"/>
                        </a:cxn>
                        <a:cxn ang="0">
                          <a:pos x="350" y="307"/>
                        </a:cxn>
                        <a:cxn ang="0">
                          <a:pos x="422" y="300"/>
                        </a:cxn>
                        <a:cxn ang="0">
                          <a:pos x="499" y="288"/>
                        </a:cxn>
                        <a:cxn ang="0">
                          <a:pos x="564" y="273"/>
                        </a:cxn>
                        <a:cxn ang="0">
                          <a:pos x="626" y="254"/>
                        </a:cxn>
                        <a:cxn ang="0">
                          <a:pos x="692" y="220"/>
                        </a:cxn>
                        <a:cxn ang="0">
                          <a:pos x="751" y="194"/>
                        </a:cxn>
                        <a:cxn ang="0">
                          <a:pos x="802" y="161"/>
                        </a:cxn>
                        <a:cxn ang="0">
                          <a:pos x="850" y="132"/>
                        </a:cxn>
                        <a:cxn ang="0">
                          <a:pos x="897" y="95"/>
                        </a:cxn>
                        <a:cxn ang="0">
                          <a:pos x="925" y="70"/>
                        </a:cxn>
                        <a:cxn ang="0">
                          <a:pos x="949" y="47"/>
                        </a:cxn>
                        <a:cxn ang="0">
                          <a:pos x="1008" y="0"/>
                        </a:cxn>
                        <a:cxn ang="0">
                          <a:pos x="1008" y="21"/>
                        </a:cxn>
                        <a:cxn ang="0">
                          <a:pos x="989" y="54"/>
                        </a:cxn>
                        <a:cxn ang="0">
                          <a:pos x="945" y="101"/>
                        </a:cxn>
                        <a:cxn ang="0">
                          <a:pos x="893" y="138"/>
                        </a:cxn>
                        <a:cxn ang="0">
                          <a:pos x="865" y="160"/>
                        </a:cxn>
                        <a:cxn ang="0">
                          <a:pos x="828" y="189"/>
                        </a:cxn>
                        <a:cxn ang="0">
                          <a:pos x="799" y="211"/>
                        </a:cxn>
                        <a:cxn ang="0">
                          <a:pos x="762" y="237"/>
                        </a:cxn>
                        <a:cxn ang="0">
                          <a:pos x="719" y="256"/>
                        </a:cxn>
                        <a:cxn ang="0">
                          <a:pos x="675" y="277"/>
                        </a:cxn>
                        <a:cxn ang="0">
                          <a:pos x="612" y="302"/>
                        </a:cxn>
                        <a:cxn ang="0">
                          <a:pos x="538" y="317"/>
                        </a:cxn>
                        <a:cxn ang="0">
                          <a:pos x="484" y="328"/>
                        </a:cxn>
                        <a:cxn ang="0">
                          <a:pos x="440" y="335"/>
                        </a:cxn>
                        <a:cxn ang="0">
                          <a:pos x="403" y="343"/>
                        </a:cxn>
                        <a:cxn ang="0">
                          <a:pos x="355" y="350"/>
                        </a:cxn>
                        <a:cxn ang="0">
                          <a:pos x="304" y="358"/>
                        </a:cxn>
                        <a:cxn ang="0">
                          <a:pos x="256" y="361"/>
                        </a:cxn>
                        <a:cxn ang="0">
                          <a:pos x="209" y="361"/>
                        </a:cxn>
                        <a:cxn ang="0">
                          <a:pos x="154" y="361"/>
                        </a:cxn>
                        <a:cxn ang="0">
                          <a:pos x="96" y="355"/>
                        </a:cxn>
                        <a:cxn ang="0">
                          <a:pos x="59" y="344"/>
                        </a:cxn>
                        <a:cxn ang="0">
                          <a:pos x="26" y="323"/>
                        </a:cxn>
                        <a:cxn ang="0">
                          <a:pos x="0" y="335"/>
                        </a:cxn>
                        <a:cxn ang="0">
                          <a:pos x="0" y="310"/>
                        </a:cxn>
                        <a:cxn ang="0">
                          <a:pos x="11" y="256"/>
                        </a:cxn>
                      </a:cxnLst>
                      <a:rect l="0" t="0" r="r" b="b"/>
                      <a:pathLst>
                        <a:path w="1008" h="361">
                          <a:moveTo>
                            <a:pt x="11" y="256"/>
                          </a:moveTo>
                          <a:lnTo>
                            <a:pt x="51" y="281"/>
                          </a:lnTo>
                          <a:lnTo>
                            <a:pt x="95" y="296"/>
                          </a:lnTo>
                          <a:lnTo>
                            <a:pt x="149" y="304"/>
                          </a:lnTo>
                          <a:lnTo>
                            <a:pt x="235" y="315"/>
                          </a:lnTo>
                          <a:lnTo>
                            <a:pt x="289" y="315"/>
                          </a:lnTo>
                          <a:lnTo>
                            <a:pt x="350" y="307"/>
                          </a:lnTo>
                          <a:lnTo>
                            <a:pt x="422" y="300"/>
                          </a:lnTo>
                          <a:lnTo>
                            <a:pt x="499" y="288"/>
                          </a:lnTo>
                          <a:lnTo>
                            <a:pt x="564" y="273"/>
                          </a:lnTo>
                          <a:lnTo>
                            <a:pt x="626" y="254"/>
                          </a:lnTo>
                          <a:lnTo>
                            <a:pt x="692" y="220"/>
                          </a:lnTo>
                          <a:lnTo>
                            <a:pt x="751" y="194"/>
                          </a:lnTo>
                          <a:lnTo>
                            <a:pt x="802" y="161"/>
                          </a:lnTo>
                          <a:lnTo>
                            <a:pt x="850" y="132"/>
                          </a:lnTo>
                          <a:lnTo>
                            <a:pt x="897" y="95"/>
                          </a:lnTo>
                          <a:lnTo>
                            <a:pt x="925" y="70"/>
                          </a:lnTo>
                          <a:lnTo>
                            <a:pt x="949" y="47"/>
                          </a:lnTo>
                          <a:lnTo>
                            <a:pt x="1008" y="0"/>
                          </a:lnTo>
                          <a:lnTo>
                            <a:pt x="1008" y="21"/>
                          </a:lnTo>
                          <a:lnTo>
                            <a:pt x="989" y="54"/>
                          </a:lnTo>
                          <a:lnTo>
                            <a:pt x="945" y="101"/>
                          </a:lnTo>
                          <a:lnTo>
                            <a:pt x="893" y="138"/>
                          </a:lnTo>
                          <a:lnTo>
                            <a:pt x="865" y="160"/>
                          </a:lnTo>
                          <a:lnTo>
                            <a:pt x="828" y="189"/>
                          </a:lnTo>
                          <a:lnTo>
                            <a:pt x="799" y="211"/>
                          </a:lnTo>
                          <a:lnTo>
                            <a:pt x="762" y="237"/>
                          </a:lnTo>
                          <a:lnTo>
                            <a:pt x="719" y="256"/>
                          </a:lnTo>
                          <a:lnTo>
                            <a:pt x="675" y="277"/>
                          </a:lnTo>
                          <a:lnTo>
                            <a:pt x="612" y="302"/>
                          </a:lnTo>
                          <a:lnTo>
                            <a:pt x="538" y="317"/>
                          </a:lnTo>
                          <a:lnTo>
                            <a:pt x="484" y="328"/>
                          </a:lnTo>
                          <a:lnTo>
                            <a:pt x="440" y="335"/>
                          </a:lnTo>
                          <a:lnTo>
                            <a:pt x="403" y="343"/>
                          </a:lnTo>
                          <a:lnTo>
                            <a:pt x="355" y="350"/>
                          </a:lnTo>
                          <a:lnTo>
                            <a:pt x="304" y="358"/>
                          </a:lnTo>
                          <a:lnTo>
                            <a:pt x="256" y="361"/>
                          </a:lnTo>
                          <a:lnTo>
                            <a:pt x="209" y="361"/>
                          </a:lnTo>
                          <a:lnTo>
                            <a:pt x="154" y="361"/>
                          </a:lnTo>
                          <a:lnTo>
                            <a:pt x="96" y="355"/>
                          </a:lnTo>
                          <a:lnTo>
                            <a:pt x="59" y="344"/>
                          </a:lnTo>
                          <a:lnTo>
                            <a:pt x="26" y="323"/>
                          </a:lnTo>
                          <a:lnTo>
                            <a:pt x="0" y="335"/>
                          </a:lnTo>
                          <a:lnTo>
                            <a:pt x="0" y="310"/>
                          </a:lnTo>
                          <a:lnTo>
                            <a:pt x="11" y="256"/>
                          </a:lnTo>
                          <a:close/>
                        </a:path>
                      </a:pathLst>
                    </a:custGeom>
                    <a:solidFill>
                      <a:srgbClr val="201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sp>
                  <p:nvSpPr>
                    <p:cNvPr id="729141" name="Freeform 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69" y="3112"/>
                      <a:ext cx="342" cy="174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477"/>
                        </a:cxn>
                        <a:cxn ang="0">
                          <a:pos x="52" y="404"/>
                        </a:cxn>
                        <a:cxn ang="0">
                          <a:pos x="75" y="355"/>
                        </a:cxn>
                        <a:cxn ang="0">
                          <a:pos x="119" y="310"/>
                        </a:cxn>
                        <a:cxn ang="0">
                          <a:pos x="148" y="267"/>
                        </a:cxn>
                        <a:cxn ang="0">
                          <a:pos x="188" y="216"/>
                        </a:cxn>
                        <a:cxn ang="0">
                          <a:pos x="243" y="186"/>
                        </a:cxn>
                        <a:cxn ang="0">
                          <a:pos x="316" y="135"/>
                        </a:cxn>
                        <a:cxn ang="0">
                          <a:pos x="390" y="92"/>
                        </a:cxn>
                        <a:cxn ang="0">
                          <a:pos x="467" y="51"/>
                        </a:cxn>
                        <a:cxn ang="0">
                          <a:pos x="532" y="33"/>
                        </a:cxn>
                        <a:cxn ang="0">
                          <a:pos x="595" y="44"/>
                        </a:cxn>
                        <a:cxn ang="0">
                          <a:pos x="698" y="81"/>
                        </a:cxn>
                        <a:cxn ang="0">
                          <a:pos x="785" y="131"/>
                        </a:cxn>
                        <a:cxn ang="0">
                          <a:pos x="859" y="172"/>
                        </a:cxn>
                        <a:cxn ang="0">
                          <a:pos x="909" y="216"/>
                        </a:cxn>
                        <a:cxn ang="0">
                          <a:pos x="961" y="245"/>
                        </a:cxn>
                        <a:cxn ang="0">
                          <a:pos x="1005" y="249"/>
                        </a:cxn>
                        <a:cxn ang="0">
                          <a:pos x="987" y="216"/>
                        </a:cxn>
                        <a:cxn ang="0">
                          <a:pos x="920" y="161"/>
                        </a:cxn>
                        <a:cxn ang="0">
                          <a:pos x="848" y="110"/>
                        </a:cxn>
                        <a:cxn ang="0">
                          <a:pos x="800" y="81"/>
                        </a:cxn>
                        <a:cxn ang="0">
                          <a:pos x="705" y="44"/>
                        </a:cxn>
                        <a:cxn ang="0">
                          <a:pos x="617" y="11"/>
                        </a:cxn>
                        <a:cxn ang="0">
                          <a:pos x="525" y="0"/>
                        </a:cxn>
                        <a:cxn ang="0">
                          <a:pos x="456" y="7"/>
                        </a:cxn>
                        <a:cxn ang="0">
                          <a:pos x="393" y="26"/>
                        </a:cxn>
                        <a:cxn ang="0">
                          <a:pos x="331" y="59"/>
                        </a:cxn>
                        <a:cxn ang="0">
                          <a:pos x="283" y="99"/>
                        </a:cxn>
                        <a:cxn ang="0">
                          <a:pos x="214" y="150"/>
                        </a:cxn>
                        <a:cxn ang="0">
                          <a:pos x="151" y="216"/>
                        </a:cxn>
                        <a:cxn ang="0">
                          <a:pos x="101" y="275"/>
                        </a:cxn>
                        <a:cxn ang="0">
                          <a:pos x="53" y="336"/>
                        </a:cxn>
                        <a:cxn ang="0">
                          <a:pos x="42" y="380"/>
                        </a:cxn>
                        <a:cxn ang="0">
                          <a:pos x="11" y="463"/>
                        </a:cxn>
                      </a:cxnLst>
                      <a:rect l="0" t="0" r="r" b="b"/>
                      <a:pathLst>
                        <a:path w="1024" h="522">
                          <a:moveTo>
                            <a:pt x="0" y="522"/>
                          </a:moveTo>
                          <a:lnTo>
                            <a:pt x="26" y="477"/>
                          </a:lnTo>
                          <a:lnTo>
                            <a:pt x="44" y="448"/>
                          </a:lnTo>
                          <a:lnTo>
                            <a:pt x="52" y="404"/>
                          </a:lnTo>
                          <a:lnTo>
                            <a:pt x="60" y="377"/>
                          </a:lnTo>
                          <a:lnTo>
                            <a:pt x="75" y="355"/>
                          </a:lnTo>
                          <a:lnTo>
                            <a:pt x="97" y="333"/>
                          </a:lnTo>
                          <a:lnTo>
                            <a:pt x="119" y="310"/>
                          </a:lnTo>
                          <a:lnTo>
                            <a:pt x="137" y="288"/>
                          </a:lnTo>
                          <a:lnTo>
                            <a:pt x="148" y="267"/>
                          </a:lnTo>
                          <a:lnTo>
                            <a:pt x="170" y="238"/>
                          </a:lnTo>
                          <a:lnTo>
                            <a:pt x="188" y="216"/>
                          </a:lnTo>
                          <a:lnTo>
                            <a:pt x="210" y="205"/>
                          </a:lnTo>
                          <a:lnTo>
                            <a:pt x="243" y="186"/>
                          </a:lnTo>
                          <a:lnTo>
                            <a:pt x="275" y="161"/>
                          </a:lnTo>
                          <a:lnTo>
                            <a:pt x="316" y="135"/>
                          </a:lnTo>
                          <a:lnTo>
                            <a:pt x="349" y="114"/>
                          </a:lnTo>
                          <a:lnTo>
                            <a:pt x="390" y="92"/>
                          </a:lnTo>
                          <a:lnTo>
                            <a:pt x="426" y="73"/>
                          </a:lnTo>
                          <a:lnTo>
                            <a:pt x="467" y="51"/>
                          </a:lnTo>
                          <a:lnTo>
                            <a:pt x="504" y="37"/>
                          </a:lnTo>
                          <a:lnTo>
                            <a:pt x="532" y="33"/>
                          </a:lnTo>
                          <a:lnTo>
                            <a:pt x="558" y="37"/>
                          </a:lnTo>
                          <a:lnTo>
                            <a:pt x="595" y="44"/>
                          </a:lnTo>
                          <a:lnTo>
                            <a:pt x="635" y="59"/>
                          </a:lnTo>
                          <a:lnTo>
                            <a:pt x="698" y="81"/>
                          </a:lnTo>
                          <a:lnTo>
                            <a:pt x="742" y="110"/>
                          </a:lnTo>
                          <a:lnTo>
                            <a:pt x="785" y="131"/>
                          </a:lnTo>
                          <a:lnTo>
                            <a:pt x="829" y="161"/>
                          </a:lnTo>
                          <a:lnTo>
                            <a:pt x="859" y="172"/>
                          </a:lnTo>
                          <a:lnTo>
                            <a:pt x="884" y="190"/>
                          </a:lnTo>
                          <a:lnTo>
                            <a:pt x="909" y="216"/>
                          </a:lnTo>
                          <a:lnTo>
                            <a:pt x="939" y="234"/>
                          </a:lnTo>
                          <a:lnTo>
                            <a:pt x="961" y="245"/>
                          </a:lnTo>
                          <a:lnTo>
                            <a:pt x="987" y="249"/>
                          </a:lnTo>
                          <a:lnTo>
                            <a:pt x="1005" y="249"/>
                          </a:lnTo>
                          <a:lnTo>
                            <a:pt x="1024" y="249"/>
                          </a:lnTo>
                          <a:lnTo>
                            <a:pt x="987" y="216"/>
                          </a:lnTo>
                          <a:lnTo>
                            <a:pt x="950" y="183"/>
                          </a:lnTo>
                          <a:lnTo>
                            <a:pt x="920" y="161"/>
                          </a:lnTo>
                          <a:lnTo>
                            <a:pt x="887" y="139"/>
                          </a:lnTo>
                          <a:lnTo>
                            <a:pt x="848" y="110"/>
                          </a:lnTo>
                          <a:lnTo>
                            <a:pt x="826" y="92"/>
                          </a:lnTo>
                          <a:lnTo>
                            <a:pt x="800" y="81"/>
                          </a:lnTo>
                          <a:lnTo>
                            <a:pt x="746" y="62"/>
                          </a:lnTo>
                          <a:lnTo>
                            <a:pt x="705" y="44"/>
                          </a:lnTo>
                          <a:lnTo>
                            <a:pt x="661" y="26"/>
                          </a:lnTo>
                          <a:lnTo>
                            <a:pt x="617" y="11"/>
                          </a:lnTo>
                          <a:lnTo>
                            <a:pt x="562" y="0"/>
                          </a:lnTo>
                          <a:lnTo>
                            <a:pt x="525" y="0"/>
                          </a:lnTo>
                          <a:lnTo>
                            <a:pt x="489" y="3"/>
                          </a:lnTo>
                          <a:lnTo>
                            <a:pt x="456" y="7"/>
                          </a:lnTo>
                          <a:lnTo>
                            <a:pt x="423" y="14"/>
                          </a:lnTo>
                          <a:lnTo>
                            <a:pt x="393" y="26"/>
                          </a:lnTo>
                          <a:lnTo>
                            <a:pt x="360" y="40"/>
                          </a:lnTo>
                          <a:lnTo>
                            <a:pt x="331" y="59"/>
                          </a:lnTo>
                          <a:lnTo>
                            <a:pt x="305" y="77"/>
                          </a:lnTo>
                          <a:lnTo>
                            <a:pt x="283" y="99"/>
                          </a:lnTo>
                          <a:lnTo>
                            <a:pt x="251" y="125"/>
                          </a:lnTo>
                          <a:lnTo>
                            <a:pt x="214" y="150"/>
                          </a:lnTo>
                          <a:lnTo>
                            <a:pt x="181" y="183"/>
                          </a:lnTo>
                          <a:lnTo>
                            <a:pt x="151" y="216"/>
                          </a:lnTo>
                          <a:lnTo>
                            <a:pt x="127" y="242"/>
                          </a:lnTo>
                          <a:lnTo>
                            <a:pt x="101" y="275"/>
                          </a:lnTo>
                          <a:lnTo>
                            <a:pt x="75" y="307"/>
                          </a:lnTo>
                          <a:lnTo>
                            <a:pt x="53" y="336"/>
                          </a:lnTo>
                          <a:lnTo>
                            <a:pt x="42" y="366"/>
                          </a:lnTo>
                          <a:lnTo>
                            <a:pt x="42" y="380"/>
                          </a:lnTo>
                          <a:lnTo>
                            <a:pt x="22" y="415"/>
                          </a:lnTo>
                          <a:lnTo>
                            <a:pt x="11" y="463"/>
                          </a:lnTo>
                          <a:lnTo>
                            <a:pt x="0" y="522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</p:grpSp>
            </p:grpSp>
          </p:grpSp>
        </p:grpSp>
        <p:sp>
          <p:nvSpPr>
            <p:cNvPr id="729142" name="Line 54"/>
            <p:cNvSpPr>
              <a:spLocks noChangeShapeType="1"/>
            </p:cNvSpPr>
            <p:nvPr/>
          </p:nvSpPr>
          <p:spPr bwMode="auto">
            <a:xfrm flipH="1">
              <a:off x="1152" y="3264"/>
              <a:ext cx="37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9143" name="Line 55"/>
            <p:cNvSpPr>
              <a:spLocks noChangeShapeType="1"/>
            </p:cNvSpPr>
            <p:nvPr/>
          </p:nvSpPr>
          <p:spPr bwMode="auto">
            <a:xfrm flipH="1" flipV="1">
              <a:off x="1056" y="1872"/>
              <a:ext cx="3840" cy="13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pic>
          <p:nvPicPr>
            <p:cNvPr id="729144" name="Picture 56" descr="bunny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6000"/>
            </a:blip>
            <a:srcRect/>
            <a:stretch>
              <a:fillRect/>
            </a:stretch>
          </p:blipFill>
          <p:spPr bwMode="auto">
            <a:xfrm>
              <a:off x="3264" y="2723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9146" name="AutoShape 58"/>
            <p:cNvSpPr>
              <a:spLocks/>
            </p:cNvSpPr>
            <p:nvPr/>
          </p:nvSpPr>
          <p:spPr bwMode="auto">
            <a:xfrm>
              <a:off x="3072" y="2736"/>
              <a:ext cx="144" cy="528"/>
            </a:xfrm>
            <a:prstGeom prst="leftBrace">
              <a:avLst>
                <a:gd name="adj1" fmla="val 30556"/>
                <a:gd name="adj2" fmla="val 50000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9147" name="Text Box 59"/>
            <p:cNvSpPr txBox="1">
              <a:spLocks noChangeArrowheads="1"/>
            </p:cNvSpPr>
            <p:nvPr/>
          </p:nvSpPr>
          <p:spPr bwMode="auto">
            <a:xfrm>
              <a:off x="1890" y="2782"/>
              <a:ext cx="1018" cy="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r-TR" sz="2000" dirty="0">
                  <a:solidFill>
                    <a:srgbClr val="006600"/>
                  </a:solidFill>
                </a:rPr>
                <a:t>Tavşanın boyu</a:t>
              </a:r>
              <a:br>
                <a:rPr lang="tr-TR" sz="2000" dirty="0">
                  <a:solidFill>
                    <a:srgbClr val="006600"/>
                  </a:solidFill>
                </a:rPr>
              </a:br>
              <a:r>
                <a:rPr lang="tr-TR" sz="2000" dirty="0">
                  <a:solidFill>
                    <a:srgbClr val="006600"/>
                  </a:solidFill>
                </a:rPr>
                <a:t>ne olur?</a:t>
              </a:r>
            </a:p>
          </p:txBody>
        </p:sp>
      </p:grp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Perspektif Projeksiyonlar</a:t>
            </a: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47</a:t>
            </a:fld>
            <a:endParaRPr lang="tr-TR" dirty="0"/>
          </a:p>
        </p:txBody>
      </p:sp>
      <p:sp>
        <p:nvSpPr>
          <p:cNvPr id="730116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800" dirty="0">
                <a:solidFill>
                  <a:srgbClr val="006600"/>
                </a:solidFill>
              </a:rPr>
              <a:t>Tavşanın boyunu bulmak için trigonometri-deki benzer üçgenler mantığı kullanılacaktır.</a:t>
            </a:r>
            <a:endParaRPr lang="tr-TR" sz="2800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730129" name="Text Box 17"/>
          <p:cNvSpPr txBox="1">
            <a:spLocks noChangeArrowheads="1"/>
          </p:cNvSpPr>
          <p:nvPr/>
        </p:nvSpPr>
        <p:spPr bwMode="auto">
          <a:xfrm>
            <a:off x="6732588" y="5876925"/>
            <a:ext cx="3365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tr-TR" sz="2400" dirty="0">
                <a:solidFill>
                  <a:schemeClr val="tx1"/>
                </a:solidFill>
                <a:latin typeface="Times New Roman" pitchFamily="18" charset="0"/>
              </a:rPr>
              <a:t>d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 flipH="1">
            <a:off x="527050" y="2997200"/>
            <a:ext cx="8372475" cy="3125788"/>
            <a:chOff x="140" y="1631"/>
            <a:chExt cx="5274" cy="1969"/>
          </a:xfrm>
        </p:grpSpPr>
        <p:sp>
          <p:nvSpPr>
            <p:cNvPr id="730114" name="Line 2"/>
            <p:cNvSpPr>
              <a:spLocks noChangeShapeType="1"/>
            </p:cNvSpPr>
            <p:nvPr/>
          </p:nvSpPr>
          <p:spPr bwMode="auto">
            <a:xfrm>
              <a:off x="4656" y="1920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30117" name="Line 5"/>
            <p:cNvSpPr>
              <a:spLocks noChangeShapeType="1"/>
            </p:cNvSpPr>
            <p:nvPr/>
          </p:nvSpPr>
          <p:spPr bwMode="auto">
            <a:xfrm>
              <a:off x="576" y="3072"/>
              <a:ext cx="4464" cy="0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30118" name="Oval 6"/>
            <p:cNvSpPr>
              <a:spLocks noChangeArrowheads="1"/>
            </p:cNvSpPr>
            <p:nvPr/>
          </p:nvSpPr>
          <p:spPr bwMode="auto">
            <a:xfrm>
              <a:off x="4608" y="1872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30119" name="Text Box 7"/>
            <p:cNvSpPr txBox="1">
              <a:spLocks noChangeArrowheads="1"/>
            </p:cNvSpPr>
            <p:nvPr/>
          </p:nvSpPr>
          <p:spPr bwMode="auto">
            <a:xfrm>
              <a:off x="4552" y="1631"/>
              <a:ext cx="862" cy="29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r-TR" sz="2400" b="1" dirty="0">
                  <a:solidFill>
                    <a:schemeClr val="tx2"/>
                  </a:solidFill>
                  <a:latin typeface="Times New Roman" pitchFamily="18" charset="0"/>
                </a:rPr>
                <a:t>P </a:t>
              </a:r>
              <a:r>
                <a:rPr lang="tr-TR" sz="2400" i="0" dirty="0">
                  <a:solidFill>
                    <a:schemeClr val="tx2"/>
                  </a:solidFill>
                  <a:latin typeface="Times New Roman" pitchFamily="18" charset="0"/>
                </a:rPr>
                <a:t>(</a:t>
              </a:r>
              <a:r>
                <a:rPr lang="tr-TR" sz="2400" dirty="0">
                  <a:solidFill>
                    <a:schemeClr val="tx2"/>
                  </a:solidFill>
                  <a:latin typeface="Times New Roman" pitchFamily="18" charset="0"/>
                </a:rPr>
                <a:t>x, y, z</a:t>
              </a:r>
              <a:r>
                <a:rPr lang="tr-TR" sz="2400" i="0" dirty="0">
                  <a:solidFill>
                    <a:schemeClr val="tx2"/>
                  </a:solidFill>
                  <a:latin typeface="Times New Roman" pitchFamily="18" charset="0"/>
                </a:rPr>
                <a:t>)</a:t>
              </a:r>
              <a:endParaRPr lang="tr-TR" sz="2400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730120" name="Line 8"/>
            <p:cNvSpPr>
              <a:spLocks noChangeShapeType="1"/>
            </p:cNvSpPr>
            <p:nvPr/>
          </p:nvSpPr>
          <p:spPr bwMode="auto">
            <a:xfrm flipV="1">
              <a:off x="768" y="1872"/>
              <a:ext cx="0" cy="1392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30121" name="Text Box 9"/>
            <p:cNvSpPr txBox="1">
              <a:spLocks noChangeArrowheads="1"/>
            </p:cNvSpPr>
            <p:nvPr/>
          </p:nvSpPr>
          <p:spPr bwMode="auto">
            <a:xfrm flipH="1">
              <a:off x="641" y="1632"/>
              <a:ext cx="255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r-TR" sz="2400" b="1" i="0" dirty="0">
                  <a:solidFill>
                    <a:schemeClr val="tx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730122" name="Text Box 10"/>
            <p:cNvSpPr txBox="1">
              <a:spLocks noChangeArrowheads="1"/>
            </p:cNvSpPr>
            <p:nvPr/>
          </p:nvSpPr>
          <p:spPr bwMode="auto">
            <a:xfrm>
              <a:off x="5014" y="2928"/>
              <a:ext cx="24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r-TR" sz="2400" b="1" i="0" dirty="0">
                  <a:solidFill>
                    <a:schemeClr val="tx1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730123" name="Line 11"/>
            <p:cNvSpPr>
              <a:spLocks noChangeShapeType="1"/>
            </p:cNvSpPr>
            <p:nvPr/>
          </p:nvSpPr>
          <p:spPr bwMode="auto">
            <a:xfrm>
              <a:off x="2064" y="1920"/>
              <a:ext cx="0" cy="16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30124" name="Text Box 12"/>
            <p:cNvSpPr txBox="1">
              <a:spLocks noChangeArrowheads="1"/>
            </p:cNvSpPr>
            <p:nvPr/>
          </p:nvSpPr>
          <p:spPr bwMode="auto">
            <a:xfrm>
              <a:off x="2000" y="1631"/>
              <a:ext cx="116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tr-TR" sz="1600" b="1" i="0" dirty="0">
                <a:solidFill>
                  <a:srgbClr val="FFFF00"/>
                </a:solidFill>
              </a:endParaRPr>
            </a:p>
          </p:txBody>
        </p:sp>
        <p:sp>
          <p:nvSpPr>
            <p:cNvPr id="730125" name="Line 13"/>
            <p:cNvSpPr>
              <a:spLocks noChangeShapeType="1"/>
            </p:cNvSpPr>
            <p:nvPr/>
          </p:nvSpPr>
          <p:spPr bwMode="auto">
            <a:xfrm flipV="1">
              <a:off x="768" y="1920"/>
              <a:ext cx="3888" cy="115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30126" name="Oval 14"/>
            <p:cNvSpPr>
              <a:spLocks noChangeArrowheads="1"/>
            </p:cNvSpPr>
            <p:nvPr/>
          </p:nvSpPr>
          <p:spPr bwMode="auto">
            <a:xfrm>
              <a:off x="2016" y="2640"/>
              <a:ext cx="96" cy="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30127" name="Oval 15"/>
            <p:cNvSpPr>
              <a:spLocks noChangeArrowheads="1"/>
            </p:cNvSpPr>
            <p:nvPr/>
          </p:nvSpPr>
          <p:spPr bwMode="auto">
            <a:xfrm>
              <a:off x="2016" y="3024"/>
              <a:ext cx="96" cy="96"/>
            </a:xfrm>
            <a:prstGeom prst="ellipse">
              <a:avLst/>
            </a:prstGeom>
            <a:solidFill>
              <a:srgbClr val="5F5F5F"/>
            </a:solidFill>
            <a:ln w="3810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30128" name="AutoShape 16"/>
            <p:cNvSpPr>
              <a:spLocks/>
            </p:cNvSpPr>
            <p:nvPr/>
          </p:nvSpPr>
          <p:spPr bwMode="auto">
            <a:xfrm rot="-5400000">
              <a:off x="1344" y="2736"/>
              <a:ext cx="144" cy="1296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tr-TR" sz="2400" i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30130" name="Text Box 18"/>
            <p:cNvSpPr txBox="1">
              <a:spLocks noChangeArrowheads="1"/>
            </p:cNvSpPr>
            <p:nvPr/>
          </p:nvSpPr>
          <p:spPr bwMode="auto">
            <a:xfrm>
              <a:off x="140" y="2784"/>
              <a:ext cx="62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r-TR" sz="2400" i="0" dirty="0">
                  <a:solidFill>
                    <a:schemeClr val="tx1"/>
                  </a:solidFill>
                  <a:latin typeface="Times New Roman" pitchFamily="18" charset="0"/>
                </a:rPr>
                <a:t>(0,0,0)</a:t>
              </a:r>
            </a:p>
          </p:txBody>
        </p:sp>
        <p:sp>
          <p:nvSpPr>
            <p:cNvPr id="730131" name="Oval 19"/>
            <p:cNvSpPr>
              <a:spLocks noChangeArrowheads="1"/>
            </p:cNvSpPr>
            <p:nvPr/>
          </p:nvSpPr>
          <p:spPr bwMode="auto">
            <a:xfrm>
              <a:off x="720" y="3024"/>
              <a:ext cx="96" cy="96"/>
            </a:xfrm>
            <a:prstGeom prst="ellipse">
              <a:avLst/>
            </a:prstGeom>
            <a:solidFill>
              <a:srgbClr val="5F5F5F"/>
            </a:solidFill>
            <a:ln w="3810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30132" name="AutoShape 20"/>
            <p:cNvSpPr>
              <a:spLocks/>
            </p:cNvSpPr>
            <p:nvPr/>
          </p:nvSpPr>
          <p:spPr bwMode="auto">
            <a:xfrm>
              <a:off x="2208" y="2688"/>
              <a:ext cx="96" cy="38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30133" name="Text Box 21"/>
            <p:cNvSpPr txBox="1">
              <a:spLocks noChangeArrowheads="1"/>
            </p:cNvSpPr>
            <p:nvPr/>
          </p:nvSpPr>
          <p:spPr bwMode="auto">
            <a:xfrm>
              <a:off x="2326" y="2736"/>
              <a:ext cx="54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r-TR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tr-TR" sz="2400" i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′</a:t>
              </a:r>
              <a:r>
                <a:rPr lang="tr-TR" sz="2400" i="0" dirty="0">
                  <a:solidFill>
                    <a:schemeClr val="tx1"/>
                  </a:solidFill>
                  <a:latin typeface="Times New Roman" pitchFamily="18" charset="0"/>
                </a:rPr>
                <a:t> = ?</a:t>
              </a:r>
            </a:p>
          </p:txBody>
        </p:sp>
      </p:grpSp>
      <p:sp>
        <p:nvSpPr>
          <p:cNvPr id="730136" name="Text Box 24"/>
          <p:cNvSpPr txBox="1">
            <a:spLocks noChangeArrowheads="1"/>
          </p:cNvSpPr>
          <p:nvPr/>
        </p:nvSpPr>
        <p:spPr bwMode="auto">
          <a:xfrm>
            <a:off x="5292725" y="2997200"/>
            <a:ext cx="1728788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View plane</a:t>
            </a:r>
          </a:p>
        </p:txBody>
      </p:sp>
      <p:sp>
        <p:nvSpPr>
          <p:cNvPr id="730138" name="Text Box 26"/>
          <p:cNvSpPr txBox="1">
            <a:spLocks noChangeArrowheads="1"/>
          </p:cNvSpPr>
          <p:nvPr/>
        </p:nvSpPr>
        <p:spPr bwMode="auto">
          <a:xfrm>
            <a:off x="5868988" y="4124325"/>
            <a:ext cx="187166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</a:rPr>
              <a:t>(x</a:t>
            </a:r>
            <a:r>
              <a:rPr lang="tr-TR" sz="2400" b="1" baseline="-25000" dirty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</a:rPr>
              <a:t>, y</a:t>
            </a:r>
            <a:r>
              <a:rPr lang="tr-TR" sz="2400" b="1" baseline="-25000" dirty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Perspektif Projeksiyonlar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48</a:t>
            </a:fld>
            <a:endParaRPr lang="tr-TR" dirty="0"/>
          </a:p>
        </p:txBody>
      </p:sp>
      <p:sp>
        <p:nvSpPr>
          <p:cNvPr id="7311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466725" indent="-457200">
              <a:lnSpc>
                <a:spcPct val="90000"/>
              </a:lnSpc>
            </a:pPr>
            <a:r>
              <a:rPr lang="tr-TR" sz="2800" dirty="0">
                <a:solidFill>
                  <a:srgbClr val="006600"/>
                </a:solidFill>
              </a:rPr>
              <a:t>Her bir </a:t>
            </a:r>
            <a:r>
              <a:rPr lang="tr-TR" sz="2800" dirty="0">
                <a:solidFill>
                  <a:srgbClr val="006600"/>
                </a:solidFill>
                <a:latin typeface="Times New Roman" pitchFamily="18" charset="0"/>
              </a:rPr>
              <a:t>[</a:t>
            </a:r>
            <a:r>
              <a:rPr lang="tr-TR" sz="2800" i="1" dirty="0">
                <a:solidFill>
                  <a:srgbClr val="006600"/>
                </a:solidFill>
                <a:latin typeface="Times New Roman" pitchFamily="18" charset="0"/>
              </a:rPr>
              <a:t>x, y, z, 1</a:t>
            </a:r>
            <a:r>
              <a:rPr lang="tr-TR" sz="2800" dirty="0">
                <a:solidFill>
                  <a:srgbClr val="006600"/>
                </a:solidFill>
                <a:latin typeface="Times New Roman" pitchFamily="18" charset="0"/>
              </a:rPr>
              <a:t>]</a:t>
            </a:r>
            <a:r>
              <a:rPr lang="tr-TR" sz="2800" baseline="30000" dirty="0">
                <a:solidFill>
                  <a:srgbClr val="006600"/>
                </a:solidFill>
                <a:latin typeface="Times New Roman" pitchFamily="18" charset="0"/>
              </a:rPr>
              <a:t>T</a:t>
            </a:r>
            <a:r>
              <a:rPr lang="tr-TR" sz="2800" dirty="0">
                <a:solidFill>
                  <a:srgbClr val="006600"/>
                </a:solidFill>
              </a:rPr>
              <a:t> noktası görüntü düzlemine düşürülürken </a:t>
            </a:r>
            <a:r>
              <a:rPr lang="tr-TR" sz="2800" i="1" dirty="0">
                <a:solidFill>
                  <a:srgbClr val="006600"/>
                </a:solidFill>
              </a:rPr>
              <a:t>z</a:t>
            </a:r>
            <a:r>
              <a:rPr lang="tr-TR" sz="2800" dirty="0">
                <a:solidFill>
                  <a:srgbClr val="006600"/>
                </a:solidFill>
              </a:rPr>
              <a:t>/</a:t>
            </a:r>
            <a:r>
              <a:rPr lang="tr-TR" sz="2800" i="1" dirty="0">
                <a:solidFill>
                  <a:srgbClr val="006600"/>
                </a:solidFill>
              </a:rPr>
              <a:t>d</a:t>
            </a:r>
            <a:r>
              <a:rPr lang="tr-TR" sz="2800" dirty="0">
                <a:solidFill>
                  <a:srgbClr val="006600"/>
                </a:solidFill>
              </a:rPr>
              <a:t> ile orantılanır:</a:t>
            </a:r>
          </a:p>
          <a:p>
            <a:pPr marL="9525" indent="11113">
              <a:lnSpc>
                <a:spcPct val="90000"/>
              </a:lnSpc>
            </a:pPr>
            <a:endParaRPr lang="tr-TR" sz="2800" dirty="0">
              <a:solidFill>
                <a:srgbClr val="006600"/>
              </a:solidFill>
            </a:endParaRPr>
          </a:p>
          <a:p>
            <a:pPr marL="9525" indent="11113">
              <a:lnSpc>
                <a:spcPct val="90000"/>
              </a:lnSpc>
            </a:pPr>
            <a:endParaRPr lang="tr-TR" sz="2800" dirty="0">
              <a:solidFill>
                <a:srgbClr val="006600"/>
              </a:solidFill>
            </a:endParaRPr>
          </a:p>
          <a:p>
            <a:pPr marL="9525" indent="11113">
              <a:lnSpc>
                <a:spcPct val="90000"/>
              </a:lnSpc>
            </a:pPr>
            <a:endParaRPr lang="tr-TR" sz="2800" dirty="0">
              <a:solidFill>
                <a:srgbClr val="006600"/>
              </a:solidFill>
            </a:endParaRPr>
          </a:p>
          <a:p>
            <a:pPr marL="9525" indent="11113">
              <a:lnSpc>
                <a:spcPct val="90000"/>
              </a:lnSpc>
            </a:pPr>
            <a:endParaRPr lang="tr-TR" sz="2800" dirty="0">
              <a:solidFill>
                <a:srgbClr val="006600"/>
              </a:solidFill>
            </a:endParaRPr>
          </a:p>
          <a:p>
            <a:pPr marL="9525" indent="11113">
              <a:lnSpc>
                <a:spcPct val="90000"/>
              </a:lnSpc>
            </a:pPr>
            <a:endParaRPr lang="tr-TR" sz="2800" dirty="0">
              <a:solidFill>
                <a:srgbClr val="006600"/>
              </a:solidFill>
            </a:endParaRPr>
          </a:p>
          <a:p>
            <a:pPr marL="9525" indent="11113">
              <a:lnSpc>
                <a:spcPct val="90000"/>
              </a:lnSpc>
            </a:pPr>
            <a:endParaRPr lang="tr-TR" sz="2800" dirty="0">
              <a:solidFill>
                <a:srgbClr val="006600"/>
              </a:solidFill>
            </a:endParaRPr>
          </a:p>
          <a:p>
            <a:pPr marL="9525" indent="11113">
              <a:lnSpc>
                <a:spcPct val="90000"/>
              </a:lnSpc>
            </a:pPr>
            <a:endParaRPr lang="tr-TR" sz="2800" i="1" dirty="0">
              <a:solidFill>
                <a:srgbClr val="006600"/>
              </a:solidFill>
            </a:endParaRPr>
          </a:p>
        </p:txBody>
      </p:sp>
      <p:graphicFrame>
        <p:nvGraphicFramePr>
          <p:cNvPr id="731140" name="Object 4"/>
          <p:cNvGraphicFramePr>
            <a:graphicFrameLocks noChangeAspect="1"/>
          </p:cNvGraphicFramePr>
          <p:nvPr/>
        </p:nvGraphicFramePr>
        <p:xfrm>
          <a:off x="1497013" y="3213100"/>
          <a:ext cx="6243637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4" name="Equation" r:id="rId3" imgW="6387840" imgH="2743200" progId="Equation.3">
                  <p:embed/>
                </p:oleObj>
              </mc:Choice>
              <mc:Fallback>
                <p:oleObj name="Equation" r:id="rId3" imgW="6387840" imgH="274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3213100"/>
                        <a:ext cx="6243637" cy="267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5 Başlık"/>
          <p:cNvSpPr>
            <a:spLocks noGrp="1"/>
          </p:cNvSpPr>
          <p:nvPr>
            <p:ph type="title"/>
          </p:nvPr>
        </p:nvSpPr>
        <p:spPr>
          <a:xfrm>
            <a:off x="457200" y="198783"/>
            <a:ext cx="8229600" cy="914400"/>
          </a:xfrm>
        </p:spPr>
        <p:txBody>
          <a:bodyPr/>
          <a:lstStyle/>
          <a:p>
            <a:r>
              <a:rPr lang="tr-TR" dirty="0"/>
              <a:t>Perspektif Projeksiyonlar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49</a:t>
            </a:fld>
            <a:endParaRPr lang="tr-TR" dirty="0"/>
          </a:p>
        </p:txBody>
      </p:sp>
      <p:sp>
        <p:nvSpPr>
          <p:cNvPr id="7321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219200"/>
            <a:ext cx="8229600" cy="4937125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732164" name="Object 4"/>
          <p:cNvGraphicFramePr>
            <a:graphicFrameLocks noChangeAspect="1"/>
          </p:cNvGraphicFramePr>
          <p:nvPr/>
        </p:nvGraphicFramePr>
        <p:xfrm>
          <a:off x="1907704" y="2193801"/>
          <a:ext cx="5600901" cy="2963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9" name="Denklem" r:id="rId3" imgW="1726920" imgH="914400" progId="Equation.3">
                  <p:embed/>
                </p:oleObj>
              </mc:Choice>
              <mc:Fallback>
                <p:oleObj name="Denklem" r:id="rId3" imgW="172692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193801"/>
                        <a:ext cx="5600901" cy="2963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tr-TR" dirty="0"/>
              <a:t>Kapsam</a:t>
            </a:r>
            <a:endParaRPr lang="tr-TR" b="1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8642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Ayrılan veya kesit alınan görüntüler</a:t>
            </a:r>
          </a:p>
        </p:txBody>
      </p:sp>
      <p:pic>
        <p:nvPicPr>
          <p:cNvPr id="864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24175"/>
            <a:ext cx="5657850" cy="3886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64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39" y="1988840"/>
            <a:ext cx="4759325" cy="31019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3188" name="Object 4"/>
          <p:cNvGraphicFramePr>
            <a:graphicFrameLocks noChangeAspect="1"/>
          </p:cNvGraphicFramePr>
          <p:nvPr/>
        </p:nvGraphicFramePr>
        <p:xfrm>
          <a:off x="1979613" y="1812925"/>
          <a:ext cx="5302250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3" name="Equation" r:id="rId3" imgW="1828800" imgH="1625400" progId="Equation.3">
                  <p:embed/>
                </p:oleObj>
              </mc:Choice>
              <mc:Fallback>
                <p:oleObj name="Equation" r:id="rId3" imgW="1828800" imgH="1625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812925"/>
                        <a:ext cx="5302250" cy="471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5 Başlık"/>
          <p:cNvSpPr>
            <a:spLocks noGrp="1"/>
          </p:cNvSpPr>
          <p:nvPr>
            <p:ph type="title"/>
          </p:nvPr>
        </p:nvSpPr>
        <p:spPr>
          <a:xfrm>
            <a:off x="457200" y="198783"/>
            <a:ext cx="8229600" cy="914400"/>
          </a:xfrm>
        </p:spPr>
        <p:txBody>
          <a:bodyPr/>
          <a:lstStyle/>
          <a:p>
            <a:r>
              <a:rPr lang="tr-TR" dirty="0"/>
              <a:t>Perspektif Projeksiyonlar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50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51</a:t>
            </a:fld>
            <a:endParaRPr lang="tr-TR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dirty="0">
                <a:solidFill>
                  <a:srgbClr val="006600"/>
                </a:solidFill>
              </a:rPr>
              <a:t>Geometrik dönüşümleri konuşurken, </a:t>
            </a:r>
            <a:r>
              <a:rPr lang="tr-TR" i="1" dirty="0">
                <a:solidFill>
                  <a:srgbClr val="FF3300"/>
                </a:solidFill>
              </a:rPr>
              <a:t>modelleme dönüşümü </a:t>
            </a:r>
            <a:r>
              <a:rPr lang="tr-TR" dirty="0">
                <a:solidFill>
                  <a:srgbClr val="006600"/>
                </a:solidFill>
              </a:rPr>
              <a:t>üzerine odaklanmıştık</a:t>
            </a:r>
            <a:endParaRPr lang="tr-TR" dirty="0">
              <a:solidFill>
                <a:srgbClr val="FF3300"/>
              </a:solidFill>
            </a:endParaRPr>
          </a:p>
          <a:p>
            <a:pPr lvl="1">
              <a:lnSpc>
                <a:spcPct val="90000"/>
              </a:lnSpc>
            </a:pPr>
            <a:r>
              <a:rPr lang="tr-TR" dirty="0">
                <a:solidFill>
                  <a:srgbClr val="006600"/>
                </a:solidFill>
              </a:rPr>
              <a:t>Örneğin: öteleme, döndürme ve boyutlandırma</a:t>
            </a:r>
            <a:r>
              <a:rPr lang="tr-TR" dirty="0"/>
              <a:t> </a:t>
            </a:r>
            <a:r>
              <a:rPr lang="tr-TR" b="1" dirty="0">
                <a:solidFill>
                  <a:srgbClr val="FF3300"/>
                </a:solidFill>
                <a:latin typeface="Courier New" pitchFamily="49" charset="0"/>
              </a:rPr>
              <a:t>Glu.gluLookAt()</a:t>
            </a:r>
            <a:endParaRPr lang="tr-TR" dirty="0">
              <a:solidFill>
                <a:srgbClr val="FF3300"/>
              </a:solidFill>
            </a:endParaRPr>
          </a:p>
          <a:p>
            <a:pPr lvl="1">
              <a:lnSpc>
                <a:spcPct val="90000"/>
              </a:lnSpc>
            </a:pPr>
            <a:r>
              <a:rPr lang="tr-TR" dirty="0">
                <a:solidFill>
                  <a:srgbClr val="006600"/>
                </a:solidFill>
              </a:rPr>
              <a:t>Bu işi OpenGL</a:t>
            </a:r>
            <a:r>
              <a:rPr lang="tr-TR" dirty="0"/>
              <a:t> </a:t>
            </a:r>
            <a:r>
              <a:rPr lang="tr-TR" b="1" i="1" dirty="0">
                <a:solidFill>
                  <a:srgbClr val="FF3300"/>
                </a:solidFill>
              </a:rPr>
              <a:t>modelview matrisi </a:t>
            </a:r>
            <a:r>
              <a:rPr lang="tr-TR" dirty="0">
                <a:solidFill>
                  <a:srgbClr val="006600"/>
                </a:solidFill>
              </a:rPr>
              <a:t>ile halleder.</a:t>
            </a:r>
            <a:endParaRPr lang="tr-TR" b="1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tr-TR" dirty="0">
                <a:solidFill>
                  <a:srgbClr val="006600"/>
                </a:solidFill>
              </a:rPr>
              <a:t>Projeksiyonlar için de bir matris vardı</a:t>
            </a:r>
          </a:p>
          <a:p>
            <a:pPr lvl="1">
              <a:lnSpc>
                <a:spcPct val="90000"/>
              </a:lnSpc>
            </a:pPr>
            <a:r>
              <a:rPr lang="tr-TR" dirty="0">
                <a:solidFill>
                  <a:srgbClr val="006600"/>
                </a:solidFill>
              </a:rPr>
              <a:t>O da OpenGL’de</a:t>
            </a:r>
            <a:r>
              <a:rPr lang="tr-TR" dirty="0"/>
              <a:t> </a:t>
            </a:r>
            <a:r>
              <a:rPr lang="tr-TR" b="1" i="1" dirty="0">
                <a:solidFill>
                  <a:srgbClr val="FF3300"/>
                </a:solidFill>
              </a:rPr>
              <a:t>projeksiyon matrisi </a:t>
            </a:r>
            <a:r>
              <a:rPr lang="tr-TR" dirty="0">
                <a:solidFill>
                  <a:srgbClr val="006600"/>
                </a:solidFill>
              </a:rPr>
              <a:t>’dir.</a:t>
            </a:r>
            <a:endParaRPr lang="tr-TR" b="1" dirty="0">
              <a:solidFill>
                <a:srgbClr val="006600"/>
              </a:solidFill>
            </a:endParaRPr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Projeksiyon Matrisi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Görüntü Hacimleri ( </a:t>
            </a:r>
            <a:r>
              <a:rPr lang="tr-TR" i="1" dirty="0"/>
              <a:t>View Volumes </a:t>
            </a:r>
            <a:r>
              <a:rPr lang="tr-TR" dirty="0"/>
              <a:t>)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52</a:t>
            </a:fld>
            <a:endParaRPr lang="tr-TR" dirty="0"/>
          </a:p>
        </p:txBody>
      </p:sp>
      <p:sp>
        <p:nvSpPr>
          <p:cNvPr id="8376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6600"/>
                </a:solidFill>
              </a:rPr>
              <a:t>Fotoğraf çeken bir kamerada, görüntüyü aktaran lens tipi sahnenin ne kadarının filme aktarılacağını belirler.</a:t>
            </a:r>
          </a:p>
          <a:p>
            <a:r>
              <a:rPr lang="tr-TR" sz="2800" dirty="0">
                <a:solidFill>
                  <a:srgbClr val="006600"/>
                </a:solidFill>
              </a:rPr>
              <a:t>3 boyutlu görüntülemede lenslerimiz vardır ve görüntüye girecek objeler bu lensin görebildiği hacim içerisindedir.</a:t>
            </a:r>
          </a:p>
          <a:p>
            <a:r>
              <a:rPr lang="tr-TR" sz="2800" dirty="0">
                <a:solidFill>
                  <a:srgbClr val="006600"/>
                </a:solidFill>
              </a:rPr>
              <a:t>3 boyutlu görüntülemede, dikdörtgen </a:t>
            </a:r>
            <a:r>
              <a:rPr lang="tr-TR" sz="2800" dirty="0">
                <a:solidFill>
                  <a:srgbClr val="FF0000"/>
                </a:solidFill>
              </a:rPr>
              <a:t>görüntü düzlemi</a:t>
            </a:r>
            <a:r>
              <a:rPr lang="tr-TR" sz="2800" dirty="0">
                <a:solidFill>
                  <a:schemeClr val="accent2"/>
                </a:solidFill>
              </a:rPr>
              <a:t> </a:t>
            </a:r>
            <a:r>
              <a:rPr lang="tr-TR" sz="2800" dirty="0">
                <a:solidFill>
                  <a:srgbClr val="006600"/>
                </a:solidFill>
              </a:rPr>
              <a:t>de film gibi kullanılır. Düzlemin kenarları olan x</a:t>
            </a:r>
            <a:r>
              <a:rPr lang="tr-TR" sz="2800" baseline="-25000" dirty="0">
                <a:solidFill>
                  <a:srgbClr val="006600"/>
                </a:solidFill>
              </a:rPr>
              <a:t>v</a:t>
            </a:r>
            <a:r>
              <a:rPr lang="tr-TR" sz="2800" dirty="0">
                <a:solidFill>
                  <a:srgbClr val="006600"/>
                </a:solidFill>
              </a:rPr>
              <a:t>-y</a:t>
            </a:r>
            <a:r>
              <a:rPr lang="tr-TR" sz="2800" baseline="-25000" dirty="0">
                <a:solidFill>
                  <a:srgbClr val="006600"/>
                </a:solidFill>
              </a:rPr>
              <a:t>v </a:t>
            </a:r>
            <a:r>
              <a:rPr lang="tr-TR" sz="2800" dirty="0">
                <a:solidFill>
                  <a:srgbClr val="006600"/>
                </a:solidFill>
              </a:rPr>
              <a:t>eksenleri görüntüleme koordinatlarını belirler. </a:t>
            </a:r>
            <a:r>
              <a:rPr lang="tr-TR" sz="2800" dirty="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Başlık"/>
          <p:cNvSpPr>
            <a:spLocks noGrp="1"/>
          </p:cNvSpPr>
          <p:nvPr>
            <p:ph type="title"/>
          </p:nvPr>
        </p:nvSpPr>
        <p:spPr>
          <a:xfrm>
            <a:off x="457200" y="198783"/>
            <a:ext cx="8229600" cy="914400"/>
          </a:xfrm>
        </p:spPr>
        <p:txBody>
          <a:bodyPr/>
          <a:lstStyle/>
          <a:p>
            <a:r>
              <a:rPr lang="tr-TR" dirty="0"/>
              <a:t>Görüntü Hacimleri</a:t>
            </a:r>
          </a:p>
        </p:txBody>
      </p:sp>
      <p:sp>
        <p:nvSpPr>
          <p:cNvPr id="43" name="4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53</a:t>
            </a:fld>
            <a:endParaRPr lang="tr-TR" dirty="0"/>
          </a:p>
        </p:txBody>
      </p:sp>
      <p:sp>
        <p:nvSpPr>
          <p:cNvPr id="838670" name="AutoShape 14"/>
          <p:cNvSpPr>
            <a:spLocks noChangeArrowheads="1"/>
          </p:cNvSpPr>
          <p:nvPr/>
        </p:nvSpPr>
        <p:spPr bwMode="auto">
          <a:xfrm rot="-1075373">
            <a:off x="1244600" y="3068638"/>
            <a:ext cx="1441450" cy="1008062"/>
          </a:xfrm>
          <a:prstGeom prst="parallelogram">
            <a:avLst>
              <a:gd name="adj" fmla="val 35748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671" name="AutoShape 15"/>
          <p:cNvSpPr>
            <a:spLocks noChangeArrowheads="1"/>
          </p:cNvSpPr>
          <p:nvPr/>
        </p:nvSpPr>
        <p:spPr bwMode="auto">
          <a:xfrm rot="-1075373">
            <a:off x="2384425" y="3514725"/>
            <a:ext cx="1441450" cy="1008063"/>
          </a:xfrm>
          <a:prstGeom prst="parallelogram">
            <a:avLst>
              <a:gd name="adj" fmla="val 35748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674" name="AutoShape 18"/>
          <p:cNvSpPr>
            <a:spLocks noChangeArrowheads="1"/>
          </p:cNvSpPr>
          <p:nvPr/>
        </p:nvSpPr>
        <p:spPr bwMode="auto">
          <a:xfrm rot="-1075373">
            <a:off x="1258888" y="3068638"/>
            <a:ext cx="1441450" cy="1008062"/>
          </a:xfrm>
          <a:prstGeom prst="parallelogram">
            <a:avLst>
              <a:gd name="adj" fmla="val 35748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675" name="AutoShape 19"/>
          <p:cNvSpPr>
            <a:spLocks noChangeArrowheads="1"/>
          </p:cNvSpPr>
          <p:nvPr/>
        </p:nvSpPr>
        <p:spPr bwMode="auto">
          <a:xfrm rot="-5216396">
            <a:off x="219869" y="3037682"/>
            <a:ext cx="1441450" cy="1008062"/>
          </a:xfrm>
          <a:prstGeom prst="parallelogram">
            <a:avLst>
              <a:gd name="adj" fmla="val 35748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677" name="AutoShape 21"/>
          <p:cNvSpPr>
            <a:spLocks noChangeArrowheads="1"/>
          </p:cNvSpPr>
          <p:nvPr/>
        </p:nvSpPr>
        <p:spPr bwMode="auto">
          <a:xfrm rot="1267827">
            <a:off x="539750" y="2492375"/>
            <a:ext cx="1897063" cy="671513"/>
          </a:xfrm>
          <a:prstGeom prst="parallelogram">
            <a:avLst>
              <a:gd name="adj" fmla="val 12459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680" name="Line 24"/>
          <p:cNvSpPr>
            <a:spLocks noChangeShapeType="1"/>
          </p:cNvSpPr>
          <p:nvPr/>
        </p:nvSpPr>
        <p:spPr bwMode="auto">
          <a:xfrm>
            <a:off x="1403350" y="4292600"/>
            <a:ext cx="1152525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683" name="Line 27"/>
          <p:cNvSpPr>
            <a:spLocks noChangeShapeType="1"/>
          </p:cNvSpPr>
          <p:nvPr/>
        </p:nvSpPr>
        <p:spPr bwMode="auto">
          <a:xfrm>
            <a:off x="2484438" y="3933825"/>
            <a:ext cx="142875" cy="714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685" name="Line 29"/>
          <p:cNvSpPr>
            <a:spLocks noChangeShapeType="1"/>
          </p:cNvSpPr>
          <p:nvPr/>
        </p:nvSpPr>
        <p:spPr bwMode="auto">
          <a:xfrm>
            <a:off x="1476375" y="3213100"/>
            <a:ext cx="1150938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686" name="Line 30"/>
          <p:cNvSpPr>
            <a:spLocks noChangeShapeType="1"/>
          </p:cNvSpPr>
          <p:nvPr/>
        </p:nvSpPr>
        <p:spPr bwMode="auto">
          <a:xfrm>
            <a:off x="2484438" y="2867025"/>
            <a:ext cx="1150937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687" name="Line 31"/>
          <p:cNvSpPr>
            <a:spLocks noChangeShapeType="1"/>
          </p:cNvSpPr>
          <p:nvPr/>
        </p:nvSpPr>
        <p:spPr bwMode="auto">
          <a:xfrm>
            <a:off x="3708400" y="3789363"/>
            <a:ext cx="649288" cy="2873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688" name="Text Box 32"/>
          <p:cNvSpPr txBox="1">
            <a:spLocks noChangeArrowheads="1"/>
          </p:cNvSpPr>
          <p:nvPr/>
        </p:nvSpPr>
        <p:spPr bwMode="auto">
          <a:xfrm>
            <a:off x="3924300" y="3933825"/>
            <a:ext cx="5762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solidFill>
                  <a:schemeClr val="accent2"/>
                </a:solidFill>
              </a:rPr>
              <a:t>z</a:t>
            </a:r>
            <a:r>
              <a:rPr lang="tr-TR" b="1" baseline="-25000" dirty="0">
                <a:solidFill>
                  <a:schemeClr val="accent2"/>
                </a:solidFill>
              </a:rPr>
              <a:t>v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838689" name="Text Box 33"/>
          <p:cNvSpPr txBox="1">
            <a:spLocks noChangeArrowheads="1"/>
          </p:cNvSpPr>
          <p:nvPr/>
        </p:nvSpPr>
        <p:spPr bwMode="auto">
          <a:xfrm rot="-1082450">
            <a:off x="2584450" y="3946525"/>
            <a:ext cx="18716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solidFill>
                  <a:schemeClr val="bg1"/>
                </a:solidFill>
              </a:rPr>
              <a:t>pencere</a:t>
            </a:r>
          </a:p>
        </p:txBody>
      </p:sp>
      <p:sp>
        <p:nvSpPr>
          <p:cNvPr id="838690" name="Text Box 34"/>
          <p:cNvSpPr txBox="1">
            <a:spLocks noChangeArrowheads="1"/>
          </p:cNvSpPr>
          <p:nvPr/>
        </p:nvSpPr>
        <p:spPr bwMode="auto">
          <a:xfrm>
            <a:off x="1042988" y="5013325"/>
            <a:ext cx="1800225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Ön Düzlem (Front Plane)</a:t>
            </a:r>
          </a:p>
        </p:txBody>
      </p:sp>
      <p:sp>
        <p:nvSpPr>
          <p:cNvPr id="838691" name="Text Box 35"/>
          <p:cNvSpPr txBox="1">
            <a:spLocks noChangeArrowheads="1"/>
          </p:cNvSpPr>
          <p:nvPr/>
        </p:nvSpPr>
        <p:spPr bwMode="auto">
          <a:xfrm>
            <a:off x="-36537" y="4212377"/>
            <a:ext cx="1800225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Arka Düzlem (Back Plane)</a:t>
            </a:r>
          </a:p>
        </p:txBody>
      </p:sp>
      <p:sp>
        <p:nvSpPr>
          <p:cNvPr id="838692" name="Text Box 36"/>
          <p:cNvSpPr txBox="1">
            <a:spLocks noChangeArrowheads="1"/>
          </p:cNvSpPr>
          <p:nvPr/>
        </p:nvSpPr>
        <p:spPr bwMode="auto">
          <a:xfrm>
            <a:off x="1547813" y="1844675"/>
            <a:ext cx="18002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Görüntü hacmi</a:t>
            </a:r>
          </a:p>
        </p:txBody>
      </p:sp>
      <p:sp>
        <p:nvSpPr>
          <p:cNvPr id="838693" name="Arc 37"/>
          <p:cNvSpPr>
            <a:spLocks/>
          </p:cNvSpPr>
          <p:nvPr/>
        </p:nvSpPr>
        <p:spPr bwMode="auto">
          <a:xfrm rot="-36455376" flipH="1" flipV="1">
            <a:off x="-34131" y="3585369"/>
            <a:ext cx="587375" cy="4175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092 w 43154"/>
              <a:gd name="T1" fmla="*/ 34250 h 34250"/>
              <a:gd name="T2" fmla="*/ 43154 w 43154"/>
              <a:gd name="T3" fmla="*/ 20194 h 34250"/>
              <a:gd name="T4" fmla="*/ 21600 w 43154"/>
              <a:gd name="T5" fmla="*/ 21600 h 34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54" h="34250" fill="none" extrusionOk="0">
                <a:moveTo>
                  <a:pt x="4091" y="34250"/>
                </a:moveTo>
                <a:cubicBezTo>
                  <a:pt x="1431" y="30568"/>
                  <a:pt x="0" y="261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83" y="-1"/>
                  <a:pt x="42413" y="8834"/>
                  <a:pt x="43154" y="20193"/>
                </a:cubicBezTo>
              </a:path>
              <a:path w="43154" h="34250" stroke="0" extrusionOk="0">
                <a:moveTo>
                  <a:pt x="4091" y="34250"/>
                </a:moveTo>
                <a:cubicBezTo>
                  <a:pt x="1431" y="30568"/>
                  <a:pt x="0" y="2614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983" y="-1"/>
                  <a:pt x="42413" y="8834"/>
                  <a:pt x="43154" y="20193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694" name="Line 38"/>
          <p:cNvSpPr>
            <a:spLocks noChangeShapeType="1"/>
          </p:cNvSpPr>
          <p:nvPr/>
        </p:nvSpPr>
        <p:spPr bwMode="auto">
          <a:xfrm flipV="1">
            <a:off x="1692275" y="3860800"/>
            <a:ext cx="142875" cy="1008063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695" name="Text Box 39"/>
          <p:cNvSpPr txBox="1">
            <a:spLocks noChangeArrowheads="1"/>
          </p:cNvSpPr>
          <p:nvPr/>
        </p:nvSpPr>
        <p:spPr bwMode="auto">
          <a:xfrm>
            <a:off x="395288" y="5805488"/>
            <a:ext cx="352901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i="0" dirty="0">
                <a:solidFill>
                  <a:srgbClr val="FF0000"/>
                </a:solidFill>
              </a:rPr>
              <a:t>Paralel Projeksiyon</a:t>
            </a:r>
          </a:p>
        </p:txBody>
      </p:sp>
      <p:sp>
        <p:nvSpPr>
          <p:cNvPr id="838696" name="AutoShape 40"/>
          <p:cNvSpPr>
            <a:spLocks noChangeArrowheads="1"/>
          </p:cNvSpPr>
          <p:nvPr/>
        </p:nvSpPr>
        <p:spPr bwMode="auto">
          <a:xfrm>
            <a:off x="5148263" y="2924175"/>
            <a:ext cx="3311525" cy="2160588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697" name="AutoShape 41"/>
          <p:cNvSpPr>
            <a:spLocks noChangeArrowheads="1"/>
          </p:cNvSpPr>
          <p:nvPr/>
        </p:nvSpPr>
        <p:spPr bwMode="auto">
          <a:xfrm rot="-1145084">
            <a:off x="6616700" y="3905250"/>
            <a:ext cx="1439863" cy="935038"/>
          </a:xfrm>
          <a:prstGeom prst="parallelogram">
            <a:avLst>
              <a:gd name="adj" fmla="val 3849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698" name="Line 42"/>
          <p:cNvSpPr>
            <a:spLocks noChangeShapeType="1"/>
          </p:cNvSpPr>
          <p:nvPr/>
        </p:nvSpPr>
        <p:spPr bwMode="auto">
          <a:xfrm flipH="1" flipV="1">
            <a:off x="7005638" y="1728788"/>
            <a:ext cx="879475" cy="1916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699" name="Line 43"/>
          <p:cNvSpPr>
            <a:spLocks noChangeShapeType="1"/>
          </p:cNvSpPr>
          <p:nvPr/>
        </p:nvSpPr>
        <p:spPr bwMode="auto">
          <a:xfrm flipV="1">
            <a:off x="5133975" y="1744663"/>
            <a:ext cx="1871663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700" name="AutoShape 44"/>
          <p:cNvSpPr>
            <a:spLocks noChangeArrowheads="1"/>
          </p:cNvSpPr>
          <p:nvPr/>
        </p:nvSpPr>
        <p:spPr bwMode="auto">
          <a:xfrm rot="-1145084">
            <a:off x="7380288" y="4437063"/>
            <a:ext cx="866775" cy="501650"/>
          </a:xfrm>
          <a:prstGeom prst="parallelogram">
            <a:avLst>
              <a:gd name="adj" fmla="val 43196"/>
            </a:avLst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703" name="Line 47"/>
          <p:cNvSpPr>
            <a:spLocks noChangeShapeType="1"/>
          </p:cNvSpPr>
          <p:nvPr/>
        </p:nvSpPr>
        <p:spPr bwMode="auto">
          <a:xfrm>
            <a:off x="6804025" y="4005263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704" name="Line 48"/>
          <p:cNvSpPr>
            <a:spLocks noChangeShapeType="1"/>
          </p:cNvSpPr>
          <p:nvPr/>
        </p:nvSpPr>
        <p:spPr bwMode="auto">
          <a:xfrm>
            <a:off x="6846888" y="4033838"/>
            <a:ext cx="1655762" cy="107950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705" name="Line 49"/>
          <p:cNvSpPr>
            <a:spLocks noChangeShapeType="1"/>
          </p:cNvSpPr>
          <p:nvPr/>
        </p:nvSpPr>
        <p:spPr bwMode="auto">
          <a:xfrm>
            <a:off x="7885113" y="3644900"/>
            <a:ext cx="574675" cy="1439863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706" name="Line 50"/>
          <p:cNvSpPr>
            <a:spLocks noChangeShapeType="1"/>
          </p:cNvSpPr>
          <p:nvPr/>
        </p:nvSpPr>
        <p:spPr bwMode="auto">
          <a:xfrm>
            <a:off x="6804025" y="5084763"/>
            <a:ext cx="1655763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708" name="Text Box 52"/>
          <p:cNvSpPr txBox="1">
            <a:spLocks noChangeArrowheads="1"/>
          </p:cNvSpPr>
          <p:nvPr/>
        </p:nvSpPr>
        <p:spPr bwMode="auto">
          <a:xfrm>
            <a:off x="5075238" y="5805488"/>
            <a:ext cx="352901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i="0" dirty="0">
                <a:solidFill>
                  <a:srgbClr val="FF0000"/>
                </a:solidFill>
              </a:rPr>
              <a:t>Perspektif Projeksiyon</a:t>
            </a:r>
          </a:p>
        </p:txBody>
      </p:sp>
      <p:sp>
        <p:nvSpPr>
          <p:cNvPr id="838709" name="Arc 53"/>
          <p:cNvSpPr>
            <a:spLocks/>
          </p:cNvSpPr>
          <p:nvPr/>
        </p:nvSpPr>
        <p:spPr bwMode="auto">
          <a:xfrm rot="-36455376" flipH="1" flipV="1">
            <a:off x="4488657" y="4569619"/>
            <a:ext cx="585787" cy="263525"/>
          </a:xfrm>
          <a:custGeom>
            <a:avLst/>
            <a:gdLst>
              <a:gd name="G0" fmla="+- 21537 0 0"/>
              <a:gd name="G1" fmla="+- 21600 0 0"/>
              <a:gd name="G2" fmla="+- 21600 0 0"/>
              <a:gd name="T0" fmla="*/ 0 w 43091"/>
              <a:gd name="T1" fmla="*/ 19951 h 21600"/>
              <a:gd name="T2" fmla="*/ 43091 w 43091"/>
              <a:gd name="T3" fmla="*/ 20194 h 21600"/>
              <a:gd name="T4" fmla="*/ 21537 w 4309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91" h="21600" fill="none" extrusionOk="0">
                <a:moveTo>
                  <a:pt x="0" y="19951"/>
                </a:moveTo>
                <a:cubicBezTo>
                  <a:pt x="861" y="8694"/>
                  <a:pt x="10247" y="-1"/>
                  <a:pt x="21537" y="0"/>
                </a:cubicBezTo>
                <a:cubicBezTo>
                  <a:pt x="32920" y="0"/>
                  <a:pt x="42350" y="8834"/>
                  <a:pt x="43091" y="20193"/>
                </a:cubicBezTo>
              </a:path>
              <a:path w="43091" h="21600" stroke="0" extrusionOk="0">
                <a:moveTo>
                  <a:pt x="0" y="19951"/>
                </a:moveTo>
                <a:cubicBezTo>
                  <a:pt x="861" y="8694"/>
                  <a:pt x="10247" y="-1"/>
                  <a:pt x="21537" y="0"/>
                </a:cubicBezTo>
                <a:cubicBezTo>
                  <a:pt x="32920" y="0"/>
                  <a:pt x="42350" y="8834"/>
                  <a:pt x="43091" y="20193"/>
                </a:cubicBezTo>
                <a:lnTo>
                  <a:pt x="21537" y="21600"/>
                </a:lnTo>
                <a:close/>
              </a:path>
            </a:pathLst>
          </a:custGeom>
          <a:noFill/>
          <a:ln w="3810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710" name="Text Box 54"/>
          <p:cNvSpPr txBox="1">
            <a:spLocks noChangeArrowheads="1"/>
          </p:cNvSpPr>
          <p:nvPr/>
        </p:nvSpPr>
        <p:spPr bwMode="auto">
          <a:xfrm>
            <a:off x="5580063" y="5300663"/>
            <a:ext cx="18002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Ön Düzlem</a:t>
            </a:r>
          </a:p>
        </p:txBody>
      </p:sp>
      <p:sp>
        <p:nvSpPr>
          <p:cNvPr id="838711" name="Text Box 55"/>
          <p:cNvSpPr txBox="1">
            <a:spLocks noChangeArrowheads="1"/>
          </p:cNvSpPr>
          <p:nvPr/>
        </p:nvSpPr>
        <p:spPr bwMode="auto">
          <a:xfrm>
            <a:off x="3924300" y="5013325"/>
            <a:ext cx="18002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Arka Düzlem</a:t>
            </a:r>
          </a:p>
        </p:txBody>
      </p:sp>
      <p:sp>
        <p:nvSpPr>
          <p:cNvPr id="838712" name="Line 56"/>
          <p:cNvSpPr>
            <a:spLocks noChangeShapeType="1"/>
          </p:cNvSpPr>
          <p:nvPr/>
        </p:nvSpPr>
        <p:spPr bwMode="auto">
          <a:xfrm flipV="1">
            <a:off x="6705600" y="4565650"/>
            <a:ext cx="215900" cy="792163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713" name="Text Box 57"/>
          <p:cNvSpPr txBox="1">
            <a:spLocks noChangeArrowheads="1"/>
          </p:cNvSpPr>
          <p:nvPr/>
        </p:nvSpPr>
        <p:spPr bwMode="auto">
          <a:xfrm>
            <a:off x="4284663" y="1556792"/>
            <a:ext cx="1800225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Görüntü hacmi</a:t>
            </a:r>
            <a:br>
              <a:rPr lang="tr-TR" sz="1600" b="1" dirty="0"/>
            </a:br>
            <a:r>
              <a:rPr lang="tr-TR" sz="1600" b="1" dirty="0"/>
              <a:t>(Kesik Piramit) (Frustum)</a:t>
            </a:r>
          </a:p>
        </p:txBody>
      </p:sp>
      <p:sp>
        <p:nvSpPr>
          <p:cNvPr id="838714" name="Line 58"/>
          <p:cNvSpPr>
            <a:spLocks noChangeShapeType="1"/>
          </p:cNvSpPr>
          <p:nvPr/>
        </p:nvSpPr>
        <p:spPr bwMode="auto">
          <a:xfrm flipH="1">
            <a:off x="1979613" y="2205038"/>
            <a:ext cx="215900" cy="360362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715" name="Line 59"/>
          <p:cNvSpPr>
            <a:spLocks noChangeShapeType="1"/>
          </p:cNvSpPr>
          <p:nvPr/>
        </p:nvSpPr>
        <p:spPr bwMode="auto">
          <a:xfrm>
            <a:off x="4859338" y="2349500"/>
            <a:ext cx="431800" cy="358775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716" name="Text Box 60"/>
          <p:cNvSpPr txBox="1">
            <a:spLocks noChangeArrowheads="1"/>
          </p:cNvSpPr>
          <p:nvPr/>
        </p:nvSpPr>
        <p:spPr bwMode="auto">
          <a:xfrm rot="-1121026">
            <a:off x="7423150" y="4522788"/>
            <a:ext cx="1258888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 dirty="0"/>
              <a:t>pencere</a:t>
            </a:r>
          </a:p>
        </p:txBody>
      </p:sp>
      <p:sp>
        <p:nvSpPr>
          <p:cNvPr id="838717" name="Oval 61"/>
          <p:cNvSpPr>
            <a:spLocks noChangeArrowheads="1"/>
          </p:cNvSpPr>
          <p:nvPr/>
        </p:nvSpPr>
        <p:spPr bwMode="auto">
          <a:xfrm>
            <a:off x="8445500" y="5041900"/>
            <a:ext cx="73025" cy="730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38718" name="Text Box 62"/>
          <p:cNvSpPr txBox="1">
            <a:spLocks noChangeArrowheads="1"/>
          </p:cNvSpPr>
          <p:nvPr/>
        </p:nvSpPr>
        <p:spPr bwMode="auto">
          <a:xfrm>
            <a:off x="7164289" y="5157788"/>
            <a:ext cx="1979712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Projeksiyon Referans Noktası</a:t>
            </a:r>
          </a:p>
        </p:txBody>
      </p:sp>
      <p:sp>
        <p:nvSpPr>
          <p:cNvPr id="838719" name="Arc 63"/>
          <p:cNvSpPr>
            <a:spLocks/>
          </p:cNvSpPr>
          <p:nvPr/>
        </p:nvSpPr>
        <p:spPr bwMode="auto">
          <a:xfrm rot="3911142" flipH="1">
            <a:off x="8569326" y="5205412"/>
            <a:ext cx="373062" cy="131763"/>
          </a:xfrm>
          <a:custGeom>
            <a:avLst/>
            <a:gdLst>
              <a:gd name="G0" fmla="+- 18603 0 0"/>
              <a:gd name="G1" fmla="+- 21600 0 0"/>
              <a:gd name="G2" fmla="+- 21600 0 0"/>
              <a:gd name="T0" fmla="*/ 0 w 40203"/>
              <a:gd name="T1" fmla="*/ 10623 h 21600"/>
              <a:gd name="T2" fmla="*/ 40203 w 40203"/>
              <a:gd name="T3" fmla="*/ 21600 h 21600"/>
              <a:gd name="T4" fmla="*/ 18603 w 4020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203" h="21600" fill="none" extrusionOk="0">
                <a:moveTo>
                  <a:pt x="0" y="10623"/>
                </a:moveTo>
                <a:cubicBezTo>
                  <a:pt x="3884" y="4039"/>
                  <a:pt x="10959" y="-1"/>
                  <a:pt x="18603" y="0"/>
                </a:cubicBezTo>
                <a:cubicBezTo>
                  <a:pt x="30532" y="0"/>
                  <a:pt x="40203" y="9670"/>
                  <a:pt x="40203" y="21600"/>
                </a:cubicBezTo>
              </a:path>
              <a:path w="40203" h="21600" stroke="0" extrusionOk="0">
                <a:moveTo>
                  <a:pt x="0" y="10623"/>
                </a:moveTo>
                <a:cubicBezTo>
                  <a:pt x="3884" y="4039"/>
                  <a:pt x="10959" y="-1"/>
                  <a:pt x="18603" y="0"/>
                </a:cubicBezTo>
                <a:cubicBezTo>
                  <a:pt x="30532" y="0"/>
                  <a:pt x="40203" y="9670"/>
                  <a:pt x="40203" y="21600"/>
                </a:cubicBezTo>
                <a:lnTo>
                  <a:pt x="18603" y="21600"/>
                </a:lnTo>
                <a:close/>
              </a:path>
            </a:pathLst>
          </a:custGeom>
          <a:noFill/>
          <a:ln w="3810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91C451-9202-4080-9E62-AE352CB6F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848613"/>
              </p:ext>
            </p:extLst>
          </p:nvPr>
        </p:nvGraphicFramePr>
        <p:xfrm>
          <a:off x="6084168" y="4437112"/>
          <a:ext cx="1963052" cy="133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0" name="Image" r:id="rId3" imgW="2653920" imgH="1802880" progId="Photoshop.Image.13">
                  <p:embed/>
                </p:oleObj>
              </mc:Choice>
              <mc:Fallback>
                <p:oleObj name="Image" r:id="rId3" imgW="2653920" imgH="1802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4168" y="4437112"/>
                        <a:ext cx="1963052" cy="1333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A48DF57-559C-4B6B-B89B-8A0C22151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132080"/>
              </p:ext>
            </p:extLst>
          </p:nvPr>
        </p:nvGraphicFramePr>
        <p:xfrm>
          <a:off x="2214933" y="4111476"/>
          <a:ext cx="2069035" cy="140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1" name="Image" r:id="rId5" imgW="2653920" imgH="1802880" progId="Photoshop.Image.13">
                  <p:embed/>
                </p:oleObj>
              </mc:Choice>
              <mc:Fallback>
                <p:oleObj name="Image" r:id="rId5" imgW="2653920" imgH="1802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4933" y="4111476"/>
                        <a:ext cx="2069035" cy="1405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95CAF70-1A10-46B8-ADBC-6E788A4B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Birim küpe sıkıştırma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6BC8C-2A60-4551-8730-2B0D4B2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54</a:t>
            </a:fld>
            <a:endParaRPr lang="tr-T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2443FB-E125-4B00-9F07-A79844769B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90320"/>
            <a:ext cx="8229600" cy="4937760"/>
          </a:xfrm>
        </p:spPr>
        <p:txBody>
          <a:bodyPr>
            <a:normAutofit/>
          </a:bodyPr>
          <a:lstStyle/>
          <a:p>
            <a:r>
              <a:rPr lang="tr-TR" sz="2400" dirty="0"/>
              <a:t>Perspektif hacimde normal değerleriyle duran nesne, birim küpe </a:t>
            </a:r>
            <a:r>
              <a:rPr lang="tr-TR" sz="2400" dirty="0" err="1"/>
              <a:t>çevrilence</a:t>
            </a:r>
            <a:r>
              <a:rPr lang="tr-TR" sz="2400" dirty="0"/>
              <a:t> yamulur.</a:t>
            </a:r>
          </a:p>
          <a:p>
            <a:pPr lvl="1"/>
            <a:r>
              <a:rPr lang="tr-TR" sz="2000" dirty="0"/>
              <a:t>Yakın noktalar büyür, uzak noktalar küçülür.</a:t>
            </a:r>
          </a:p>
          <a:p>
            <a:r>
              <a:rPr lang="tr-TR" sz="2400" dirty="0"/>
              <a:t>Ancak birim küpün yakın yüzeyindeki görüntü yine perspektiftir.</a:t>
            </a:r>
          </a:p>
        </p:txBody>
      </p:sp>
      <p:pic>
        <p:nvPicPr>
          <p:cNvPr id="163844" name="Picture 4" descr="enter image description here">
            <a:extLst>
              <a:ext uri="{FF2B5EF4-FFF2-40B4-BE49-F238E27FC236}">
                <a16:creationId xmlns:a16="http://schemas.microsoft.com/office/drawing/2014/main" id="{CEBA428F-572F-461F-9D2B-A9332BD7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0" y="2996952"/>
            <a:ext cx="8716186" cy="37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879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Kırpma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55</a:t>
            </a:fld>
            <a:endParaRPr lang="tr-TR" dirty="0"/>
          </a:p>
        </p:txBody>
      </p:sp>
      <p:sp>
        <p:nvSpPr>
          <p:cNvPr id="839723" name="Rectangle 4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6600"/>
                </a:solidFill>
              </a:rPr>
              <a:t>3 boyutlu kırpma algoritması, kullanılan görüntü hacmi içerisine giren tüm yüzey parçalarını değerlendirmeye alır.</a:t>
            </a:r>
          </a:p>
          <a:p>
            <a:r>
              <a:rPr lang="tr-TR" sz="2800" dirty="0">
                <a:solidFill>
                  <a:srgbClr val="006600"/>
                </a:solidFill>
              </a:rPr>
              <a:t>Tümüyle dışarıda kalan parçalar hiç hesaplanmaz.</a:t>
            </a:r>
          </a:p>
          <a:p>
            <a:r>
              <a:rPr lang="tr-TR" sz="2800" dirty="0">
                <a:solidFill>
                  <a:srgbClr val="006600"/>
                </a:solidFill>
              </a:rPr>
              <a:t>Bir ucundan hacme girse bile işleme alınır. 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Doğruların kırpılması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56</a:t>
            </a:fld>
            <a:endParaRPr lang="tr-TR" dirty="0"/>
          </a:p>
        </p:txBody>
      </p:sp>
      <p:sp>
        <p:nvSpPr>
          <p:cNvPr id="84070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tr-TR" sz="2400" dirty="0">
                <a:solidFill>
                  <a:srgbClr val="437038"/>
                </a:solidFill>
              </a:rPr>
              <a:t>3 boyutta 6 yüzey testi yapılır.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tr-TR" sz="2400" dirty="0">
                <a:solidFill>
                  <a:srgbClr val="437038"/>
                </a:solidFill>
              </a:rPr>
              <a:t>Her bir yüzeyin:</a:t>
            </a:r>
            <a:br>
              <a:rPr lang="tr-TR" sz="2400" dirty="0">
                <a:solidFill>
                  <a:srgbClr val="437038"/>
                </a:solidFill>
              </a:rPr>
            </a:br>
            <a:br>
              <a:rPr lang="tr-TR" sz="2400" dirty="0">
                <a:solidFill>
                  <a:srgbClr val="437038"/>
                </a:solidFill>
              </a:rPr>
            </a:br>
            <a:br>
              <a:rPr lang="tr-TR" sz="2400" dirty="0">
                <a:solidFill>
                  <a:srgbClr val="437038"/>
                </a:solidFill>
              </a:rPr>
            </a:br>
            <a:br>
              <a:rPr lang="tr-TR" sz="2400" dirty="0">
                <a:solidFill>
                  <a:srgbClr val="437038"/>
                </a:solidFill>
              </a:rPr>
            </a:br>
            <a:r>
              <a:rPr lang="tr-TR" sz="2400" dirty="0">
                <a:solidFill>
                  <a:srgbClr val="437038"/>
                </a:solidFill>
              </a:rPr>
              <a:t>eşitsizliğine bakılır. Test edilen (</a:t>
            </a:r>
            <a:r>
              <a:rPr lang="tr-TR" sz="2400" i="1" dirty="0">
                <a:solidFill>
                  <a:srgbClr val="437038"/>
                </a:solidFill>
              </a:rPr>
              <a:t>x,y,z) </a:t>
            </a:r>
            <a:r>
              <a:rPr lang="tr-TR" sz="2400" dirty="0">
                <a:solidFill>
                  <a:srgbClr val="437038"/>
                </a:solidFill>
              </a:rPr>
              <a:t>nokta pozitif değer döndürürse dışarıdadır.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tr-TR" sz="2400" dirty="0">
                <a:solidFill>
                  <a:srgbClr val="437038"/>
                </a:solidFill>
              </a:rPr>
              <a:t>İki ucu da dışarıda olan doğru değerlendirilmez.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tr-TR" sz="2400" dirty="0">
                <a:solidFill>
                  <a:srgbClr val="437038"/>
                </a:solidFill>
              </a:rPr>
              <a:t>Bir ucu içeride olan doğru, diğer yüzlerin testinden de geçmelidir.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tr-TR" sz="2400" dirty="0">
              <a:solidFill>
                <a:srgbClr val="437038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tr-TR" sz="2400" dirty="0">
              <a:solidFill>
                <a:srgbClr val="437038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tr-TR" sz="2400" dirty="0">
              <a:solidFill>
                <a:srgbClr val="437038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tr-TR" sz="2400" dirty="0">
              <a:solidFill>
                <a:srgbClr val="437038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tr-TR" sz="2400" dirty="0">
              <a:solidFill>
                <a:srgbClr val="437038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tr-TR" sz="2400" dirty="0">
              <a:solidFill>
                <a:srgbClr val="437038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tr-TR" sz="2400" dirty="0">
                <a:solidFill>
                  <a:srgbClr val="437038"/>
                </a:solidFill>
              </a:rPr>
              <a:t>   </a:t>
            </a:r>
            <a:endParaRPr lang="tr-TR" sz="700" dirty="0">
              <a:solidFill>
                <a:srgbClr val="437038"/>
              </a:solidFill>
            </a:endParaRPr>
          </a:p>
        </p:txBody>
      </p:sp>
      <p:graphicFrame>
        <p:nvGraphicFramePr>
          <p:cNvPr id="840709" name="Object 5"/>
          <p:cNvGraphicFramePr>
            <a:graphicFrameLocks noChangeAspect="1"/>
          </p:cNvGraphicFramePr>
          <p:nvPr/>
        </p:nvGraphicFramePr>
        <p:xfrm>
          <a:off x="1403846" y="2204864"/>
          <a:ext cx="40322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5" name="Equation" r:id="rId3" imgW="5194080" imgH="596880" progId="Equation.3">
                  <p:embed/>
                </p:oleObj>
              </mc:Choice>
              <mc:Fallback>
                <p:oleObj name="Equation" r:id="rId3" imgW="5194080" imgH="596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846" y="2204864"/>
                        <a:ext cx="40322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Çokgenlerin kırpılması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57</a:t>
            </a:fld>
            <a:endParaRPr lang="tr-TR" dirty="0"/>
          </a:p>
        </p:txBody>
      </p:sp>
      <p:sp>
        <p:nvSpPr>
          <p:cNvPr id="843782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rgbClr val="437038"/>
                </a:solidFill>
              </a:rPr>
              <a:t>Çokgenleri kenar noktaları aracılığıyla teste tabi tutabiliriz.</a:t>
            </a:r>
          </a:p>
          <a:p>
            <a:r>
              <a:rPr lang="tr-TR" sz="2400" dirty="0">
                <a:solidFill>
                  <a:srgbClr val="437038"/>
                </a:solidFill>
              </a:rPr>
              <a:t>Tüm yüzey testlerinden tümüyle dışarıda cevabı alan çokgen atılır.</a:t>
            </a:r>
          </a:p>
          <a:p>
            <a:r>
              <a:rPr lang="tr-TR" sz="2400" dirty="0">
                <a:solidFill>
                  <a:srgbClr val="437038"/>
                </a:solidFill>
              </a:rPr>
              <a:t>Tümüyle hacim içinde olan çokgen işleme alınır.</a:t>
            </a:r>
          </a:p>
          <a:p>
            <a:r>
              <a:rPr lang="tr-TR" sz="2400" dirty="0">
                <a:solidFill>
                  <a:srgbClr val="437038"/>
                </a:solidFill>
              </a:rPr>
              <a:t>Bir kenarla kesiştiği, bir kısmının hacim içerisinde kaldığı anlaşılan bir çokgen de işleme alınır.</a:t>
            </a:r>
          </a:p>
          <a:p>
            <a:pPr lvl="1"/>
            <a:r>
              <a:rPr lang="tr-TR" sz="2100" dirty="0">
                <a:solidFill>
                  <a:srgbClr val="437038"/>
                </a:solidFill>
              </a:rPr>
              <a:t>Kırpmak daha zor, çokgenin tüm piksellerini hesapla, hacimde olmayan pikseller atılacak zaten.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Çokgenlerin kırpılması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58</a:t>
            </a:fld>
            <a:endParaRPr lang="tr-TR" dirty="0"/>
          </a:p>
        </p:txBody>
      </p:sp>
      <p:sp>
        <p:nvSpPr>
          <p:cNvPr id="8448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>
                <a:solidFill>
                  <a:srgbClr val="437038"/>
                </a:solidFill>
              </a:rPr>
              <a:t>Projeksiyon yapma işlemi kırpmadan önce de yapılabilir (matris çarpımı ne de olsa) sonra da yapılabilir.</a:t>
            </a:r>
          </a:p>
          <a:p>
            <a:r>
              <a:rPr lang="tr-TR" sz="2400" dirty="0">
                <a:solidFill>
                  <a:srgbClr val="437038"/>
                </a:solidFill>
              </a:rPr>
              <a:t>Sonuçta hacim içinde kalan parçalar görüntüleme düzlemine düşürülecektir.</a:t>
            </a:r>
          </a:p>
          <a:p>
            <a:r>
              <a:rPr lang="tr-TR" sz="2400" dirty="0">
                <a:solidFill>
                  <a:srgbClr val="437038"/>
                </a:solidFill>
              </a:rPr>
              <a:t>Son aşama görüntüleme düzleminin içeriğini 2 boyutlu görüntü alanına dönüştürmektir.</a:t>
            </a:r>
          </a:p>
          <a:p>
            <a:pPr>
              <a:buFontTx/>
              <a:buNone/>
            </a:pPr>
            <a:endParaRPr lang="tr-TR" sz="2400" dirty="0">
              <a:solidFill>
                <a:srgbClr val="437038"/>
              </a:solidFill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59</a:t>
            </a:fld>
            <a:endParaRPr lang="tr-TR" dirty="0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Çokgenleri kırpılması</a:t>
            </a:r>
          </a:p>
        </p:txBody>
      </p:sp>
      <p:sp>
        <p:nvSpPr>
          <p:cNvPr id="847876" name="Line 4"/>
          <p:cNvSpPr>
            <a:spLocks noChangeShapeType="1"/>
          </p:cNvSpPr>
          <p:nvPr/>
        </p:nvSpPr>
        <p:spPr bwMode="auto">
          <a:xfrm flipV="1">
            <a:off x="3778250" y="4843463"/>
            <a:ext cx="360363" cy="720725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7878" name="Text Box 6"/>
          <p:cNvSpPr txBox="1">
            <a:spLocks noChangeArrowheads="1"/>
          </p:cNvSpPr>
          <p:nvPr/>
        </p:nvSpPr>
        <p:spPr bwMode="auto">
          <a:xfrm>
            <a:off x="2843213" y="5635625"/>
            <a:ext cx="27368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>
                <a:solidFill>
                  <a:srgbClr val="006600"/>
                </a:solidFill>
              </a:rPr>
              <a:t>Görüntü hacmi</a:t>
            </a:r>
          </a:p>
        </p:txBody>
      </p:sp>
      <p:pic>
        <p:nvPicPr>
          <p:cNvPr id="8478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313" y="1819275"/>
            <a:ext cx="3257550" cy="29908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tr-TR" b="1" dirty="0"/>
              <a:t>Kapsam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8622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3 boyutlu (</a:t>
            </a:r>
            <a:r>
              <a:rPr lang="tr-TR" i="1" dirty="0"/>
              <a:t>stereoscopic</a:t>
            </a:r>
            <a:r>
              <a:rPr lang="tr-TR" dirty="0"/>
              <a:t>) görüntüler</a:t>
            </a:r>
          </a:p>
        </p:txBody>
      </p:sp>
      <p:pic>
        <p:nvPicPr>
          <p:cNvPr id="8622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780" y="3460204"/>
            <a:ext cx="2819028" cy="32811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622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2430" y="1862403"/>
            <a:ext cx="7526073" cy="257470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Normalize (Birim) hacim kullanımı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60</a:t>
            </a:fld>
            <a:endParaRPr lang="tr-TR" dirty="0"/>
          </a:p>
        </p:txBody>
      </p:sp>
      <p:sp>
        <p:nvSpPr>
          <p:cNvPr id="84582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dirty="0">
                <a:solidFill>
                  <a:srgbClr val="437038"/>
                </a:solidFill>
              </a:rPr>
              <a:t>Bir sahneyi (masa sandalye gibi) dünyamız üzerinde yerleştirdik, yani model-dünya koordinat dönüşümü yapıldı.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rgbClr val="437038"/>
                </a:solidFill>
              </a:rPr>
              <a:t>Dünya-görüntüleme dönüşümü de yapıldı.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rgbClr val="437038"/>
                </a:solidFill>
              </a:rPr>
              <a:t>Bu aşamada görüntüleme koordinatları, kullanılan görüntü hacmine göre projeksiyon koordinatlarına dönüştürülür.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rgbClr val="437038"/>
                </a:solidFill>
              </a:rPr>
              <a:t>Eğer bunları da kenarları -1,1 aralığında olan bir küp içerisine sıkıştırırsak bu yapıya </a:t>
            </a:r>
            <a:r>
              <a:rPr lang="tr-TR" sz="2400" b="1" dirty="0">
                <a:solidFill>
                  <a:srgbClr val="FF3300"/>
                </a:solidFill>
              </a:rPr>
              <a:t>normalize edilmiş projeksiyon koordinat</a:t>
            </a:r>
            <a:r>
              <a:rPr lang="tr-TR" sz="2400" dirty="0">
                <a:solidFill>
                  <a:srgbClr val="FF3300"/>
                </a:solidFill>
              </a:rPr>
              <a:t> </a:t>
            </a:r>
            <a:r>
              <a:rPr lang="tr-TR" sz="2400" dirty="0">
                <a:solidFill>
                  <a:srgbClr val="437038"/>
                </a:solidFill>
              </a:rPr>
              <a:t>sistemi deniyor.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rgbClr val="437038"/>
                </a:solidFill>
              </a:rPr>
              <a:t>Görüntü birim küpün içinde.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rgbClr val="437038"/>
                </a:solidFill>
              </a:rPr>
              <a:t>Birim küpün ön yüzünde oluşan görüntüyü alıp cihaz koordinatlarına çevirebiliriz.</a:t>
            </a:r>
          </a:p>
          <a:p>
            <a:pPr>
              <a:lnSpc>
                <a:spcPct val="90000"/>
              </a:lnSpc>
            </a:pPr>
            <a:endParaRPr lang="tr-TR" sz="2400" dirty="0">
              <a:solidFill>
                <a:srgbClr val="437038"/>
              </a:solidFill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61</a:t>
            </a:fld>
            <a:endParaRPr lang="tr-TR" dirty="0"/>
          </a:p>
        </p:txBody>
      </p:sp>
      <p:sp>
        <p:nvSpPr>
          <p:cNvPr id="39" name="38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Normalize edilmiş görüntü hacmi</a:t>
            </a:r>
          </a:p>
        </p:txBody>
      </p:sp>
      <p:sp>
        <p:nvSpPr>
          <p:cNvPr id="848903" name="Line 7"/>
          <p:cNvSpPr>
            <a:spLocks noChangeShapeType="1"/>
          </p:cNvSpPr>
          <p:nvPr/>
        </p:nvSpPr>
        <p:spPr bwMode="auto">
          <a:xfrm flipV="1">
            <a:off x="755650" y="1844675"/>
            <a:ext cx="1588" cy="13684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04" name="Line 8"/>
          <p:cNvSpPr>
            <a:spLocks noChangeShapeType="1"/>
          </p:cNvSpPr>
          <p:nvPr/>
        </p:nvSpPr>
        <p:spPr bwMode="auto">
          <a:xfrm>
            <a:off x="755650" y="3213100"/>
            <a:ext cx="576263" cy="5762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05" name="Line 9"/>
          <p:cNvSpPr>
            <a:spLocks noChangeShapeType="1"/>
          </p:cNvSpPr>
          <p:nvPr/>
        </p:nvSpPr>
        <p:spPr bwMode="auto">
          <a:xfrm flipV="1">
            <a:off x="755650" y="2565400"/>
            <a:ext cx="792163" cy="647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06" name="Text Box 10"/>
          <p:cNvSpPr txBox="1">
            <a:spLocks noChangeArrowheads="1"/>
          </p:cNvSpPr>
          <p:nvPr/>
        </p:nvSpPr>
        <p:spPr bwMode="auto">
          <a:xfrm>
            <a:off x="1331913" y="2660650"/>
            <a:ext cx="5032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848907" name="Text Box 11"/>
          <p:cNvSpPr txBox="1">
            <a:spLocks noChangeArrowheads="1"/>
          </p:cNvSpPr>
          <p:nvPr/>
        </p:nvSpPr>
        <p:spPr bwMode="auto">
          <a:xfrm>
            <a:off x="395288" y="1868488"/>
            <a:ext cx="64770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848908" name="Text Box 12"/>
          <p:cNvSpPr txBox="1">
            <a:spLocks noChangeArrowheads="1"/>
          </p:cNvSpPr>
          <p:nvPr/>
        </p:nvSpPr>
        <p:spPr bwMode="auto">
          <a:xfrm>
            <a:off x="898525" y="3597275"/>
            <a:ext cx="649288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chemeClr val="accent2"/>
                </a:solidFill>
              </a:rPr>
              <a:t>z</a:t>
            </a:r>
          </a:p>
        </p:txBody>
      </p:sp>
      <p:sp>
        <p:nvSpPr>
          <p:cNvPr id="848911" name="AutoShape 15"/>
          <p:cNvSpPr>
            <a:spLocks noChangeArrowheads="1"/>
          </p:cNvSpPr>
          <p:nvPr/>
        </p:nvSpPr>
        <p:spPr bwMode="auto">
          <a:xfrm rot="-981036">
            <a:off x="3419475" y="3644900"/>
            <a:ext cx="1657350" cy="1223963"/>
          </a:xfrm>
          <a:prstGeom prst="parallelogram">
            <a:avLst>
              <a:gd name="adj" fmla="val 33852"/>
            </a:avLst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12" name="AutoShape 16"/>
          <p:cNvSpPr>
            <a:spLocks noChangeArrowheads="1"/>
          </p:cNvSpPr>
          <p:nvPr/>
        </p:nvSpPr>
        <p:spPr bwMode="auto">
          <a:xfrm rot="-981036">
            <a:off x="2051050" y="2420938"/>
            <a:ext cx="1657350" cy="1223962"/>
          </a:xfrm>
          <a:prstGeom prst="parallelogram">
            <a:avLst>
              <a:gd name="adj" fmla="val 33852"/>
            </a:avLst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13" name="Line 17"/>
          <p:cNvSpPr>
            <a:spLocks noChangeShapeType="1"/>
          </p:cNvSpPr>
          <p:nvPr/>
        </p:nvSpPr>
        <p:spPr bwMode="auto">
          <a:xfrm>
            <a:off x="2301875" y="2552700"/>
            <a:ext cx="13684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14" name="Line 18"/>
          <p:cNvSpPr>
            <a:spLocks noChangeShapeType="1"/>
          </p:cNvSpPr>
          <p:nvPr/>
        </p:nvSpPr>
        <p:spPr bwMode="auto">
          <a:xfrm>
            <a:off x="3492500" y="2205038"/>
            <a:ext cx="1366838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15" name="Line 19"/>
          <p:cNvSpPr>
            <a:spLocks noChangeShapeType="1"/>
          </p:cNvSpPr>
          <p:nvPr/>
        </p:nvSpPr>
        <p:spPr bwMode="auto">
          <a:xfrm>
            <a:off x="3419475" y="3500438"/>
            <a:ext cx="1368425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16" name="Line 20"/>
          <p:cNvSpPr>
            <a:spLocks noChangeShapeType="1"/>
          </p:cNvSpPr>
          <p:nvPr/>
        </p:nvSpPr>
        <p:spPr bwMode="auto">
          <a:xfrm>
            <a:off x="2255838" y="3860800"/>
            <a:ext cx="1366837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17" name="Text Box 21"/>
          <p:cNvSpPr txBox="1">
            <a:spLocks noChangeArrowheads="1"/>
          </p:cNvSpPr>
          <p:nvPr/>
        </p:nvSpPr>
        <p:spPr bwMode="auto">
          <a:xfrm>
            <a:off x="755650" y="4292600"/>
            <a:ext cx="20161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(X</a:t>
            </a:r>
            <a:r>
              <a:rPr lang="tr-TR" sz="1600" b="1" baseline="-25000" dirty="0"/>
              <a:t>wmin</a:t>
            </a:r>
            <a:r>
              <a:rPr lang="tr-TR" sz="1600" b="1" dirty="0"/>
              <a:t>, y</a:t>
            </a:r>
            <a:r>
              <a:rPr lang="tr-TR" sz="1600" b="1" baseline="-25000" dirty="0"/>
              <a:t>wmin</a:t>
            </a:r>
            <a:r>
              <a:rPr lang="tr-TR" sz="1600" b="1" dirty="0"/>
              <a:t>, z</a:t>
            </a:r>
            <a:r>
              <a:rPr lang="tr-TR" sz="1600" b="1" baseline="-25000" dirty="0"/>
              <a:t>front</a:t>
            </a:r>
            <a:r>
              <a:rPr lang="tr-TR" sz="1600" b="1" dirty="0"/>
              <a:t>)</a:t>
            </a:r>
          </a:p>
        </p:txBody>
      </p:sp>
      <p:sp>
        <p:nvSpPr>
          <p:cNvPr id="848918" name="Line 22"/>
          <p:cNvSpPr>
            <a:spLocks noChangeShapeType="1"/>
          </p:cNvSpPr>
          <p:nvPr/>
        </p:nvSpPr>
        <p:spPr bwMode="auto">
          <a:xfrm flipV="1">
            <a:off x="1908175" y="3933825"/>
            <a:ext cx="287338" cy="3587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19" name="Oval 23"/>
          <p:cNvSpPr>
            <a:spLocks noChangeArrowheads="1"/>
          </p:cNvSpPr>
          <p:nvPr/>
        </p:nvSpPr>
        <p:spPr bwMode="auto">
          <a:xfrm>
            <a:off x="2233613" y="3814763"/>
            <a:ext cx="73025" cy="714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20" name="Text Box 24"/>
          <p:cNvSpPr txBox="1">
            <a:spLocks noChangeArrowheads="1"/>
          </p:cNvSpPr>
          <p:nvPr/>
        </p:nvSpPr>
        <p:spPr bwMode="auto">
          <a:xfrm>
            <a:off x="4932363" y="2708275"/>
            <a:ext cx="20161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(X</a:t>
            </a:r>
            <a:r>
              <a:rPr lang="tr-TR" sz="1600" b="1" baseline="-25000" dirty="0"/>
              <a:t>wmax</a:t>
            </a:r>
            <a:r>
              <a:rPr lang="tr-TR" sz="1600" b="1" dirty="0"/>
              <a:t>, y</a:t>
            </a:r>
            <a:r>
              <a:rPr lang="tr-TR" sz="1600" b="1" baseline="-25000" dirty="0"/>
              <a:t>wmax</a:t>
            </a:r>
            <a:r>
              <a:rPr lang="tr-TR" sz="1600" b="1" dirty="0"/>
              <a:t>, z</a:t>
            </a:r>
            <a:r>
              <a:rPr lang="tr-TR" sz="1600" b="1" baseline="-25000" dirty="0"/>
              <a:t>back</a:t>
            </a:r>
            <a:r>
              <a:rPr lang="tr-TR" sz="1600" b="1" dirty="0"/>
              <a:t>)</a:t>
            </a:r>
          </a:p>
        </p:txBody>
      </p:sp>
      <p:sp>
        <p:nvSpPr>
          <p:cNvPr id="848921" name="Oval 25"/>
          <p:cNvSpPr>
            <a:spLocks noChangeArrowheads="1"/>
          </p:cNvSpPr>
          <p:nvPr/>
        </p:nvSpPr>
        <p:spPr bwMode="auto">
          <a:xfrm>
            <a:off x="4833938" y="3403600"/>
            <a:ext cx="73025" cy="714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22" name="Line 26"/>
          <p:cNvSpPr>
            <a:spLocks noChangeShapeType="1"/>
          </p:cNvSpPr>
          <p:nvPr/>
        </p:nvSpPr>
        <p:spPr bwMode="auto">
          <a:xfrm flipH="1">
            <a:off x="5003800" y="3090863"/>
            <a:ext cx="503238" cy="2873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27" name="AutoShape 31"/>
          <p:cNvSpPr>
            <a:spLocks noChangeArrowheads="1"/>
          </p:cNvSpPr>
          <p:nvPr/>
        </p:nvSpPr>
        <p:spPr bwMode="auto">
          <a:xfrm rot="-1362170">
            <a:off x="5580063" y="3860800"/>
            <a:ext cx="1584325" cy="1008063"/>
          </a:xfrm>
          <a:prstGeom prst="parallelogram">
            <a:avLst>
              <a:gd name="adj" fmla="val 39291"/>
            </a:avLst>
          </a:prstGeom>
          <a:solidFill>
            <a:srgbClr val="CCECFF"/>
          </a:solid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28" name="AutoShape 32"/>
          <p:cNvSpPr>
            <a:spLocks noChangeArrowheads="1"/>
          </p:cNvSpPr>
          <p:nvPr/>
        </p:nvSpPr>
        <p:spPr bwMode="auto">
          <a:xfrm rot="-1362170">
            <a:off x="6372225" y="4724400"/>
            <a:ext cx="1584325" cy="1008063"/>
          </a:xfrm>
          <a:prstGeom prst="parallelogram">
            <a:avLst>
              <a:gd name="adj" fmla="val 39291"/>
            </a:avLst>
          </a:prstGeom>
          <a:solidFill>
            <a:srgbClr val="CCECFF"/>
          </a:solid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30" name="Line 34"/>
          <p:cNvSpPr>
            <a:spLocks noChangeShapeType="1"/>
          </p:cNvSpPr>
          <p:nvPr/>
        </p:nvSpPr>
        <p:spPr bwMode="auto">
          <a:xfrm>
            <a:off x="6948488" y="3573463"/>
            <a:ext cx="719137" cy="86360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31" name="Rectangle 35"/>
          <p:cNvSpPr>
            <a:spLocks noChangeArrowheads="1"/>
          </p:cNvSpPr>
          <p:nvPr/>
        </p:nvSpPr>
        <p:spPr bwMode="auto">
          <a:xfrm>
            <a:off x="6443663" y="4724400"/>
            <a:ext cx="215900" cy="144463"/>
          </a:xfrm>
          <a:prstGeom prst="rect">
            <a:avLst/>
          </a:prstGeom>
          <a:solidFill>
            <a:srgbClr val="CCECFF"/>
          </a:solidFill>
          <a:ln w="38100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33" name="Line 37"/>
          <p:cNvSpPr>
            <a:spLocks noChangeShapeType="1"/>
          </p:cNvSpPr>
          <p:nvPr/>
        </p:nvSpPr>
        <p:spPr bwMode="auto">
          <a:xfrm>
            <a:off x="5795963" y="4076700"/>
            <a:ext cx="792162" cy="865188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34" name="Line 38"/>
          <p:cNvSpPr>
            <a:spLocks noChangeShapeType="1"/>
          </p:cNvSpPr>
          <p:nvPr/>
        </p:nvSpPr>
        <p:spPr bwMode="auto">
          <a:xfrm>
            <a:off x="5834063" y="5132388"/>
            <a:ext cx="792162" cy="86360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36" name="AutoShape 40"/>
          <p:cNvSpPr>
            <a:spLocks noChangeArrowheads="1"/>
          </p:cNvSpPr>
          <p:nvPr/>
        </p:nvSpPr>
        <p:spPr bwMode="auto">
          <a:xfrm rot="-1161158">
            <a:off x="6224588" y="4521200"/>
            <a:ext cx="503237" cy="360363"/>
          </a:xfrm>
          <a:prstGeom prst="parallelogram">
            <a:avLst>
              <a:gd name="adj" fmla="val 34912"/>
            </a:avLst>
          </a:prstGeom>
          <a:solidFill>
            <a:schemeClr val="accent1"/>
          </a:solidFill>
          <a:ln w="381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tr-TR" dirty="0"/>
          </a:p>
        </p:txBody>
      </p:sp>
      <p:sp>
        <p:nvSpPr>
          <p:cNvPr id="848937" name="Line 41"/>
          <p:cNvSpPr>
            <a:spLocks noChangeShapeType="1"/>
          </p:cNvSpPr>
          <p:nvPr/>
        </p:nvSpPr>
        <p:spPr bwMode="auto">
          <a:xfrm>
            <a:off x="5795963" y="4076700"/>
            <a:ext cx="792162" cy="865188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38" name="Oval 42"/>
          <p:cNvSpPr>
            <a:spLocks noChangeArrowheads="1"/>
          </p:cNvSpPr>
          <p:nvPr/>
        </p:nvSpPr>
        <p:spPr bwMode="auto">
          <a:xfrm>
            <a:off x="6110288" y="4772025"/>
            <a:ext cx="71437" cy="714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40" name="Oval 44"/>
          <p:cNvSpPr>
            <a:spLocks noChangeArrowheads="1"/>
          </p:cNvSpPr>
          <p:nvPr/>
        </p:nvSpPr>
        <p:spPr bwMode="auto">
          <a:xfrm>
            <a:off x="6613525" y="4411663"/>
            <a:ext cx="71438" cy="714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41" name="Text Box 45"/>
          <p:cNvSpPr txBox="1">
            <a:spLocks noChangeArrowheads="1"/>
          </p:cNvSpPr>
          <p:nvPr/>
        </p:nvSpPr>
        <p:spPr bwMode="auto">
          <a:xfrm>
            <a:off x="4140200" y="5661025"/>
            <a:ext cx="20161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(X</a:t>
            </a:r>
            <a:r>
              <a:rPr lang="tr-TR" sz="1600" b="1" baseline="-25000" dirty="0"/>
              <a:t>vmin</a:t>
            </a:r>
            <a:r>
              <a:rPr lang="tr-TR" sz="1600" b="1" dirty="0"/>
              <a:t>, y</a:t>
            </a:r>
            <a:r>
              <a:rPr lang="tr-TR" sz="1600" b="1" baseline="-25000" dirty="0"/>
              <a:t>vmin</a:t>
            </a:r>
            <a:r>
              <a:rPr lang="tr-TR" sz="1600" b="1" dirty="0"/>
              <a:t>, z</a:t>
            </a:r>
            <a:r>
              <a:rPr lang="tr-TR" sz="1600" b="1" baseline="-25000" dirty="0"/>
              <a:t>wmin</a:t>
            </a:r>
            <a:r>
              <a:rPr lang="tr-TR" sz="1600" b="1" dirty="0"/>
              <a:t>)</a:t>
            </a:r>
          </a:p>
        </p:txBody>
      </p:sp>
      <p:sp>
        <p:nvSpPr>
          <p:cNvPr id="848942" name="Line 46"/>
          <p:cNvSpPr>
            <a:spLocks noChangeShapeType="1"/>
          </p:cNvSpPr>
          <p:nvPr/>
        </p:nvSpPr>
        <p:spPr bwMode="auto">
          <a:xfrm flipV="1">
            <a:off x="5508625" y="4868863"/>
            <a:ext cx="576263" cy="7921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43" name="Text Box 47"/>
          <p:cNvSpPr txBox="1">
            <a:spLocks noChangeArrowheads="1"/>
          </p:cNvSpPr>
          <p:nvPr/>
        </p:nvSpPr>
        <p:spPr bwMode="auto">
          <a:xfrm>
            <a:off x="7127875" y="3213100"/>
            <a:ext cx="20161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(X</a:t>
            </a:r>
            <a:r>
              <a:rPr lang="tr-TR" sz="1600" b="1" baseline="-25000" dirty="0"/>
              <a:t>vmax</a:t>
            </a:r>
            <a:r>
              <a:rPr lang="tr-TR" sz="1600" b="1" dirty="0"/>
              <a:t>, y</a:t>
            </a:r>
            <a:r>
              <a:rPr lang="tr-TR" sz="1600" b="1" baseline="-25000" dirty="0"/>
              <a:t>vmax</a:t>
            </a:r>
            <a:r>
              <a:rPr lang="tr-TR" sz="1600" b="1" dirty="0"/>
              <a:t>, z</a:t>
            </a:r>
            <a:r>
              <a:rPr lang="tr-TR" sz="1600" b="1" baseline="-25000" dirty="0"/>
              <a:t>vmax</a:t>
            </a:r>
            <a:r>
              <a:rPr lang="tr-TR" sz="1600" b="1" dirty="0"/>
              <a:t>)</a:t>
            </a:r>
          </a:p>
        </p:txBody>
      </p:sp>
      <p:sp>
        <p:nvSpPr>
          <p:cNvPr id="848944" name="Line 48"/>
          <p:cNvSpPr>
            <a:spLocks noChangeShapeType="1"/>
          </p:cNvSpPr>
          <p:nvPr/>
        </p:nvSpPr>
        <p:spPr bwMode="auto">
          <a:xfrm flipH="1">
            <a:off x="6732588" y="3644900"/>
            <a:ext cx="719137" cy="720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45" name="Text Box 49"/>
          <p:cNvSpPr txBox="1">
            <a:spLocks noChangeArrowheads="1"/>
          </p:cNvSpPr>
          <p:nvPr/>
        </p:nvSpPr>
        <p:spPr bwMode="auto">
          <a:xfrm>
            <a:off x="6227763" y="6237288"/>
            <a:ext cx="12971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3333FF"/>
                </a:solidFill>
              </a:rPr>
              <a:t>Birim Küp</a:t>
            </a:r>
          </a:p>
        </p:txBody>
      </p:sp>
      <p:sp>
        <p:nvSpPr>
          <p:cNvPr id="848946" name="Text Box 50"/>
          <p:cNvSpPr txBox="1">
            <a:spLocks noChangeArrowheads="1"/>
          </p:cNvSpPr>
          <p:nvPr/>
        </p:nvSpPr>
        <p:spPr bwMode="auto">
          <a:xfrm>
            <a:off x="2051050" y="5300663"/>
            <a:ext cx="2160588" cy="7794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solidFill>
                  <a:srgbClr val="3333FF"/>
                </a:solidFill>
              </a:rPr>
              <a:t>Paralel Kenar </a:t>
            </a:r>
          </a:p>
          <a:p>
            <a:pPr>
              <a:spcBef>
                <a:spcPct val="50000"/>
              </a:spcBef>
            </a:pPr>
            <a:r>
              <a:rPr lang="tr-TR" b="1" dirty="0">
                <a:solidFill>
                  <a:srgbClr val="3333FF"/>
                </a:solidFill>
              </a:rPr>
              <a:t>Görüntü Hacmi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Normalize küpte kırpma olur mu?</a:t>
            </a:r>
          </a:p>
        </p:txBody>
      </p: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62</a:t>
            </a:fld>
            <a:endParaRPr lang="tr-TR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C8E3ED-5D77-407A-AA89-627BA1AA6B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tr-TR" sz="2800" dirty="0">
                <a:solidFill>
                  <a:srgbClr val="4370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Kırpma daha kolaylaşmadı mı?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tr-TR" sz="2800" dirty="0">
                <a:solidFill>
                  <a:srgbClr val="4370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Çokgen kenarlarına ait (</a:t>
            </a:r>
            <a:r>
              <a:rPr lang="tr-TR" sz="2800" i="1" dirty="0" err="1">
                <a:solidFill>
                  <a:srgbClr val="4370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tr-TR" sz="2800" dirty="0" err="1">
                <a:solidFill>
                  <a:srgbClr val="4370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tr-TR" sz="2800" i="1" dirty="0" err="1">
                <a:solidFill>
                  <a:srgbClr val="4370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tr-TR" sz="2800" dirty="0" err="1">
                <a:solidFill>
                  <a:srgbClr val="4370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tr-TR" sz="2800" i="1" dirty="0" err="1">
                <a:solidFill>
                  <a:srgbClr val="4370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</a:t>
            </a:r>
            <a:r>
              <a:rPr lang="tr-TR" sz="2800" dirty="0">
                <a:solidFill>
                  <a:srgbClr val="4370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değerleri </a:t>
            </a:r>
            <a:br>
              <a:rPr lang="tr-TR" sz="2800" dirty="0">
                <a:solidFill>
                  <a:srgbClr val="4370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800" dirty="0">
                <a:solidFill>
                  <a:srgbClr val="4370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(-1,+1) aralığında değilse dışarıdadır…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tr-TR" sz="2800" dirty="0">
                <a:solidFill>
                  <a:srgbClr val="4370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Böyle yapılıyordur emin olun.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kumimoji="0" lang="tr-TR" sz="2800" b="0" i="0" u="none" strike="noStrike" kern="1200" cap="none" spc="0" normalizeH="0" baseline="0" dirty="0">
              <a:ln>
                <a:noFill/>
              </a:ln>
              <a:solidFill>
                <a:srgbClr val="437038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tr-TR" dirty="0"/>
          </a:p>
        </p:txBody>
      </p:sp>
      <p:sp>
        <p:nvSpPr>
          <p:cNvPr id="848927" name="AutoShape 31"/>
          <p:cNvSpPr>
            <a:spLocks noChangeArrowheads="1"/>
          </p:cNvSpPr>
          <p:nvPr/>
        </p:nvSpPr>
        <p:spPr bwMode="auto">
          <a:xfrm rot="-1362170">
            <a:off x="5580063" y="3860800"/>
            <a:ext cx="1584325" cy="1008063"/>
          </a:xfrm>
          <a:prstGeom prst="parallelogram">
            <a:avLst>
              <a:gd name="adj" fmla="val 39291"/>
            </a:avLst>
          </a:prstGeom>
          <a:solidFill>
            <a:srgbClr val="CCECFF"/>
          </a:solid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28" name="AutoShape 32"/>
          <p:cNvSpPr>
            <a:spLocks noChangeArrowheads="1"/>
          </p:cNvSpPr>
          <p:nvPr/>
        </p:nvSpPr>
        <p:spPr bwMode="auto">
          <a:xfrm rot="-1362170">
            <a:off x="6372225" y="4724400"/>
            <a:ext cx="1584325" cy="1008063"/>
          </a:xfrm>
          <a:prstGeom prst="parallelogram">
            <a:avLst>
              <a:gd name="adj" fmla="val 39291"/>
            </a:avLst>
          </a:prstGeom>
          <a:solidFill>
            <a:srgbClr val="CCECFF"/>
          </a:solidFill>
          <a:ln w="3810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30" name="Line 34"/>
          <p:cNvSpPr>
            <a:spLocks noChangeShapeType="1"/>
          </p:cNvSpPr>
          <p:nvPr/>
        </p:nvSpPr>
        <p:spPr bwMode="auto">
          <a:xfrm>
            <a:off x="6948488" y="3573463"/>
            <a:ext cx="719137" cy="86360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31" name="Rectangle 35"/>
          <p:cNvSpPr>
            <a:spLocks noChangeArrowheads="1"/>
          </p:cNvSpPr>
          <p:nvPr/>
        </p:nvSpPr>
        <p:spPr bwMode="auto">
          <a:xfrm>
            <a:off x="6443663" y="4724400"/>
            <a:ext cx="215900" cy="144463"/>
          </a:xfrm>
          <a:prstGeom prst="rect">
            <a:avLst/>
          </a:prstGeom>
          <a:solidFill>
            <a:srgbClr val="CCECFF"/>
          </a:solidFill>
          <a:ln w="38100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33" name="Line 37"/>
          <p:cNvSpPr>
            <a:spLocks noChangeShapeType="1"/>
          </p:cNvSpPr>
          <p:nvPr/>
        </p:nvSpPr>
        <p:spPr bwMode="auto">
          <a:xfrm>
            <a:off x="5795963" y="4076700"/>
            <a:ext cx="792162" cy="865188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34" name="Line 38"/>
          <p:cNvSpPr>
            <a:spLocks noChangeShapeType="1"/>
          </p:cNvSpPr>
          <p:nvPr/>
        </p:nvSpPr>
        <p:spPr bwMode="auto">
          <a:xfrm>
            <a:off x="5834063" y="5132388"/>
            <a:ext cx="792162" cy="86360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36" name="AutoShape 40"/>
          <p:cNvSpPr>
            <a:spLocks noChangeArrowheads="1"/>
          </p:cNvSpPr>
          <p:nvPr/>
        </p:nvSpPr>
        <p:spPr bwMode="auto">
          <a:xfrm rot="-1161158">
            <a:off x="6224588" y="4521200"/>
            <a:ext cx="503237" cy="360363"/>
          </a:xfrm>
          <a:prstGeom prst="parallelogram">
            <a:avLst>
              <a:gd name="adj" fmla="val 34912"/>
            </a:avLst>
          </a:prstGeom>
          <a:solidFill>
            <a:schemeClr val="accent1"/>
          </a:solidFill>
          <a:ln w="381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tr-TR" dirty="0"/>
          </a:p>
        </p:txBody>
      </p:sp>
      <p:sp>
        <p:nvSpPr>
          <p:cNvPr id="848937" name="Line 41"/>
          <p:cNvSpPr>
            <a:spLocks noChangeShapeType="1"/>
          </p:cNvSpPr>
          <p:nvPr/>
        </p:nvSpPr>
        <p:spPr bwMode="auto">
          <a:xfrm>
            <a:off x="5795963" y="4076700"/>
            <a:ext cx="792162" cy="865188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38" name="Oval 42"/>
          <p:cNvSpPr>
            <a:spLocks noChangeArrowheads="1"/>
          </p:cNvSpPr>
          <p:nvPr/>
        </p:nvSpPr>
        <p:spPr bwMode="auto">
          <a:xfrm>
            <a:off x="6110288" y="4772025"/>
            <a:ext cx="71437" cy="714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40" name="Oval 44"/>
          <p:cNvSpPr>
            <a:spLocks noChangeArrowheads="1"/>
          </p:cNvSpPr>
          <p:nvPr/>
        </p:nvSpPr>
        <p:spPr bwMode="auto">
          <a:xfrm>
            <a:off x="6613525" y="4411663"/>
            <a:ext cx="71438" cy="714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41" name="Text Box 45"/>
          <p:cNvSpPr txBox="1">
            <a:spLocks noChangeArrowheads="1"/>
          </p:cNvSpPr>
          <p:nvPr/>
        </p:nvSpPr>
        <p:spPr bwMode="auto">
          <a:xfrm>
            <a:off x="4140200" y="5661025"/>
            <a:ext cx="20161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(X</a:t>
            </a:r>
            <a:r>
              <a:rPr lang="tr-TR" sz="1600" b="1" baseline="-25000" dirty="0"/>
              <a:t>vmin</a:t>
            </a:r>
            <a:r>
              <a:rPr lang="tr-TR" sz="1600" b="1" dirty="0"/>
              <a:t>, y</a:t>
            </a:r>
            <a:r>
              <a:rPr lang="tr-TR" sz="1600" b="1" baseline="-25000" dirty="0"/>
              <a:t>vmin</a:t>
            </a:r>
            <a:r>
              <a:rPr lang="tr-TR" sz="1600" b="1" dirty="0"/>
              <a:t>, z</a:t>
            </a:r>
            <a:r>
              <a:rPr lang="tr-TR" sz="1600" b="1" baseline="-25000" dirty="0"/>
              <a:t>wmin</a:t>
            </a:r>
            <a:r>
              <a:rPr lang="tr-TR" sz="1600" b="1" dirty="0"/>
              <a:t>)</a:t>
            </a:r>
          </a:p>
        </p:txBody>
      </p:sp>
      <p:sp>
        <p:nvSpPr>
          <p:cNvPr id="848942" name="Line 46"/>
          <p:cNvSpPr>
            <a:spLocks noChangeShapeType="1"/>
          </p:cNvSpPr>
          <p:nvPr/>
        </p:nvSpPr>
        <p:spPr bwMode="auto">
          <a:xfrm flipV="1">
            <a:off x="5508625" y="4868863"/>
            <a:ext cx="576263" cy="7921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43" name="Text Box 47"/>
          <p:cNvSpPr txBox="1">
            <a:spLocks noChangeArrowheads="1"/>
          </p:cNvSpPr>
          <p:nvPr/>
        </p:nvSpPr>
        <p:spPr bwMode="auto">
          <a:xfrm>
            <a:off x="7127875" y="3213100"/>
            <a:ext cx="20161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(X</a:t>
            </a:r>
            <a:r>
              <a:rPr lang="tr-TR" sz="1600" b="1" baseline="-25000" dirty="0"/>
              <a:t>vmax</a:t>
            </a:r>
            <a:r>
              <a:rPr lang="tr-TR" sz="1600" b="1" dirty="0"/>
              <a:t>, y</a:t>
            </a:r>
            <a:r>
              <a:rPr lang="tr-TR" sz="1600" b="1" baseline="-25000" dirty="0"/>
              <a:t>vmax</a:t>
            </a:r>
            <a:r>
              <a:rPr lang="tr-TR" sz="1600" b="1" dirty="0"/>
              <a:t>, z</a:t>
            </a:r>
            <a:r>
              <a:rPr lang="tr-TR" sz="1600" b="1" baseline="-25000" dirty="0"/>
              <a:t>vmax</a:t>
            </a:r>
            <a:r>
              <a:rPr lang="tr-TR" sz="1600" b="1" dirty="0"/>
              <a:t>)</a:t>
            </a:r>
          </a:p>
        </p:txBody>
      </p:sp>
      <p:sp>
        <p:nvSpPr>
          <p:cNvPr id="848944" name="Line 48"/>
          <p:cNvSpPr>
            <a:spLocks noChangeShapeType="1"/>
          </p:cNvSpPr>
          <p:nvPr/>
        </p:nvSpPr>
        <p:spPr bwMode="auto">
          <a:xfrm flipH="1">
            <a:off x="6732588" y="3644900"/>
            <a:ext cx="719137" cy="720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848945" name="Text Box 49"/>
          <p:cNvSpPr txBox="1">
            <a:spLocks noChangeArrowheads="1"/>
          </p:cNvSpPr>
          <p:nvPr/>
        </p:nvSpPr>
        <p:spPr bwMode="auto">
          <a:xfrm>
            <a:off x="6227763" y="6237288"/>
            <a:ext cx="12971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3333FF"/>
                </a:solidFill>
              </a:rPr>
              <a:t>Birim Küp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42" name="Object 2"/>
          <p:cNvGraphicFramePr>
            <a:graphicFrameLocks noChangeAspect="1"/>
          </p:cNvGraphicFramePr>
          <p:nvPr/>
        </p:nvGraphicFramePr>
        <p:xfrm>
          <a:off x="395288" y="1746250"/>
          <a:ext cx="8340725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0" name="Equation" r:id="rId3" imgW="3390840" imgH="1942920" progId="Equation.3">
                  <p:embed/>
                </p:oleObj>
              </mc:Choice>
              <mc:Fallback>
                <p:oleObj name="Equation" r:id="rId3" imgW="3390840" imgH="1942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95288" y="1746250"/>
                        <a:ext cx="8340725" cy="477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63</a:t>
            </a:fld>
            <a:endParaRPr lang="tr-TR" dirty="0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tr-TR" dirty="0"/>
              <a:t>Ortogonal Projeksiyon Normalleştirme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Perspektif Projeksiyon Normalleştirme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5B5B-4585-4E8B-86B3-1471E04D79E1}" type="slidenum">
              <a:rPr lang="tr-TR" smtClean="0"/>
              <a:pPr/>
              <a:t>64</a:t>
            </a:fld>
            <a:endParaRPr lang="tr-TR" dirty="0"/>
          </a:p>
        </p:txBody>
      </p:sp>
      <p:pic>
        <p:nvPicPr>
          <p:cNvPr id="883716" name="Picture 4" descr="Untitled-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0009" y="1700808"/>
            <a:ext cx="5672271" cy="5039176"/>
          </a:xfrm>
          <a:noFill/>
          <a:ln/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2C7B0D8E-F960-4BC2-A985-C2E81A540197}"/>
              </a:ext>
            </a:extLst>
          </p:cNvPr>
          <p:cNvSpPr txBox="1">
            <a:spLocks noChangeArrowheads="1"/>
          </p:cNvSpPr>
          <p:nvPr/>
        </p:nvSpPr>
        <p:spPr>
          <a:xfrm>
            <a:off x="395288" y="1269355"/>
            <a:ext cx="8207375" cy="482394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tr-TR" sz="2400" dirty="0">
                <a:solidFill>
                  <a:srgbClr val="4370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Biraz daha zor bir işlem, ama sonucu ilginç.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Perspektif Projeksiyon Normalleştirme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CF08-C7A9-4484-A013-129BE2B59CD1}" type="slidenum">
              <a:rPr lang="tr-TR" smtClean="0"/>
              <a:pPr/>
              <a:t>65</a:t>
            </a:fld>
            <a:endParaRPr lang="tr-TR" dirty="0"/>
          </a:p>
        </p:txBody>
      </p:sp>
      <p:pic>
        <p:nvPicPr>
          <p:cNvPr id="888838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728411"/>
            <a:ext cx="8229600" cy="3084965"/>
          </a:xfrm>
          <a:noFill/>
          <a:ln/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95288" y="1269355"/>
            <a:ext cx="8207375" cy="482394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tr-TR" sz="2400" dirty="0">
                <a:solidFill>
                  <a:srgbClr val="4370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Bunu yaptığımızda perspektif hacmi birim küpe sığdırırız.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tr-TR" sz="2400" dirty="0">
                <a:solidFill>
                  <a:srgbClr val="4370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 küpten alınan ortografik görüntü (rendering) orijinal perspektif hacimden alınan görüntü ile aynıdır, yani?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tr-TR" sz="2400" dirty="0">
                <a:solidFill>
                  <a:srgbClr val="4370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Bir arabayı aldık eğdik, büktük (önü büyük, arkası küçük oldu) ama aynı görüntü çıktı.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kumimoji="0" lang="tr-TR" sz="2400" b="0" i="0" u="none" strike="noStrike" kern="1200" cap="none" spc="0" normalizeH="0" baseline="0" dirty="0">
              <a:ln>
                <a:noFill/>
              </a:ln>
              <a:solidFill>
                <a:srgbClr val="437038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OpenGL‘de Projeksiyon </a:t>
            </a:r>
          </a:p>
        </p:txBody>
      </p:sp>
      <p:sp>
        <p:nvSpPr>
          <p:cNvPr id="8785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Projeksiyon Komutları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66</a:t>
            </a:fld>
            <a:endParaRPr lang="tr-T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474" name="Picture 2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88" y="2492375"/>
            <a:ext cx="4572000" cy="3171825"/>
          </a:xfrm>
          <a:prstGeom prst="rect">
            <a:avLst/>
          </a:prstGeom>
          <a:noFill/>
        </p:spPr>
      </p:pic>
      <p:sp>
        <p:nvSpPr>
          <p:cNvPr id="873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/>
              <a:t>OpenGL </a:t>
            </a:r>
            <a:r>
              <a:rPr lang="tr-TR" altLang="ko-KR" dirty="0">
                <a:ea typeface="굴림" pitchFamily="50" charset="-127"/>
              </a:rPr>
              <a:t>Look-At Fonksiyonu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67</a:t>
            </a:fld>
            <a:endParaRPr lang="tr-TR" dirty="0"/>
          </a:p>
        </p:txBody>
      </p:sp>
      <p:sp>
        <p:nvSpPr>
          <p:cNvPr id="873476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altLang="ko-KR" sz="2800" dirty="0">
                <a:ea typeface="굴림" pitchFamily="50" charset="-127"/>
              </a:rPr>
              <a:t>OpenGL utility kütüphanesi (GLU)</a:t>
            </a:r>
          </a:p>
          <a:p>
            <a:endParaRPr lang="tr-TR" altLang="ko-KR" sz="2800" dirty="0"/>
          </a:p>
          <a:p>
            <a:endParaRPr lang="tr-TR" altLang="ko-KR" sz="2000" dirty="0"/>
          </a:p>
          <a:p>
            <a:endParaRPr lang="tr-TR" altLang="ko-KR" sz="2000" dirty="0"/>
          </a:p>
          <a:p>
            <a:endParaRPr lang="tr-TR" altLang="ko-KR" sz="2000" dirty="0"/>
          </a:p>
          <a:p>
            <a:endParaRPr lang="tr-TR" altLang="ko-KR" sz="2000" dirty="0"/>
          </a:p>
          <a:p>
            <a:endParaRPr lang="tr-TR" altLang="ko-KR" sz="2000" dirty="0"/>
          </a:p>
          <a:p>
            <a:endParaRPr lang="tr-TR" altLang="ko-KR" sz="2000" dirty="0"/>
          </a:p>
          <a:p>
            <a:endParaRPr lang="tr-TR" altLang="ko-KR" sz="2000" dirty="0"/>
          </a:p>
          <a:p>
            <a:pPr>
              <a:buFontTx/>
              <a:buNone/>
            </a:pPr>
            <a:br>
              <a:rPr lang="tr-TR" altLang="ko-KR" sz="2000" dirty="0"/>
            </a:br>
            <a:endParaRPr lang="tr-TR" altLang="ko-KR" sz="2000" dirty="0">
              <a:ea typeface="굴림" pitchFamily="50" charset="-127"/>
            </a:endParaRPr>
          </a:p>
          <a:p>
            <a:pPr lvl="1">
              <a:lnSpc>
                <a:spcPct val="110000"/>
              </a:lnSpc>
            </a:pPr>
            <a:r>
              <a:rPr lang="tr-TR" altLang="ko-KR" sz="1800" dirty="0">
                <a:ea typeface="굴림" pitchFamily="50" charset="-127"/>
              </a:rPr>
              <a:t>VRP: göz noktası (eyex, eyey, eyez)</a:t>
            </a:r>
          </a:p>
          <a:p>
            <a:pPr lvl="1">
              <a:lnSpc>
                <a:spcPct val="110000"/>
              </a:lnSpc>
            </a:pPr>
            <a:r>
              <a:rPr lang="tr-TR" altLang="ko-KR" sz="1800" dirty="0">
                <a:ea typeface="굴림" pitchFamily="50" charset="-127"/>
              </a:rPr>
              <a:t>VPN: bakış yönü </a:t>
            </a:r>
            <a:r>
              <a:rPr lang="tr-TR" altLang="ko-KR" sz="1800" dirty="0"/>
              <a:t> </a:t>
            </a:r>
            <a:r>
              <a:rPr lang="tr-TR" altLang="ko-KR" sz="1800" dirty="0">
                <a:ea typeface="굴림" pitchFamily="50" charset="-127"/>
              </a:rPr>
              <a:t>(atx, aty, atz) – (eyex, eyey, eyez)</a:t>
            </a:r>
          </a:p>
          <a:p>
            <a:pPr lvl="1">
              <a:lnSpc>
                <a:spcPct val="110000"/>
              </a:lnSpc>
            </a:pPr>
            <a:r>
              <a:rPr lang="tr-TR" altLang="ko-KR" sz="1800" dirty="0">
                <a:ea typeface="굴림" pitchFamily="50" charset="-127"/>
              </a:rPr>
              <a:t>VUP: üst vektör  </a:t>
            </a:r>
            <a:r>
              <a:rPr lang="tr-TR" altLang="ko-KR" sz="1800" dirty="0"/>
              <a:t> </a:t>
            </a:r>
            <a:r>
              <a:rPr lang="tr-TR" altLang="ko-KR" sz="1800" dirty="0">
                <a:ea typeface="굴림" pitchFamily="50" charset="-127"/>
              </a:rPr>
              <a:t>(upx, upy, upz) – (eyex, eyey, eyez)</a:t>
            </a:r>
          </a:p>
        </p:txBody>
      </p:sp>
      <p:sp>
        <p:nvSpPr>
          <p:cNvPr id="873477" name="Text Box 5"/>
          <p:cNvSpPr txBox="1">
            <a:spLocks noChangeArrowheads="1"/>
          </p:cNvSpPr>
          <p:nvPr/>
        </p:nvSpPr>
        <p:spPr bwMode="auto">
          <a:xfrm>
            <a:off x="68315" y="2060575"/>
            <a:ext cx="8985152" cy="400110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altLang="ko-KR" sz="2000" b="1" i="0" dirty="0">
                <a:solidFill>
                  <a:schemeClr val="tx1"/>
                </a:solidFill>
                <a:latin typeface="Verdana" pitchFamily="34" charset="0"/>
                <a:ea typeface="굴림" pitchFamily="50" charset="-127"/>
              </a:rPr>
              <a:t>Glu.gluLookAt(eyex, eyey, eyez, atx, aty, atz, upx, upy, upz);</a:t>
            </a:r>
          </a:p>
        </p:txBody>
      </p:sp>
      <p:sp>
        <p:nvSpPr>
          <p:cNvPr id="873478" name="Text Box 6"/>
          <p:cNvSpPr txBox="1">
            <a:spLocks noChangeArrowheads="1"/>
          </p:cNvSpPr>
          <p:nvPr/>
        </p:nvSpPr>
        <p:spPr bwMode="auto">
          <a:xfrm>
            <a:off x="792163" y="4081463"/>
            <a:ext cx="3048000" cy="29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tr-TR" altLang="ko-KR" b="1" i="0" dirty="0">
                <a:solidFill>
                  <a:schemeClr val="tx2"/>
                </a:solidFill>
                <a:latin typeface="Times New Roman" pitchFamily="18" charset="0"/>
                <a:ea typeface="굴림" pitchFamily="50" charset="-127"/>
              </a:rPr>
              <a:t>Bakış pozisyonu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498" name="Picture 2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49675"/>
            <a:ext cx="4530725" cy="2703513"/>
          </a:xfrm>
          <a:prstGeom prst="rect">
            <a:avLst/>
          </a:prstGeom>
          <a:noFill/>
        </p:spPr>
      </p:pic>
      <p:sp>
        <p:nvSpPr>
          <p:cNvPr id="874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>
                <a:ea typeface="굴림" pitchFamily="50" charset="-127"/>
              </a:rPr>
              <a:t>OpenGL’de projeksiyonlar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68</a:t>
            </a:fld>
            <a:endParaRPr lang="tr-TR" dirty="0"/>
          </a:p>
        </p:txBody>
      </p:sp>
      <p:sp>
        <p:nvSpPr>
          <p:cNvPr id="87450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4474840" cy="4937760"/>
          </a:xfrm>
        </p:spPr>
        <p:txBody>
          <a:bodyPr>
            <a:normAutofit/>
          </a:bodyPr>
          <a:lstStyle/>
          <a:p>
            <a:r>
              <a:rPr lang="tr-TR" altLang="ko-KR" sz="2400" dirty="0">
                <a:ea typeface="굴림" pitchFamily="50" charset="-127"/>
              </a:rPr>
              <a:t>Görüş açısı</a:t>
            </a:r>
            <a:r>
              <a:rPr lang="tr-TR" altLang="ko-KR" sz="2400" dirty="0"/>
              <a:t>, görüş alanı :</a:t>
            </a:r>
            <a:endParaRPr lang="tr-TR" altLang="ko-KR" sz="2400" dirty="0">
              <a:ea typeface="굴림" pitchFamily="50" charset="-127"/>
            </a:endParaRPr>
          </a:p>
          <a:p>
            <a:pPr lvl="1"/>
            <a:r>
              <a:rPr lang="tr-TR" altLang="ko-KR" sz="2400" dirty="0"/>
              <a:t>Sadece görüş alanına giren obje parçaları gösterilir.</a:t>
            </a:r>
            <a:endParaRPr lang="tr-TR" altLang="ko-KR" sz="2400" dirty="0">
              <a:ea typeface="굴림" pitchFamily="50" charset="-127"/>
            </a:endParaRPr>
          </a:p>
          <a:p>
            <a:pPr lvl="1"/>
            <a:endParaRPr lang="tr-TR" altLang="ko-KR" sz="2400" dirty="0">
              <a:ea typeface="굴림" pitchFamily="50" charset="-127"/>
            </a:endParaRPr>
          </a:p>
          <a:p>
            <a:r>
              <a:rPr lang="tr-TR" altLang="ko-KR" sz="2400" dirty="0">
                <a:ea typeface="굴림" pitchFamily="50" charset="-127"/>
              </a:rPr>
              <a:t>Görüş hacmi </a:t>
            </a:r>
            <a:r>
              <a:rPr lang="tr-TR" altLang="ko-KR" sz="2400" dirty="0"/>
              <a:t>(</a:t>
            </a:r>
            <a:r>
              <a:rPr lang="tr-TR" altLang="ko-KR" sz="2400" i="1" dirty="0"/>
              <a:t>frustum</a:t>
            </a:r>
            <a:r>
              <a:rPr lang="tr-TR" altLang="ko-KR" sz="2400" dirty="0"/>
              <a:t>) :</a:t>
            </a:r>
            <a:endParaRPr lang="tr-TR" altLang="ko-KR" sz="2400" dirty="0">
              <a:ea typeface="굴림" pitchFamily="50" charset="-127"/>
            </a:endParaRPr>
          </a:p>
          <a:p>
            <a:pPr lvl="1"/>
            <a:r>
              <a:rPr lang="tr-TR" altLang="ko-KR" sz="2400" dirty="0"/>
              <a:t>F</a:t>
            </a:r>
            <a:r>
              <a:rPr lang="tr-TR" altLang="ko-KR" sz="2400" dirty="0">
                <a:ea typeface="굴림" pitchFamily="50" charset="-127"/>
              </a:rPr>
              <a:t>rustum – kesik piramit.</a:t>
            </a:r>
          </a:p>
          <a:p>
            <a:pPr lvl="1"/>
            <a:r>
              <a:rPr lang="tr-TR" altLang="ko-KR" sz="2400" dirty="0">
                <a:ea typeface="굴림" pitchFamily="50" charset="-127"/>
              </a:rPr>
              <a:t>Görüş alanını belirler.</a:t>
            </a:r>
          </a:p>
        </p:txBody>
      </p:sp>
      <p:pic>
        <p:nvPicPr>
          <p:cNvPr id="874501" name="Picture 5" descr="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371600"/>
            <a:ext cx="2667000" cy="235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>
                <a:ea typeface="굴림" pitchFamily="50" charset="-127"/>
              </a:rPr>
              <a:t>OpenGL’de projeksiyonlar</a:t>
            </a:r>
            <a:endParaRPr lang="tr-TR" dirty="0">
              <a:ea typeface="굴림" pitchFamily="50" charset="-127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69</a:t>
            </a:fld>
            <a:endParaRPr lang="tr-TR" dirty="0"/>
          </a:p>
        </p:txBody>
      </p:sp>
      <p:pic>
        <p:nvPicPr>
          <p:cNvPr id="892933" name="Picture 5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788" y="3644900"/>
            <a:ext cx="4530725" cy="2703513"/>
          </a:xfrm>
          <a:prstGeom prst="rect">
            <a:avLst/>
          </a:prstGeom>
          <a:noFill/>
        </p:spPr>
      </p:pic>
      <p:pic>
        <p:nvPicPr>
          <p:cNvPr id="892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25" y="1773238"/>
            <a:ext cx="3048000" cy="2286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929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250" y="1773238"/>
            <a:ext cx="3048000" cy="2286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892935" name="AutoShape 7"/>
          <p:cNvSpPr>
            <a:spLocks noChangeArrowheads="1"/>
          </p:cNvSpPr>
          <p:nvPr/>
        </p:nvSpPr>
        <p:spPr bwMode="auto">
          <a:xfrm rot="-1440575">
            <a:off x="4716463" y="3933825"/>
            <a:ext cx="1008062" cy="574675"/>
          </a:xfrm>
          <a:prstGeom prst="leftArrow">
            <a:avLst>
              <a:gd name="adj1" fmla="val 50000"/>
              <a:gd name="adj2" fmla="val 4385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91" name="Freeform 11"/>
          <p:cNvSpPr>
            <a:spLocks/>
          </p:cNvSpPr>
          <p:nvPr/>
        </p:nvSpPr>
        <p:spPr bwMode="auto">
          <a:xfrm>
            <a:off x="1187450" y="2276475"/>
            <a:ext cx="7056438" cy="3168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3" y="922"/>
              </a:cxn>
              <a:cxn ang="0">
                <a:pos x="2414" y="38"/>
              </a:cxn>
            </a:cxnLst>
            <a:rect l="0" t="0" r="r" b="b"/>
            <a:pathLst>
              <a:path w="2414" h="928">
                <a:moveTo>
                  <a:pt x="0" y="0"/>
                </a:moveTo>
                <a:cubicBezTo>
                  <a:pt x="195" y="154"/>
                  <a:pt x="771" y="916"/>
                  <a:pt x="1173" y="922"/>
                </a:cubicBezTo>
                <a:cubicBezTo>
                  <a:pt x="1575" y="928"/>
                  <a:pt x="2156" y="222"/>
                  <a:pt x="2414" y="38"/>
                </a:cubicBezTo>
              </a:path>
            </a:pathLst>
          </a:custGeom>
          <a:noFill/>
          <a:ln w="635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tr-TR" dirty="0"/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783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3 boyutlu görüntüleme iş hattı</a:t>
            </a:r>
            <a:br>
              <a:rPr lang="tr-TR" dirty="0"/>
            </a:br>
            <a:r>
              <a:rPr lang="tr-TR" b="1" dirty="0"/>
              <a:t>( </a:t>
            </a:r>
            <a:r>
              <a:rPr lang="tr-TR" b="1" i="1" dirty="0"/>
              <a:t>Pipeline </a:t>
            </a:r>
            <a:r>
              <a:rPr lang="tr-TR" b="1" dirty="0"/>
              <a:t>)</a:t>
            </a: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1008063" y="2832100"/>
            <a:ext cx="1828800" cy="685800"/>
          </a:xfrm>
          <a:prstGeom prst="rect">
            <a:avLst/>
          </a:prstGeom>
          <a:solidFill>
            <a:srgbClr val="66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tr-TR" b="1" i="0" dirty="0">
                <a:solidFill>
                  <a:schemeClr val="bg1"/>
                </a:solidFill>
                <a:latin typeface="Times New Roman" pitchFamily="18" charset="0"/>
                <a:ea typeface="굴림" pitchFamily="50" charset="-127"/>
              </a:rPr>
              <a:t>Model</a:t>
            </a:r>
            <a:br>
              <a:rPr lang="tr-TR" b="1" i="0" dirty="0">
                <a:solidFill>
                  <a:schemeClr val="bg1"/>
                </a:solidFill>
                <a:latin typeface="Times New Roman" pitchFamily="18" charset="0"/>
                <a:ea typeface="굴림" pitchFamily="50" charset="-127"/>
              </a:rPr>
            </a:br>
            <a:r>
              <a:rPr lang="tr-TR" b="1" i="0" dirty="0">
                <a:solidFill>
                  <a:schemeClr val="bg1"/>
                </a:solidFill>
                <a:latin typeface="Times New Roman" pitchFamily="18" charset="0"/>
                <a:ea typeface="굴림" pitchFamily="50" charset="-127"/>
              </a:rPr>
              <a:t>Dönüşümleri</a:t>
            </a:r>
          </a:p>
        </p:txBody>
      </p:sp>
      <p:sp>
        <p:nvSpPr>
          <p:cNvPr id="865285" name="Rectangle 5"/>
          <p:cNvSpPr>
            <a:spLocks noChangeArrowheads="1"/>
          </p:cNvSpPr>
          <p:nvPr/>
        </p:nvSpPr>
        <p:spPr bwMode="auto">
          <a:xfrm>
            <a:off x="1684338" y="4111625"/>
            <a:ext cx="1828800" cy="685800"/>
          </a:xfrm>
          <a:prstGeom prst="rect">
            <a:avLst/>
          </a:prstGeom>
          <a:solidFill>
            <a:srgbClr val="66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tr-TR" b="1" i="0" dirty="0">
                <a:solidFill>
                  <a:schemeClr val="bg1"/>
                </a:solidFill>
              </a:rPr>
              <a:t>Görüntüleme</a:t>
            </a:r>
            <a:br>
              <a:rPr lang="tr-TR" b="1" i="0" dirty="0">
                <a:solidFill>
                  <a:schemeClr val="bg1"/>
                </a:solidFill>
              </a:rPr>
            </a:br>
            <a:r>
              <a:rPr lang="tr-TR" b="1" i="0" dirty="0">
                <a:solidFill>
                  <a:schemeClr val="bg1"/>
                </a:solidFill>
              </a:rPr>
              <a:t>Dönüşümleri</a:t>
            </a:r>
          </a:p>
        </p:txBody>
      </p:sp>
      <p:sp>
        <p:nvSpPr>
          <p:cNvPr id="865286" name="Rectangle 6"/>
          <p:cNvSpPr>
            <a:spLocks noChangeArrowheads="1"/>
          </p:cNvSpPr>
          <p:nvPr/>
        </p:nvSpPr>
        <p:spPr bwMode="auto">
          <a:xfrm>
            <a:off x="3679825" y="5373688"/>
            <a:ext cx="1828800" cy="685800"/>
          </a:xfrm>
          <a:prstGeom prst="rect">
            <a:avLst/>
          </a:prstGeom>
          <a:solidFill>
            <a:srgbClr val="66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tr-TR" b="1" i="0" dirty="0">
                <a:solidFill>
                  <a:schemeClr val="bg1"/>
                </a:solidFill>
              </a:rPr>
              <a:t>Projeksiyon</a:t>
            </a:r>
            <a:br>
              <a:rPr lang="tr-TR" b="1" i="0" dirty="0">
                <a:solidFill>
                  <a:schemeClr val="bg1"/>
                </a:solidFill>
              </a:rPr>
            </a:br>
            <a:r>
              <a:rPr lang="tr-TR" b="1" i="0" dirty="0">
                <a:solidFill>
                  <a:schemeClr val="bg1"/>
                </a:solidFill>
              </a:rPr>
              <a:t>Dönüşümleri</a:t>
            </a:r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5630863" y="4014788"/>
            <a:ext cx="2181225" cy="925512"/>
          </a:xfrm>
          <a:prstGeom prst="rect">
            <a:avLst/>
          </a:prstGeom>
          <a:solidFill>
            <a:srgbClr val="66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tr-TR" b="1" i="0" dirty="0">
                <a:solidFill>
                  <a:schemeClr val="bg1"/>
                </a:solidFill>
              </a:rPr>
              <a:t>Normalleştirme</a:t>
            </a:r>
            <a:br>
              <a:rPr lang="tr-TR" b="1" i="0" dirty="0">
                <a:solidFill>
                  <a:schemeClr val="bg1"/>
                </a:solidFill>
              </a:rPr>
            </a:br>
            <a:r>
              <a:rPr lang="tr-TR" b="1" i="0" dirty="0">
                <a:solidFill>
                  <a:schemeClr val="bg1"/>
                </a:solidFill>
              </a:rPr>
              <a:t>Dönüşümleri</a:t>
            </a:r>
            <a:br>
              <a:rPr lang="tr-TR" b="1" i="0" dirty="0">
                <a:solidFill>
                  <a:schemeClr val="bg1"/>
                </a:solidFill>
              </a:rPr>
            </a:br>
            <a:r>
              <a:rPr lang="tr-TR" b="1" i="0" dirty="0">
                <a:solidFill>
                  <a:schemeClr val="bg1"/>
                </a:solidFill>
              </a:rPr>
              <a:t>ve Kırpma</a:t>
            </a:r>
            <a:endParaRPr lang="tr-TR" b="1" i="0" dirty="0">
              <a:solidFill>
                <a:schemeClr val="bg1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865288" name="Rectangle 8"/>
          <p:cNvSpPr>
            <a:spLocks noChangeArrowheads="1"/>
          </p:cNvSpPr>
          <p:nvPr/>
        </p:nvSpPr>
        <p:spPr bwMode="auto">
          <a:xfrm>
            <a:off x="6559550" y="2781300"/>
            <a:ext cx="1828800" cy="685800"/>
          </a:xfrm>
          <a:prstGeom prst="rect">
            <a:avLst/>
          </a:prstGeom>
          <a:solidFill>
            <a:srgbClr val="6666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tr-TR" b="1" i="0" dirty="0">
                <a:solidFill>
                  <a:schemeClr val="bg1"/>
                </a:solidFill>
              </a:rPr>
              <a:t>Görüntü Alanı</a:t>
            </a:r>
            <a:br>
              <a:rPr lang="tr-TR" b="1" i="0" dirty="0">
                <a:solidFill>
                  <a:schemeClr val="bg1"/>
                </a:solidFill>
              </a:rPr>
            </a:br>
            <a:r>
              <a:rPr lang="tr-TR" b="1" i="0" dirty="0">
                <a:solidFill>
                  <a:schemeClr val="bg1"/>
                </a:solidFill>
              </a:rPr>
              <a:t>Dönüşümleri</a:t>
            </a:r>
          </a:p>
        </p:txBody>
      </p:sp>
      <p:sp>
        <p:nvSpPr>
          <p:cNvPr id="865293" name="Text Box 13"/>
          <p:cNvSpPr txBox="1">
            <a:spLocks noChangeArrowheads="1"/>
          </p:cNvSpPr>
          <p:nvPr/>
        </p:nvSpPr>
        <p:spPr bwMode="auto">
          <a:xfrm>
            <a:off x="107504" y="1916832"/>
            <a:ext cx="2845907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i="0" dirty="0"/>
              <a:t>Model koordinatları:  MK</a:t>
            </a:r>
          </a:p>
        </p:txBody>
      </p:sp>
      <p:sp>
        <p:nvSpPr>
          <p:cNvPr id="865294" name="Text Box 14"/>
          <p:cNvSpPr txBox="1">
            <a:spLocks noChangeArrowheads="1"/>
          </p:cNvSpPr>
          <p:nvPr/>
        </p:nvSpPr>
        <p:spPr bwMode="auto">
          <a:xfrm>
            <a:off x="213988" y="3635732"/>
            <a:ext cx="2845844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i="0" dirty="0"/>
              <a:t>Dünya koordinatları:  DK</a:t>
            </a:r>
          </a:p>
        </p:txBody>
      </p:sp>
      <p:sp>
        <p:nvSpPr>
          <p:cNvPr id="865295" name="Text Box 15"/>
          <p:cNvSpPr txBox="1">
            <a:spLocks noChangeArrowheads="1"/>
          </p:cNvSpPr>
          <p:nvPr/>
        </p:nvSpPr>
        <p:spPr bwMode="auto">
          <a:xfrm>
            <a:off x="611560" y="4931876"/>
            <a:ext cx="3027047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i="0" dirty="0"/>
              <a:t>Görüntü koordinatları: GK</a:t>
            </a:r>
          </a:p>
        </p:txBody>
      </p:sp>
      <p:sp>
        <p:nvSpPr>
          <p:cNvPr id="865296" name="Text Box 16"/>
          <p:cNvSpPr txBox="1">
            <a:spLocks noChangeArrowheads="1"/>
          </p:cNvSpPr>
          <p:nvPr/>
        </p:nvSpPr>
        <p:spPr bwMode="auto">
          <a:xfrm>
            <a:off x="5498793" y="5013176"/>
            <a:ext cx="3321679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i="0" dirty="0"/>
              <a:t>Projeksiyon koordinatları: PK</a:t>
            </a:r>
          </a:p>
        </p:txBody>
      </p:sp>
      <p:sp>
        <p:nvSpPr>
          <p:cNvPr id="865297" name="Text Box 17"/>
          <p:cNvSpPr txBox="1">
            <a:spLocks noChangeArrowheads="1"/>
          </p:cNvSpPr>
          <p:nvPr/>
        </p:nvSpPr>
        <p:spPr bwMode="auto">
          <a:xfrm>
            <a:off x="4932040" y="3573463"/>
            <a:ext cx="424333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b="1" dirty="0"/>
              <a:t>Normal ya da </a:t>
            </a:r>
            <a:r>
              <a:rPr lang="tr-TR" b="1" i="0" dirty="0"/>
              <a:t>Birim koordinatlar:  NK</a:t>
            </a:r>
          </a:p>
        </p:txBody>
      </p:sp>
      <p:sp>
        <p:nvSpPr>
          <p:cNvPr id="865298" name="Text Box 18"/>
          <p:cNvSpPr txBox="1">
            <a:spLocks noChangeArrowheads="1"/>
          </p:cNvSpPr>
          <p:nvPr/>
        </p:nvSpPr>
        <p:spPr bwMode="auto">
          <a:xfrm>
            <a:off x="6444208" y="2060575"/>
            <a:ext cx="3167731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b="1" i="0" dirty="0"/>
              <a:t>Cihaz koordinatları: CK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525" name="Picture 5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854450"/>
            <a:ext cx="5105400" cy="2743200"/>
          </a:xfrm>
          <a:prstGeom prst="rect">
            <a:avLst/>
          </a:prstGeom>
          <a:noFill/>
        </p:spPr>
      </p:pic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>
                <a:ea typeface="굴림" pitchFamily="50" charset="-127"/>
              </a:rPr>
              <a:t>OpenGL’de perspektif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70</a:t>
            </a:fld>
            <a:endParaRPr lang="tr-TR" dirty="0"/>
          </a:p>
        </p:txBody>
      </p:sp>
      <p:sp>
        <p:nvSpPr>
          <p:cNvPr id="8755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ko-KR" sz="2800" dirty="0">
                <a:ea typeface="굴림" pitchFamily="50" charset="-127"/>
              </a:rPr>
              <a:t>Görüş hacmi (</a:t>
            </a:r>
            <a:r>
              <a:rPr lang="tr-TR" altLang="ko-KR" sz="2800" i="1" dirty="0">
                <a:ea typeface="굴림" pitchFamily="50" charset="-127"/>
              </a:rPr>
              <a:t>frustum</a:t>
            </a:r>
            <a:r>
              <a:rPr lang="tr-TR" altLang="ko-KR" sz="2800" dirty="0">
                <a:ea typeface="굴림" pitchFamily="50" charset="-127"/>
              </a:rPr>
              <a:t>) tanımlama:</a:t>
            </a:r>
          </a:p>
          <a:p>
            <a:pPr lvl="1"/>
            <a:endParaRPr lang="tr-TR" altLang="ko-KR" sz="2400" dirty="0">
              <a:ea typeface="굴림" pitchFamily="50" charset="-127"/>
            </a:endParaRPr>
          </a:p>
          <a:p>
            <a:pPr lvl="1"/>
            <a:endParaRPr lang="tr-TR" altLang="ko-KR" sz="2400" dirty="0">
              <a:ea typeface="굴림" pitchFamily="50" charset="-127"/>
            </a:endParaRPr>
          </a:p>
          <a:p>
            <a:pPr lvl="1"/>
            <a:endParaRPr lang="tr-TR" altLang="ko-KR" sz="2400" dirty="0">
              <a:ea typeface="굴림" pitchFamily="50" charset="-127"/>
            </a:endParaRPr>
          </a:p>
          <a:p>
            <a:pPr lvl="1"/>
            <a:endParaRPr lang="tr-TR" altLang="ko-KR" sz="2400" dirty="0">
              <a:ea typeface="굴림" pitchFamily="50" charset="-127"/>
            </a:endParaRPr>
          </a:p>
          <a:p>
            <a:pPr lvl="1"/>
            <a:r>
              <a:rPr lang="tr-TR" altLang="ko-KR" sz="2400" dirty="0">
                <a:ea typeface="굴림" pitchFamily="50" charset="-127"/>
              </a:rPr>
              <a:t>Yakın-uzak düzlemler: </a:t>
            </a:r>
            <a:r>
              <a:rPr lang="tr-TR" altLang="ko-KR" sz="2400" u="sng" dirty="0">
                <a:ea typeface="굴림" pitchFamily="50" charset="-127"/>
              </a:rPr>
              <a:t>pozitif sayı</a:t>
            </a:r>
            <a:r>
              <a:rPr lang="tr-TR" altLang="ko-KR" sz="2400" dirty="0">
                <a:ea typeface="굴림" pitchFamily="50" charset="-127"/>
              </a:rPr>
              <a:t> ?</a:t>
            </a:r>
          </a:p>
          <a:p>
            <a:pPr lvl="1">
              <a:buFontTx/>
              <a:buNone/>
            </a:pPr>
            <a:r>
              <a:rPr lang="tr-TR" altLang="ko-KR" sz="2400" dirty="0">
                <a:ea typeface="굴림" pitchFamily="50" charset="-127"/>
                <a:sym typeface="Wingdings" pitchFamily="2" charset="2"/>
              </a:rPr>
              <a:t>	 </a:t>
            </a:r>
            <a:r>
              <a:rPr lang="tr-TR" altLang="ko-KR" sz="2400" i="1" dirty="0">
                <a:ea typeface="굴림" pitchFamily="50" charset="-127"/>
                <a:sym typeface="Wingdings" pitchFamily="2" charset="2"/>
              </a:rPr>
              <a:t>z</a:t>
            </a:r>
            <a:r>
              <a:rPr lang="tr-TR" altLang="ko-KR" sz="2400" i="1" baseline="-25000" dirty="0">
                <a:ea typeface="굴림" pitchFamily="50" charset="-127"/>
                <a:sym typeface="Wingdings" pitchFamily="2" charset="2"/>
              </a:rPr>
              <a:t>max</a:t>
            </a:r>
            <a:r>
              <a:rPr lang="tr-TR" altLang="ko-KR" sz="2400" dirty="0">
                <a:ea typeface="굴림" pitchFamily="50" charset="-127"/>
                <a:sym typeface="Wingdings" pitchFamily="2" charset="2"/>
              </a:rPr>
              <a:t> = </a:t>
            </a:r>
            <a:r>
              <a:rPr lang="tr-TR" altLang="ko-KR" sz="2400" dirty="0">
                <a:ea typeface="굴림" pitchFamily="50" charset="-127"/>
              </a:rPr>
              <a:t>–</a:t>
            </a:r>
            <a:r>
              <a:rPr lang="tr-TR" altLang="ko-KR" sz="2400" dirty="0">
                <a:ea typeface="굴림" pitchFamily="50" charset="-127"/>
                <a:sym typeface="Wingdings" pitchFamily="2" charset="2"/>
              </a:rPr>
              <a:t> far</a:t>
            </a:r>
          </a:p>
          <a:p>
            <a:pPr lvl="1">
              <a:buFontTx/>
              <a:buNone/>
            </a:pPr>
            <a:r>
              <a:rPr lang="tr-TR" altLang="ko-KR" sz="2400" dirty="0">
                <a:ea typeface="굴림" pitchFamily="50" charset="-127"/>
                <a:sym typeface="Wingdings" pitchFamily="2" charset="2"/>
              </a:rPr>
              <a:t>	 </a:t>
            </a:r>
            <a:r>
              <a:rPr lang="tr-TR" altLang="ko-KR" sz="2400" i="1" dirty="0">
                <a:ea typeface="굴림" pitchFamily="50" charset="-127"/>
                <a:sym typeface="Wingdings" pitchFamily="2" charset="2"/>
              </a:rPr>
              <a:t>z</a:t>
            </a:r>
            <a:r>
              <a:rPr lang="tr-TR" altLang="ko-KR" sz="2400" i="1" baseline="-25000" dirty="0">
                <a:ea typeface="굴림" pitchFamily="50" charset="-127"/>
                <a:sym typeface="Wingdings" pitchFamily="2" charset="2"/>
              </a:rPr>
              <a:t>min</a:t>
            </a:r>
            <a:r>
              <a:rPr lang="tr-TR" altLang="ko-KR" sz="2400" dirty="0">
                <a:ea typeface="굴림" pitchFamily="50" charset="-127"/>
                <a:sym typeface="Wingdings" pitchFamily="2" charset="2"/>
              </a:rPr>
              <a:t> = </a:t>
            </a:r>
            <a:r>
              <a:rPr lang="tr-TR" altLang="ko-KR" sz="2400" dirty="0">
                <a:ea typeface="굴림" pitchFamily="50" charset="-127"/>
              </a:rPr>
              <a:t>–</a:t>
            </a:r>
            <a:r>
              <a:rPr lang="tr-TR" altLang="ko-KR" sz="2400" dirty="0">
                <a:ea typeface="굴림" pitchFamily="50" charset="-127"/>
                <a:sym typeface="Wingdings" pitchFamily="2" charset="2"/>
              </a:rPr>
              <a:t> near</a:t>
            </a:r>
            <a:endParaRPr lang="tr-TR" altLang="ko-KR" sz="2400" dirty="0">
              <a:ea typeface="굴림" pitchFamily="50" charset="-127"/>
            </a:endParaRPr>
          </a:p>
          <a:p>
            <a:pPr lvl="1"/>
            <a:endParaRPr lang="tr-TR" altLang="ko-KR" sz="2400" dirty="0">
              <a:ea typeface="굴림" pitchFamily="50" charset="-127"/>
            </a:endParaRPr>
          </a:p>
        </p:txBody>
      </p:sp>
      <p:sp>
        <p:nvSpPr>
          <p:cNvPr id="875524" name="Text Box 4"/>
          <p:cNvSpPr txBox="1">
            <a:spLocks noChangeArrowheads="1"/>
          </p:cNvSpPr>
          <p:nvPr/>
        </p:nvSpPr>
        <p:spPr bwMode="auto">
          <a:xfrm>
            <a:off x="1209675" y="2132856"/>
            <a:ext cx="6801862" cy="923330"/>
          </a:xfrm>
          <a:prstGeom prst="rect">
            <a:avLst/>
          </a:prstGeom>
          <a:solidFill>
            <a:srgbClr val="FFCC99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altLang="ko-KR" b="1" i="0" dirty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Gl.glMatrixMode(Gl.GL_PROJECTION);</a:t>
            </a:r>
          </a:p>
          <a:p>
            <a:r>
              <a:rPr lang="tr-TR" altLang="ko-KR" b="1" i="0" dirty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Gl.glLoadIdentity( );</a:t>
            </a:r>
          </a:p>
          <a:p>
            <a:r>
              <a:rPr lang="tr-TR" altLang="ko-KR" b="1" i="0" dirty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Gl.glFrustum(xmin, xmax, ymin, ymax, near, far);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546" name="Picture 2" descr="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675" y="3284538"/>
            <a:ext cx="3962400" cy="3001962"/>
          </a:xfrm>
          <a:prstGeom prst="rect">
            <a:avLst/>
          </a:prstGeom>
          <a:noFill/>
        </p:spPr>
      </p:pic>
      <p:sp>
        <p:nvSpPr>
          <p:cNvPr id="876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>
                <a:ea typeface="굴림" pitchFamily="50" charset="-127"/>
              </a:rPr>
              <a:t>OpenGL’de perspektif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71</a:t>
            </a:fld>
            <a:endParaRPr lang="tr-TR" dirty="0"/>
          </a:p>
        </p:txBody>
      </p:sp>
      <p:sp>
        <p:nvSpPr>
          <p:cNvPr id="87654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altLang="ko-KR" sz="2400" dirty="0">
                <a:ea typeface="굴림" pitchFamily="50" charset="-127"/>
              </a:rPr>
              <a:t>Görüş hacmini daha farklı tanımlama, mercek açısı (</a:t>
            </a:r>
            <a:r>
              <a:rPr lang="tr-TR" altLang="ko-KR" sz="2400" i="1" dirty="0">
                <a:ea typeface="굴림" pitchFamily="50" charset="-127"/>
              </a:rPr>
              <a:t>field of view</a:t>
            </a:r>
            <a:r>
              <a:rPr lang="tr-TR" altLang="ko-KR" sz="2400" dirty="0">
                <a:ea typeface="굴림" pitchFamily="50" charset="-127"/>
              </a:rPr>
              <a:t>) kullanımı:</a:t>
            </a:r>
          </a:p>
          <a:p>
            <a:pPr>
              <a:buFontTx/>
              <a:buNone/>
            </a:pPr>
            <a:endParaRPr lang="tr-TR" altLang="ko-KR" dirty="0">
              <a:ea typeface="굴림" pitchFamily="50" charset="-127"/>
            </a:endParaRPr>
          </a:p>
          <a:p>
            <a:pPr lvl="1"/>
            <a:endParaRPr lang="tr-TR" altLang="ko-KR" dirty="0">
              <a:ea typeface="굴림" pitchFamily="50" charset="-127"/>
            </a:endParaRPr>
          </a:p>
          <a:p>
            <a:pPr lvl="1"/>
            <a:endParaRPr lang="tr-TR" altLang="ko-KR" dirty="0">
              <a:ea typeface="굴림" pitchFamily="50" charset="-127"/>
            </a:endParaRPr>
          </a:p>
          <a:p>
            <a:pPr lvl="1"/>
            <a:r>
              <a:rPr lang="tr-TR" altLang="ko-KR" sz="2400" dirty="0">
                <a:ea typeface="굴림" pitchFamily="50" charset="-127"/>
              </a:rPr>
              <a:t>fovy: Alt-üst düzlem </a:t>
            </a:r>
            <a:br>
              <a:rPr lang="tr-TR" altLang="ko-KR" sz="2400" dirty="0">
                <a:ea typeface="굴림" pitchFamily="50" charset="-127"/>
              </a:rPr>
            </a:br>
            <a:r>
              <a:rPr lang="tr-TR" altLang="ko-KR" sz="2400" dirty="0">
                <a:ea typeface="굴림" pitchFamily="50" charset="-127"/>
              </a:rPr>
              <a:t>arasındaki açı </a:t>
            </a:r>
          </a:p>
          <a:p>
            <a:pPr lvl="2"/>
            <a:r>
              <a:rPr lang="tr-TR" altLang="ko-KR" sz="2100" dirty="0">
                <a:ea typeface="굴림" pitchFamily="50" charset="-127"/>
              </a:rPr>
              <a:t>(45-60</a:t>
            </a:r>
            <a:r>
              <a:rPr lang="tr-TR" altLang="ko-KR" sz="2100" baseline="30000" dirty="0">
                <a:ea typeface="굴림" pitchFamily="50" charset="-127"/>
              </a:rPr>
              <a:t>o</a:t>
            </a:r>
            <a:r>
              <a:rPr lang="tr-TR" altLang="ko-KR" sz="2100" dirty="0">
                <a:ea typeface="굴림" pitchFamily="50" charset="-127"/>
              </a:rPr>
              <a:t> iyidir)</a:t>
            </a:r>
          </a:p>
          <a:p>
            <a:pPr lvl="1"/>
            <a:r>
              <a:rPr lang="tr-TR" altLang="ko-KR" sz="2400" dirty="0">
                <a:ea typeface="굴림" pitchFamily="50" charset="-127"/>
              </a:rPr>
              <a:t>aspect ratio: en </a:t>
            </a:r>
            <a:r>
              <a:rPr lang="tr-TR" altLang="ko-KR" sz="2400" dirty="0"/>
              <a:t>/</a:t>
            </a:r>
            <a:r>
              <a:rPr lang="tr-TR" altLang="ko-KR" sz="2400" dirty="0">
                <a:ea typeface="굴림" pitchFamily="50" charset="-127"/>
              </a:rPr>
              <a:t> boy oranı</a:t>
            </a:r>
          </a:p>
          <a:p>
            <a:pPr lvl="1"/>
            <a:r>
              <a:rPr lang="tr-TR" altLang="ko-KR" sz="2400" dirty="0">
                <a:ea typeface="굴림" pitchFamily="50" charset="-127"/>
              </a:rPr>
              <a:t>near sıfır olamaz! (&gt;=0.1)</a:t>
            </a:r>
          </a:p>
          <a:p>
            <a:pPr lvl="1"/>
            <a:endParaRPr lang="tr-TR" altLang="ko-KR" sz="2400" dirty="0">
              <a:ea typeface="굴림" pitchFamily="50" charset="-127"/>
            </a:endParaRPr>
          </a:p>
        </p:txBody>
      </p:sp>
      <p:sp>
        <p:nvSpPr>
          <p:cNvPr id="876549" name="Text Box 5"/>
          <p:cNvSpPr txBox="1">
            <a:spLocks noChangeArrowheads="1"/>
          </p:cNvSpPr>
          <p:nvPr/>
        </p:nvSpPr>
        <p:spPr bwMode="auto">
          <a:xfrm>
            <a:off x="1231900" y="2225675"/>
            <a:ext cx="6250429" cy="923330"/>
          </a:xfrm>
          <a:prstGeom prst="rect">
            <a:avLst/>
          </a:prstGeom>
          <a:solidFill>
            <a:srgbClr val="FFCC99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altLang="ko-KR" b="1" dirty="0">
                <a:latin typeface="Courier New" pitchFamily="49" charset="0"/>
                <a:ea typeface="굴림" pitchFamily="50" charset="-127"/>
                <a:cs typeface="Courier New" pitchFamily="49" charset="0"/>
              </a:rPr>
              <a:t>Gl.glMatrixMode(Gl.GL_PROJECTION</a:t>
            </a:r>
            <a:r>
              <a:rPr lang="tr-TR" altLang="ko-KR" b="1" i="0" dirty="0">
                <a:solidFill>
                  <a:schemeClr val="tx1"/>
                </a:solidFill>
                <a:latin typeface="Courier New" pitchFamily="49" charset="0"/>
                <a:ea typeface="굴림" pitchFamily="50" charset="-127"/>
                <a:cs typeface="Courier New" pitchFamily="49" charset="0"/>
              </a:rPr>
              <a:t>);</a:t>
            </a:r>
          </a:p>
          <a:p>
            <a:r>
              <a:rPr lang="tr-TR" altLang="ko-KR" b="1" dirty="0">
                <a:latin typeface="Courier New" pitchFamily="49" charset="0"/>
                <a:ea typeface="굴림" pitchFamily="50" charset="-127"/>
                <a:cs typeface="Courier New" pitchFamily="49" charset="0"/>
              </a:rPr>
              <a:t>Gl.glLoadIdentity</a:t>
            </a:r>
            <a:r>
              <a:rPr lang="tr-TR" altLang="ko-KR" b="1" i="0" dirty="0">
                <a:solidFill>
                  <a:schemeClr val="tx1"/>
                </a:solidFill>
                <a:latin typeface="Courier New" pitchFamily="49" charset="0"/>
                <a:ea typeface="굴림" pitchFamily="50" charset="-127"/>
                <a:cs typeface="Courier New" pitchFamily="49" charset="0"/>
              </a:rPr>
              <a:t>( );</a:t>
            </a:r>
          </a:p>
          <a:p>
            <a:r>
              <a:rPr lang="tr-TR" altLang="ko-KR" b="1" dirty="0">
                <a:latin typeface="Courier New" pitchFamily="49" charset="0"/>
                <a:ea typeface="굴림" pitchFamily="50" charset="-127"/>
                <a:cs typeface="Courier New" pitchFamily="49" charset="0"/>
              </a:rPr>
              <a:t>Glu.gluPerspective(fovy</a:t>
            </a:r>
            <a:r>
              <a:rPr lang="tr-TR" altLang="ko-KR" b="1" i="0" dirty="0">
                <a:solidFill>
                  <a:schemeClr val="tx1"/>
                </a:solidFill>
                <a:latin typeface="Courier New" pitchFamily="49" charset="0"/>
                <a:ea typeface="굴림" pitchFamily="50" charset="-127"/>
                <a:cs typeface="Courier New" pitchFamily="49" charset="0"/>
              </a:rPr>
              <a:t>, aspect, near, far);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570" name="Picture 2" descr="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000500"/>
            <a:ext cx="4733925" cy="2813050"/>
          </a:xfrm>
          <a:prstGeom prst="rect">
            <a:avLst/>
          </a:prstGeom>
          <a:noFill/>
        </p:spPr>
      </p:pic>
      <p:sp>
        <p:nvSpPr>
          <p:cNvPr id="877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>
                <a:ea typeface="굴림" pitchFamily="50" charset="-127"/>
              </a:rPr>
              <a:t>OpenGL’de paralel projeksiyon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72</a:t>
            </a:fld>
            <a:endParaRPr lang="tr-TR" dirty="0"/>
          </a:p>
        </p:txBody>
      </p:sp>
      <p:sp>
        <p:nvSpPr>
          <p:cNvPr id="877572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ko-KR" dirty="0">
                <a:ea typeface="굴림" pitchFamily="50" charset="-127"/>
              </a:rPr>
              <a:t>Ortografik görüntüleme fonksiyonu: </a:t>
            </a:r>
          </a:p>
          <a:p>
            <a:pPr lvl="1"/>
            <a:endParaRPr lang="tr-TR" altLang="ko-KR" dirty="0">
              <a:ea typeface="굴림" pitchFamily="50" charset="-127"/>
            </a:endParaRPr>
          </a:p>
          <a:p>
            <a:pPr lvl="1"/>
            <a:endParaRPr lang="tr-TR" altLang="ko-KR" dirty="0">
              <a:ea typeface="굴림" pitchFamily="50" charset="-127"/>
            </a:endParaRPr>
          </a:p>
          <a:p>
            <a:pPr lvl="1"/>
            <a:endParaRPr lang="tr-TR" altLang="ko-KR" dirty="0">
              <a:ea typeface="굴림" pitchFamily="50" charset="-127"/>
            </a:endParaRPr>
          </a:p>
          <a:p>
            <a:pPr lvl="1"/>
            <a:r>
              <a:rPr lang="tr-TR" altLang="ko-KR" sz="2400" dirty="0">
                <a:ea typeface="굴림" pitchFamily="50" charset="-127"/>
              </a:rPr>
              <a:t>OpenGL’de paralel projeksiyon için</a:t>
            </a:r>
            <a:br>
              <a:rPr lang="tr-TR" altLang="ko-KR" sz="2400" dirty="0">
                <a:ea typeface="굴림" pitchFamily="50" charset="-127"/>
              </a:rPr>
            </a:br>
            <a:r>
              <a:rPr lang="tr-TR" altLang="ko-KR" sz="2400" dirty="0">
                <a:ea typeface="굴림" pitchFamily="50" charset="-127"/>
              </a:rPr>
              <a:t>sadece bu fonksiyon var.</a:t>
            </a:r>
          </a:p>
          <a:p>
            <a:pPr lvl="1"/>
            <a:r>
              <a:rPr lang="tr-TR" altLang="ko-KR" sz="2400" u="sng" dirty="0">
                <a:ea typeface="굴림" pitchFamily="50" charset="-127"/>
              </a:rPr>
              <a:t>near &lt; far olmalı</a:t>
            </a:r>
            <a:endParaRPr lang="tr-TR" altLang="ko-KR" sz="2400" dirty="0">
              <a:ea typeface="굴림" pitchFamily="50" charset="-127"/>
            </a:endParaRPr>
          </a:p>
          <a:p>
            <a:pPr lvl="1">
              <a:buFontTx/>
              <a:buNone/>
            </a:pPr>
            <a:r>
              <a:rPr lang="tr-TR" altLang="ko-KR" sz="2400" dirty="0">
                <a:ea typeface="굴림" pitchFamily="50" charset="-127"/>
              </a:rPr>
              <a:t>	</a:t>
            </a:r>
            <a:r>
              <a:rPr lang="tr-TR" altLang="ko-KR" sz="2400" dirty="0">
                <a:ea typeface="굴림" pitchFamily="50" charset="-127"/>
                <a:sym typeface="Wingdings" pitchFamily="2" charset="2"/>
              </a:rPr>
              <a:t> </a:t>
            </a:r>
            <a:r>
              <a:rPr lang="tr-TR" altLang="ko-KR" sz="2400" i="1" dirty="0">
                <a:ea typeface="굴림" pitchFamily="50" charset="-127"/>
                <a:sym typeface="Wingdings" pitchFamily="2" charset="2"/>
              </a:rPr>
              <a:t>z</a:t>
            </a:r>
            <a:r>
              <a:rPr lang="tr-TR" altLang="ko-KR" sz="2400" i="1" baseline="-25000" dirty="0">
                <a:ea typeface="굴림" pitchFamily="50" charset="-127"/>
                <a:sym typeface="Wingdings" pitchFamily="2" charset="2"/>
              </a:rPr>
              <a:t>max</a:t>
            </a:r>
            <a:r>
              <a:rPr lang="tr-TR" altLang="ko-KR" sz="2400" dirty="0">
                <a:ea typeface="굴림" pitchFamily="50" charset="-127"/>
                <a:sym typeface="Wingdings" pitchFamily="2" charset="2"/>
              </a:rPr>
              <a:t> = </a:t>
            </a:r>
            <a:r>
              <a:rPr lang="tr-TR" altLang="ko-KR" sz="2400" dirty="0">
                <a:ea typeface="굴림" pitchFamily="50" charset="-127"/>
              </a:rPr>
              <a:t>–</a:t>
            </a:r>
            <a:r>
              <a:rPr lang="tr-TR" altLang="ko-KR" sz="2400" dirty="0">
                <a:ea typeface="굴림" pitchFamily="50" charset="-127"/>
                <a:sym typeface="Wingdings" pitchFamily="2" charset="2"/>
              </a:rPr>
              <a:t> far</a:t>
            </a:r>
          </a:p>
          <a:p>
            <a:pPr lvl="1">
              <a:buFontTx/>
              <a:buNone/>
            </a:pPr>
            <a:r>
              <a:rPr lang="tr-TR" altLang="ko-KR" sz="2400" dirty="0">
                <a:ea typeface="굴림" pitchFamily="50" charset="-127"/>
                <a:sym typeface="Wingdings" pitchFamily="2" charset="2"/>
              </a:rPr>
              <a:t>	 </a:t>
            </a:r>
            <a:r>
              <a:rPr lang="tr-TR" altLang="ko-KR" sz="2400" i="1" dirty="0">
                <a:ea typeface="굴림" pitchFamily="50" charset="-127"/>
                <a:sym typeface="Wingdings" pitchFamily="2" charset="2"/>
              </a:rPr>
              <a:t>z</a:t>
            </a:r>
            <a:r>
              <a:rPr lang="tr-TR" altLang="ko-KR" sz="2400" i="1" baseline="-25000" dirty="0">
                <a:ea typeface="굴림" pitchFamily="50" charset="-127"/>
                <a:sym typeface="Wingdings" pitchFamily="2" charset="2"/>
              </a:rPr>
              <a:t>min</a:t>
            </a:r>
            <a:r>
              <a:rPr lang="tr-TR" altLang="ko-KR" sz="2400" dirty="0">
                <a:ea typeface="굴림" pitchFamily="50" charset="-127"/>
                <a:sym typeface="Wingdings" pitchFamily="2" charset="2"/>
              </a:rPr>
              <a:t> = </a:t>
            </a:r>
            <a:r>
              <a:rPr lang="tr-TR" altLang="ko-KR" sz="2400" dirty="0">
                <a:ea typeface="굴림" pitchFamily="50" charset="-127"/>
              </a:rPr>
              <a:t>–</a:t>
            </a:r>
            <a:r>
              <a:rPr lang="tr-TR" altLang="ko-KR" sz="2400" dirty="0">
                <a:ea typeface="굴림" pitchFamily="50" charset="-127"/>
                <a:sym typeface="Wingdings" pitchFamily="2" charset="2"/>
              </a:rPr>
              <a:t> near</a:t>
            </a:r>
            <a:endParaRPr lang="tr-TR" altLang="ko-KR" sz="2400" dirty="0">
              <a:ea typeface="굴림" pitchFamily="50" charset="-127"/>
            </a:endParaRPr>
          </a:p>
        </p:txBody>
      </p:sp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1109663" y="1916832"/>
            <a:ext cx="6526146" cy="923330"/>
          </a:xfrm>
          <a:prstGeom prst="rect">
            <a:avLst/>
          </a:prstGeom>
          <a:solidFill>
            <a:srgbClr val="FFCC99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altLang="ko-KR" b="1" dirty="0">
                <a:latin typeface="Courier New" pitchFamily="49" charset="0"/>
                <a:ea typeface="굴림" pitchFamily="50" charset="-127"/>
                <a:cs typeface="Courier New" pitchFamily="49" charset="0"/>
              </a:rPr>
              <a:t>Gl.glMatrixMode(Gl.GL_PROJECTION</a:t>
            </a:r>
            <a:r>
              <a:rPr lang="tr-TR" altLang="ko-KR" b="1" i="0" dirty="0">
                <a:solidFill>
                  <a:schemeClr val="tx1"/>
                </a:solidFill>
                <a:latin typeface="Courier New" pitchFamily="49" charset="0"/>
                <a:ea typeface="굴림" pitchFamily="50" charset="-127"/>
                <a:cs typeface="Courier New" pitchFamily="49" charset="0"/>
              </a:rPr>
              <a:t>);</a:t>
            </a:r>
          </a:p>
          <a:p>
            <a:r>
              <a:rPr lang="tr-TR" altLang="ko-KR" b="1" dirty="0">
                <a:latin typeface="Courier New" pitchFamily="49" charset="0"/>
                <a:ea typeface="굴림" pitchFamily="50" charset="-127"/>
                <a:cs typeface="Courier New" pitchFamily="49" charset="0"/>
              </a:rPr>
              <a:t>Gl.glLoadIdentity</a:t>
            </a:r>
            <a:r>
              <a:rPr lang="tr-TR" altLang="ko-KR" b="1" i="0" dirty="0">
                <a:solidFill>
                  <a:schemeClr val="tx1"/>
                </a:solidFill>
                <a:latin typeface="Courier New" pitchFamily="49" charset="0"/>
                <a:ea typeface="굴림" pitchFamily="50" charset="-127"/>
                <a:cs typeface="Courier New" pitchFamily="49" charset="0"/>
              </a:rPr>
              <a:t>( );</a:t>
            </a:r>
          </a:p>
          <a:p>
            <a:r>
              <a:rPr lang="tr-TR" altLang="ko-KR" b="1" dirty="0">
                <a:latin typeface="Courier New" pitchFamily="49" charset="0"/>
                <a:ea typeface="굴림" pitchFamily="50" charset="-127"/>
                <a:cs typeface="Courier New" pitchFamily="49" charset="0"/>
              </a:rPr>
              <a:t>Gl.glOrtho(xmin</a:t>
            </a:r>
            <a:r>
              <a:rPr lang="tr-TR" altLang="ko-KR" b="1" i="0" dirty="0">
                <a:solidFill>
                  <a:schemeClr val="tx1"/>
                </a:solidFill>
                <a:latin typeface="Courier New" pitchFamily="49" charset="0"/>
                <a:ea typeface="굴림" pitchFamily="50" charset="-127"/>
                <a:cs typeface="Courier New" pitchFamily="49" charset="0"/>
              </a:rPr>
              <a:t>, xmax, ymin, ymax, near, far);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Ayrıca düzlem kırpma fonksiyonu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73</a:t>
            </a:fld>
            <a:endParaRPr lang="tr-TR" dirty="0"/>
          </a:p>
        </p:txBody>
      </p:sp>
      <p:sp>
        <p:nvSpPr>
          <p:cNvPr id="8898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tr-TR" b="1" dirty="0"/>
              <a:t>Gl.glClipPlane(id, PlaneParameters);</a:t>
            </a:r>
            <a:br>
              <a:rPr lang="tr-TR" b="1" dirty="0"/>
            </a:br>
            <a:r>
              <a:rPr lang="tr-TR" b="1" dirty="0"/>
              <a:t>Gl.glEnable(id);</a:t>
            </a:r>
            <a:br>
              <a:rPr lang="tr-TR" b="1" dirty="0"/>
            </a:br>
            <a:r>
              <a:rPr lang="tr-TR" b="1" dirty="0"/>
              <a:t>	// id</a:t>
            </a:r>
            <a:r>
              <a:rPr lang="tr-TR" sz="2400" b="1" dirty="0"/>
              <a:t> = </a:t>
            </a:r>
            <a:r>
              <a:rPr lang="tr-TR" sz="2000" b="1" dirty="0"/>
              <a:t>GL_CLIP_PLANE0, GL_CLIP_PLANE1,</a:t>
            </a:r>
            <a:r>
              <a:rPr lang="tr-TR" sz="2400" b="1" dirty="0"/>
              <a:t> ...</a:t>
            </a:r>
            <a:br>
              <a:rPr lang="tr-TR" b="1" dirty="0"/>
            </a:br>
            <a:r>
              <a:rPr lang="tr-TR" b="1" dirty="0"/>
              <a:t>	// PlaneParameters = Düzlem </a:t>
            </a:r>
            <a:r>
              <a:rPr lang="tr-TR" sz="2000" b="1" dirty="0"/>
              <a:t>A,B,C ve D’si </a:t>
            </a:r>
            <a:br>
              <a:rPr lang="tr-TR" b="1" dirty="0"/>
            </a:br>
            <a:br>
              <a:rPr lang="tr-TR" b="1" dirty="0"/>
            </a:br>
            <a:r>
              <a:rPr lang="tr-TR" b="1" dirty="0"/>
              <a:t>. . .</a:t>
            </a:r>
            <a:br>
              <a:rPr lang="tr-TR" b="1" dirty="0"/>
            </a:br>
            <a:br>
              <a:rPr lang="tr-TR" b="1" dirty="0"/>
            </a:br>
            <a:r>
              <a:rPr lang="tr-TR" b="1" dirty="0"/>
              <a:t>Gl.glDisable(id);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Görüntüleme koordinatları nedir?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788494" name="Rectangle 1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>
                <a:solidFill>
                  <a:srgbClr val="6B4C41"/>
                </a:solidFill>
              </a:rPr>
              <a:t>3 boyutlu sahnede bir objenin sanki fotoğrafını çeker gibi kamera ayarlamaktır.</a:t>
            </a:r>
          </a:p>
          <a:p>
            <a:pPr>
              <a:buFontTx/>
              <a:buNone/>
            </a:pPr>
            <a:endParaRPr lang="tr-TR" sz="2400" dirty="0">
              <a:solidFill>
                <a:srgbClr val="6B4C41"/>
              </a:solidFill>
            </a:endParaRPr>
          </a:p>
          <a:p>
            <a:r>
              <a:rPr lang="tr-TR" sz="2400" dirty="0">
                <a:solidFill>
                  <a:srgbClr val="6B4C41"/>
                </a:solidFill>
              </a:rPr>
              <a:t>Kamera/cep telefonu ekranında ne beliriyorsa çekilen görüntü bir film yüzeyine de o şekilde düşer.</a:t>
            </a:r>
          </a:p>
          <a:p>
            <a:pPr>
              <a:buFontTx/>
              <a:buNone/>
            </a:pPr>
            <a:endParaRPr lang="tr-TR" sz="2400" dirty="0">
              <a:solidFill>
                <a:srgbClr val="6B4C41"/>
              </a:solidFill>
            </a:endParaRPr>
          </a:p>
          <a:p>
            <a:r>
              <a:rPr lang="tr-TR" sz="2400" dirty="0">
                <a:solidFill>
                  <a:srgbClr val="6B4C41"/>
                </a:solidFill>
              </a:rPr>
              <a:t>Konum, bakış yönü ve mercek açısına bağlı olarak oluşan görüntü de değişir.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Görüntüleme koordinatlarının oluşumu</a:t>
            </a:r>
          </a:p>
        </p:txBody>
      </p:sp>
      <p:sp>
        <p:nvSpPr>
          <p:cNvPr id="20" name="1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79872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rgbClr val="336600"/>
                </a:solidFill>
              </a:rPr>
              <a:t>Biz sahneye nasıl bakarsak görüntüleme koordinat sistemi</a:t>
            </a:r>
            <a:r>
              <a:rPr lang="tr-TR" sz="2400" dirty="0">
                <a:solidFill>
                  <a:srgbClr val="3366FF"/>
                </a:solidFill>
              </a:rPr>
              <a:t> (</a:t>
            </a:r>
            <a:r>
              <a:rPr lang="tr-TR" sz="2400" i="1" dirty="0">
                <a:solidFill>
                  <a:srgbClr val="FF3300"/>
                </a:solidFill>
              </a:rPr>
              <a:t>viewing-coordinate</a:t>
            </a:r>
            <a:r>
              <a:rPr lang="tr-TR" sz="2400" dirty="0">
                <a:solidFill>
                  <a:srgbClr val="FF3300"/>
                </a:solidFill>
              </a:rPr>
              <a:t>)</a:t>
            </a:r>
            <a:r>
              <a:rPr lang="tr-TR" sz="2400" dirty="0">
                <a:solidFill>
                  <a:srgbClr val="336600"/>
                </a:solidFill>
              </a:rPr>
              <a:t>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öyle oluşur.</a:t>
            </a:r>
            <a:endParaRPr lang="tr-TR" sz="2400" dirty="0">
              <a:solidFill>
                <a:srgbClr val="3366FF"/>
              </a:solidFill>
            </a:endParaRPr>
          </a:p>
          <a:p>
            <a:r>
              <a:rPr lang="tr-TR" sz="2400" dirty="0">
                <a:solidFill>
                  <a:srgbClr val="336600"/>
                </a:solidFill>
              </a:rPr>
              <a:t>Projeksiyon düzlemi</a:t>
            </a:r>
            <a:r>
              <a:rPr lang="tr-TR" sz="2400" dirty="0">
                <a:solidFill>
                  <a:srgbClr val="3366FF"/>
                </a:solidFill>
              </a:rPr>
              <a:t> </a:t>
            </a:r>
            <a:br>
              <a:rPr lang="tr-TR" sz="2400" dirty="0">
                <a:solidFill>
                  <a:srgbClr val="3366FF"/>
                </a:solidFill>
              </a:rPr>
            </a:br>
            <a:r>
              <a:rPr lang="tr-TR" sz="2400" dirty="0">
                <a:solidFill>
                  <a:srgbClr val="3366FF"/>
                </a:solidFill>
              </a:rPr>
              <a:t>(</a:t>
            </a:r>
            <a:r>
              <a:rPr lang="tr-TR" sz="2400" i="1" dirty="0">
                <a:solidFill>
                  <a:srgbClr val="FF3300"/>
                </a:solidFill>
              </a:rPr>
              <a:t>view-plane</a:t>
            </a:r>
            <a:r>
              <a:rPr lang="tr-TR" sz="2400" dirty="0">
                <a:solidFill>
                  <a:srgbClr val="336600"/>
                </a:solidFill>
              </a:rPr>
              <a:t>)</a:t>
            </a:r>
            <a:r>
              <a:rPr lang="tr-TR" sz="2400" dirty="0">
                <a:solidFill>
                  <a:srgbClr val="CC3300"/>
                </a:solidFill>
              </a:rPr>
              <a:t> kamera </a:t>
            </a:r>
            <a:br>
              <a:rPr lang="tr-TR" sz="2400" dirty="0">
                <a:solidFill>
                  <a:srgbClr val="CC3300"/>
                </a:solidFill>
              </a:rPr>
            </a:br>
            <a:r>
              <a:rPr lang="tr-TR" sz="2400" i="1" dirty="0">
                <a:solidFill>
                  <a:srgbClr val="336600"/>
                </a:solidFill>
              </a:rPr>
              <a:t>z</a:t>
            </a:r>
            <a:r>
              <a:rPr lang="tr-TR" sz="2400" dirty="0">
                <a:solidFill>
                  <a:srgbClr val="336600"/>
                </a:solidFill>
              </a:rPr>
              <a:t>-eksenine diktir.</a:t>
            </a:r>
          </a:p>
          <a:p>
            <a:r>
              <a:rPr lang="tr-TR" sz="2400" dirty="0">
                <a:solidFill>
                  <a:srgbClr val="336600"/>
                </a:solidFill>
              </a:rPr>
              <a:t>Dünya koordinatları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görüntü koordinatlarına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çevrilir ve sonra projeksiyon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düzlemine düşürülür. </a:t>
            </a:r>
            <a:br>
              <a:rPr lang="tr-TR" sz="2400" dirty="0">
                <a:solidFill>
                  <a:srgbClr val="336600"/>
                </a:solidFill>
              </a:rPr>
            </a:br>
            <a:r>
              <a:rPr lang="tr-TR" sz="2400" dirty="0">
                <a:solidFill>
                  <a:srgbClr val="336600"/>
                </a:solidFill>
              </a:rPr>
              <a:t>(Kırpma oldu mu?)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503863" y="1700213"/>
            <a:ext cx="3690937" cy="2505075"/>
            <a:chOff x="3467" y="1474"/>
            <a:chExt cx="2325" cy="1578"/>
          </a:xfrm>
        </p:grpSpPr>
        <p:sp>
          <p:nvSpPr>
            <p:cNvPr id="798726" name="Line 6"/>
            <p:cNvSpPr>
              <a:spLocks noChangeShapeType="1"/>
            </p:cNvSpPr>
            <p:nvPr/>
          </p:nvSpPr>
          <p:spPr bwMode="auto">
            <a:xfrm flipV="1">
              <a:off x="3923" y="1797"/>
              <a:ext cx="0" cy="817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8727" name="Line 7"/>
            <p:cNvSpPr>
              <a:spLocks noChangeShapeType="1"/>
            </p:cNvSpPr>
            <p:nvPr/>
          </p:nvSpPr>
          <p:spPr bwMode="auto">
            <a:xfrm rot="5400000" flipV="1">
              <a:off x="4332" y="2205"/>
              <a:ext cx="0" cy="817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8729" name="Line 9"/>
            <p:cNvSpPr>
              <a:spLocks noChangeShapeType="1"/>
            </p:cNvSpPr>
            <p:nvPr/>
          </p:nvSpPr>
          <p:spPr bwMode="auto">
            <a:xfrm flipH="1">
              <a:off x="3467" y="2614"/>
              <a:ext cx="454" cy="27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8730" name="Text Box 10"/>
            <p:cNvSpPr txBox="1">
              <a:spLocks noChangeArrowheads="1"/>
            </p:cNvSpPr>
            <p:nvPr/>
          </p:nvSpPr>
          <p:spPr bwMode="auto">
            <a:xfrm>
              <a:off x="4513" y="2614"/>
              <a:ext cx="272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chemeClr val="tx1"/>
                  </a:solidFill>
                </a:rPr>
                <a:t>x</a:t>
              </a:r>
              <a:r>
                <a:rPr lang="tr-TR" sz="1600" b="1" baseline="-25000" dirty="0">
                  <a:solidFill>
                    <a:schemeClr val="tx1"/>
                  </a:solidFill>
                </a:rPr>
                <a:t>w</a:t>
              </a:r>
              <a:endParaRPr lang="tr-T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98732" name="Text Box 12"/>
            <p:cNvSpPr txBox="1">
              <a:spLocks noChangeArrowheads="1"/>
            </p:cNvSpPr>
            <p:nvPr/>
          </p:nvSpPr>
          <p:spPr bwMode="auto">
            <a:xfrm>
              <a:off x="3470" y="2840"/>
              <a:ext cx="317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chemeClr val="tx1"/>
                  </a:solidFill>
                </a:rPr>
                <a:t>z</a:t>
              </a:r>
              <a:r>
                <a:rPr lang="tr-TR" sz="1600" b="1" baseline="-25000" dirty="0">
                  <a:solidFill>
                    <a:schemeClr val="tx1"/>
                  </a:solidFill>
                </a:rPr>
                <a:t>w</a:t>
              </a:r>
              <a:endParaRPr lang="tr-T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98733" name="Text Box 13"/>
            <p:cNvSpPr txBox="1">
              <a:spLocks noChangeArrowheads="1"/>
            </p:cNvSpPr>
            <p:nvPr/>
          </p:nvSpPr>
          <p:spPr bwMode="auto">
            <a:xfrm>
              <a:off x="3606" y="1797"/>
              <a:ext cx="318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chemeClr val="tx1"/>
                  </a:solidFill>
                </a:rPr>
                <a:t>y</a:t>
              </a:r>
              <a:r>
                <a:rPr lang="tr-TR" b="1" baseline="-25000" dirty="0">
                  <a:solidFill>
                    <a:schemeClr val="tx1"/>
                  </a:solidFill>
                </a:rPr>
                <a:t>w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sp>
          <p:nvSpPr>
            <p:cNvPr id="798737" name="Text Box 17"/>
            <p:cNvSpPr txBox="1">
              <a:spLocks noChangeArrowheads="1"/>
            </p:cNvSpPr>
            <p:nvPr/>
          </p:nvSpPr>
          <p:spPr bwMode="auto">
            <a:xfrm>
              <a:off x="4540" y="1474"/>
              <a:ext cx="360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rgbClr val="FF0000"/>
                  </a:solidFill>
                </a:rPr>
                <a:t>x</a:t>
              </a:r>
              <a:r>
                <a:rPr lang="tr-TR" sz="1600" b="1" baseline="-25000" dirty="0">
                  <a:solidFill>
                    <a:srgbClr val="FF0000"/>
                  </a:solidFill>
                </a:rPr>
                <a:t>v</a:t>
              </a:r>
              <a:endParaRPr lang="tr-T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98738" name="Text Box 18"/>
            <p:cNvSpPr txBox="1">
              <a:spLocks noChangeArrowheads="1"/>
            </p:cNvSpPr>
            <p:nvPr/>
          </p:nvSpPr>
          <p:spPr bwMode="auto">
            <a:xfrm>
              <a:off x="4967" y="1797"/>
              <a:ext cx="317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rgbClr val="FF0000"/>
                  </a:solidFill>
                </a:rPr>
                <a:t>z</a:t>
              </a:r>
              <a:r>
                <a:rPr lang="tr-TR" b="1" baseline="-25000" dirty="0">
                  <a:solidFill>
                    <a:srgbClr val="FF0000"/>
                  </a:solidFill>
                </a:rPr>
                <a:t>v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sp>
          <p:nvSpPr>
            <p:cNvPr id="798739" name="Text Box 19"/>
            <p:cNvSpPr txBox="1">
              <a:spLocks noChangeArrowheads="1"/>
            </p:cNvSpPr>
            <p:nvPr/>
          </p:nvSpPr>
          <p:spPr bwMode="auto">
            <a:xfrm>
              <a:off x="4241" y="1570"/>
              <a:ext cx="318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dirty="0">
                  <a:solidFill>
                    <a:srgbClr val="FF0000"/>
                  </a:solidFill>
                </a:rPr>
                <a:t>y</a:t>
              </a:r>
              <a:r>
                <a:rPr lang="tr-TR" sz="1600" b="1" baseline="-25000" dirty="0">
                  <a:solidFill>
                    <a:srgbClr val="FF0000"/>
                  </a:solidFill>
                </a:rPr>
                <a:t>v</a:t>
              </a:r>
              <a:endParaRPr lang="tr-T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98741" name="Line 21"/>
            <p:cNvSpPr>
              <a:spLocks noChangeShapeType="1"/>
            </p:cNvSpPr>
            <p:nvPr/>
          </p:nvSpPr>
          <p:spPr bwMode="auto">
            <a:xfrm rot="1876940" flipH="1" flipV="1">
              <a:off x="4332" y="1616"/>
              <a:ext cx="408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8743" name="Line 23"/>
            <p:cNvSpPr>
              <a:spLocks noChangeShapeType="1"/>
            </p:cNvSpPr>
            <p:nvPr/>
          </p:nvSpPr>
          <p:spPr bwMode="auto">
            <a:xfrm flipV="1">
              <a:off x="4617" y="1693"/>
              <a:ext cx="45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8744" name="Line 24"/>
            <p:cNvSpPr>
              <a:spLocks noChangeShapeType="1"/>
            </p:cNvSpPr>
            <p:nvPr/>
          </p:nvSpPr>
          <p:spPr bwMode="auto">
            <a:xfrm flipV="1">
              <a:off x="4617" y="1781"/>
              <a:ext cx="499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8745" name="Text Box 25"/>
            <p:cNvSpPr txBox="1">
              <a:spLocks noChangeArrowheads="1"/>
            </p:cNvSpPr>
            <p:nvPr/>
          </p:nvSpPr>
          <p:spPr bwMode="auto">
            <a:xfrm>
              <a:off x="4522" y="2069"/>
              <a:ext cx="1270" cy="2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 i="0" dirty="0">
                  <a:solidFill>
                    <a:schemeClr val="tx1"/>
                  </a:solidFill>
                </a:rPr>
                <a:t>P</a:t>
              </a:r>
              <a:r>
                <a:rPr lang="tr-TR" sz="1600" b="1" i="0" baseline="-25000" dirty="0">
                  <a:solidFill>
                    <a:schemeClr val="tx1"/>
                  </a:solidFill>
                </a:rPr>
                <a:t>0</a:t>
              </a:r>
              <a:r>
                <a:rPr lang="tr-TR" sz="1600" b="1" i="0" dirty="0">
                  <a:solidFill>
                    <a:schemeClr val="tx1"/>
                  </a:solidFill>
                </a:rPr>
                <a:t>=(</a:t>
              </a:r>
              <a:r>
                <a:rPr lang="tr-TR" sz="1600" b="1" dirty="0">
                  <a:solidFill>
                    <a:schemeClr val="tx1"/>
                  </a:solidFill>
                </a:rPr>
                <a:t>x</a:t>
              </a:r>
              <a:r>
                <a:rPr lang="tr-TR" sz="1600" b="1" baseline="-25000" dirty="0">
                  <a:solidFill>
                    <a:schemeClr val="tx1"/>
                  </a:solidFill>
                </a:rPr>
                <a:t>0</a:t>
              </a:r>
              <a:r>
                <a:rPr lang="tr-TR" sz="1600" b="1" dirty="0">
                  <a:solidFill>
                    <a:schemeClr val="tx1"/>
                  </a:solidFill>
                </a:rPr>
                <a:t> , y</a:t>
              </a:r>
              <a:r>
                <a:rPr lang="tr-TR" sz="1600" b="1" baseline="-25000" dirty="0">
                  <a:solidFill>
                    <a:schemeClr val="tx1"/>
                  </a:solidFill>
                </a:rPr>
                <a:t>0</a:t>
              </a:r>
              <a:r>
                <a:rPr lang="tr-TR" sz="1600" b="1" dirty="0">
                  <a:solidFill>
                    <a:schemeClr val="tx1"/>
                  </a:solidFill>
                </a:rPr>
                <a:t> , z</a:t>
              </a:r>
              <a:r>
                <a:rPr lang="tr-TR" sz="1600" b="1" baseline="-25000" dirty="0">
                  <a:solidFill>
                    <a:schemeClr val="tx1"/>
                  </a:solidFill>
                </a:rPr>
                <a:t>0</a:t>
              </a:r>
              <a:r>
                <a:rPr lang="tr-TR" sz="1600" b="1" dirty="0">
                  <a:solidFill>
                    <a:schemeClr val="tx1"/>
                  </a:solidFill>
                </a:rPr>
                <a:t>)</a:t>
              </a:r>
              <a:endParaRPr lang="tr-TR" sz="1600" b="1" i="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98749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075" y="4149725"/>
            <a:ext cx="3101975" cy="2581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3988</TotalTime>
  <Words>2283</Words>
  <Application>Microsoft Office PowerPoint</Application>
  <PresentationFormat>On-screen Show (4:3)</PresentationFormat>
  <Paragraphs>502</Paragraphs>
  <Slides>73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73</vt:i4>
      </vt:variant>
    </vt:vector>
  </HeadingPairs>
  <TitlesOfParts>
    <vt:vector size="88" baseType="lpstr">
      <vt:lpstr>Arial</vt:lpstr>
      <vt:lpstr>Bookman Old Style</vt:lpstr>
      <vt:lpstr>Calibri</vt:lpstr>
      <vt:lpstr>Courier New</vt:lpstr>
      <vt:lpstr>Gill Sans MT</vt:lpstr>
      <vt:lpstr>Times New Roman</vt:lpstr>
      <vt:lpstr>Verdana</vt:lpstr>
      <vt:lpstr>Wingdings</vt:lpstr>
      <vt:lpstr>Wingdings 3</vt:lpstr>
      <vt:lpstr>Origin</vt:lpstr>
      <vt:lpstr>Bitmap Image</vt:lpstr>
      <vt:lpstr>Equation</vt:lpstr>
      <vt:lpstr>Denklem</vt:lpstr>
      <vt:lpstr>Photo Editor Photo</vt:lpstr>
      <vt:lpstr>Adobe Photoshop Image</vt:lpstr>
      <vt:lpstr>Bilgisayar Grafikleri Dr.Cengiz Güngör</vt:lpstr>
      <vt:lpstr>Kapsam</vt:lpstr>
      <vt:lpstr>Kapsam</vt:lpstr>
      <vt:lpstr>Kapsam</vt:lpstr>
      <vt:lpstr>Kapsam</vt:lpstr>
      <vt:lpstr>Kapsam</vt:lpstr>
      <vt:lpstr>3 boyutlu görüntüleme iş hattı ( Pipeline )</vt:lpstr>
      <vt:lpstr>Görüntüleme koordinatları nedir?</vt:lpstr>
      <vt:lpstr>Görüntüleme koordinatlarının oluşumu</vt:lpstr>
      <vt:lpstr>Görüntüleme koordinatlarının oluşumu</vt:lpstr>
      <vt:lpstr>Görüntüleme koordinatlarının oluşumu</vt:lpstr>
      <vt:lpstr>Görüntüleme koordinatlarının oluşumu</vt:lpstr>
      <vt:lpstr>Görüntüleme koordinatlarının oluşumu</vt:lpstr>
      <vt:lpstr>Dünya-Görüntüleme Koordinatları dönüşümü</vt:lpstr>
      <vt:lpstr>Dünya-Görüntüleme Koordinatları dönüşümü</vt:lpstr>
      <vt:lpstr>Dünya-Görüntüleme Koordinatları dönüşümü</vt:lpstr>
      <vt:lpstr>Dünya-Görüntüleme Koordinatları dönüşümü</vt:lpstr>
      <vt:lpstr>Dünya-Görüntüleme Koordinatları dönüşümü</vt:lpstr>
      <vt:lpstr>Dünya-Görüntüleme Koordinatları dönüşümü</vt:lpstr>
      <vt:lpstr>Dünya-Görüntüleme Koordinatları dönüşümü</vt:lpstr>
      <vt:lpstr>Dünya-Görüntüleme Koordinatları dönüşümü</vt:lpstr>
      <vt:lpstr>Dünya-Görüntüleme Koordinatları dönüşümü</vt:lpstr>
      <vt:lpstr>Dünya-Görüntüleme Koordinatları dönüşümü</vt:lpstr>
      <vt:lpstr>Dünya-Görüntüleme Koordinatları dönüşümü</vt:lpstr>
      <vt:lpstr>Dünya-Görüntüleme Koordinatları dönüşümü</vt:lpstr>
      <vt:lpstr>2 boyutta bir dönüşüm örneği</vt:lpstr>
      <vt:lpstr>2 boyutta bir dönüşüm örneği</vt:lpstr>
      <vt:lpstr>2 boyutta bir dönüşüm örneği</vt:lpstr>
      <vt:lpstr>2 boyutta bir dönüşüm örneği</vt:lpstr>
      <vt:lpstr>2 boyutta bir dönüşüm örneği</vt:lpstr>
      <vt:lpstr>Projeksiyonlar</vt:lpstr>
      <vt:lpstr>Klasik bakışlar</vt:lpstr>
      <vt:lpstr>Paralel Projeksiyonlar</vt:lpstr>
      <vt:lpstr>Paralel Projeksiyonlar</vt:lpstr>
      <vt:lpstr>Ortografik Paralel Projeksiyon </vt:lpstr>
      <vt:lpstr>Ortografik Paralel Projeksiyon </vt:lpstr>
      <vt:lpstr>Oblik Paralel Projeksiyon </vt:lpstr>
      <vt:lpstr>Oblik Paralel Projeksiyon </vt:lpstr>
      <vt:lpstr>Oblik Paralel Projeksiyon </vt:lpstr>
      <vt:lpstr>Oblik Paralel Projeksiyon </vt:lpstr>
      <vt:lpstr>Oblik Paralel Projeksiyon </vt:lpstr>
      <vt:lpstr>Oblik Paralel Projeksiyon </vt:lpstr>
      <vt:lpstr>Perspektif Projeksiyonlar</vt:lpstr>
      <vt:lpstr>Perspektif Projeksiyonlar</vt:lpstr>
      <vt:lpstr>Perspektif Projeksiyonlar</vt:lpstr>
      <vt:lpstr>Perspektif Projeksiyonlar</vt:lpstr>
      <vt:lpstr>Perspektif Projeksiyonlar</vt:lpstr>
      <vt:lpstr>Perspektif Projeksiyonlar</vt:lpstr>
      <vt:lpstr>Perspektif Projeksiyonlar</vt:lpstr>
      <vt:lpstr>Perspektif Projeksiyonlar</vt:lpstr>
      <vt:lpstr>Projeksiyon Matrisi</vt:lpstr>
      <vt:lpstr>Görüntü Hacimleri ( View Volumes )</vt:lpstr>
      <vt:lpstr>Görüntü Hacimleri</vt:lpstr>
      <vt:lpstr>Birim küpe sıkıştırma</vt:lpstr>
      <vt:lpstr>Kırpma</vt:lpstr>
      <vt:lpstr>Doğruların kırpılması</vt:lpstr>
      <vt:lpstr>Çokgenlerin kırpılması</vt:lpstr>
      <vt:lpstr>Çokgenlerin kırpılması</vt:lpstr>
      <vt:lpstr>Çokgenleri kırpılması</vt:lpstr>
      <vt:lpstr>Normalize (Birim) hacim kullanımı</vt:lpstr>
      <vt:lpstr>Normalize edilmiş görüntü hacmi</vt:lpstr>
      <vt:lpstr>Normalize küpte kırpma olur mu?</vt:lpstr>
      <vt:lpstr>Ortogonal Projeksiyon Normalleştirme</vt:lpstr>
      <vt:lpstr>Perspektif Projeksiyon Normalleştirme</vt:lpstr>
      <vt:lpstr>Perspektif Projeksiyon Normalleştirme</vt:lpstr>
      <vt:lpstr>OpenGL‘de Projeksiyon </vt:lpstr>
      <vt:lpstr>OpenGL Look-At Fonksiyonu</vt:lpstr>
      <vt:lpstr>OpenGL’de projeksiyonlar</vt:lpstr>
      <vt:lpstr>OpenGL’de projeksiyonlar</vt:lpstr>
      <vt:lpstr>OpenGL’de perspektif</vt:lpstr>
      <vt:lpstr>OpenGL’de perspektif</vt:lpstr>
      <vt:lpstr>OpenGL’de paralel projeksiyon</vt:lpstr>
      <vt:lpstr>Ayrıca düzlem kırpma fonksiyonu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162</cp:revision>
  <dcterms:created xsi:type="dcterms:W3CDTF">2013-09-20T11:24:12Z</dcterms:created>
  <dcterms:modified xsi:type="dcterms:W3CDTF">2020-11-13T01:58:59Z</dcterms:modified>
</cp:coreProperties>
</file>