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8"/>
  </p:notes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4" r:id="rId35"/>
    <p:sldId id="295" r:id="rId36"/>
    <p:sldId id="296" r:id="rId37"/>
    <p:sldId id="371" r:id="rId38"/>
    <p:sldId id="297" r:id="rId39"/>
    <p:sldId id="303" r:id="rId40"/>
    <p:sldId id="304" r:id="rId41"/>
    <p:sldId id="305" r:id="rId42"/>
    <p:sldId id="306" r:id="rId43"/>
    <p:sldId id="307" r:id="rId44"/>
    <p:sldId id="308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72" r:id="rId77"/>
    <p:sldId id="341" r:id="rId78"/>
    <p:sldId id="342" r:id="rId79"/>
    <p:sldId id="343" r:id="rId80"/>
    <p:sldId id="344" r:id="rId81"/>
    <p:sldId id="345" r:id="rId82"/>
    <p:sldId id="346" r:id="rId83"/>
    <p:sldId id="347" r:id="rId84"/>
    <p:sldId id="348" r:id="rId85"/>
    <p:sldId id="349" r:id="rId86"/>
    <p:sldId id="350" r:id="rId87"/>
    <p:sldId id="351" r:id="rId88"/>
    <p:sldId id="352" r:id="rId89"/>
    <p:sldId id="353" r:id="rId90"/>
    <p:sldId id="354" r:id="rId91"/>
    <p:sldId id="355" r:id="rId92"/>
    <p:sldId id="356" r:id="rId93"/>
    <p:sldId id="357" r:id="rId94"/>
    <p:sldId id="358" r:id="rId95"/>
    <p:sldId id="359" r:id="rId96"/>
    <p:sldId id="360" r:id="rId97"/>
    <p:sldId id="361" r:id="rId98"/>
    <p:sldId id="362" r:id="rId99"/>
    <p:sldId id="363" r:id="rId100"/>
    <p:sldId id="364" r:id="rId101"/>
    <p:sldId id="365" r:id="rId102"/>
    <p:sldId id="366" r:id="rId103"/>
    <p:sldId id="367" r:id="rId104"/>
    <p:sldId id="368" r:id="rId105"/>
    <p:sldId id="369" r:id="rId106"/>
    <p:sldId id="370" r:id="rId10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953" autoAdjust="0"/>
  </p:normalViewPr>
  <p:slideViewPr>
    <p:cSldViewPr>
      <p:cViewPr varScale="1">
        <p:scale>
          <a:sx n="63" d="100"/>
          <a:sy n="63" d="100"/>
        </p:scale>
        <p:origin x="58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082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7.wmf"/><Relationship Id="rId1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7.wmf"/><Relationship Id="rId1" Type="http://schemas.openxmlformats.org/officeDocument/2006/relationships/image" Target="../media/image58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60C12-1A27-4A64-B0B2-F796C1A51EED}" type="datetimeFigureOut">
              <a:rPr lang="tr-TR" smtClean="0"/>
              <a:pPr/>
              <a:t>9.12.2020</a:t>
            </a:fld>
            <a:endParaRPr lang="tr-T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C25BA-1208-4CE7-BA56-982F150D70B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44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44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145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tr-TR" dirty="0"/>
              <a:t>CS5600</a:t>
            </a:r>
          </a:p>
        </p:txBody>
      </p:sp>
      <p:sp>
        <p:nvSpPr>
          <p:cNvPr id="12595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61DA736F-9B74-4775-8D76-3933F7CE364A}" type="slidenum">
              <a:rPr lang="en-US" altLang="tr-TR"/>
              <a:pPr eaLnBrk="1" hangingPunct="1"/>
              <a:t>59</a:t>
            </a:fld>
            <a:endParaRPr lang="en-US" altLang="tr-TR" dirty="0"/>
          </a:p>
        </p:txBody>
      </p:sp>
      <p:sp>
        <p:nvSpPr>
          <p:cNvPr id="1259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595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45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3587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tr-TR" dirty="0"/>
              <a:t>CS5600</a:t>
            </a:r>
          </a:p>
        </p:txBody>
      </p:sp>
      <p:sp>
        <p:nvSpPr>
          <p:cNvPr id="12083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6B1D4679-345B-49AE-A401-7CB63A521BDF}" type="slidenum">
              <a:rPr lang="en-US" altLang="tr-TR"/>
              <a:pPr eaLnBrk="1" hangingPunct="1"/>
              <a:t>46</a:t>
            </a:fld>
            <a:endParaRPr lang="en-US" altLang="tr-TR" dirty="0"/>
          </a:p>
        </p:txBody>
      </p:sp>
      <p:sp>
        <p:nvSpPr>
          <p:cNvPr id="1208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7237" cy="3425825"/>
          </a:xfrm>
          <a:solidFill>
            <a:srgbClr val="FFFFFF"/>
          </a:solidFill>
          <a:ln/>
        </p:spPr>
      </p:sp>
      <p:sp>
        <p:nvSpPr>
          <p:cNvPr id="1208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3400"/>
            <a:ext cx="5030788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629" tIns="43316" rIns="86629" bIns="43316"/>
          <a:lstStyle/>
          <a:p>
            <a:endParaRPr lang="en-US" altLang="tr-T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tr-TR" dirty="0"/>
              <a:t>CS5600</a:t>
            </a:r>
          </a:p>
        </p:txBody>
      </p:sp>
      <p:sp>
        <p:nvSpPr>
          <p:cNvPr id="12186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099017A-743C-4CE8-9341-D83FD0597BA8}" type="slidenum">
              <a:rPr lang="en-US" altLang="tr-TR"/>
              <a:pPr eaLnBrk="1" hangingPunct="1"/>
              <a:t>47</a:t>
            </a:fld>
            <a:endParaRPr lang="en-US" altLang="tr-TR" dirty="0"/>
          </a:p>
        </p:txBody>
      </p:sp>
      <p:sp>
        <p:nvSpPr>
          <p:cNvPr id="1218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  <a:ln/>
        </p:spPr>
      </p:sp>
      <p:sp>
        <p:nvSpPr>
          <p:cNvPr id="1218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3400"/>
            <a:ext cx="5030788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611" tIns="43307" rIns="86611" bIns="43307"/>
          <a:lstStyle/>
          <a:p>
            <a:endParaRPr lang="en-US" altLang="tr-T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tr-TR" dirty="0"/>
              <a:t>CS5600</a:t>
            </a:r>
          </a:p>
        </p:txBody>
      </p:sp>
      <p:sp>
        <p:nvSpPr>
          <p:cNvPr id="12288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0C023A3F-7ABA-4B02-8606-30C36B36AE9E}" type="slidenum">
              <a:rPr lang="en-US" altLang="tr-TR"/>
              <a:pPr eaLnBrk="1" hangingPunct="1"/>
              <a:t>48</a:t>
            </a:fld>
            <a:endParaRPr lang="en-US" altLang="tr-TR" dirty="0"/>
          </a:p>
        </p:txBody>
      </p:sp>
      <p:sp>
        <p:nvSpPr>
          <p:cNvPr id="1228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  <a:ln/>
        </p:spPr>
      </p:sp>
      <p:sp>
        <p:nvSpPr>
          <p:cNvPr id="12288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611" tIns="43307" rIns="86611" bIns="43307"/>
          <a:lstStyle/>
          <a:p>
            <a:endParaRPr lang="tr-TR" altLang="tr-T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49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993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56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3232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tr-TR" dirty="0"/>
              <a:t>CS5600</a:t>
            </a:r>
          </a:p>
        </p:txBody>
      </p:sp>
      <p:sp>
        <p:nvSpPr>
          <p:cNvPr id="12390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AC1D4D8-5F6E-46A8-BED2-64F2E4555184}" type="slidenum">
              <a:rPr lang="en-US" altLang="tr-TR"/>
              <a:pPr eaLnBrk="1" hangingPunct="1"/>
              <a:t>57</a:t>
            </a:fld>
            <a:endParaRPr lang="en-US" altLang="tr-TR" dirty="0"/>
          </a:p>
        </p:txBody>
      </p:sp>
      <p:sp>
        <p:nvSpPr>
          <p:cNvPr id="1239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391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tr-TR" dirty="0"/>
              <a:t>CS5600</a:t>
            </a:r>
          </a:p>
        </p:txBody>
      </p:sp>
      <p:sp>
        <p:nvSpPr>
          <p:cNvPr id="12493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1FDD4DE6-DA3A-47FD-AA31-6244C1DEE0B9}" type="slidenum">
              <a:rPr lang="en-US" altLang="tr-TR"/>
              <a:pPr eaLnBrk="1" hangingPunct="1"/>
              <a:t>58</a:t>
            </a:fld>
            <a:endParaRPr lang="en-US" altLang="tr-TR" dirty="0"/>
          </a:p>
        </p:txBody>
      </p:sp>
      <p:sp>
        <p:nvSpPr>
          <p:cNvPr id="1249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493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67544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BFB7B9D-29DC-4C41-B0C4-B59A50DF7E0C}" type="datetime1">
              <a:rPr lang="tr-TR" smtClean="0"/>
              <a:pPr/>
              <a:t>9.12.2020</a:t>
            </a:fld>
            <a:endParaRPr lang="tr-T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16216" y="6358024"/>
            <a:ext cx="2160240" cy="365760"/>
          </a:xfrm>
        </p:spPr>
        <p:txBody>
          <a:bodyPr/>
          <a:lstStyle>
            <a:lvl1pPr algn="r">
              <a:defRPr/>
            </a:lvl1pPr>
          </a:lstStyle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3327-3E6A-43D9-8DF5-5EBE78536FA3}" type="datetime1">
              <a:rPr lang="tr-TR" smtClean="0"/>
              <a:pPr/>
              <a:t>9.12.2020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7955-9A68-46AE-AE74-8623DDD212BD}" type="datetime1">
              <a:rPr lang="tr-TR" smtClean="0"/>
              <a:pPr/>
              <a:t>9.12.2020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3B8343E-AC3A-4C99-B42C-C8BCE23210DA}" type="datetime1">
              <a:rPr lang="tr-TR" smtClean="0"/>
              <a:pPr>
                <a:defRPr/>
              </a:pPr>
              <a:t>9.12.2020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C011C3E-6DEC-4005-872B-A95B2FC8A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37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375608"/>
            <a:ext cx="2289048" cy="365760"/>
          </a:xfrm>
        </p:spPr>
        <p:txBody>
          <a:bodyPr/>
          <a:lstStyle/>
          <a:p>
            <a:fld id="{07846B3C-FB66-4BD2-8E6F-B635B44DB9F6}" type="datetime1">
              <a:rPr lang="tr-TR" smtClean="0"/>
              <a:pPr/>
              <a:t>9.12.2020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0152" y="6375608"/>
            <a:ext cx="2126304" cy="365760"/>
          </a:xfrm>
          <a:solidFill>
            <a:schemeClr val="bg1"/>
          </a:solidFill>
        </p:spPr>
        <p:txBody>
          <a:bodyPr/>
          <a:lstStyle>
            <a:lvl1pPr algn="r">
              <a:defRPr/>
            </a:lvl1pPr>
          </a:lstStyle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1D2E4A9-3592-4B00-B2A6-D1562F677F57}" type="datetime1">
              <a:rPr lang="tr-TR" smtClean="0"/>
              <a:pPr/>
              <a:t>9.12.2020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D2CC-0FC2-45A8-B5B6-F1CA5D665BAF}" type="datetime1">
              <a:rPr lang="tr-TR" smtClean="0"/>
              <a:pPr/>
              <a:t>9.12.2020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792B-8B19-4944-B04E-E12F67792B34}" type="datetime1">
              <a:rPr lang="tr-TR" smtClean="0"/>
              <a:pPr/>
              <a:t>9.12.2020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0C41-327C-4C70-9EAD-C3A5D36A548B}" type="datetime1">
              <a:rPr lang="tr-TR" smtClean="0"/>
              <a:pPr/>
              <a:t>9.12.2020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0011-83F9-476D-9CBA-A3EFDFBE7C4E}" type="datetime1">
              <a:rPr lang="tr-TR" smtClean="0"/>
              <a:pPr/>
              <a:t>9.12.2020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F950-C892-42EB-AA8B-D2C06EB70BE3}" type="datetime1">
              <a:rPr lang="tr-TR" smtClean="0"/>
              <a:pPr/>
              <a:t>9.12.2020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24E7-184C-4F8E-B674-D500FDF72B81}" type="datetime1">
              <a:rPr lang="tr-TR" smtClean="0"/>
              <a:pPr/>
              <a:t>9.12.2020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61C715D-A911-4F7A-B423-34B147ED1081}" type="datetime1">
              <a:rPr lang="tr-TR" smtClean="0"/>
              <a:pPr/>
              <a:t>9.12.2020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6237312"/>
            <a:ext cx="5760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54367" y="6356350"/>
            <a:ext cx="2139481" cy="36576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78150-2F3D-4E05-931D-3530E2373772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jpeg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3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5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6.png"/><Relationship Id="rId4" Type="http://schemas.openxmlformats.org/officeDocument/2006/relationships/oleObject" Target="../embeddings/oleObject19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20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21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9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61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60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5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67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87.wm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88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89.w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90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9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Bilgisayar Grafikleri</a:t>
            </a:r>
            <a:br>
              <a:rPr lang="tr-TR" dirty="0"/>
            </a:br>
            <a:r>
              <a:rPr lang="tr-TR" sz="2000" dirty="0"/>
              <a:t>Dr.Cengiz Güngör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Aydınlanma Modelleri (Illumination Models)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352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Yönlü Işık Kaynakları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10</a:t>
            </a:fld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Bir </a:t>
            </a:r>
            <a:r>
              <a:rPr lang="tr-TR" dirty="0">
                <a:solidFill>
                  <a:srgbClr val="FF0000"/>
                </a:solidFill>
              </a:rPr>
              <a:t>yönlü ışık kaynağı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tr-TR" dirty="0"/>
              <a:t>için</a:t>
            </a:r>
            <a:r>
              <a:rPr lang="en-US" dirty="0"/>
              <a:t> </a:t>
            </a:r>
            <a:r>
              <a:rPr lang="tr-TR" dirty="0"/>
              <a:t>basitleştirme amaçlı</a:t>
            </a:r>
            <a:r>
              <a:rPr lang="en-US" dirty="0"/>
              <a:t> </a:t>
            </a:r>
            <a:r>
              <a:rPr lang="tr-TR" dirty="0"/>
              <a:t>kaynaktan gelen tüm ışınların paralel olduğu varsayılır.</a:t>
            </a:r>
            <a:endParaRPr lang="en-US" dirty="0"/>
          </a:p>
          <a:p>
            <a:pPr lvl="1"/>
            <a:r>
              <a:rPr lang="tr-TR" dirty="0"/>
              <a:t>Eğer kaynak yüzeyden sonsuz denecek</a:t>
            </a:r>
            <a:br>
              <a:rPr lang="tr-TR" dirty="0"/>
            </a:br>
            <a:r>
              <a:rPr lang="tr-TR" dirty="0"/>
              <a:t>kadar</a:t>
            </a:r>
            <a:r>
              <a:rPr lang="en-US" dirty="0"/>
              <a:t> </a:t>
            </a:r>
            <a:r>
              <a:rPr lang="tr-TR" dirty="0"/>
              <a:t>uzakta ise böyle olur.</a:t>
            </a:r>
            <a:endParaRPr lang="en-US" dirty="0"/>
          </a:p>
          <a:p>
            <a:pPr lvl="1"/>
            <a:r>
              <a:rPr lang="tr-TR" dirty="0"/>
              <a:t>Güneş ışığı için iyi bir yaklaşım.</a:t>
            </a:r>
            <a:endParaRPr lang="en-US" dirty="0"/>
          </a:p>
          <a:p>
            <a:endParaRPr lang="tr-TR" dirty="0"/>
          </a:p>
          <a:p>
            <a:r>
              <a:rPr lang="tr-TR" dirty="0"/>
              <a:t>Yüzeyin ışık kaynağına göre yönü yüzeyin aydınlanması için önemlidir.</a:t>
            </a:r>
            <a:endParaRPr lang="en-US" dirty="0"/>
          </a:p>
          <a:p>
            <a:r>
              <a:rPr lang="tr-TR" dirty="0"/>
              <a:t>Yönlü ışık kaynağı kullanılırken düz bir yüzeydeki tüm pikseller için aynı yön kullanılır.</a:t>
            </a:r>
            <a:endParaRPr lang="en-US" dirty="0"/>
          </a:p>
          <a:p>
            <a:endParaRPr lang="tr-TR" dirty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V="1">
            <a:off x="5791200" y="4038600"/>
            <a:ext cx="22860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  <a:scene3d>
            <a:camera prst="legacyPerspectiveTopRight"/>
            <a:lightRig rig="legacyFlat3" dir="r"/>
          </a:scene3d>
          <a:sp3d extrusionH="3630600" contourW="12700" prstMaterial="legacyMatte">
            <a:bevelT w="13500" h="13500" prst="angle"/>
            <a:bevelB w="13500" h="13500" prst="angle"/>
            <a:extrusionClr>
              <a:srgbClr val="FFC000"/>
            </a:extrusionClr>
            <a:contourClr>
              <a:srgbClr val="FFC0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flatTx/>
          </a:bodyPr>
          <a:lstStyle/>
          <a:p>
            <a:endParaRPr lang="tr-TR" dirty="0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7924800" y="2590800"/>
            <a:ext cx="9144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7696200" y="2590800"/>
            <a:ext cx="9144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7467600" y="2590800"/>
            <a:ext cx="9144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7239000" y="2590800"/>
            <a:ext cx="9144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>
            <a:off x="7010400" y="2590800"/>
            <a:ext cx="9144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>
            <a:off x="6781800" y="2590800"/>
            <a:ext cx="9144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6553200" y="2590800"/>
            <a:ext cx="9144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208718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itchFamily="34" charset="-127"/>
              </a:rPr>
              <a:t>OpenGL</a:t>
            </a:r>
            <a:r>
              <a:rPr lang="tr-TR" altLang="ko-KR" dirty="0">
                <a:ea typeface="굴림" pitchFamily="34" charset="-127"/>
              </a:rPr>
              <a:t>'de Işık Kaynakları (devam)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100</a:t>
            </a:fld>
            <a:endParaRPr lang="tr-TR" dirty="0"/>
          </a:p>
        </p:txBody>
      </p:sp>
      <p:sp>
        <p:nvSpPr>
          <p:cNvPr id="3758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altLang="ko-KR" dirty="0"/>
              <a:t>S</a:t>
            </a:r>
            <a:r>
              <a:rPr lang="en-US" altLang="ko-KR" dirty="0">
                <a:ea typeface="굴림" charset="-127"/>
              </a:rPr>
              <a:t>pot </a:t>
            </a:r>
            <a:r>
              <a:rPr lang="tr-TR" altLang="ko-KR" dirty="0"/>
              <a:t>Işığı</a:t>
            </a:r>
            <a:endParaRPr lang="en-US" altLang="ko-KR" dirty="0">
              <a:ea typeface="굴림" charset="-127"/>
            </a:endParaRPr>
          </a:p>
          <a:p>
            <a:pPr lvl="2">
              <a:buFontTx/>
              <a:buNone/>
              <a:defRPr/>
            </a:pPr>
            <a:r>
              <a:rPr lang="tr-TR" altLang="ko-KR" sz="1800" b="1" i="0" dirty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float [] spot_direction = { -1.0, -1.0, 0.0 };</a:t>
            </a:r>
            <a:endParaRPr lang="tr-TR" altLang="ko-KR" sz="1600" b="1" i="0" dirty="0">
              <a:solidFill>
                <a:srgbClr val="FF0000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2">
              <a:buFontTx/>
              <a:buNone/>
              <a:defRPr/>
            </a:pPr>
            <a:r>
              <a:rPr lang="tr-TR" altLang="ko-KR" sz="1800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sz="1800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glLightf</a:t>
            </a:r>
            <a:r>
              <a:rPr lang="tr-TR" altLang="ko-KR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tr-TR" altLang="ko-KR" sz="1800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sz="1800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GL_LIGHT0, </a:t>
            </a:r>
            <a:r>
              <a:rPr lang="tr-TR" altLang="ko-KR" sz="1800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sz="1800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GL_SPOT_CUTOFF, 30.0</a:t>
            </a:r>
            <a:r>
              <a:rPr lang="tr-TR" altLang="ko-KR" sz="1800" b="1" i="0" dirty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800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);</a:t>
            </a:r>
          </a:p>
          <a:p>
            <a:pPr lvl="2">
              <a:buFontTx/>
              <a:buNone/>
              <a:defRPr/>
            </a:pPr>
            <a:r>
              <a:rPr lang="tr-TR" altLang="ko-KR" sz="1800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sz="1800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glLightf(</a:t>
            </a:r>
            <a:r>
              <a:rPr lang="tr-TR" altLang="ko-KR" sz="1800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 </a:t>
            </a:r>
            <a:r>
              <a:rPr lang="tr-TR" altLang="ko-KR" sz="1800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sz="1800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GL_LIGHT0, </a:t>
            </a:r>
            <a:r>
              <a:rPr lang="tr-TR" altLang="ko-KR" sz="1800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sz="1800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GL_SPOT_EXPONENT, e</a:t>
            </a:r>
            <a:r>
              <a:rPr lang="tr-TR" altLang="ko-KR" sz="1800" b="1" i="0" dirty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800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);</a:t>
            </a:r>
          </a:p>
          <a:p>
            <a:pPr lvl="2">
              <a:buFontTx/>
              <a:buNone/>
              <a:defRPr/>
            </a:pPr>
            <a:r>
              <a:rPr lang="tr-TR" altLang="ko-KR" sz="1800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sz="1800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glLightfv(</a:t>
            </a:r>
            <a:r>
              <a:rPr lang="tr-TR" altLang="ko-KR" sz="1800" b="1" i="0" dirty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 Gl.</a:t>
            </a:r>
            <a:r>
              <a:rPr lang="en-US" altLang="ko-KR" sz="1800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GL_LIGHT0, </a:t>
            </a:r>
            <a:r>
              <a:rPr lang="tr-TR" altLang="ko-KR" sz="1800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sz="1800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GL_SPOT_DIRECTI</a:t>
            </a:r>
            <a:r>
              <a:rPr lang="tr-TR" altLang="ko-KR" sz="1800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O</a:t>
            </a:r>
            <a:r>
              <a:rPr lang="en-US" altLang="ko-KR" sz="1800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N, </a:t>
            </a:r>
            <a:r>
              <a:rPr lang="tr-TR" altLang="ko-KR" sz="1800" b="1" i="0" dirty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spot_direction </a:t>
            </a:r>
            <a:r>
              <a:rPr lang="en-US" altLang="ko-KR" sz="1800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);</a:t>
            </a:r>
          </a:p>
        </p:txBody>
      </p:sp>
      <p:pic>
        <p:nvPicPr>
          <p:cNvPr id="112644" name="Picture 4" descr="an06f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133" y="3429000"/>
            <a:ext cx="393667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Text Box 5"/>
          <p:cNvSpPr txBox="1">
            <a:spLocks noChangeArrowheads="1"/>
          </p:cNvSpPr>
          <p:nvPr/>
        </p:nvSpPr>
        <p:spPr bwMode="gray">
          <a:xfrm>
            <a:off x="5179590" y="4581128"/>
            <a:ext cx="34496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latinLnBrk="1" hangingPunct="1"/>
            <a:r>
              <a:rPr kumimoji="1" lang="en-US" altLang="ko-KR" dirty="0">
                <a:ea typeface="굴림" pitchFamily="34" charset="-127"/>
                <a:sym typeface="Symbol" pitchFamily="18" charset="2"/>
              </a:rPr>
              <a:t></a:t>
            </a:r>
          </a:p>
        </p:txBody>
      </p:sp>
    </p:spTree>
    <p:extLst>
      <p:ext uri="{BB962C8B-B14F-4D97-AF65-F5344CB8AC3E}">
        <p14:creationId xmlns:p14="http://schemas.microsoft.com/office/powerpoint/2010/main" val="385186060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itchFamily="34" charset="-127"/>
              </a:rPr>
              <a:t>OpenGL</a:t>
            </a:r>
            <a:r>
              <a:rPr lang="tr-TR" altLang="ko-KR" dirty="0">
                <a:ea typeface="굴림" pitchFamily="34" charset="-127"/>
              </a:rPr>
              <a:t>'de Işık Kaynakları (devam)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101</a:t>
            </a:fld>
            <a:endParaRPr lang="tr-TR" dirty="0"/>
          </a:p>
        </p:txBody>
      </p:sp>
      <p:sp>
        <p:nvSpPr>
          <p:cNvPr id="389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tr-TR" altLang="ko-KR" sz="2800" dirty="0"/>
              <a:t>Ön-arka yüzleri hesaplama</a:t>
            </a:r>
            <a:endParaRPr lang="en-US" altLang="ko-KR" sz="2800" dirty="0">
              <a:ea typeface="굴림" charset="-127"/>
            </a:endParaRPr>
          </a:p>
          <a:p>
            <a:pPr lvl="1">
              <a:lnSpc>
                <a:spcPct val="90000"/>
              </a:lnSpc>
              <a:defRPr/>
            </a:pPr>
            <a:r>
              <a:rPr lang="tr-TR" altLang="ko-KR" dirty="0"/>
              <a:t>Arka yüzün açılması</a:t>
            </a:r>
            <a:endParaRPr lang="en-US" altLang="ko-KR" dirty="0">
              <a:ea typeface="굴림" charset="-127"/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tr-TR" altLang="ko-KR" sz="2000" b="1" dirty="0">
                <a:solidFill>
                  <a:schemeClr val="tx2"/>
                </a:solidFill>
                <a:effectLst/>
              </a:rPr>
              <a:t>		</a:t>
            </a:r>
            <a:r>
              <a:rPr lang="tr-TR" altLang="ko-KR" sz="2000" b="1" dirty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Gl.</a:t>
            </a:r>
            <a:r>
              <a:rPr lang="en-US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glLightModeli(</a:t>
            </a:r>
            <a:r>
              <a:rPr lang="tr-TR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GL_LIGHT_MODEL_TWO_SIDED, </a:t>
            </a:r>
            <a:br>
              <a:rPr lang="tr-TR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</a:br>
            <a:r>
              <a:rPr lang="tr-TR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			   Gl.</a:t>
            </a:r>
            <a:r>
              <a:rPr lang="en-US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GL_TRUE);</a:t>
            </a:r>
          </a:p>
        </p:txBody>
      </p:sp>
      <p:pic>
        <p:nvPicPr>
          <p:cNvPr id="113668" name="Picture 4" descr="an06f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3657600"/>
            <a:ext cx="5418667" cy="175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95914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Işığın Yeri ve Yönü (1/5)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102</a:t>
            </a:fld>
            <a:endParaRPr lang="tr-TR" dirty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tr-TR" sz="2300" dirty="0"/>
              <a:t>3 farklı ışık pozisyonu olabilir: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  <a:defRPr/>
            </a:pPr>
            <a:r>
              <a:rPr lang="tr-TR" sz="2400" b="0" dirty="0"/>
              <a:t>1. Sabit ışık (güneş gibi)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  <a:defRPr/>
            </a:pPr>
            <a:endParaRPr lang="tr-TR" sz="2400" b="0" dirty="0"/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tr-TR" sz="2000" u="sng" dirty="0"/>
              <a:t>Kamera:</a:t>
            </a:r>
            <a:r>
              <a:rPr lang="tr-TR" sz="2000" dirty="0"/>
              <a:t>				   </a:t>
            </a:r>
            <a:r>
              <a:rPr lang="tr-TR" sz="2000" u="sng" dirty="0"/>
              <a:t>Işık:</a:t>
            </a:r>
            <a:endParaRPr lang="tr-TR" sz="3200" dirty="0"/>
          </a:p>
        </p:txBody>
      </p:sp>
      <p:sp>
        <p:nvSpPr>
          <p:cNvPr id="377860" name="Rectangle 4"/>
          <p:cNvSpPr>
            <a:spLocks noChangeArrowheads="1"/>
          </p:cNvSpPr>
          <p:nvPr/>
        </p:nvSpPr>
        <p:spPr bwMode="auto">
          <a:xfrm>
            <a:off x="468488" y="2743200"/>
            <a:ext cx="4967607" cy="3581400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r>
              <a:rPr lang="tr-TR" sz="2000" dirty="0">
                <a:latin typeface="Arial" charset="0"/>
                <a:cs typeface="+mn-cs"/>
              </a:rPr>
              <a:t>myReshape(int w, int h) {</a:t>
            </a:r>
            <a:br>
              <a:rPr lang="tr-TR" sz="2000" dirty="0">
                <a:latin typeface="Arial" charset="0"/>
                <a:cs typeface="+mn-cs"/>
              </a:rPr>
            </a:br>
            <a:r>
              <a:rPr lang="tr-TR" sz="2000" dirty="0">
                <a:latin typeface="Arial" charset="0"/>
                <a:cs typeface="+mn-cs"/>
              </a:rPr>
              <a:t>  Gl.glViewport(0, 0, w, h);</a:t>
            </a:r>
            <a:br>
              <a:rPr lang="tr-TR" sz="2000" dirty="0">
                <a:latin typeface="Arial" charset="0"/>
                <a:cs typeface="+mn-cs"/>
              </a:rPr>
            </a:br>
            <a:r>
              <a:rPr lang="tr-TR" sz="2000" dirty="0">
                <a:latin typeface="Arial" charset="0"/>
                <a:cs typeface="+mn-cs"/>
              </a:rPr>
              <a:t>  </a:t>
            </a:r>
            <a:r>
              <a:rPr lang="tr-TR" sz="2000" dirty="0">
                <a:latin typeface="Arial" charset="0"/>
              </a:rPr>
              <a:t>Gl.glMatrixMode(Gl.GL_PROJECTION</a:t>
            </a:r>
            <a:r>
              <a:rPr lang="tr-TR" sz="2000" dirty="0">
                <a:latin typeface="Arial" charset="0"/>
                <a:cs typeface="+mn-cs"/>
              </a:rPr>
              <a:t>);</a:t>
            </a:r>
            <a:br>
              <a:rPr lang="tr-TR" sz="2000" dirty="0">
                <a:latin typeface="Arial" charset="0"/>
                <a:cs typeface="+mn-cs"/>
              </a:rPr>
            </a:br>
            <a:r>
              <a:rPr lang="tr-TR" sz="2000" dirty="0">
                <a:latin typeface="Arial" charset="0"/>
                <a:cs typeface="+mn-cs"/>
              </a:rPr>
              <a:t>  </a:t>
            </a:r>
            <a:r>
              <a:rPr lang="tr-TR" sz="2000" dirty="0">
                <a:latin typeface="Arial" charset="0"/>
              </a:rPr>
              <a:t>Gl.glLoadIdentity</a:t>
            </a:r>
            <a:r>
              <a:rPr lang="tr-TR" sz="2000" dirty="0">
                <a:latin typeface="Arial" charset="0"/>
                <a:cs typeface="+mn-cs"/>
              </a:rPr>
              <a:t>();</a:t>
            </a:r>
            <a:br>
              <a:rPr lang="tr-TR" sz="2000" dirty="0">
                <a:latin typeface="Arial" charset="0"/>
                <a:cs typeface="+mn-cs"/>
              </a:rPr>
            </a:br>
            <a:r>
              <a:rPr lang="tr-TR" sz="2000" dirty="0">
                <a:latin typeface="Arial" charset="0"/>
                <a:cs typeface="+mn-cs"/>
              </a:rPr>
              <a:t>  if (w &lt;= h)</a:t>
            </a:r>
            <a:br>
              <a:rPr lang="tr-TR" sz="2000" dirty="0">
                <a:latin typeface="Arial" charset="0"/>
                <a:cs typeface="+mn-cs"/>
              </a:rPr>
            </a:br>
            <a:r>
              <a:rPr lang="tr-TR" sz="2000" dirty="0">
                <a:latin typeface="Arial" charset="0"/>
                <a:cs typeface="+mn-cs"/>
              </a:rPr>
              <a:t>     Gl.glOrtho(-1.5, 1.5, -1.5*h/w, 1.5*h/w, </a:t>
            </a:r>
            <a:br>
              <a:rPr lang="tr-TR" sz="2000" dirty="0">
                <a:latin typeface="Arial" charset="0"/>
                <a:cs typeface="+mn-cs"/>
              </a:rPr>
            </a:br>
            <a:r>
              <a:rPr lang="tr-TR" sz="2000" dirty="0">
                <a:latin typeface="Arial" charset="0"/>
                <a:cs typeface="+mn-cs"/>
              </a:rPr>
              <a:t>	-10.0, 10.0);</a:t>
            </a:r>
            <a:br>
              <a:rPr lang="tr-TR" sz="2000" dirty="0">
                <a:latin typeface="Arial" charset="0"/>
                <a:cs typeface="+mn-cs"/>
              </a:rPr>
            </a:br>
            <a:r>
              <a:rPr lang="tr-TR" sz="2000" dirty="0">
                <a:latin typeface="Arial" charset="0"/>
                <a:cs typeface="+mn-cs"/>
              </a:rPr>
              <a:t>  else</a:t>
            </a:r>
            <a:br>
              <a:rPr lang="tr-TR" sz="2000" dirty="0">
                <a:latin typeface="Arial" charset="0"/>
                <a:cs typeface="+mn-cs"/>
              </a:rPr>
            </a:br>
            <a:r>
              <a:rPr lang="tr-TR" sz="2000" dirty="0">
                <a:latin typeface="Arial" charset="0"/>
                <a:cs typeface="+mn-cs"/>
              </a:rPr>
              <a:t>     </a:t>
            </a:r>
            <a:r>
              <a:rPr lang="tr-TR" sz="2000" dirty="0">
                <a:latin typeface="Arial" charset="0"/>
              </a:rPr>
              <a:t>Gl.glOrtho</a:t>
            </a:r>
            <a:r>
              <a:rPr lang="tr-TR" sz="2000" dirty="0">
                <a:latin typeface="Arial" charset="0"/>
                <a:cs typeface="+mn-cs"/>
              </a:rPr>
              <a:t>(-1.5*w/h, 1.5*w/h, -1.5, 1.5, </a:t>
            </a:r>
            <a:br>
              <a:rPr lang="tr-TR" sz="2000" dirty="0">
                <a:latin typeface="Arial" charset="0"/>
                <a:cs typeface="+mn-cs"/>
              </a:rPr>
            </a:br>
            <a:r>
              <a:rPr lang="tr-TR" sz="2000" dirty="0">
                <a:latin typeface="Arial" charset="0"/>
                <a:cs typeface="+mn-cs"/>
              </a:rPr>
              <a:t>	-10.0,10.0);</a:t>
            </a:r>
            <a:br>
              <a:rPr lang="tr-TR" sz="2000" dirty="0">
                <a:latin typeface="Arial" charset="0"/>
                <a:cs typeface="+mn-cs"/>
              </a:rPr>
            </a:br>
            <a:r>
              <a:rPr lang="tr-TR" sz="2000" dirty="0">
                <a:latin typeface="Arial" charset="0"/>
                <a:cs typeface="+mn-cs"/>
              </a:rPr>
              <a:t>  </a:t>
            </a:r>
            <a:r>
              <a:rPr lang="tr-TR" sz="2000" dirty="0">
                <a:latin typeface="Arial" charset="0"/>
              </a:rPr>
              <a:t>Gl.glMatrixMode(Gl.GL_MODELVIEW</a:t>
            </a:r>
            <a:r>
              <a:rPr lang="tr-TR" sz="2000" dirty="0">
                <a:latin typeface="Arial" charset="0"/>
                <a:cs typeface="+mn-cs"/>
              </a:rPr>
              <a:t>);</a:t>
            </a:r>
            <a:br>
              <a:rPr lang="tr-TR" sz="2000" dirty="0">
                <a:latin typeface="Arial" charset="0"/>
                <a:cs typeface="+mn-cs"/>
              </a:rPr>
            </a:br>
            <a:r>
              <a:rPr lang="tr-TR" sz="2000" dirty="0">
                <a:latin typeface="Arial" charset="0"/>
                <a:cs typeface="+mn-cs"/>
              </a:rPr>
              <a:t>  </a:t>
            </a:r>
            <a:r>
              <a:rPr lang="tr-TR" sz="2000" dirty="0">
                <a:latin typeface="Arial" charset="0"/>
              </a:rPr>
              <a:t>Gl.glLoadIdentity</a:t>
            </a:r>
            <a:r>
              <a:rPr lang="tr-TR" sz="2000" dirty="0">
                <a:latin typeface="Arial" charset="0"/>
                <a:cs typeface="+mn-cs"/>
              </a:rPr>
              <a:t>( );</a:t>
            </a:r>
            <a:br>
              <a:rPr lang="tr-TR" sz="2000" dirty="0">
                <a:latin typeface="Arial" charset="0"/>
                <a:cs typeface="+mn-cs"/>
              </a:rPr>
            </a:br>
            <a:r>
              <a:rPr lang="tr-TR" sz="2000" dirty="0">
                <a:latin typeface="Arial" charset="0"/>
                <a:cs typeface="+mn-cs"/>
              </a:rPr>
              <a:t>}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5580685" y="2755900"/>
            <a:ext cx="3455811" cy="2349500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</a:pPr>
            <a:r>
              <a:rPr lang="tr-TR" altLang="tr-TR" sz="2000" dirty="0">
                <a:latin typeface="Arial" charset="0"/>
              </a:rPr>
              <a:t>myInit( ) {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60C900"/>
              </a:buClr>
              <a:buSzPct val="100000"/>
            </a:pPr>
            <a:r>
              <a:rPr lang="tr-TR" altLang="tr-TR" sz="2000" dirty="0">
                <a:latin typeface="Arial" charset="0"/>
              </a:rPr>
              <a:t>float [] light_position = </a:t>
            </a:r>
            <a:br>
              <a:rPr lang="tr-TR" altLang="tr-TR" sz="2000" dirty="0">
                <a:latin typeface="Arial" charset="0"/>
              </a:rPr>
            </a:br>
            <a:r>
              <a:rPr lang="tr-TR" altLang="tr-TR" sz="2000" dirty="0">
                <a:latin typeface="Arial" charset="0"/>
              </a:rPr>
              <a:t>{1.0, 1.0, 1.0, 1.0);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60C900"/>
              </a:buClr>
              <a:buSzPct val="100000"/>
            </a:pPr>
            <a:r>
              <a:rPr lang="tr-TR" altLang="tr-TR" sz="2000" dirty="0">
                <a:latin typeface="Arial" charset="0"/>
              </a:rPr>
              <a:t>GL.glLightfv( Gl.GL_LIGHT0, </a:t>
            </a:r>
            <a:br>
              <a:rPr lang="tr-TR" altLang="tr-TR" sz="2000" dirty="0">
                <a:latin typeface="Arial" charset="0"/>
              </a:rPr>
            </a:br>
            <a:r>
              <a:rPr lang="tr-TR" altLang="tr-TR" sz="2000" dirty="0">
                <a:latin typeface="Arial" charset="0"/>
              </a:rPr>
              <a:t>Gl.GL_POSITION, </a:t>
            </a:r>
            <a:br>
              <a:rPr lang="tr-TR" altLang="tr-TR" sz="2000" dirty="0">
                <a:latin typeface="Arial" charset="0"/>
              </a:rPr>
            </a:br>
            <a:r>
              <a:rPr lang="tr-TR" altLang="tr-TR" sz="2000" dirty="0">
                <a:latin typeface="Arial" charset="0"/>
              </a:rPr>
              <a:t>light_position);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</a:pPr>
            <a:r>
              <a:rPr lang="tr-TR" altLang="tr-TR" sz="2000" dirty="0">
                <a:latin typeface="Arial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6994572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altLang="tr-TR" dirty="0"/>
              <a:t>Işığın Yeri ve Yönü (2/5)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103</a:t>
            </a:fld>
            <a:endParaRPr lang="tr-TR" dirty="0"/>
          </a:p>
        </p:txBody>
      </p:sp>
      <p:sp>
        <p:nvSpPr>
          <p:cNvPr id="378882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tr-TR" sz="2800" b="0" dirty="0"/>
              <a:t>2. Objeler sabit ışık hareketli</a:t>
            </a:r>
            <a:endParaRPr lang="tr-TR" sz="2400" b="0" dirty="0"/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tr-TR" sz="2400" dirty="0"/>
              <a:t>Bir yolu tüm sahneyi çizdikten sonra ışığı konumlandırmaktır.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endParaRPr lang="tr-TR" sz="2400" dirty="0"/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tr-TR" sz="2400" dirty="0"/>
              <a:t>Önceki init( ) rutini işlemlerini yapabiliriz.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endParaRPr lang="tr-TR" sz="2400" dirty="0"/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tr-TR" sz="2400" dirty="0"/>
              <a:t>Fakat, ekran fonksiyonunda objelerin konumları ayarlandıktan sonra ışık için  model-view matrisi sıfırlanır, ışık konumlandırılır (veya tersi yapılabilir).</a:t>
            </a:r>
          </a:p>
        </p:txBody>
      </p:sp>
    </p:spTree>
    <p:extLst>
      <p:ext uri="{BB962C8B-B14F-4D97-AF65-F5344CB8AC3E}">
        <p14:creationId xmlns:p14="http://schemas.microsoft.com/office/powerpoint/2010/main" val="113114600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altLang="tr-TR" dirty="0"/>
              <a:t>Işığın Yeri ve Yönü (3/5)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104</a:t>
            </a:fld>
            <a:endParaRPr lang="tr-TR" dirty="0"/>
          </a:p>
        </p:txBody>
      </p:sp>
      <p:sp>
        <p:nvSpPr>
          <p:cNvPr id="37990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tr-TR" sz="2700" dirty="0"/>
              <a:t>Aşağıdaki display() ışığı obje etrafında döndürür.</a:t>
            </a:r>
          </a:p>
          <a:p>
            <a:pPr>
              <a:lnSpc>
                <a:spcPct val="80000"/>
              </a:lnSpc>
              <a:defRPr/>
            </a:pPr>
            <a:endParaRPr lang="tr-TR" sz="2700" dirty="0">
              <a:effectLst/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private void myPaint(object sender,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			   PaintEventArgs e)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{</a:t>
            </a:r>
            <a:b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</a:br>
            <a: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  <a:t>  float [] light_position = { 0.0, 0.0, 1.5, 1.0 };</a:t>
            </a:r>
            <a:b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</a:br>
            <a: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  <a:t>  </a:t>
            </a: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Gl.glClear( Gl.GL_COLOR_BUFFER_BIT </a:t>
            </a:r>
            <a: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  <a:t>|</a:t>
            </a:r>
            <a:b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</a:br>
            <a: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  <a:t>		  </a:t>
            </a: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Gl.GL_DEPTH_BUFFER_BIT </a:t>
            </a:r>
            <a: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  <a:t>);</a:t>
            </a:r>
            <a:b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</a:b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  Gl.glPushMatrix</a:t>
            </a:r>
            <a: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  <a:t>( );</a:t>
            </a:r>
            <a:b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</a:br>
            <a: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  <a:t>    </a:t>
            </a: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Gl.glTranslatef</a:t>
            </a:r>
            <a: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  <a:t>( 0.0, 0.0, -5.0 );</a:t>
            </a:r>
            <a:b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</a:br>
            <a: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   Gl.glPushMatrix</a:t>
            </a:r>
            <a: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  <a:t>( );</a:t>
            </a:r>
            <a:b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</a:b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    </a:t>
            </a:r>
            <a: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  <a:t>  </a:t>
            </a: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Gl.glRotatef</a:t>
            </a:r>
            <a: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  <a:t>( spin, 1.0, 0.0, 0.0 );</a:t>
            </a:r>
            <a:b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</a:br>
            <a: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    </a:t>
            </a:r>
            <a: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Gl.glLightfv( Gl.GL_LIGHT0</a:t>
            </a:r>
            <a: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  <a:t>, </a:t>
            </a: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Gl.GL_POSITION</a:t>
            </a:r>
            <a: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  <a:t>, </a:t>
            </a:r>
            <a:b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</a:br>
            <a: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  <a:t>			light_position );</a:t>
            </a:r>
            <a:b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</a:br>
            <a: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   Gl.glPopMatrix</a:t>
            </a:r>
            <a: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  <a:t>( );</a:t>
            </a:r>
            <a:endParaRPr lang="tr-TR" sz="2000" dirty="0"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    </a:t>
            </a:r>
            <a: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  <a:t>draw_object( );  /* </a:t>
            </a: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Objeyi çiz</a:t>
            </a:r>
            <a: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  <a:t> */</a:t>
            </a:r>
            <a:b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</a:br>
            <a: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  <a:t>  </a:t>
            </a: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Gl.glPopMatrix</a:t>
            </a:r>
            <a: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  <a:t>( );</a:t>
            </a:r>
            <a:b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</a:br>
            <a:r>
              <a:rPr lang="tr-TR" sz="2000" dirty="0">
                <a:effectLst/>
                <a:latin typeface="Lucida Console" panose="020B0609040504020204" pitchFamily="49" charset="0"/>
                <a:cs typeface="Arial" panose="020B0604020202020204" pitchFamily="34" charset="0"/>
              </a:rPr>
              <a:t>  </a:t>
            </a: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OpenGlControl.Refresh();</a:t>
            </a:r>
            <a:endParaRPr lang="tr-TR" sz="2000" dirty="0">
              <a:effectLst/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tr-TR" sz="2000" dirty="0">
                <a:effectLst/>
                <a:latin typeface="Lucida Console" panose="020B06090405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2315481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altLang="tr-TR" dirty="0"/>
              <a:t>Işığın Yeri ve Yönü (4/5)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105</a:t>
            </a:fld>
            <a:endParaRPr lang="tr-TR" dirty="0"/>
          </a:p>
        </p:txBody>
      </p:sp>
      <p:sp>
        <p:nvSpPr>
          <p:cNvPr id="380930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tr-TR" sz="2800" dirty="0"/>
              <a:t>3. Işık kamera üstündedir, beraber gezerler.</a:t>
            </a:r>
          </a:p>
          <a:p>
            <a:pPr marL="273050" indent="-273050">
              <a:defRPr/>
            </a:pPr>
            <a:r>
              <a:rPr lang="tr-TR" sz="2400" dirty="0"/>
              <a:t>Kamerayla ilgili işlemlerde ışık ta ayarlanır.</a:t>
            </a:r>
          </a:p>
          <a:p>
            <a:pPr marL="273050" indent="-273050">
              <a:defRPr/>
            </a:pPr>
            <a:r>
              <a:rPr lang="tr-TR" sz="2400" i="0" dirty="0"/>
              <a:t>myInit( ) </a:t>
            </a:r>
            <a:r>
              <a:rPr lang="tr-TR" sz="2400" dirty="0"/>
              <a:t>rutininde:</a:t>
            </a:r>
          </a:p>
          <a:p>
            <a:pPr marL="0" indent="0">
              <a:buNone/>
              <a:defRPr/>
            </a:pPr>
            <a:endParaRPr lang="tr-TR" sz="2400" dirty="0"/>
          </a:p>
          <a:p>
            <a:pPr lvl="2">
              <a:buFontTx/>
              <a:buNone/>
              <a:defRPr/>
            </a:pPr>
            <a:r>
              <a:rPr lang="tr-TR" sz="2000" i="0" dirty="0">
                <a:latin typeface="Lucida Console" panose="020B0609040504020204" pitchFamily="49" charset="0"/>
              </a:rPr>
              <a:t>float [] light_position = {0.0, 0.0, 1.0, 1.0};</a:t>
            </a:r>
          </a:p>
          <a:p>
            <a:pPr lvl="2">
              <a:buFontTx/>
              <a:buNone/>
              <a:defRPr/>
            </a:pPr>
            <a:r>
              <a:rPr lang="tr-TR" sz="2000" i="0" dirty="0">
                <a:latin typeface="Lucida Console" panose="020B0609040504020204" pitchFamily="49" charset="0"/>
              </a:rPr>
              <a:t>Gl.glViewport(0, 0, w-1, h-1);</a:t>
            </a:r>
          </a:p>
          <a:p>
            <a:pPr lvl="2">
              <a:buFontTx/>
              <a:buNone/>
              <a:defRPr/>
            </a:pPr>
            <a:r>
              <a:rPr lang="tr-TR" dirty="0">
                <a:latin typeface="Lucida Console" panose="020B0609040504020204" pitchFamily="49" charset="0"/>
              </a:rPr>
              <a:t>Gl.</a:t>
            </a:r>
            <a:r>
              <a:rPr lang="tr-TR" sz="2000" i="0" dirty="0">
                <a:latin typeface="Lucida Console" panose="020B0609040504020204" pitchFamily="49" charset="0"/>
              </a:rPr>
              <a:t>glMatrixMode(Gl.GL_PROJECTION);</a:t>
            </a:r>
          </a:p>
          <a:p>
            <a:pPr lvl="2">
              <a:buFontTx/>
              <a:buNone/>
              <a:defRPr/>
            </a:pPr>
            <a:r>
              <a:rPr lang="tr-TR" dirty="0">
                <a:latin typeface="Lucida Console" panose="020B0609040504020204" pitchFamily="49" charset="0"/>
              </a:rPr>
              <a:t>Gl.</a:t>
            </a:r>
            <a:r>
              <a:rPr lang="tr-TR" sz="2000" i="0" dirty="0">
                <a:latin typeface="Lucida Console" panose="020B0609040504020204" pitchFamily="49" charset="0"/>
              </a:rPr>
              <a:t>glLoadIdentity( );</a:t>
            </a:r>
          </a:p>
          <a:p>
            <a:pPr lvl="2">
              <a:buFontTx/>
              <a:buNone/>
              <a:defRPr/>
            </a:pPr>
            <a:r>
              <a:rPr lang="tr-TR" dirty="0">
                <a:latin typeface="Lucida Console" panose="020B0609040504020204" pitchFamily="49" charset="0"/>
              </a:rPr>
              <a:t>Glu.</a:t>
            </a:r>
            <a:r>
              <a:rPr lang="tr-TR" sz="2000" i="0" dirty="0">
                <a:latin typeface="Lucida Console" panose="020B0609040504020204" pitchFamily="49" charset="0"/>
              </a:rPr>
              <a:t>gluPerpective(40.0, (float)w/h, 1.0, 100.0);</a:t>
            </a:r>
            <a:endParaRPr lang="tr-TR" dirty="0">
              <a:latin typeface="Lucida Console" panose="020B0609040504020204" pitchFamily="49" charset="0"/>
            </a:endParaRPr>
          </a:p>
          <a:p>
            <a:pPr lvl="2">
              <a:buFontTx/>
              <a:buNone/>
              <a:defRPr/>
            </a:pPr>
            <a:r>
              <a:rPr lang="tr-TR" sz="2000" i="0" dirty="0">
                <a:latin typeface="Lucida Console" panose="020B0609040504020204" pitchFamily="49" charset="0"/>
              </a:rPr>
              <a:t>Gl.glMatrixMode(Gl.GL_MODELVIEW);</a:t>
            </a:r>
          </a:p>
          <a:p>
            <a:pPr lvl="2">
              <a:buFontTx/>
              <a:buNone/>
              <a:defRPr/>
            </a:pPr>
            <a:r>
              <a:rPr lang="tr-TR" dirty="0">
                <a:latin typeface="Lucida Console" panose="020B0609040504020204" pitchFamily="49" charset="0"/>
              </a:rPr>
              <a:t>Gl.</a:t>
            </a:r>
            <a:r>
              <a:rPr lang="tr-TR" sz="2000" i="0" dirty="0">
                <a:latin typeface="Lucida Console" panose="020B0609040504020204" pitchFamily="49" charset="0"/>
              </a:rPr>
              <a:t>glLightfv(Gl.GL_LIGHT0, Gl.GL_POSITION, light_position);</a:t>
            </a:r>
            <a:endParaRPr lang="tr-TR" sz="20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09388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altLang="tr-TR" dirty="0"/>
              <a:t>Işığın Yeri ve Yönü (5/5)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106</a:t>
            </a:fld>
            <a:endParaRPr lang="tr-TR" dirty="0"/>
          </a:p>
        </p:txBody>
      </p:sp>
      <p:sp>
        <p:nvSpPr>
          <p:cNvPr id="381954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tr-TR" sz="2700" dirty="0"/>
              <a:t>Obje(ler) yeniden çizilirken, kamera ve ışık beraber hareket etmiş olur.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tr-TR" sz="27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private void myPaint(object sender,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			   PaintEventArgs e)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{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  Gl.</a:t>
            </a:r>
            <a:r>
              <a:rPr lang="tr-TR" sz="2000" dirty="0">
                <a:solidFill>
                  <a:schemeClr val="tx1"/>
                </a:solidFill>
                <a:latin typeface="Lucida Console" panose="020B0609040504020204" pitchFamily="49" charset="0"/>
              </a:rPr>
              <a:t>glClear( </a:t>
            </a: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Gl.</a:t>
            </a:r>
            <a:r>
              <a:rPr lang="tr-TR" sz="2000" dirty="0">
                <a:solidFill>
                  <a:schemeClr val="tx1"/>
                </a:solidFill>
                <a:latin typeface="Lucida Console" panose="020B0609040504020204" pitchFamily="49" charset="0"/>
              </a:rPr>
              <a:t>GL_COLOR_BUFFER_MASK |		        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              Gl.</a:t>
            </a:r>
            <a:r>
              <a:rPr lang="tr-TR" sz="2000" dirty="0">
                <a:solidFill>
                  <a:schemeClr val="tx1"/>
                </a:solidFill>
                <a:latin typeface="Lucida Console" panose="020B0609040504020204" pitchFamily="49" charset="0"/>
              </a:rPr>
              <a:t>GL_DEPTH_BUFFER_MASK );</a:t>
            </a:r>
            <a:br>
              <a:rPr lang="tr-TR" sz="20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tr-TR" sz="2000" dirty="0">
                <a:solidFill>
                  <a:schemeClr val="tx1"/>
                </a:solidFill>
                <a:latin typeface="Lucida Console" panose="020B0609040504020204" pitchFamily="49" charset="0"/>
              </a:rPr>
              <a:t>  </a:t>
            </a: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Gl.</a:t>
            </a:r>
            <a:r>
              <a:rPr lang="tr-TR" sz="2000" dirty="0">
                <a:solidFill>
                  <a:schemeClr val="tx1"/>
                </a:solidFill>
                <a:latin typeface="Lucida Console" panose="020B0609040504020204" pitchFamily="49" charset="0"/>
              </a:rPr>
              <a:t>glPushMatrix( );</a:t>
            </a:r>
            <a:br>
              <a:rPr lang="tr-TR" sz="20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tr-TR" sz="2000" dirty="0">
                <a:solidFill>
                  <a:schemeClr val="tx1"/>
                </a:solidFill>
                <a:latin typeface="Lucida Console" panose="020B0609040504020204" pitchFamily="49" charset="0"/>
              </a:rPr>
              <a:t> 	</a:t>
            </a: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Gl.</a:t>
            </a:r>
            <a:r>
              <a:rPr lang="tr-TR" sz="2000" dirty="0">
                <a:solidFill>
                  <a:schemeClr val="tx1"/>
                </a:solidFill>
                <a:latin typeface="Lucida Console" panose="020B0609040504020204" pitchFamily="49" charset="0"/>
              </a:rPr>
              <a:t>glTranslatef( 0.0, 0.0, -5.0 );</a:t>
            </a:r>
            <a:br>
              <a:rPr lang="tr-TR" sz="20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tr-TR" sz="2000" dirty="0">
                <a:solidFill>
                  <a:schemeClr val="tx1"/>
                </a:solidFill>
                <a:latin typeface="Lucida Console" panose="020B0609040504020204" pitchFamily="49" charset="0"/>
              </a:rPr>
              <a:t> 	</a:t>
            </a: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Gl.</a:t>
            </a:r>
            <a:r>
              <a:rPr lang="tr-TR" sz="2000" dirty="0">
                <a:solidFill>
                  <a:schemeClr val="tx1"/>
                </a:solidFill>
                <a:latin typeface="Lucida Console" panose="020B0609040504020204" pitchFamily="49" charset="0"/>
              </a:rPr>
              <a:t>glRotatef( spin, 1.0, 0.0, 0.0 );</a:t>
            </a:r>
            <a:br>
              <a:rPr lang="tr-TR" sz="20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tr-TR" sz="2000" dirty="0">
                <a:solidFill>
                  <a:schemeClr val="tx1"/>
                </a:solidFill>
                <a:latin typeface="Lucida Console" panose="020B0609040504020204" pitchFamily="49" charset="0"/>
              </a:rPr>
              <a:t> 	draw_object( );</a:t>
            </a:r>
            <a:br>
              <a:rPr lang="tr-TR" sz="20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tr-TR" sz="2000" dirty="0">
                <a:solidFill>
                  <a:schemeClr val="tx1"/>
                </a:solidFill>
                <a:latin typeface="Lucida Console" panose="020B0609040504020204" pitchFamily="49" charset="0"/>
              </a:rPr>
              <a:t>  </a:t>
            </a: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Gl.</a:t>
            </a:r>
            <a:r>
              <a:rPr lang="tr-TR" sz="2000" dirty="0">
                <a:solidFill>
                  <a:schemeClr val="tx1"/>
                </a:solidFill>
                <a:latin typeface="Lucida Console" panose="020B0609040504020204" pitchFamily="49" charset="0"/>
              </a:rPr>
              <a:t>glPopMatrix( );</a:t>
            </a:r>
            <a:br>
              <a:rPr lang="tr-TR" sz="20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tr-TR" sz="2000" dirty="0">
                <a:solidFill>
                  <a:schemeClr val="tx1"/>
                </a:solidFill>
                <a:latin typeface="Lucida Console" panose="020B0609040504020204" pitchFamily="49" charset="0"/>
              </a:rPr>
              <a:t>  </a:t>
            </a:r>
            <a:r>
              <a:rPr lang="tr-TR" sz="2000" dirty="0">
                <a:latin typeface="Lucida Console" panose="020B0609040504020204" pitchFamily="49" charset="0"/>
                <a:cs typeface="Arial" panose="020B0604020202020204" pitchFamily="34" charset="0"/>
              </a:rPr>
              <a:t>OpenGlControl.Refresh();</a:t>
            </a:r>
            <a:endParaRPr lang="tr-TR" sz="2000" dirty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tr-TR" sz="2000" dirty="0">
                <a:solidFill>
                  <a:schemeClr val="tx1"/>
                </a:solidFill>
                <a:latin typeface="Lucida Console" panose="020B06090405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6991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Yönlü Işık Kaynakları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Ortam ve yönlü ışık kaynağı kullanıldığında az önceki objenin formu ortaya çıkar.</a:t>
            </a:r>
          </a:p>
          <a:p>
            <a:pPr lvl="1">
              <a:defRPr/>
            </a:pPr>
            <a:r>
              <a:rPr lang="tr-TR" dirty="0"/>
              <a:t>Demek ki küreymiş.</a:t>
            </a:r>
            <a:endParaRPr 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26" y="2708920"/>
            <a:ext cx="4571430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922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>
                <a:ea typeface="굴림" pitchFamily="34" charset="-127"/>
              </a:rPr>
              <a:t>Noktasal Kaynaklar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3553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tr-TR" altLang="ko-KR" dirty="0">
                <a:ea typeface="굴림" charset="-127"/>
              </a:rPr>
              <a:t>Işık ışınları tüm yönlere eşit dağılır.</a:t>
            </a:r>
            <a:endParaRPr lang="en-US" altLang="ko-KR" dirty="0">
              <a:ea typeface="굴림" charset="-127"/>
            </a:endParaRPr>
          </a:p>
          <a:p>
            <a:pPr lvl="1">
              <a:defRPr/>
            </a:pPr>
            <a:r>
              <a:rPr lang="en-US" altLang="ko-KR" sz="2200" dirty="0">
                <a:ea typeface="굴림" charset="-127"/>
              </a:rPr>
              <a:t>p</a:t>
            </a:r>
            <a:r>
              <a:rPr lang="en-US" altLang="ko-KR" sz="2200" baseline="-25000" dirty="0">
                <a:ea typeface="굴림" charset="-127"/>
              </a:rPr>
              <a:t>0</a:t>
            </a:r>
            <a:r>
              <a:rPr lang="en-US" altLang="ko-KR" sz="2200" dirty="0">
                <a:ea typeface="굴림" charset="-127"/>
              </a:rPr>
              <a:t> </a:t>
            </a:r>
            <a:r>
              <a:rPr lang="tr-TR" altLang="ko-KR" sz="2200" dirty="0">
                <a:ea typeface="굴림" charset="-127"/>
              </a:rPr>
              <a:t>noktasal ışık kaynağı pozisyonu ise:</a:t>
            </a:r>
            <a:endParaRPr lang="en-US" altLang="ko-KR" sz="2200" dirty="0">
              <a:ea typeface="굴림" charset="-127"/>
            </a:endParaRPr>
          </a:p>
          <a:p>
            <a:pPr lvl="1">
              <a:defRPr/>
            </a:pPr>
            <a:endParaRPr lang="en-US" altLang="ko-KR" sz="2200" dirty="0">
              <a:ea typeface="굴림" charset="-127"/>
            </a:endParaRPr>
          </a:p>
          <a:p>
            <a:pPr lvl="1">
              <a:defRPr/>
            </a:pPr>
            <a:endParaRPr lang="tr-TR" altLang="ko-KR" dirty="0"/>
          </a:p>
          <a:p>
            <a:pPr lvl="1">
              <a:defRPr/>
            </a:pPr>
            <a:endParaRPr lang="tr-TR" altLang="ko-KR" dirty="0"/>
          </a:p>
          <a:p>
            <a:pPr lvl="1">
              <a:defRPr/>
            </a:pPr>
            <a:endParaRPr lang="tr-TR" altLang="ko-KR" dirty="0"/>
          </a:p>
          <a:p>
            <a:pPr marL="274320" lvl="1" indent="0">
              <a:buNone/>
              <a:defRPr/>
            </a:pPr>
            <a:endParaRPr lang="tr-TR" altLang="ko-KR" dirty="0"/>
          </a:p>
          <a:p>
            <a:pPr lvl="1">
              <a:defRPr/>
            </a:pPr>
            <a:r>
              <a:rPr lang="tr-TR" altLang="ko-KR" sz="2200" dirty="0"/>
              <a:t>Uzaklığın karesi ile de</a:t>
            </a:r>
            <a:br>
              <a:rPr lang="tr-TR" altLang="ko-KR" sz="2200" dirty="0"/>
            </a:br>
            <a:r>
              <a:rPr lang="tr-TR" altLang="ko-KR" sz="2200" dirty="0"/>
              <a:t>ters orantılıdır:</a:t>
            </a:r>
            <a:endParaRPr lang="en-US" altLang="ko-KR" sz="2200" dirty="0">
              <a:ea typeface="굴림" charset="-127"/>
            </a:endParaRP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864885"/>
              </p:ext>
            </p:extLst>
          </p:nvPr>
        </p:nvGraphicFramePr>
        <p:xfrm>
          <a:off x="1115616" y="2276872"/>
          <a:ext cx="223520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" name="Equation" r:id="rId3" imgW="2741760" imgH="1981080" progId="Equation.3">
                  <p:embed/>
                </p:oleObj>
              </mc:Choice>
              <mc:Fallback>
                <p:oleObj name="Equation" r:id="rId3" imgW="2741760" imgH="1981080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276872"/>
                        <a:ext cx="2235200" cy="1622425"/>
                      </a:xfrm>
                      <a:prstGeom prst="rect">
                        <a:avLst/>
                      </a:prstGeom>
                      <a:solidFill>
                        <a:srgbClr val="666699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 descr="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34" y="2819401"/>
            <a:ext cx="4138789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857352"/>
              </p:ext>
            </p:extLst>
          </p:nvPr>
        </p:nvGraphicFramePr>
        <p:xfrm>
          <a:off x="1092200" y="5085184"/>
          <a:ext cx="347980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" name="Equation" r:id="rId6" imgW="3376440" imgH="1054080" progId="Equation.3">
                  <p:embed/>
                </p:oleObj>
              </mc:Choice>
              <mc:Fallback>
                <p:oleObj name="Equation" r:id="rId6" imgW="3376440" imgH="105408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5085184"/>
                        <a:ext cx="3479800" cy="1138238"/>
                      </a:xfrm>
                      <a:prstGeom prst="rect">
                        <a:avLst/>
                      </a:prstGeom>
                      <a:solidFill>
                        <a:srgbClr val="6666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860032" y="5337175"/>
            <a:ext cx="42496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tr-TR" altLang="ko-KR" b="1" dirty="0">
                <a:solidFill>
                  <a:schemeClr val="tx2"/>
                </a:solidFill>
              </a:rPr>
              <a:t>Noktasal ışık kaynağının</a:t>
            </a:r>
            <a:br>
              <a:rPr lang="tr-TR" altLang="ko-KR" b="1" dirty="0">
                <a:solidFill>
                  <a:schemeClr val="tx2"/>
                </a:solidFill>
              </a:rPr>
            </a:br>
            <a:r>
              <a:rPr lang="tr-TR" altLang="ko-KR" b="1" dirty="0">
                <a:solidFill>
                  <a:schemeClr val="tx2"/>
                </a:solidFill>
              </a:rPr>
              <a:t>bir yüzeyi aydınlatması</a:t>
            </a:r>
            <a:endParaRPr lang="en-US" altLang="ko-KR" b="1" dirty="0">
              <a:solidFill>
                <a:schemeClr val="tx2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666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>
                <a:ea typeface="굴림" pitchFamily="34" charset="-127"/>
              </a:rPr>
              <a:t>Noktasal Kaynaklar </a:t>
            </a:r>
            <a:r>
              <a:rPr lang="en-US" altLang="ko-KR" dirty="0">
                <a:ea typeface="굴림" pitchFamily="34" charset="-127"/>
              </a:rPr>
              <a:t>(</a:t>
            </a:r>
            <a:r>
              <a:rPr lang="tr-TR" altLang="ko-KR" dirty="0"/>
              <a:t>Devam</a:t>
            </a:r>
            <a:r>
              <a:rPr lang="en-US" altLang="ko-KR" dirty="0">
                <a:ea typeface="굴림" pitchFamily="34" charset="-127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3563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tr-TR" altLang="ko-KR" dirty="0"/>
              <a:t>Sonlu </a:t>
            </a:r>
            <a:r>
              <a:rPr lang="tr-TR" altLang="ko-KR" dirty="0">
                <a:ea typeface="굴림" charset="-127"/>
              </a:rPr>
              <a:t>boyutlu ışık kaynakları</a:t>
            </a:r>
            <a:br>
              <a:rPr lang="tr-TR" altLang="ko-KR" dirty="0">
                <a:ea typeface="굴림" charset="-127"/>
              </a:rPr>
            </a:br>
            <a:r>
              <a:rPr lang="tr-TR" altLang="ko-KR" dirty="0">
                <a:ea typeface="굴림" charset="-127"/>
              </a:rPr>
              <a:t>gölgelerde farklar oluşur:</a:t>
            </a:r>
            <a:endParaRPr lang="tr-TR" altLang="ko-KR" dirty="0"/>
          </a:p>
          <a:p>
            <a:pPr lvl="1">
              <a:defRPr/>
            </a:pPr>
            <a:r>
              <a:rPr lang="en-US" altLang="ko-KR" dirty="0"/>
              <a:t>U</a:t>
            </a:r>
            <a:r>
              <a:rPr lang="en-US" altLang="ko-KR" dirty="0">
                <a:ea typeface="굴림" charset="-127"/>
              </a:rPr>
              <a:t>mbra: </a:t>
            </a:r>
            <a:r>
              <a:rPr lang="tr-TR" altLang="ko-KR" dirty="0">
                <a:ea typeface="굴림" charset="-127"/>
              </a:rPr>
              <a:t>tam gölge</a:t>
            </a:r>
            <a:r>
              <a:rPr lang="tr-TR" altLang="ko-KR" dirty="0"/>
              <a:t> </a:t>
            </a:r>
          </a:p>
          <a:p>
            <a:pPr lvl="1">
              <a:defRPr/>
            </a:pPr>
            <a:r>
              <a:rPr lang="en-US" altLang="ko-KR" dirty="0"/>
              <a:t>P</a:t>
            </a:r>
            <a:r>
              <a:rPr lang="en-US" altLang="ko-KR" dirty="0">
                <a:ea typeface="굴림" charset="-127"/>
              </a:rPr>
              <a:t>enumbra: par</a:t>
            </a:r>
            <a:r>
              <a:rPr lang="tr-TR" altLang="ko-KR" dirty="0">
                <a:ea typeface="굴림" charset="-127"/>
              </a:rPr>
              <a:t>çalı gölge</a:t>
            </a:r>
            <a:endParaRPr lang="en-US" altLang="ko-KR" dirty="0">
              <a:ea typeface="굴림" charset="-127"/>
            </a:endParaRPr>
          </a:p>
          <a:p>
            <a:pPr lvl="1">
              <a:defRPr/>
            </a:pPr>
            <a:r>
              <a:rPr lang="en-US" altLang="ko-KR" dirty="0">
                <a:ea typeface="굴림" charset="-127"/>
              </a:rPr>
              <a:t>Attenuation</a:t>
            </a:r>
            <a:r>
              <a:rPr lang="tr-TR" altLang="ko-KR" dirty="0">
                <a:ea typeface="굴림" charset="-127"/>
              </a:rPr>
              <a:t>: sönümlenme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18436" name="Picture 4" descr="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88" y="1689720"/>
            <a:ext cx="2641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1794934" y="4149725"/>
          <a:ext cx="347980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" name="Equation" r:id="rId4" imgW="3376440" imgH="1054080" progId="Equation.3">
                  <p:embed/>
                </p:oleObj>
              </mc:Choice>
              <mc:Fallback>
                <p:oleObj name="Equation" r:id="rId4" imgW="3376440" imgH="105408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4934" y="4149725"/>
                        <a:ext cx="3479800" cy="1138238"/>
                      </a:xfrm>
                      <a:prstGeom prst="rect">
                        <a:avLst/>
                      </a:prstGeom>
                      <a:solidFill>
                        <a:srgbClr val="99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914400" y="5340350"/>
          <a:ext cx="5291667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1" name="Equation" r:id="rId6" imgW="5178960" imgH="1155600" progId="Equation.3">
                  <p:embed/>
                </p:oleObj>
              </mc:Choice>
              <mc:Fallback>
                <p:oleObj name="Equation" r:id="rId6" imgW="5178960" imgH="1155600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40350"/>
                        <a:ext cx="5291667" cy="1244600"/>
                      </a:xfrm>
                      <a:prstGeom prst="rect">
                        <a:avLst/>
                      </a:prstGeom>
                      <a:solidFill>
                        <a:srgbClr val="6666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629181" y="4653136"/>
            <a:ext cx="24793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tr-TR" altLang="ko-KR" sz="2000" b="1" dirty="0">
                <a:solidFill>
                  <a:schemeClr val="tx2"/>
                </a:solidFill>
              </a:rPr>
              <a:t>Sonlu boyutlu ışık kaynağı tarafından oluşturulan gölgeler (güneş tutulması)</a:t>
            </a:r>
            <a:endParaRPr lang="en-US" altLang="ko-KR" sz="2000" b="1" dirty="0">
              <a:solidFill>
                <a:schemeClr val="tx2"/>
              </a:solidFill>
              <a:ea typeface="굴림" pitchFamily="34" charset="-127"/>
            </a:endParaRP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731155" y="2299320"/>
            <a:ext cx="1557867" cy="990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4731155" y="2832720"/>
            <a:ext cx="1557867" cy="838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3923928" y="2299320"/>
            <a:ext cx="80722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6289021" y="3289920"/>
            <a:ext cx="1450622" cy="10001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6289021" y="3670920"/>
            <a:ext cx="942622" cy="5905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2372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>
                <a:ea typeface="굴림" pitchFamily="34" charset="-127"/>
              </a:rPr>
              <a:t>Uzak Işık Kaynakları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altLang="ko-KR" dirty="0"/>
              <a:t>Yüzeyden uzak</a:t>
            </a:r>
            <a:r>
              <a:rPr lang="en-US" altLang="ko-KR" dirty="0">
                <a:ea typeface="굴림" charset="-127"/>
              </a:rPr>
              <a:t> </a:t>
            </a:r>
            <a:r>
              <a:rPr lang="en-US" altLang="ko-KR" dirty="0">
                <a:ea typeface="굴림" charset="-127"/>
                <a:sym typeface="Wingdings" pitchFamily="2" charset="2"/>
              </a:rPr>
              <a:t> </a:t>
            </a:r>
            <a:r>
              <a:rPr lang="tr-TR" altLang="ko-KR" dirty="0">
                <a:sym typeface="Wingdings" pitchFamily="2" charset="2"/>
              </a:rPr>
              <a:t>Vektör yönü değişmez</a:t>
            </a:r>
            <a:endParaRPr lang="en-US" altLang="ko-KR" dirty="0">
              <a:ea typeface="굴림" charset="-127"/>
              <a:sym typeface="Wingdings" pitchFamily="2" charset="2"/>
            </a:endParaRPr>
          </a:p>
          <a:p>
            <a:pPr lvl="1">
              <a:defRPr/>
            </a:pPr>
            <a:r>
              <a:rPr lang="tr-TR" altLang="ko-KR" dirty="0"/>
              <a:t>Konum</a:t>
            </a:r>
            <a:r>
              <a:rPr lang="en-US" altLang="ko-KR" dirty="0">
                <a:ea typeface="굴림" charset="-127"/>
              </a:rPr>
              <a:t> </a:t>
            </a:r>
            <a:r>
              <a:rPr lang="en-US" altLang="ko-KR" dirty="0">
                <a:ea typeface="굴림" charset="-127"/>
                <a:sym typeface="Wingdings" pitchFamily="2" charset="2"/>
              </a:rPr>
              <a:t> </a:t>
            </a:r>
            <a:r>
              <a:rPr lang="tr-TR" altLang="ko-KR" dirty="0">
                <a:sym typeface="Wingdings" pitchFamily="2" charset="2"/>
              </a:rPr>
              <a:t>Yön</a:t>
            </a:r>
            <a:endParaRPr lang="en-US" altLang="ko-KR" dirty="0">
              <a:ea typeface="굴림" charset="-127"/>
              <a:sym typeface="Wingdings" pitchFamily="2" charset="2"/>
            </a:endParaRPr>
          </a:p>
          <a:p>
            <a:pPr lvl="1">
              <a:defRPr/>
            </a:pPr>
            <a:endParaRPr lang="en-US" altLang="ko-KR" dirty="0">
              <a:ea typeface="굴림" charset="-127"/>
            </a:endParaRPr>
          </a:p>
        </p:txBody>
      </p:sp>
      <p:pic>
        <p:nvPicPr>
          <p:cNvPr id="19460" name="Picture 4" descr="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1"/>
            <a:ext cx="27432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846667" y="3025775"/>
          <a:ext cx="1349022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" name="Equation" r:id="rId4" imgW="1256760" imgH="2082960" progId="Equation.3">
                  <p:embed/>
                </p:oleObj>
              </mc:Choice>
              <mc:Fallback>
                <p:oleObj name="Equation" r:id="rId4" imgW="1256760" imgH="2082960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667" y="3025775"/>
                        <a:ext cx="1349022" cy="2166938"/>
                      </a:xfrm>
                      <a:prstGeom prst="rect">
                        <a:avLst/>
                      </a:prstGeom>
                      <a:solidFill>
                        <a:srgbClr val="6666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3079045" y="3025775"/>
          <a:ext cx="1349022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" name="Equation" r:id="rId6" imgW="1256760" imgH="2082960" progId="Equation.3">
                  <p:embed/>
                </p:oleObj>
              </mc:Choice>
              <mc:Fallback>
                <p:oleObj name="Equation" r:id="rId6" imgW="1256760" imgH="208296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045" y="3025775"/>
                        <a:ext cx="1349022" cy="2166938"/>
                      </a:xfrm>
                      <a:prstGeom prst="rect">
                        <a:avLst/>
                      </a:prstGeom>
                      <a:solidFill>
                        <a:srgbClr val="6666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2370667" y="3892550"/>
            <a:ext cx="533400" cy="457200"/>
          </a:xfrm>
          <a:prstGeom prst="rightArrow">
            <a:avLst>
              <a:gd name="adj1" fmla="val 50000"/>
              <a:gd name="adj2" fmla="val 4570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endParaRPr lang="tr-TR" altLang="tr-TR" dirty="0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548585" y="5337175"/>
            <a:ext cx="2884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tr-TR" altLang="ko-KR" b="1" dirty="0">
                <a:solidFill>
                  <a:schemeClr val="tx2"/>
                </a:solidFill>
              </a:rPr>
              <a:t>Paralel Işık Kaynağı</a:t>
            </a:r>
            <a:endParaRPr lang="en-US" altLang="ko-KR" b="1" dirty="0">
              <a:solidFill>
                <a:schemeClr val="tx2"/>
              </a:solidFill>
              <a:ea typeface="굴림" pitchFamily="34" charset="-127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845814" y="5268913"/>
            <a:ext cx="12779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latinLnBrk="1" hangingPunct="1"/>
            <a:r>
              <a:rPr kumimoji="1" lang="tr-TR" altLang="ko-KR" dirty="0">
                <a:solidFill>
                  <a:schemeClr val="tx2"/>
                </a:solidFill>
                <a:ea typeface="굴림" pitchFamily="34" charset="-127"/>
              </a:rPr>
              <a:t>Noktasal</a:t>
            </a:r>
          </a:p>
          <a:p>
            <a:pPr algn="ctr" eaLnBrk="1" latinLnBrk="1" hangingPunct="1"/>
            <a:r>
              <a:rPr kumimoji="1" lang="tr-TR" altLang="ko-KR" dirty="0">
                <a:solidFill>
                  <a:schemeClr val="tx2"/>
                </a:solidFill>
                <a:ea typeface="굴림" pitchFamily="34" charset="-127"/>
              </a:rPr>
              <a:t>Işık</a:t>
            </a:r>
          </a:p>
          <a:p>
            <a:pPr algn="ctr" eaLnBrk="1" latinLnBrk="1" hangingPunct="1"/>
            <a:r>
              <a:rPr kumimoji="1" lang="tr-TR" altLang="ko-KR" dirty="0">
                <a:solidFill>
                  <a:schemeClr val="tx2"/>
                </a:solidFill>
                <a:ea typeface="굴림" pitchFamily="34" charset="-127"/>
              </a:rPr>
              <a:t>Kaynağı</a:t>
            </a:r>
            <a:endParaRPr kumimoji="1" lang="en-US" altLang="ko-KR" dirty="0">
              <a:solidFill>
                <a:schemeClr val="tx2"/>
              </a:solidFill>
              <a:ea typeface="굴림" pitchFamily="34" charset="-127"/>
            </a:endParaRPr>
          </a:p>
        </p:txBody>
      </p:sp>
      <p:sp>
        <p:nvSpPr>
          <p:cNvPr id="3" name="Curved Left Arrow 2"/>
          <p:cNvSpPr/>
          <p:nvPr/>
        </p:nvSpPr>
        <p:spPr>
          <a:xfrm rot="10547170" flipH="1">
            <a:off x="2222173" y="4800909"/>
            <a:ext cx="511240" cy="1063623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157488" y="5253007"/>
            <a:ext cx="12266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latinLnBrk="1" hangingPunct="1"/>
            <a:r>
              <a:rPr kumimoji="1" lang="tr-TR" altLang="ko-KR" dirty="0">
                <a:solidFill>
                  <a:schemeClr val="tx2"/>
                </a:solidFill>
                <a:ea typeface="굴림" pitchFamily="34" charset="-127"/>
              </a:rPr>
              <a:t>Paralel</a:t>
            </a:r>
          </a:p>
          <a:p>
            <a:pPr algn="ctr" eaLnBrk="1" latinLnBrk="1" hangingPunct="1"/>
            <a:r>
              <a:rPr kumimoji="1" lang="tr-TR" altLang="ko-KR" dirty="0">
                <a:solidFill>
                  <a:schemeClr val="tx2"/>
                </a:solidFill>
                <a:ea typeface="굴림" pitchFamily="34" charset="-127"/>
              </a:rPr>
              <a:t>Işık</a:t>
            </a:r>
          </a:p>
          <a:p>
            <a:pPr algn="ctr" eaLnBrk="1" latinLnBrk="1" hangingPunct="1"/>
            <a:r>
              <a:rPr kumimoji="1" lang="tr-TR" altLang="ko-KR" dirty="0">
                <a:solidFill>
                  <a:schemeClr val="tx2"/>
                </a:solidFill>
                <a:ea typeface="굴림" pitchFamily="34" charset="-127"/>
              </a:rPr>
              <a:t>Kaynağı</a:t>
            </a:r>
            <a:endParaRPr kumimoji="1" lang="en-US" altLang="ko-KR" dirty="0">
              <a:solidFill>
                <a:schemeClr val="tx2"/>
              </a:solidFill>
              <a:ea typeface="굴림" pitchFamily="34" charset="-127"/>
            </a:endParaRPr>
          </a:p>
        </p:txBody>
      </p:sp>
      <p:sp>
        <p:nvSpPr>
          <p:cNvPr id="14" name="Curved Left Arrow 13"/>
          <p:cNvSpPr/>
          <p:nvPr/>
        </p:nvSpPr>
        <p:spPr>
          <a:xfrm rot="10547170" flipH="1">
            <a:off x="4443458" y="4785003"/>
            <a:ext cx="511240" cy="1063623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45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Noktasal Işık Kaynakları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15</a:t>
            </a:fld>
            <a:endParaRPr lang="tr-TR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tr-TR" dirty="0"/>
              <a:t>Ortam ve noktasal ışık kullanılırsa:</a:t>
            </a:r>
            <a:endParaRPr lang="en-US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04685"/>
            <a:ext cx="4571430" cy="342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298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Diğer Işık Kaynakları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b="1" i="0" dirty="0">
                <a:solidFill>
                  <a:srgbClr val="FF0000"/>
                </a:solidFill>
              </a:rPr>
              <a:t>Spot Işıkları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tr-TR" dirty="0"/>
              <a:t>ışık ışınlarının formunun bir konik huzme şeklinde olduğu kaynaklardır</a:t>
            </a:r>
            <a:r>
              <a:rPr lang="en-US" dirty="0"/>
              <a:t>.  </a:t>
            </a:r>
          </a:p>
          <a:p>
            <a:pPr lvl="1">
              <a:defRPr/>
            </a:pPr>
            <a:r>
              <a:rPr lang="tr-TR" dirty="0"/>
              <a:t>Renk</a:t>
            </a:r>
            <a:r>
              <a:rPr lang="en-US" dirty="0"/>
              <a:t>, </a:t>
            </a:r>
            <a:r>
              <a:rPr lang="tr-TR" dirty="0"/>
              <a:t>konum, yön ve koninin parametreleri gereklidir.</a:t>
            </a:r>
            <a:endParaRPr lang="en-US" dirty="0"/>
          </a:p>
          <a:p>
            <a:pPr lvl="1">
              <a:defRPr/>
            </a:pPr>
            <a:r>
              <a:rPr lang="en-US" dirty="0"/>
              <a:t>OpenGL</a:t>
            </a:r>
            <a:r>
              <a:rPr lang="tr-TR" dirty="0"/>
              <a:t> destekler.</a:t>
            </a:r>
            <a:endParaRPr lang="en-US" dirty="0"/>
          </a:p>
        </p:txBody>
      </p:sp>
      <p:pic>
        <p:nvPicPr>
          <p:cNvPr id="21508" name="Picture 4" descr="spotl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43336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930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>
                <a:ea typeface="굴림" pitchFamily="34" charset="-127"/>
              </a:rPr>
              <a:t>Spot Işıkları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17</a:t>
            </a:fld>
            <a:endParaRPr lang="tr-TR" dirty="0"/>
          </a:p>
        </p:txBody>
      </p:sp>
      <p:sp>
        <p:nvSpPr>
          <p:cNvPr id="3512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tr-TR" altLang="ko-KR" dirty="0">
                <a:ea typeface="굴림" charset="-127"/>
              </a:rPr>
              <a:t>Dar bir açıyla belirlenmiş yönü olan bir ışık huzmesi yayılır.</a:t>
            </a:r>
            <a:endParaRPr lang="en-US" altLang="ko-KR" dirty="0">
              <a:ea typeface="굴림" charset="-127"/>
            </a:endParaRPr>
          </a:p>
          <a:p>
            <a:pPr lvl="1">
              <a:lnSpc>
                <a:spcPct val="90000"/>
              </a:lnSpc>
              <a:tabLst>
                <a:tab pos="1073150" algn="l"/>
              </a:tabLst>
              <a:defRPr/>
            </a:pPr>
            <a:r>
              <a:rPr lang="en-US" altLang="ko-KR" sz="2200" b="1" dirty="0">
                <a:ea typeface="굴림" charset="-127"/>
              </a:rPr>
              <a:t>p</a:t>
            </a:r>
            <a:r>
              <a:rPr lang="en-US" altLang="ko-KR" sz="2200" baseline="-25000" dirty="0">
                <a:ea typeface="굴림" charset="-127"/>
              </a:rPr>
              <a:t>s</a:t>
            </a:r>
            <a:r>
              <a:rPr lang="en-US" altLang="ko-KR" sz="2200" dirty="0">
                <a:ea typeface="굴림" charset="-127"/>
              </a:rPr>
              <a:t>:</a:t>
            </a:r>
            <a:r>
              <a:rPr lang="tr-TR" altLang="ko-KR" sz="2200" dirty="0">
                <a:ea typeface="굴림" charset="-127"/>
              </a:rPr>
              <a:t>	koninin tepesi</a:t>
            </a:r>
            <a:endParaRPr lang="en-US" altLang="ko-KR" sz="2200" dirty="0">
              <a:ea typeface="굴림" charset="-127"/>
            </a:endParaRPr>
          </a:p>
          <a:p>
            <a:pPr lvl="1">
              <a:lnSpc>
                <a:spcPct val="90000"/>
              </a:lnSpc>
              <a:tabLst>
                <a:tab pos="1073150" algn="l"/>
              </a:tabLst>
              <a:defRPr/>
            </a:pPr>
            <a:r>
              <a:rPr lang="en-US" altLang="ko-KR" sz="2200" b="1" dirty="0">
                <a:ea typeface="굴림" charset="-127"/>
              </a:rPr>
              <a:t>l</a:t>
            </a:r>
            <a:r>
              <a:rPr lang="en-US" altLang="ko-KR" sz="2200" baseline="-25000" dirty="0">
                <a:ea typeface="굴림" charset="-127"/>
              </a:rPr>
              <a:t>s</a:t>
            </a:r>
            <a:r>
              <a:rPr lang="en-US" altLang="ko-KR" sz="2200" dirty="0">
                <a:ea typeface="굴림" charset="-127"/>
              </a:rPr>
              <a:t>: </a:t>
            </a:r>
            <a:r>
              <a:rPr lang="tr-TR" altLang="ko-KR" sz="2200" dirty="0">
                <a:ea typeface="굴림" charset="-127"/>
              </a:rPr>
              <a:t>	spotun doğrultulduğu yön</a:t>
            </a:r>
            <a:endParaRPr lang="en-US" altLang="ko-KR" sz="2200" dirty="0">
              <a:ea typeface="굴림" charset="-127"/>
            </a:endParaRPr>
          </a:p>
          <a:p>
            <a:pPr lvl="1">
              <a:lnSpc>
                <a:spcPct val="90000"/>
              </a:lnSpc>
              <a:tabLst>
                <a:tab pos="1073150" algn="l"/>
              </a:tabLst>
              <a:defRPr/>
            </a:pPr>
            <a:r>
              <a:rPr lang="en-US" altLang="ko-KR" sz="2200" i="1" dirty="0">
                <a:ea typeface="굴림" charset="-127"/>
                <a:cs typeface="Arial" charset="0"/>
              </a:rPr>
              <a:t>θ</a:t>
            </a:r>
            <a:r>
              <a:rPr lang="en-US" altLang="ko-KR" sz="2200" dirty="0">
                <a:ea typeface="굴림" charset="-127"/>
              </a:rPr>
              <a:t>: </a:t>
            </a:r>
            <a:r>
              <a:rPr lang="tr-TR" altLang="ko-KR" sz="2200" dirty="0">
                <a:ea typeface="굴림" charset="-127"/>
              </a:rPr>
              <a:t>	genişliği belirleyen açı</a:t>
            </a:r>
            <a:endParaRPr lang="tr-TR" altLang="ko-KR" sz="2200" dirty="0"/>
          </a:p>
          <a:p>
            <a:pPr lvl="1">
              <a:lnSpc>
                <a:spcPct val="90000"/>
              </a:lnSpc>
              <a:tabLst>
                <a:tab pos="1073150" algn="l"/>
              </a:tabLst>
              <a:defRPr/>
            </a:pPr>
            <a:r>
              <a:rPr lang="tr-TR" altLang="ko-KR" sz="2200" b="1" i="1" dirty="0"/>
              <a:t>s</a:t>
            </a:r>
            <a:r>
              <a:rPr lang="tr-TR" altLang="ko-KR" sz="2200" dirty="0"/>
              <a:t>: 	</a:t>
            </a:r>
            <a:r>
              <a:rPr lang="en-US" altLang="ko-KR" sz="2200" b="1" dirty="0">
                <a:ea typeface="굴림" charset="-127"/>
              </a:rPr>
              <a:t>p</a:t>
            </a:r>
            <a:r>
              <a:rPr lang="en-US" altLang="ko-KR" sz="2200" baseline="-25000" dirty="0">
                <a:ea typeface="굴림" charset="-127"/>
              </a:rPr>
              <a:t>s</a:t>
            </a:r>
            <a:r>
              <a:rPr lang="tr-TR" altLang="ko-KR" sz="2200" baseline="-25000" dirty="0"/>
              <a:t> </a:t>
            </a:r>
            <a:r>
              <a:rPr lang="tr-TR" altLang="ko-KR" sz="2200" dirty="0"/>
              <a:t>ile yüzey arasındaki açı</a:t>
            </a:r>
            <a:endParaRPr lang="en-US" altLang="ko-KR" dirty="0">
              <a:ea typeface="굴림" charset="-127"/>
            </a:endParaRPr>
          </a:p>
          <a:p>
            <a:pPr>
              <a:lnSpc>
                <a:spcPct val="90000"/>
              </a:lnSpc>
              <a:defRPr/>
            </a:pPr>
            <a:endParaRPr lang="tr-TR" altLang="ko-KR" dirty="0">
              <a:ea typeface="굴림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tr-TR" altLang="ko-KR" dirty="0">
                <a:ea typeface="굴림" charset="-127"/>
              </a:rPr>
              <a:t>Işığın dağılımı</a:t>
            </a:r>
            <a:endParaRPr lang="en-US" altLang="ko-KR" dirty="0">
              <a:ea typeface="굴림" charset="-127"/>
            </a:endParaRPr>
          </a:p>
          <a:p>
            <a:pPr lvl="1">
              <a:lnSpc>
                <a:spcPct val="90000"/>
              </a:lnSpc>
              <a:defRPr/>
            </a:pPr>
            <a:r>
              <a:rPr lang="tr-TR" altLang="ko-KR" dirty="0"/>
              <a:t>Merkezdeki yoğunluk, sönümlenme=</a:t>
            </a:r>
            <a:endParaRPr lang="en-US" altLang="ko-KR" dirty="0">
              <a:ea typeface="굴림" charset="-127"/>
            </a:endParaRPr>
          </a:p>
          <a:p>
            <a:pPr lvl="1">
              <a:lnSpc>
                <a:spcPct val="90000"/>
              </a:lnSpc>
              <a:defRPr/>
            </a:pPr>
            <a:endParaRPr lang="tr-TR" altLang="ko-KR" dirty="0"/>
          </a:p>
          <a:p>
            <a:pPr lvl="1">
              <a:lnSpc>
                <a:spcPct val="90000"/>
              </a:lnSpc>
              <a:defRPr/>
            </a:pPr>
            <a:r>
              <a:rPr lang="tr-TR" altLang="ko-KR" dirty="0"/>
              <a:t>Yüzeye düşen ışık yoğunluğu, üstel ifade=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22532" name="Picture 4" descr="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1" y="2060848"/>
            <a:ext cx="20574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710859"/>
              </p:ext>
            </p:extLst>
          </p:nvPr>
        </p:nvGraphicFramePr>
        <p:xfrm>
          <a:off x="6625002" y="4266235"/>
          <a:ext cx="1691414" cy="513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8" name="Denklem" r:id="rId4" imgW="812520" imgH="228600" progId="Equation.3">
                  <p:embed/>
                </p:oleObj>
              </mc:Choice>
              <mc:Fallback>
                <p:oleObj name="Denklem" r:id="rId4" imgW="812520" imgH="22860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5002" y="4266235"/>
                        <a:ext cx="1691414" cy="513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808793"/>
              </p:ext>
            </p:extLst>
          </p:nvPr>
        </p:nvGraphicFramePr>
        <p:xfrm>
          <a:off x="3419872" y="5589240"/>
          <a:ext cx="2793466" cy="813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" name="Denklem" r:id="rId6" imgW="939600" imgH="253800" progId="Equation.3">
                  <p:embed/>
                </p:oleObj>
              </mc:Choice>
              <mc:Fallback>
                <p:oleObj name="Denklem" r:id="rId6" imgW="939600" imgH="253800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589240"/>
                        <a:ext cx="2793466" cy="8133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724980" y="3657601"/>
            <a:ext cx="10374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ko-KR" sz="1800" b="1" dirty="0">
                <a:solidFill>
                  <a:schemeClr val="accent1"/>
                </a:solidFill>
                <a:ea typeface="굴림" pitchFamily="34" charset="-127"/>
              </a:rPr>
              <a:t>Spot</a:t>
            </a:r>
            <a:r>
              <a:rPr lang="tr-TR" altLang="ko-KR" sz="1800" b="1" dirty="0">
                <a:solidFill>
                  <a:schemeClr val="accent1"/>
                </a:solidFill>
                <a:ea typeface="굴림" pitchFamily="34" charset="-127"/>
              </a:rPr>
              <a:t> ışık</a:t>
            </a:r>
            <a:endParaRPr lang="en-US" altLang="ko-KR" sz="1800" b="1" dirty="0">
              <a:solidFill>
                <a:schemeClr val="accent1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6793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Diğer Işık Kaynakları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18</a:t>
            </a:fld>
            <a:endParaRPr lang="tr-TR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b="1" i="0" dirty="0">
                <a:solidFill>
                  <a:srgbClr val="FF0000"/>
                </a:solidFill>
              </a:rPr>
              <a:t>Alansal Işık Kaynakları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2</a:t>
            </a:r>
            <a:r>
              <a:rPr lang="tr-TR" dirty="0"/>
              <a:t> boyutlu</a:t>
            </a:r>
            <a:r>
              <a:rPr lang="en-US" dirty="0"/>
              <a:t> </a:t>
            </a:r>
            <a:r>
              <a:rPr lang="tr-TR" dirty="0"/>
              <a:t>ışın yayan bir yüzey tanımlanır </a:t>
            </a:r>
            <a:r>
              <a:rPr lang="en-US" dirty="0"/>
              <a:t>(</a:t>
            </a:r>
            <a:r>
              <a:rPr lang="tr-TR" dirty="0"/>
              <a:t>genelde</a:t>
            </a:r>
            <a:r>
              <a:rPr lang="en-US" dirty="0"/>
              <a:t> </a:t>
            </a:r>
            <a:r>
              <a:rPr lang="tr-TR" dirty="0"/>
              <a:t>bir</a:t>
            </a:r>
            <a:r>
              <a:rPr lang="en-US" dirty="0"/>
              <a:t> </a:t>
            </a:r>
            <a:r>
              <a:rPr lang="tr-TR" dirty="0"/>
              <a:t>disk</a:t>
            </a:r>
            <a:r>
              <a:rPr lang="en-US" dirty="0"/>
              <a:t> </a:t>
            </a:r>
            <a:r>
              <a:rPr lang="tr-TR" dirty="0"/>
              <a:t>veya poligondur</a:t>
            </a:r>
            <a:r>
              <a:rPr lang="en-US" dirty="0"/>
              <a:t>)</a:t>
            </a:r>
            <a:r>
              <a:rPr lang="tr-TR" dirty="0"/>
              <a:t>.</a:t>
            </a:r>
          </a:p>
          <a:p>
            <a:pPr lvl="1">
              <a:defRPr/>
            </a:pPr>
            <a:r>
              <a:rPr lang="tr-TR" dirty="0"/>
              <a:t>En iyi örnek</a:t>
            </a:r>
            <a:r>
              <a:rPr lang="en-US" dirty="0"/>
              <a:t>: </a:t>
            </a:r>
            <a:r>
              <a:rPr lang="tr-TR" dirty="0"/>
              <a:t>floresan</a:t>
            </a:r>
            <a:r>
              <a:rPr lang="en-US" dirty="0"/>
              <a:t> </a:t>
            </a:r>
            <a:r>
              <a:rPr lang="tr-TR" dirty="0"/>
              <a:t>ışık panelleri. </a:t>
            </a:r>
          </a:p>
          <a:p>
            <a:pPr lvl="1">
              <a:defRPr/>
            </a:pPr>
            <a:r>
              <a:rPr lang="tr-TR" i="1" dirty="0">
                <a:solidFill>
                  <a:srgbClr val="FF0000"/>
                </a:solidFill>
              </a:rPr>
              <a:t>Yumuşak gölgeler </a:t>
            </a:r>
            <a:br>
              <a:rPr lang="tr-TR" i="1" dirty="0">
                <a:solidFill>
                  <a:srgbClr val="FF0000"/>
                </a:solidFill>
              </a:rPr>
            </a:br>
            <a:r>
              <a:rPr lang="tr-TR" dirty="0"/>
              <a:t>yapmak için uygundur.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556" name="Picture 4" descr="areal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72" y="310892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354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Yansımanın (ing: </a:t>
            </a:r>
            <a:r>
              <a:rPr lang="tr-TR" altLang="tr-TR" i="1" dirty="0"/>
              <a:t>Reflection</a:t>
            </a:r>
            <a:r>
              <a:rPr lang="tr-TR" altLang="tr-TR" dirty="0"/>
              <a:t>) Fiziği</a:t>
            </a:r>
            <a:endParaRPr lang="en-US" alt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19</a:t>
            </a:fld>
            <a:endParaRPr lang="tr-TR" dirty="0"/>
          </a:p>
        </p:txBody>
      </p:sp>
      <p:sp>
        <p:nvSpPr>
          <p:cNvPr id="291842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dirty="0"/>
              <a:t>İdeal</a:t>
            </a:r>
            <a:r>
              <a:rPr lang="en-US" dirty="0"/>
              <a:t> </a:t>
            </a:r>
            <a:r>
              <a:rPr lang="tr-TR" dirty="0"/>
              <a:t>dağınık</a:t>
            </a:r>
            <a:r>
              <a:rPr lang="en-US" dirty="0"/>
              <a:t> </a:t>
            </a:r>
            <a:r>
              <a:rPr lang="tr-TR" dirty="0"/>
              <a:t>(ing:</a:t>
            </a:r>
            <a:r>
              <a:rPr lang="en-US" i="1" dirty="0"/>
              <a:t>diffuse</a:t>
            </a:r>
            <a:r>
              <a:rPr lang="tr-TR" dirty="0"/>
              <a:t>) yansıma:</a:t>
            </a:r>
            <a:endParaRPr lang="en-US" dirty="0"/>
          </a:p>
          <a:p>
            <a:pPr lvl="1">
              <a:defRPr/>
            </a:pPr>
            <a:r>
              <a:rPr lang="tr-TR" dirty="0"/>
              <a:t>Mikroskopik seviyede girdili-çıktılı yüzeyler ideal</a:t>
            </a:r>
            <a:r>
              <a:rPr lang="en-US" dirty="0"/>
              <a:t> </a:t>
            </a:r>
            <a:r>
              <a:rPr lang="tr-TR" dirty="0"/>
              <a:t>dağıtıcıdır </a:t>
            </a:r>
            <a:r>
              <a:rPr lang="en-US" dirty="0"/>
              <a:t>(</a:t>
            </a:r>
            <a:r>
              <a:rPr lang="tr-TR" dirty="0"/>
              <a:t>örneğin</a:t>
            </a:r>
            <a:r>
              <a:rPr lang="en-US" dirty="0"/>
              <a:t>: </a:t>
            </a:r>
            <a:r>
              <a:rPr lang="tr-TR" dirty="0"/>
              <a:t>tebeşir</a:t>
            </a:r>
            <a:r>
              <a:rPr lang="en-US" dirty="0"/>
              <a:t>)  </a:t>
            </a:r>
          </a:p>
          <a:p>
            <a:pPr lvl="1">
              <a:defRPr/>
            </a:pPr>
            <a:r>
              <a:rPr lang="tr-TR" dirty="0"/>
              <a:t>Bu mikroskopik değişimler</a:t>
            </a:r>
            <a:r>
              <a:rPr lang="en-US" dirty="0"/>
              <a:t> </a:t>
            </a:r>
            <a:r>
              <a:rPr lang="tr-TR" dirty="0"/>
              <a:t>nedeniyle</a:t>
            </a:r>
            <a:r>
              <a:rPr lang="en-US" dirty="0"/>
              <a:t>, </a:t>
            </a:r>
            <a:r>
              <a:rPr lang="tr-TR" dirty="0"/>
              <a:t>gelen</a:t>
            </a:r>
            <a:r>
              <a:rPr lang="en-US" dirty="0"/>
              <a:t> </a:t>
            </a:r>
            <a:r>
              <a:rPr lang="tr-TR" dirty="0"/>
              <a:t>ışınlar</a:t>
            </a:r>
            <a:r>
              <a:rPr lang="en-US" dirty="0"/>
              <a:t> </a:t>
            </a:r>
            <a:r>
              <a:rPr lang="tr-TR" dirty="0"/>
              <a:t>bir yarım küreyi dolduracak şekilde eşit yönlerde dağılır</a:t>
            </a:r>
            <a:r>
              <a:rPr lang="en-US" dirty="0"/>
              <a:t>:</a:t>
            </a:r>
            <a:endParaRPr lang="tr-TR" dirty="0"/>
          </a:p>
          <a:p>
            <a:pPr lvl="1">
              <a:defRPr/>
            </a:pPr>
            <a:endParaRPr lang="tr-TR" dirty="0"/>
          </a:p>
          <a:p>
            <a:pPr lvl="1">
              <a:defRPr/>
            </a:pPr>
            <a:endParaRPr lang="tr-TR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tr-TR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tr-TR" dirty="0">
                <a:solidFill>
                  <a:srgbClr val="FF0000"/>
                </a:solidFill>
              </a:rPr>
              <a:t>Bu yansımanın şiddeti neye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bağlıdır</a:t>
            </a:r>
            <a:r>
              <a:rPr lang="en-US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 flipV="1">
            <a:off x="1524000" y="5080248"/>
            <a:ext cx="22860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scene3d>
            <a:camera prst="legacyPerspectiveTopRight"/>
            <a:lightRig rig="legacyFlat3" dir="r"/>
          </a:scene3d>
          <a:sp3d extrusionH="36306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flatTx/>
          </a:bodyPr>
          <a:lstStyle/>
          <a:p>
            <a:endParaRPr lang="tr-TR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17889" y="4089648"/>
            <a:ext cx="1411111" cy="762000"/>
            <a:chOff x="2519" y="2976"/>
            <a:chExt cx="745" cy="384"/>
          </a:xfrm>
        </p:grpSpPr>
        <p:sp>
          <p:nvSpPr>
            <p:cNvPr id="24598" name="Line 7"/>
            <p:cNvSpPr>
              <a:spLocks noChangeShapeType="1"/>
            </p:cNvSpPr>
            <p:nvPr/>
          </p:nvSpPr>
          <p:spPr bwMode="auto">
            <a:xfrm flipH="1">
              <a:off x="2519" y="3360"/>
              <a:ext cx="36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4599" name="Line 8"/>
            <p:cNvSpPr>
              <a:spLocks noChangeShapeType="1"/>
            </p:cNvSpPr>
            <p:nvPr/>
          </p:nvSpPr>
          <p:spPr bwMode="auto">
            <a:xfrm flipH="1" flipV="1">
              <a:off x="2527" y="3250"/>
              <a:ext cx="353" cy="1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4600" name="Line 9"/>
            <p:cNvSpPr>
              <a:spLocks noChangeShapeType="1"/>
            </p:cNvSpPr>
            <p:nvPr/>
          </p:nvSpPr>
          <p:spPr bwMode="auto">
            <a:xfrm flipH="1" flipV="1">
              <a:off x="2582" y="3148"/>
              <a:ext cx="298" cy="2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4601" name="Line 10"/>
            <p:cNvSpPr>
              <a:spLocks noChangeShapeType="1"/>
            </p:cNvSpPr>
            <p:nvPr/>
          </p:nvSpPr>
          <p:spPr bwMode="auto">
            <a:xfrm flipH="1" flipV="1">
              <a:off x="2774" y="3013"/>
              <a:ext cx="106" cy="3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4602" name="Line 11"/>
            <p:cNvSpPr>
              <a:spLocks noChangeShapeType="1"/>
            </p:cNvSpPr>
            <p:nvPr/>
          </p:nvSpPr>
          <p:spPr bwMode="auto">
            <a:xfrm flipV="1">
              <a:off x="2880" y="2976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4603" name="Line 12"/>
            <p:cNvSpPr>
              <a:spLocks noChangeShapeType="1"/>
            </p:cNvSpPr>
            <p:nvPr/>
          </p:nvSpPr>
          <p:spPr bwMode="auto">
            <a:xfrm flipH="1" flipV="1">
              <a:off x="2673" y="3055"/>
              <a:ext cx="207" cy="30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grpSp>
          <p:nvGrpSpPr>
            <p:cNvPr id="24604" name="Group 13"/>
            <p:cNvGrpSpPr>
              <a:grpSpLocks/>
            </p:cNvGrpSpPr>
            <p:nvPr/>
          </p:nvGrpSpPr>
          <p:grpSpPr bwMode="auto">
            <a:xfrm flipH="1">
              <a:off x="2903" y="3013"/>
              <a:ext cx="361" cy="347"/>
              <a:chOff x="2519" y="3013"/>
              <a:chExt cx="361" cy="347"/>
            </a:xfrm>
          </p:grpSpPr>
          <p:sp>
            <p:nvSpPr>
              <p:cNvPr id="24605" name="Line 14"/>
              <p:cNvSpPr>
                <a:spLocks noChangeShapeType="1"/>
              </p:cNvSpPr>
              <p:nvPr/>
            </p:nvSpPr>
            <p:spPr bwMode="auto">
              <a:xfrm flipH="1">
                <a:off x="2519" y="3360"/>
                <a:ext cx="36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  <p:sp>
            <p:nvSpPr>
              <p:cNvPr id="24606" name="Line 15"/>
              <p:cNvSpPr>
                <a:spLocks noChangeShapeType="1"/>
              </p:cNvSpPr>
              <p:nvPr/>
            </p:nvSpPr>
            <p:spPr bwMode="auto">
              <a:xfrm flipH="1" flipV="1">
                <a:off x="2527" y="3250"/>
                <a:ext cx="353" cy="11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  <p:sp>
            <p:nvSpPr>
              <p:cNvPr id="24607" name="Line 16"/>
              <p:cNvSpPr>
                <a:spLocks noChangeShapeType="1"/>
              </p:cNvSpPr>
              <p:nvPr/>
            </p:nvSpPr>
            <p:spPr bwMode="auto">
              <a:xfrm flipH="1" flipV="1">
                <a:off x="2582" y="3148"/>
                <a:ext cx="298" cy="2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  <p:sp>
            <p:nvSpPr>
              <p:cNvPr id="24608" name="Line 17"/>
              <p:cNvSpPr>
                <a:spLocks noChangeShapeType="1"/>
              </p:cNvSpPr>
              <p:nvPr/>
            </p:nvSpPr>
            <p:spPr bwMode="auto">
              <a:xfrm flipH="1" flipV="1">
                <a:off x="2774" y="3013"/>
                <a:ext cx="106" cy="34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  <p:sp>
            <p:nvSpPr>
              <p:cNvPr id="24609" name="Line 18"/>
              <p:cNvSpPr>
                <a:spLocks noChangeShapeType="1"/>
              </p:cNvSpPr>
              <p:nvPr/>
            </p:nvSpPr>
            <p:spPr bwMode="auto">
              <a:xfrm flipH="1" flipV="1">
                <a:off x="2673" y="3055"/>
                <a:ext cx="207" cy="30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</p:grpSp>
      </p:grpSp>
      <p:sp>
        <p:nvSpPr>
          <p:cNvPr id="24582" name="Line 19"/>
          <p:cNvSpPr>
            <a:spLocks noChangeShapeType="1"/>
          </p:cNvSpPr>
          <p:nvPr/>
        </p:nvSpPr>
        <p:spPr bwMode="auto">
          <a:xfrm flipV="1">
            <a:off x="5181600" y="5080248"/>
            <a:ext cx="22860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scene3d>
            <a:camera prst="legacyPerspectiveTopLeft"/>
            <a:lightRig rig="legacyFlat3" dir="r"/>
          </a:scene3d>
          <a:sp3d extrusionH="3630600" prstMaterial="legacyMatte">
            <a:bevelT w="13500" h="13500" prst="angle"/>
            <a:bevelB w="13500" h="13500" prst="angle"/>
            <a:extrusionClr>
              <a:srgbClr val="FFC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flatTx/>
          </a:bodyPr>
          <a:lstStyle/>
          <a:p>
            <a:endParaRPr lang="tr-TR" dirty="0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791200" y="4394448"/>
            <a:ext cx="1066800" cy="457200"/>
            <a:chOff x="2519" y="2976"/>
            <a:chExt cx="745" cy="384"/>
          </a:xfrm>
        </p:grpSpPr>
        <p:sp>
          <p:nvSpPr>
            <p:cNvPr id="24586" name="Line 21"/>
            <p:cNvSpPr>
              <a:spLocks noChangeShapeType="1"/>
            </p:cNvSpPr>
            <p:nvPr/>
          </p:nvSpPr>
          <p:spPr bwMode="auto">
            <a:xfrm flipH="1">
              <a:off x="2519" y="3360"/>
              <a:ext cx="36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4587" name="Line 22"/>
            <p:cNvSpPr>
              <a:spLocks noChangeShapeType="1"/>
            </p:cNvSpPr>
            <p:nvPr/>
          </p:nvSpPr>
          <p:spPr bwMode="auto">
            <a:xfrm flipH="1" flipV="1">
              <a:off x="2527" y="3250"/>
              <a:ext cx="353" cy="1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4588" name="Line 23"/>
            <p:cNvSpPr>
              <a:spLocks noChangeShapeType="1"/>
            </p:cNvSpPr>
            <p:nvPr/>
          </p:nvSpPr>
          <p:spPr bwMode="auto">
            <a:xfrm flipH="1" flipV="1">
              <a:off x="2582" y="3148"/>
              <a:ext cx="298" cy="2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4589" name="Line 24"/>
            <p:cNvSpPr>
              <a:spLocks noChangeShapeType="1"/>
            </p:cNvSpPr>
            <p:nvPr/>
          </p:nvSpPr>
          <p:spPr bwMode="auto">
            <a:xfrm flipH="1" flipV="1">
              <a:off x="2774" y="3013"/>
              <a:ext cx="106" cy="3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4590" name="Line 25"/>
            <p:cNvSpPr>
              <a:spLocks noChangeShapeType="1"/>
            </p:cNvSpPr>
            <p:nvPr/>
          </p:nvSpPr>
          <p:spPr bwMode="auto">
            <a:xfrm flipV="1">
              <a:off x="2880" y="2976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4591" name="Line 26"/>
            <p:cNvSpPr>
              <a:spLocks noChangeShapeType="1"/>
            </p:cNvSpPr>
            <p:nvPr/>
          </p:nvSpPr>
          <p:spPr bwMode="auto">
            <a:xfrm flipH="1" flipV="1">
              <a:off x="2673" y="3055"/>
              <a:ext cx="207" cy="30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grpSp>
          <p:nvGrpSpPr>
            <p:cNvPr id="24592" name="Group 27"/>
            <p:cNvGrpSpPr>
              <a:grpSpLocks/>
            </p:cNvGrpSpPr>
            <p:nvPr/>
          </p:nvGrpSpPr>
          <p:grpSpPr bwMode="auto">
            <a:xfrm flipH="1">
              <a:off x="2903" y="3013"/>
              <a:ext cx="361" cy="347"/>
              <a:chOff x="2519" y="3013"/>
              <a:chExt cx="361" cy="347"/>
            </a:xfrm>
          </p:grpSpPr>
          <p:sp>
            <p:nvSpPr>
              <p:cNvPr id="24593" name="Line 28"/>
              <p:cNvSpPr>
                <a:spLocks noChangeShapeType="1"/>
              </p:cNvSpPr>
              <p:nvPr/>
            </p:nvSpPr>
            <p:spPr bwMode="auto">
              <a:xfrm flipH="1">
                <a:off x="2519" y="3360"/>
                <a:ext cx="36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  <p:sp>
            <p:nvSpPr>
              <p:cNvPr id="24594" name="Line 29"/>
              <p:cNvSpPr>
                <a:spLocks noChangeShapeType="1"/>
              </p:cNvSpPr>
              <p:nvPr/>
            </p:nvSpPr>
            <p:spPr bwMode="auto">
              <a:xfrm flipH="1" flipV="1">
                <a:off x="2527" y="3250"/>
                <a:ext cx="353" cy="11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  <p:sp>
            <p:nvSpPr>
              <p:cNvPr id="24595" name="Line 30"/>
              <p:cNvSpPr>
                <a:spLocks noChangeShapeType="1"/>
              </p:cNvSpPr>
              <p:nvPr/>
            </p:nvSpPr>
            <p:spPr bwMode="auto">
              <a:xfrm flipH="1" flipV="1">
                <a:off x="2582" y="3148"/>
                <a:ext cx="298" cy="2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  <p:sp>
            <p:nvSpPr>
              <p:cNvPr id="24596" name="Line 31"/>
              <p:cNvSpPr>
                <a:spLocks noChangeShapeType="1"/>
              </p:cNvSpPr>
              <p:nvPr/>
            </p:nvSpPr>
            <p:spPr bwMode="auto">
              <a:xfrm flipH="1" flipV="1">
                <a:off x="2774" y="3013"/>
                <a:ext cx="106" cy="34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  <p:sp>
            <p:nvSpPr>
              <p:cNvPr id="24597" name="Line 32"/>
              <p:cNvSpPr>
                <a:spLocks noChangeShapeType="1"/>
              </p:cNvSpPr>
              <p:nvPr/>
            </p:nvSpPr>
            <p:spPr bwMode="auto">
              <a:xfrm flipH="1" flipV="1">
                <a:off x="2673" y="3055"/>
                <a:ext cx="207" cy="30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</p:grpSp>
      </p:grpSp>
      <p:sp>
        <p:nvSpPr>
          <p:cNvPr id="24584" name="Line 33"/>
          <p:cNvSpPr>
            <a:spLocks noChangeShapeType="1"/>
          </p:cNvSpPr>
          <p:nvPr/>
        </p:nvSpPr>
        <p:spPr bwMode="auto">
          <a:xfrm>
            <a:off x="2404533" y="3861048"/>
            <a:ext cx="338667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4585" name="Line 34"/>
          <p:cNvSpPr>
            <a:spLocks noChangeShapeType="1"/>
          </p:cNvSpPr>
          <p:nvPr/>
        </p:nvSpPr>
        <p:spPr bwMode="auto">
          <a:xfrm flipH="1">
            <a:off x="6248400" y="4470648"/>
            <a:ext cx="1752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380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tr-TR" altLang="tr-TR" dirty="0"/>
              <a:t>Hedef: Gerçekçi Görünüm</a:t>
            </a:r>
          </a:p>
        </p:txBody>
      </p:sp>
      <p:graphicFrame>
        <p:nvGraphicFramePr>
          <p:cNvPr id="4099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388533" y="1600201"/>
          <a:ext cx="6299200" cy="497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4" name="Bitmap Image" r:id="rId3" imgW="5990476" imgH="4734586" progId="PBrush">
                  <p:embed/>
                </p:oleObj>
              </mc:Choice>
              <mc:Fallback>
                <p:oleObj name="Bitmap Image" r:id="rId3" imgW="5990476" imgH="4734586" progId="PBrush">
                  <p:embed/>
                  <p:pic>
                    <p:nvPicPr>
                      <p:cNvPr id="0" name="Picture 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9" t="1509" r="1961" b="504"/>
                      <a:stretch>
                        <a:fillRect/>
                      </a:stretch>
                    </p:blipFill>
                    <p:spPr bwMode="auto">
                      <a:xfrm>
                        <a:off x="1388533" y="1600201"/>
                        <a:ext cx="6299200" cy="497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11C3E-6DEC-4005-872B-A95B2FC8AF8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0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Lambert’</a:t>
            </a:r>
            <a:r>
              <a:rPr lang="tr-TR" altLang="tr-TR" dirty="0"/>
              <a:t>in</a:t>
            </a:r>
            <a:r>
              <a:rPr lang="en-US" altLang="tr-TR" dirty="0"/>
              <a:t> </a:t>
            </a:r>
            <a:r>
              <a:rPr lang="tr-TR" altLang="tr-TR" dirty="0"/>
              <a:t>Kosinüs Yasası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20</a:t>
            </a:fld>
            <a:endParaRPr lang="tr-TR" dirty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273050" indent="-273050">
              <a:tabLst>
                <a:tab pos="273050" algn="l"/>
              </a:tabLst>
              <a:defRPr/>
            </a:pPr>
            <a:r>
              <a:rPr lang="tr-TR" dirty="0"/>
              <a:t>İdeal dağınık</a:t>
            </a:r>
            <a:r>
              <a:rPr lang="en-US" dirty="0"/>
              <a:t> </a:t>
            </a:r>
            <a:r>
              <a:rPr lang="tr-TR" dirty="0"/>
              <a:t>yüzey</a:t>
            </a:r>
            <a:r>
              <a:rPr lang="en-US" dirty="0"/>
              <a:t> </a:t>
            </a:r>
            <a:r>
              <a:rPr lang="en-US" i="0" dirty="0">
                <a:solidFill>
                  <a:srgbClr val="FF0000"/>
                </a:solidFill>
              </a:rPr>
              <a:t>Lambert’</a:t>
            </a:r>
            <a:r>
              <a:rPr lang="tr-TR" i="0" dirty="0">
                <a:solidFill>
                  <a:srgbClr val="FF0000"/>
                </a:solidFill>
              </a:rPr>
              <a:t>in</a:t>
            </a:r>
            <a:r>
              <a:rPr lang="en-US" i="0" dirty="0">
                <a:solidFill>
                  <a:srgbClr val="FF0000"/>
                </a:solidFill>
              </a:rPr>
              <a:t> </a:t>
            </a:r>
            <a:r>
              <a:rPr lang="tr-TR" i="0" dirty="0">
                <a:solidFill>
                  <a:srgbClr val="FF0000"/>
                </a:solidFill>
              </a:rPr>
              <a:t>kosinüs yasasına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uyarak ışını dağıtır: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Tx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tr-TR" dirty="0">
                <a:solidFill>
                  <a:schemeClr val="tx1"/>
                </a:solidFill>
              </a:rPr>
              <a:t>"</a:t>
            </a:r>
            <a:r>
              <a:rPr lang="tr-TR" sz="2000" i="1" dirty="0"/>
              <a:t>Verilen bir yönde yüzeyin küçük bir parçasına gelen enerjinin yansıması, yüzey normali ile ışığın yönü arasındaki açının kosinüsüyle orantılıdır.</a:t>
            </a:r>
            <a:r>
              <a:rPr lang="tr-TR" sz="2000" dirty="0"/>
              <a:t>"</a:t>
            </a:r>
            <a:endParaRPr lang="en-US" dirty="0"/>
          </a:p>
          <a:p>
            <a:pPr marL="273050" indent="-273050">
              <a:defRPr/>
            </a:pPr>
            <a:r>
              <a:rPr lang="tr-TR" dirty="0"/>
              <a:t>Bu yüzden sıklıkla</a:t>
            </a:r>
            <a:r>
              <a:rPr lang="en-US" dirty="0"/>
              <a:t> </a:t>
            </a:r>
            <a:r>
              <a:rPr lang="en-US" i="0" dirty="0">
                <a:solidFill>
                  <a:srgbClr val="FF0000"/>
                </a:solidFill>
              </a:rPr>
              <a:t>Lambert </a:t>
            </a:r>
            <a:r>
              <a:rPr lang="tr-TR" i="0" dirty="0">
                <a:solidFill>
                  <a:srgbClr val="FF0000"/>
                </a:solidFill>
              </a:rPr>
              <a:t>yüzeyleri </a:t>
            </a:r>
            <a:r>
              <a:rPr lang="tr-TR" dirty="0"/>
              <a:t>diye anılırlar.</a:t>
            </a:r>
            <a:endParaRPr lang="en-US" dirty="0">
              <a:solidFill>
                <a:srgbClr val="FF0000"/>
              </a:solidFill>
            </a:endParaRPr>
          </a:p>
          <a:p>
            <a:pPr marL="273050" indent="-273050">
              <a:defRPr/>
            </a:pPr>
            <a:r>
              <a:rPr lang="en-US" dirty="0"/>
              <a:t>Not</a:t>
            </a:r>
            <a:r>
              <a:rPr lang="tr-TR" dirty="0"/>
              <a:t>:</a:t>
            </a:r>
            <a:r>
              <a:rPr lang="en-US" dirty="0"/>
              <a:t> </a:t>
            </a:r>
            <a:r>
              <a:rPr lang="tr-TR" dirty="0"/>
              <a:t>Yansıyan ışının şiddeti</a:t>
            </a:r>
            <a:r>
              <a:rPr lang="en-US" dirty="0"/>
              <a:t> </a:t>
            </a:r>
            <a:r>
              <a:rPr lang="tr-TR" dirty="0"/>
              <a:t>kameranın nereden baktığından bağımsızdır,</a:t>
            </a:r>
            <a:r>
              <a:rPr lang="en-US" dirty="0"/>
              <a:t> </a:t>
            </a:r>
            <a:r>
              <a:rPr lang="tr-TR" dirty="0"/>
              <a:t>fakat yüzeyin ışığa göre konumuyla</a:t>
            </a:r>
            <a:r>
              <a:rPr lang="en-US" dirty="0"/>
              <a:t> </a:t>
            </a:r>
            <a:r>
              <a:rPr lang="tr-TR" dirty="0"/>
              <a:t>direk ilgilidir.</a:t>
            </a:r>
            <a:endParaRPr lang="en-US" dirty="0"/>
          </a:p>
          <a:p>
            <a:pPr marL="0" indent="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150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23" y="2940050"/>
            <a:ext cx="8125178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Lambert’</a:t>
            </a:r>
            <a:r>
              <a:rPr lang="tr-TR" altLang="tr-TR" dirty="0"/>
              <a:t>in</a:t>
            </a:r>
            <a:r>
              <a:rPr lang="en-US" altLang="tr-TR" dirty="0"/>
              <a:t> </a:t>
            </a:r>
            <a:r>
              <a:rPr lang="tr-TR" altLang="tr-TR" dirty="0"/>
              <a:t>Yasası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21</a:t>
            </a:fld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95936" y="2924944"/>
            <a:ext cx="4114800" cy="55361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000" b="1" dirty="0"/>
              <a:t>Lambert'in Kosinüs Yasası</a:t>
            </a:r>
          </a:p>
        </p:txBody>
      </p:sp>
    </p:spTree>
    <p:extLst>
      <p:ext uri="{BB962C8B-B14F-4D97-AF65-F5344CB8AC3E}">
        <p14:creationId xmlns:p14="http://schemas.microsoft.com/office/powerpoint/2010/main" val="1877807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Dağınık Yansımanın Hesabı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22</a:t>
            </a:fld>
            <a:endParaRPr lang="tr-TR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dirty="0"/>
              <a:t>Yüzey normali ile gelen ışık arasındaki açıya</a:t>
            </a:r>
            <a:r>
              <a:rPr lang="en-US" dirty="0"/>
              <a:t> </a:t>
            </a:r>
            <a:r>
              <a:rPr lang="tr-TR" i="0" dirty="0">
                <a:solidFill>
                  <a:srgbClr val="FF0000"/>
                </a:solidFill>
              </a:rPr>
              <a:t>etki açısı</a:t>
            </a:r>
            <a:r>
              <a:rPr lang="en-US" i="0" dirty="0">
                <a:solidFill>
                  <a:srgbClr val="FFFF00"/>
                </a:solidFill>
              </a:rPr>
              <a:t>:</a:t>
            </a:r>
            <a:r>
              <a:rPr lang="tr-TR" dirty="0"/>
              <a:t>denilir.</a:t>
            </a:r>
            <a:endParaRPr lang="tr-TR" i="0" dirty="0">
              <a:solidFill>
                <a:srgbClr val="FFFF00"/>
              </a:solidFill>
            </a:endParaRPr>
          </a:p>
          <a:p>
            <a:pPr marL="0" indent="0">
              <a:defRPr/>
            </a:pPr>
            <a:endParaRPr lang="en-US" dirty="0"/>
          </a:p>
          <a:p>
            <a:pPr marL="0" indent="0">
              <a:defRPr/>
            </a:pPr>
            <a:endParaRPr lang="en-US" dirty="0"/>
          </a:p>
          <a:p>
            <a:pPr marL="0" indent="0">
              <a:defRPr/>
            </a:pPr>
            <a:endParaRPr lang="tr-TR" dirty="0"/>
          </a:p>
          <a:p>
            <a:pPr marL="0" indent="0">
              <a:defRPr/>
            </a:pPr>
            <a:endParaRPr lang="tr-TR" dirty="0"/>
          </a:p>
          <a:p>
            <a:pPr marL="0" indent="0"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b="1" i="0" dirty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b="1" i="0" baseline="-25000" dirty="0">
                <a:solidFill>
                  <a:srgbClr val="FF0000"/>
                </a:solidFill>
                <a:latin typeface="Times New Roman" pitchFamily="18" charset="0"/>
              </a:rPr>
              <a:t>diffuse</a:t>
            </a:r>
            <a:r>
              <a:rPr lang="en-US" b="1" i="0" dirty="0">
                <a:solidFill>
                  <a:srgbClr val="FF0000"/>
                </a:solidFill>
                <a:latin typeface="Times New Roman" pitchFamily="18" charset="0"/>
              </a:rPr>
              <a:t> = k</a:t>
            </a:r>
            <a:r>
              <a:rPr lang="en-US" b="1" i="0" baseline="-25000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b="1" i="0" dirty="0">
                <a:solidFill>
                  <a:srgbClr val="FF0000"/>
                </a:solidFill>
                <a:latin typeface="Times New Roman" pitchFamily="18" charset="0"/>
              </a:rPr>
              <a:t> I</a:t>
            </a:r>
            <a:r>
              <a:rPr lang="en-US" b="1" i="0" baseline="-25000" dirty="0">
                <a:solidFill>
                  <a:srgbClr val="FF0000"/>
                </a:solidFill>
                <a:latin typeface="Times New Roman" pitchFamily="18" charset="0"/>
              </a:rPr>
              <a:t>light</a:t>
            </a:r>
            <a:r>
              <a:rPr lang="en-US" b="1" i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cos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</a:t>
            </a:r>
          </a:p>
          <a:p>
            <a:pPr algn="ctr">
              <a:defRPr/>
            </a:pPr>
            <a:r>
              <a:rPr lang="tr-TR" dirty="0"/>
              <a:t>Pratikte bunun karşılığı vektör</a:t>
            </a:r>
            <a:r>
              <a:rPr lang="en-US" dirty="0"/>
              <a:t> </a:t>
            </a:r>
            <a:r>
              <a:rPr lang="tr-TR" dirty="0"/>
              <a:t>aritmetiğidir</a:t>
            </a:r>
            <a:r>
              <a:rPr lang="en-US" dirty="0"/>
              <a:t>:</a:t>
            </a:r>
            <a:br>
              <a:rPr lang="tr-TR" dirty="0"/>
            </a:br>
            <a:r>
              <a:rPr lang="en-US" sz="3200" i="0" dirty="0">
                <a:latin typeface="Times New Roman" pitchFamily="18" charset="0"/>
              </a:rPr>
              <a:t>I</a:t>
            </a:r>
            <a:r>
              <a:rPr lang="en-US" sz="3200" i="0" baseline="-25000" dirty="0">
                <a:latin typeface="Times New Roman" pitchFamily="18" charset="0"/>
              </a:rPr>
              <a:t>diffuse</a:t>
            </a:r>
            <a:r>
              <a:rPr lang="en-US" sz="3200" i="0" dirty="0">
                <a:latin typeface="Times New Roman" pitchFamily="18" charset="0"/>
              </a:rPr>
              <a:t> = k</a:t>
            </a:r>
            <a:r>
              <a:rPr lang="en-US" sz="3200" i="0" baseline="-25000" dirty="0">
                <a:latin typeface="Times New Roman" pitchFamily="18" charset="0"/>
              </a:rPr>
              <a:t>d</a:t>
            </a:r>
            <a:r>
              <a:rPr lang="en-US" sz="3200" i="0" dirty="0">
                <a:latin typeface="Times New Roman" pitchFamily="18" charset="0"/>
              </a:rPr>
              <a:t> I</a:t>
            </a:r>
            <a:r>
              <a:rPr lang="en-US" sz="3200" i="0" baseline="-25000" dirty="0">
                <a:latin typeface="Times New Roman" pitchFamily="18" charset="0"/>
              </a:rPr>
              <a:t>light</a:t>
            </a:r>
            <a:r>
              <a:rPr lang="en-US" sz="3200" i="0" dirty="0">
                <a:latin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</a:rPr>
              <a:t>(</a:t>
            </a:r>
            <a:r>
              <a:rPr lang="en-US" sz="3200" b="0" i="0" dirty="0">
                <a:latin typeface="Times New Roman" pitchFamily="18" charset="0"/>
              </a:rPr>
              <a:t>n • l</a:t>
            </a:r>
            <a:r>
              <a:rPr lang="en-US" sz="3200" dirty="0">
                <a:latin typeface="Times New Roman" pitchFamily="18" charset="0"/>
              </a:rPr>
              <a:t>)</a:t>
            </a:r>
            <a:endParaRPr lang="en-US" sz="3200" dirty="0"/>
          </a:p>
        </p:txBody>
      </p:sp>
      <p:grpSp>
        <p:nvGrpSpPr>
          <p:cNvPr id="27652" name="Group 10"/>
          <p:cNvGrpSpPr>
            <a:grpSpLocks/>
          </p:cNvGrpSpPr>
          <p:nvPr/>
        </p:nvGrpSpPr>
        <p:grpSpPr bwMode="auto">
          <a:xfrm>
            <a:off x="2946400" y="2420888"/>
            <a:ext cx="2895600" cy="1830388"/>
            <a:chOff x="2088" y="1679"/>
            <a:chExt cx="2052" cy="1153"/>
          </a:xfrm>
        </p:grpSpPr>
        <p:sp>
          <p:nvSpPr>
            <p:cNvPr id="27653" name="Line 4"/>
            <p:cNvSpPr>
              <a:spLocks noChangeShapeType="1"/>
            </p:cNvSpPr>
            <p:nvPr/>
          </p:nvSpPr>
          <p:spPr bwMode="auto">
            <a:xfrm flipV="1">
              <a:off x="2520" y="2832"/>
              <a:ext cx="1620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scene3d>
              <a:camera prst="legacyPerspectiveTopLeft"/>
              <a:lightRig rig="legacyFlat3" dir="r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C0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tr-TR" dirty="0"/>
            </a:p>
          </p:txBody>
        </p:sp>
        <p:sp>
          <p:nvSpPr>
            <p:cNvPr id="27654" name="Line 5"/>
            <p:cNvSpPr>
              <a:spLocks noChangeShapeType="1"/>
            </p:cNvSpPr>
            <p:nvPr/>
          </p:nvSpPr>
          <p:spPr bwMode="auto">
            <a:xfrm flipV="1">
              <a:off x="3114" y="1776"/>
              <a:ext cx="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7655" name="Line 6"/>
            <p:cNvSpPr>
              <a:spLocks noChangeShapeType="1"/>
            </p:cNvSpPr>
            <p:nvPr/>
          </p:nvSpPr>
          <p:spPr bwMode="auto">
            <a:xfrm>
              <a:off x="2088" y="1824"/>
              <a:ext cx="1026" cy="8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7656" name="Text Box 7"/>
            <p:cNvSpPr txBox="1">
              <a:spLocks noChangeArrowheads="1"/>
            </p:cNvSpPr>
            <p:nvPr/>
          </p:nvSpPr>
          <p:spPr bwMode="auto">
            <a:xfrm>
              <a:off x="3186" y="1679"/>
              <a:ext cx="2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tr-TR" b="1" i="1" dirty="0"/>
                <a:t>n</a:t>
              </a:r>
            </a:p>
          </p:txBody>
        </p:sp>
        <p:sp>
          <p:nvSpPr>
            <p:cNvPr id="27657" name="Text Box 8"/>
            <p:cNvSpPr txBox="1">
              <a:spLocks noChangeArrowheads="1"/>
            </p:cNvSpPr>
            <p:nvPr/>
          </p:nvSpPr>
          <p:spPr bwMode="auto">
            <a:xfrm>
              <a:off x="2280" y="1679"/>
              <a:ext cx="1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tr-TR" b="1" i="1" dirty="0"/>
                <a:t>l</a:t>
              </a:r>
            </a:p>
          </p:txBody>
        </p:sp>
        <p:sp>
          <p:nvSpPr>
            <p:cNvPr id="27658" name="Text Box 9"/>
            <p:cNvSpPr txBox="1">
              <a:spLocks noChangeArrowheads="1"/>
            </p:cNvSpPr>
            <p:nvPr/>
          </p:nvSpPr>
          <p:spPr bwMode="auto">
            <a:xfrm>
              <a:off x="2897" y="2255"/>
              <a:ext cx="24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tr-TR" dirty="0">
                  <a:sym typeface="Symbol" pitchFamily="18" charset="2"/>
                </a:rPr>
                <a:t></a:t>
              </a:r>
              <a:endParaRPr lang="en-US" alt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261840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Dağınık Yansımalara Örnekler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23</a:t>
            </a:fld>
            <a:endParaRPr lang="tr-TR" dirty="0"/>
          </a:p>
        </p:txBody>
      </p:sp>
      <p:sp>
        <p:nvSpPr>
          <p:cNvPr id="2959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273050" indent="-273050">
              <a:defRPr/>
            </a:pPr>
            <a:r>
              <a:rPr lang="tr-TR" dirty="0"/>
              <a:t>Sadece </a:t>
            </a:r>
            <a:r>
              <a:rPr lang="en-US" dirty="0"/>
              <a:t>0° </a:t>
            </a:r>
            <a:r>
              <a:rPr lang="tr-TR" dirty="0"/>
              <a:t>ile</a:t>
            </a:r>
            <a:r>
              <a:rPr lang="en-US" dirty="0"/>
              <a:t> 90° </a:t>
            </a:r>
            <a:r>
              <a:rPr lang="tr-TR" dirty="0"/>
              <a:t>derece arasına baksak yeter </a:t>
            </a:r>
            <a:r>
              <a:rPr lang="en-US" dirty="0"/>
              <a:t>(</a:t>
            </a:r>
            <a:r>
              <a:rPr lang="tr-TR" i="0" dirty="0">
                <a:solidFill>
                  <a:srgbClr val="FF0000"/>
                </a:solidFill>
              </a:rPr>
              <a:t>Neden</a:t>
            </a:r>
            <a:r>
              <a:rPr lang="en-US" i="0" dirty="0">
                <a:solidFill>
                  <a:srgbClr val="FF0000"/>
                </a:solidFill>
              </a:rPr>
              <a:t>?</a:t>
            </a:r>
            <a:r>
              <a:rPr lang="en-US" dirty="0"/>
              <a:t>)</a:t>
            </a:r>
          </a:p>
          <a:p>
            <a:pPr marL="273050" indent="-273050">
              <a:defRPr/>
            </a:pPr>
            <a:r>
              <a:rPr lang="en-US" dirty="0"/>
              <a:t>Lambert</a:t>
            </a:r>
            <a:r>
              <a:rPr lang="tr-TR" dirty="0"/>
              <a:t> küreleri</a:t>
            </a:r>
            <a:r>
              <a:rPr lang="en-US" dirty="0"/>
              <a:t> </a:t>
            </a:r>
            <a:r>
              <a:rPr lang="tr-TR" dirty="0"/>
              <a:t>değişik açılardan gelen ışıkla şu şekilde görünürler</a:t>
            </a:r>
            <a:r>
              <a:rPr lang="en-US" dirty="0"/>
              <a:t>: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8" y="3501008"/>
            <a:ext cx="1905266" cy="190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78" y="3501008"/>
            <a:ext cx="1905266" cy="190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89" y="3501008"/>
            <a:ext cx="1905266" cy="190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22" y="3501008"/>
            <a:ext cx="1905266" cy="190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11" y="3501008"/>
            <a:ext cx="1905266" cy="190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114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Sönümlenme Nedir?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24</a:t>
            </a:fld>
            <a:endParaRPr lang="tr-TR" dirty="0"/>
          </a:p>
        </p:txBody>
      </p:sp>
      <p:sp>
        <p:nvSpPr>
          <p:cNvPr id="2969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tr-TR" sz="3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</a:t>
            </a:r>
            <a:r>
              <a:rPr lang="en-US" sz="3900" dirty="0"/>
              <a:t> </a:t>
            </a:r>
            <a:r>
              <a:rPr lang="tr-TR" sz="2800" dirty="0"/>
              <a:t>modeli dağınık yansımada çarpan olarak bulunur:</a:t>
            </a:r>
            <a:endParaRPr lang="en-US" sz="3600" dirty="0"/>
          </a:p>
          <a:p>
            <a:pPr lvl="3">
              <a:buFont typeface="Arial" charset="0"/>
              <a:buNone/>
              <a:defRPr/>
            </a:pPr>
            <a:r>
              <a:rPr lang="en-US" sz="3400" i="1" dirty="0">
                <a:latin typeface="Times New Roman" pitchFamily="18" charset="0"/>
              </a:rPr>
              <a:t>I</a:t>
            </a:r>
            <a:r>
              <a:rPr lang="en-US" sz="3400" i="1" baseline="-25000" dirty="0">
                <a:latin typeface="Times New Roman" pitchFamily="18" charset="0"/>
              </a:rPr>
              <a:t>diffuse</a:t>
            </a:r>
            <a:r>
              <a:rPr lang="en-US" sz="3400" i="1" dirty="0">
                <a:latin typeface="Times New Roman" pitchFamily="18" charset="0"/>
              </a:rPr>
              <a:t> = k</a:t>
            </a:r>
            <a:r>
              <a:rPr lang="en-US" sz="3400" i="1" baseline="-25000" dirty="0">
                <a:latin typeface="Times New Roman" pitchFamily="18" charset="0"/>
              </a:rPr>
              <a:t>d</a:t>
            </a:r>
            <a:r>
              <a:rPr lang="en-US" sz="3400" i="1" dirty="0">
                <a:latin typeface="Times New Roman" pitchFamily="18" charset="0"/>
              </a:rPr>
              <a:t> f</a:t>
            </a:r>
            <a:r>
              <a:rPr lang="en-US" sz="3400" i="1" baseline="-25000" dirty="0">
                <a:latin typeface="Times New Roman" pitchFamily="18" charset="0"/>
              </a:rPr>
              <a:t>att</a:t>
            </a:r>
            <a:r>
              <a:rPr lang="en-US" sz="3400" i="1" dirty="0">
                <a:latin typeface="Times New Roman" pitchFamily="18" charset="0"/>
              </a:rPr>
              <a:t> I</a:t>
            </a:r>
            <a:r>
              <a:rPr lang="en-US" sz="3400" i="1" baseline="-25000" dirty="0">
                <a:latin typeface="Times New Roman" pitchFamily="18" charset="0"/>
              </a:rPr>
              <a:t>light</a:t>
            </a:r>
            <a:r>
              <a:rPr lang="en-US" sz="3400" i="1" dirty="0">
                <a:latin typeface="Times New Roman" pitchFamily="18" charset="0"/>
              </a:rPr>
              <a:t>  </a:t>
            </a:r>
            <a:r>
              <a:rPr lang="en-US" sz="3400" dirty="0">
                <a:latin typeface="Times New Roman" pitchFamily="18" charset="0"/>
              </a:rPr>
              <a:t>(</a:t>
            </a:r>
            <a:r>
              <a:rPr lang="en-US" sz="3400" b="1" i="1" dirty="0">
                <a:latin typeface="Times New Roman" pitchFamily="18" charset="0"/>
              </a:rPr>
              <a:t>n • l</a:t>
            </a:r>
            <a:r>
              <a:rPr lang="en-US" sz="3400" dirty="0">
                <a:latin typeface="Times New Roman" pitchFamily="18" charset="0"/>
              </a:rPr>
              <a:t>)</a:t>
            </a:r>
            <a:endParaRPr lang="tr-TR" sz="3400" dirty="0">
              <a:latin typeface="Times New Roman" pitchFamily="18" charset="0"/>
            </a:endParaRPr>
          </a:p>
          <a:p>
            <a:pPr marL="0" indent="0">
              <a:buNone/>
              <a:defRPr/>
            </a:pPr>
            <a:endParaRPr lang="tr-TR" sz="2800" dirty="0"/>
          </a:p>
          <a:p>
            <a:pPr marL="0" indent="0">
              <a:buNone/>
              <a:defRPr/>
            </a:pPr>
            <a:r>
              <a:rPr lang="tr-TR" sz="2800" dirty="0"/>
              <a:t>Bunun uzaklıkla orantılı hesabı şudur:</a:t>
            </a:r>
            <a:endParaRPr lang="en-US" sz="2800" dirty="0"/>
          </a:p>
          <a:p>
            <a:pPr lvl="3">
              <a:buFont typeface="Arial" charset="0"/>
              <a:buNone/>
              <a:defRPr/>
            </a:pPr>
            <a:r>
              <a:rPr lang="en-US" sz="3400" dirty="0"/>
              <a:t>f</a:t>
            </a:r>
            <a:r>
              <a:rPr lang="en-US" sz="3400" baseline="-25000" dirty="0"/>
              <a:t>att</a:t>
            </a:r>
            <a:r>
              <a:rPr lang="en-US" sz="3400" dirty="0"/>
              <a:t> = 1/(d</a:t>
            </a:r>
            <a:r>
              <a:rPr lang="en-US" sz="3400" baseline="-25000" dirty="0"/>
              <a:t>light</a:t>
            </a:r>
            <a:r>
              <a:rPr lang="en-US" sz="3400" dirty="0"/>
              <a:t>)</a:t>
            </a:r>
            <a:r>
              <a:rPr lang="en-US" sz="3400" baseline="30000" dirty="0"/>
              <a:t>2</a:t>
            </a:r>
          </a:p>
          <a:p>
            <a:pPr marL="0" indent="0">
              <a:buNone/>
              <a:defRPr/>
            </a:pPr>
            <a:endParaRPr lang="tr-TR" sz="2800" dirty="0"/>
          </a:p>
          <a:p>
            <a:pPr marL="0" indent="0">
              <a:buNone/>
              <a:defRPr/>
            </a:pPr>
            <a:r>
              <a:rPr lang="tr-TR" sz="2800" dirty="0"/>
              <a:t>Kontrolü biraz daha arttırmak için OpenGL şunu tercih eder:</a:t>
            </a:r>
            <a:endParaRPr lang="en-US" sz="2800" dirty="0"/>
          </a:p>
          <a:p>
            <a:pPr lvl="3">
              <a:buFont typeface="Arial" charset="0"/>
              <a:buNone/>
              <a:defRPr/>
            </a:pPr>
            <a:r>
              <a:rPr lang="en-US" sz="3400" dirty="0"/>
              <a:t>f</a:t>
            </a:r>
            <a:r>
              <a:rPr lang="en-US" sz="3400" baseline="-25000" dirty="0"/>
              <a:t>att</a:t>
            </a:r>
            <a:r>
              <a:rPr lang="en-US" sz="3400" dirty="0"/>
              <a:t>= 1/(c</a:t>
            </a:r>
            <a:r>
              <a:rPr lang="en-US" sz="3400" baseline="-25000" dirty="0"/>
              <a:t>1</a:t>
            </a:r>
            <a:r>
              <a:rPr lang="en-US" sz="3400" dirty="0"/>
              <a:t> + c</a:t>
            </a:r>
            <a:r>
              <a:rPr lang="en-US" sz="3400" baseline="-25000" dirty="0"/>
              <a:t>2</a:t>
            </a:r>
            <a:r>
              <a:rPr lang="en-US" sz="3400" dirty="0"/>
              <a:t>d</a:t>
            </a:r>
            <a:r>
              <a:rPr lang="en-US" sz="3400" baseline="-25000" dirty="0"/>
              <a:t>light</a:t>
            </a:r>
            <a:r>
              <a:rPr lang="en-US" sz="3400" dirty="0"/>
              <a:t> + c</a:t>
            </a:r>
            <a:r>
              <a:rPr lang="en-US" sz="3400" baseline="-25000" dirty="0"/>
              <a:t>3</a:t>
            </a:r>
            <a:r>
              <a:rPr lang="en-US" sz="3400" dirty="0"/>
              <a:t>d</a:t>
            </a:r>
            <a:r>
              <a:rPr lang="en-US" sz="3400" baseline="-25000" dirty="0"/>
              <a:t>light</a:t>
            </a:r>
            <a:r>
              <a:rPr lang="en-US" sz="3400" baseline="30000" dirty="0"/>
              <a:t>2</a:t>
            </a:r>
            <a:r>
              <a:rPr lang="en-US" sz="3400" dirty="0"/>
              <a:t>)</a:t>
            </a:r>
          </a:p>
          <a:p>
            <a:pPr marL="0" indent="0">
              <a:defRPr/>
            </a:pP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139460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Parlak (ing: </a:t>
            </a:r>
            <a:r>
              <a:rPr lang="en-US" altLang="tr-TR" i="1" dirty="0"/>
              <a:t>Specular</a:t>
            </a:r>
            <a:r>
              <a:rPr lang="tr-TR" altLang="tr-TR" dirty="0"/>
              <a:t>)</a:t>
            </a:r>
            <a:r>
              <a:rPr lang="en-US" altLang="tr-TR" dirty="0"/>
              <a:t> </a:t>
            </a:r>
            <a:r>
              <a:rPr lang="tr-TR" altLang="tr-TR" dirty="0"/>
              <a:t>Yansıma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25</a:t>
            </a:fld>
            <a:endParaRPr lang="tr-TR" dirty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273050" indent="-273050">
              <a:defRPr/>
            </a:pPr>
            <a:r>
              <a:rPr lang="tr-TR" dirty="0"/>
              <a:t>Parlak yüzeyler</a:t>
            </a:r>
            <a:r>
              <a:rPr lang="en-US" dirty="0"/>
              <a:t> </a:t>
            </a:r>
            <a:r>
              <a:rPr lang="tr-TR" b="1" dirty="0">
                <a:solidFill>
                  <a:srgbClr val="0070C0"/>
                </a:solidFill>
              </a:rPr>
              <a:t>(ing: </a:t>
            </a:r>
            <a:r>
              <a:rPr lang="en-US" b="1" i="0" dirty="0">
                <a:solidFill>
                  <a:srgbClr val="0070C0"/>
                </a:solidFill>
              </a:rPr>
              <a:t>specular reflection</a:t>
            </a:r>
            <a:r>
              <a:rPr lang="tr-TR" b="1" i="0" dirty="0">
                <a:solidFill>
                  <a:srgbClr val="0070C0"/>
                </a:solidFill>
              </a:rPr>
              <a:t>)</a:t>
            </a:r>
            <a:endParaRPr lang="tr-TR" b="1" dirty="0">
              <a:solidFill>
                <a:srgbClr val="0070C0"/>
              </a:solidFill>
            </a:endParaRPr>
          </a:p>
          <a:p>
            <a:pPr marL="547370" lvl="1" indent="-273050">
              <a:defRPr/>
            </a:pPr>
            <a:r>
              <a:rPr lang="tr-TR" dirty="0"/>
              <a:t>Cilalanmış</a:t>
            </a:r>
            <a:r>
              <a:rPr lang="en-US" dirty="0"/>
              <a:t> </a:t>
            </a:r>
            <a:r>
              <a:rPr lang="tr-TR" dirty="0"/>
              <a:t>metaller: Araba kaportası</a:t>
            </a:r>
          </a:p>
          <a:p>
            <a:pPr marL="547370" lvl="1" indent="-273050">
              <a:defRPr/>
            </a:pPr>
            <a:r>
              <a:rPr lang="tr-TR" dirty="0"/>
              <a:t>Sert plastikler: Bilardo topu</a:t>
            </a:r>
            <a:endParaRPr lang="en-US" dirty="0"/>
          </a:p>
          <a:p>
            <a:pPr marL="273050" indent="-273050">
              <a:defRPr/>
            </a:pPr>
            <a:r>
              <a:rPr lang="tr-TR" dirty="0"/>
              <a:t>Yüzey ne kadar pürüzsüzse, "parlama noktası" ismi verilen dairesel parlak alan küçülür.</a:t>
            </a:r>
            <a:endParaRPr lang="en-US" dirty="0">
              <a:solidFill>
                <a:srgbClr val="FF0000"/>
              </a:solidFill>
            </a:endParaRPr>
          </a:p>
          <a:p>
            <a:pPr marL="273050" indent="-273050">
              <a:defRPr/>
            </a:pPr>
            <a:r>
              <a:rPr lang="tr-TR" dirty="0"/>
              <a:t>Bakan kişinin (kamera gözü) konumuna göre parlama noktası yer değiştirir</a:t>
            </a:r>
            <a:r>
              <a:rPr lang="en-US" dirty="0"/>
              <a:t>, </a:t>
            </a:r>
            <a:r>
              <a:rPr lang="tr-TR" dirty="0"/>
              <a:t>yani parlak yansıma bakışa bağımlıdır.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147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Yansımanın Fiziği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26</a:t>
            </a:fld>
            <a:endParaRPr lang="tr-TR" dirty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273050" indent="-273050">
              <a:defRPr/>
            </a:pPr>
            <a:r>
              <a:rPr lang="tr-TR" dirty="0"/>
              <a:t>Mikroskopik seviyede</a:t>
            </a:r>
            <a:r>
              <a:rPr lang="en-US" dirty="0"/>
              <a:t> </a:t>
            </a:r>
            <a:r>
              <a:rPr lang="tr-TR" dirty="0"/>
              <a:t>parlak yüzeyler oldukça</a:t>
            </a:r>
            <a:r>
              <a:rPr lang="en-US" dirty="0"/>
              <a:t> </a:t>
            </a:r>
            <a:r>
              <a:rPr lang="tr-TR" dirty="0"/>
              <a:t>düzdür.</a:t>
            </a:r>
            <a:endParaRPr lang="en-US" dirty="0"/>
          </a:p>
          <a:p>
            <a:pPr marL="273050" indent="-273050">
              <a:defRPr/>
            </a:pPr>
            <a:r>
              <a:rPr lang="tr-TR" dirty="0"/>
              <a:t>Bu yüzden ışınlar bu yüzeylerden aynaymış gibi yansırlar.</a:t>
            </a:r>
            <a:endParaRPr lang="en-US" dirty="0"/>
          </a:p>
          <a:p>
            <a:pPr marL="273050" indent="-273050">
              <a:defRPr/>
            </a:pPr>
            <a:r>
              <a:rPr lang="tr-TR" dirty="0"/>
              <a:t>Yüzey ne kadar düzgünse</a:t>
            </a:r>
            <a:r>
              <a:rPr lang="en-US" dirty="0"/>
              <a:t>, </a:t>
            </a:r>
            <a:r>
              <a:rPr lang="tr-TR" dirty="0"/>
              <a:t>gittikçe mükemmel bir aynaya dönüşür.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07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Yansımanın Optik İfadesi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27</a:t>
            </a:fld>
            <a:endParaRPr lang="tr-TR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Yansımada</a:t>
            </a:r>
            <a:r>
              <a:rPr lang="en-US" dirty="0"/>
              <a:t> </a:t>
            </a:r>
            <a:r>
              <a:rPr lang="en-US" i="0" dirty="0">
                <a:solidFill>
                  <a:srgbClr val="FF0000"/>
                </a:solidFill>
              </a:rPr>
              <a:t>Snell’</a:t>
            </a:r>
            <a:r>
              <a:rPr lang="tr-TR" i="0" dirty="0">
                <a:solidFill>
                  <a:srgbClr val="FF0000"/>
                </a:solidFill>
              </a:rPr>
              <a:t>in</a:t>
            </a:r>
            <a:r>
              <a:rPr lang="en-US" i="0" dirty="0">
                <a:solidFill>
                  <a:srgbClr val="FF0000"/>
                </a:solidFill>
              </a:rPr>
              <a:t> </a:t>
            </a:r>
            <a:r>
              <a:rPr lang="tr-TR" i="0" dirty="0">
                <a:solidFill>
                  <a:srgbClr val="FF0000"/>
                </a:solidFill>
              </a:rPr>
              <a:t>Kanunu </a:t>
            </a:r>
            <a:r>
              <a:rPr lang="tr-TR" dirty="0"/>
              <a:t>geçerlidir</a:t>
            </a:r>
            <a:r>
              <a:rPr lang="en-US" i="0" dirty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tr-TR" dirty="0"/>
              <a:t>Gelen ışığın yüzey normali ile yaptığı açı ve yansıyan ışığın yüzey normali ile yaptığı açı ters yönlü ama aynı değerdedir ve bir düzlem oluştururlar</a:t>
            </a:r>
            <a:r>
              <a:rPr lang="en-US" dirty="0"/>
              <a:t>: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0"/>
          <a:stretch>
            <a:fillRect/>
          </a:stretch>
        </p:blipFill>
        <p:spPr bwMode="auto">
          <a:xfrm>
            <a:off x="892167" y="3356992"/>
            <a:ext cx="3773317" cy="292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658042" y="4906339"/>
            <a:ext cx="36583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tr-TR" sz="4000" dirty="0">
                <a:sym typeface="Symbol" pitchFamily="18" charset="2"/>
              </a:rPr>
              <a:t></a:t>
            </a:r>
            <a:r>
              <a:rPr lang="en-US" altLang="tr-TR" sz="4000" baseline="-25000" dirty="0">
                <a:sym typeface="Symbol" pitchFamily="18" charset="2"/>
              </a:rPr>
              <a:t>(l)ight</a:t>
            </a:r>
            <a:r>
              <a:rPr lang="en-US" altLang="tr-TR" sz="4000" dirty="0">
                <a:sym typeface="Symbol" pitchFamily="18" charset="2"/>
              </a:rPr>
              <a:t> = </a:t>
            </a:r>
            <a:r>
              <a:rPr lang="en-US" altLang="tr-TR" sz="4000" baseline="-25000" dirty="0">
                <a:sym typeface="Symbol" pitchFamily="18" charset="2"/>
              </a:rPr>
              <a:t>(r)eflection</a:t>
            </a:r>
            <a:endParaRPr lang="en-US" altLang="tr-TR" sz="40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07433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İdeal Olmayan Parlak Yansıma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28</a:t>
            </a:fld>
            <a:endParaRPr lang="tr-TR" dirty="0"/>
          </a:p>
        </p:txBody>
      </p:sp>
      <p:sp>
        <p:nvSpPr>
          <p:cNvPr id="3010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273050" indent="-273050">
              <a:defRPr/>
            </a:pPr>
            <a:r>
              <a:rPr lang="en-US" dirty="0"/>
              <a:t>Snell’</a:t>
            </a:r>
            <a:r>
              <a:rPr lang="tr-TR" dirty="0"/>
              <a:t>in</a:t>
            </a:r>
            <a:r>
              <a:rPr lang="en-US" dirty="0"/>
              <a:t> </a:t>
            </a:r>
            <a:r>
              <a:rPr lang="tr-TR" dirty="0"/>
              <a:t>yasası</a:t>
            </a:r>
            <a:r>
              <a:rPr lang="en-US" dirty="0"/>
              <a:t> </a:t>
            </a:r>
            <a:r>
              <a:rPr lang="tr-TR" dirty="0"/>
              <a:t>mükemmel ayna yüzeyler için doğrudur</a:t>
            </a:r>
            <a:r>
              <a:rPr lang="en-US" dirty="0"/>
              <a:t>, </a:t>
            </a:r>
            <a:r>
              <a:rPr lang="tr-TR" dirty="0"/>
              <a:t>fakat krom gibi çoğu yüzey</a:t>
            </a:r>
            <a:r>
              <a:rPr lang="en-US" dirty="0"/>
              <a:t> </a:t>
            </a:r>
            <a:r>
              <a:rPr lang="tr-TR" dirty="0"/>
              <a:t>mükemmellikten uzaktır.</a:t>
            </a:r>
            <a:endParaRPr lang="en-US" dirty="0"/>
          </a:p>
          <a:p>
            <a:pPr marL="273050" indent="-273050">
              <a:defRPr/>
            </a:pPr>
            <a:r>
              <a:rPr lang="tr-TR" dirty="0"/>
              <a:t>O halde, daha az parlak yüzeylerden yansımayı nasıl hesaplamalıyız?</a:t>
            </a:r>
            <a:r>
              <a:rPr lang="en-US" dirty="0"/>
              <a:t> </a:t>
            </a:r>
            <a:endParaRPr lang="tr-TR" dirty="0"/>
          </a:p>
          <a:p>
            <a:pPr marL="547370" lvl="1" indent="-273050">
              <a:defRPr/>
            </a:pPr>
            <a:r>
              <a:rPr lang="tr-TR" dirty="0"/>
              <a:t>Bu yüzeylere literatürde "</a:t>
            </a:r>
            <a:r>
              <a:rPr lang="en-US" dirty="0"/>
              <a:t>glossy</a:t>
            </a:r>
            <a:r>
              <a:rPr lang="tr-TR" dirty="0"/>
              <a:t>"</a:t>
            </a:r>
            <a:r>
              <a:rPr lang="en-US" dirty="0"/>
              <a:t> </a:t>
            </a:r>
            <a:r>
              <a:rPr lang="tr-TR" dirty="0"/>
              <a:t>denilmektedir.</a:t>
            </a:r>
            <a:endParaRPr lang="en-US" dirty="0"/>
          </a:p>
          <a:p>
            <a:pPr marL="273050" indent="-273050">
              <a:defRPr/>
            </a:pPr>
            <a:r>
              <a:rPr lang="tr-TR" dirty="0"/>
              <a:t>Yüzeyin tam bir mikro-geometrisi modellenir ve yansımalar için uzun hesaplar yapılır.</a:t>
            </a:r>
            <a:endParaRPr lang="en-US" dirty="0"/>
          </a:p>
          <a:p>
            <a:pPr marL="273050" indent="-273050">
              <a:defRPr/>
            </a:pPr>
            <a:r>
              <a:rPr lang="tr-TR" dirty="0"/>
              <a:t>Veya</a:t>
            </a:r>
            <a:r>
              <a:rPr lang="en-US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094575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dirty="0"/>
              <a:t>İdeal Olmayan Parlak Yansıma</a:t>
            </a:r>
            <a:r>
              <a:rPr lang="en-US" altLang="tr-TR" dirty="0"/>
              <a:t>:</a:t>
            </a:r>
            <a:br>
              <a:rPr lang="tr-TR" altLang="tr-TR" dirty="0"/>
            </a:br>
            <a:r>
              <a:rPr lang="tr-TR" altLang="tr-TR" dirty="0"/>
              <a:t>Bir Deneysel Yaklaşım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29</a:t>
            </a:fld>
            <a:endParaRPr lang="tr-TR" dirty="0"/>
          </a:p>
        </p:txBody>
      </p:sp>
      <p:sp>
        <p:nvSpPr>
          <p:cNvPr id="3020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273050" indent="-273050">
              <a:defRPr/>
            </a:pPr>
            <a:r>
              <a:rPr lang="tr-TR" dirty="0"/>
              <a:t>Genel yaklaşımda</a:t>
            </a:r>
            <a:r>
              <a:rPr lang="en-US" dirty="0"/>
              <a:t>, </a:t>
            </a:r>
            <a:r>
              <a:rPr lang="tr-TR" dirty="0"/>
              <a:t>Snell'in kanunu ile tanımlanan yönde gelen ışının çoğunun bize yansımasını bekleriz.</a:t>
            </a:r>
            <a:endParaRPr lang="en-US" dirty="0"/>
          </a:p>
          <a:p>
            <a:pPr marL="273050" indent="-273050">
              <a:defRPr/>
            </a:pPr>
            <a:r>
              <a:rPr lang="tr-TR" dirty="0"/>
              <a:t>Fakat mikroskopik yüzey farklılıklar nedeniyle</a:t>
            </a:r>
            <a:r>
              <a:rPr lang="en-US" dirty="0"/>
              <a:t>, </a:t>
            </a:r>
            <a:r>
              <a:rPr lang="tr-TR" dirty="0"/>
              <a:t>gelen ışınlar biraz sağa sola yayılacaklardır.</a:t>
            </a:r>
            <a:endParaRPr lang="en-US" dirty="0"/>
          </a:p>
          <a:p>
            <a:pPr marL="273050" indent="-273050">
              <a:defRPr/>
            </a:pPr>
            <a:r>
              <a:rPr lang="tr-TR" dirty="0"/>
              <a:t>İdeal yansıma yönünden değilse çok az bir açı farkıyla bakıyorsak yansıyan ışık gözümüze ya hiç gelmez ya da tam olarak ulaşmaz.</a:t>
            </a:r>
            <a:endParaRPr lang="en-US" dirty="0"/>
          </a:p>
          <a:p>
            <a:pPr marL="0" indent="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9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Işıklandırma</a:t>
            </a:r>
            <a:endParaRPr lang="en-US" altLang="tr-TR" dirty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0363" indent="-360363">
              <a:defRPr/>
            </a:pPr>
            <a:r>
              <a:rPr lang="tr-TR" i="0" dirty="0"/>
              <a:t>Verilen bir 3 boyutlu üçgen ve 3 boyutlu görüntü alanında bir pikselin yerini bulabiliriz.</a:t>
            </a:r>
            <a:endParaRPr lang="en-US" i="0" dirty="0"/>
          </a:p>
          <a:p>
            <a:pPr marL="360363" indent="-360363">
              <a:defRPr/>
            </a:pPr>
            <a:r>
              <a:rPr lang="tr-TR" i="0" dirty="0"/>
              <a:t>Fakat bu piksellerin renkleri ne olmalıdır</a:t>
            </a:r>
            <a:r>
              <a:rPr lang="en-US" i="0" dirty="0"/>
              <a:t>?</a:t>
            </a:r>
          </a:p>
          <a:p>
            <a:pPr marL="360363" indent="-360363">
              <a:defRPr/>
            </a:pPr>
            <a:r>
              <a:rPr lang="tr-TR" i="0" dirty="0"/>
              <a:t>Eğer amacımız gerçekçi bir görüntü oluşturmak ise</a:t>
            </a:r>
            <a:r>
              <a:rPr lang="en-US" i="0" dirty="0"/>
              <a:t>, </a:t>
            </a:r>
            <a:r>
              <a:rPr lang="tr-TR" i="0" dirty="0"/>
              <a:t>ışığın ve sahnedeki yüzeylerin</a:t>
            </a:r>
            <a:r>
              <a:rPr lang="en-US" i="0" dirty="0"/>
              <a:t> </a:t>
            </a:r>
            <a:r>
              <a:rPr lang="tr-TR" dirty="0"/>
              <a:t>grafik ortamında gerçeğine benzetilmesi (</a:t>
            </a:r>
            <a:r>
              <a:rPr lang="tr-TR" i="0" dirty="0"/>
              <a:t>simülasyonu) gerekiyor.</a:t>
            </a:r>
            <a:endParaRPr lang="en-US" i="0" dirty="0"/>
          </a:p>
          <a:p>
            <a:pPr lvl="1">
              <a:defRPr/>
            </a:pPr>
            <a:r>
              <a:rPr lang="tr-TR" dirty="0"/>
              <a:t>Bunun için temelde fizik ve optik simülasyonları yeterli olacaktır.</a:t>
            </a:r>
            <a:endParaRPr lang="en-US" dirty="0"/>
          </a:p>
          <a:p>
            <a:pPr lvl="1">
              <a:defRPr/>
            </a:pPr>
            <a:r>
              <a:rPr lang="tr-TR" dirty="0"/>
              <a:t>Göreceksiniz ki</a:t>
            </a:r>
            <a:r>
              <a:rPr lang="en-US" dirty="0"/>
              <a:t> </a:t>
            </a:r>
            <a:r>
              <a:rPr lang="tr-TR" dirty="0"/>
              <a:t>hız sağlasın diye pek çok yerde yaklaşım kullanacağız.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8996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dirty="0"/>
              <a:t>İdeal Olmayan Parlak Yansıma</a:t>
            </a:r>
            <a:r>
              <a:rPr lang="en-US" altLang="tr-TR" dirty="0"/>
              <a:t>:</a:t>
            </a:r>
            <a:br>
              <a:rPr lang="tr-TR" altLang="tr-TR" dirty="0"/>
            </a:br>
            <a:r>
              <a:rPr lang="tr-TR" altLang="tr-TR" dirty="0"/>
              <a:t>Bir Deneysel Yaklaşım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30</a:t>
            </a:fld>
            <a:endParaRPr lang="tr-TR" dirty="0"/>
          </a:p>
        </p:txBody>
      </p:sp>
      <p:sp>
        <p:nvSpPr>
          <p:cNvPr id="303107" name="AutoShape 3"/>
          <p:cNvSpPr>
            <a:spLocks noGrp="1" noChangeAspect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Bu açısal saçılmayı</a:t>
            </a:r>
            <a:r>
              <a:rPr lang="en-US" dirty="0"/>
              <a:t> </a:t>
            </a:r>
            <a:r>
              <a:rPr lang="tr-TR" dirty="0"/>
              <a:t>şöyle gösteririz</a:t>
            </a:r>
            <a:r>
              <a:rPr lang="en-US" dirty="0"/>
              <a:t>:</a:t>
            </a:r>
          </a:p>
          <a:p>
            <a:pPr marL="0" indent="0">
              <a:defRPr/>
            </a:pPr>
            <a:endParaRPr lang="en-US" dirty="0"/>
          </a:p>
          <a:p>
            <a:pPr marL="0" indent="0">
              <a:defRPr/>
            </a:pPr>
            <a:endParaRPr lang="en-US" dirty="0"/>
          </a:p>
          <a:p>
            <a:pPr marL="0" indent="0">
              <a:defRPr/>
            </a:pPr>
            <a:endParaRPr lang="en-US" dirty="0"/>
          </a:p>
          <a:p>
            <a:pPr marL="0" indent="0">
              <a:defRPr/>
            </a:pPr>
            <a:endParaRPr lang="en-US" dirty="0"/>
          </a:p>
          <a:p>
            <a:pPr marL="0" indent="0">
              <a:defRPr/>
            </a:pPr>
            <a:endParaRPr lang="tr-TR" dirty="0"/>
          </a:p>
          <a:p>
            <a:pPr marL="0" indent="0">
              <a:defRPr/>
            </a:pPr>
            <a:endParaRPr lang="tr-TR" dirty="0"/>
          </a:p>
          <a:p>
            <a:pPr marL="0" indent="0">
              <a:defRPr/>
            </a:pPr>
            <a:endParaRPr lang="en-US" dirty="0"/>
          </a:p>
          <a:p>
            <a:pPr>
              <a:defRPr/>
            </a:pPr>
            <a:endParaRPr lang="tr-TR" dirty="0"/>
          </a:p>
          <a:p>
            <a:pPr>
              <a:defRPr/>
            </a:pPr>
            <a:r>
              <a:rPr lang="tr-TR" dirty="0"/>
              <a:t>Bu saçılmayı en kolay nasıl modelleriz</a:t>
            </a:r>
            <a:r>
              <a:rPr lang="en-US" dirty="0"/>
              <a:t>?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2"/>
          <a:stretch>
            <a:fillRect/>
          </a:stretch>
        </p:blipFill>
        <p:spPr bwMode="auto">
          <a:xfrm>
            <a:off x="1389063" y="2286000"/>
            <a:ext cx="31448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343150"/>
            <a:ext cx="39751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585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Phong </a:t>
            </a:r>
            <a:r>
              <a:rPr lang="tr-TR" altLang="tr-TR" dirty="0"/>
              <a:t>Işıklandırması</a:t>
            </a:r>
            <a:endParaRPr lang="en-US" alt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31</a:t>
            </a:fld>
            <a:endParaRPr lang="tr-TR" dirty="0"/>
          </a:p>
        </p:txBody>
      </p:sp>
      <p:sp>
        <p:nvSpPr>
          <p:cNvPr id="3041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273050" indent="-273050">
              <a:defRPr/>
            </a:pPr>
            <a:r>
              <a:rPr lang="tr-TR" sz="2700" dirty="0"/>
              <a:t>Bilgisayar grafiklerinde Phong (Microsoft) tarafından önerilen</a:t>
            </a:r>
            <a:r>
              <a:rPr lang="en-US" sz="2700" dirty="0"/>
              <a:t> </a:t>
            </a:r>
            <a:r>
              <a:rPr lang="tr-TR" sz="2700" dirty="0"/>
              <a:t>aşağıdaki yaklaşım çok tercih edilir</a:t>
            </a:r>
            <a:r>
              <a:rPr lang="en-US" sz="2700" dirty="0"/>
              <a:t>:</a:t>
            </a:r>
          </a:p>
        </p:txBody>
      </p:sp>
      <p:graphicFrame>
        <p:nvGraphicFramePr>
          <p:cNvPr id="304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050828"/>
              </p:ext>
            </p:extLst>
          </p:nvPr>
        </p:nvGraphicFramePr>
        <p:xfrm>
          <a:off x="611560" y="2590800"/>
          <a:ext cx="457683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0" name="Denklem" r:id="rId3" imgW="1485720" imgH="241200" progId="Equation.3">
                  <p:embed/>
                </p:oleObj>
              </mc:Choice>
              <mc:Fallback>
                <p:oleObj name="Denklem" r:id="rId3" imgW="1485720" imgH="2412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590800"/>
                        <a:ext cx="4576830" cy="785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83" name="Rectangle 55"/>
          <p:cNvSpPr>
            <a:spLocks noChangeArrowheads="1"/>
          </p:cNvSpPr>
          <p:nvPr/>
        </p:nvSpPr>
        <p:spPr bwMode="auto">
          <a:xfrm>
            <a:off x="457200" y="3581400"/>
            <a:ext cx="4588933" cy="2971800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/>
          <a:lstStyle/>
          <a:p>
            <a:pPr marL="273050" indent="-27305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●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</a:t>
            </a:r>
            <a:r>
              <a:rPr lang="en-US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shiny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terimi açısal saçılımı modellemek mükemmel bir deneysel faktördür.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  <a:p>
            <a:pPr marL="273050" indent="-27305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●"/>
              <a:defRPr/>
            </a:pP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Üstelik bu modelin fiziksel bir temeli de yoktur.</a:t>
            </a:r>
          </a:p>
          <a:p>
            <a:pPr marL="273050" indent="-27305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●"/>
              <a:defRPr/>
            </a:pP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Tamamen denemeyle bulunmuştur.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A3A65B-A6B8-4468-A743-C7FC97352181}"/>
              </a:ext>
            </a:extLst>
          </p:cNvPr>
          <p:cNvGrpSpPr/>
          <p:nvPr/>
        </p:nvGrpSpPr>
        <p:grpSpPr>
          <a:xfrm>
            <a:off x="5334003" y="2590802"/>
            <a:ext cx="3657602" cy="3886203"/>
            <a:chOff x="5334003" y="2590802"/>
            <a:chExt cx="3657602" cy="3886203"/>
          </a:xfrm>
        </p:grpSpPr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5334003" y="2590802"/>
              <a:ext cx="3657602" cy="3886203"/>
              <a:chOff x="3360" y="1632"/>
              <a:chExt cx="2304" cy="2448"/>
            </a:xfrm>
          </p:grpSpPr>
          <p:pic>
            <p:nvPicPr>
              <p:cNvPr id="36873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26" t="28256" r="9619"/>
              <a:stretch>
                <a:fillRect/>
              </a:stretch>
            </p:blipFill>
            <p:spPr bwMode="auto">
              <a:xfrm>
                <a:off x="3360" y="1932"/>
                <a:ext cx="2304" cy="2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6874" name="Group 7"/>
              <p:cNvGrpSpPr>
                <a:grpSpLocks noChangeAspect="1"/>
              </p:cNvGrpSpPr>
              <p:nvPr/>
            </p:nvGrpSpPr>
            <p:grpSpPr bwMode="auto">
              <a:xfrm flipH="1">
                <a:off x="4734" y="1632"/>
                <a:ext cx="591" cy="489"/>
                <a:chOff x="1136" y="2894"/>
                <a:chExt cx="787" cy="651"/>
              </a:xfrm>
            </p:grpSpPr>
            <p:sp>
              <p:nvSpPr>
                <p:cNvPr id="36875" name="Freeform 8"/>
                <p:cNvSpPr>
                  <a:spLocks noChangeAspect="1"/>
                </p:cNvSpPr>
                <p:nvPr/>
              </p:nvSpPr>
              <p:spPr bwMode="auto">
                <a:xfrm>
                  <a:off x="1157" y="3126"/>
                  <a:ext cx="655" cy="411"/>
                </a:xfrm>
                <a:custGeom>
                  <a:avLst/>
                  <a:gdLst>
                    <a:gd name="T0" fmla="*/ 573 w 655"/>
                    <a:gd name="T1" fmla="*/ 213 h 411"/>
                    <a:gd name="T2" fmla="*/ 654 w 655"/>
                    <a:gd name="T3" fmla="*/ 176 h 411"/>
                    <a:gd name="T4" fmla="*/ 655 w 655"/>
                    <a:gd name="T5" fmla="*/ 92 h 411"/>
                    <a:gd name="T6" fmla="*/ 201 w 655"/>
                    <a:gd name="T7" fmla="*/ 167 h 411"/>
                    <a:gd name="T8" fmla="*/ 195 w 655"/>
                    <a:gd name="T9" fmla="*/ 0 h 411"/>
                    <a:gd name="T10" fmla="*/ 87 w 655"/>
                    <a:gd name="T11" fmla="*/ 21 h 411"/>
                    <a:gd name="T12" fmla="*/ 7 w 655"/>
                    <a:gd name="T13" fmla="*/ 180 h 411"/>
                    <a:gd name="T14" fmla="*/ 0 w 655"/>
                    <a:gd name="T15" fmla="*/ 375 h 411"/>
                    <a:gd name="T16" fmla="*/ 150 w 655"/>
                    <a:gd name="T17" fmla="*/ 411 h 411"/>
                    <a:gd name="T18" fmla="*/ 189 w 655"/>
                    <a:gd name="T19" fmla="*/ 357 h 411"/>
                    <a:gd name="T20" fmla="*/ 241 w 655"/>
                    <a:gd name="T21" fmla="*/ 350 h 411"/>
                    <a:gd name="T22" fmla="*/ 291 w 655"/>
                    <a:gd name="T23" fmla="*/ 350 h 411"/>
                    <a:gd name="T24" fmla="*/ 361 w 655"/>
                    <a:gd name="T25" fmla="*/ 326 h 411"/>
                    <a:gd name="T26" fmla="*/ 466 w 655"/>
                    <a:gd name="T27" fmla="*/ 275 h 411"/>
                    <a:gd name="T28" fmla="*/ 553 w 655"/>
                    <a:gd name="T29" fmla="*/ 231 h 411"/>
                    <a:gd name="T30" fmla="*/ 573 w 655"/>
                    <a:gd name="T31" fmla="*/ 213 h 41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55"/>
                    <a:gd name="T49" fmla="*/ 0 h 411"/>
                    <a:gd name="T50" fmla="*/ 655 w 655"/>
                    <a:gd name="T51" fmla="*/ 411 h 41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55" h="411">
                      <a:moveTo>
                        <a:pt x="573" y="213"/>
                      </a:moveTo>
                      <a:lnTo>
                        <a:pt x="654" y="176"/>
                      </a:lnTo>
                      <a:lnTo>
                        <a:pt x="655" y="92"/>
                      </a:lnTo>
                      <a:lnTo>
                        <a:pt x="201" y="167"/>
                      </a:lnTo>
                      <a:lnTo>
                        <a:pt x="195" y="0"/>
                      </a:lnTo>
                      <a:lnTo>
                        <a:pt x="87" y="21"/>
                      </a:lnTo>
                      <a:lnTo>
                        <a:pt x="7" y="180"/>
                      </a:lnTo>
                      <a:lnTo>
                        <a:pt x="0" y="375"/>
                      </a:lnTo>
                      <a:lnTo>
                        <a:pt x="150" y="411"/>
                      </a:lnTo>
                      <a:lnTo>
                        <a:pt x="189" y="357"/>
                      </a:lnTo>
                      <a:lnTo>
                        <a:pt x="241" y="350"/>
                      </a:lnTo>
                      <a:lnTo>
                        <a:pt x="291" y="350"/>
                      </a:lnTo>
                      <a:lnTo>
                        <a:pt x="361" y="326"/>
                      </a:lnTo>
                      <a:lnTo>
                        <a:pt x="466" y="275"/>
                      </a:lnTo>
                      <a:lnTo>
                        <a:pt x="553" y="231"/>
                      </a:lnTo>
                      <a:lnTo>
                        <a:pt x="573" y="213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 dirty="0"/>
                </a:p>
              </p:txBody>
            </p:sp>
            <p:grpSp>
              <p:nvGrpSpPr>
                <p:cNvPr id="36876" name="Group 9"/>
                <p:cNvGrpSpPr>
                  <a:grpSpLocks noChangeAspect="1"/>
                </p:cNvGrpSpPr>
                <p:nvPr/>
              </p:nvGrpSpPr>
              <p:grpSpPr bwMode="auto">
                <a:xfrm>
                  <a:off x="1206" y="2994"/>
                  <a:ext cx="653" cy="551"/>
                  <a:chOff x="1206" y="2994"/>
                  <a:chExt cx="653" cy="551"/>
                </a:xfrm>
              </p:grpSpPr>
              <p:grpSp>
                <p:nvGrpSpPr>
                  <p:cNvPr id="36911" name="Group 1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06" y="3171"/>
                    <a:ext cx="527" cy="374"/>
                    <a:chOff x="1206" y="3171"/>
                    <a:chExt cx="527" cy="374"/>
                  </a:xfrm>
                </p:grpSpPr>
                <p:sp>
                  <p:nvSpPr>
                    <p:cNvPr id="36913" name="Freeform 1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55" y="3340"/>
                      <a:ext cx="478" cy="205"/>
                    </a:xfrm>
                    <a:custGeom>
                      <a:avLst/>
                      <a:gdLst>
                        <a:gd name="T0" fmla="*/ 0 w 1434"/>
                        <a:gd name="T1" fmla="*/ 1 h 615"/>
                        <a:gd name="T2" fmla="*/ 0 w 1434"/>
                        <a:gd name="T3" fmla="*/ 1 h 615"/>
                        <a:gd name="T4" fmla="*/ 0 w 1434"/>
                        <a:gd name="T5" fmla="*/ 1 h 615"/>
                        <a:gd name="T6" fmla="*/ 0 w 1434"/>
                        <a:gd name="T7" fmla="*/ 1 h 615"/>
                        <a:gd name="T8" fmla="*/ 0 w 1434"/>
                        <a:gd name="T9" fmla="*/ 1 h 615"/>
                        <a:gd name="T10" fmla="*/ 0 w 1434"/>
                        <a:gd name="T11" fmla="*/ 1 h 615"/>
                        <a:gd name="T12" fmla="*/ 0 w 1434"/>
                        <a:gd name="T13" fmla="*/ 1 h 615"/>
                        <a:gd name="T14" fmla="*/ 1 w 1434"/>
                        <a:gd name="T15" fmla="*/ 1 h 615"/>
                        <a:gd name="T16" fmla="*/ 1 w 1434"/>
                        <a:gd name="T17" fmla="*/ 1 h 615"/>
                        <a:gd name="T18" fmla="*/ 1 w 1434"/>
                        <a:gd name="T19" fmla="*/ 1 h 615"/>
                        <a:gd name="T20" fmla="*/ 1 w 1434"/>
                        <a:gd name="T21" fmla="*/ 0 h 615"/>
                        <a:gd name="T22" fmla="*/ 1 w 1434"/>
                        <a:gd name="T23" fmla="*/ 0 h 615"/>
                        <a:gd name="T24" fmla="*/ 1 w 1434"/>
                        <a:gd name="T25" fmla="*/ 0 h 615"/>
                        <a:gd name="T26" fmla="*/ 1 w 1434"/>
                        <a:gd name="T27" fmla="*/ 0 h 615"/>
                        <a:gd name="T28" fmla="*/ 2 w 1434"/>
                        <a:gd name="T29" fmla="*/ 0 h 615"/>
                        <a:gd name="T30" fmla="*/ 2 w 1434"/>
                        <a:gd name="T31" fmla="*/ 0 h 615"/>
                        <a:gd name="T32" fmla="*/ 2 w 1434"/>
                        <a:gd name="T33" fmla="*/ 0 h 615"/>
                        <a:gd name="T34" fmla="*/ 2 w 1434"/>
                        <a:gd name="T35" fmla="*/ 0 h 615"/>
                        <a:gd name="T36" fmla="*/ 2 w 1434"/>
                        <a:gd name="T37" fmla="*/ 0 h 615"/>
                        <a:gd name="T38" fmla="*/ 2 w 1434"/>
                        <a:gd name="T39" fmla="*/ 0 h 615"/>
                        <a:gd name="T40" fmla="*/ 2 w 1434"/>
                        <a:gd name="T41" fmla="*/ 0 h 615"/>
                        <a:gd name="T42" fmla="*/ 2 w 1434"/>
                        <a:gd name="T43" fmla="*/ 0 h 615"/>
                        <a:gd name="T44" fmla="*/ 2 w 1434"/>
                        <a:gd name="T45" fmla="*/ 0 h 615"/>
                        <a:gd name="T46" fmla="*/ 2 w 1434"/>
                        <a:gd name="T47" fmla="*/ 0 h 615"/>
                        <a:gd name="T48" fmla="*/ 2 w 1434"/>
                        <a:gd name="T49" fmla="*/ 0 h 615"/>
                        <a:gd name="T50" fmla="*/ 2 w 1434"/>
                        <a:gd name="T51" fmla="*/ 0 h 615"/>
                        <a:gd name="T52" fmla="*/ 2 w 1434"/>
                        <a:gd name="T53" fmla="*/ 0 h 615"/>
                        <a:gd name="T54" fmla="*/ 2 w 1434"/>
                        <a:gd name="T55" fmla="*/ 0 h 615"/>
                        <a:gd name="T56" fmla="*/ 2 w 1434"/>
                        <a:gd name="T57" fmla="*/ 0 h 615"/>
                        <a:gd name="T58" fmla="*/ 2 w 1434"/>
                        <a:gd name="T59" fmla="*/ 0 h 615"/>
                        <a:gd name="T60" fmla="*/ 2 w 1434"/>
                        <a:gd name="T61" fmla="*/ 0 h 615"/>
                        <a:gd name="T62" fmla="*/ 1 w 1434"/>
                        <a:gd name="T63" fmla="*/ 0 h 615"/>
                        <a:gd name="T64" fmla="*/ 1 w 1434"/>
                        <a:gd name="T65" fmla="*/ 0 h 615"/>
                        <a:gd name="T66" fmla="*/ 1 w 1434"/>
                        <a:gd name="T67" fmla="*/ 0 h 615"/>
                        <a:gd name="T68" fmla="*/ 1 w 1434"/>
                        <a:gd name="T69" fmla="*/ 0 h 615"/>
                        <a:gd name="T70" fmla="*/ 1 w 1434"/>
                        <a:gd name="T71" fmla="*/ 1 h 615"/>
                        <a:gd name="T72" fmla="*/ 1 w 1434"/>
                        <a:gd name="T73" fmla="*/ 1 h 615"/>
                        <a:gd name="T74" fmla="*/ 1 w 1434"/>
                        <a:gd name="T75" fmla="*/ 1 h 615"/>
                        <a:gd name="T76" fmla="*/ 1 w 1434"/>
                        <a:gd name="T77" fmla="*/ 1 h 615"/>
                        <a:gd name="T78" fmla="*/ 1 w 1434"/>
                        <a:gd name="T79" fmla="*/ 1 h 615"/>
                        <a:gd name="T80" fmla="*/ 1 w 1434"/>
                        <a:gd name="T81" fmla="*/ 1 h 615"/>
                        <a:gd name="T82" fmla="*/ 0 w 1434"/>
                        <a:gd name="T83" fmla="*/ 1 h 615"/>
                        <a:gd name="T84" fmla="*/ 0 w 1434"/>
                        <a:gd name="T85" fmla="*/ 1 h 615"/>
                        <a:gd name="T86" fmla="*/ 0 w 1434"/>
                        <a:gd name="T87" fmla="*/ 1 h 615"/>
                        <a:gd name="T88" fmla="*/ 0 w 1434"/>
                        <a:gd name="T89" fmla="*/ 1 h 615"/>
                        <a:gd name="T90" fmla="*/ 0 w 1434"/>
                        <a:gd name="T91" fmla="*/ 1 h 615"/>
                        <a:gd name="T92" fmla="*/ 0 w 1434"/>
                        <a:gd name="T93" fmla="*/ 1 h 615"/>
                        <a:gd name="T94" fmla="*/ 0 w 1434"/>
                        <a:gd name="T95" fmla="*/ 1 h 615"/>
                        <a:gd name="T96" fmla="*/ 0 w 1434"/>
                        <a:gd name="T97" fmla="*/ 1 h 615"/>
                        <a:gd name="T98" fmla="*/ 0 w 1434"/>
                        <a:gd name="T99" fmla="*/ 1 h 615"/>
                        <a:gd name="T100" fmla="*/ 0 w 1434"/>
                        <a:gd name="T101" fmla="*/ 1 h 615"/>
                        <a:gd name="T102" fmla="*/ 0 w 1434"/>
                        <a:gd name="T103" fmla="*/ 1 h 615"/>
                        <a:gd name="T104" fmla="*/ 0 w 1434"/>
                        <a:gd name="T105" fmla="*/ 1 h 615"/>
                        <a:gd name="T106" fmla="*/ 0 w 1434"/>
                        <a:gd name="T107" fmla="*/ 1 h 615"/>
                        <a:gd name="T108" fmla="*/ 0 w 1434"/>
                        <a:gd name="T109" fmla="*/ 1 h 615"/>
                        <a:gd name="T110" fmla="*/ 0 w 1434"/>
                        <a:gd name="T111" fmla="*/ 1 h 615"/>
                        <a:gd name="T112" fmla="*/ 0 w 1434"/>
                        <a:gd name="T113" fmla="*/ 1 h 615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w 1434"/>
                        <a:gd name="T172" fmla="*/ 0 h 615"/>
                        <a:gd name="T173" fmla="*/ 1434 w 1434"/>
                        <a:gd name="T174" fmla="*/ 615 h 615"/>
                      </a:gdLst>
                      <a:ahLst/>
                      <a:cxnLst>
                        <a:cxn ang="T114">
                          <a:pos x="T0" y="T1"/>
                        </a:cxn>
                        <a:cxn ang="T115">
                          <a:pos x="T2" y="T3"/>
                        </a:cxn>
                        <a:cxn ang="T116">
                          <a:pos x="T4" y="T5"/>
                        </a:cxn>
                        <a:cxn ang="T117">
                          <a:pos x="T6" y="T7"/>
                        </a:cxn>
                        <a:cxn ang="T118">
                          <a:pos x="T8" y="T9"/>
                        </a:cxn>
                        <a:cxn ang="T119">
                          <a:pos x="T10" y="T11"/>
                        </a:cxn>
                        <a:cxn ang="T120">
                          <a:pos x="T12" y="T13"/>
                        </a:cxn>
                        <a:cxn ang="T121">
                          <a:pos x="T14" y="T15"/>
                        </a:cxn>
                        <a:cxn ang="T122">
                          <a:pos x="T16" y="T17"/>
                        </a:cxn>
                        <a:cxn ang="T123">
                          <a:pos x="T18" y="T19"/>
                        </a:cxn>
                        <a:cxn ang="T124">
                          <a:pos x="T20" y="T21"/>
                        </a:cxn>
                        <a:cxn ang="T125">
                          <a:pos x="T22" y="T23"/>
                        </a:cxn>
                        <a:cxn ang="T126">
                          <a:pos x="T24" y="T25"/>
                        </a:cxn>
                        <a:cxn ang="T127">
                          <a:pos x="T26" y="T27"/>
                        </a:cxn>
                        <a:cxn ang="T128">
                          <a:pos x="T28" y="T29"/>
                        </a:cxn>
                        <a:cxn ang="T129">
                          <a:pos x="T30" y="T31"/>
                        </a:cxn>
                        <a:cxn ang="T130">
                          <a:pos x="T32" y="T33"/>
                        </a:cxn>
                        <a:cxn ang="T131">
                          <a:pos x="T34" y="T35"/>
                        </a:cxn>
                        <a:cxn ang="T132">
                          <a:pos x="T36" y="T37"/>
                        </a:cxn>
                        <a:cxn ang="T133">
                          <a:pos x="T38" y="T39"/>
                        </a:cxn>
                        <a:cxn ang="T134">
                          <a:pos x="T40" y="T41"/>
                        </a:cxn>
                        <a:cxn ang="T135">
                          <a:pos x="T42" y="T43"/>
                        </a:cxn>
                        <a:cxn ang="T136">
                          <a:pos x="T44" y="T45"/>
                        </a:cxn>
                        <a:cxn ang="T137">
                          <a:pos x="T46" y="T47"/>
                        </a:cxn>
                        <a:cxn ang="T138">
                          <a:pos x="T48" y="T49"/>
                        </a:cxn>
                        <a:cxn ang="T139">
                          <a:pos x="T50" y="T51"/>
                        </a:cxn>
                        <a:cxn ang="T140">
                          <a:pos x="T52" y="T53"/>
                        </a:cxn>
                        <a:cxn ang="T141">
                          <a:pos x="T54" y="T55"/>
                        </a:cxn>
                        <a:cxn ang="T142">
                          <a:pos x="T56" y="T57"/>
                        </a:cxn>
                        <a:cxn ang="T143">
                          <a:pos x="T58" y="T59"/>
                        </a:cxn>
                        <a:cxn ang="T144">
                          <a:pos x="T60" y="T61"/>
                        </a:cxn>
                        <a:cxn ang="T145">
                          <a:pos x="T62" y="T63"/>
                        </a:cxn>
                        <a:cxn ang="T146">
                          <a:pos x="T64" y="T65"/>
                        </a:cxn>
                        <a:cxn ang="T147">
                          <a:pos x="T66" y="T67"/>
                        </a:cxn>
                        <a:cxn ang="T148">
                          <a:pos x="T68" y="T69"/>
                        </a:cxn>
                        <a:cxn ang="T149">
                          <a:pos x="T70" y="T71"/>
                        </a:cxn>
                        <a:cxn ang="T150">
                          <a:pos x="T72" y="T73"/>
                        </a:cxn>
                        <a:cxn ang="T151">
                          <a:pos x="T74" y="T75"/>
                        </a:cxn>
                        <a:cxn ang="T152">
                          <a:pos x="T76" y="T77"/>
                        </a:cxn>
                        <a:cxn ang="T153">
                          <a:pos x="T78" y="T79"/>
                        </a:cxn>
                        <a:cxn ang="T154">
                          <a:pos x="T80" y="T81"/>
                        </a:cxn>
                        <a:cxn ang="T155">
                          <a:pos x="T82" y="T83"/>
                        </a:cxn>
                        <a:cxn ang="T156">
                          <a:pos x="T84" y="T85"/>
                        </a:cxn>
                        <a:cxn ang="T157">
                          <a:pos x="T86" y="T87"/>
                        </a:cxn>
                        <a:cxn ang="T158">
                          <a:pos x="T88" y="T89"/>
                        </a:cxn>
                        <a:cxn ang="T159">
                          <a:pos x="T90" y="T91"/>
                        </a:cxn>
                        <a:cxn ang="T160">
                          <a:pos x="T92" y="T93"/>
                        </a:cxn>
                        <a:cxn ang="T161">
                          <a:pos x="T94" y="T95"/>
                        </a:cxn>
                        <a:cxn ang="T162">
                          <a:pos x="T96" y="T97"/>
                        </a:cxn>
                        <a:cxn ang="T163">
                          <a:pos x="T98" y="T99"/>
                        </a:cxn>
                        <a:cxn ang="T164">
                          <a:pos x="T100" y="T101"/>
                        </a:cxn>
                        <a:cxn ang="T165">
                          <a:pos x="T102" y="T103"/>
                        </a:cxn>
                        <a:cxn ang="T166">
                          <a:pos x="T104" y="T105"/>
                        </a:cxn>
                        <a:cxn ang="T167">
                          <a:pos x="T106" y="T107"/>
                        </a:cxn>
                        <a:cxn ang="T168">
                          <a:pos x="T108" y="T109"/>
                        </a:cxn>
                        <a:cxn ang="T169">
                          <a:pos x="T110" y="T111"/>
                        </a:cxn>
                        <a:cxn ang="T170">
                          <a:pos x="T112" y="T113"/>
                        </a:cxn>
                      </a:cxnLst>
                      <a:rect l="T171" t="T172" r="T173" b="T174"/>
                      <a:pathLst>
                        <a:path w="1434" h="615">
                          <a:moveTo>
                            <a:pt x="0" y="462"/>
                          </a:moveTo>
                          <a:lnTo>
                            <a:pt x="48" y="439"/>
                          </a:lnTo>
                          <a:lnTo>
                            <a:pt x="85" y="399"/>
                          </a:lnTo>
                          <a:lnTo>
                            <a:pt x="143" y="373"/>
                          </a:lnTo>
                          <a:lnTo>
                            <a:pt x="194" y="366"/>
                          </a:lnTo>
                          <a:lnTo>
                            <a:pt x="250" y="366"/>
                          </a:lnTo>
                          <a:lnTo>
                            <a:pt x="312" y="377"/>
                          </a:lnTo>
                          <a:lnTo>
                            <a:pt x="389" y="381"/>
                          </a:lnTo>
                          <a:lnTo>
                            <a:pt x="491" y="388"/>
                          </a:lnTo>
                          <a:lnTo>
                            <a:pt x="572" y="384"/>
                          </a:lnTo>
                          <a:lnTo>
                            <a:pt x="671" y="358"/>
                          </a:lnTo>
                          <a:lnTo>
                            <a:pt x="771" y="315"/>
                          </a:lnTo>
                          <a:lnTo>
                            <a:pt x="887" y="256"/>
                          </a:lnTo>
                          <a:lnTo>
                            <a:pt x="1013" y="190"/>
                          </a:lnTo>
                          <a:lnTo>
                            <a:pt x="1152" y="121"/>
                          </a:lnTo>
                          <a:lnTo>
                            <a:pt x="1268" y="66"/>
                          </a:lnTo>
                          <a:lnTo>
                            <a:pt x="1379" y="22"/>
                          </a:lnTo>
                          <a:lnTo>
                            <a:pt x="1434" y="0"/>
                          </a:lnTo>
                          <a:lnTo>
                            <a:pt x="1401" y="29"/>
                          </a:lnTo>
                          <a:lnTo>
                            <a:pt x="1390" y="55"/>
                          </a:lnTo>
                          <a:lnTo>
                            <a:pt x="1394" y="70"/>
                          </a:lnTo>
                          <a:lnTo>
                            <a:pt x="1346" y="103"/>
                          </a:lnTo>
                          <a:lnTo>
                            <a:pt x="1320" y="118"/>
                          </a:lnTo>
                          <a:lnTo>
                            <a:pt x="1265" y="132"/>
                          </a:lnTo>
                          <a:lnTo>
                            <a:pt x="1203" y="157"/>
                          </a:lnTo>
                          <a:lnTo>
                            <a:pt x="1163" y="186"/>
                          </a:lnTo>
                          <a:lnTo>
                            <a:pt x="1155" y="201"/>
                          </a:lnTo>
                          <a:lnTo>
                            <a:pt x="1155" y="220"/>
                          </a:lnTo>
                          <a:lnTo>
                            <a:pt x="1170" y="234"/>
                          </a:lnTo>
                          <a:lnTo>
                            <a:pt x="1159" y="245"/>
                          </a:lnTo>
                          <a:lnTo>
                            <a:pt x="1133" y="249"/>
                          </a:lnTo>
                          <a:lnTo>
                            <a:pt x="1085" y="260"/>
                          </a:lnTo>
                          <a:lnTo>
                            <a:pt x="1013" y="279"/>
                          </a:lnTo>
                          <a:lnTo>
                            <a:pt x="932" y="312"/>
                          </a:lnTo>
                          <a:lnTo>
                            <a:pt x="826" y="355"/>
                          </a:lnTo>
                          <a:lnTo>
                            <a:pt x="745" y="377"/>
                          </a:lnTo>
                          <a:lnTo>
                            <a:pt x="671" y="395"/>
                          </a:lnTo>
                          <a:lnTo>
                            <a:pt x="612" y="421"/>
                          </a:lnTo>
                          <a:lnTo>
                            <a:pt x="579" y="436"/>
                          </a:lnTo>
                          <a:lnTo>
                            <a:pt x="466" y="436"/>
                          </a:lnTo>
                          <a:lnTo>
                            <a:pt x="411" y="436"/>
                          </a:lnTo>
                          <a:lnTo>
                            <a:pt x="363" y="443"/>
                          </a:lnTo>
                          <a:lnTo>
                            <a:pt x="316" y="464"/>
                          </a:lnTo>
                          <a:lnTo>
                            <a:pt x="261" y="497"/>
                          </a:lnTo>
                          <a:lnTo>
                            <a:pt x="220" y="538"/>
                          </a:lnTo>
                          <a:lnTo>
                            <a:pt x="187" y="571"/>
                          </a:lnTo>
                          <a:lnTo>
                            <a:pt x="147" y="615"/>
                          </a:lnTo>
                          <a:lnTo>
                            <a:pt x="172" y="564"/>
                          </a:lnTo>
                          <a:lnTo>
                            <a:pt x="187" y="534"/>
                          </a:lnTo>
                          <a:lnTo>
                            <a:pt x="198" y="505"/>
                          </a:lnTo>
                          <a:lnTo>
                            <a:pt x="198" y="475"/>
                          </a:lnTo>
                          <a:lnTo>
                            <a:pt x="183" y="454"/>
                          </a:lnTo>
                          <a:lnTo>
                            <a:pt x="150" y="439"/>
                          </a:lnTo>
                          <a:lnTo>
                            <a:pt x="110" y="432"/>
                          </a:lnTo>
                          <a:lnTo>
                            <a:pt x="81" y="436"/>
                          </a:lnTo>
                          <a:lnTo>
                            <a:pt x="59" y="451"/>
                          </a:lnTo>
                          <a:lnTo>
                            <a:pt x="0" y="462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 dirty="0"/>
                    </a:p>
                  </p:txBody>
                </p:sp>
                <p:sp>
                  <p:nvSpPr>
                    <p:cNvPr id="36914" name="Freeform 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39" y="3351"/>
                      <a:ext cx="156" cy="40"/>
                    </a:xfrm>
                    <a:custGeom>
                      <a:avLst/>
                      <a:gdLst>
                        <a:gd name="T0" fmla="*/ 0 w 467"/>
                        <a:gd name="T1" fmla="*/ 0 h 121"/>
                        <a:gd name="T2" fmla="*/ 0 w 467"/>
                        <a:gd name="T3" fmla="*/ 0 h 121"/>
                        <a:gd name="T4" fmla="*/ 0 w 467"/>
                        <a:gd name="T5" fmla="*/ 0 h 121"/>
                        <a:gd name="T6" fmla="*/ 0 w 467"/>
                        <a:gd name="T7" fmla="*/ 0 h 121"/>
                        <a:gd name="T8" fmla="*/ 0 w 467"/>
                        <a:gd name="T9" fmla="*/ 0 h 121"/>
                        <a:gd name="T10" fmla="*/ 0 w 467"/>
                        <a:gd name="T11" fmla="*/ 0 h 121"/>
                        <a:gd name="T12" fmla="*/ 0 w 467"/>
                        <a:gd name="T13" fmla="*/ 0 h 121"/>
                        <a:gd name="T14" fmla="*/ 0 w 467"/>
                        <a:gd name="T15" fmla="*/ 0 h 121"/>
                        <a:gd name="T16" fmla="*/ 0 w 467"/>
                        <a:gd name="T17" fmla="*/ 0 h 121"/>
                        <a:gd name="T18" fmla="*/ 0 w 467"/>
                        <a:gd name="T19" fmla="*/ 0 h 121"/>
                        <a:gd name="T20" fmla="*/ 1 w 467"/>
                        <a:gd name="T21" fmla="*/ 0 h 121"/>
                        <a:gd name="T22" fmla="*/ 1 w 467"/>
                        <a:gd name="T23" fmla="*/ 0 h 121"/>
                        <a:gd name="T24" fmla="*/ 1 w 467"/>
                        <a:gd name="T25" fmla="*/ 0 h 121"/>
                        <a:gd name="T26" fmla="*/ 1 w 467"/>
                        <a:gd name="T27" fmla="*/ 0 h 121"/>
                        <a:gd name="T28" fmla="*/ 1 w 467"/>
                        <a:gd name="T29" fmla="*/ 0 h 121"/>
                        <a:gd name="T30" fmla="*/ 1 w 467"/>
                        <a:gd name="T31" fmla="*/ 0 h 121"/>
                        <a:gd name="T32" fmla="*/ 1 w 467"/>
                        <a:gd name="T33" fmla="*/ 0 h 121"/>
                        <a:gd name="T34" fmla="*/ 1 w 467"/>
                        <a:gd name="T35" fmla="*/ 0 h 121"/>
                        <a:gd name="T36" fmla="*/ 1 w 467"/>
                        <a:gd name="T37" fmla="*/ 0 h 121"/>
                        <a:gd name="T38" fmla="*/ 1 w 467"/>
                        <a:gd name="T39" fmla="*/ 0 h 121"/>
                        <a:gd name="T40" fmla="*/ 1 w 467"/>
                        <a:gd name="T41" fmla="*/ 0 h 121"/>
                        <a:gd name="T42" fmla="*/ 0 w 467"/>
                        <a:gd name="T43" fmla="*/ 0 h 121"/>
                        <a:gd name="T44" fmla="*/ 0 w 467"/>
                        <a:gd name="T45" fmla="*/ 0 h 121"/>
                        <a:gd name="T46" fmla="*/ 0 w 467"/>
                        <a:gd name="T47" fmla="*/ 0 h 121"/>
                        <a:gd name="T48" fmla="*/ 0 w 467"/>
                        <a:gd name="T49" fmla="*/ 0 h 121"/>
                        <a:gd name="T50" fmla="*/ 0 w 467"/>
                        <a:gd name="T51" fmla="*/ 0 h 121"/>
                        <a:gd name="T52" fmla="*/ 0 w 467"/>
                        <a:gd name="T53" fmla="*/ 0 h 121"/>
                        <a:gd name="T54" fmla="*/ 0 w 467"/>
                        <a:gd name="T55" fmla="*/ 0 h 121"/>
                        <a:gd name="T56" fmla="*/ 0 w 467"/>
                        <a:gd name="T57" fmla="*/ 0 h 121"/>
                        <a:gd name="T58" fmla="*/ 0 w 467"/>
                        <a:gd name="T59" fmla="*/ 0 h 121"/>
                        <a:gd name="T60" fmla="*/ 0 w 467"/>
                        <a:gd name="T61" fmla="*/ 0 h 121"/>
                        <a:gd name="T62" fmla="*/ 0 w 467"/>
                        <a:gd name="T63" fmla="*/ 0 h 121"/>
                        <a:gd name="T64" fmla="*/ 0 w 467"/>
                        <a:gd name="T65" fmla="*/ 0 h 121"/>
                        <a:gd name="T66" fmla="*/ 0 w 467"/>
                        <a:gd name="T67" fmla="*/ 0 h 121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467"/>
                        <a:gd name="T103" fmla="*/ 0 h 121"/>
                        <a:gd name="T104" fmla="*/ 467 w 467"/>
                        <a:gd name="T105" fmla="*/ 121 h 121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467" h="121">
                          <a:moveTo>
                            <a:pt x="11" y="0"/>
                          </a:moveTo>
                          <a:lnTo>
                            <a:pt x="33" y="6"/>
                          </a:lnTo>
                          <a:lnTo>
                            <a:pt x="63" y="21"/>
                          </a:lnTo>
                          <a:lnTo>
                            <a:pt x="91" y="38"/>
                          </a:lnTo>
                          <a:lnTo>
                            <a:pt x="128" y="56"/>
                          </a:lnTo>
                          <a:lnTo>
                            <a:pt x="164" y="69"/>
                          </a:lnTo>
                          <a:lnTo>
                            <a:pt x="200" y="75"/>
                          </a:lnTo>
                          <a:lnTo>
                            <a:pt x="234" y="76"/>
                          </a:lnTo>
                          <a:lnTo>
                            <a:pt x="280" y="69"/>
                          </a:lnTo>
                          <a:lnTo>
                            <a:pt x="328" y="60"/>
                          </a:lnTo>
                          <a:lnTo>
                            <a:pt x="364" y="49"/>
                          </a:lnTo>
                          <a:lnTo>
                            <a:pt x="402" y="43"/>
                          </a:lnTo>
                          <a:lnTo>
                            <a:pt x="467" y="34"/>
                          </a:lnTo>
                          <a:lnTo>
                            <a:pt x="443" y="54"/>
                          </a:lnTo>
                          <a:lnTo>
                            <a:pt x="423" y="72"/>
                          </a:lnTo>
                          <a:lnTo>
                            <a:pt x="420" y="91"/>
                          </a:lnTo>
                          <a:lnTo>
                            <a:pt x="428" y="114"/>
                          </a:lnTo>
                          <a:lnTo>
                            <a:pt x="438" y="121"/>
                          </a:lnTo>
                          <a:lnTo>
                            <a:pt x="420" y="114"/>
                          </a:lnTo>
                          <a:lnTo>
                            <a:pt x="397" y="108"/>
                          </a:lnTo>
                          <a:lnTo>
                            <a:pt x="382" y="104"/>
                          </a:lnTo>
                          <a:lnTo>
                            <a:pt x="353" y="100"/>
                          </a:lnTo>
                          <a:lnTo>
                            <a:pt x="321" y="100"/>
                          </a:lnTo>
                          <a:lnTo>
                            <a:pt x="273" y="103"/>
                          </a:lnTo>
                          <a:lnTo>
                            <a:pt x="229" y="103"/>
                          </a:lnTo>
                          <a:lnTo>
                            <a:pt x="198" y="103"/>
                          </a:lnTo>
                          <a:lnTo>
                            <a:pt x="165" y="99"/>
                          </a:lnTo>
                          <a:lnTo>
                            <a:pt x="130" y="93"/>
                          </a:lnTo>
                          <a:lnTo>
                            <a:pt x="99" y="83"/>
                          </a:lnTo>
                          <a:lnTo>
                            <a:pt x="70" y="72"/>
                          </a:lnTo>
                          <a:lnTo>
                            <a:pt x="40" y="56"/>
                          </a:lnTo>
                          <a:lnTo>
                            <a:pt x="15" y="41"/>
                          </a:lnTo>
                          <a:lnTo>
                            <a:pt x="0" y="29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 dirty="0"/>
                    </a:p>
                  </p:txBody>
                </p:sp>
                <p:sp>
                  <p:nvSpPr>
                    <p:cNvPr id="36915" name="Freeform 1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58" y="3279"/>
                      <a:ext cx="303" cy="76"/>
                    </a:xfrm>
                    <a:custGeom>
                      <a:avLst/>
                      <a:gdLst>
                        <a:gd name="T0" fmla="*/ 0 w 909"/>
                        <a:gd name="T1" fmla="*/ 0 h 228"/>
                        <a:gd name="T2" fmla="*/ 0 w 909"/>
                        <a:gd name="T3" fmla="*/ 0 h 228"/>
                        <a:gd name="T4" fmla="*/ 0 w 909"/>
                        <a:gd name="T5" fmla="*/ 0 h 228"/>
                        <a:gd name="T6" fmla="*/ 0 w 909"/>
                        <a:gd name="T7" fmla="*/ 0 h 228"/>
                        <a:gd name="T8" fmla="*/ 0 w 909"/>
                        <a:gd name="T9" fmla="*/ 0 h 228"/>
                        <a:gd name="T10" fmla="*/ 0 w 909"/>
                        <a:gd name="T11" fmla="*/ 0 h 228"/>
                        <a:gd name="T12" fmla="*/ 0 w 909"/>
                        <a:gd name="T13" fmla="*/ 0 h 228"/>
                        <a:gd name="T14" fmla="*/ 0 w 909"/>
                        <a:gd name="T15" fmla="*/ 0 h 228"/>
                        <a:gd name="T16" fmla="*/ 1 w 909"/>
                        <a:gd name="T17" fmla="*/ 0 h 228"/>
                        <a:gd name="T18" fmla="*/ 1 w 909"/>
                        <a:gd name="T19" fmla="*/ 0 h 228"/>
                        <a:gd name="T20" fmla="*/ 1 w 909"/>
                        <a:gd name="T21" fmla="*/ 0 h 228"/>
                        <a:gd name="T22" fmla="*/ 1 w 909"/>
                        <a:gd name="T23" fmla="*/ 0 h 228"/>
                        <a:gd name="T24" fmla="*/ 1 w 909"/>
                        <a:gd name="T25" fmla="*/ 0 h 228"/>
                        <a:gd name="T26" fmla="*/ 1 w 909"/>
                        <a:gd name="T27" fmla="*/ 0 h 228"/>
                        <a:gd name="T28" fmla="*/ 1 w 909"/>
                        <a:gd name="T29" fmla="*/ 0 h 228"/>
                        <a:gd name="T30" fmla="*/ 1 w 909"/>
                        <a:gd name="T31" fmla="*/ 0 h 228"/>
                        <a:gd name="T32" fmla="*/ 1 w 909"/>
                        <a:gd name="T33" fmla="*/ 0 h 228"/>
                        <a:gd name="T34" fmla="*/ 1 w 909"/>
                        <a:gd name="T35" fmla="*/ 0 h 228"/>
                        <a:gd name="T36" fmla="*/ 1 w 909"/>
                        <a:gd name="T37" fmla="*/ 0 h 228"/>
                        <a:gd name="T38" fmla="*/ 1 w 909"/>
                        <a:gd name="T39" fmla="*/ 0 h 228"/>
                        <a:gd name="T40" fmla="*/ 1 w 909"/>
                        <a:gd name="T41" fmla="*/ 0 h 228"/>
                        <a:gd name="T42" fmla="*/ 1 w 909"/>
                        <a:gd name="T43" fmla="*/ 0 h 228"/>
                        <a:gd name="T44" fmla="*/ 1 w 909"/>
                        <a:gd name="T45" fmla="*/ 0 h 228"/>
                        <a:gd name="T46" fmla="*/ 1 w 909"/>
                        <a:gd name="T47" fmla="*/ 0 h 228"/>
                        <a:gd name="T48" fmla="*/ 0 w 909"/>
                        <a:gd name="T49" fmla="*/ 0 h 228"/>
                        <a:gd name="T50" fmla="*/ 0 w 909"/>
                        <a:gd name="T51" fmla="*/ 0 h 228"/>
                        <a:gd name="T52" fmla="*/ 0 w 909"/>
                        <a:gd name="T53" fmla="*/ 0 h 228"/>
                        <a:gd name="T54" fmla="*/ 0 w 909"/>
                        <a:gd name="T55" fmla="*/ 0 h 228"/>
                        <a:gd name="T56" fmla="*/ 0 w 909"/>
                        <a:gd name="T57" fmla="*/ 0 h 228"/>
                        <a:gd name="T58" fmla="*/ 0 w 909"/>
                        <a:gd name="T59" fmla="*/ 0 h 228"/>
                        <a:gd name="T60" fmla="*/ 0 w 909"/>
                        <a:gd name="T61" fmla="*/ 0 h 228"/>
                        <a:gd name="T62" fmla="*/ 0 w 909"/>
                        <a:gd name="T63" fmla="*/ 0 h 228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909"/>
                        <a:gd name="T97" fmla="*/ 0 h 228"/>
                        <a:gd name="T98" fmla="*/ 909 w 909"/>
                        <a:gd name="T99" fmla="*/ 228 h 228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909" h="228">
                          <a:moveTo>
                            <a:pt x="17" y="124"/>
                          </a:moveTo>
                          <a:lnTo>
                            <a:pt x="30" y="115"/>
                          </a:lnTo>
                          <a:lnTo>
                            <a:pt x="22" y="139"/>
                          </a:lnTo>
                          <a:lnTo>
                            <a:pt x="33" y="152"/>
                          </a:lnTo>
                          <a:lnTo>
                            <a:pt x="83" y="168"/>
                          </a:lnTo>
                          <a:lnTo>
                            <a:pt x="164" y="184"/>
                          </a:lnTo>
                          <a:lnTo>
                            <a:pt x="244" y="195"/>
                          </a:lnTo>
                          <a:lnTo>
                            <a:pt x="340" y="192"/>
                          </a:lnTo>
                          <a:lnTo>
                            <a:pt x="449" y="176"/>
                          </a:lnTo>
                          <a:lnTo>
                            <a:pt x="564" y="156"/>
                          </a:lnTo>
                          <a:lnTo>
                            <a:pt x="667" y="135"/>
                          </a:lnTo>
                          <a:lnTo>
                            <a:pt x="706" y="124"/>
                          </a:lnTo>
                          <a:lnTo>
                            <a:pt x="759" y="102"/>
                          </a:lnTo>
                          <a:lnTo>
                            <a:pt x="814" y="71"/>
                          </a:lnTo>
                          <a:lnTo>
                            <a:pt x="865" y="41"/>
                          </a:lnTo>
                          <a:lnTo>
                            <a:pt x="909" y="0"/>
                          </a:lnTo>
                          <a:lnTo>
                            <a:pt x="894" y="48"/>
                          </a:lnTo>
                          <a:lnTo>
                            <a:pt x="859" y="80"/>
                          </a:lnTo>
                          <a:lnTo>
                            <a:pt x="798" y="113"/>
                          </a:lnTo>
                          <a:lnTo>
                            <a:pt x="728" y="146"/>
                          </a:lnTo>
                          <a:lnTo>
                            <a:pt x="652" y="167"/>
                          </a:lnTo>
                          <a:lnTo>
                            <a:pt x="567" y="185"/>
                          </a:lnTo>
                          <a:lnTo>
                            <a:pt x="480" y="205"/>
                          </a:lnTo>
                          <a:lnTo>
                            <a:pt x="417" y="216"/>
                          </a:lnTo>
                          <a:lnTo>
                            <a:pt x="360" y="225"/>
                          </a:lnTo>
                          <a:lnTo>
                            <a:pt x="285" y="228"/>
                          </a:lnTo>
                          <a:lnTo>
                            <a:pt x="195" y="221"/>
                          </a:lnTo>
                          <a:lnTo>
                            <a:pt x="114" y="210"/>
                          </a:lnTo>
                          <a:lnTo>
                            <a:pt x="57" y="193"/>
                          </a:lnTo>
                          <a:lnTo>
                            <a:pt x="14" y="170"/>
                          </a:lnTo>
                          <a:lnTo>
                            <a:pt x="0" y="150"/>
                          </a:lnTo>
                          <a:lnTo>
                            <a:pt x="17" y="124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 dirty="0"/>
                    </a:p>
                  </p:txBody>
                </p:sp>
                <p:grpSp>
                  <p:nvGrpSpPr>
                    <p:cNvPr id="36916" name="Group 1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06" y="3171"/>
                      <a:ext cx="106" cy="153"/>
                      <a:chOff x="1206" y="3171"/>
                      <a:chExt cx="106" cy="153"/>
                    </a:xfrm>
                  </p:grpSpPr>
                  <p:sp>
                    <p:nvSpPr>
                      <p:cNvPr id="36917" name="Freeform 1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06" y="3305"/>
                        <a:ext cx="53" cy="19"/>
                      </a:xfrm>
                      <a:custGeom>
                        <a:avLst/>
                        <a:gdLst>
                          <a:gd name="T0" fmla="*/ 0 w 157"/>
                          <a:gd name="T1" fmla="*/ 0 h 56"/>
                          <a:gd name="T2" fmla="*/ 0 w 157"/>
                          <a:gd name="T3" fmla="*/ 0 h 56"/>
                          <a:gd name="T4" fmla="*/ 0 w 157"/>
                          <a:gd name="T5" fmla="*/ 0 h 56"/>
                          <a:gd name="T6" fmla="*/ 0 w 157"/>
                          <a:gd name="T7" fmla="*/ 0 h 56"/>
                          <a:gd name="T8" fmla="*/ 0 w 157"/>
                          <a:gd name="T9" fmla="*/ 0 h 56"/>
                          <a:gd name="T10" fmla="*/ 0 w 157"/>
                          <a:gd name="T11" fmla="*/ 0 h 56"/>
                          <a:gd name="T12" fmla="*/ 0 w 157"/>
                          <a:gd name="T13" fmla="*/ 0 h 56"/>
                          <a:gd name="T14" fmla="*/ 0 w 157"/>
                          <a:gd name="T15" fmla="*/ 0 h 56"/>
                          <a:gd name="T16" fmla="*/ 0 w 157"/>
                          <a:gd name="T17" fmla="*/ 0 h 56"/>
                          <a:gd name="T18" fmla="*/ 0 w 157"/>
                          <a:gd name="T19" fmla="*/ 0 h 56"/>
                          <a:gd name="T20" fmla="*/ 0 w 157"/>
                          <a:gd name="T21" fmla="*/ 0 h 56"/>
                          <a:gd name="T22" fmla="*/ 0 w 157"/>
                          <a:gd name="T23" fmla="*/ 0 h 56"/>
                          <a:gd name="T24" fmla="*/ 0 w 157"/>
                          <a:gd name="T25" fmla="*/ 0 h 5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157"/>
                          <a:gd name="T40" fmla="*/ 0 h 56"/>
                          <a:gd name="T41" fmla="*/ 157 w 157"/>
                          <a:gd name="T42" fmla="*/ 56 h 56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157" h="56">
                            <a:moveTo>
                              <a:pt x="157" y="2"/>
                            </a:moveTo>
                            <a:lnTo>
                              <a:pt x="156" y="7"/>
                            </a:lnTo>
                            <a:lnTo>
                              <a:pt x="154" y="9"/>
                            </a:lnTo>
                            <a:lnTo>
                              <a:pt x="153" y="11"/>
                            </a:lnTo>
                            <a:lnTo>
                              <a:pt x="150" y="20"/>
                            </a:lnTo>
                            <a:lnTo>
                              <a:pt x="127" y="35"/>
                            </a:lnTo>
                            <a:lnTo>
                              <a:pt x="16" y="56"/>
                            </a:lnTo>
                            <a:lnTo>
                              <a:pt x="0" y="53"/>
                            </a:lnTo>
                            <a:lnTo>
                              <a:pt x="24" y="43"/>
                            </a:lnTo>
                            <a:lnTo>
                              <a:pt x="52" y="27"/>
                            </a:lnTo>
                            <a:lnTo>
                              <a:pt x="85" y="3"/>
                            </a:lnTo>
                            <a:lnTo>
                              <a:pt x="114" y="0"/>
                            </a:lnTo>
                            <a:lnTo>
                              <a:pt x="157" y="2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 dirty="0"/>
                      </a:p>
                    </p:txBody>
                  </p:sp>
                  <p:sp>
                    <p:nvSpPr>
                      <p:cNvPr id="36918" name="Freeform 1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17" y="3273"/>
                        <a:ext cx="55" cy="21"/>
                      </a:xfrm>
                      <a:custGeom>
                        <a:avLst/>
                        <a:gdLst>
                          <a:gd name="T0" fmla="*/ 0 w 164"/>
                          <a:gd name="T1" fmla="*/ 0 h 65"/>
                          <a:gd name="T2" fmla="*/ 0 w 164"/>
                          <a:gd name="T3" fmla="*/ 0 h 65"/>
                          <a:gd name="T4" fmla="*/ 0 w 164"/>
                          <a:gd name="T5" fmla="*/ 0 h 65"/>
                          <a:gd name="T6" fmla="*/ 0 w 164"/>
                          <a:gd name="T7" fmla="*/ 0 h 65"/>
                          <a:gd name="T8" fmla="*/ 0 w 164"/>
                          <a:gd name="T9" fmla="*/ 0 h 65"/>
                          <a:gd name="T10" fmla="*/ 0 w 164"/>
                          <a:gd name="T11" fmla="*/ 0 h 65"/>
                          <a:gd name="T12" fmla="*/ 0 w 164"/>
                          <a:gd name="T13" fmla="*/ 0 h 65"/>
                          <a:gd name="T14" fmla="*/ 0 w 164"/>
                          <a:gd name="T15" fmla="*/ 0 h 65"/>
                          <a:gd name="T16" fmla="*/ 0 w 164"/>
                          <a:gd name="T17" fmla="*/ 0 h 65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164"/>
                          <a:gd name="T28" fmla="*/ 0 h 65"/>
                          <a:gd name="T29" fmla="*/ 164 w 164"/>
                          <a:gd name="T30" fmla="*/ 65 h 65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164" h="65">
                            <a:moveTo>
                              <a:pt x="0" y="65"/>
                            </a:moveTo>
                            <a:lnTo>
                              <a:pt x="63" y="43"/>
                            </a:lnTo>
                            <a:lnTo>
                              <a:pt x="138" y="54"/>
                            </a:lnTo>
                            <a:lnTo>
                              <a:pt x="164" y="13"/>
                            </a:lnTo>
                            <a:lnTo>
                              <a:pt x="155" y="0"/>
                            </a:lnTo>
                            <a:lnTo>
                              <a:pt x="113" y="5"/>
                            </a:lnTo>
                            <a:lnTo>
                              <a:pt x="68" y="7"/>
                            </a:lnTo>
                            <a:lnTo>
                              <a:pt x="21" y="19"/>
                            </a:lnTo>
                            <a:lnTo>
                              <a:pt x="0" y="65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 dirty="0"/>
                      </a:p>
                    </p:txBody>
                  </p:sp>
                  <p:sp>
                    <p:nvSpPr>
                      <p:cNvPr id="36919" name="Freeform 1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33" y="3229"/>
                        <a:ext cx="54" cy="28"/>
                      </a:xfrm>
                      <a:custGeom>
                        <a:avLst/>
                        <a:gdLst>
                          <a:gd name="T0" fmla="*/ 0 w 161"/>
                          <a:gd name="T1" fmla="*/ 0 h 83"/>
                          <a:gd name="T2" fmla="*/ 0 w 161"/>
                          <a:gd name="T3" fmla="*/ 0 h 83"/>
                          <a:gd name="T4" fmla="*/ 0 w 161"/>
                          <a:gd name="T5" fmla="*/ 0 h 83"/>
                          <a:gd name="T6" fmla="*/ 0 w 161"/>
                          <a:gd name="T7" fmla="*/ 0 h 83"/>
                          <a:gd name="T8" fmla="*/ 0 w 161"/>
                          <a:gd name="T9" fmla="*/ 0 h 83"/>
                          <a:gd name="T10" fmla="*/ 0 w 161"/>
                          <a:gd name="T11" fmla="*/ 0 h 83"/>
                          <a:gd name="T12" fmla="*/ 0 w 161"/>
                          <a:gd name="T13" fmla="*/ 0 h 83"/>
                          <a:gd name="T14" fmla="*/ 0 w 161"/>
                          <a:gd name="T15" fmla="*/ 0 h 83"/>
                          <a:gd name="T16" fmla="*/ 0 w 161"/>
                          <a:gd name="T17" fmla="*/ 0 h 83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161"/>
                          <a:gd name="T28" fmla="*/ 0 h 83"/>
                          <a:gd name="T29" fmla="*/ 161 w 161"/>
                          <a:gd name="T30" fmla="*/ 83 h 83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161" h="83">
                            <a:moveTo>
                              <a:pt x="161" y="49"/>
                            </a:moveTo>
                            <a:lnTo>
                              <a:pt x="142" y="83"/>
                            </a:lnTo>
                            <a:lnTo>
                              <a:pt x="15" y="48"/>
                            </a:lnTo>
                            <a:lnTo>
                              <a:pt x="0" y="29"/>
                            </a:lnTo>
                            <a:lnTo>
                              <a:pt x="8" y="0"/>
                            </a:lnTo>
                            <a:lnTo>
                              <a:pt x="19" y="17"/>
                            </a:lnTo>
                            <a:lnTo>
                              <a:pt x="58" y="23"/>
                            </a:lnTo>
                            <a:lnTo>
                              <a:pt x="130" y="47"/>
                            </a:lnTo>
                            <a:lnTo>
                              <a:pt x="161" y="49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 dirty="0"/>
                      </a:p>
                    </p:txBody>
                  </p:sp>
                  <p:sp>
                    <p:nvSpPr>
                      <p:cNvPr id="36920" name="Freeform 1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49" y="3202"/>
                        <a:ext cx="58" cy="23"/>
                      </a:xfrm>
                      <a:custGeom>
                        <a:avLst/>
                        <a:gdLst>
                          <a:gd name="T0" fmla="*/ 0 w 175"/>
                          <a:gd name="T1" fmla="*/ 0 h 69"/>
                          <a:gd name="T2" fmla="*/ 0 w 175"/>
                          <a:gd name="T3" fmla="*/ 0 h 69"/>
                          <a:gd name="T4" fmla="*/ 0 w 175"/>
                          <a:gd name="T5" fmla="*/ 0 h 69"/>
                          <a:gd name="T6" fmla="*/ 0 w 175"/>
                          <a:gd name="T7" fmla="*/ 0 h 69"/>
                          <a:gd name="T8" fmla="*/ 0 w 175"/>
                          <a:gd name="T9" fmla="*/ 0 h 69"/>
                          <a:gd name="T10" fmla="*/ 0 w 175"/>
                          <a:gd name="T11" fmla="*/ 0 h 69"/>
                          <a:gd name="T12" fmla="*/ 0 w 175"/>
                          <a:gd name="T13" fmla="*/ 0 h 69"/>
                          <a:gd name="T14" fmla="*/ 0 w 175"/>
                          <a:gd name="T15" fmla="*/ 0 h 69"/>
                          <a:gd name="T16" fmla="*/ 0 w 175"/>
                          <a:gd name="T17" fmla="*/ 0 h 69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175"/>
                          <a:gd name="T28" fmla="*/ 0 h 69"/>
                          <a:gd name="T29" fmla="*/ 175 w 175"/>
                          <a:gd name="T30" fmla="*/ 69 h 69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175" h="69">
                            <a:moveTo>
                              <a:pt x="7" y="0"/>
                            </a:moveTo>
                            <a:lnTo>
                              <a:pt x="116" y="29"/>
                            </a:lnTo>
                            <a:lnTo>
                              <a:pt x="143" y="29"/>
                            </a:lnTo>
                            <a:lnTo>
                              <a:pt x="175" y="26"/>
                            </a:lnTo>
                            <a:lnTo>
                              <a:pt x="151" y="58"/>
                            </a:lnTo>
                            <a:lnTo>
                              <a:pt x="94" y="69"/>
                            </a:lnTo>
                            <a:lnTo>
                              <a:pt x="28" y="48"/>
                            </a:lnTo>
                            <a:lnTo>
                              <a:pt x="0" y="32"/>
                            </a:lnTo>
                            <a:lnTo>
                              <a:pt x="7" y="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 dirty="0"/>
                      </a:p>
                    </p:txBody>
                  </p:sp>
                  <p:sp>
                    <p:nvSpPr>
                      <p:cNvPr id="36921" name="Freeform 1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60" y="3171"/>
                        <a:ext cx="52" cy="20"/>
                      </a:xfrm>
                      <a:custGeom>
                        <a:avLst/>
                        <a:gdLst>
                          <a:gd name="T0" fmla="*/ 0 w 156"/>
                          <a:gd name="T1" fmla="*/ 0 h 60"/>
                          <a:gd name="T2" fmla="*/ 0 w 156"/>
                          <a:gd name="T3" fmla="*/ 0 h 60"/>
                          <a:gd name="T4" fmla="*/ 0 w 156"/>
                          <a:gd name="T5" fmla="*/ 0 h 60"/>
                          <a:gd name="T6" fmla="*/ 0 w 156"/>
                          <a:gd name="T7" fmla="*/ 0 h 60"/>
                          <a:gd name="T8" fmla="*/ 0 w 156"/>
                          <a:gd name="T9" fmla="*/ 0 h 60"/>
                          <a:gd name="T10" fmla="*/ 0 w 156"/>
                          <a:gd name="T11" fmla="*/ 0 h 60"/>
                          <a:gd name="T12" fmla="*/ 0 w 156"/>
                          <a:gd name="T13" fmla="*/ 0 h 60"/>
                          <a:gd name="T14" fmla="*/ 0 w 156"/>
                          <a:gd name="T15" fmla="*/ 0 h 6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56"/>
                          <a:gd name="T25" fmla="*/ 0 h 60"/>
                          <a:gd name="T26" fmla="*/ 156 w 156"/>
                          <a:gd name="T27" fmla="*/ 60 h 6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56" h="60">
                            <a:moveTo>
                              <a:pt x="2" y="35"/>
                            </a:moveTo>
                            <a:lnTo>
                              <a:pt x="0" y="60"/>
                            </a:lnTo>
                            <a:lnTo>
                              <a:pt x="92" y="60"/>
                            </a:lnTo>
                            <a:lnTo>
                              <a:pt x="156" y="30"/>
                            </a:lnTo>
                            <a:lnTo>
                              <a:pt x="156" y="0"/>
                            </a:lnTo>
                            <a:lnTo>
                              <a:pt x="122" y="17"/>
                            </a:lnTo>
                            <a:lnTo>
                              <a:pt x="58" y="35"/>
                            </a:lnTo>
                            <a:lnTo>
                              <a:pt x="2" y="35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 dirty="0"/>
                      </a:p>
                    </p:txBody>
                  </p:sp>
                </p:grpSp>
              </p:grpSp>
              <p:sp>
                <p:nvSpPr>
                  <p:cNvPr id="36912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1269" y="2994"/>
                    <a:ext cx="590" cy="350"/>
                  </a:xfrm>
                  <a:custGeom>
                    <a:avLst/>
                    <a:gdLst>
                      <a:gd name="T0" fmla="*/ 0 w 1768"/>
                      <a:gd name="T1" fmla="*/ 1 h 1051"/>
                      <a:gd name="T2" fmla="*/ 0 w 1768"/>
                      <a:gd name="T3" fmla="*/ 1 h 1051"/>
                      <a:gd name="T4" fmla="*/ 0 w 1768"/>
                      <a:gd name="T5" fmla="*/ 0 h 1051"/>
                      <a:gd name="T6" fmla="*/ 1 w 1768"/>
                      <a:gd name="T7" fmla="*/ 0 h 1051"/>
                      <a:gd name="T8" fmla="*/ 1 w 1768"/>
                      <a:gd name="T9" fmla="*/ 0 h 1051"/>
                      <a:gd name="T10" fmla="*/ 1 w 1768"/>
                      <a:gd name="T11" fmla="*/ 0 h 1051"/>
                      <a:gd name="T12" fmla="*/ 1 w 1768"/>
                      <a:gd name="T13" fmla="*/ 0 h 1051"/>
                      <a:gd name="T14" fmla="*/ 2 w 1768"/>
                      <a:gd name="T15" fmla="*/ 0 h 1051"/>
                      <a:gd name="T16" fmla="*/ 2 w 1768"/>
                      <a:gd name="T17" fmla="*/ 0 h 1051"/>
                      <a:gd name="T18" fmla="*/ 2 w 1768"/>
                      <a:gd name="T19" fmla="*/ 0 h 1051"/>
                      <a:gd name="T20" fmla="*/ 2 w 1768"/>
                      <a:gd name="T21" fmla="*/ 1 h 1051"/>
                      <a:gd name="T22" fmla="*/ 2 w 1768"/>
                      <a:gd name="T23" fmla="*/ 1 h 1051"/>
                      <a:gd name="T24" fmla="*/ 2 w 1768"/>
                      <a:gd name="T25" fmla="*/ 1 h 1051"/>
                      <a:gd name="T26" fmla="*/ 2 w 1768"/>
                      <a:gd name="T27" fmla="*/ 1 h 1051"/>
                      <a:gd name="T28" fmla="*/ 2 w 1768"/>
                      <a:gd name="T29" fmla="*/ 1 h 1051"/>
                      <a:gd name="T30" fmla="*/ 2 w 1768"/>
                      <a:gd name="T31" fmla="*/ 1 h 1051"/>
                      <a:gd name="T32" fmla="*/ 2 w 1768"/>
                      <a:gd name="T33" fmla="*/ 1 h 1051"/>
                      <a:gd name="T34" fmla="*/ 2 w 1768"/>
                      <a:gd name="T35" fmla="*/ 1 h 1051"/>
                      <a:gd name="T36" fmla="*/ 2 w 1768"/>
                      <a:gd name="T37" fmla="*/ 1 h 1051"/>
                      <a:gd name="T38" fmla="*/ 2 w 1768"/>
                      <a:gd name="T39" fmla="*/ 1 h 1051"/>
                      <a:gd name="T40" fmla="*/ 2 w 1768"/>
                      <a:gd name="T41" fmla="*/ 1 h 1051"/>
                      <a:gd name="T42" fmla="*/ 2 w 1768"/>
                      <a:gd name="T43" fmla="*/ 1 h 1051"/>
                      <a:gd name="T44" fmla="*/ 2 w 1768"/>
                      <a:gd name="T45" fmla="*/ 1 h 1051"/>
                      <a:gd name="T46" fmla="*/ 2 w 1768"/>
                      <a:gd name="T47" fmla="*/ 1 h 1051"/>
                      <a:gd name="T48" fmla="*/ 2 w 1768"/>
                      <a:gd name="T49" fmla="*/ 1 h 1051"/>
                      <a:gd name="T50" fmla="*/ 2 w 1768"/>
                      <a:gd name="T51" fmla="*/ 1 h 1051"/>
                      <a:gd name="T52" fmla="*/ 2 w 1768"/>
                      <a:gd name="T53" fmla="*/ 1 h 1051"/>
                      <a:gd name="T54" fmla="*/ 2 w 1768"/>
                      <a:gd name="T55" fmla="*/ 1 h 1051"/>
                      <a:gd name="T56" fmla="*/ 2 w 1768"/>
                      <a:gd name="T57" fmla="*/ 1 h 1051"/>
                      <a:gd name="T58" fmla="*/ 2 w 1768"/>
                      <a:gd name="T59" fmla="*/ 1 h 1051"/>
                      <a:gd name="T60" fmla="*/ 2 w 1768"/>
                      <a:gd name="T61" fmla="*/ 1 h 1051"/>
                      <a:gd name="T62" fmla="*/ 2 w 1768"/>
                      <a:gd name="T63" fmla="*/ 1 h 1051"/>
                      <a:gd name="T64" fmla="*/ 2 w 1768"/>
                      <a:gd name="T65" fmla="*/ 1 h 1051"/>
                      <a:gd name="T66" fmla="*/ 1 w 1768"/>
                      <a:gd name="T67" fmla="*/ 0 h 1051"/>
                      <a:gd name="T68" fmla="*/ 1 w 1768"/>
                      <a:gd name="T69" fmla="*/ 0 h 1051"/>
                      <a:gd name="T70" fmla="*/ 1 w 1768"/>
                      <a:gd name="T71" fmla="*/ 0 h 1051"/>
                      <a:gd name="T72" fmla="*/ 1 w 1768"/>
                      <a:gd name="T73" fmla="*/ 0 h 1051"/>
                      <a:gd name="T74" fmla="*/ 1 w 1768"/>
                      <a:gd name="T75" fmla="*/ 0 h 1051"/>
                      <a:gd name="T76" fmla="*/ 1 w 1768"/>
                      <a:gd name="T77" fmla="*/ 0 h 1051"/>
                      <a:gd name="T78" fmla="*/ 1 w 1768"/>
                      <a:gd name="T79" fmla="*/ 0 h 1051"/>
                      <a:gd name="T80" fmla="*/ 1 w 1768"/>
                      <a:gd name="T81" fmla="*/ 0 h 1051"/>
                      <a:gd name="T82" fmla="*/ 1 w 1768"/>
                      <a:gd name="T83" fmla="*/ 0 h 1051"/>
                      <a:gd name="T84" fmla="*/ 1 w 1768"/>
                      <a:gd name="T85" fmla="*/ 1 h 1051"/>
                      <a:gd name="T86" fmla="*/ 0 w 1768"/>
                      <a:gd name="T87" fmla="*/ 1 h 1051"/>
                      <a:gd name="T88" fmla="*/ 0 w 1768"/>
                      <a:gd name="T89" fmla="*/ 1 h 1051"/>
                      <a:gd name="T90" fmla="*/ 0 w 1768"/>
                      <a:gd name="T91" fmla="*/ 1 h 1051"/>
                      <a:gd name="T92" fmla="*/ 0 w 1768"/>
                      <a:gd name="T93" fmla="*/ 1 h 1051"/>
                      <a:gd name="T94" fmla="*/ 0 w 1768"/>
                      <a:gd name="T95" fmla="*/ 1 h 1051"/>
                      <a:gd name="T96" fmla="*/ 0 w 1768"/>
                      <a:gd name="T97" fmla="*/ 1 h 1051"/>
                      <a:gd name="T98" fmla="*/ 0 w 1768"/>
                      <a:gd name="T99" fmla="*/ 1 h 1051"/>
                      <a:gd name="T100" fmla="*/ 0 w 1768"/>
                      <a:gd name="T101" fmla="*/ 1 h 1051"/>
                      <a:gd name="T102" fmla="*/ 0 w 1768"/>
                      <a:gd name="T103" fmla="*/ 1 h 1051"/>
                      <a:gd name="T104" fmla="*/ 0 w 1768"/>
                      <a:gd name="T105" fmla="*/ 1 h 1051"/>
                      <a:gd name="T106" fmla="*/ 0 w 1768"/>
                      <a:gd name="T107" fmla="*/ 1 h 1051"/>
                      <a:gd name="T108" fmla="*/ 0 w 1768"/>
                      <a:gd name="T109" fmla="*/ 1 h 1051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1768"/>
                      <a:gd name="T166" fmla="*/ 0 h 1051"/>
                      <a:gd name="T167" fmla="*/ 1768 w 1768"/>
                      <a:gd name="T168" fmla="*/ 1051 h 1051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1768" h="1051">
                        <a:moveTo>
                          <a:pt x="191" y="440"/>
                        </a:moveTo>
                        <a:lnTo>
                          <a:pt x="0" y="521"/>
                        </a:lnTo>
                        <a:lnTo>
                          <a:pt x="30" y="462"/>
                        </a:lnTo>
                        <a:lnTo>
                          <a:pt x="80" y="373"/>
                        </a:lnTo>
                        <a:lnTo>
                          <a:pt x="132" y="296"/>
                        </a:lnTo>
                        <a:lnTo>
                          <a:pt x="220" y="225"/>
                        </a:lnTo>
                        <a:lnTo>
                          <a:pt x="349" y="144"/>
                        </a:lnTo>
                        <a:lnTo>
                          <a:pt x="440" y="92"/>
                        </a:lnTo>
                        <a:lnTo>
                          <a:pt x="535" y="52"/>
                        </a:lnTo>
                        <a:lnTo>
                          <a:pt x="631" y="26"/>
                        </a:lnTo>
                        <a:lnTo>
                          <a:pt x="726" y="7"/>
                        </a:lnTo>
                        <a:lnTo>
                          <a:pt x="814" y="4"/>
                        </a:lnTo>
                        <a:lnTo>
                          <a:pt x="932" y="0"/>
                        </a:lnTo>
                        <a:lnTo>
                          <a:pt x="1042" y="7"/>
                        </a:lnTo>
                        <a:lnTo>
                          <a:pt x="1138" y="26"/>
                        </a:lnTo>
                        <a:lnTo>
                          <a:pt x="1247" y="85"/>
                        </a:lnTo>
                        <a:lnTo>
                          <a:pt x="1314" y="129"/>
                        </a:lnTo>
                        <a:lnTo>
                          <a:pt x="1401" y="195"/>
                        </a:lnTo>
                        <a:lnTo>
                          <a:pt x="1467" y="262"/>
                        </a:lnTo>
                        <a:lnTo>
                          <a:pt x="1489" y="300"/>
                        </a:lnTo>
                        <a:lnTo>
                          <a:pt x="1493" y="366"/>
                        </a:lnTo>
                        <a:lnTo>
                          <a:pt x="1493" y="414"/>
                        </a:lnTo>
                        <a:lnTo>
                          <a:pt x="1606" y="410"/>
                        </a:lnTo>
                        <a:lnTo>
                          <a:pt x="1591" y="429"/>
                        </a:lnTo>
                        <a:lnTo>
                          <a:pt x="1580" y="458"/>
                        </a:lnTo>
                        <a:lnTo>
                          <a:pt x="1577" y="499"/>
                        </a:lnTo>
                        <a:lnTo>
                          <a:pt x="1588" y="547"/>
                        </a:lnTo>
                        <a:lnTo>
                          <a:pt x="1614" y="572"/>
                        </a:lnTo>
                        <a:lnTo>
                          <a:pt x="1650" y="602"/>
                        </a:lnTo>
                        <a:lnTo>
                          <a:pt x="1720" y="624"/>
                        </a:lnTo>
                        <a:lnTo>
                          <a:pt x="1768" y="635"/>
                        </a:lnTo>
                        <a:lnTo>
                          <a:pt x="1724" y="704"/>
                        </a:lnTo>
                        <a:lnTo>
                          <a:pt x="1702" y="755"/>
                        </a:lnTo>
                        <a:lnTo>
                          <a:pt x="1687" y="795"/>
                        </a:lnTo>
                        <a:lnTo>
                          <a:pt x="1673" y="857"/>
                        </a:lnTo>
                        <a:lnTo>
                          <a:pt x="1665" y="905"/>
                        </a:lnTo>
                        <a:lnTo>
                          <a:pt x="1665" y="938"/>
                        </a:lnTo>
                        <a:lnTo>
                          <a:pt x="1628" y="979"/>
                        </a:lnTo>
                        <a:lnTo>
                          <a:pt x="1555" y="1051"/>
                        </a:lnTo>
                        <a:lnTo>
                          <a:pt x="1541" y="1033"/>
                        </a:lnTo>
                        <a:lnTo>
                          <a:pt x="1562" y="997"/>
                        </a:lnTo>
                        <a:lnTo>
                          <a:pt x="1577" y="960"/>
                        </a:lnTo>
                        <a:lnTo>
                          <a:pt x="1584" y="916"/>
                        </a:lnTo>
                        <a:lnTo>
                          <a:pt x="1588" y="857"/>
                        </a:lnTo>
                        <a:lnTo>
                          <a:pt x="1595" y="824"/>
                        </a:lnTo>
                        <a:lnTo>
                          <a:pt x="1584" y="806"/>
                        </a:lnTo>
                        <a:lnTo>
                          <a:pt x="1573" y="791"/>
                        </a:lnTo>
                        <a:lnTo>
                          <a:pt x="1541" y="791"/>
                        </a:lnTo>
                        <a:lnTo>
                          <a:pt x="1467" y="798"/>
                        </a:lnTo>
                        <a:lnTo>
                          <a:pt x="1401" y="809"/>
                        </a:lnTo>
                        <a:lnTo>
                          <a:pt x="1346" y="817"/>
                        </a:lnTo>
                        <a:lnTo>
                          <a:pt x="1306" y="820"/>
                        </a:lnTo>
                        <a:lnTo>
                          <a:pt x="1244" y="813"/>
                        </a:lnTo>
                        <a:lnTo>
                          <a:pt x="1218" y="806"/>
                        </a:lnTo>
                        <a:lnTo>
                          <a:pt x="1160" y="791"/>
                        </a:lnTo>
                        <a:lnTo>
                          <a:pt x="1134" y="777"/>
                        </a:lnTo>
                        <a:lnTo>
                          <a:pt x="1251" y="682"/>
                        </a:lnTo>
                        <a:lnTo>
                          <a:pt x="1299" y="667"/>
                        </a:lnTo>
                        <a:lnTo>
                          <a:pt x="1342" y="641"/>
                        </a:lnTo>
                        <a:lnTo>
                          <a:pt x="1360" y="617"/>
                        </a:lnTo>
                        <a:lnTo>
                          <a:pt x="1360" y="602"/>
                        </a:lnTo>
                        <a:lnTo>
                          <a:pt x="1327" y="565"/>
                        </a:lnTo>
                        <a:lnTo>
                          <a:pt x="1270" y="524"/>
                        </a:lnTo>
                        <a:lnTo>
                          <a:pt x="1181" y="458"/>
                        </a:lnTo>
                        <a:lnTo>
                          <a:pt x="1109" y="414"/>
                        </a:lnTo>
                        <a:lnTo>
                          <a:pt x="1094" y="407"/>
                        </a:lnTo>
                        <a:lnTo>
                          <a:pt x="1098" y="373"/>
                        </a:lnTo>
                        <a:lnTo>
                          <a:pt x="1090" y="337"/>
                        </a:lnTo>
                        <a:lnTo>
                          <a:pt x="1046" y="300"/>
                        </a:lnTo>
                        <a:lnTo>
                          <a:pt x="1016" y="264"/>
                        </a:lnTo>
                        <a:lnTo>
                          <a:pt x="972" y="236"/>
                        </a:lnTo>
                        <a:lnTo>
                          <a:pt x="928" y="214"/>
                        </a:lnTo>
                        <a:lnTo>
                          <a:pt x="884" y="203"/>
                        </a:lnTo>
                        <a:lnTo>
                          <a:pt x="840" y="203"/>
                        </a:lnTo>
                        <a:lnTo>
                          <a:pt x="804" y="217"/>
                        </a:lnTo>
                        <a:lnTo>
                          <a:pt x="771" y="232"/>
                        </a:lnTo>
                        <a:lnTo>
                          <a:pt x="741" y="232"/>
                        </a:lnTo>
                        <a:lnTo>
                          <a:pt x="690" y="254"/>
                        </a:lnTo>
                        <a:lnTo>
                          <a:pt x="664" y="275"/>
                        </a:lnTo>
                        <a:lnTo>
                          <a:pt x="715" y="271"/>
                        </a:lnTo>
                        <a:lnTo>
                          <a:pt x="682" y="292"/>
                        </a:lnTo>
                        <a:lnTo>
                          <a:pt x="638" y="307"/>
                        </a:lnTo>
                        <a:lnTo>
                          <a:pt x="597" y="318"/>
                        </a:lnTo>
                        <a:lnTo>
                          <a:pt x="546" y="329"/>
                        </a:lnTo>
                        <a:lnTo>
                          <a:pt x="498" y="348"/>
                        </a:lnTo>
                        <a:lnTo>
                          <a:pt x="427" y="388"/>
                        </a:lnTo>
                        <a:lnTo>
                          <a:pt x="382" y="429"/>
                        </a:lnTo>
                        <a:lnTo>
                          <a:pt x="335" y="454"/>
                        </a:lnTo>
                        <a:lnTo>
                          <a:pt x="312" y="480"/>
                        </a:lnTo>
                        <a:lnTo>
                          <a:pt x="305" y="517"/>
                        </a:lnTo>
                        <a:lnTo>
                          <a:pt x="294" y="565"/>
                        </a:lnTo>
                        <a:lnTo>
                          <a:pt x="290" y="605"/>
                        </a:lnTo>
                        <a:lnTo>
                          <a:pt x="312" y="620"/>
                        </a:lnTo>
                        <a:lnTo>
                          <a:pt x="294" y="667"/>
                        </a:lnTo>
                        <a:lnTo>
                          <a:pt x="265" y="759"/>
                        </a:lnTo>
                        <a:lnTo>
                          <a:pt x="220" y="850"/>
                        </a:lnTo>
                        <a:lnTo>
                          <a:pt x="183" y="894"/>
                        </a:lnTo>
                        <a:lnTo>
                          <a:pt x="132" y="898"/>
                        </a:lnTo>
                        <a:lnTo>
                          <a:pt x="73" y="905"/>
                        </a:lnTo>
                        <a:lnTo>
                          <a:pt x="26" y="913"/>
                        </a:lnTo>
                        <a:lnTo>
                          <a:pt x="56" y="865"/>
                        </a:lnTo>
                        <a:lnTo>
                          <a:pt x="77" y="820"/>
                        </a:lnTo>
                        <a:lnTo>
                          <a:pt x="99" y="785"/>
                        </a:lnTo>
                        <a:lnTo>
                          <a:pt x="117" y="722"/>
                        </a:lnTo>
                        <a:lnTo>
                          <a:pt x="132" y="674"/>
                        </a:lnTo>
                        <a:lnTo>
                          <a:pt x="143" y="620"/>
                        </a:lnTo>
                        <a:lnTo>
                          <a:pt x="154" y="580"/>
                        </a:lnTo>
                        <a:lnTo>
                          <a:pt x="172" y="543"/>
                        </a:lnTo>
                        <a:lnTo>
                          <a:pt x="183" y="502"/>
                        </a:lnTo>
                        <a:lnTo>
                          <a:pt x="191" y="440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 dirty="0"/>
                  </a:p>
                </p:txBody>
              </p:sp>
            </p:grpSp>
            <p:sp>
              <p:nvSpPr>
                <p:cNvPr id="36877" name="Freeform 21"/>
                <p:cNvSpPr>
                  <a:spLocks noChangeAspect="1"/>
                </p:cNvSpPr>
                <p:nvPr/>
              </p:nvSpPr>
              <p:spPr bwMode="auto">
                <a:xfrm>
                  <a:off x="1136" y="2894"/>
                  <a:ext cx="787" cy="437"/>
                </a:xfrm>
                <a:custGeom>
                  <a:avLst/>
                  <a:gdLst>
                    <a:gd name="T0" fmla="*/ 0 w 2361"/>
                    <a:gd name="T1" fmla="*/ 2 h 1311"/>
                    <a:gd name="T2" fmla="*/ 0 w 2361"/>
                    <a:gd name="T3" fmla="*/ 2 h 1311"/>
                    <a:gd name="T4" fmla="*/ 0 w 2361"/>
                    <a:gd name="T5" fmla="*/ 1 h 1311"/>
                    <a:gd name="T6" fmla="*/ 0 w 2361"/>
                    <a:gd name="T7" fmla="*/ 1 h 1311"/>
                    <a:gd name="T8" fmla="*/ 0 w 2361"/>
                    <a:gd name="T9" fmla="*/ 1 h 1311"/>
                    <a:gd name="T10" fmla="*/ 0 w 2361"/>
                    <a:gd name="T11" fmla="*/ 1 h 1311"/>
                    <a:gd name="T12" fmla="*/ 0 w 2361"/>
                    <a:gd name="T13" fmla="*/ 1 h 1311"/>
                    <a:gd name="T14" fmla="*/ 1 w 2361"/>
                    <a:gd name="T15" fmla="*/ 0 h 1311"/>
                    <a:gd name="T16" fmla="*/ 1 w 2361"/>
                    <a:gd name="T17" fmla="*/ 0 h 1311"/>
                    <a:gd name="T18" fmla="*/ 1 w 2361"/>
                    <a:gd name="T19" fmla="*/ 0 h 1311"/>
                    <a:gd name="T20" fmla="*/ 1 w 2361"/>
                    <a:gd name="T21" fmla="*/ 0 h 1311"/>
                    <a:gd name="T22" fmla="*/ 1 w 2361"/>
                    <a:gd name="T23" fmla="*/ 0 h 1311"/>
                    <a:gd name="T24" fmla="*/ 1 w 2361"/>
                    <a:gd name="T25" fmla="*/ 0 h 1311"/>
                    <a:gd name="T26" fmla="*/ 1 w 2361"/>
                    <a:gd name="T27" fmla="*/ 0 h 1311"/>
                    <a:gd name="T28" fmla="*/ 1 w 2361"/>
                    <a:gd name="T29" fmla="*/ 0 h 1311"/>
                    <a:gd name="T30" fmla="*/ 1 w 2361"/>
                    <a:gd name="T31" fmla="*/ 0 h 1311"/>
                    <a:gd name="T32" fmla="*/ 2 w 2361"/>
                    <a:gd name="T33" fmla="*/ 0 h 1311"/>
                    <a:gd name="T34" fmla="*/ 1 w 2361"/>
                    <a:gd name="T35" fmla="*/ 0 h 1311"/>
                    <a:gd name="T36" fmla="*/ 2 w 2361"/>
                    <a:gd name="T37" fmla="*/ 0 h 1311"/>
                    <a:gd name="T38" fmla="*/ 2 w 2361"/>
                    <a:gd name="T39" fmla="*/ 0 h 1311"/>
                    <a:gd name="T40" fmla="*/ 2 w 2361"/>
                    <a:gd name="T41" fmla="*/ 0 h 1311"/>
                    <a:gd name="T42" fmla="*/ 2 w 2361"/>
                    <a:gd name="T43" fmla="*/ 0 h 1311"/>
                    <a:gd name="T44" fmla="*/ 2 w 2361"/>
                    <a:gd name="T45" fmla="*/ 0 h 1311"/>
                    <a:gd name="T46" fmla="*/ 2 w 2361"/>
                    <a:gd name="T47" fmla="*/ 0 h 1311"/>
                    <a:gd name="T48" fmla="*/ 2 w 2361"/>
                    <a:gd name="T49" fmla="*/ 0 h 1311"/>
                    <a:gd name="T50" fmla="*/ 2 w 2361"/>
                    <a:gd name="T51" fmla="*/ 0 h 1311"/>
                    <a:gd name="T52" fmla="*/ 2 w 2361"/>
                    <a:gd name="T53" fmla="*/ 0 h 1311"/>
                    <a:gd name="T54" fmla="*/ 3 w 2361"/>
                    <a:gd name="T55" fmla="*/ 0 h 1311"/>
                    <a:gd name="T56" fmla="*/ 3 w 2361"/>
                    <a:gd name="T57" fmla="*/ 0 h 1311"/>
                    <a:gd name="T58" fmla="*/ 3 w 2361"/>
                    <a:gd name="T59" fmla="*/ 0 h 1311"/>
                    <a:gd name="T60" fmla="*/ 3 w 2361"/>
                    <a:gd name="T61" fmla="*/ 0 h 1311"/>
                    <a:gd name="T62" fmla="*/ 3 w 2361"/>
                    <a:gd name="T63" fmla="*/ 0 h 1311"/>
                    <a:gd name="T64" fmla="*/ 3 w 2361"/>
                    <a:gd name="T65" fmla="*/ 0 h 1311"/>
                    <a:gd name="T66" fmla="*/ 3 w 2361"/>
                    <a:gd name="T67" fmla="*/ 1 h 1311"/>
                    <a:gd name="T68" fmla="*/ 3 w 2361"/>
                    <a:gd name="T69" fmla="*/ 0 h 1311"/>
                    <a:gd name="T70" fmla="*/ 3 w 2361"/>
                    <a:gd name="T71" fmla="*/ 1 h 1311"/>
                    <a:gd name="T72" fmla="*/ 3 w 2361"/>
                    <a:gd name="T73" fmla="*/ 1 h 1311"/>
                    <a:gd name="T74" fmla="*/ 3 w 2361"/>
                    <a:gd name="T75" fmla="*/ 1 h 1311"/>
                    <a:gd name="T76" fmla="*/ 3 w 2361"/>
                    <a:gd name="T77" fmla="*/ 1 h 1311"/>
                    <a:gd name="T78" fmla="*/ 3 w 2361"/>
                    <a:gd name="T79" fmla="*/ 1 h 1311"/>
                    <a:gd name="T80" fmla="*/ 2 w 2361"/>
                    <a:gd name="T81" fmla="*/ 1 h 1311"/>
                    <a:gd name="T82" fmla="*/ 2 w 2361"/>
                    <a:gd name="T83" fmla="*/ 0 h 1311"/>
                    <a:gd name="T84" fmla="*/ 2 w 2361"/>
                    <a:gd name="T85" fmla="*/ 0 h 1311"/>
                    <a:gd name="T86" fmla="*/ 1 w 2361"/>
                    <a:gd name="T87" fmla="*/ 1 h 1311"/>
                    <a:gd name="T88" fmla="*/ 1 w 2361"/>
                    <a:gd name="T89" fmla="*/ 1 h 1311"/>
                    <a:gd name="T90" fmla="*/ 1 w 2361"/>
                    <a:gd name="T91" fmla="*/ 1 h 1311"/>
                    <a:gd name="T92" fmla="*/ 1 w 2361"/>
                    <a:gd name="T93" fmla="*/ 1 h 1311"/>
                    <a:gd name="T94" fmla="*/ 1 w 2361"/>
                    <a:gd name="T95" fmla="*/ 1 h 1311"/>
                    <a:gd name="T96" fmla="*/ 0 w 2361"/>
                    <a:gd name="T97" fmla="*/ 1 h 1311"/>
                    <a:gd name="T98" fmla="*/ 0 w 2361"/>
                    <a:gd name="T99" fmla="*/ 1 h 1311"/>
                    <a:gd name="T100" fmla="*/ 0 w 2361"/>
                    <a:gd name="T101" fmla="*/ 1 h 1311"/>
                    <a:gd name="T102" fmla="*/ 0 w 2361"/>
                    <a:gd name="T103" fmla="*/ 2 h 1311"/>
                    <a:gd name="T104" fmla="*/ 0 w 2361"/>
                    <a:gd name="T105" fmla="*/ 2 h 1311"/>
                    <a:gd name="T106" fmla="*/ 0 w 2361"/>
                    <a:gd name="T107" fmla="*/ 2 h 131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361"/>
                    <a:gd name="T163" fmla="*/ 0 h 1311"/>
                    <a:gd name="T164" fmla="*/ 2361 w 2361"/>
                    <a:gd name="T165" fmla="*/ 1311 h 131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361" h="1311">
                      <a:moveTo>
                        <a:pt x="231" y="1235"/>
                      </a:moveTo>
                      <a:lnTo>
                        <a:pt x="183" y="1262"/>
                      </a:lnTo>
                      <a:lnTo>
                        <a:pt x="136" y="1286"/>
                      </a:lnTo>
                      <a:lnTo>
                        <a:pt x="7" y="1311"/>
                      </a:lnTo>
                      <a:lnTo>
                        <a:pt x="0" y="1216"/>
                      </a:lnTo>
                      <a:lnTo>
                        <a:pt x="15" y="1066"/>
                      </a:lnTo>
                      <a:lnTo>
                        <a:pt x="84" y="960"/>
                      </a:lnTo>
                      <a:lnTo>
                        <a:pt x="130" y="864"/>
                      </a:lnTo>
                      <a:lnTo>
                        <a:pt x="162" y="816"/>
                      </a:lnTo>
                      <a:lnTo>
                        <a:pt x="167" y="694"/>
                      </a:lnTo>
                      <a:lnTo>
                        <a:pt x="189" y="646"/>
                      </a:lnTo>
                      <a:lnTo>
                        <a:pt x="258" y="506"/>
                      </a:lnTo>
                      <a:lnTo>
                        <a:pt x="299" y="440"/>
                      </a:lnTo>
                      <a:lnTo>
                        <a:pt x="315" y="414"/>
                      </a:lnTo>
                      <a:lnTo>
                        <a:pt x="374" y="414"/>
                      </a:lnTo>
                      <a:lnTo>
                        <a:pt x="406" y="338"/>
                      </a:lnTo>
                      <a:lnTo>
                        <a:pt x="417" y="363"/>
                      </a:lnTo>
                      <a:lnTo>
                        <a:pt x="433" y="359"/>
                      </a:lnTo>
                      <a:lnTo>
                        <a:pt x="464" y="257"/>
                      </a:lnTo>
                      <a:lnTo>
                        <a:pt x="510" y="210"/>
                      </a:lnTo>
                      <a:lnTo>
                        <a:pt x="501" y="323"/>
                      </a:lnTo>
                      <a:lnTo>
                        <a:pt x="591" y="273"/>
                      </a:lnTo>
                      <a:lnTo>
                        <a:pt x="693" y="207"/>
                      </a:lnTo>
                      <a:lnTo>
                        <a:pt x="767" y="145"/>
                      </a:lnTo>
                      <a:lnTo>
                        <a:pt x="774" y="185"/>
                      </a:lnTo>
                      <a:lnTo>
                        <a:pt x="827" y="159"/>
                      </a:lnTo>
                      <a:lnTo>
                        <a:pt x="870" y="115"/>
                      </a:lnTo>
                      <a:lnTo>
                        <a:pt x="898" y="126"/>
                      </a:lnTo>
                      <a:lnTo>
                        <a:pt x="928" y="155"/>
                      </a:lnTo>
                      <a:lnTo>
                        <a:pt x="961" y="112"/>
                      </a:lnTo>
                      <a:lnTo>
                        <a:pt x="1035" y="52"/>
                      </a:lnTo>
                      <a:lnTo>
                        <a:pt x="1005" y="122"/>
                      </a:lnTo>
                      <a:lnTo>
                        <a:pt x="1031" y="96"/>
                      </a:lnTo>
                      <a:lnTo>
                        <a:pt x="1127" y="8"/>
                      </a:lnTo>
                      <a:lnTo>
                        <a:pt x="1073" y="61"/>
                      </a:lnTo>
                      <a:lnTo>
                        <a:pt x="1071" y="96"/>
                      </a:lnTo>
                      <a:lnTo>
                        <a:pt x="1105" y="85"/>
                      </a:lnTo>
                      <a:lnTo>
                        <a:pt x="1130" y="81"/>
                      </a:lnTo>
                      <a:lnTo>
                        <a:pt x="1180" y="42"/>
                      </a:lnTo>
                      <a:lnTo>
                        <a:pt x="1240" y="4"/>
                      </a:lnTo>
                      <a:lnTo>
                        <a:pt x="1175" y="56"/>
                      </a:lnTo>
                      <a:lnTo>
                        <a:pt x="1167" y="75"/>
                      </a:lnTo>
                      <a:lnTo>
                        <a:pt x="1186" y="74"/>
                      </a:lnTo>
                      <a:lnTo>
                        <a:pt x="1258" y="48"/>
                      </a:lnTo>
                      <a:lnTo>
                        <a:pt x="1318" y="0"/>
                      </a:lnTo>
                      <a:lnTo>
                        <a:pt x="1284" y="56"/>
                      </a:lnTo>
                      <a:lnTo>
                        <a:pt x="1328" y="48"/>
                      </a:lnTo>
                      <a:lnTo>
                        <a:pt x="1397" y="37"/>
                      </a:lnTo>
                      <a:lnTo>
                        <a:pt x="1535" y="41"/>
                      </a:lnTo>
                      <a:lnTo>
                        <a:pt x="1581" y="45"/>
                      </a:lnTo>
                      <a:lnTo>
                        <a:pt x="1619" y="53"/>
                      </a:lnTo>
                      <a:lnTo>
                        <a:pt x="1654" y="67"/>
                      </a:lnTo>
                      <a:lnTo>
                        <a:pt x="1691" y="81"/>
                      </a:lnTo>
                      <a:lnTo>
                        <a:pt x="1805" y="56"/>
                      </a:lnTo>
                      <a:lnTo>
                        <a:pt x="1875" y="89"/>
                      </a:lnTo>
                      <a:lnTo>
                        <a:pt x="1927" y="126"/>
                      </a:lnTo>
                      <a:lnTo>
                        <a:pt x="1952" y="123"/>
                      </a:lnTo>
                      <a:lnTo>
                        <a:pt x="2000" y="94"/>
                      </a:lnTo>
                      <a:lnTo>
                        <a:pt x="2017" y="137"/>
                      </a:lnTo>
                      <a:lnTo>
                        <a:pt x="1984" y="175"/>
                      </a:lnTo>
                      <a:lnTo>
                        <a:pt x="2026" y="207"/>
                      </a:lnTo>
                      <a:lnTo>
                        <a:pt x="2048" y="204"/>
                      </a:lnTo>
                      <a:lnTo>
                        <a:pt x="2139" y="144"/>
                      </a:lnTo>
                      <a:lnTo>
                        <a:pt x="2180" y="90"/>
                      </a:lnTo>
                      <a:lnTo>
                        <a:pt x="2213" y="8"/>
                      </a:lnTo>
                      <a:lnTo>
                        <a:pt x="2176" y="149"/>
                      </a:lnTo>
                      <a:lnTo>
                        <a:pt x="2067" y="277"/>
                      </a:lnTo>
                      <a:lnTo>
                        <a:pt x="2143" y="392"/>
                      </a:lnTo>
                      <a:lnTo>
                        <a:pt x="2154" y="370"/>
                      </a:lnTo>
                      <a:lnTo>
                        <a:pt x="2237" y="352"/>
                      </a:lnTo>
                      <a:lnTo>
                        <a:pt x="2255" y="368"/>
                      </a:lnTo>
                      <a:lnTo>
                        <a:pt x="2183" y="451"/>
                      </a:lnTo>
                      <a:lnTo>
                        <a:pt x="2234" y="484"/>
                      </a:lnTo>
                      <a:lnTo>
                        <a:pt x="2361" y="431"/>
                      </a:lnTo>
                      <a:lnTo>
                        <a:pt x="2079" y="912"/>
                      </a:lnTo>
                      <a:lnTo>
                        <a:pt x="2029" y="893"/>
                      </a:lnTo>
                      <a:lnTo>
                        <a:pt x="1976" y="844"/>
                      </a:lnTo>
                      <a:lnTo>
                        <a:pt x="1976" y="736"/>
                      </a:lnTo>
                      <a:lnTo>
                        <a:pt x="2006" y="714"/>
                      </a:lnTo>
                      <a:lnTo>
                        <a:pt x="1881" y="713"/>
                      </a:lnTo>
                      <a:lnTo>
                        <a:pt x="1881" y="586"/>
                      </a:lnTo>
                      <a:lnTo>
                        <a:pt x="1750" y="470"/>
                      </a:lnTo>
                      <a:lnTo>
                        <a:pt x="1639" y="388"/>
                      </a:lnTo>
                      <a:lnTo>
                        <a:pt x="1530" y="330"/>
                      </a:lnTo>
                      <a:lnTo>
                        <a:pt x="1331" y="316"/>
                      </a:lnTo>
                      <a:lnTo>
                        <a:pt x="1177" y="316"/>
                      </a:lnTo>
                      <a:lnTo>
                        <a:pt x="1015" y="337"/>
                      </a:lnTo>
                      <a:lnTo>
                        <a:pt x="867" y="381"/>
                      </a:lnTo>
                      <a:lnTo>
                        <a:pt x="727" y="460"/>
                      </a:lnTo>
                      <a:lnTo>
                        <a:pt x="596" y="558"/>
                      </a:lnTo>
                      <a:lnTo>
                        <a:pt x="531" y="611"/>
                      </a:lnTo>
                      <a:lnTo>
                        <a:pt x="451" y="743"/>
                      </a:lnTo>
                      <a:lnTo>
                        <a:pt x="429" y="807"/>
                      </a:lnTo>
                      <a:lnTo>
                        <a:pt x="391" y="866"/>
                      </a:lnTo>
                      <a:lnTo>
                        <a:pt x="376" y="866"/>
                      </a:lnTo>
                      <a:lnTo>
                        <a:pt x="374" y="892"/>
                      </a:lnTo>
                      <a:lnTo>
                        <a:pt x="354" y="930"/>
                      </a:lnTo>
                      <a:lnTo>
                        <a:pt x="344" y="930"/>
                      </a:lnTo>
                      <a:lnTo>
                        <a:pt x="345" y="963"/>
                      </a:lnTo>
                      <a:lnTo>
                        <a:pt x="338" y="999"/>
                      </a:lnTo>
                      <a:lnTo>
                        <a:pt x="316" y="1025"/>
                      </a:lnTo>
                      <a:lnTo>
                        <a:pt x="297" y="1055"/>
                      </a:lnTo>
                      <a:lnTo>
                        <a:pt x="257" y="1114"/>
                      </a:lnTo>
                      <a:lnTo>
                        <a:pt x="299" y="1143"/>
                      </a:lnTo>
                      <a:lnTo>
                        <a:pt x="268" y="1154"/>
                      </a:lnTo>
                      <a:lnTo>
                        <a:pt x="247" y="1201"/>
                      </a:lnTo>
                      <a:lnTo>
                        <a:pt x="269" y="1192"/>
                      </a:lnTo>
                      <a:lnTo>
                        <a:pt x="231" y="1235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dirty="0"/>
                </a:p>
              </p:txBody>
            </p:sp>
            <p:sp>
              <p:nvSpPr>
                <p:cNvPr id="36878" name="Freeform 22"/>
                <p:cNvSpPr>
                  <a:spLocks noChangeAspect="1"/>
                </p:cNvSpPr>
                <p:nvPr/>
              </p:nvSpPr>
              <p:spPr bwMode="auto">
                <a:xfrm>
                  <a:off x="1367" y="3069"/>
                  <a:ext cx="275" cy="128"/>
                </a:xfrm>
                <a:custGeom>
                  <a:avLst/>
                  <a:gdLst>
                    <a:gd name="T0" fmla="*/ 0 w 824"/>
                    <a:gd name="T1" fmla="*/ 0 h 383"/>
                    <a:gd name="T2" fmla="*/ 0 w 824"/>
                    <a:gd name="T3" fmla="*/ 0 h 383"/>
                    <a:gd name="T4" fmla="*/ 0 w 824"/>
                    <a:gd name="T5" fmla="*/ 0 h 383"/>
                    <a:gd name="T6" fmla="*/ 0 w 824"/>
                    <a:gd name="T7" fmla="*/ 0 h 383"/>
                    <a:gd name="T8" fmla="*/ 0 w 824"/>
                    <a:gd name="T9" fmla="*/ 0 h 383"/>
                    <a:gd name="T10" fmla="*/ 0 w 824"/>
                    <a:gd name="T11" fmla="*/ 0 h 383"/>
                    <a:gd name="T12" fmla="*/ 0 w 824"/>
                    <a:gd name="T13" fmla="*/ 0 h 383"/>
                    <a:gd name="T14" fmla="*/ 0 w 824"/>
                    <a:gd name="T15" fmla="*/ 0 h 383"/>
                    <a:gd name="T16" fmla="*/ 1 w 824"/>
                    <a:gd name="T17" fmla="*/ 0 h 383"/>
                    <a:gd name="T18" fmla="*/ 1 w 824"/>
                    <a:gd name="T19" fmla="*/ 0 h 383"/>
                    <a:gd name="T20" fmla="*/ 1 w 824"/>
                    <a:gd name="T21" fmla="*/ 0 h 383"/>
                    <a:gd name="T22" fmla="*/ 1 w 824"/>
                    <a:gd name="T23" fmla="*/ 0 h 383"/>
                    <a:gd name="T24" fmla="*/ 1 w 824"/>
                    <a:gd name="T25" fmla="*/ 0 h 383"/>
                    <a:gd name="T26" fmla="*/ 1 w 824"/>
                    <a:gd name="T27" fmla="*/ 0 h 383"/>
                    <a:gd name="T28" fmla="*/ 1 w 824"/>
                    <a:gd name="T29" fmla="*/ 0 h 383"/>
                    <a:gd name="T30" fmla="*/ 1 w 824"/>
                    <a:gd name="T31" fmla="*/ 0 h 383"/>
                    <a:gd name="T32" fmla="*/ 1 w 824"/>
                    <a:gd name="T33" fmla="*/ 0 h 383"/>
                    <a:gd name="T34" fmla="*/ 1 w 824"/>
                    <a:gd name="T35" fmla="*/ 0 h 383"/>
                    <a:gd name="T36" fmla="*/ 1 w 824"/>
                    <a:gd name="T37" fmla="*/ 0 h 383"/>
                    <a:gd name="T38" fmla="*/ 1 w 824"/>
                    <a:gd name="T39" fmla="*/ 0 h 383"/>
                    <a:gd name="T40" fmla="*/ 1 w 824"/>
                    <a:gd name="T41" fmla="*/ 0 h 383"/>
                    <a:gd name="T42" fmla="*/ 1 w 824"/>
                    <a:gd name="T43" fmla="*/ 0 h 383"/>
                    <a:gd name="T44" fmla="*/ 1 w 824"/>
                    <a:gd name="T45" fmla="*/ 0 h 383"/>
                    <a:gd name="T46" fmla="*/ 1 w 824"/>
                    <a:gd name="T47" fmla="*/ 0 h 383"/>
                    <a:gd name="T48" fmla="*/ 1 w 824"/>
                    <a:gd name="T49" fmla="*/ 0 h 383"/>
                    <a:gd name="T50" fmla="*/ 1 w 824"/>
                    <a:gd name="T51" fmla="*/ 0 h 383"/>
                    <a:gd name="T52" fmla="*/ 1 w 824"/>
                    <a:gd name="T53" fmla="*/ 0 h 383"/>
                    <a:gd name="T54" fmla="*/ 1 w 824"/>
                    <a:gd name="T55" fmla="*/ 0 h 383"/>
                    <a:gd name="T56" fmla="*/ 0 w 824"/>
                    <a:gd name="T57" fmla="*/ 0 h 383"/>
                    <a:gd name="T58" fmla="*/ 0 w 824"/>
                    <a:gd name="T59" fmla="*/ 0 h 383"/>
                    <a:gd name="T60" fmla="*/ 0 w 824"/>
                    <a:gd name="T61" fmla="*/ 0 h 383"/>
                    <a:gd name="T62" fmla="*/ 0 w 824"/>
                    <a:gd name="T63" fmla="*/ 0 h 383"/>
                    <a:gd name="T64" fmla="*/ 0 w 824"/>
                    <a:gd name="T65" fmla="*/ 0 h 383"/>
                    <a:gd name="T66" fmla="*/ 0 w 824"/>
                    <a:gd name="T67" fmla="*/ 0 h 383"/>
                    <a:gd name="T68" fmla="*/ 0 w 824"/>
                    <a:gd name="T69" fmla="*/ 0 h 383"/>
                    <a:gd name="T70" fmla="*/ 0 w 824"/>
                    <a:gd name="T71" fmla="*/ 1 h 383"/>
                    <a:gd name="T72" fmla="*/ 0 w 824"/>
                    <a:gd name="T73" fmla="*/ 1 h 383"/>
                    <a:gd name="T74" fmla="*/ 0 w 824"/>
                    <a:gd name="T75" fmla="*/ 0 h 383"/>
                    <a:gd name="T76" fmla="*/ 0 w 824"/>
                    <a:gd name="T77" fmla="*/ 0 h 38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824"/>
                    <a:gd name="T118" fmla="*/ 0 h 383"/>
                    <a:gd name="T119" fmla="*/ 824 w 824"/>
                    <a:gd name="T120" fmla="*/ 383 h 38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824" h="383">
                      <a:moveTo>
                        <a:pt x="0" y="285"/>
                      </a:moveTo>
                      <a:lnTo>
                        <a:pt x="15" y="240"/>
                      </a:lnTo>
                      <a:lnTo>
                        <a:pt x="66" y="196"/>
                      </a:lnTo>
                      <a:lnTo>
                        <a:pt x="125" y="152"/>
                      </a:lnTo>
                      <a:lnTo>
                        <a:pt x="172" y="123"/>
                      </a:lnTo>
                      <a:lnTo>
                        <a:pt x="222" y="100"/>
                      </a:lnTo>
                      <a:lnTo>
                        <a:pt x="285" y="76"/>
                      </a:lnTo>
                      <a:lnTo>
                        <a:pt x="359" y="58"/>
                      </a:lnTo>
                      <a:lnTo>
                        <a:pt x="425" y="40"/>
                      </a:lnTo>
                      <a:lnTo>
                        <a:pt x="469" y="26"/>
                      </a:lnTo>
                      <a:lnTo>
                        <a:pt x="531" y="7"/>
                      </a:lnTo>
                      <a:lnTo>
                        <a:pt x="579" y="0"/>
                      </a:lnTo>
                      <a:lnTo>
                        <a:pt x="629" y="0"/>
                      </a:lnTo>
                      <a:lnTo>
                        <a:pt x="670" y="26"/>
                      </a:lnTo>
                      <a:lnTo>
                        <a:pt x="710" y="58"/>
                      </a:lnTo>
                      <a:lnTo>
                        <a:pt x="747" y="97"/>
                      </a:lnTo>
                      <a:lnTo>
                        <a:pt x="795" y="126"/>
                      </a:lnTo>
                      <a:lnTo>
                        <a:pt x="824" y="148"/>
                      </a:lnTo>
                      <a:lnTo>
                        <a:pt x="801" y="182"/>
                      </a:lnTo>
                      <a:lnTo>
                        <a:pt x="747" y="156"/>
                      </a:lnTo>
                      <a:lnTo>
                        <a:pt x="683" y="123"/>
                      </a:lnTo>
                      <a:lnTo>
                        <a:pt x="639" y="104"/>
                      </a:lnTo>
                      <a:lnTo>
                        <a:pt x="582" y="83"/>
                      </a:lnTo>
                      <a:lnTo>
                        <a:pt x="542" y="81"/>
                      </a:lnTo>
                      <a:lnTo>
                        <a:pt x="501" y="83"/>
                      </a:lnTo>
                      <a:lnTo>
                        <a:pt x="472" y="96"/>
                      </a:lnTo>
                      <a:lnTo>
                        <a:pt x="424" y="123"/>
                      </a:lnTo>
                      <a:lnTo>
                        <a:pt x="369" y="152"/>
                      </a:lnTo>
                      <a:lnTo>
                        <a:pt x="322" y="178"/>
                      </a:lnTo>
                      <a:lnTo>
                        <a:pt x="273" y="205"/>
                      </a:lnTo>
                      <a:lnTo>
                        <a:pt x="225" y="237"/>
                      </a:lnTo>
                      <a:lnTo>
                        <a:pt x="194" y="263"/>
                      </a:lnTo>
                      <a:lnTo>
                        <a:pt x="154" y="287"/>
                      </a:lnTo>
                      <a:lnTo>
                        <a:pt x="107" y="320"/>
                      </a:lnTo>
                      <a:lnTo>
                        <a:pt x="55" y="353"/>
                      </a:lnTo>
                      <a:lnTo>
                        <a:pt x="11" y="383"/>
                      </a:lnTo>
                      <a:lnTo>
                        <a:pt x="0" y="372"/>
                      </a:lnTo>
                      <a:lnTo>
                        <a:pt x="0" y="335"/>
                      </a:lnTo>
                      <a:lnTo>
                        <a:pt x="0" y="285"/>
                      </a:lnTo>
                      <a:close/>
                    </a:path>
                  </a:pathLst>
                </a:cu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dirty="0"/>
                </a:p>
              </p:txBody>
            </p:sp>
            <p:sp>
              <p:nvSpPr>
                <p:cNvPr id="36879" name="Freeform 23"/>
                <p:cNvSpPr>
                  <a:spLocks noChangeAspect="1"/>
                </p:cNvSpPr>
                <p:nvPr/>
              </p:nvSpPr>
              <p:spPr bwMode="auto">
                <a:xfrm>
                  <a:off x="1366" y="3100"/>
                  <a:ext cx="123" cy="98"/>
                </a:xfrm>
                <a:custGeom>
                  <a:avLst/>
                  <a:gdLst>
                    <a:gd name="T0" fmla="*/ 1 w 369"/>
                    <a:gd name="T1" fmla="*/ 0 h 294"/>
                    <a:gd name="T2" fmla="*/ 0 w 369"/>
                    <a:gd name="T3" fmla="*/ 0 h 294"/>
                    <a:gd name="T4" fmla="*/ 0 w 369"/>
                    <a:gd name="T5" fmla="*/ 0 h 294"/>
                    <a:gd name="T6" fmla="*/ 0 w 369"/>
                    <a:gd name="T7" fmla="*/ 0 h 294"/>
                    <a:gd name="T8" fmla="*/ 0 w 369"/>
                    <a:gd name="T9" fmla="*/ 0 h 294"/>
                    <a:gd name="T10" fmla="*/ 0 w 369"/>
                    <a:gd name="T11" fmla="*/ 0 h 294"/>
                    <a:gd name="T12" fmla="*/ 0 w 369"/>
                    <a:gd name="T13" fmla="*/ 0 h 294"/>
                    <a:gd name="T14" fmla="*/ 0 w 369"/>
                    <a:gd name="T15" fmla="*/ 0 h 294"/>
                    <a:gd name="T16" fmla="*/ 0 w 369"/>
                    <a:gd name="T17" fmla="*/ 0 h 294"/>
                    <a:gd name="T18" fmla="*/ 0 w 369"/>
                    <a:gd name="T19" fmla="*/ 0 h 294"/>
                    <a:gd name="T20" fmla="*/ 0 w 369"/>
                    <a:gd name="T21" fmla="*/ 0 h 294"/>
                    <a:gd name="T22" fmla="*/ 0 w 369"/>
                    <a:gd name="T23" fmla="*/ 0 h 294"/>
                    <a:gd name="T24" fmla="*/ 0 w 369"/>
                    <a:gd name="T25" fmla="*/ 0 h 294"/>
                    <a:gd name="T26" fmla="*/ 0 w 369"/>
                    <a:gd name="T27" fmla="*/ 0 h 294"/>
                    <a:gd name="T28" fmla="*/ 0 w 369"/>
                    <a:gd name="T29" fmla="*/ 0 h 294"/>
                    <a:gd name="T30" fmla="*/ 0 w 369"/>
                    <a:gd name="T31" fmla="*/ 0 h 294"/>
                    <a:gd name="T32" fmla="*/ 0 w 369"/>
                    <a:gd name="T33" fmla="*/ 0 h 294"/>
                    <a:gd name="T34" fmla="*/ 0 w 369"/>
                    <a:gd name="T35" fmla="*/ 0 h 294"/>
                    <a:gd name="T36" fmla="*/ 0 w 369"/>
                    <a:gd name="T37" fmla="*/ 0 h 294"/>
                    <a:gd name="T38" fmla="*/ 0 w 369"/>
                    <a:gd name="T39" fmla="*/ 0 h 294"/>
                    <a:gd name="T40" fmla="*/ 0 w 369"/>
                    <a:gd name="T41" fmla="*/ 0 h 294"/>
                    <a:gd name="T42" fmla="*/ 0 w 369"/>
                    <a:gd name="T43" fmla="*/ 0 h 294"/>
                    <a:gd name="T44" fmla="*/ 0 w 369"/>
                    <a:gd name="T45" fmla="*/ 0 h 294"/>
                    <a:gd name="T46" fmla="*/ 0 w 369"/>
                    <a:gd name="T47" fmla="*/ 0 h 294"/>
                    <a:gd name="T48" fmla="*/ 0 w 369"/>
                    <a:gd name="T49" fmla="*/ 0 h 294"/>
                    <a:gd name="T50" fmla="*/ 0 w 369"/>
                    <a:gd name="T51" fmla="*/ 0 h 294"/>
                    <a:gd name="T52" fmla="*/ 0 w 369"/>
                    <a:gd name="T53" fmla="*/ 0 h 294"/>
                    <a:gd name="T54" fmla="*/ 0 w 369"/>
                    <a:gd name="T55" fmla="*/ 0 h 294"/>
                    <a:gd name="T56" fmla="*/ 0 w 369"/>
                    <a:gd name="T57" fmla="*/ 0 h 294"/>
                    <a:gd name="T58" fmla="*/ 0 w 369"/>
                    <a:gd name="T59" fmla="*/ 0 h 294"/>
                    <a:gd name="T60" fmla="*/ 0 w 369"/>
                    <a:gd name="T61" fmla="*/ 0 h 294"/>
                    <a:gd name="T62" fmla="*/ 0 w 369"/>
                    <a:gd name="T63" fmla="*/ 0 h 294"/>
                    <a:gd name="T64" fmla="*/ 0 w 369"/>
                    <a:gd name="T65" fmla="*/ 0 h 294"/>
                    <a:gd name="T66" fmla="*/ 0 w 369"/>
                    <a:gd name="T67" fmla="*/ 0 h 294"/>
                    <a:gd name="T68" fmla="*/ 0 w 369"/>
                    <a:gd name="T69" fmla="*/ 0 h 294"/>
                    <a:gd name="T70" fmla="*/ 0 w 369"/>
                    <a:gd name="T71" fmla="*/ 0 h 294"/>
                    <a:gd name="T72" fmla="*/ 0 w 369"/>
                    <a:gd name="T73" fmla="*/ 0 h 294"/>
                    <a:gd name="T74" fmla="*/ 0 w 369"/>
                    <a:gd name="T75" fmla="*/ 0 h 294"/>
                    <a:gd name="T76" fmla="*/ 0 w 369"/>
                    <a:gd name="T77" fmla="*/ 0 h 294"/>
                    <a:gd name="T78" fmla="*/ 0 w 369"/>
                    <a:gd name="T79" fmla="*/ 0 h 294"/>
                    <a:gd name="T80" fmla="*/ 1 w 369"/>
                    <a:gd name="T81" fmla="*/ 0 h 29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69"/>
                    <a:gd name="T124" fmla="*/ 0 h 294"/>
                    <a:gd name="T125" fmla="*/ 369 w 369"/>
                    <a:gd name="T126" fmla="*/ 294 h 29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69" h="294">
                      <a:moveTo>
                        <a:pt x="369" y="1"/>
                      </a:moveTo>
                      <a:lnTo>
                        <a:pt x="336" y="31"/>
                      </a:lnTo>
                      <a:lnTo>
                        <a:pt x="298" y="52"/>
                      </a:lnTo>
                      <a:lnTo>
                        <a:pt x="249" y="76"/>
                      </a:lnTo>
                      <a:lnTo>
                        <a:pt x="190" y="109"/>
                      </a:lnTo>
                      <a:lnTo>
                        <a:pt x="153" y="133"/>
                      </a:lnTo>
                      <a:lnTo>
                        <a:pt x="128" y="154"/>
                      </a:lnTo>
                      <a:lnTo>
                        <a:pt x="116" y="172"/>
                      </a:lnTo>
                      <a:lnTo>
                        <a:pt x="116" y="183"/>
                      </a:lnTo>
                      <a:lnTo>
                        <a:pt x="128" y="187"/>
                      </a:lnTo>
                      <a:lnTo>
                        <a:pt x="140" y="187"/>
                      </a:lnTo>
                      <a:lnTo>
                        <a:pt x="156" y="183"/>
                      </a:lnTo>
                      <a:lnTo>
                        <a:pt x="175" y="176"/>
                      </a:lnTo>
                      <a:lnTo>
                        <a:pt x="199" y="170"/>
                      </a:lnTo>
                      <a:lnTo>
                        <a:pt x="188" y="179"/>
                      </a:lnTo>
                      <a:lnTo>
                        <a:pt x="167" y="202"/>
                      </a:lnTo>
                      <a:lnTo>
                        <a:pt x="149" y="216"/>
                      </a:lnTo>
                      <a:lnTo>
                        <a:pt x="123" y="237"/>
                      </a:lnTo>
                      <a:lnTo>
                        <a:pt x="99" y="252"/>
                      </a:lnTo>
                      <a:lnTo>
                        <a:pt x="70" y="272"/>
                      </a:lnTo>
                      <a:lnTo>
                        <a:pt x="45" y="285"/>
                      </a:lnTo>
                      <a:lnTo>
                        <a:pt x="21" y="294"/>
                      </a:lnTo>
                      <a:lnTo>
                        <a:pt x="0" y="294"/>
                      </a:lnTo>
                      <a:lnTo>
                        <a:pt x="4" y="268"/>
                      </a:lnTo>
                      <a:lnTo>
                        <a:pt x="8" y="238"/>
                      </a:lnTo>
                      <a:lnTo>
                        <a:pt x="18" y="199"/>
                      </a:lnTo>
                      <a:lnTo>
                        <a:pt x="29" y="172"/>
                      </a:lnTo>
                      <a:lnTo>
                        <a:pt x="40" y="154"/>
                      </a:lnTo>
                      <a:lnTo>
                        <a:pt x="62" y="135"/>
                      </a:lnTo>
                      <a:lnTo>
                        <a:pt x="89" y="117"/>
                      </a:lnTo>
                      <a:lnTo>
                        <a:pt x="123" y="95"/>
                      </a:lnTo>
                      <a:lnTo>
                        <a:pt x="153" y="76"/>
                      </a:lnTo>
                      <a:lnTo>
                        <a:pt x="186" y="57"/>
                      </a:lnTo>
                      <a:lnTo>
                        <a:pt x="218" y="41"/>
                      </a:lnTo>
                      <a:lnTo>
                        <a:pt x="245" y="26"/>
                      </a:lnTo>
                      <a:lnTo>
                        <a:pt x="266" y="12"/>
                      </a:lnTo>
                      <a:lnTo>
                        <a:pt x="280" y="9"/>
                      </a:lnTo>
                      <a:lnTo>
                        <a:pt x="298" y="5"/>
                      </a:lnTo>
                      <a:lnTo>
                        <a:pt x="320" y="1"/>
                      </a:lnTo>
                      <a:lnTo>
                        <a:pt x="342" y="0"/>
                      </a:lnTo>
                      <a:lnTo>
                        <a:pt x="369" y="1"/>
                      </a:lnTo>
                      <a:close/>
                    </a:path>
                  </a:pathLst>
                </a:custGeom>
                <a:solidFill>
                  <a:srgbClr val="603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dirty="0"/>
                </a:p>
              </p:txBody>
            </p:sp>
            <p:grpSp>
              <p:nvGrpSpPr>
                <p:cNvPr id="36880" name="Group 24"/>
                <p:cNvGrpSpPr>
                  <a:grpSpLocks noChangeAspect="1"/>
                </p:cNvGrpSpPr>
                <p:nvPr/>
              </p:nvGrpSpPr>
              <p:grpSpPr bwMode="auto">
                <a:xfrm>
                  <a:off x="1167" y="3017"/>
                  <a:ext cx="561" cy="374"/>
                  <a:chOff x="1167" y="3017"/>
                  <a:chExt cx="561" cy="374"/>
                </a:xfrm>
              </p:grpSpPr>
              <p:sp>
                <p:nvSpPr>
                  <p:cNvPr id="36909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1167" y="3017"/>
                    <a:ext cx="499" cy="374"/>
                  </a:xfrm>
                  <a:custGeom>
                    <a:avLst/>
                    <a:gdLst>
                      <a:gd name="T0" fmla="*/ 0 w 1497"/>
                      <a:gd name="T1" fmla="*/ 2 h 1121"/>
                      <a:gd name="T2" fmla="*/ 0 w 1497"/>
                      <a:gd name="T3" fmla="*/ 2 h 1121"/>
                      <a:gd name="T4" fmla="*/ 0 w 1497"/>
                      <a:gd name="T5" fmla="*/ 1 h 1121"/>
                      <a:gd name="T6" fmla="*/ 0 w 1497"/>
                      <a:gd name="T7" fmla="*/ 1 h 1121"/>
                      <a:gd name="T8" fmla="*/ 0 w 1497"/>
                      <a:gd name="T9" fmla="*/ 1 h 1121"/>
                      <a:gd name="T10" fmla="*/ 1 w 1497"/>
                      <a:gd name="T11" fmla="*/ 1 h 1121"/>
                      <a:gd name="T12" fmla="*/ 1 w 1497"/>
                      <a:gd name="T13" fmla="*/ 1 h 1121"/>
                      <a:gd name="T14" fmla="*/ 1 w 1497"/>
                      <a:gd name="T15" fmla="*/ 1 h 1121"/>
                      <a:gd name="T16" fmla="*/ 1 w 1497"/>
                      <a:gd name="T17" fmla="*/ 1 h 1121"/>
                      <a:gd name="T18" fmla="*/ 1 w 1497"/>
                      <a:gd name="T19" fmla="*/ 1 h 1121"/>
                      <a:gd name="T20" fmla="*/ 1 w 1497"/>
                      <a:gd name="T21" fmla="*/ 1 h 1121"/>
                      <a:gd name="T22" fmla="*/ 1 w 1497"/>
                      <a:gd name="T23" fmla="*/ 0 h 1121"/>
                      <a:gd name="T24" fmla="*/ 1 w 1497"/>
                      <a:gd name="T25" fmla="*/ 0 h 1121"/>
                      <a:gd name="T26" fmla="*/ 1 w 1497"/>
                      <a:gd name="T27" fmla="*/ 0 h 1121"/>
                      <a:gd name="T28" fmla="*/ 1 w 1497"/>
                      <a:gd name="T29" fmla="*/ 0 h 1121"/>
                      <a:gd name="T30" fmla="*/ 1 w 1497"/>
                      <a:gd name="T31" fmla="*/ 0 h 1121"/>
                      <a:gd name="T32" fmla="*/ 2 w 1497"/>
                      <a:gd name="T33" fmla="*/ 0 h 1121"/>
                      <a:gd name="T34" fmla="*/ 2 w 1497"/>
                      <a:gd name="T35" fmla="*/ 0 h 1121"/>
                      <a:gd name="T36" fmla="*/ 2 w 1497"/>
                      <a:gd name="T37" fmla="*/ 0 h 1121"/>
                      <a:gd name="T38" fmla="*/ 2 w 1497"/>
                      <a:gd name="T39" fmla="*/ 0 h 1121"/>
                      <a:gd name="T40" fmla="*/ 2 w 1497"/>
                      <a:gd name="T41" fmla="*/ 0 h 1121"/>
                      <a:gd name="T42" fmla="*/ 2 w 1497"/>
                      <a:gd name="T43" fmla="*/ 0 h 1121"/>
                      <a:gd name="T44" fmla="*/ 2 w 1497"/>
                      <a:gd name="T45" fmla="*/ 0 h 1121"/>
                      <a:gd name="T46" fmla="*/ 2 w 1497"/>
                      <a:gd name="T47" fmla="*/ 0 h 1121"/>
                      <a:gd name="T48" fmla="*/ 2 w 1497"/>
                      <a:gd name="T49" fmla="*/ 0 h 1121"/>
                      <a:gd name="T50" fmla="*/ 2 w 1497"/>
                      <a:gd name="T51" fmla="*/ 0 h 1121"/>
                      <a:gd name="T52" fmla="*/ 2 w 1497"/>
                      <a:gd name="T53" fmla="*/ 0 h 1121"/>
                      <a:gd name="T54" fmla="*/ 2 w 1497"/>
                      <a:gd name="T55" fmla="*/ 0 h 1121"/>
                      <a:gd name="T56" fmla="*/ 2 w 1497"/>
                      <a:gd name="T57" fmla="*/ 0 h 1121"/>
                      <a:gd name="T58" fmla="*/ 2 w 1497"/>
                      <a:gd name="T59" fmla="*/ 0 h 1121"/>
                      <a:gd name="T60" fmla="*/ 2 w 1497"/>
                      <a:gd name="T61" fmla="*/ 0 h 1121"/>
                      <a:gd name="T62" fmla="*/ 2 w 1497"/>
                      <a:gd name="T63" fmla="*/ 0 h 1121"/>
                      <a:gd name="T64" fmla="*/ 2 w 1497"/>
                      <a:gd name="T65" fmla="*/ 0 h 1121"/>
                      <a:gd name="T66" fmla="*/ 2 w 1497"/>
                      <a:gd name="T67" fmla="*/ 0 h 1121"/>
                      <a:gd name="T68" fmla="*/ 2 w 1497"/>
                      <a:gd name="T69" fmla="*/ 0 h 1121"/>
                      <a:gd name="T70" fmla="*/ 2 w 1497"/>
                      <a:gd name="T71" fmla="*/ 0 h 1121"/>
                      <a:gd name="T72" fmla="*/ 1 w 1497"/>
                      <a:gd name="T73" fmla="*/ 0 h 1121"/>
                      <a:gd name="T74" fmla="*/ 1 w 1497"/>
                      <a:gd name="T75" fmla="*/ 0 h 1121"/>
                      <a:gd name="T76" fmla="*/ 1 w 1497"/>
                      <a:gd name="T77" fmla="*/ 0 h 1121"/>
                      <a:gd name="T78" fmla="*/ 1 w 1497"/>
                      <a:gd name="T79" fmla="*/ 0 h 1121"/>
                      <a:gd name="T80" fmla="*/ 1 w 1497"/>
                      <a:gd name="T81" fmla="*/ 0 h 1121"/>
                      <a:gd name="T82" fmla="*/ 1 w 1497"/>
                      <a:gd name="T83" fmla="*/ 0 h 1121"/>
                      <a:gd name="T84" fmla="*/ 1 w 1497"/>
                      <a:gd name="T85" fmla="*/ 0 h 1121"/>
                      <a:gd name="T86" fmla="*/ 1 w 1497"/>
                      <a:gd name="T87" fmla="*/ 1 h 1121"/>
                      <a:gd name="T88" fmla="*/ 1 w 1497"/>
                      <a:gd name="T89" fmla="*/ 1 h 1121"/>
                      <a:gd name="T90" fmla="*/ 1 w 1497"/>
                      <a:gd name="T91" fmla="*/ 1 h 1121"/>
                      <a:gd name="T92" fmla="*/ 0 w 1497"/>
                      <a:gd name="T93" fmla="*/ 1 h 1121"/>
                      <a:gd name="T94" fmla="*/ 0 w 1497"/>
                      <a:gd name="T95" fmla="*/ 1 h 1121"/>
                      <a:gd name="T96" fmla="*/ 0 w 1497"/>
                      <a:gd name="T97" fmla="*/ 1 h 1121"/>
                      <a:gd name="T98" fmla="*/ 0 w 1497"/>
                      <a:gd name="T99" fmla="*/ 1 h 1121"/>
                      <a:gd name="T100" fmla="*/ 0 w 1497"/>
                      <a:gd name="T101" fmla="*/ 1 h 1121"/>
                      <a:gd name="T102" fmla="*/ 0 w 1497"/>
                      <a:gd name="T103" fmla="*/ 1 h 1121"/>
                      <a:gd name="T104" fmla="*/ 0 w 1497"/>
                      <a:gd name="T105" fmla="*/ 1 h 1121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497"/>
                      <a:gd name="T160" fmla="*/ 0 h 1121"/>
                      <a:gd name="T161" fmla="*/ 1497 w 1497"/>
                      <a:gd name="T162" fmla="*/ 1121 h 1121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497" h="1121">
                        <a:moveTo>
                          <a:pt x="0" y="1110"/>
                        </a:moveTo>
                        <a:lnTo>
                          <a:pt x="23" y="1121"/>
                        </a:lnTo>
                        <a:lnTo>
                          <a:pt x="63" y="1121"/>
                        </a:lnTo>
                        <a:lnTo>
                          <a:pt x="104" y="1110"/>
                        </a:lnTo>
                        <a:lnTo>
                          <a:pt x="148" y="1077"/>
                        </a:lnTo>
                        <a:lnTo>
                          <a:pt x="188" y="1048"/>
                        </a:lnTo>
                        <a:lnTo>
                          <a:pt x="218" y="1011"/>
                        </a:lnTo>
                        <a:lnTo>
                          <a:pt x="251" y="970"/>
                        </a:lnTo>
                        <a:lnTo>
                          <a:pt x="284" y="927"/>
                        </a:lnTo>
                        <a:lnTo>
                          <a:pt x="321" y="879"/>
                        </a:lnTo>
                        <a:lnTo>
                          <a:pt x="347" y="840"/>
                        </a:lnTo>
                        <a:lnTo>
                          <a:pt x="368" y="788"/>
                        </a:lnTo>
                        <a:lnTo>
                          <a:pt x="400" y="722"/>
                        </a:lnTo>
                        <a:lnTo>
                          <a:pt x="418" y="678"/>
                        </a:lnTo>
                        <a:lnTo>
                          <a:pt x="433" y="634"/>
                        </a:lnTo>
                        <a:lnTo>
                          <a:pt x="448" y="604"/>
                        </a:lnTo>
                        <a:lnTo>
                          <a:pt x="481" y="575"/>
                        </a:lnTo>
                        <a:lnTo>
                          <a:pt x="510" y="532"/>
                        </a:lnTo>
                        <a:lnTo>
                          <a:pt x="532" y="502"/>
                        </a:lnTo>
                        <a:lnTo>
                          <a:pt x="555" y="465"/>
                        </a:lnTo>
                        <a:lnTo>
                          <a:pt x="573" y="429"/>
                        </a:lnTo>
                        <a:lnTo>
                          <a:pt x="591" y="392"/>
                        </a:lnTo>
                        <a:lnTo>
                          <a:pt x="614" y="351"/>
                        </a:lnTo>
                        <a:lnTo>
                          <a:pt x="639" y="318"/>
                        </a:lnTo>
                        <a:lnTo>
                          <a:pt x="684" y="279"/>
                        </a:lnTo>
                        <a:lnTo>
                          <a:pt x="738" y="238"/>
                        </a:lnTo>
                        <a:lnTo>
                          <a:pt x="786" y="199"/>
                        </a:lnTo>
                        <a:lnTo>
                          <a:pt x="837" y="166"/>
                        </a:lnTo>
                        <a:lnTo>
                          <a:pt x="885" y="140"/>
                        </a:lnTo>
                        <a:lnTo>
                          <a:pt x="955" y="118"/>
                        </a:lnTo>
                        <a:lnTo>
                          <a:pt x="1025" y="96"/>
                        </a:lnTo>
                        <a:lnTo>
                          <a:pt x="1077" y="85"/>
                        </a:lnTo>
                        <a:lnTo>
                          <a:pt x="1120" y="77"/>
                        </a:lnTo>
                        <a:lnTo>
                          <a:pt x="1174" y="77"/>
                        </a:lnTo>
                        <a:lnTo>
                          <a:pt x="1222" y="85"/>
                        </a:lnTo>
                        <a:lnTo>
                          <a:pt x="1270" y="100"/>
                        </a:lnTo>
                        <a:lnTo>
                          <a:pt x="1321" y="118"/>
                        </a:lnTo>
                        <a:lnTo>
                          <a:pt x="1369" y="140"/>
                        </a:lnTo>
                        <a:lnTo>
                          <a:pt x="1406" y="158"/>
                        </a:lnTo>
                        <a:lnTo>
                          <a:pt x="1443" y="173"/>
                        </a:lnTo>
                        <a:lnTo>
                          <a:pt x="1472" y="192"/>
                        </a:lnTo>
                        <a:lnTo>
                          <a:pt x="1497" y="216"/>
                        </a:lnTo>
                        <a:lnTo>
                          <a:pt x="1497" y="195"/>
                        </a:lnTo>
                        <a:lnTo>
                          <a:pt x="1497" y="181"/>
                        </a:lnTo>
                        <a:lnTo>
                          <a:pt x="1497" y="166"/>
                        </a:lnTo>
                        <a:lnTo>
                          <a:pt x="1454" y="140"/>
                        </a:lnTo>
                        <a:lnTo>
                          <a:pt x="1373" y="107"/>
                        </a:lnTo>
                        <a:lnTo>
                          <a:pt x="1321" y="85"/>
                        </a:lnTo>
                        <a:lnTo>
                          <a:pt x="1281" y="63"/>
                        </a:lnTo>
                        <a:lnTo>
                          <a:pt x="1259" y="48"/>
                        </a:lnTo>
                        <a:lnTo>
                          <a:pt x="1244" y="37"/>
                        </a:lnTo>
                        <a:lnTo>
                          <a:pt x="1273" y="37"/>
                        </a:lnTo>
                        <a:lnTo>
                          <a:pt x="1310" y="44"/>
                        </a:lnTo>
                        <a:lnTo>
                          <a:pt x="1358" y="48"/>
                        </a:lnTo>
                        <a:lnTo>
                          <a:pt x="1388" y="48"/>
                        </a:lnTo>
                        <a:lnTo>
                          <a:pt x="1428" y="44"/>
                        </a:lnTo>
                        <a:lnTo>
                          <a:pt x="1439" y="44"/>
                        </a:lnTo>
                        <a:lnTo>
                          <a:pt x="1458" y="59"/>
                        </a:lnTo>
                        <a:lnTo>
                          <a:pt x="1461" y="66"/>
                        </a:lnTo>
                        <a:lnTo>
                          <a:pt x="1469" y="85"/>
                        </a:lnTo>
                        <a:lnTo>
                          <a:pt x="1472" y="59"/>
                        </a:lnTo>
                        <a:lnTo>
                          <a:pt x="1450" y="37"/>
                        </a:lnTo>
                        <a:lnTo>
                          <a:pt x="1424" y="26"/>
                        </a:lnTo>
                        <a:lnTo>
                          <a:pt x="1395" y="15"/>
                        </a:lnTo>
                        <a:lnTo>
                          <a:pt x="1358" y="7"/>
                        </a:lnTo>
                        <a:lnTo>
                          <a:pt x="1321" y="4"/>
                        </a:lnTo>
                        <a:lnTo>
                          <a:pt x="1288" y="0"/>
                        </a:lnTo>
                        <a:lnTo>
                          <a:pt x="1251" y="0"/>
                        </a:lnTo>
                        <a:lnTo>
                          <a:pt x="1218" y="7"/>
                        </a:lnTo>
                        <a:lnTo>
                          <a:pt x="1181" y="26"/>
                        </a:lnTo>
                        <a:lnTo>
                          <a:pt x="1152" y="37"/>
                        </a:lnTo>
                        <a:lnTo>
                          <a:pt x="1110" y="52"/>
                        </a:lnTo>
                        <a:lnTo>
                          <a:pt x="1073" y="59"/>
                        </a:lnTo>
                        <a:lnTo>
                          <a:pt x="1029" y="70"/>
                        </a:lnTo>
                        <a:lnTo>
                          <a:pt x="985" y="85"/>
                        </a:lnTo>
                        <a:lnTo>
                          <a:pt x="926" y="103"/>
                        </a:lnTo>
                        <a:lnTo>
                          <a:pt x="889" y="114"/>
                        </a:lnTo>
                        <a:lnTo>
                          <a:pt x="859" y="125"/>
                        </a:lnTo>
                        <a:lnTo>
                          <a:pt x="815" y="140"/>
                        </a:lnTo>
                        <a:lnTo>
                          <a:pt x="778" y="155"/>
                        </a:lnTo>
                        <a:lnTo>
                          <a:pt x="745" y="184"/>
                        </a:lnTo>
                        <a:lnTo>
                          <a:pt x="720" y="213"/>
                        </a:lnTo>
                        <a:lnTo>
                          <a:pt x="676" y="242"/>
                        </a:lnTo>
                        <a:lnTo>
                          <a:pt x="636" y="285"/>
                        </a:lnTo>
                        <a:lnTo>
                          <a:pt x="591" y="322"/>
                        </a:lnTo>
                        <a:lnTo>
                          <a:pt x="566" y="359"/>
                        </a:lnTo>
                        <a:lnTo>
                          <a:pt x="532" y="403"/>
                        </a:lnTo>
                        <a:lnTo>
                          <a:pt x="507" y="440"/>
                        </a:lnTo>
                        <a:lnTo>
                          <a:pt x="473" y="484"/>
                        </a:lnTo>
                        <a:lnTo>
                          <a:pt x="444" y="535"/>
                        </a:lnTo>
                        <a:lnTo>
                          <a:pt x="418" y="578"/>
                        </a:lnTo>
                        <a:lnTo>
                          <a:pt x="400" y="608"/>
                        </a:lnTo>
                        <a:lnTo>
                          <a:pt x="375" y="652"/>
                        </a:lnTo>
                        <a:lnTo>
                          <a:pt x="362" y="685"/>
                        </a:lnTo>
                        <a:lnTo>
                          <a:pt x="340" y="733"/>
                        </a:lnTo>
                        <a:lnTo>
                          <a:pt x="314" y="777"/>
                        </a:lnTo>
                        <a:lnTo>
                          <a:pt x="295" y="822"/>
                        </a:lnTo>
                        <a:lnTo>
                          <a:pt x="284" y="850"/>
                        </a:lnTo>
                        <a:lnTo>
                          <a:pt x="270" y="879"/>
                        </a:lnTo>
                        <a:lnTo>
                          <a:pt x="251" y="909"/>
                        </a:lnTo>
                        <a:lnTo>
                          <a:pt x="225" y="927"/>
                        </a:lnTo>
                        <a:lnTo>
                          <a:pt x="192" y="948"/>
                        </a:lnTo>
                        <a:lnTo>
                          <a:pt x="163" y="989"/>
                        </a:lnTo>
                        <a:lnTo>
                          <a:pt x="141" y="1018"/>
                        </a:lnTo>
                        <a:lnTo>
                          <a:pt x="111" y="1033"/>
                        </a:lnTo>
                        <a:lnTo>
                          <a:pt x="78" y="1051"/>
                        </a:lnTo>
                        <a:lnTo>
                          <a:pt x="0" y="1110"/>
                        </a:lnTo>
                        <a:close/>
                      </a:path>
                    </a:pathLst>
                  </a:custGeom>
                  <a:solidFill>
                    <a:srgbClr val="201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 dirty="0"/>
                  </a:p>
                </p:txBody>
              </p:sp>
              <p:sp>
                <p:nvSpPr>
                  <p:cNvPr id="36910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1484" y="3058"/>
                    <a:ext cx="244" cy="103"/>
                  </a:xfrm>
                  <a:custGeom>
                    <a:avLst/>
                    <a:gdLst>
                      <a:gd name="T0" fmla="*/ 1 w 731"/>
                      <a:gd name="T1" fmla="*/ 0 h 310"/>
                      <a:gd name="T2" fmla="*/ 1 w 731"/>
                      <a:gd name="T3" fmla="*/ 0 h 310"/>
                      <a:gd name="T4" fmla="*/ 1 w 731"/>
                      <a:gd name="T5" fmla="*/ 0 h 310"/>
                      <a:gd name="T6" fmla="*/ 1 w 731"/>
                      <a:gd name="T7" fmla="*/ 0 h 310"/>
                      <a:gd name="T8" fmla="*/ 1 w 731"/>
                      <a:gd name="T9" fmla="*/ 0 h 310"/>
                      <a:gd name="T10" fmla="*/ 1 w 731"/>
                      <a:gd name="T11" fmla="*/ 0 h 310"/>
                      <a:gd name="T12" fmla="*/ 1 w 731"/>
                      <a:gd name="T13" fmla="*/ 0 h 310"/>
                      <a:gd name="T14" fmla="*/ 1 w 731"/>
                      <a:gd name="T15" fmla="*/ 0 h 310"/>
                      <a:gd name="T16" fmla="*/ 1 w 731"/>
                      <a:gd name="T17" fmla="*/ 0 h 310"/>
                      <a:gd name="T18" fmla="*/ 1 w 731"/>
                      <a:gd name="T19" fmla="*/ 0 h 310"/>
                      <a:gd name="T20" fmla="*/ 1 w 731"/>
                      <a:gd name="T21" fmla="*/ 0 h 310"/>
                      <a:gd name="T22" fmla="*/ 0 w 731"/>
                      <a:gd name="T23" fmla="*/ 0 h 310"/>
                      <a:gd name="T24" fmla="*/ 0 w 731"/>
                      <a:gd name="T25" fmla="*/ 0 h 310"/>
                      <a:gd name="T26" fmla="*/ 0 w 731"/>
                      <a:gd name="T27" fmla="*/ 0 h 310"/>
                      <a:gd name="T28" fmla="*/ 0 w 731"/>
                      <a:gd name="T29" fmla="*/ 0 h 310"/>
                      <a:gd name="T30" fmla="*/ 0 w 731"/>
                      <a:gd name="T31" fmla="*/ 0 h 310"/>
                      <a:gd name="T32" fmla="*/ 0 w 731"/>
                      <a:gd name="T33" fmla="*/ 0 h 310"/>
                      <a:gd name="T34" fmla="*/ 0 w 731"/>
                      <a:gd name="T35" fmla="*/ 0 h 310"/>
                      <a:gd name="T36" fmla="*/ 0 w 731"/>
                      <a:gd name="T37" fmla="*/ 0 h 310"/>
                      <a:gd name="T38" fmla="*/ 0 w 731"/>
                      <a:gd name="T39" fmla="*/ 0 h 310"/>
                      <a:gd name="T40" fmla="*/ 0 w 731"/>
                      <a:gd name="T41" fmla="*/ 0 h 310"/>
                      <a:gd name="T42" fmla="*/ 0 w 731"/>
                      <a:gd name="T43" fmla="*/ 0 h 310"/>
                      <a:gd name="T44" fmla="*/ 0 w 731"/>
                      <a:gd name="T45" fmla="*/ 0 h 310"/>
                      <a:gd name="T46" fmla="*/ 0 w 731"/>
                      <a:gd name="T47" fmla="*/ 0 h 310"/>
                      <a:gd name="T48" fmla="*/ 0 w 731"/>
                      <a:gd name="T49" fmla="*/ 0 h 310"/>
                      <a:gd name="T50" fmla="*/ 0 w 731"/>
                      <a:gd name="T51" fmla="*/ 0 h 310"/>
                      <a:gd name="T52" fmla="*/ 0 w 731"/>
                      <a:gd name="T53" fmla="*/ 0 h 310"/>
                      <a:gd name="T54" fmla="*/ 1 w 731"/>
                      <a:gd name="T55" fmla="*/ 0 h 310"/>
                      <a:gd name="T56" fmla="*/ 1 w 731"/>
                      <a:gd name="T57" fmla="*/ 0 h 310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731"/>
                      <a:gd name="T88" fmla="*/ 0 h 310"/>
                      <a:gd name="T89" fmla="*/ 731 w 731"/>
                      <a:gd name="T90" fmla="*/ 310 h 310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731" h="310">
                        <a:moveTo>
                          <a:pt x="466" y="184"/>
                        </a:moveTo>
                        <a:lnTo>
                          <a:pt x="595" y="251"/>
                        </a:lnTo>
                        <a:lnTo>
                          <a:pt x="637" y="287"/>
                        </a:lnTo>
                        <a:lnTo>
                          <a:pt x="689" y="310"/>
                        </a:lnTo>
                        <a:lnTo>
                          <a:pt x="731" y="310"/>
                        </a:lnTo>
                        <a:lnTo>
                          <a:pt x="665" y="276"/>
                        </a:lnTo>
                        <a:lnTo>
                          <a:pt x="526" y="192"/>
                        </a:lnTo>
                        <a:lnTo>
                          <a:pt x="481" y="161"/>
                        </a:lnTo>
                        <a:lnTo>
                          <a:pt x="438" y="133"/>
                        </a:lnTo>
                        <a:lnTo>
                          <a:pt x="406" y="104"/>
                        </a:lnTo>
                        <a:lnTo>
                          <a:pt x="379" y="76"/>
                        </a:lnTo>
                        <a:lnTo>
                          <a:pt x="344" y="44"/>
                        </a:lnTo>
                        <a:lnTo>
                          <a:pt x="326" y="36"/>
                        </a:lnTo>
                        <a:lnTo>
                          <a:pt x="280" y="12"/>
                        </a:lnTo>
                        <a:lnTo>
                          <a:pt x="235" y="0"/>
                        </a:lnTo>
                        <a:lnTo>
                          <a:pt x="189" y="3"/>
                        </a:lnTo>
                        <a:lnTo>
                          <a:pt x="130" y="24"/>
                        </a:lnTo>
                        <a:lnTo>
                          <a:pt x="102" y="28"/>
                        </a:lnTo>
                        <a:lnTo>
                          <a:pt x="55" y="52"/>
                        </a:lnTo>
                        <a:lnTo>
                          <a:pt x="0" y="91"/>
                        </a:lnTo>
                        <a:lnTo>
                          <a:pt x="37" y="91"/>
                        </a:lnTo>
                        <a:lnTo>
                          <a:pt x="98" y="76"/>
                        </a:lnTo>
                        <a:lnTo>
                          <a:pt x="159" y="57"/>
                        </a:lnTo>
                        <a:lnTo>
                          <a:pt x="198" y="44"/>
                        </a:lnTo>
                        <a:lnTo>
                          <a:pt x="232" y="39"/>
                        </a:lnTo>
                        <a:lnTo>
                          <a:pt x="284" y="44"/>
                        </a:lnTo>
                        <a:lnTo>
                          <a:pt x="352" y="93"/>
                        </a:lnTo>
                        <a:lnTo>
                          <a:pt x="428" y="161"/>
                        </a:lnTo>
                        <a:lnTo>
                          <a:pt x="466" y="184"/>
                        </a:lnTo>
                        <a:close/>
                      </a:path>
                    </a:pathLst>
                  </a:custGeom>
                  <a:solidFill>
                    <a:srgbClr val="23110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 dirty="0"/>
                  </a:p>
                </p:txBody>
              </p:sp>
            </p:grpSp>
            <p:grpSp>
              <p:nvGrpSpPr>
                <p:cNvPr id="36881" name="Group 27"/>
                <p:cNvGrpSpPr>
                  <a:grpSpLocks noChangeAspect="1"/>
                </p:cNvGrpSpPr>
                <p:nvPr/>
              </p:nvGrpSpPr>
              <p:grpSpPr bwMode="auto">
                <a:xfrm>
                  <a:off x="1160" y="3094"/>
                  <a:ext cx="569" cy="411"/>
                  <a:chOff x="1160" y="3094"/>
                  <a:chExt cx="569" cy="411"/>
                </a:xfrm>
              </p:grpSpPr>
              <p:grpSp>
                <p:nvGrpSpPr>
                  <p:cNvPr id="36882" name="Group 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60" y="3094"/>
                    <a:ext cx="569" cy="411"/>
                    <a:chOff x="1160" y="3094"/>
                    <a:chExt cx="569" cy="411"/>
                  </a:xfrm>
                </p:grpSpPr>
                <p:sp>
                  <p:nvSpPr>
                    <p:cNvPr id="36888" name="Freeform 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160" y="3094"/>
                      <a:ext cx="569" cy="411"/>
                    </a:xfrm>
                    <a:custGeom>
                      <a:avLst/>
                      <a:gdLst>
                        <a:gd name="T0" fmla="*/ 0 w 1706"/>
                        <a:gd name="T1" fmla="*/ 2 h 1232"/>
                        <a:gd name="T2" fmla="*/ 0 w 1706"/>
                        <a:gd name="T3" fmla="*/ 2 h 1232"/>
                        <a:gd name="T4" fmla="*/ 0 w 1706"/>
                        <a:gd name="T5" fmla="*/ 2 h 1232"/>
                        <a:gd name="T6" fmla="*/ 0 w 1706"/>
                        <a:gd name="T7" fmla="*/ 2 h 1232"/>
                        <a:gd name="T8" fmla="*/ 0 w 1706"/>
                        <a:gd name="T9" fmla="*/ 2 h 1232"/>
                        <a:gd name="T10" fmla="*/ 0 w 1706"/>
                        <a:gd name="T11" fmla="*/ 1 h 1232"/>
                        <a:gd name="T12" fmla="*/ 0 w 1706"/>
                        <a:gd name="T13" fmla="*/ 1 h 1232"/>
                        <a:gd name="T14" fmla="*/ 1 w 1706"/>
                        <a:gd name="T15" fmla="*/ 1 h 1232"/>
                        <a:gd name="T16" fmla="*/ 1 w 1706"/>
                        <a:gd name="T17" fmla="*/ 1 h 1232"/>
                        <a:gd name="T18" fmla="*/ 1 w 1706"/>
                        <a:gd name="T19" fmla="*/ 1 h 1232"/>
                        <a:gd name="T20" fmla="*/ 1 w 1706"/>
                        <a:gd name="T21" fmla="*/ 1 h 1232"/>
                        <a:gd name="T22" fmla="*/ 1 w 1706"/>
                        <a:gd name="T23" fmla="*/ 1 h 1232"/>
                        <a:gd name="T24" fmla="*/ 1 w 1706"/>
                        <a:gd name="T25" fmla="*/ 1 h 1232"/>
                        <a:gd name="T26" fmla="*/ 1 w 1706"/>
                        <a:gd name="T27" fmla="*/ 1 h 1232"/>
                        <a:gd name="T28" fmla="*/ 1 w 1706"/>
                        <a:gd name="T29" fmla="*/ 1 h 1232"/>
                        <a:gd name="T30" fmla="*/ 1 w 1706"/>
                        <a:gd name="T31" fmla="*/ 1 h 1232"/>
                        <a:gd name="T32" fmla="*/ 1 w 1706"/>
                        <a:gd name="T33" fmla="*/ 1 h 1232"/>
                        <a:gd name="T34" fmla="*/ 1 w 1706"/>
                        <a:gd name="T35" fmla="*/ 1 h 1232"/>
                        <a:gd name="T36" fmla="*/ 1 w 1706"/>
                        <a:gd name="T37" fmla="*/ 1 h 1232"/>
                        <a:gd name="T38" fmla="*/ 1 w 1706"/>
                        <a:gd name="T39" fmla="*/ 1 h 1232"/>
                        <a:gd name="T40" fmla="*/ 1 w 1706"/>
                        <a:gd name="T41" fmla="*/ 1 h 1232"/>
                        <a:gd name="T42" fmla="*/ 1 w 1706"/>
                        <a:gd name="T43" fmla="*/ 1 h 1232"/>
                        <a:gd name="T44" fmla="*/ 1 w 1706"/>
                        <a:gd name="T45" fmla="*/ 1 h 1232"/>
                        <a:gd name="T46" fmla="*/ 2 w 1706"/>
                        <a:gd name="T47" fmla="*/ 1 h 1232"/>
                        <a:gd name="T48" fmla="*/ 2 w 1706"/>
                        <a:gd name="T49" fmla="*/ 1 h 1232"/>
                        <a:gd name="T50" fmla="*/ 2 w 1706"/>
                        <a:gd name="T51" fmla="*/ 1 h 1232"/>
                        <a:gd name="T52" fmla="*/ 2 w 1706"/>
                        <a:gd name="T53" fmla="*/ 1 h 1232"/>
                        <a:gd name="T54" fmla="*/ 2 w 1706"/>
                        <a:gd name="T55" fmla="*/ 1 h 1232"/>
                        <a:gd name="T56" fmla="*/ 2 w 1706"/>
                        <a:gd name="T57" fmla="*/ 1 h 1232"/>
                        <a:gd name="T58" fmla="*/ 2 w 1706"/>
                        <a:gd name="T59" fmla="*/ 1 h 1232"/>
                        <a:gd name="T60" fmla="*/ 2 w 1706"/>
                        <a:gd name="T61" fmla="*/ 0 h 1232"/>
                        <a:gd name="T62" fmla="*/ 2 w 1706"/>
                        <a:gd name="T63" fmla="*/ 0 h 1232"/>
                        <a:gd name="T64" fmla="*/ 2 w 1706"/>
                        <a:gd name="T65" fmla="*/ 0 h 1232"/>
                        <a:gd name="T66" fmla="*/ 2 w 1706"/>
                        <a:gd name="T67" fmla="*/ 0 h 1232"/>
                        <a:gd name="T68" fmla="*/ 2 w 1706"/>
                        <a:gd name="T69" fmla="*/ 0 h 1232"/>
                        <a:gd name="T70" fmla="*/ 2 w 1706"/>
                        <a:gd name="T71" fmla="*/ 0 h 1232"/>
                        <a:gd name="T72" fmla="*/ 2 w 1706"/>
                        <a:gd name="T73" fmla="*/ 0 h 1232"/>
                        <a:gd name="T74" fmla="*/ 2 w 1706"/>
                        <a:gd name="T75" fmla="*/ 0 h 1232"/>
                        <a:gd name="T76" fmla="*/ 2 w 1706"/>
                        <a:gd name="T77" fmla="*/ 0 h 1232"/>
                        <a:gd name="T78" fmla="*/ 2 w 1706"/>
                        <a:gd name="T79" fmla="*/ 0 h 1232"/>
                        <a:gd name="T80" fmla="*/ 2 w 1706"/>
                        <a:gd name="T81" fmla="*/ 0 h 1232"/>
                        <a:gd name="T82" fmla="*/ 1 w 1706"/>
                        <a:gd name="T83" fmla="*/ 0 h 1232"/>
                        <a:gd name="T84" fmla="*/ 1 w 1706"/>
                        <a:gd name="T85" fmla="*/ 0 h 1232"/>
                        <a:gd name="T86" fmla="*/ 1 w 1706"/>
                        <a:gd name="T87" fmla="*/ 0 h 1232"/>
                        <a:gd name="T88" fmla="*/ 1 w 1706"/>
                        <a:gd name="T89" fmla="*/ 0 h 1232"/>
                        <a:gd name="T90" fmla="*/ 1 w 1706"/>
                        <a:gd name="T91" fmla="*/ 0 h 1232"/>
                        <a:gd name="T92" fmla="*/ 1 w 1706"/>
                        <a:gd name="T93" fmla="*/ 0 h 1232"/>
                        <a:gd name="T94" fmla="*/ 1 w 1706"/>
                        <a:gd name="T95" fmla="*/ 0 h 1232"/>
                        <a:gd name="T96" fmla="*/ 1 w 1706"/>
                        <a:gd name="T97" fmla="*/ 0 h 1232"/>
                        <a:gd name="T98" fmla="*/ 1 w 1706"/>
                        <a:gd name="T99" fmla="*/ 1 h 1232"/>
                        <a:gd name="T100" fmla="*/ 1 w 1706"/>
                        <a:gd name="T101" fmla="*/ 1 h 1232"/>
                        <a:gd name="T102" fmla="*/ 1 w 1706"/>
                        <a:gd name="T103" fmla="*/ 1 h 1232"/>
                        <a:gd name="T104" fmla="*/ 1 w 1706"/>
                        <a:gd name="T105" fmla="*/ 1 h 1232"/>
                        <a:gd name="T106" fmla="*/ 1 w 1706"/>
                        <a:gd name="T107" fmla="*/ 1 h 1232"/>
                        <a:gd name="T108" fmla="*/ 0 w 1706"/>
                        <a:gd name="T109" fmla="*/ 1 h 1232"/>
                        <a:gd name="T110" fmla="*/ 0 w 1706"/>
                        <a:gd name="T111" fmla="*/ 1 h 1232"/>
                        <a:gd name="T112" fmla="*/ 0 w 1706"/>
                        <a:gd name="T113" fmla="*/ 1 h 1232"/>
                        <a:gd name="T114" fmla="*/ 0 w 1706"/>
                        <a:gd name="T115" fmla="*/ 1 h 1232"/>
                        <a:gd name="T116" fmla="*/ 0 w 1706"/>
                        <a:gd name="T117" fmla="*/ 2 h 1232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w 1706"/>
                        <a:gd name="T178" fmla="*/ 0 h 1232"/>
                        <a:gd name="T179" fmla="*/ 1706 w 1706"/>
                        <a:gd name="T180" fmla="*/ 1232 h 1232"/>
                      </a:gdLst>
                      <a:ahLst/>
                      <a:cxnLst>
                        <a:cxn ang="T118">
                          <a:pos x="T0" y="T1"/>
                        </a:cxn>
                        <a:cxn ang="T119">
                          <a:pos x="T2" y="T3"/>
                        </a:cxn>
                        <a:cxn ang="T120">
                          <a:pos x="T4" y="T5"/>
                        </a:cxn>
                        <a:cxn ang="T121">
                          <a:pos x="T6" y="T7"/>
                        </a:cxn>
                        <a:cxn ang="T122">
                          <a:pos x="T8" y="T9"/>
                        </a:cxn>
                        <a:cxn ang="T123">
                          <a:pos x="T10" y="T11"/>
                        </a:cxn>
                        <a:cxn ang="T124">
                          <a:pos x="T12" y="T13"/>
                        </a:cxn>
                        <a:cxn ang="T125">
                          <a:pos x="T14" y="T15"/>
                        </a:cxn>
                        <a:cxn ang="T126">
                          <a:pos x="T16" y="T17"/>
                        </a:cxn>
                        <a:cxn ang="T127">
                          <a:pos x="T18" y="T19"/>
                        </a:cxn>
                        <a:cxn ang="T128">
                          <a:pos x="T20" y="T21"/>
                        </a:cxn>
                        <a:cxn ang="T129">
                          <a:pos x="T22" y="T23"/>
                        </a:cxn>
                        <a:cxn ang="T130">
                          <a:pos x="T24" y="T25"/>
                        </a:cxn>
                        <a:cxn ang="T131">
                          <a:pos x="T26" y="T27"/>
                        </a:cxn>
                        <a:cxn ang="T132">
                          <a:pos x="T28" y="T29"/>
                        </a:cxn>
                        <a:cxn ang="T133">
                          <a:pos x="T30" y="T31"/>
                        </a:cxn>
                        <a:cxn ang="T134">
                          <a:pos x="T32" y="T33"/>
                        </a:cxn>
                        <a:cxn ang="T135">
                          <a:pos x="T34" y="T35"/>
                        </a:cxn>
                        <a:cxn ang="T136">
                          <a:pos x="T36" y="T37"/>
                        </a:cxn>
                        <a:cxn ang="T137">
                          <a:pos x="T38" y="T39"/>
                        </a:cxn>
                        <a:cxn ang="T138">
                          <a:pos x="T40" y="T41"/>
                        </a:cxn>
                        <a:cxn ang="T139">
                          <a:pos x="T42" y="T43"/>
                        </a:cxn>
                        <a:cxn ang="T140">
                          <a:pos x="T44" y="T45"/>
                        </a:cxn>
                        <a:cxn ang="T141">
                          <a:pos x="T46" y="T47"/>
                        </a:cxn>
                        <a:cxn ang="T142">
                          <a:pos x="T48" y="T49"/>
                        </a:cxn>
                        <a:cxn ang="T143">
                          <a:pos x="T50" y="T51"/>
                        </a:cxn>
                        <a:cxn ang="T144">
                          <a:pos x="T52" y="T53"/>
                        </a:cxn>
                        <a:cxn ang="T145">
                          <a:pos x="T54" y="T55"/>
                        </a:cxn>
                        <a:cxn ang="T146">
                          <a:pos x="T56" y="T57"/>
                        </a:cxn>
                        <a:cxn ang="T147">
                          <a:pos x="T58" y="T59"/>
                        </a:cxn>
                        <a:cxn ang="T148">
                          <a:pos x="T60" y="T61"/>
                        </a:cxn>
                        <a:cxn ang="T149">
                          <a:pos x="T62" y="T63"/>
                        </a:cxn>
                        <a:cxn ang="T150">
                          <a:pos x="T64" y="T65"/>
                        </a:cxn>
                        <a:cxn ang="T151">
                          <a:pos x="T66" y="T67"/>
                        </a:cxn>
                        <a:cxn ang="T152">
                          <a:pos x="T68" y="T69"/>
                        </a:cxn>
                        <a:cxn ang="T153">
                          <a:pos x="T70" y="T71"/>
                        </a:cxn>
                        <a:cxn ang="T154">
                          <a:pos x="T72" y="T73"/>
                        </a:cxn>
                        <a:cxn ang="T155">
                          <a:pos x="T74" y="T75"/>
                        </a:cxn>
                        <a:cxn ang="T156">
                          <a:pos x="T76" y="T77"/>
                        </a:cxn>
                        <a:cxn ang="T157">
                          <a:pos x="T78" y="T79"/>
                        </a:cxn>
                        <a:cxn ang="T158">
                          <a:pos x="T80" y="T81"/>
                        </a:cxn>
                        <a:cxn ang="T159">
                          <a:pos x="T82" y="T83"/>
                        </a:cxn>
                        <a:cxn ang="T160">
                          <a:pos x="T84" y="T85"/>
                        </a:cxn>
                        <a:cxn ang="T161">
                          <a:pos x="T86" y="T87"/>
                        </a:cxn>
                        <a:cxn ang="T162">
                          <a:pos x="T88" y="T89"/>
                        </a:cxn>
                        <a:cxn ang="T163">
                          <a:pos x="T90" y="T91"/>
                        </a:cxn>
                        <a:cxn ang="T164">
                          <a:pos x="T92" y="T93"/>
                        </a:cxn>
                        <a:cxn ang="T165">
                          <a:pos x="T94" y="T95"/>
                        </a:cxn>
                        <a:cxn ang="T166">
                          <a:pos x="T96" y="T97"/>
                        </a:cxn>
                        <a:cxn ang="T167">
                          <a:pos x="T98" y="T99"/>
                        </a:cxn>
                        <a:cxn ang="T168">
                          <a:pos x="T100" y="T101"/>
                        </a:cxn>
                        <a:cxn ang="T169">
                          <a:pos x="T102" y="T103"/>
                        </a:cxn>
                        <a:cxn ang="T170">
                          <a:pos x="T104" y="T105"/>
                        </a:cxn>
                        <a:cxn ang="T171">
                          <a:pos x="T106" y="T107"/>
                        </a:cxn>
                        <a:cxn ang="T172">
                          <a:pos x="T108" y="T109"/>
                        </a:cxn>
                        <a:cxn ang="T173">
                          <a:pos x="T110" y="T111"/>
                        </a:cxn>
                        <a:cxn ang="T174">
                          <a:pos x="T112" y="T113"/>
                        </a:cxn>
                        <a:cxn ang="T175">
                          <a:pos x="T114" y="T115"/>
                        </a:cxn>
                        <a:cxn ang="T176">
                          <a:pos x="T116" y="T117"/>
                        </a:cxn>
                      </a:cxnLst>
                      <a:rect l="T177" t="T178" r="T179" b="T180"/>
                      <a:pathLst>
                        <a:path w="1706" h="1232">
                          <a:moveTo>
                            <a:pt x="29" y="1103"/>
                          </a:moveTo>
                          <a:lnTo>
                            <a:pt x="11" y="1143"/>
                          </a:lnTo>
                          <a:lnTo>
                            <a:pt x="4" y="1165"/>
                          </a:lnTo>
                          <a:lnTo>
                            <a:pt x="0" y="1191"/>
                          </a:lnTo>
                          <a:lnTo>
                            <a:pt x="14" y="1217"/>
                          </a:lnTo>
                          <a:lnTo>
                            <a:pt x="29" y="1224"/>
                          </a:lnTo>
                          <a:lnTo>
                            <a:pt x="51" y="1232"/>
                          </a:lnTo>
                          <a:lnTo>
                            <a:pt x="76" y="1232"/>
                          </a:lnTo>
                          <a:lnTo>
                            <a:pt x="102" y="1213"/>
                          </a:lnTo>
                          <a:lnTo>
                            <a:pt x="124" y="1191"/>
                          </a:lnTo>
                          <a:lnTo>
                            <a:pt x="176" y="1147"/>
                          </a:lnTo>
                          <a:lnTo>
                            <a:pt x="228" y="1092"/>
                          </a:lnTo>
                          <a:lnTo>
                            <a:pt x="290" y="1015"/>
                          </a:lnTo>
                          <a:lnTo>
                            <a:pt x="335" y="949"/>
                          </a:lnTo>
                          <a:lnTo>
                            <a:pt x="382" y="891"/>
                          </a:lnTo>
                          <a:lnTo>
                            <a:pt x="418" y="847"/>
                          </a:lnTo>
                          <a:lnTo>
                            <a:pt x="446" y="818"/>
                          </a:lnTo>
                          <a:lnTo>
                            <a:pt x="461" y="799"/>
                          </a:lnTo>
                          <a:lnTo>
                            <a:pt x="479" y="792"/>
                          </a:lnTo>
                          <a:lnTo>
                            <a:pt x="513" y="796"/>
                          </a:lnTo>
                          <a:lnTo>
                            <a:pt x="527" y="799"/>
                          </a:lnTo>
                          <a:lnTo>
                            <a:pt x="553" y="810"/>
                          </a:lnTo>
                          <a:lnTo>
                            <a:pt x="561" y="799"/>
                          </a:lnTo>
                          <a:lnTo>
                            <a:pt x="561" y="770"/>
                          </a:lnTo>
                          <a:lnTo>
                            <a:pt x="561" y="751"/>
                          </a:lnTo>
                          <a:lnTo>
                            <a:pt x="572" y="737"/>
                          </a:lnTo>
                          <a:lnTo>
                            <a:pt x="583" y="722"/>
                          </a:lnTo>
                          <a:lnTo>
                            <a:pt x="601" y="707"/>
                          </a:lnTo>
                          <a:lnTo>
                            <a:pt x="620" y="697"/>
                          </a:lnTo>
                          <a:lnTo>
                            <a:pt x="634" y="686"/>
                          </a:lnTo>
                          <a:lnTo>
                            <a:pt x="638" y="679"/>
                          </a:lnTo>
                          <a:lnTo>
                            <a:pt x="642" y="664"/>
                          </a:lnTo>
                          <a:lnTo>
                            <a:pt x="645" y="657"/>
                          </a:lnTo>
                          <a:lnTo>
                            <a:pt x="660" y="660"/>
                          </a:lnTo>
                          <a:lnTo>
                            <a:pt x="671" y="671"/>
                          </a:lnTo>
                          <a:lnTo>
                            <a:pt x="693" y="683"/>
                          </a:lnTo>
                          <a:lnTo>
                            <a:pt x="715" y="690"/>
                          </a:lnTo>
                          <a:lnTo>
                            <a:pt x="749" y="697"/>
                          </a:lnTo>
                          <a:lnTo>
                            <a:pt x="769" y="697"/>
                          </a:lnTo>
                          <a:lnTo>
                            <a:pt x="810" y="697"/>
                          </a:lnTo>
                          <a:lnTo>
                            <a:pt x="854" y="697"/>
                          </a:lnTo>
                          <a:lnTo>
                            <a:pt x="898" y="697"/>
                          </a:lnTo>
                          <a:lnTo>
                            <a:pt x="932" y="694"/>
                          </a:lnTo>
                          <a:lnTo>
                            <a:pt x="976" y="686"/>
                          </a:lnTo>
                          <a:lnTo>
                            <a:pt x="1020" y="679"/>
                          </a:lnTo>
                          <a:lnTo>
                            <a:pt x="1072" y="664"/>
                          </a:lnTo>
                          <a:lnTo>
                            <a:pt x="1116" y="657"/>
                          </a:lnTo>
                          <a:lnTo>
                            <a:pt x="1152" y="649"/>
                          </a:lnTo>
                          <a:lnTo>
                            <a:pt x="1188" y="642"/>
                          </a:lnTo>
                          <a:lnTo>
                            <a:pt x="1229" y="635"/>
                          </a:lnTo>
                          <a:lnTo>
                            <a:pt x="1262" y="624"/>
                          </a:lnTo>
                          <a:lnTo>
                            <a:pt x="1290" y="613"/>
                          </a:lnTo>
                          <a:lnTo>
                            <a:pt x="1327" y="598"/>
                          </a:lnTo>
                          <a:lnTo>
                            <a:pt x="1357" y="583"/>
                          </a:lnTo>
                          <a:lnTo>
                            <a:pt x="1379" y="568"/>
                          </a:lnTo>
                          <a:lnTo>
                            <a:pt x="1427" y="539"/>
                          </a:lnTo>
                          <a:lnTo>
                            <a:pt x="1456" y="517"/>
                          </a:lnTo>
                          <a:lnTo>
                            <a:pt x="1493" y="487"/>
                          </a:lnTo>
                          <a:lnTo>
                            <a:pt x="1532" y="458"/>
                          </a:lnTo>
                          <a:lnTo>
                            <a:pt x="1566" y="432"/>
                          </a:lnTo>
                          <a:lnTo>
                            <a:pt x="1595" y="399"/>
                          </a:lnTo>
                          <a:lnTo>
                            <a:pt x="1632" y="362"/>
                          </a:lnTo>
                          <a:lnTo>
                            <a:pt x="1636" y="334"/>
                          </a:lnTo>
                          <a:lnTo>
                            <a:pt x="1654" y="323"/>
                          </a:lnTo>
                          <a:lnTo>
                            <a:pt x="1687" y="319"/>
                          </a:lnTo>
                          <a:lnTo>
                            <a:pt x="1706" y="319"/>
                          </a:lnTo>
                          <a:lnTo>
                            <a:pt x="1695" y="283"/>
                          </a:lnTo>
                          <a:lnTo>
                            <a:pt x="1665" y="261"/>
                          </a:lnTo>
                          <a:lnTo>
                            <a:pt x="1625" y="228"/>
                          </a:lnTo>
                          <a:lnTo>
                            <a:pt x="1588" y="202"/>
                          </a:lnTo>
                          <a:lnTo>
                            <a:pt x="1547" y="169"/>
                          </a:lnTo>
                          <a:lnTo>
                            <a:pt x="1507" y="140"/>
                          </a:lnTo>
                          <a:lnTo>
                            <a:pt x="1464" y="114"/>
                          </a:lnTo>
                          <a:lnTo>
                            <a:pt x="1408" y="92"/>
                          </a:lnTo>
                          <a:lnTo>
                            <a:pt x="1360" y="66"/>
                          </a:lnTo>
                          <a:lnTo>
                            <a:pt x="1324" y="48"/>
                          </a:lnTo>
                          <a:lnTo>
                            <a:pt x="1287" y="29"/>
                          </a:lnTo>
                          <a:lnTo>
                            <a:pt x="1255" y="18"/>
                          </a:lnTo>
                          <a:lnTo>
                            <a:pt x="1222" y="7"/>
                          </a:lnTo>
                          <a:lnTo>
                            <a:pt x="1170" y="0"/>
                          </a:lnTo>
                          <a:lnTo>
                            <a:pt x="1140" y="3"/>
                          </a:lnTo>
                          <a:lnTo>
                            <a:pt x="1097" y="14"/>
                          </a:lnTo>
                          <a:lnTo>
                            <a:pt x="1068" y="29"/>
                          </a:lnTo>
                          <a:lnTo>
                            <a:pt x="1039" y="48"/>
                          </a:lnTo>
                          <a:lnTo>
                            <a:pt x="1005" y="70"/>
                          </a:lnTo>
                          <a:lnTo>
                            <a:pt x="976" y="84"/>
                          </a:lnTo>
                          <a:lnTo>
                            <a:pt x="935" y="103"/>
                          </a:lnTo>
                          <a:lnTo>
                            <a:pt x="906" y="118"/>
                          </a:lnTo>
                          <a:lnTo>
                            <a:pt x="876" y="140"/>
                          </a:lnTo>
                          <a:lnTo>
                            <a:pt x="847" y="162"/>
                          </a:lnTo>
                          <a:lnTo>
                            <a:pt x="810" y="188"/>
                          </a:lnTo>
                          <a:lnTo>
                            <a:pt x="784" y="210"/>
                          </a:lnTo>
                          <a:lnTo>
                            <a:pt x="752" y="235"/>
                          </a:lnTo>
                          <a:lnTo>
                            <a:pt x="730" y="250"/>
                          </a:lnTo>
                          <a:lnTo>
                            <a:pt x="704" y="269"/>
                          </a:lnTo>
                          <a:lnTo>
                            <a:pt x="682" y="283"/>
                          </a:lnTo>
                          <a:lnTo>
                            <a:pt x="664" y="294"/>
                          </a:lnTo>
                          <a:lnTo>
                            <a:pt x="642" y="302"/>
                          </a:lnTo>
                          <a:lnTo>
                            <a:pt x="627" y="337"/>
                          </a:lnTo>
                          <a:lnTo>
                            <a:pt x="612" y="373"/>
                          </a:lnTo>
                          <a:lnTo>
                            <a:pt x="594" y="428"/>
                          </a:lnTo>
                          <a:lnTo>
                            <a:pt x="575" y="473"/>
                          </a:lnTo>
                          <a:lnTo>
                            <a:pt x="561" y="506"/>
                          </a:lnTo>
                          <a:lnTo>
                            <a:pt x="527" y="561"/>
                          </a:lnTo>
                          <a:lnTo>
                            <a:pt x="502" y="601"/>
                          </a:lnTo>
                          <a:lnTo>
                            <a:pt x="472" y="638"/>
                          </a:lnTo>
                          <a:lnTo>
                            <a:pt x="439" y="675"/>
                          </a:lnTo>
                          <a:lnTo>
                            <a:pt x="407" y="714"/>
                          </a:lnTo>
                          <a:lnTo>
                            <a:pt x="375" y="759"/>
                          </a:lnTo>
                          <a:lnTo>
                            <a:pt x="346" y="803"/>
                          </a:lnTo>
                          <a:lnTo>
                            <a:pt x="327" y="840"/>
                          </a:lnTo>
                          <a:lnTo>
                            <a:pt x="312" y="866"/>
                          </a:lnTo>
                          <a:lnTo>
                            <a:pt x="294" y="895"/>
                          </a:lnTo>
                          <a:lnTo>
                            <a:pt x="272" y="921"/>
                          </a:lnTo>
                          <a:lnTo>
                            <a:pt x="242" y="953"/>
                          </a:lnTo>
                          <a:lnTo>
                            <a:pt x="191" y="997"/>
                          </a:lnTo>
                          <a:lnTo>
                            <a:pt x="128" y="1041"/>
                          </a:lnTo>
                          <a:lnTo>
                            <a:pt x="29" y="1103"/>
                          </a:lnTo>
                          <a:close/>
                        </a:path>
                      </a:pathLst>
                    </a:custGeom>
                    <a:solidFill>
                      <a:srgbClr val="201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 dirty="0"/>
                    </a:p>
                  </p:txBody>
                </p:sp>
                <p:grpSp>
                  <p:nvGrpSpPr>
                    <p:cNvPr id="36889" name="Group 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372" y="3114"/>
                      <a:ext cx="350" cy="200"/>
                      <a:chOff x="1372" y="3114"/>
                      <a:chExt cx="350" cy="200"/>
                    </a:xfrm>
                  </p:grpSpPr>
                  <p:grpSp>
                    <p:nvGrpSpPr>
                      <p:cNvPr id="36890" name="Group 3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372" y="3119"/>
                        <a:ext cx="350" cy="192"/>
                        <a:chOff x="1372" y="3119"/>
                        <a:chExt cx="350" cy="192"/>
                      </a:xfrm>
                    </p:grpSpPr>
                    <p:sp>
                      <p:nvSpPr>
                        <p:cNvPr id="36906" name="Freeform 3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372" y="3119"/>
                          <a:ext cx="331" cy="192"/>
                        </a:xfrm>
                        <a:custGeom>
                          <a:avLst/>
                          <a:gdLst>
                            <a:gd name="T0" fmla="*/ 0 w 992"/>
                            <a:gd name="T1" fmla="*/ 1 h 575"/>
                            <a:gd name="T2" fmla="*/ 0 w 992"/>
                            <a:gd name="T3" fmla="*/ 1 h 575"/>
                            <a:gd name="T4" fmla="*/ 0 w 992"/>
                            <a:gd name="T5" fmla="*/ 0 h 575"/>
                            <a:gd name="T6" fmla="*/ 0 w 992"/>
                            <a:gd name="T7" fmla="*/ 0 h 575"/>
                            <a:gd name="T8" fmla="*/ 0 w 992"/>
                            <a:gd name="T9" fmla="*/ 0 h 575"/>
                            <a:gd name="T10" fmla="*/ 0 w 992"/>
                            <a:gd name="T11" fmla="*/ 0 h 575"/>
                            <a:gd name="T12" fmla="*/ 0 w 992"/>
                            <a:gd name="T13" fmla="*/ 0 h 575"/>
                            <a:gd name="T14" fmla="*/ 1 w 992"/>
                            <a:gd name="T15" fmla="*/ 0 h 575"/>
                            <a:gd name="T16" fmla="*/ 1 w 992"/>
                            <a:gd name="T17" fmla="*/ 0 h 575"/>
                            <a:gd name="T18" fmla="*/ 1 w 992"/>
                            <a:gd name="T19" fmla="*/ 0 h 575"/>
                            <a:gd name="T20" fmla="*/ 1 w 992"/>
                            <a:gd name="T21" fmla="*/ 0 h 575"/>
                            <a:gd name="T22" fmla="*/ 1 w 992"/>
                            <a:gd name="T23" fmla="*/ 0 h 575"/>
                            <a:gd name="T24" fmla="*/ 1 w 992"/>
                            <a:gd name="T25" fmla="*/ 0 h 575"/>
                            <a:gd name="T26" fmla="*/ 1 w 992"/>
                            <a:gd name="T27" fmla="*/ 0 h 575"/>
                            <a:gd name="T28" fmla="*/ 1 w 992"/>
                            <a:gd name="T29" fmla="*/ 0 h 575"/>
                            <a:gd name="T30" fmla="*/ 1 w 992"/>
                            <a:gd name="T31" fmla="*/ 0 h 575"/>
                            <a:gd name="T32" fmla="*/ 1 w 992"/>
                            <a:gd name="T33" fmla="*/ 0 h 575"/>
                            <a:gd name="T34" fmla="*/ 1 w 992"/>
                            <a:gd name="T35" fmla="*/ 0 h 575"/>
                            <a:gd name="T36" fmla="*/ 1 w 992"/>
                            <a:gd name="T37" fmla="*/ 0 h 575"/>
                            <a:gd name="T38" fmla="*/ 1 w 992"/>
                            <a:gd name="T39" fmla="*/ 0 h 575"/>
                            <a:gd name="T40" fmla="*/ 1 w 992"/>
                            <a:gd name="T41" fmla="*/ 0 h 575"/>
                            <a:gd name="T42" fmla="*/ 1 w 992"/>
                            <a:gd name="T43" fmla="*/ 1 h 575"/>
                            <a:gd name="T44" fmla="*/ 1 w 992"/>
                            <a:gd name="T45" fmla="*/ 1 h 575"/>
                            <a:gd name="T46" fmla="*/ 1 w 992"/>
                            <a:gd name="T47" fmla="*/ 1 h 575"/>
                            <a:gd name="T48" fmla="*/ 1 w 992"/>
                            <a:gd name="T49" fmla="*/ 1 h 575"/>
                            <a:gd name="T50" fmla="*/ 1 w 992"/>
                            <a:gd name="T51" fmla="*/ 1 h 575"/>
                            <a:gd name="T52" fmla="*/ 1 w 992"/>
                            <a:gd name="T53" fmla="*/ 1 h 575"/>
                            <a:gd name="T54" fmla="*/ 1 w 992"/>
                            <a:gd name="T55" fmla="*/ 1 h 575"/>
                            <a:gd name="T56" fmla="*/ 1 w 992"/>
                            <a:gd name="T57" fmla="*/ 1 h 575"/>
                            <a:gd name="T58" fmla="*/ 1 w 992"/>
                            <a:gd name="T59" fmla="*/ 1 h 575"/>
                            <a:gd name="T60" fmla="*/ 1 w 992"/>
                            <a:gd name="T61" fmla="*/ 1 h 575"/>
                            <a:gd name="T62" fmla="*/ 1 w 992"/>
                            <a:gd name="T63" fmla="*/ 1 h 575"/>
                            <a:gd name="T64" fmla="*/ 0 w 992"/>
                            <a:gd name="T65" fmla="*/ 1 h 575"/>
                            <a:gd name="T66" fmla="*/ 0 w 992"/>
                            <a:gd name="T67" fmla="*/ 1 h 575"/>
                            <a:gd name="T68" fmla="*/ 0 w 992"/>
                            <a:gd name="T69" fmla="*/ 1 h 575"/>
                            <a:gd name="T70" fmla="*/ 0 w 992"/>
                            <a:gd name="T71" fmla="*/ 1 h 575"/>
                            <a:gd name="T72" fmla="*/ 0 w 992"/>
                            <a:gd name="T73" fmla="*/ 1 h 575"/>
                            <a:gd name="T74" fmla="*/ 0 w 992"/>
                            <a:gd name="T75" fmla="*/ 1 h 575"/>
                            <a:gd name="T76" fmla="*/ 0 w 992"/>
                            <a:gd name="T77" fmla="*/ 1 h 575"/>
                            <a:gd name="T78" fmla="*/ 0 w 992"/>
                            <a:gd name="T79" fmla="*/ 1 h 575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w 992"/>
                            <a:gd name="T121" fmla="*/ 0 h 575"/>
                            <a:gd name="T122" fmla="*/ 992 w 992"/>
                            <a:gd name="T123" fmla="*/ 575 h 575"/>
                          </a:gdLst>
                          <a:ahLst/>
                          <a:cxnLst>
                            <a:cxn ang="T80">
                              <a:pos x="T0" y="T1"/>
                            </a:cxn>
                            <a:cxn ang="T81">
                              <a:pos x="T2" y="T3"/>
                            </a:cxn>
                            <a:cxn ang="T82">
                              <a:pos x="T4" y="T5"/>
                            </a:cxn>
                            <a:cxn ang="T83">
                              <a:pos x="T6" y="T7"/>
                            </a:cxn>
                            <a:cxn ang="T84">
                              <a:pos x="T8" y="T9"/>
                            </a:cxn>
                            <a:cxn ang="T85">
                              <a:pos x="T10" y="T11"/>
                            </a:cxn>
                            <a:cxn ang="T86">
                              <a:pos x="T12" y="T13"/>
                            </a:cxn>
                            <a:cxn ang="T87">
                              <a:pos x="T14" y="T15"/>
                            </a:cxn>
                            <a:cxn ang="T88">
                              <a:pos x="T16" y="T17"/>
                            </a:cxn>
                            <a:cxn ang="T89">
                              <a:pos x="T18" y="T19"/>
                            </a:cxn>
                            <a:cxn ang="T90">
                              <a:pos x="T20" y="T21"/>
                            </a:cxn>
                            <a:cxn ang="T91">
                              <a:pos x="T22" y="T23"/>
                            </a:cxn>
                            <a:cxn ang="T92">
                              <a:pos x="T24" y="T25"/>
                            </a:cxn>
                            <a:cxn ang="T93">
                              <a:pos x="T26" y="T27"/>
                            </a:cxn>
                            <a:cxn ang="T94">
                              <a:pos x="T28" y="T29"/>
                            </a:cxn>
                            <a:cxn ang="T95">
                              <a:pos x="T30" y="T31"/>
                            </a:cxn>
                            <a:cxn ang="T96">
                              <a:pos x="T32" y="T33"/>
                            </a:cxn>
                            <a:cxn ang="T97">
                              <a:pos x="T34" y="T35"/>
                            </a:cxn>
                            <a:cxn ang="T98">
                              <a:pos x="T36" y="T37"/>
                            </a:cxn>
                            <a:cxn ang="T99">
                              <a:pos x="T38" y="T39"/>
                            </a:cxn>
                            <a:cxn ang="T100">
                              <a:pos x="T40" y="T41"/>
                            </a:cxn>
                            <a:cxn ang="T101">
                              <a:pos x="T42" y="T43"/>
                            </a:cxn>
                            <a:cxn ang="T102">
                              <a:pos x="T44" y="T45"/>
                            </a:cxn>
                            <a:cxn ang="T103">
                              <a:pos x="T46" y="T47"/>
                            </a:cxn>
                            <a:cxn ang="T104">
                              <a:pos x="T48" y="T49"/>
                            </a:cxn>
                            <a:cxn ang="T105">
                              <a:pos x="T50" y="T51"/>
                            </a:cxn>
                            <a:cxn ang="T106">
                              <a:pos x="T52" y="T53"/>
                            </a:cxn>
                            <a:cxn ang="T107">
                              <a:pos x="T54" y="T55"/>
                            </a:cxn>
                            <a:cxn ang="T108">
                              <a:pos x="T56" y="T57"/>
                            </a:cxn>
                            <a:cxn ang="T109">
                              <a:pos x="T58" y="T59"/>
                            </a:cxn>
                            <a:cxn ang="T110">
                              <a:pos x="T60" y="T61"/>
                            </a:cxn>
                            <a:cxn ang="T111">
                              <a:pos x="T62" y="T63"/>
                            </a:cxn>
                            <a:cxn ang="T112">
                              <a:pos x="T64" y="T65"/>
                            </a:cxn>
                            <a:cxn ang="T113">
                              <a:pos x="T66" y="T67"/>
                            </a:cxn>
                            <a:cxn ang="T114">
                              <a:pos x="T68" y="T69"/>
                            </a:cxn>
                            <a:cxn ang="T115">
                              <a:pos x="T70" y="T71"/>
                            </a:cxn>
                            <a:cxn ang="T116">
                              <a:pos x="T72" y="T73"/>
                            </a:cxn>
                            <a:cxn ang="T117">
                              <a:pos x="T74" y="T75"/>
                            </a:cxn>
                            <a:cxn ang="T118">
                              <a:pos x="T76" y="T77"/>
                            </a:cxn>
                            <a:cxn ang="T119">
                              <a:pos x="T78" y="T79"/>
                            </a:cxn>
                          </a:cxnLst>
                          <a:rect l="T120" t="T121" r="T122" b="T123"/>
                          <a:pathLst>
                            <a:path w="992" h="575">
                              <a:moveTo>
                                <a:pt x="0" y="494"/>
                              </a:moveTo>
                              <a:lnTo>
                                <a:pt x="26" y="410"/>
                              </a:lnTo>
                              <a:lnTo>
                                <a:pt x="59" y="322"/>
                              </a:lnTo>
                              <a:lnTo>
                                <a:pt x="118" y="249"/>
                              </a:lnTo>
                              <a:lnTo>
                                <a:pt x="172" y="190"/>
                              </a:lnTo>
                              <a:lnTo>
                                <a:pt x="242" y="125"/>
                              </a:lnTo>
                              <a:lnTo>
                                <a:pt x="340" y="62"/>
                              </a:lnTo>
                              <a:lnTo>
                                <a:pt x="429" y="18"/>
                              </a:lnTo>
                              <a:lnTo>
                                <a:pt x="484" y="7"/>
                              </a:lnTo>
                              <a:lnTo>
                                <a:pt x="542" y="0"/>
                              </a:lnTo>
                              <a:lnTo>
                                <a:pt x="612" y="11"/>
                              </a:lnTo>
                              <a:lnTo>
                                <a:pt x="674" y="33"/>
                              </a:lnTo>
                              <a:lnTo>
                                <a:pt x="744" y="66"/>
                              </a:lnTo>
                              <a:lnTo>
                                <a:pt x="809" y="103"/>
                              </a:lnTo>
                              <a:lnTo>
                                <a:pt x="875" y="150"/>
                              </a:lnTo>
                              <a:lnTo>
                                <a:pt x="930" y="190"/>
                              </a:lnTo>
                              <a:lnTo>
                                <a:pt x="978" y="220"/>
                              </a:lnTo>
                              <a:lnTo>
                                <a:pt x="992" y="245"/>
                              </a:lnTo>
                              <a:lnTo>
                                <a:pt x="963" y="285"/>
                              </a:lnTo>
                              <a:lnTo>
                                <a:pt x="930" y="314"/>
                              </a:lnTo>
                              <a:lnTo>
                                <a:pt x="889" y="347"/>
                              </a:lnTo>
                              <a:lnTo>
                                <a:pt x="854" y="381"/>
                              </a:lnTo>
                              <a:lnTo>
                                <a:pt x="802" y="414"/>
                              </a:lnTo>
                              <a:lnTo>
                                <a:pt x="765" y="435"/>
                              </a:lnTo>
                              <a:lnTo>
                                <a:pt x="733" y="453"/>
                              </a:lnTo>
                              <a:lnTo>
                                <a:pt x="689" y="475"/>
                              </a:lnTo>
                              <a:lnTo>
                                <a:pt x="637" y="501"/>
                              </a:lnTo>
                              <a:lnTo>
                                <a:pt x="601" y="512"/>
                              </a:lnTo>
                              <a:lnTo>
                                <a:pt x="556" y="527"/>
                              </a:lnTo>
                              <a:lnTo>
                                <a:pt x="505" y="538"/>
                              </a:lnTo>
                              <a:lnTo>
                                <a:pt x="440" y="552"/>
                              </a:lnTo>
                              <a:lnTo>
                                <a:pt x="395" y="556"/>
                              </a:lnTo>
                              <a:lnTo>
                                <a:pt x="351" y="567"/>
                              </a:lnTo>
                              <a:lnTo>
                                <a:pt x="296" y="571"/>
                              </a:lnTo>
                              <a:lnTo>
                                <a:pt x="238" y="575"/>
                              </a:lnTo>
                              <a:lnTo>
                                <a:pt x="168" y="567"/>
                              </a:lnTo>
                              <a:lnTo>
                                <a:pt x="103" y="560"/>
                              </a:lnTo>
                              <a:lnTo>
                                <a:pt x="48" y="552"/>
                              </a:lnTo>
                              <a:lnTo>
                                <a:pt x="11" y="538"/>
                              </a:lnTo>
                              <a:lnTo>
                                <a:pt x="0" y="4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A0A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tr-TR" dirty="0"/>
                        </a:p>
                      </p:txBody>
                    </p:sp>
                    <p:sp>
                      <p:nvSpPr>
                        <p:cNvPr id="36907" name="Freeform 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673" y="3186"/>
                          <a:ext cx="38" cy="42"/>
                        </a:xfrm>
                        <a:custGeom>
                          <a:avLst/>
                          <a:gdLst>
                            <a:gd name="T0" fmla="*/ 0 w 115"/>
                            <a:gd name="T1" fmla="*/ 0 h 126"/>
                            <a:gd name="T2" fmla="*/ 0 w 115"/>
                            <a:gd name="T3" fmla="*/ 0 h 126"/>
                            <a:gd name="T4" fmla="*/ 0 w 115"/>
                            <a:gd name="T5" fmla="*/ 0 h 126"/>
                            <a:gd name="T6" fmla="*/ 0 w 115"/>
                            <a:gd name="T7" fmla="*/ 0 h 126"/>
                            <a:gd name="T8" fmla="*/ 0 w 115"/>
                            <a:gd name="T9" fmla="*/ 0 h 126"/>
                            <a:gd name="T10" fmla="*/ 0 w 115"/>
                            <a:gd name="T11" fmla="*/ 0 h 126"/>
                            <a:gd name="T12" fmla="*/ 0 w 115"/>
                            <a:gd name="T13" fmla="*/ 0 h 126"/>
                            <a:gd name="T14" fmla="*/ 0 w 115"/>
                            <a:gd name="T15" fmla="*/ 0 h 126"/>
                            <a:gd name="T16" fmla="*/ 0 w 115"/>
                            <a:gd name="T17" fmla="*/ 0 h 126"/>
                            <a:gd name="T18" fmla="*/ 0 w 115"/>
                            <a:gd name="T19" fmla="*/ 0 h 126"/>
                            <a:gd name="T20" fmla="*/ 0 w 115"/>
                            <a:gd name="T21" fmla="*/ 0 h 126"/>
                            <a:gd name="T22" fmla="*/ 0 w 115"/>
                            <a:gd name="T23" fmla="*/ 0 h 126"/>
                            <a:gd name="T24" fmla="*/ 0 w 115"/>
                            <a:gd name="T25" fmla="*/ 0 h 126"/>
                            <a:gd name="T26" fmla="*/ 0 w 115"/>
                            <a:gd name="T27" fmla="*/ 0 h 126"/>
                            <a:gd name="T28" fmla="*/ 0 w 115"/>
                            <a:gd name="T29" fmla="*/ 0 h 126"/>
                            <a:gd name="T30" fmla="*/ 0 w 115"/>
                            <a:gd name="T31" fmla="*/ 0 h 126"/>
                            <a:gd name="T32" fmla="*/ 0 w 115"/>
                            <a:gd name="T33" fmla="*/ 0 h 126"/>
                            <a:gd name="T34" fmla="*/ 0 w 115"/>
                            <a:gd name="T35" fmla="*/ 0 h 12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15"/>
                            <a:gd name="T55" fmla="*/ 0 h 126"/>
                            <a:gd name="T56" fmla="*/ 115 w 115"/>
                            <a:gd name="T57" fmla="*/ 126 h 126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15" h="126">
                              <a:moveTo>
                                <a:pt x="13" y="0"/>
                              </a:moveTo>
                              <a:lnTo>
                                <a:pt x="35" y="11"/>
                              </a:lnTo>
                              <a:lnTo>
                                <a:pt x="50" y="19"/>
                              </a:lnTo>
                              <a:lnTo>
                                <a:pt x="75" y="32"/>
                              </a:lnTo>
                              <a:lnTo>
                                <a:pt x="103" y="44"/>
                              </a:lnTo>
                              <a:lnTo>
                                <a:pt x="115" y="52"/>
                              </a:lnTo>
                              <a:lnTo>
                                <a:pt x="86" y="65"/>
                              </a:lnTo>
                              <a:lnTo>
                                <a:pt x="57" y="80"/>
                              </a:lnTo>
                              <a:lnTo>
                                <a:pt x="38" y="95"/>
                              </a:lnTo>
                              <a:lnTo>
                                <a:pt x="18" y="111"/>
                              </a:lnTo>
                              <a:lnTo>
                                <a:pt x="0" y="126"/>
                              </a:lnTo>
                              <a:lnTo>
                                <a:pt x="7" y="112"/>
                              </a:lnTo>
                              <a:lnTo>
                                <a:pt x="14" y="101"/>
                              </a:lnTo>
                              <a:lnTo>
                                <a:pt x="18" y="86"/>
                              </a:lnTo>
                              <a:lnTo>
                                <a:pt x="20" y="63"/>
                              </a:lnTo>
                              <a:lnTo>
                                <a:pt x="20" y="44"/>
                              </a:lnTo>
                              <a:lnTo>
                                <a:pt x="17" y="16"/>
                              </a:lnTo>
                              <a:lnTo>
                                <a:pt x="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A0A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tr-TR" dirty="0"/>
                        </a:p>
                      </p:txBody>
                    </p:sp>
                    <p:sp>
                      <p:nvSpPr>
                        <p:cNvPr id="36908" name="Freeform 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682" y="3192"/>
                          <a:ext cx="40" cy="28"/>
                        </a:xfrm>
                        <a:custGeom>
                          <a:avLst/>
                          <a:gdLst>
                            <a:gd name="T0" fmla="*/ 0 w 120"/>
                            <a:gd name="T1" fmla="*/ 0 h 83"/>
                            <a:gd name="T2" fmla="*/ 0 w 120"/>
                            <a:gd name="T3" fmla="*/ 0 h 83"/>
                            <a:gd name="T4" fmla="*/ 0 w 120"/>
                            <a:gd name="T5" fmla="*/ 0 h 83"/>
                            <a:gd name="T6" fmla="*/ 0 w 120"/>
                            <a:gd name="T7" fmla="*/ 0 h 83"/>
                            <a:gd name="T8" fmla="*/ 0 w 120"/>
                            <a:gd name="T9" fmla="*/ 0 h 83"/>
                            <a:gd name="T10" fmla="*/ 0 w 120"/>
                            <a:gd name="T11" fmla="*/ 0 h 83"/>
                            <a:gd name="T12" fmla="*/ 0 w 120"/>
                            <a:gd name="T13" fmla="*/ 0 h 83"/>
                            <a:gd name="T14" fmla="*/ 0 w 120"/>
                            <a:gd name="T15" fmla="*/ 0 h 83"/>
                            <a:gd name="T16" fmla="*/ 0 w 120"/>
                            <a:gd name="T17" fmla="*/ 0 h 83"/>
                            <a:gd name="T18" fmla="*/ 0 w 120"/>
                            <a:gd name="T19" fmla="*/ 0 h 83"/>
                            <a:gd name="T20" fmla="*/ 0 w 120"/>
                            <a:gd name="T21" fmla="*/ 0 h 83"/>
                            <a:gd name="T22" fmla="*/ 0 w 120"/>
                            <a:gd name="T23" fmla="*/ 0 h 83"/>
                            <a:gd name="T24" fmla="*/ 0 w 120"/>
                            <a:gd name="T25" fmla="*/ 0 h 83"/>
                            <a:gd name="T26" fmla="*/ 0 w 120"/>
                            <a:gd name="T27" fmla="*/ 0 h 83"/>
                            <a:gd name="T28" fmla="*/ 0 w 120"/>
                            <a:gd name="T29" fmla="*/ 0 h 83"/>
                            <a:gd name="T30" fmla="*/ 0 w 120"/>
                            <a:gd name="T31" fmla="*/ 0 h 83"/>
                            <a:gd name="T32" fmla="*/ 0 w 120"/>
                            <a:gd name="T33" fmla="*/ 0 h 83"/>
                            <a:gd name="T34" fmla="*/ 0 w 120"/>
                            <a:gd name="T35" fmla="*/ 0 h 83"/>
                            <a:gd name="T36" fmla="*/ 0 w 120"/>
                            <a:gd name="T37" fmla="*/ 0 h 83"/>
                            <a:gd name="T38" fmla="*/ 0 w 120"/>
                            <a:gd name="T39" fmla="*/ 0 h 83"/>
                            <a:gd name="T40" fmla="*/ 0 w 120"/>
                            <a:gd name="T41" fmla="*/ 0 h 83"/>
                            <a:gd name="T42" fmla="*/ 0 w 120"/>
                            <a:gd name="T43" fmla="*/ 0 h 83"/>
                            <a:gd name="T44" fmla="*/ 0 w 120"/>
                            <a:gd name="T45" fmla="*/ 0 h 83"/>
                            <a:gd name="T46" fmla="*/ 0 w 120"/>
                            <a:gd name="T47" fmla="*/ 0 h 83"/>
                            <a:gd name="T48" fmla="*/ 0 w 120"/>
                            <a:gd name="T49" fmla="*/ 0 h 83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w 120"/>
                            <a:gd name="T76" fmla="*/ 0 h 83"/>
                            <a:gd name="T77" fmla="*/ 120 w 120"/>
                            <a:gd name="T78" fmla="*/ 83 h 83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T75" t="T76" r="T77" b="T78"/>
                          <a:pathLst>
                            <a:path w="120" h="83">
                              <a:moveTo>
                                <a:pt x="18" y="15"/>
                              </a:moveTo>
                              <a:lnTo>
                                <a:pt x="27" y="5"/>
                              </a:lnTo>
                              <a:lnTo>
                                <a:pt x="39" y="0"/>
                              </a:lnTo>
                              <a:lnTo>
                                <a:pt x="55" y="0"/>
                              </a:lnTo>
                              <a:lnTo>
                                <a:pt x="69" y="4"/>
                              </a:lnTo>
                              <a:lnTo>
                                <a:pt x="80" y="8"/>
                              </a:lnTo>
                              <a:lnTo>
                                <a:pt x="91" y="8"/>
                              </a:lnTo>
                              <a:lnTo>
                                <a:pt x="94" y="8"/>
                              </a:lnTo>
                              <a:lnTo>
                                <a:pt x="102" y="9"/>
                              </a:lnTo>
                              <a:lnTo>
                                <a:pt x="115" y="19"/>
                              </a:lnTo>
                              <a:lnTo>
                                <a:pt x="120" y="29"/>
                              </a:lnTo>
                              <a:lnTo>
                                <a:pt x="115" y="36"/>
                              </a:lnTo>
                              <a:lnTo>
                                <a:pt x="98" y="43"/>
                              </a:lnTo>
                              <a:lnTo>
                                <a:pt x="83" y="46"/>
                              </a:lnTo>
                              <a:lnTo>
                                <a:pt x="69" y="53"/>
                              </a:lnTo>
                              <a:lnTo>
                                <a:pt x="54" y="61"/>
                              </a:lnTo>
                              <a:lnTo>
                                <a:pt x="35" y="67"/>
                              </a:lnTo>
                              <a:lnTo>
                                <a:pt x="23" y="75"/>
                              </a:lnTo>
                              <a:lnTo>
                                <a:pt x="12" y="82"/>
                              </a:lnTo>
                              <a:lnTo>
                                <a:pt x="4" y="83"/>
                              </a:lnTo>
                              <a:lnTo>
                                <a:pt x="0" y="75"/>
                              </a:lnTo>
                              <a:lnTo>
                                <a:pt x="16" y="63"/>
                              </a:lnTo>
                              <a:lnTo>
                                <a:pt x="22" y="51"/>
                              </a:lnTo>
                              <a:lnTo>
                                <a:pt x="23" y="40"/>
                              </a:lnTo>
                              <a:lnTo>
                                <a:pt x="18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A0A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tr-TR" dirty="0"/>
                        </a:p>
                      </p:txBody>
                    </p:sp>
                  </p:grpSp>
                  <p:grpSp>
                    <p:nvGrpSpPr>
                      <p:cNvPr id="36891" name="Group 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412" y="3124"/>
                        <a:ext cx="252" cy="190"/>
                        <a:chOff x="1412" y="3124"/>
                        <a:chExt cx="252" cy="190"/>
                      </a:xfrm>
                    </p:grpSpPr>
                    <p:grpSp>
                      <p:nvGrpSpPr>
                        <p:cNvPr id="36898" name="Group 3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412" y="3147"/>
                          <a:ext cx="170" cy="167"/>
                          <a:chOff x="1412" y="3147"/>
                          <a:chExt cx="170" cy="167"/>
                        </a:xfrm>
                      </p:grpSpPr>
                      <p:sp>
                        <p:nvSpPr>
                          <p:cNvPr id="36903" name="Freeform 3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1412" y="3158"/>
                            <a:ext cx="151" cy="156"/>
                          </a:xfrm>
                          <a:custGeom>
                            <a:avLst/>
                            <a:gdLst>
                              <a:gd name="T0" fmla="*/ 0 w 451"/>
                              <a:gd name="T1" fmla="*/ 0 h 467"/>
                              <a:gd name="T2" fmla="*/ 0 w 451"/>
                              <a:gd name="T3" fmla="*/ 0 h 467"/>
                              <a:gd name="T4" fmla="*/ 0 w 451"/>
                              <a:gd name="T5" fmla="*/ 0 h 467"/>
                              <a:gd name="T6" fmla="*/ 0 w 451"/>
                              <a:gd name="T7" fmla="*/ 0 h 467"/>
                              <a:gd name="T8" fmla="*/ 0 w 451"/>
                              <a:gd name="T9" fmla="*/ 0 h 467"/>
                              <a:gd name="T10" fmla="*/ 0 w 451"/>
                              <a:gd name="T11" fmla="*/ 0 h 467"/>
                              <a:gd name="T12" fmla="*/ 0 w 451"/>
                              <a:gd name="T13" fmla="*/ 0 h 467"/>
                              <a:gd name="T14" fmla="*/ 0 w 451"/>
                              <a:gd name="T15" fmla="*/ 0 h 467"/>
                              <a:gd name="T16" fmla="*/ 0 w 451"/>
                              <a:gd name="T17" fmla="*/ 0 h 467"/>
                              <a:gd name="T18" fmla="*/ 0 w 451"/>
                              <a:gd name="T19" fmla="*/ 1 h 467"/>
                              <a:gd name="T20" fmla="*/ 0 w 451"/>
                              <a:gd name="T21" fmla="*/ 1 h 467"/>
                              <a:gd name="T22" fmla="*/ 0 w 451"/>
                              <a:gd name="T23" fmla="*/ 1 h 467"/>
                              <a:gd name="T24" fmla="*/ 0 w 451"/>
                              <a:gd name="T25" fmla="*/ 1 h 467"/>
                              <a:gd name="T26" fmla="*/ 0 w 451"/>
                              <a:gd name="T27" fmla="*/ 1 h 467"/>
                              <a:gd name="T28" fmla="*/ 0 w 451"/>
                              <a:gd name="T29" fmla="*/ 1 h 467"/>
                              <a:gd name="T30" fmla="*/ 0 w 451"/>
                              <a:gd name="T31" fmla="*/ 1 h 467"/>
                              <a:gd name="T32" fmla="*/ 0 w 451"/>
                              <a:gd name="T33" fmla="*/ 1 h 467"/>
                              <a:gd name="T34" fmla="*/ 0 w 451"/>
                              <a:gd name="T35" fmla="*/ 1 h 467"/>
                              <a:gd name="T36" fmla="*/ 0 w 451"/>
                              <a:gd name="T37" fmla="*/ 1 h 467"/>
                              <a:gd name="T38" fmla="*/ 1 w 451"/>
                              <a:gd name="T39" fmla="*/ 1 h 467"/>
                              <a:gd name="T40" fmla="*/ 1 w 451"/>
                              <a:gd name="T41" fmla="*/ 1 h 467"/>
                              <a:gd name="T42" fmla="*/ 0 w 451"/>
                              <a:gd name="T43" fmla="*/ 0 h 467"/>
                              <a:gd name="T44" fmla="*/ 0 w 451"/>
                              <a:gd name="T45" fmla="*/ 0 h 467"/>
                              <a:gd name="T46" fmla="*/ 0 w 451"/>
                              <a:gd name="T47" fmla="*/ 0 h 467"/>
                              <a:gd name="T48" fmla="*/ 0 w 451"/>
                              <a:gd name="T49" fmla="*/ 0 h 467"/>
                              <a:gd name="T50" fmla="*/ 0 w 451"/>
                              <a:gd name="T51" fmla="*/ 0 h 467"/>
                              <a:gd name="T52" fmla="*/ 0 w 451"/>
                              <a:gd name="T53" fmla="*/ 0 h 467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w 451"/>
                              <a:gd name="T82" fmla="*/ 0 h 467"/>
                              <a:gd name="T83" fmla="*/ 451 w 451"/>
                              <a:gd name="T84" fmla="*/ 467 h 467"/>
                            </a:gdLst>
                            <a:ahLst/>
                            <a:cxnLst>
                              <a:cxn ang="T54">
                                <a:pos x="T0" y="T1"/>
                              </a:cxn>
                              <a:cxn ang="T55">
                                <a:pos x="T2" y="T3"/>
                              </a:cxn>
                              <a:cxn ang="T56">
                                <a:pos x="T4" y="T5"/>
                              </a:cxn>
                              <a:cxn ang="T57">
                                <a:pos x="T6" y="T7"/>
                              </a:cxn>
                              <a:cxn ang="T58">
                                <a:pos x="T8" y="T9"/>
                              </a:cxn>
                              <a:cxn ang="T59">
                                <a:pos x="T10" y="T11"/>
                              </a:cxn>
                              <a:cxn ang="T60">
                                <a:pos x="T12" y="T13"/>
                              </a:cxn>
                              <a:cxn ang="T61">
                                <a:pos x="T14" y="T15"/>
                              </a:cxn>
                              <a:cxn ang="T62">
                                <a:pos x="T16" y="T17"/>
                              </a:cxn>
                              <a:cxn ang="T63">
                                <a:pos x="T18" y="T19"/>
                              </a:cxn>
                              <a:cxn ang="T64">
                                <a:pos x="T20" y="T21"/>
                              </a:cxn>
                              <a:cxn ang="T65">
                                <a:pos x="T22" y="T23"/>
                              </a:cxn>
                              <a:cxn ang="T66">
                                <a:pos x="T24" y="T25"/>
                              </a:cxn>
                              <a:cxn ang="T67">
                                <a:pos x="T26" y="T27"/>
                              </a:cxn>
                              <a:cxn ang="T68">
                                <a:pos x="T28" y="T29"/>
                              </a:cxn>
                              <a:cxn ang="T69">
                                <a:pos x="T30" y="T31"/>
                              </a:cxn>
                              <a:cxn ang="T70">
                                <a:pos x="T32" y="T33"/>
                              </a:cxn>
                              <a:cxn ang="T71">
                                <a:pos x="T34" y="T35"/>
                              </a:cxn>
                              <a:cxn ang="T72">
                                <a:pos x="T36" y="T37"/>
                              </a:cxn>
                              <a:cxn ang="T73">
                                <a:pos x="T38" y="T39"/>
                              </a:cxn>
                              <a:cxn ang="T74">
                                <a:pos x="T40" y="T41"/>
                              </a:cxn>
                              <a:cxn ang="T75">
                                <a:pos x="T42" y="T43"/>
                              </a:cxn>
                              <a:cxn ang="T76">
                                <a:pos x="T44" y="T45"/>
                              </a:cxn>
                              <a:cxn ang="T77">
                                <a:pos x="T46" y="T47"/>
                              </a:cxn>
                              <a:cxn ang="T78">
                                <a:pos x="T48" y="T49"/>
                              </a:cxn>
                              <a:cxn ang="T79">
                                <a:pos x="T50" y="T51"/>
                              </a:cxn>
                              <a:cxn ang="T80">
                                <a:pos x="T52" y="T53"/>
                              </a:cxn>
                            </a:cxnLst>
                            <a:rect l="T81" t="T82" r="T83" b="T84"/>
                            <a:pathLst>
                              <a:path w="451" h="467">
                                <a:moveTo>
                                  <a:pt x="21" y="108"/>
                                </a:moveTo>
                                <a:lnTo>
                                  <a:pt x="5" y="132"/>
                                </a:lnTo>
                                <a:lnTo>
                                  <a:pt x="0" y="163"/>
                                </a:lnTo>
                                <a:lnTo>
                                  <a:pt x="0" y="192"/>
                                </a:lnTo>
                                <a:lnTo>
                                  <a:pt x="3" y="232"/>
                                </a:lnTo>
                                <a:lnTo>
                                  <a:pt x="12" y="266"/>
                                </a:lnTo>
                                <a:lnTo>
                                  <a:pt x="23" y="299"/>
                                </a:lnTo>
                                <a:lnTo>
                                  <a:pt x="38" y="327"/>
                                </a:lnTo>
                                <a:lnTo>
                                  <a:pt x="62" y="359"/>
                                </a:lnTo>
                                <a:lnTo>
                                  <a:pt x="86" y="386"/>
                                </a:lnTo>
                                <a:lnTo>
                                  <a:pt x="114" y="412"/>
                                </a:lnTo>
                                <a:lnTo>
                                  <a:pt x="138" y="427"/>
                                </a:lnTo>
                                <a:lnTo>
                                  <a:pt x="167" y="442"/>
                                </a:lnTo>
                                <a:lnTo>
                                  <a:pt x="204" y="455"/>
                                </a:lnTo>
                                <a:lnTo>
                                  <a:pt x="237" y="464"/>
                                </a:lnTo>
                                <a:lnTo>
                                  <a:pt x="267" y="466"/>
                                </a:lnTo>
                                <a:lnTo>
                                  <a:pt x="295" y="467"/>
                                </a:lnTo>
                                <a:lnTo>
                                  <a:pt x="325" y="466"/>
                                </a:lnTo>
                                <a:lnTo>
                                  <a:pt x="353" y="463"/>
                                </a:lnTo>
                                <a:lnTo>
                                  <a:pt x="451" y="440"/>
                                </a:lnTo>
                                <a:lnTo>
                                  <a:pt x="381" y="402"/>
                                </a:lnTo>
                                <a:lnTo>
                                  <a:pt x="293" y="342"/>
                                </a:lnTo>
                                <a:lnTo>
                                  <a:pt x="230" y="265"/>
                                </a:lnTo>
                                <a:lnTo>
                                  <a:pt x="156" y="147"/>
                                </a:lnTo>
                                <a:lnTo>
                                  <a:pt x="138" y="65"/>
                                </a:lnTo>
                                <a:lnTo>
                                  <a:pt x="137" y="0"/>
                                </a:lnTo>
                                <a:lnTo>
                                  <a:pt x="21" y="10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tr-TR" dirty="0"/>
                          </a:p>
                        </p:txBody>
                      </p:sp>
                      <p:sp>
                        <p:nvSpPr>
                          <p:cNvPr id="36904" name="Freeform 3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1421" y="3153"/>
                            <a:ext cx="150" cy="156"/>
                          </a:xfrm>
                          <a:custGeom>
                            <a:avLst/>
                            <a:gdLst>
                              <a:gd name="T0" fmla="*/ 0 w 452"/>
                              <a:gd name="T1" fmla="*/ 0 h 467"/>
                              <a:gd name="T2" fmla="*/ 0 w 452"/>
                              <a:gd name="T3" fmla="*/ 0 h 467"/>
                              <a:gd name="T4" fmla="*/ 0 w 452"/>
                              <a:gd name="T5" fmla="*/ 0 h 467"/>
                              <a:gd name="T6" fmla="*/ 0 w 452"/>
                              <a:gd name="T7" fmla="*/ 0 h 467"/>
                              <a:gd name="T8" fmla="*/ 0 w 452"/>
                              <a:gd name="T9" fmla="*/ 0 h 467"/>
                              <a:gd name="T10" fmla="*/ 0 w 452"/>
                              <a:gd name="T11" fmla="*/ 0 h 467"/>
                              <a:gd name="T12" fmla="*/ 0 w 452"/>
                              <a:gd name="T13" fmla="*/ 0 h 467"/>
                              <a:gd name="T14" fmla="*/ 0 w 452"/>
                              <a:gd name="T15" fmla="*/ 0 h 467"/>
                              <a:gd name="T16" fmla="*/ 0 w 452"/>
                              <a:gd name="T17" fmla="*/ 0 h 467"/>
                              <a:gd name="T18" fmla="*/ 0 w 452"/>
                              <a:gd name="T19" fmla="*/ 1 h 467"/>
                              <a:gd name="T20" fmla="*/ 0 w 452"/>
                              <a:gd name="T21" fmla="*/ 1 h 467"/>
                              <a:gd name="T22" fmla="*/ 0 w 452"/>
                              <a:gd name="T23" fmla="*/ 1 h 467"/>
                              <a:gd name="T24" fmla="*/ 0 w 452"/>
                              <a:gd name="T25" fmla="*/ 1 h 467"/>
                              <a:gd name="T26" fmla="*/ 0 w 452"/>
                              <a:gd name="T27" fmla="*/ 1 h 467"/>
                              <a:gd name="T28" fmla="*/ 0 w 452"/>
                              <a:gd name="T29" fmla="*/ 1 h 467"/>
                              <a:gd name="T30" fmla="*/ 0 w 452"/>
                              <a:gd name="T31" fmla="*/ 1 h 467"/>
                              <a:gd name="T32" fmla="*/ 0 w 452"/>
                              <a:gd name="T33" fmla="*/ 1 h 467"/>
                              <a:gd name="T34" fmla="*/ 0 w 452"/>
                              <a:gd name="T35" fmla="*/ 1 h 467"/>
                              <a:gd name="T36" fmla="*/ 0 w 452"/>
                              <a:gd name="T37" fmla="*/ 1 h 467"/>
                              <a:gd name="T38" fmla="*/ 1 w 452"/>
                              <a:gd name="T39" fmla="*/ 1 h 467"/>
                              <a:gd name="T40" fmla="*/ 1 w 452"/>
                              <a:gd name="T41" fmla="*/ 1 h 467"/>
                              <a:gd name="T42" fmla="*/ 0 w 452"/>
                              <a:gd name="T43" fmla="*/ 0 h 467"/>
                              <a:gd name="T44" fmla="*/ 0 w 452"/>
                              <a:gd name="T45" fmla="*/ 0 h 467"/>
                              <a:gd name="T46" fmla="*/ 0 w 452"/>
                              <a:gd name="T47" fmla="*/ 0 h 467"/>
                              <a:gd name="T48" fmla="*/ 0 w 452"/>
                              <a:gd name="T49" fmla="*/ 0 h 467"/>
                              <a:gd name="T50" fmla="*/ 0 w 452"/>
                              <a:gd name="T51" fmla="*/ 0 h 467"/>
                              <a:gd name="T52" fmla="*/ 0 w 452"/>
                              <a:gd name="T53" fmla="*/ 0 h 467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w 452"/>
                              <a:gd name="T82" fmla="*/ 0 h 467"/>
                              <a:gd name="T83" fmla="*/ 452 w 452"/>
                              <a:gd name="T84" fmla="*/ 467 h 467"/>
                            </a:gdLst>
                            <a:ahLst/>
                            <a:cxnLst>
                              <a:cxn ang="T54">
                                <a:pos x="T0" y="T1"/>
                              </a:cxn>
                              <a:cxn ang="T55">
                                <a:pos x="T2" y="T3"/>
                              </a:cxn>
                              <a:cxn ang="T56">
                                <a:pos x="T4" y="T5"/>
                              </a:cxn>
                              <a:cxn ang="T57">
                                <a:pos x="T6" y="T7"/>
                              </a:cxn>
                              <a:cxn ang="T58">
                                <a:pos x="T8" y="T9"/>
                              </a:cxn>
                              <a:cxn ang="T59">
                                <a:pos x="T10" y="T11"/>
                              </a:cxn>
                              <a:cxn ang="T60">
                                <a:pos x="T12" y="T13"/>
                              </a:cxn>
                              <a:cxn ang="T61">
                                <a:pos x="T14" y="T15"/>
                              </a:cxn>
                              <a:cxn ang="T62">
                                <a:pos x="T16" y="T17"/>
                              </a:cxn>
                              <a:cxn ang="T63">
                                <a:pos x="T18" y="T19"/>
                              </a:cxn>
                              <a:cxn ang="T64">
                                <a:pos x="T20" y="T21"/>
                              </a:cxn>
                              <a:cxn ang="T65">
                                <a:pos x="T22" y="T23"/>
                              </a:cxn>
                              <a:cxn ang="T66">
                                <a:pos x="T24" y="T25"/>
                              </a:cxn>
                              <a:cxn ang="T67">
                                <a:pos x="T26" y="T27"/>
                              </a:cxn>
                              <a:cxn ang="T68">
                                <a:pos x="T28" y="T29"/>
                              </a:cxn>
                              <a:cxn ang="T69">
                                <a:pos x="T30" y="T31"/>
                              </a:cxn>
                              <a:cxn ang="T70">
                                <a:pos x="T32" y="T33"/>
                              </a:cxn>
                              <a:cxn ang="T71">
                                <a:pos x="T34" y="T35"/>
                              </a:cxn>
                              <a:cxn ang="T72">
                                <a:pos x="T36" y="T37"/>
                              </a:cxn>
                              <a:cxn ang="T73">
                                <a:pos x="T38" y="T39"/>
                              </a:cxn>
                              <a:cxn ang="T74">
                                <a:pos x="T40" y="T41"/>
                              </a:cxn>
                              <a:cxn ang="T75">
                                <a:pos x="T42" y="T43"/>
                              </a:cxn>
                              <a:cxn ang="T76">
                                <a:pos x="T44" y="T45"/>
                              </a:cxn>
                              <a:cxn ang="T77">
                                <a:pos x="T46" y="T47"/>
                              </a:cxn>
                              <a:cxn ang="T78">
                                <a:pos x="T48" y="T49"/>
                              </a:cxn>
                              <a:cxn ang="T79">
                                <a:pos x="T50" y="T51"/>
                              </a:cxn>
                              <a:cxn ang="T80">
                                <a:pos x="T52" y="T53"/>
                              </a:cxn>
                            </a:cxnLst>
                            <a:rect l="T81" t="T82" r="T83" b="T84"/>
                            <a:pathLst>
                              <a:path w="452" h="467">
                                <a:moveTo>
                                  <a:pt x="22" y="108"/>
                                </a:moveTo>
                                <a:lnTo>
                                  <a:pt x="6" y="132"/>
                                </a:lnTo>
                                <a:lnTo>
                                  <a:pt x="0" y="163"/>
                                </a:lnTo>
                                <a:lnTo>
                                  <a:pt x="0" y="192"/>
                                </a:lnTo>
                                <a:lnTo>
                                  <a:pt x="3" y="232"/>
                                </a:lnTo>
                                <a:lnTo>
                                  <a:pt x="13" y="266"/>
                                </a:lnTo>
                                <a:lnTo>
                                  <a:pt x="24" y="299"/>
                                </a:lnTo>
                                <a:lnTo>
                                  <a:pt x="39" y="327"/>
                                </a:lnTo>
                                <a:lnTo>
                                  <a:pt x="62" y="359"/>
                                </a:lnTo>
                                <a:lnTo>
                                  <a:pt x="87" y="386"/>
                                </a:lnTo>
                                <a:lnTo>
                                  <a:pt x="115" y="412"/>
                                </a:lnTo>
                                <a:lnTo>
                                  <a:pt x="139" y="427"/>
                                </a:lnTo>
                                <a:lnTo>
                                  <a:pt x="168" y="442"/>
                                </a:lnTo>
                                <a:lnTo>
                                  <a:pt x="205" y="455"/>
                                </a:lnTo>
                                <a:lnTo>
                                  <a:pt x="238" y="464"/>
                                </a:lnTo>
                                <a:lnTo>
                                  <a:pt x="268" y="466"/>
                                </a:lnTo>
                                <a:lnTo>
                                  <a:pt x="296" y="467"/>
                                </a:lnTo>
                                <a:lnTo>
                                  <a:pt x="325" y="466"/>
                                </a:lnTo>
                                <a:lnTo>
                                  <a:pt x="352" y="463"/>
                                </a:lnTo>
                                <a:lnTo>
                                  <a:pt x="452" y="440"/>
                                </a:lnTo>
                                <a:lnTo>
                                  <a:pt x="382" y="402"/>
                                </a:lnTo>
                                <a:lnTo>
                                  <a:pt x="293" y="342"/>
                                </a:lnTo>
                                <a:lnTo>
                                  <a:pt x="231" y="265"/>
                                </a:lnTo>
                                <a:lnTo>
                                  <a:pt x="157" y="148"/>
                                </a:lnTo>
                                <a:lnTo>
                                  <a:pt x="139" y="65"/>
                                </a:lnTo>
                                <a:lnTo>
                                  <a:pt x="137" y="0"/>
                                </a:lnTo>
                                <a:lnTo>
                                  <a:pt x="22" y="10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E0E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tr-TR" dirty="0"/>
                          </a:p>
                        </p:txBody>
                      </p:sp>
                      <p:sp>
                        <p:nvSpPr>
                          <p:cNvPr id="36905" name="Freeform 3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1431" y="3147"/>
                            <a:ext cx="151" cy="156"/>
                          </a:xfrm>
                          <a:custGeom>
                            <a:avLst/>
                            <a:gdLst>
                              <a:gd name="T0" fmla="*/ 0 w 452"/>
                              <a:gd name="T1" fmla="*/ 0 h 468"/>
                              <a:gd name="T2" fmla="*/ 0 w 452"/>
                              <a:gd name="T3" fmla="*/ 0 h 468"/>
                              <a:gd name="T4" fmla="*/ 0 w 452"/>
                              <a:gd name="T5" fmla="*/ 0 h 468"/>
                              <a:gd name="T6" fmla="*/ 0 w 452"/>
                              <a:gd name="T7" fmla="*/ 0 h 468"/>
                              <a:gd name="T8" fmla="*/ 0 w 452"/>
                              <a:gd name="T9" fmla="*/ 0 h 468"/>
                              <a:gd name="T10" fmla="*/ 0 w 452"/>
                              <a:gd name="T11" fmla="*/ 0 h 468"/>
                              <a:gd name="T12" fmla="*/ 0 w 452"/>
                              <a:gd name="T13" fmla="*/ 0 h 468"/>
                              <a:gd name="T14" fmla="*/ 0 w 452"/>
                              <a:gd name="T15" fmla="*/ 0 h 468"/>
                              <a:gd name="T16" fmla="*/ 0 w 452"/>
                              <a:gd name="T17" fmla="*/ 0 h 468"/>
                              <a:gd name="T18" fmla="*/ 0 w 452"/>
                              <a:gd name="T19" fmla="*/ 1 h 468"/>
                              <a:gd name="T20" fmla="*/ 0 w 452"/>
                              <a:gd name="T21" fmla="*/ 1 h 468"/>
                              <a:gd name="T22" fmla="*/ 0 w 452"/>
                              <a:gd name="T23" fmla="*/ 1 h 468"/>
                              <a:gd name="T24" fmla="*/ 0 w 452"/>
                              <a:gd name="T25" fmla="*/ 1 h 468"/>
                              <a:gd name="T26" fmla="*/ 0 w 452"/>
                              <a:gd name="T27" fmla="*/ 1 h 468"/>
                              <a:gd name="T28" fmla="*/ 0 w 452"/>
                              <a:gd name="T29" fmla="*/ 1 h 468"/>
                              <a:gd name="T30" fmla="*/ 0 w 452"/>
                              <a:gd name="T31" fmla="*/ 1 h 468"/>
                              <a:gd name="T32" fmla="*/ 0 w 452"/>
                              <a:gd name="T33" fmla="*/ 1 h 468"/>
                              <a:gd name="T34" fmla="*/ 0 w 452"/>
                              <a:gd name="T35" fmla="*/ 1 h 468"/>
                              <a:gd name="T36" fmla="*/ 0 w 452"/>
                              <a:gd name="T37" fmla="*/ 1 h 468"/>
                              <a:gd name="T38" fmla="*/ 1 w 452"/>
                              <a:gd name="T39" fmla="*/ 1 h 468"/>
                              <a:gd name="T40" fmla="*/ 1 w 452"/>
                              <a:gd name="T41" fmla="*/ 1 h 468"/>
                              <a:gd name="T42" fmla="*/ 0 w 452"/>
                              <a:gd name="T43" fmla="*/ 0 h 468"/>
                              <a:gd name="T44" fmla="*/ 0 w 452"/>
                              <a:gd name="T45" fmla="*/ 0 h 468"/>
                              <a:gd name="T46" fmla="*/ 0 w 452"/>
                              <a:gd name="T47" fmla="*/ 0 h 468"/>
                              <a:gd name="T48" fmla="*/ 0 w 452"/>
                              <a:gd name="T49" fmla="*/ 0 h 468"/>
                              <a:gd name="T50" fmla="*/ 0 w 452"/>
                              <a:gd name="T51" fmla="*/ 0 h 468"/>
                              <a:gd name="T52" fmla="*/ 0 w 452"/>
                              <a:gd name="T53" fmla="*/ 0 h 468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w 452"/>
                              <a:gd name="T82" fmla="*/ 0 h 468"/>
                              <a:gd name="T83" fmla="*/ 452 w 452"/>
                              <a:gd name="T84" fmla="*/ 468 h 468"/>
                            </a:gdLst>
                            <a:ahLst/>
                            <a:cxnLst>
                              <a:cxn ang="T54">
                                <a:pos x="T0" y="T1"/>
                              </a:cxn>
                              <a:cxn ang="T55">
                                <a:pos x="T2" y="T3"/>
                              </a:cxn>
                              <a:cxn ang="T56">
                                <a:pos x="T4" y="T5"/>
                              </a:cxn>
                              <a:cxn ang="T57">
                                <a:pos x="T6" y="T7"/>
                              </a:cxn>
                              <a:cxn ang="T58">
                                <a:pos x="T8" y="T9"/>
                              </a:cxn>
                              <a:cxn ang="T59">
                                <a:pos x="T10" y="T11"/>
                              </a:cxn>
                              <a:cxn ang="T60">
                                <a:pos x="T12" y="T13"/>
                              </a:cxn>
                              <a:cxn ang="T61">
                                <a:pos x="T14" y="T15"/>
                              </a:cxn>
                              <a:cxn ang="T62">
                                <a:pos x="T16" y="T17"/>
                              </a:cxn>
                              <a:cxn ang="T63">
                                <a:pos x="T18" y="T19"/>
                              </a:cxn>
                              <a:cxn ang="T64">
                                <a:pos x="T20" y="T21"/>
                              </a:cxn>
                              <a:cxn ang="T65">
                                <a:pos x="T22" y="T23"/>
                              </a:cxn>
                              <a:cxn ang="T66">
                                <a:pos x="T24" y="T25"/>
                              </a:cxn>
                              <a:cxn ang="T67">
                                <a:pos x="T26" y="T27"/>
                              </a:cxn>
                              <a:cxn ang="T68">
                                <a:pos x="T28" y="T29"/>
                              </a:cxn>
                              <a:cxn ang="T69">
                                <a:pos x="T30" y="T31"/>
                              </a:cxn>
                              <a:cxn ang="T70">
                                <a:pos x="T32" y="T33"/>
                              </a:cxn>
                              <a:cxn ang="T71">
                                <a:pos x="T34" y="T35"/>
                              </a:cxn>
                              <a:cxn ang="T72">
                                <a:pos x="T36" y="T37"/>
                              </a:cxn>
                              <a:cxn ang="T73">
                                <a:pos x="T38" y="T39"/>
                              </a:cxn>
                              <a:cxn ang="T74">
                                <a:pos x="T40" y="T41"/>
                              </a:cxn>
                              <a:cxn ang="T75">
                                <a:pos x="T42" y="T43"/>
                              </a:cxn>
                              <a:cxn ang="T76">
                                <a:pos x="T44" y="T45"/>
                              </a:cxn>
                              <a:cxn ang="T77">
                                <a:pos x="T46" y="T47"/>
                              </a:cxn>
                              <a:cxn ang="T78">
                                <a:pos x="T48" y="T49"/>
                              </a:cxn>
                              <a:cxn ang="T79">
                                <a:pos x="T50" y="T51"/>
                              </a:cxn>
                              <a:cxn ang="T80">
                                <a:pos x="T52" y="T53"/>
                              </a:cxn>
                            </a:cxnLst>
                            <a:rect l="T81" t="T82" r="T83" b="T84"/>
                            <a:pathLst>
                              <a:path w="452" h="468">
                                <a:moveTo>
                                  <a:pt x="22" y="108"/>
                                </a:moveTo>
                                <a:lnTo>
                                  <a:pt x="6" y="133"/>
                                </a:lnTo>
                                <a:lnTo>
                                  <a:pt x="0" y="165"/>
                                </a:lnTo>
                                <a:lnTo>
                                  <a:pt x="0" y="193"/>
                                </a:lnTo>
                                <a:lnTo>
                                  <a:pt x="3" y="232"/>
                                </a:lnTo>
                                <a:lnTo>
                                  <a:pt x="13" y="267"/>
                                </a:lnTo>
                                <a:lnTo>
                                  <a:pt x="24" y="300"/>
                                </a:lnTo>
                                <a:lnTo>
                                  <a:pt x="39" y="328"/>
                                </a:lnTo>
                                <a:lnTo>
                                  <a:pt x="62" y="360"/>
                                </a:lnTo>
                                <a:lnTo>
                                  <a:pt x="87" y="387"/>
                                </a:lnTo>
                                <a:lnTo>
                                  <a:pt x="115" y="413"/>
                                </a:lnTo>
                                <a:lnTo>
                                  <a:pt x="139" y="428"/>
                                </a:lnTo>
                                <a:lnTo>
                                  <a:pt x="168" y="442"/>
                                </a:lnTo>
                                <a:lnTo>
                                  <a:pt x="205" y="456"/>
                                </a:lnTo>
                                <a:lnTo>
                                  <a:pt x="238" y="465"/>
                                </a:lnTo>
                                <a:lnTo>
                                  <a:pt x="268" y="467"/>
                                </a:lnTo>
                                <a:lnTo>
                                  <a:pt x="296" y="468"/>
                                </a:lnTo>
                                <a:lnTo>
                                  <a:pt x="324" y="467"/>
                                </a:lnTo>
                                <a:lnTo>
                                  <a:pt x="352" y="463"/>
                                </a:lnTo>
                                <a:lnTo>
                                  <a:pt x="452" y="441"/>
                                </a:lnTo>
                                <a:lnTo>
                                  <a:pt x="382" y="403"/>
                                </a:lnTo>
                                <a:lnTo>
                                  <a:pt x="293" y="343"/>
                                </a:lnTo>
                                <a:lnTo>
                                  <a:pt x="231" y="266"/>
                                </a:lnTo>
                                <a:lnTo>
                                  <a:pt x="157" y="149"/>
                                </a:lnTo>
                                <a:lnTo>
                                  <a:pt x="139" y="65"/>
                                </a:lnTo>
                                <a:lnTo>
                                  <a:pt x="137" y="0"/>
                                </a:lnTo>
                                <a:lnTo>
                                  <a:pt x="22" y="10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tr-TR" dirty="0"/>
                          </a:p>
                        </p:txBody>
                      </p:sp>
                    </p:grpSp>
                    <p:grpSp>
                      <p:nvGrpSpPr>
                        <p:cNvPr id="36899" name="Group 4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570" y="3124"/>
                          <a:ext cx="94" cy="176"/>
                          <a:chOff x="1570" y="3124"/>
                          <a:chExt cx="94" cy="176"/>
                        </a:xfrm>
                      </p:grpSpPr>
                      <p:sp>
                        <p:nvSpPr>
                          <p:cNvPr id="36900" name="Freeform 4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1591" y="3124"/>
                            <a:ext cx="73" cy="175"/>
                          </a:xfrm>
                          <a:custGeom>
                            <a:avLst/>
                            <a:gdLst>
                              <a:gd name="T0" fmla="*/ 0 w 220"/>
                              <a:gd name="T1" fmla="*/ 0 h 526"/>
                              <a:gd name="T2" fmla="*/ 0 w 220"/>
                              <a:gd name="T3" fmla="*/ 0 h 526"/>
                              <a:gd name="T4" fmla="*/ 0 w 220"/>
                              <a:gd name="T5" fmla="*/ 0 h 526"/>
                              <a:gd name="T6" fmla="*/ 0 w 220"/>
                              <a:gd name="T7" fmla="*/ 0 h 526"/>
                              <a:gd name="T8" fmla="*/ 0 w 220"/>
                              <a:gd name="T9" fmla="*/ 0 h 526"/>
                              <a:gd name="T10" fmla="*/ 0 w 220"/>
                              <a:gd name="T11" fmla="*/ 0 h 526"/>
                              <a:gd name="T12" fmla="*/ 0 w 220"/>
                              <a:gd name="T13" fmla="*/ 0 h 526"/>
                              <a:gd name="T14" fmla="*/ 0 w 220"/>
                              <a:gd name="T15" fmla="*/ 0 h 526"/>
                              <a:gd name="T16" fmla="*/ 0 w 220"/>
                              <a:gd name="T17" fmla="*/ 0 h 526"/>
                              <a:gd name="T18" fmla="*/ 0 w 220"/>
                              <a:gd name="T19" fmla="*/ 0 h 526"/>
                              <a:gd name="T20" fmla="*/ 0 w 220"/>
                              <a:gd name="T21" fmla="*/ 0 h 526"/>
                              <a:gd name="T22" fmla="*/ 0 w 220"/>
                              <a:gd name="T23" fmla="*/ 0 h 526"/>
                              <a:gd name="T24" fmla="*/ 0 w 220"/>
                              <a:gd name="T25" fmla="*/ 0 h 526"/>
                              <a:gd name="T26" fmla="*/ 0 w 220"/>
                              <a:gd name="T27" fmla="*/ 1 h 526"/>
                              <a:gd name="T28" fmla="*/ 0 w 220"/>
                              <a:gd name="T29" fmla="*/ 1 h 526"/>
                              <a:gd name="T30" fmla="*/ 0 w 220"/>
                              <a:gd name="T31" fmla="*/ 1 h 526"/>
                              <a:gd name="T32" fmla="*/ 0 w 220"/>
                              <a:gd name="T33" fmla="*/ 1 h 526"/>
                              <a:gd name="T34" fmla="*/ 0 w 220"/>
                              <a:gd name="T35" fmla="*/ 1 h 526"/>
                              <a:gd name="T36" fmla="*/ 0 w 220"/>
                              <a:gd name="T37" fmla="*/ 1 h 526"/>
                              <a:gd name="T38" fmla="*/ 0 w 220"/>
                              <a:gd name="T39" fmla="*/ 1 h 526"/>
                              <a:gd name="T40" fmla="*/ 0 w 220"/>
                              <a:gd name="T41" fmla="*/ 0 h 526"/>
                              <a:gd name="T42" fmla="*/ 0 w 220"/>
                              <a:gd name="T43" fmla="*/ 0 h 526"/>
                              <a:gd name="T44" fmla="*/ 0 w 220"/>
                              <a:gd name="T45" fmla="*/ 0 h 526"/>
                              <a:gd name="T46" fmla="*/ 0 w 220"/>
                              <a:gd name="T47" fmla="*/ 0 h 526"/>
                              <a:gd name="T48" fmla="*/ 0 w 220"/>
                              <a:gd name="T49" fmla="*/ 0 h 52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w 220"/>
                              <a:gd name="T76" fmla="*/ 0 h 526"/>
                              <a:gd name="T77" fmla="*/ 220 w 220"/>
                              <a:gd name="T78" fmla="*/ 526 h 526"/>
                            </a:gdLst>
                            <a:ahLst/>
                            <a:cxnLst>
                              <a:cxn ang="T50">
                                <a:pos x="T0" y="T1"/>
                              </a:cxn>
                              <a:cxn ang="T51">
                                <a:pos x="T2" y="T3"/>
                              </a:cxn>
                              <a:cxn ang="T52">
                                <a:pos x="T4" y="T5"/>
                              </a:cxn>
                              <a:cxn ang="T53">
                                <a:pos x="T6" y="T7"/>
                              </a:cxn>
                              <a:cxn ang="T54">
                                <a:pos x="T8" y="T9"/>
                              </a:cxn>
                              <a:cxn ang="T55">
                                <a:pos x="T10" y="T11"/>
                              </a:cxn>
                              <a:cxn ang="T56">
                                <a:pos x="T12" y="T13"/>
                              </a:cxn>
                              <a:cxn ang="T57">
                                <a:pos x="T14" y="T15"/>
                              </a:cxn>
                              <a:cxn ang="T58">
                                <a:pos x="T16" y="T17"/>
                              </a:cxn>
                              <a:cxn ang="T59">
                                <a:pos x="T18" y="T19"/>
                              </a:cxn>
                              <a:cxn ang="T60">
                                <a:pos x="T20" y="T21"/>
                              </a:cxn>
                              <a:cxn ang="T61">
                                <a:pos x="T22" y="T23"/>
                              </a:cxn>
                              <a:cxn ang="T62">
                                <a:pos x="T24" y="T25"/>
                              </a:cxn>
                              <a:cxn ang="T63">
                                <a:pos x="T26" y="T27"/>
                              </a:cxn>
                              <a:cxn ang="T64">
                                <a:pos x="T28" y="T29"/>
                              </a:cxn>
                              <a:cxn ang="T65">
                                <a:pos x="T30" y="T31"/>
                              </a:cxn>
                              <a:cxn ang="T66">
                                <a:pos x="T32" y="T33"/>
                              </a:cxn>
                              <a:cxn ang="T67">
                                <a:pos x="T34" y="T35"/>
                              </a:cxn>
                              <a:cxn ang="T68">
                                <a:pos x="T36" y="T37"/>
                              </a:cxn>
                              <a:cxn ang="T69">
                                <a:pos x="T38" y="T39"/>
                              </a:cxn>
                              <a:cxn ang="T70">
                                <a:pos x="T40" y="T41"/>
                              </a:cxn>
                              <a:cxn ang="T71">
                                <a:pos x="T42" y="T43"/>
                              </a:cxn>
                              <a:cxn ang="T72">
                                <a:pos x="T44" y="T45"/>
                              </a:cxn>
                              <a:cxn ang="T73">
                                <a:pos x="T46" y="T47"/>
                              </a:cxn>
                              <a:cxn ang="T74">
                                <a:pos x="T48" y="T49"/>
                              </a:cxn>
                            </a:cxnLst>
                            <a:rect l="T75" t="T76" r="T77" b="T78"/>
                            <a:pathLst>
                              <a:path w="220" h="526">
                                <a:moveTo>
                                  <a:pt x="75" y="29"/>
                                </a:moveTo>
                                <a:lnTo>
                                  <a:pt x="130" y="64"/>
                                </a:lnTo>
                                <a:lnTo>
                                  <a:pt x="163" y="90"/>
                                </a:lnTo>
                                <a:lnTo>
                                  <a:pt x="180" y="116"/>
                                </a:lnTo>
                                <a:lnTo>
                                  <a:pt x="192" y="137"/>
                                </a:lnTo>
                                <a:lnTo>
                                  <a:pt x="203" y="159"/>
                                </a:lnTo>
                                <a:lnTo>
                                  <a:pt x="210" y="183"/>
                                </a:lnTo>
                                <a:lnTo>
                                  <a:pt x="216" y="205"/>
                                </a:lnTo>
                                <a:lnTo>
                                  <a:pt x="220" y="237"/>
                                </a:lnTo>
                                <a:lnTo>
                                  <a:pt x="220" y="264"/>
                                </a:lnTo>
                                <a:lnTo>
                                  <a:pt x="216" y="295"/>
                                </a:lnTo>
                                <a:lnTo>
                                  <a:pt x="212" y="321"/>
                                </a:lnTo>
                                <a:lnTo>
                                  <a:pt x="200" y="353"/>
                                </a:lnTo>
                                <a:lnTo>
                                  <a:pt x="192" y="377"/>
                                </a:lnTo>
                                <a:lnTo>
                                  <a:pt x="174" y="402"/>
                                </a:lnTo>
                                <a:lnTo>
                                  <a:pt x="157" y="429"/>
                                </a:lnTo>
                                <a:lnTo>
                                  <a:pt x="115" y="462"/>
                                </a:lnTo>
                                <a:lnTo>
                                  <a:pt x="4" y="526"/>
                                </a:lnTo>
                                <a:lnTo>
                                  <a:pt x="32" y="471"/>
                                </a:lnTo>
                                <a:lnTo>
                                  <a:pt x="72" y="374"/>
                                </a:lnTo>
                                <a:lnTo>
                                  <a:pt x="98" y="219"/>
                                </a:lnTo>
                                <a:lnTo>
                                  <a:pt x="80" y="116"/>
                                </a:lnTo>
                                <a:lnTo>
                                  <a:pt x="10" y="22"/>
                                </a:lnTo>
                                <a:lnTo>
                                  <a:pt x="0" y="0"/>
                                </a:lnTo>
                                <a:lnTo>
                                  <a:pt x="75" y="2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tr-TR" dirty="0"/>
                          </a:p>
                        </p:txBody>
                      </p:sp>
                      <p:sp>
                        <p:nvSpPr>
                          <p:cNvPr id="36901" name="Freeform 4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1581" y="3125"/>
                            <a:ext cx="74" cy="175"/>
                          </a:xfrm>
                          <a:custGeom>
                            <a:avLst/>
                            <a:gdLst>
                              <a:gd name="T0" fmla="*/ 0 w 222"/>
                              <a:gd name="T1" fmla="*/ 0 h 525"/>
                              <a:gd name="T2" fmla="*/ 0 w 222"/>
                              <a:gd name="T3" fmla="*/ 0 h 525"/>
                              <a:gd name="T4" fmla="*/ 0 w 222"/>
                              <a:gd name="T5" fmla="*/ 0 h 525"/>
                              <a:gd name="T6" fmla="*/ 0 w 222"/>
                              <a:gd name="T7" fmla="*/ 0 h 525"/>
                              <a:gd name="T8" fmla="*/ 0 w 222"/>
                              <a:gd name="T9" fmla="*/ 0 h 525"/>
                              <a:gd name="T10" fmla="*/ 0 w 222"/>
                              <a:gd name="T11" fmla="*/ 0 h 525"/>
                              <a:gd name="T12" fmla="*/ 0 w 222"/>
                              <a:gd name="T13" fmla="*/ 0 h 525"/>
                              <a:gd name="T14" fmla="*/ 0 w 222"/>
                              <a:gd name="T15" fmla="*/ 0 h 525"/>
                              <a:gd name="T16" fmla="*/ 0 w 222"/>
                              <a:gd name="T17" fmla="*/ 0 h 525"/>
                              <a:gd name="T18" fmla="*/ 0 w 222"/>
                              <a:gd name="T19" fmla="*/ 0 h 525"/>
                              <a:gd name="T20" fmla="*/ 0 w 222"/>
                              <a:gd name="T21" fmla="*/ 0 h 525"/>
                              <a:gd name="T22" fmla="*/ 0 w 222"/>
                              <a:gd name="T23" fmla="*/ 0 h 525"/>
                              <a:gd name="T24" fmla="*/ 0 w 222"/>
                              <a:gd name="T25" fmla="*/ 0 h 525"/>
                              <a:gd name="T26" fmla="*/ 0 w 222"/>
                              <a:gd name="T27" fmla="*/ 1 h 525"/>
                              <a:gd name="T28" fmla="*/ 0 w 222"/>
                              <a:gd name="T29" fmla="*/ 1 h 525"/>
                              <a:gd name="T30" fmla="*/ 0 w 222"/>
                              <a:gd name="T31" fmla="*/ 1 h 525"/>
                              <a:gd name="T32" fmla="*/ 0 w 222"/>
                              <a:gd name="T33" fmla="*/ 1 h 525"/>
                              <a:gd name="T34" fmla="*/ 0 w 222"/>
                              <a:gd name="T35" fmla="*/ 1 h 525"/>
                              <a:gd name="T36" fmla="*/ 0 w 222"/>
                              <a:gd name="T37" fmla="*/ 1 h 525"/>
                              <a:gd name="T38" fmla="*/ 0 w 222"/>
                              <a:gd name="T39" fmla="*/ 1 h 525"/>
                              <a:gd name="T40" fmla="*/ 0 w 222"/>
                              <a:gd name="T41" fmla="*/ 0 h 525"/>
                              <a:gd name="T42" fmla="*/ 0 w 222"/>
                              <a:gd name="T43" fmla="*/ 0 h 525"/>
                              <a:gd name="T44" fmla="*/ 0 w 222"/>
                              <a:gd name="T45" fmla="*/ 0 h 525"/>
                              <a:gd name="T46" fmla="*/ 0 w 222"/>
                              <a:gd name="T47" fmla="*/ 0 h 525"/>
                              <a:gd name="T48" fmla="*/ 0 w 222"/>
                              <a:gd name="T49" fmla="*/ 0 h 525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w 222"/>
                              <a:gd name="T76" fmla="*/ 0 h 525"/>
                              <a:gd name="T77" fmla="*/ 222 w 222"/>
                              <a:gd name="T78" fmla="*/ 525 h 525"/>
                            </a:gdLst>
                            <a:ahLst/>
                            <a:cxnLst>
                              <a:cxn ang="T50">
                                <a:pos x="T0" y="T1"/>
                              </a:cxn>
                              <a:cxn ang="T51">
                                <a:pos x="T2" y="T3"/>
                              </a:cxn>
                              <a:cxn ang="T52">
                                <a:pos x="T4" y="T5"/>
                              </a:cxn>
                              <a:cxn ang="T53">
                                <a:pos x="T6" y="T7"/>
                              </a:cxn>
                              <a:cxn ang="T54">
                                <a:pos x="T8" y="T9"/>
                              </a:cxn>
                              <a:cxn ang="T55">
                                <a:pos x="T10" y="T11"/>
                              </a:cxn>
                              <a:cxn ang="T56">
                                <a:pos x="T12" y="T13"/>
                              </a:cxn>
                              <a:cxn ang="T57">
                                <a:pos x="T14" y="T15"/>
                              </a:cxn>
                              <a:cxn ang="T58">
                                <a:pos x="T16" y="T17"/>
                              </a:cxn>
                              <a:cxn ang="T59">
                                <a:pos x="T18" y="T19"/>
                              </a:cxn>
                              <a:cxn ang="T60">
                                <a:pos x="T20" y="T21"/>
                              </a:cxn>
                              <a:cxn ang="T61">
                                <a:pos x="T22" y="T23"/>
                              </a:cxn>
                              <a:cxn ang="T62">
                                <a:pos x="T24" y="T25"/>
                              </a:cxn>
                              <a:cxn ang="T63">
                                <a:pos x="T26" y="T27"/>
                              </a:cxn>
                              <a:cxn ang="T64">
                                <a:pos x="T28" y="T29"/>
                              </a:cxn>
                              <a:cxn ang="T65">
                                <a:pos x="T30" y="T31"/>
                              </a:cxn>
                              <a:cxn ang="T66">
                                <a:pos x="T32" y="T33"/>
                              </a:cxn>
                              <a:cxn ang="T67">
                                <a:pos x="T34" y="T35"/>
                              </a:cxn>
                              <a:cxn ang="T68">
                                <a:pos x="T36" y="T37"/>
                              </a:cxn>
                              <a:cxn ang="T69">
                                <a:pos x="T38" y="T39"/>
                              </a:cxn>
                              <a:cxn ang="T70">
                                <a:pos x="T40" y="T41"/>
                              </a:cxn>
                              <a:cxn ang="T71">
                                <a:pos x="T42" y="T43"/>
                              </a:cxn>
                              <a:cxn ang="T72">
                                <a:pos x="T44" y="T45"/>
                              </a:cxn>
                              <a:cxn ang="T73">
                                <a:pos x="T46" y="T47"/>
                              </a:cxn>
                              <a:cxn ang="T74">
                                <a:pos x="T48" y="T49"/>
                              </a:cxn>
                            </a:cxnLst>
                            <a:rect l="T75" t="T76" r="T77" b="T78"/>
                            <a:pathLst>
                              <a:path w="222" h="525">
                                <a:moveTo>
                                  <a:pt x="75" y="29"/>
                                </a:moveTo>
                                <a:lnTo>
                                  <a:pt x="131" y="64"/>
                                </a:lnTo>
                                <a:lnTo>
                                  <a:pt x="164" y="91"/>
                                </a:lnTo>
                                <a:lnTo>
                                  <a:pt x="181" y="116"/>
                                </a:lnTo>
                                <a:lnTo>
                                  <a:pt x="192" y="137"/>
                                </a:lnTo>
                                <a:lnTo>
                                  <a:pt x="203" y="159"/>
                                </a:lnTo>
                                <a:lnTo>
                                  <a:pt x="210" y="184"/>
                                </a:lnTo>
                                <a:lnTo>
                                  <a:pt x="218" y="206"/>
                                </a:lnTo>
                                <a:lnTo>
                                  <a:pt x="222" y="238"/>
                                </a:lnTo>
                                <a:lnTo>
                                  <a:pt x="222" y="265"/>
                                </a:lnTo>
                                <a:lnTo>
                                  <a:pt x="218" y="296"/>
                                </a:lnTo>
                                <a:lnTo>
                                  <a:pt x="214" y="322"/>
                                </a:lnTo>
                                <a:lnTo>
                                  <a:pt x="201" y="354"/>
                                </a:lnTo>
                                <a:lnTo>
                                  <a:pt x="192" y="378"/>
                                </a:lnTo>
                                <a:lnTo>
                                  <a:pt x="175" y="403"/>
                                </a:lnTo>
                                <a:lnTo>
                                  <a:pt x="158" y="430"/>
                                </a:lnTo>
                                <a:lnTo>
                                  <a:pt x="116" y="462"/>
                                </a:lnTo>
                                <a:lnTo>
                                  <a:pt x="4" y="525"/>
                                </a:lnTo>
                                <a:lnTo>
                                  <a:pt x="32" y="471"/>
                                </a:lnTo>
                                <a:lnTo>
                                  <a:pt x="73" y="374"/>
                                </a:lnTo>
                                <a:lnTo>
                                  <a:pt x="99" y="220"/>
                                </a:lnTo>
                                <a:lnTo>
                                  <a:pt x="80" y="116"/>
                                </a:lnTo>
                                <a:lnTo>
                                  <a:pt x="10" y="23"/>
                                </a:lnTo>
                                <a:lnTo>
                                  <a:pt x="0" y="0"/>
                                </a:lnTo>
                                <a:lnTo>
                                  <a:pt x="75" y="2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E0E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tr-TR" dirty="0"/>
                          </a:p>
                        </p:txBody>
                      </p:sp>
                      <p:sp>
                        <p:nvSpPr>
                          <p:cNvPr id="36902" name="Freeform 4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1570" y="3124"/>
                            <a:ext cx="74" cy="175"/>
                          </a:xfrm>
                          <a:custGeom>
                            <a:avLst/>
                            <a:gdLst>
                              <a:gd name="T0" fmla="*/ 0 w 221"/>
                              <a:gd name="T1" fmla="*/ 0 h 527"/>
                              <a:gd name="T2" fmla="*/ 0 w 221"/>
                              <a:gd name="T3" fmla="*/ 0 h 527"/>
                              <a:gd name="T4" fmla="*/ 0 w 221"/>
                              <a:gd name="T5" fmla="*/ 0 h 527"/>
                              <a:gd name="T6" fmla="*/ 0 w 221"/>
                              <a:gd name="T7" fmla="*/ 0 h 527"/>
                              <a:gd name="T8" fmla="*/ 0 w 221"/>
                              <a:gd name="T9" fmla="*/ 0 h 527"/>
                              <a:gd name="T10" fmla="*/ 0 w 221"/>
                              <a:gd name="T11" fmla="*/ 0 h 527"/>
                              <a:gd name="T12" fmla="*/ 0 w 221"/>
                              <a:gd name="T13" fmla="*/ 0 h 527"/>
                              <a:gd name="T14" fmla="*/ 0 w 221"/>
                              <a:gd name="T15" fmla="*/ 0 h 527"/>
                              <a:gd name="T16" fmla="*/ 0 w 221"/>
                              <a:gd name="T17" fmla="*/ 0 h 527"/>
                              <a:gd name="T18" fmla="*/ 0 w 221"/>
                              <a:gd name="T19" fmla="*/ 0 h 527"/>
                              <a:gd name="T20" fmla="*/ 0 w 221"/>
                              <a:gd name="T21" fmla="*/ 0 h 527"/>
                              <a:gd name="T22" fmla="*/ 0 w 221"/>
                              <a:gd name="T23" fmla="*/ 0 h 527"/>
                              <a:gd name="T24" fmla="*/ 0 w 221"/>
                              <a:gd name="T25" fmla="*/ 0 h 527"/>
                              <a:gd name="T26" fmla="*/ 0 w 221"/>
                              <a:gd name="T27" fmla="*/ 1 h 527"/>
                              <a:gd name="T28" fmla="*/ 0 w 221"/>
                              <a:gd name="T29" fmla="*/ 1 h 527"/>
                              <a:gd name="T30" fmla="*/ 0 w 221"/>
                              <a:gd name="T31" fmla="*/ 1 h 527"/>
                              <a:gd name="T32" fmla="*/ 0 w 221"/>
                              <a:gd name="T33" fmla="*/ 1 h 527"/>
                              <a:gd name="T34" fmla="*/ 0 w 221"/>
                              <a:gd name="T35" fmla="*/ 1 h 527"/>
                              <a:gd name="T36" fmla="*/ 0 w 221"/>
                              <a:gd name="T37" fmla="*/ 1 h 527"/>
                              <a:gd name="T38" fmla="*/ 0 w 221"/>
                              <a:gd name="T39" fmla="*/ 1 h 527"/>
                              <a:gd name="T40" fmla="*/ 0 w 221"/>
                              <a:gd name="T41" fmla="*/ 0 h 527"/>
                              <a:gd name="T42" fmla="*/ 0 w 221"/>
                              <a:gd name="T43" fmla="*/ 0 h 527"/>
                              <a:gd name="T44" fmla="*/ 0 w 221"/>
                              <a:gd name="T45" fmla="*/ 0 h 527"/>
                              <a:gd name="T46" fmla="*/ 0 w 221"/>
                              <a:gd name="T47" fmla="*/ 0 h 527"/>
                              <a:gd name="T48" fmla="*/ 0 w 221"/>
                              <a:gd name="T49" fmla="*/ 0 h 527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w 221"/>
                              <a:gd name="T76" fmla="*/ 0 h 527"/>
                              <a:gd name="T77" fmla="*/ 221 w 221"/>
                              <a:gd name="T78" fmla="*/ 527 h 527"/>
                            </a:gdLst>
                            <a:ahLst/>
                            <a:cxnLst>
                              <a:cxn ang="T50">
                                <a:pos x="T0" y="T1"/>
                              </a:cxn>
                              <a:cxn ang="T51">
                                <a:pos x="T2" y="T3"/>
                              </a:cxn>
                              <a:cxn ang="T52">
                                <a:pos x="T4" y="T5"/>
                              </a:cxn>
                              <a:cxn ang="T53">
                                <a:pos x="T6" y="T7"/>
                              </a:cxn>
                              <a:cxn ang="T54">
                                <a:pos x="T8" y="T9"/>
                              </a:cxn>
                              <a:cxn ang="T55">
                                <a:pos x="T10" y="T11"/>
                              </a:cxn>
                              <a:cxn ang="T56">
                                <a:pos x="T12" y="T13"/>
                              </a:cxn>
                              <a:cxn ang="T57">
                                <a:pos x="T14" y="T15"/>
                              </a:cxn>
                              <a:cxn ang="T58">
                                <a:pos x="T16" y="T17"/>
                              </a:cxn>
                              <a:cxn ang="T59">
                                <a:pos x="T18" y="T19"/>
                              </a:cxn>
                              <a:cxn ang="T60">
                                <a:pos x="T20" y="T21"/>
                              </a:cxn>
                              <a:cxn ang="T61">
                                <a:pos x="T22" y="T23"/>
                              </a:cxn>
                              <a:cxn ang="T62">
                                <a:pos x="T24" y="T25"/>
                              </a:cxn>
                              <a:cxn ang="T63">
                                <a:pos x="T26" y="T27"/>
                              </a:cxn>
                              <a:cxn ang="T64">
                                <a:pos x="T28" y="T29"/>
                              </a:cxn>
                              <a:cxn ang="T65">
                                <a:pos x="T30" y="T31"/>
                              </a:cxn>
                              <a:cxn ang="T66">
                                <a:pos x="T32" y="T33"/>
                              </a:cxn>
                              <a:cxn ang="T67">
                                <a:pos x="T34" y="T35"/>
                              </a:cxn>
                              <a:cxn ang="T68">
                                <a:pos x="T36" y="T37"/>
                              </a:cxn>
                              <a:cxn ang="T69">
                                <a:pos x="T38" y="T39"/>
                              </a:cxn>
                              <a:cxn ang="T70">
                                <a:pos x="T40" y="T41"/>
                              </a:cxn>
                              <a:cxn ang="T71">
                                <a:pos x="T42" y="T43"/>
                              </a:cxn>
                              <a:cxn ang="T72">
                                <a:pos x="T44" y="T45"/>
                              </a:cxn>
                              <a:cxn ang="T73">
                                <a:pos x="T46" y="T47"/>
                              </a:cxn>
                              <a:cxn ang="T74">
                                <a:pos x="T48" y="T49"/>
                              </a:cxn>
                            </a:cxnLst>
                            <a:rect l="T75" t="T76" r="T77" b="T78"/>
                            <a:pathLst>
                              <a:path w="221" h="527">
                                <a:moveTo>
                                  <a:pt x="75" y="30"/>
                                </a:moveTo>
                                <a:lnTo>
                                  <a:pt x="130" y="65"/>
                                </a:lnTo>
                                <a:lnTo>
                                  <a:pt x="164" y="91"/>
                                </a:lnTo>
                                <a:lnTo>
                                  <a:pt x="181" y="117"/>
                                </a:lnTo>
                                <a:lnTo>
                                  <a:pt x="192" y="138"/>
                                </a:lnTo>
                                <a:lnTo>
                                  <a:pt x="203" y="160"/>
                                </a:lnTo>
                                <a:lnTo>
                                  <a:pt x="210" y="185"/>
                                </a:lnTo>
                                <a:lnTo>
                                  <a:pt x="218" y="207"/>
                                </a:lnTo>
                                <a:lnTo>
                                  <a:pt x="221" y="239"/>
                                </a:lnTo>
                                <a:lnTo>
                                  <a:pt x="221" y="266"/>
                                </a:lnTo>
                                <a:lnTo>
                                  <a:pt x="218" y="296"/>
                                </a:lnTo>
                                <a:lnTo>
                                  <a:pt x="214" y="322"/>
                                </a:lnTo>
                                <a:lnTo>
                                  <a:pt x="200" y="354"/>
                                </a:lnTo>
                                <a:lnTo>
                                  <a:pt x="192" y="379"/>
                                </a:lnTo>
                                <a:lnTo>
                                  <a:pt x="175" y="403"/>
                                </a:lnTo>
                                <a:lnTo>
                                  <a:pt x="157" y="430"/>
                                </a:lnTo>
                                <a:lnTo>
                                  <a:pt x="116" y="462"/>
                                </a:lnTo>
                                <a:lnTo>
                                  <a:pt x="4" y="527"/>
                                </a:lnTo>
                                <a:lnTo>
                                  <a:pt x="32" y="472"/>
                                </a:lnTo>
                                <a:lnTo>
                                  <a:pt x="73" y="375"/>
                                </a:lnTo>
                                <a:lnTo>
                                  <a:pt x="98" y="220"/>
                                </a:lnTo>
                                <a:lnTo>
                                  <a:pt x="80" y="117"/>
                                </a:lnTo>
                                <a:lnTo>
                                  <a:pt x="10" y="24"/>
                                </a:lnTo>
                                <a:lnTo>
                                  <a:pt x="0" y="0"/>
                                </a:lnTo>
                                <a:lnTo>
                                  <a:pt x="75" y="3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tr-TR" dirty="0"/>
                          </a:p>
                        </p:txBody>
                      </p:sp>
                    </p:grpSp>
                  </p:grpSp>
                  <p:sp>
                    <p:nvSpPr>
                      <p:cNvPr id="36892" name="Freeform 4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372" y="3119"/>
                        <a:ext cx="318" cy="168"/>
                      </a:xfrm>
                      <a:custGeom>
                        <a:avLst/>
                        <a:gdLst>
                          <a:gd name="T0" fmla="*/ 0 w 952"/>
                          <a:gd name="T1" fmla="*/ 1 h 504"/>
                          <a:gd name="T2" fmla="*/ 0 w 952"/>
                          <a:gd name="T3" fmla="*/ 1 h 504"/>
                          <a:gd name="T4" fmla="*/ 0 w 952"/>
                          <a:gd name="T5" fmla="*/ 1 h 504"/>
                          <a:gd name="T6" fmla="*/ 0 w 952"/>
                          <a:gd name="T7" fmla="*/ 1 h 504"/>
                          <a:gd name="T8" fmla="*/ 0 w 952"/>
                          <a:gd name="T9" fmla="*/ 1 h 504"/>
                          <a:gd name="T10" fmla="*/ 0 w 952"/>
                          <a:gd name="T11" fmla="*/ 0 h 504"/>
                          <a:gd name="T12" fmla="*/ 0 w 952"/>
                          <a:gd name="T13" fmla="*/ 0 h 504"/>
                          <a:gd name="T14" fmla="*/ 0 w 952"/>
                          <a:gd name="T15" fmla="*/ 0 h 504"/>
                          <a:gd name="T16" fmla="*/ 1 w 952"/>
                          <a:gd name="T17" fmla="*/ 0 h 504"/>
                          <a:gd name="T18" fmla="*/ 1 w 952"/>
                          <a:gd name="T19" fmla="*/ 0 h 504"/>
                          <a:gd name="T20" fmla="*/ 1 w 952"/>
                          <a:gd name="T21" fmla="*/ 0 h 504"/>
                          <a:gd name="T22" fmla="*/ 1 w 952"/>
                          <a:gd name="T23" fmla="*/ 0 h 504"/>
                          <a:gd name="T24" fmla="*/ 1 w 952"/>
                          <a:gd name="T25" fmla="*/ 0 h 504"/>
                          <a:gd name="T26" fmla="*/ 1 w 952"/>
                          <a:gd name="T27" fmla="*/ 0 h 504"/>
                          <a:gd name="T28" fmla="*/ 1 w 952"/>
                          <a:gd name="T29" fmla="*/ 0 h 504"/>
                          <a:gd name="T30" fmla="*/ 1 w 952"/>
                          <a:gd name="T31" fmla="*/ 0 h 504"/>
                          <a:gd name="T32" fmla="*/ 1 w 952"/>
                          <a:gd name="T33" fmla="*/ 0 h 504"/>
                          <a:gd name="T34" fmla="*/ 1 w 952"/>
                          <a:gd name="T35" fmla="*/ 0 h 504"/>
                          <a:gd name="T36" fmla="*/ 1 w 952"/>
                          <a:gd name="T37" fmla="*/ 0 h 504"/>
                          <a:gd name="T38" fmla="*/ 1 w 952"/>
                          <a:gd name="T39" fmla="*/ 0 h 504"/>
                          <a:gd name="T40" fmla="*/ 1 w 952"/>
                          <a:gd name="T41" fmla="*/ 0 h 504"/>
                          <a:gd name="T42" fmla="*/ 1 w 952"/>
                          <a:gd name="T43" fmla="*/ 0 h 504"/>
                          <a:gd name="T44" fmla="*/ 1 w 952"/>
                          <a:gd name="T45" fmla="*/ 0 h 504"/>
                          <a:gd name="T46" fmla="*/ 1 w 952"/>
                          <a:gd name="T47" fmla="*/ 0 h 504"/>
                          <a:gd name="T48" fmla="*/ 1 w 952"/>
                          <a:gd name="T49" fmla="*/ 0 h 504"/>
                          <a:gd name="T50" fmla="*/ 1 w 952"/>
                          <a:gd name="T51" fmla="*/ 0 h 504"/>
                          <a:gd name="T52" fmla="*/ 1 w 952"/>
                          <a:gd name="T53" fmla="*/ 0 h 504"/>
                          <a:gd name="T54" fmla="*/ 0 w 952"/>
                          <a:gd name="T55" fmla="*/ 0 h 504"/>
                          <a:gd name="T56" fmla="*/ 0 w 952"/>
                          <a:gd name="T57" fmla="*/ 0 h 504"/>
                          <a:gd name="T58" fmla="*/ 0 w 952"/>
                          <a:gd name="T59" fmla="*/ 0 h 504"/>
                          <a:gd name="T60" fmla="*/ 0 w 952"/>
                          <a:gd name="T61" fmla="*/ 0 h 504"/>
                          <a:gd name="T62" fmla="*/ 0 w 952"/>
                          <a:gd name="T63" fmla="*/ 0 h 504"/>
                          <a:gd name="T64" fmla="*/ 0 w 952"/>
                          <a:gd name="T65" fmla="*/ 1 h 504"/>
                          <a:gd name="T66" fmla="*/ 0 w 952"/>
                          <a:gd name="T67" fmla="*/ 1 h 504"/>
                          <a:gd name="T68" fmla="*/ 0 w 952"/>
                          <a:gd name="T69" fmla="*/ 1 h 504"/>
                          <a:gd name="T70" fmla="*/ 0 w 952"/>
                          <a:gd name="T71" fmla="*/ 1 h 504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w 952"/>
                          <a:gd name="T109" fmla="*/ 0 h 504"/>
                          <a:gd name="T110" fmla="*/ 952 w 952"/>
                          <a:gd name="T111" fmla="*/ 504 h 504"/>
                        </a:gdLst>
                        <a:ahLst/>
                        <a:cxnLst>
                          <a:cxn ang="T72">
                            <a:pos x="T0" y="T1"/>
                          </a:cxn>
                          <a:cxn ang="T73">
                            <a:pos x="T2" y="T3"/>
                          </a:cxn>
                          <a:cxn ang="T74">
                            <a:pos x="T4" y="T5"/>
                          </a:cxn>
                          <a:cxn ang="T75">
                            <a:pos x="T6" y="T7"/>
                          </a:cxn>
                          <a:cxn ang="T76">
                            <a:pos x="T8" y="T9"/>
                          </a:cxn>
                          <a:cxn ang="T77">
                            <a:pos x="T10" y="T11"/>
                          </a:cxn>
                          <a:cxn ang="T78">
                            <a:pos x="T12" y="T13"/>
                          </a:cxn>
                          <a:cxn ang="T79">
                            <a:pos x="T14" y="T15"/>
                          </a:cxn>
                          <a:cxn ang="T80">
                            <a:pos x="T16" y="T17"/>
                          </a:cxn>
                          <a:cxn ang="T81">
                            <a:pos x="T18" y="T19"/>
                          </a:cxn>
                          <a:cxn ang="T82">
                            <a:pos x="T20" y="T21"/>
                          </a:cxn>
                          <a:cxn ang="T83">
                            <a:pos x="T22" y="T23"/>
                          </a:cxn>
                          <a:cxn ang="T84">
                            <a:pos x="T24" y="T25"/>
                          </a:cxn>
                          <a:cxn ang="T85">
                            <a:pos x="T26" y="T27"/>
                          </a:cxn>
                          <a:cxn ang="T86">
                            <a:pos x="T28" y="T29"/>
                          </a:cxn>
                          <a:cxn ang="T87">
                            <a:pos x="T30" y="T31"/>
                          </a:cxn>
                          <a:cxn ang="T88">
                            <a:pos x="T32" y="T33"/>
                          </a:cxn>
                          <a:cxn ang="T89">
                            <a:pos x="T34" y="T35"/>
                          </a:cxn>
                          <a:cxn ang="T90">
                            <a:pos x="T36" y="T37"/>
                          </a:cxn>
                          <a:cxn ang="T91">
                            <a:pos x="T38" y="T39"/>
                          </a:cxn>
                          <a:cxn ang="T92">
                            <a:pos x="T40" y="T41"/>
                          </a:cxn>
                          <a:cxn ang="T93">
                            <a:pos x="T42" y="T43"/>
                          </a:cxn>
                          <a:cxn ang="T94">
                            <a:pos x="T44" y="T45"/>
                          </a:cxn>
                          <a:cxn ang="T95">
                            <a:pos x="T46" y="T47"/>
                          </a:cxn>
                          <a:cxn ang="T96">
                            <a:pos x="T48" y="T49"/>
                          </a:cxn>
                          <a:cxn ang="T97">
                            <a:pos x="T50" y="T51"/>
                          </a:cxn>
                          <a:cxn ang="T98">
                            <a:pos x="T52" y="T53"/>
                          </a:cxn>
                          <a:cxn ang="T99">
                            <a:pos x="T54" y="T55"/>
                          </a:cxn>
                          <a:cxn ang="T100">
                            <a:pos x="T56" y="T57"/>
                          </a:cxn>
                          <a:cxn ang="T101">
                            <a:pos x="T58" y="T59"/>
                          </a:cxn>
                          <a:cxn ang="T102">
                            <a:pos x="T60" y="T61"/>
                          </a:cxn>
                          <a:cxn ang="T103">
                            <a:pos x="T62" y="T63"/>
                          </a:cxn>
                          <a:cxn ang="T104">
                            <a:pos x="T64" y="T65"/>
                          </a:cxn>
                          <a:cxn ang="T105">
                            <a:pos x="T66" y="T67"/>
                          </a:cxn>
                          <a:cxn ang="T106">
                            <a:pos x="T68" y="T69"/>
                          </a:cxn>
                          <a:cxn ang="T107">
                            <a:pos x="T70" y="T71"/>
                          </a:cxn>
                        </a:cxnLst>
                        <a:rect l="T108" t="T109" r="T110" b="T111"/>
                        <a:pathLst>
                          <a:path w="952" h="504">
                            <a:moveTo>
                              <a:pt x="0" y="504"/>
                            </a:moveTo>
                            <a:lnTo>
                              <a:pt x="48" y="468"/>
                            </a:lnTo>
                            <a:lnTo>
                              <a:pt x="91" y="434"/>
                            </a:lnTo>
                            <a:lnTo>
                              <a:pt x="137" y="402"/>
                            </a:lnTo>
                            <a:lnTo>
                              <a:pt x="179" y="373"/>
                            </a:lnTo>
                            <a:lnTo>
                              <a:pt x="227" y="347"/>
                            </a:lnTo>
                            <a:lnTo>
                              <a:pt x="274" y="321"/>
                            </a:lnTo>
                            <a:lnTo>
                              <a:pt x="362" y="288"/>
                            </a:lnTo>
                            <a:lnTo>
                              <a:pt x="465" y="253"/>
                            </a:lnTo>
                            <a:lnTo>
                              <a:pt x="575" y="223"/>
                            </a:lnTo>
                            <a:lnTo>
                              <a:pt x="645" y="205"/>
                            </a:lnTo>
                            <a:lnTo>
                              <a:pt x="707" y="186"/>
                            </a:lnTo>
                            <a:lnTo>
                              <a:pt x="765" y="175"/>
                            </a:lnTo>
                            <a:lnTo>
                              <a:pt x="798" y="179"/>
                            </a:lnTo>
                            <a:lnTo>
                              <a:pt x="857" y="190"/>
                            </a:lnTo>
                            <a:lnTo>
                              <a:pt x="886" y="197"/>
                            </a:lnTo>
                            <a:lnTo>
                              <a:pt x="915" y="205"/>
                            </a:lnTo>
                            <a:lnTo>
                              <a:pt x="952" y="216"/>
                            </a:lnTo>
                            <a:lnTo>
                              <a:pt x="875" y="160"/>
                            </a:lnTo>
                            <a:lnTo>
                              <a:pt x="828" y="127"/>
                            </a:lnTo>
                            <a:lnTo>
                              <a:pt x="747" y="81"/>
                            </a:lnTo>
                            <a:lnTo>
                              <a:pt x="685" y="48"/>
                            </a:lnTo>
                            <a:lnTo>
                              <a:pt x="626" y="25"/>
                            </a:lnTo>
                            <a:lnTo>
                              <a:pt x="582" y="7"/>
                            </a:lnTo>
                            <a:lnTo>
                              <a:pt x="527" y="0"/>
                            </a:lnTo>
                            <a:lnTo>
                              <a:pt x="462" y="11"/>
                            </a:lnTo>
                            <a:lnTo>
                              <a:pt x="370" y="44"/>
                            </a:lnTo>
                            <a:lnTo>
                              <a:pt x="303" y="84"/>
                            </a:lnTo>
                            <a:lnTo>
                              <a:pt x="212" y="153"/>
                            </a:lnTo>
                            <a:lnTo>
                              <a:pt x="161" y="190"/>
                            </a:lnTo>
                            <a:lnTo>
                              <a:pt x="99" y="264"/>
                            </a:lnTo>
                            <a:lnTo>
                              <a:pt x="55" y="325"/>
                            </a:lnTo>
                            <a:lnTo>
                              <a:pt x="29" y="377"/>
                            </a:lnTo>
                            <a:lnTo>
                              <a:pt x="18" y="423"/>
                            </a:lnTo>
                            <a:lnTo>
                              <a:pt x="3" y="468"/>
                            </a:lnTo>
                            <a:lnTo>
                              <a:pt x="0" y="504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 dirty="0"/>
                      </a:p>
                    </p:txBody>
                  </p:sp>
                  <p:grpSp>
                    <p:nvGrpSpPr>
                      <p:cNvPr id="36893" name="Group 4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441" y="3114"/>
                        <a:ext cx="195" cy="189"/>
                        <a:chOff x="1441" y="3114"/>
                        <a:chExt cx="195" cy="189"/>
                      </a:xfrm>
                    </p:grpSpPr>
                    <p:sp>
                      <p:nvSpPr>
                        <p:cNvPr id="36894" name="Oval 4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441" y="3114"/>
                          <a:ext cx="195" cy="189"/>
                        </a:xfrm>
                        <a:prstGeom prst="ellipse">
                          <a:avLst/>
                        </a:prstGeom>
                        <a:solidFill>
                          <a:srgbClr val="804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Arial" charset="0"/>
                            </a:defRPr>
                          </a:lvl9pPr>
                        </a:lstStyle>
                        <a:p>
                          <a:pPr algn="ctr"/>
                          <a:endParaRPr lang="tr-TR" altLang="tr-TR" dirty="0"/>
                        </a:p>
                      </p:txBody>
                    </p:sp>
                    <p:sp>
                      <p:nvSpPr>
                        <p:cNvPr id="36895" name="Freeform 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441" y="3118"/>
                          <a:ext cx="190" cy="118"/>
                        </a:xfrm>
                        <a:custGeom>
                          <a:avLst/>
                          <a:gdLst>
                            <a:gd name="T0" fmla="*/ 0 w 568"/>
                            <a:gd name="T1" fmla="*/ 0 h 354"/>
                            <a:gd name="T2" fmla="*/ 0 w 568"/>
                            <a:gd name="T3" fmla="*/ 0 h 354"/>
                            <a:gd name="T4" fmla="*/ 0 w 568"/>
                            <a:gd name="T5" fmla="*/ 0 h 354"/>
                            <a:gd name="T6" fmla="*/ 0 w 568"/>
                            <a:gd name="T7" fmla="*/ 0 h 354"/>
                            <a:gd name="T8" fmla="*/ 0 w 568"/>
                            <a:gd name="T9" fmla="*/ 0 h 354"/>
                            <a:gd name="T10" fmla="*/ 0 w 568"/>
                            <a:gd name="T11" fmla="*/ 0 h 354"/>
                            <a:gd name="T12" fmla="*/ 1 w 568"/>
                            <a:gd name="T13" fmla="*/ 0 h 354"/>
                            <a:gd name="T14" fmla="*/ 1 w 568"/>
                            <a:gd name="T15" fmla="*/ 0 h 354"/>
                            <a:gd name="T16" fmla="*/ 1 w 568"/>
                            <a:gd name="T17" fmla="*/ 0 h 354"/>
                            <a:gd name="T18" fmla="*/ 1 w 568"/>
                            <a:gd name="T19" fmla="*/ 0 h 354"/>
                            <a:gd name="T20" fmla="*/ 1 w 568"/>
                            <a:gd name="T21" fmla="*/ 0 h 354"/>
                            <a:gd name="T22" fmla="*/ 1 w 568"/>
                            <a:gd name="T23" fmla="*/ 0 h 354"/>
                            <a:gd name="T24" fmla="*/ 1 w 568"/>
                            <a:gd name="T25" fmla="*/ 0 h 354"/>
                            <a:gd name="T26" fmla="*/ 1 w 568"/>
                            <a:gd name="T27" fmla="*/ 0 h 354"/>
                            <a:gd name="T28" fmla="*/ 1 w 568"/>
                            <a:gd name="T29" fmla="*/ 0 h 354"/>
                            <a:gd name="T30" fmla="*/ 1 w 568"/>
                            <a:gd name="T31" fmla="*/ 0 h 354"/>
                            <a:gd name="T32" fmla="*/ 0 w 568"/>
                            <a:gd name="T33" fmla="*/ 0 h 354"/>
                            <a:gd name="T34" fmla="*/ 0 w 568"/>
                            <a:gd name="T35" fmla="*/ 0 h 354"/>
                            <a:gd name="T36" fmla="*/ 0 w 568"/>
                            <a:gd name="T37" fmla="*/ 0 h 354"/>
                            <a:gd name="T38" fmla="*/ 0 w 568"/>
                            <a:gd name="T39" fmla="*/ 0 h 354"/>
                            <a:gd name="T40" fmla="*/ 0 w 568"/>
                            <a:gd name="T41" fmla="*/ 0 h 354"/>
                            <a:gd name="T42" fmla="*/ 0 w 568"/>
                            <a:gd name="T43" fmla="*/ 0 h 354"/>
                            <a:gd name="T44" fmla="*/ 0 w 568"/>
                            <a:gd name="T45" fmla="*/ 0 h 354"/>
                            <a:gd name="T46" fmla="*/ 0 w 568"/>
                            <a:gd name="T47" fmla="*/ 0 h 354"/>
                            <a:gd name="T48" fmla="*/ 0 w 568"/>
                            <a:gd name="T49" fmla="*/ 0 h 354"/>
                            <a:gd name="T50" fmla="*/ 0 w 568"/>
                            <a:gd name="T51" fmla="*/ 0 h 354"/>
                            <a:gd name="T52" fmla="*/ 0 w 568"/>
                            <a:gd name="T53" fmla="*/ 0 h 354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568"/>
                            <a:gd name="T82" fmla="*/ 0 h 354"/>
                            <a:gd name="T83" fmla="*/ 568 w 568"/>
                            <a:gd name="T84" fmla="*/ 354 h 354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568" h="354">
                              <a:moveTo>
                                <a:pt x="15" y="354"/>
                              </a:moveTo>
                              <a:lnTo>
                                <a:pt x="52" y="335"/>
                              </a:lnTo>
                              <a:lnTo>
                                <a:pt x="107" y="313"/>
                              </a:lnTo>
                              <a:lnTo>
                                <a:pt x="165" y="295"/>
                              </a:lnTo>
                              <a:lnTo>
                                <a:pt x="239" y="269"/>
                              </a:lnTo>
                              <a:lnTo>
                                <a:pt x="315" y="246"/>
                              </a:lnTo>
                              <a:lnTo>
                                <a:pt x="392" y="227"/>
                              </a:lnTo>
                              <a:lnTo>
                                <a:pt x="468" y="209"/>
                              </a:lnTo>
                              <a:lnTo>
                                <a:pt x="520" y="194"/>
                              </a:lnTo>
                              <a:lnTo>
                                <a:pt x="568" y="179"/>
                              </a:lnTo>
                              <a:lnTo>
                                <a:pt x="553" y="142"/>
                              </a:lnTo>
                              <a:lnTo>
                                <a:pt x="539" y="110"/>
                              </a:lnTo>
                              <a:lnTo>
                                <a:pt x="516" y="85"/>
                              </a:lnTo>
                              <a:lnTo>
                                <a:pt x="470" y="48"/>
                              </a:lnTo>
                              <a:lnTo>
                                <a:pt x="428" y="23"/>
                              </a:lnTo>
                              <a:lnTo>
                                <a:pt x="386" y="7"/>
                              </a:lnTo>
                              <a:lnTo>
                                <a:pt x="341" y="0"/>
                              </a:lnTo>
                              <a:lnTo>
                                <a:pt x="279" y="4"/>
                              </a:lnTo>
                              <a:lnTo>
                                <a:pt x="195" y="40"/>
                              </a:lnTo>
                              <a:lnTo>
                                <a:pt x="118" y="85"/>
                              </a:lnTo>
                              <a:lnTo>
                                <a:pt x="37" y="142"/>
                              </a:lnTo>
                              <a:lnTo>
                                <a:pt x="20" y="157"/>
                              </a:lnTo>
                              <a:lnTo>
                                <a:pt x="4" y="184"/>
                              </a:lnTo>
                              <a:lnTo>
                                <a:pt x="0" y="212"/>
                              </a:lnTo>
                              <a:lnTo>
                                <a:pt x="0" y="258"/>
                              </a:lnTo>
                              <a:lnTo>
                                <a:pt x="4" y="309"/>
                              </a:lnTo>
                              <a:lnTo>
                                <a:pt x="15" y="3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01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tr-TR" dirty="0"/>
                        </a:p>
                      </p:txBody>
                    </p:sp>
                    <p:sp>
                      <p:nvSpPr>
                        <p:cNvPr id="36896" name="Oval 4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496" y="3166"/>
                          <a:ext cx="88" cy="87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Arial" charset="0"/>
                            </a:defRPr>
                          </a:lvl9pPr>
                        </a:lstStyle>
                        <a:p>
                          <a:pPr algn="ctr"/>
                          <a:endParaRPr lang="tr-TR" altLang="tr-TR" dirty="0"/>
                        </a:p>
                      </p:txBody>
                    </p:sp>
                    <p:sp>
                      <p:nvSpPr>
                        <p:cNvPr id="36897" name="Oval 4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492" y="3163"/>
                          <a:ext cx="39" cy="37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Arial" charset="0"/>
                            </a:defRPr>
                          </a:lvl9pPr>
                        </a:lstStyle>
                        <a:p>
                          <a:pPr algn="ctr"/>
                          <a:endParaRPr lang="tr-TR" altLang="tr-TR" dirty="0"/>
                        </a:p>
                      </p:txBody>
                    </p:sp>
                  </p:grpSp>
                </p:grpSp>
              </p:grpSp>
              <p:grpSp>
                <p:nvGrpSpPr>
                  <p:cNvPr id="36883" name="Group 5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69" y="3112"/>
                    <a:ext cx="353" cy="214"/>
                    <a:chOff x="1369" y="3112"/>
                    <a:chExt cx="353" cy="214"/>
                  </a:xfrm>
                </p:grpSpPr>
                <p:sp>
                  <p:nvSpPr>
                    <p:cNvPr id="36884" name="Freeform 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93" y="3193"/>
                      <a:ext cx="29" cy="24"/>
                    </a:xfrm>
                    <a:custGeom>
                      <a:avLst/>
                      <a:gdLst>
                        <a:gd name="T0" fmla="*/ 0 w 86"/>
                        <a:gd name="T1" fmla="*/ 0 h 70"/>
                        <a:gd name="T2" fmla="*/ 0 w 86"/>
                        <a:gd name="T3" fmla="*/ 0 h 70"/>
                        <a:gd name="T4" fmla="*/ 0 w 86"/>
                        <a:gd name="T5" fmla="*/ 0 h 70"/>
                        <a:gd name="T6" fmla="*/ 0 w 86"/>
                        <a:gd name="T7" fmla="*/ 0 h 70"/>
                        <a:gd name="T8" fmla="*/ 0 w 86"/>
                        <a:gd name="T9" fmla="*/ 0 h 70"/>
                        <a:gd name="T10" fmla="*/ 0 w 86"/>
                        <a:gd name="T11" fmla="*/ 0 h 70"/>
                        <a:gd name="T12" fmla="*/ 0 w 86"/>
                        <a:gd name="T13" fmla="*/ 0 h 70"/>
                        <a:gd name="T14" fmla="*/ 0 w 86"/>
                        <a:gd name="T15" fmla="*/ 0 h 70"/>
                        <a:gd name="T16" fmla="*/ 0 w 86"/>
                        <a:gd name="T17" fmla="*/ 0 h 70"/>
                        <a:gd name="T18" fmla="*/ 0 w 86"/>
                        <a:gd name="T19" fmla="*/ 0 h 70"/>
                        <a:gd name="T20" fmla="*/ 0 w 86"/>
                        <a:gd name="T21" fmla="*/ 0 h 70"/>
                        <a:gd name="T22" fmla="*/ 0 w 86"/>
                        <a:gd name="T23" fmla="*/ 0 h 70"/>
                        <a:gd name="T24" fmla="*/ 0 w 86"/>
                        <a:gd name="T25" fmla="*/ 0 h 70"/>
                        <a:gd name="T26" fmla="*/ 0 w 86"/>
                        <a:gd name="T27" fmla="*/ 0 h 70"/>
                        <a:gd name="T28" fmla="*/ 0 w 86"/>
                        <a:gd name="T29" fmla="*/ 0 h 70"/>
                        <a:gd name="T30" fmla="*/ 0 w 86"/>
                        <a:gd name="T31" fmla="*/ 0 h 7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86"/>
                        <a:gd name="T49" fmla="*/ 0 h 70"/>
                        <a:gd name="T50" fmla="*/ 86 w 86"/>
                        <a:gd name="T51" fmla="*/ 70 h 7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86" h="70">
                          <a:moveTo>
                            <a:pt x="10" y="4"/>
                          </a:moveTo>
                          <a:lnTo>
                            <a:pt x="23" y="4"/>
                          </a:lnTo>
                          <a:lnTo>
                            <a:pt x="65" y="0"/>
                          </a:lnTo>
                          <a:lnTo>
                            <a:pt x="78" y="6"/>
                          </a:lnTo>
                          <a:lnTo>
                            <a:pt x="86" y="15"/>
                          </a:lnTo>
                          <a:lnTo>
                            <a:pt x="86" y="23"/>
                          </a:lnTo>
                          <a:lnTo>
                            <a:pt x="77" y="38"/>
                          </a:lnTo>
                          <a:lnTo>
                            <a:pt x="60" y="53"/>
                          </a:lnTo>
                          <a:lnTo>
                            <a:pt x="43" y="62"/>
                          </a:lnTo>
                          <a:lnTo>
                            <a:pt x="15" y="70"/>
                          </a:lnTo>
                          <a:lnTo>
                            <a:pt x="0" y="70"/>
                          </a:lnTo>
                          <a:lnTo>
                            <a:pt x="13" y="59"/>
                          </a:lnTo>
                          <a:lnTo>
                            <a:pt x="21" y="49"/>
                          </a:lnTo>
                          <a:lnTo>
                            <a:pt x="27" y="36"/>
                          </a:lnTo>
                          <a:lnTo>
                            <a:pt x="27" y="27"/>
                          </a:lnTo>
                          <a:lnTo>
                            <a:pt x="10" y="4"/>
                          </a:lnTo>
                          <a:close/>
                        </a:path>
                      </a:pathLst>
                    </a:custGeom>
                    <a:solidFill>
                      <a:srgbClr val="6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 dirty="0"/>
                    </a:p>
                  </p:txBody>
                </p:sp>
                <p:grpSp>
                  <p:nvGrpSpPr>
                    <p:cNvPr id="36885" name="Group 5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369" y="3112"/>
                      <a:ext cx="342" cy="214"/>
                      <a:chOff x="1369" y="3112"/>
                      <a:chExt cx="342" cy="214"/>
                    </a:xfrm>
                  </p:grpSpPr>
                  <p:sp>
                    <p:nvSpPr>
                      <p:cNvPr id="36886" name="Freeform 5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369" y="3206"/>
                        <a:ext cx="336" cy="120"/>
                      </a:xfrm>
                      <a:custGeom>
                        <a:avLst/>
                        <a:gdLst>
                          <a:gd name="T0" fmla="*/ 0 w 1008"/>
                          <a:gd name="T1" fmla="*/ 0 h 361"/>
                          <a:gd name="T2" fmla="*/ 0 w 1008"/>
                          <a:gd name="T3" fmla="*/ 0 h 361"/>
                          <a:gd name="T4" fmla="*/ 0 w 1008"/>
                          <a:gd name="T5" fmla="*/ 0 h 361"/>
                          <a:gd name="T6" fmla="*/ 0 w 1008"/>
                          <a:gd name="T7" fmla="*/ 0 h 361"/>
                          <a:gd name="T8" fmla="*/ 0 w 1008"/>
                          <a:gd name="T9" fmla="*/ 0 h 361"/>
                          <a:gd name="T10" fmla="*/ 0 w 1008"/>
                          <a:gd name="T11" fmla="*/ 0 h 361"/>
                          <a:gd name="T12" fmla="*/ 0 w 1008"/>
                          <a:gd name="T13" fmla="*/ 0 h 361"/>
                          <a:gd name="T14" fmla="*/ 1 w 1008"/>
                          <a:gd name="T15" fmla="*/ 0 h 361"/>
                          <a:gd name="T16" fmla="*/ 1 w 1008"/>
                          <a:gd name="T17" fmla="*/ 0 h 361"/>
                          <a:gd name="T18" fmla="*/ 1 w 1008"/>
                          <a:gd name="T19" fmla="*/ 0 h 361"/>
                          <a:gd name="T20" fmla="*/ 1 w 1008"/>
                          <a:gd name="T21" fmla="*/ 0 h 361"/>
                          <a:gd name="T22" fmla="*/ 1 w 1008"/>
                          <a:gd name="T23" fmla="*/ 0 h 361"/>
                          <a:gd name="T24" fmla="*/ 1 w 1008"/>
                          <a:gd name="T25" fmla="*/ 0 h 361"/>
                          <a:gd name="T26" fmla="*/ 1 w 1008"/>
                          <a:gd name="T27" fmla="*/ 0 h 361"/>
                          <a:gd name="T28" fmla="*/ 1 w 1008"/>
                          <a:gd name="T29" fmla="*/ 0 h 361"/>
                          <a:gd name="T30" fmla="*/ 1 w 1008"/>
                          <a:gd name="T31" fmla="*/ 0 h 361"/>
                          <a:gd name="T32" fmla="*/ 1 w 1008"/>
                          <a:gd name="T33" fmla="*/ 0 h 361"/>
                          <a:gd name="T34" fmla="*/ 1 w 1008"/>
                          <a:gd name="T35" fmla="*/ 0 h 361"/>
                          <a:gd name="T36" fmla="*/ 1 w 1008"/>
                          <a:gd name="T37" fmla="*/ 0 h 361"/>
                          <a:gd name="T38" fmla="*/ 1 w 1008"/>
                          <a:gd name="T39" fmla="*/ 0 h 361"/>
                          <a:gd name="T40" fmla="*/ 1 w 1008"/>
                          <a:gd name="T41" fmla="*/ 0 h 361"/>
                          <a:gd name="T42" fmla="*/ 1 w 1008"/>
                          <a:gd name="T43" fmla="*/ 0 h 361"/>
                          <a:gd name="T44" fmla="*/ 1 w 1008"/>
                          <a:gd name="T45" fmla="*/ 0 h 361"/>
                          <a:gd name="T46" fmla="*/ 1 w 1008"/>
                          <a:gd name="T47" fmla="*/ 0 h 361"/>
                          <a:gd name="T48" fmla="*/ 1 w 1008"/>
                          <a:gd name="T49" fmla="*/ 0 h 361"/>
                          <a:gd name="T50" fmla="*/ 1 w 1008"/>
                          <a:gd name="T51" fmla="*/ 0 h 361"/>
                          <a:gd name="T52" fmla="*/ 1 w 1008"/>
                          <a:gd name="T53" fmla="*/ 0 h 361"/>
                          <a:gd name="T54" fmla="*/ 1 w 1008"/>
                          <a:gd name="T55" fmla="*/ 0 h 361"/>
                          <a:gd name="T56" fmla="*/ 1 w 1008"/>
                          <a:gd name="T57" fmla="*/ 0 h 361"/>
                          <a:gd name="T58" fmla="*/ 1 w 1008"/>
                          <a:gd name="T59" fmla="*/ 0 h 361"/>
                          <a:gd name="T60" fmla="*/ 1 w 1008"/>
                          <a:gd name="T61" fmla="*/ 0 h 361"/>
                          <a:gd name="T62" fmla="*/ 1 w 1008"/>
                          <a:gd name="T63" fmla="*/ 0 h 361"/>
                          <a:gd name="T64" fmla="*/ 1 w 1008"/>
                          <a:gd name="T65" fmla="*/ 0 h 361"/>
                          <a:gd name="T66" fmla="*/ 1 w 1008"/>
                          <a:gd name="T67" fmla="*/ 0 h 361"/>
                          <a:gd name="T68" fmla="*/ 0 w 1008"/>
                          <a:gd name="T69" fmla="*/ 0 h 361"/>
                          <a:gd name="T70" fmla="*/ 0 w 1008"/>
                          <a:gd name="T71" fmla="*/ 0 h 361"/>
                          <a:gd name="T72" fmla="*/ 0 w 1008"/>
                          <a:gd name="T73" fmla="*/ 0 h 361"/>
                          <a:gd name="T74" fmla="*/ 0 w 1008"/>
                          <a:gd name="T75" fmla="*/ 0 h 361"/>
                          <a:gd name="T76" fmla="*/ 0 w 1008"/>
                          <a:gd name="T77" fmla="*/ 0 h 361"/>
                          <a:gd name="T78" fmla="*/ 0 w 1008"/>
                          <a:gd name="T79" fmla="*/ 0 h 361"/>
                          <a:gd name="T80" fmla="*/ 0 w 1008"/>
                          <a:gd name="T81" fmla="*/ 0 h 361"/>
                          <a:gd name="T82" fmla="*/ 0 w 1008"/>
                          <a:gd name="T83" fmla="*/ 0 h 361"/>
                          <a:gd name="T84" fmla="*/ 0 w 1008"/>
                          <a:gd name="T85" fmla="*/ 0 h 361"/>
                          <a:gd name="T86" fmla="*/ 0 w 1008"/>
                          <a:gd name="T87" fmla="*/ 0 h 361"/>
                          <a:gd name="T88" fmla="*/ 0 w 1008"/>
                          <a:gd name="T89" fmla="*/ 0 h 361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w 1008"/>
                          <a:gd name="T136" fmla="*/ 0 h 361"/>
                          <a:gd name="T137" fmla="*/ 1008 w 1008"/>
                          <a:gd name="T138" fmla="*/ 361 h 361"/>
                        </a:gdLst>
                        <a:ahLst/>
                        <a:cxnLst>
                          <a:cxn ang="T90">
                            <a:pos x="T0" y="T1"/>
                          </a:cxn>
                          <a:cxn ang="T91">
                            <a:pos x="T2" y="T3"/>
                          </a:cxn>
                          <a:cxn ang="T92">
                            <a:pos x="T4" y="T5"/>
                          </a:cxn>
                          <a:cxn ang="T93">
                            <a:pos x="T6" y="T7"/>
                          </a:cxn>
                          <a:cxn ang="T94">
                            <a:pos x="T8" y="T9"/>
                          </a:cxn>
                          <a:cxn ang="T95">
                            <a:pos x="T10" y="T11"/>
                          </a:cxn>
                          <a:cxn ang="T96">
                            <a:pos x="T12" y="T13"/>
                          </a:cxn>
                          <a:cxn ang="T97">
                            <a:pos x="T14" y="T15"/>
                          </a:cxn>
                          <a:cxn ang="T98">
                            <a:pos x="T16" y="T17"/>
                          </a:cxn>
                          <a:cxn ang="T99">
                            <a:pos x="T18" y="T19"/>
                          </a:cxn>
                          <a:cxn ang="T100">
                            <a:pos x="T20" y="T21"/>
                          </a:cxn>
                          <a:cxn ang="T101">
                            <a:pos x="T22" y="T23"/>
                          </a:cxn>
                          <a:cxn ang="T102">
                            <a:pos x="T24" y="T25"/>
                          </a:cxn>
                          <a:cxn ang="T103">
                            <a:pos x="T26" y="T27"/>
                          </a:cxn>
                          <a:cxn ang="T104">
                            <a:pos x="T28" y="T29"/>
                          </a:cxn>
                          <a:cxn ang="T105">
                            <a:pos x="T30" y="T31"/>
                          </a:cxn>
                          <a:cxn ang="T106">
                            <a:pos x="T32" y="T33"/>
                          </a:cxn>
                          <a:cxn ang="T107">
                            <a:pos x="T34" y="T35"/>
                          </a:cxn>
                          <a:cxn ang="T108">
                            <a:pos x="T36" y="T37"/>
                          </a:cxn>
                          <a:cxn ang="T109">
                            <a:pos x="T38" y="T39"/>
                          </a:cxn>
                          <a:cxn ang="T110">
                            <a:pos x="T40" y="T41"/>
                          </a:cxn>
                          <a:cxn ang="T111">
                            <a:pos x="T42" y="T43"/>
                          </a:cxn>
                          <a:cxn ang="T112">
                            <a:pos x="T44" y="T45"/>
                          </a:cxn>
                          <a:cxn ang="T113">
                            <a:pos x="T46" y="T47"/>
                          </a:cxn>
                          <a:cxn ang="T114">
                            <a:pos x="T48" y="T49"/>
                          </a:cxn>
                          <a:cxn ang="T115">
                            <a:pos x="T50" y="T51"/>
                          </a:cxn>
                          <a:cxn ang="T116">
                            <a:pos x="T52" y="T53"/>
                          </a:cxn>
                          <a:cxn ang="T117">
                            <a:pos x="T54" y="T55"/>
                          </a:cxn>
                          <a:cxn ang="T118">
                            <a:pos x="T56" y="T57"/>
                          </a:cxn>
                          <a:cxn ang="T119">
                            <a:pos x="T58" y="T59"/>
                          </a:cxn>
                          <a:cxn ang="T120">
                            <a:pos x="T60" y="T61"/>
                          </a:cxn>
                          <a:cxn ang="T121">
                            <a:pos x="T62" y="T63"/>
                          </a:cxn>
                          <a:cxn ang="T122">
                            <a:pos x="T64" y="T65"/>
                          </a:cxn>
                          <a:cxn ang="T123">
                            <a:pos x="T66" y="T67"/>
                          </a:cxn>
                          <a:cxn ang="T124">
                            <a:pos x="T68" y="T69"/>
                          </a:cxn>
                          <a:cxn ang="T125">
                            <a:pos x="T70" y="T71"/>
                          </a:cxn>
                          <a:cxn ang="T126">
                            <a:pos x="T72" y="T73"/>
                          </a:cxn>
                          <a:cxn ang="T127">
                            <a:pos x="T74" y="T75"/>
                          </a:cxn>
                          <a:cxn ang="T128">
                            <a:pos x="T76" y="T77"/>
                          </a:cxn>
                          <a:cxn ang="T129">
                            <a:pos x="T78" y="T79"/>
                          </a:cxn>
                          <a:cxn ang="T130">
                            <a:pos x="T80" y="T81"/>
                          </a:cxn>
                          <a:cxn ang="T131">
                            <a:pos x="T82" y="T83"/>
                          </a:cxn>
                          <a:cxn ang="T132">
                            <a:pos x="T84" y="T85"/>
                          </a:cxn>
                          <a:cxn ang="T133">
                            <a:pos x="T86" y="T87"/>
                          </a:cxn>
                          <a:cxn ang="T134">
                            <a:pos x="T88" y="T89"/>
                          </a:cxn>
                        </a:cxnLst>
                        <a:rect l="T135" t="T136" r="T137" b="T138"/>
                        <a:pathLst>
                          <a:path w="1008" h="361">
                            <a:moveTo>
                              <a:pt x="11" y="256"/>
                            </a:moveTo>
                            <a:lnTo>
                              <a:pt x="51" y="281"/>
                            </a:lnTo>
                            <a:lnTo>
                              <a:pt x="95" y="296"/>
                            </a:lnTo>
                            <a:lnTo>
                              <a:pt x="149" y="304"/>
                            </a:lnTo>
                            <a:lnTo>
                              <a:pt x="235" y="315"/>
                            </a:lnTo>
                            <a:lnTo>
                              <a:pt x="289" y="315"/>
                            </a:lnTo>
                            <a:lnTo>
                              <a:pt x="350" y="307"/>
                            </a:lnTo>
                            <a:lnTo>
                              <a:pt x="422" y="300"/>
                            </a:lnTo>
                            <a:lnTo>
                              <a:pt x="499" y="288"/>
                            </a:lnTo>
                            <a:lnTo>
                              <a:pt x="564" y="273"/>
                            </a:lnTo>
                            <a:lnTo>
                              <a:pt x="626" y="254"/>
                            </a:lnTo>
                            <a:lnTo>
                              <a:pt x="692" y="220"/>
                            </a:lnTo>
                            <a:lnTo>
                              <a:pt x="751" y="194"/>
                            </a:lnTo>
                            <a:lnTo>
                              <a:pt x="802" y="161"/>
                            </a:lnTo>
                            <a:lnTo>
                              <a:pt x="850" y="132"/>
                            </a:lnTo>
                            <a:lnTo>
                              <a:pt x="897" y="95"/>
                            </a:lnTo>
                            <a:lnTo>
                              <a:pt x="925" y="70"/>
                            </a:lnTo>
                            <a:lnTo>
                              <a:pt x="949" y="47"/>
                            </a:lnTo>
                            <a:lnTo>
                              <a:pt x="1008" y="0"/>
                            </a:lnTo>
                            <a:lnTo>
                              <a:pt x="1008" y="21"/>
                            </a:lnTo>
                            <a:lnTo>
                              <a:pt x="989" y="54"/>
                            </a:lnTo>
                            <a:lnTo>
                              <a:pt x="945" y="101"/>
                            </a:lnTo>
                            <a:lnTo>
                              <a:pt x="893" y="138"/>
                            </a:lnTo>
                            <a:lnTo>
                              <a:pt x="865" y="160"/>
                            </a:lnTo>
                            <a:lnTo>
                              <a:pt x="828" y="189"/>
                            </a:lnTo>
                            <a:lnTo>
                              <a:pt x="799" y="211"/>
                            </a:lnTo>
                            <a:lnTo>
                              <a:pt x="762" y="237"/>
                            </a:lnTo>
                            <a:lnTo>
                              <a:pt x="719" y="256"/>
                            </a:lnTo>
                            <a:lnTo>
                              <a:pt x="675" y="277"/>
                            </a:lnTo>
                            <a:lnTo>
                              <a:pt x="612" y="302"/>
                            </a:lnTo>
                            <a:lnTo>
                              <a:pt x="538" y="317"/>
                            </a:lnTo>
                            <a:lnTo>
                              <a:pt x="484" y="328"/>
                            </a:lnTo>
                            <a:lnTo>
                              <a:pt x="440" y="335"/>
                            </a:lnTo>
                            <a:lnTo>
                              <a:pt x="403" y="343"/>
                            </a:lnTo>
                            <a:lnTo>
                              <a:pt x="355" y="350"/>
                            </a:lnTo>
                            <a:lnTo>
                              <a:pt x="304" y="358"/>
                            </a:lnTo>
                            <a:lnTo>
                              <a:pt x="256" y="361"/>
                            </a:lnTo>
                            <a:lnTo>
                              <a:pt x="209" y="361"/>
                            </a:lnTo>
                            <a:lnTo>
                              <a:pt x="154" y="361"/>
                            </a:lnTo>
                            <a:lnTo>
                              <a:pt x="96" y="355"/>
                            </a:lnTo>
                            <a:lnTo>
                              <a:pt x="59" y="344"/>
                            </a:lnTo>
                            <a:lnTo>
                              <a:pt x="26" y="323"/>
                            </a:lnTo>
                            <a:lnTo>
                              <a:pt x="0" y="335"/>
                            </a:lnTo>
                            <a:lnTo>
                              <a:pt x="0" y="310"/>
                            </a:lnTo>
                            <a:lnTo>
                              <a:pt x="11" y="256"/>
                            </a:lnTo>
                            <a:close/>
                          </a:path>
                        </a:pathLst>
                      </a:custGeom>
                      <a:solidFill>
                        <a:srgbClr val="201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 dirty="0"/>
                      </a:p>
                    </p:txBody>
                  </p:sp>
                  <p:sp>
                    <p:nvSpPr>
                      <p:cNvPr id="36887" name="Freeform 5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369" y="3112"/>
                        <a:ext cx="342" cy="174"/>
                      </a:xfrm>
                      <a:custGeom>
                        <a:avLst/>
                        <a:gdLst>
                          <a:gd name="T0" fmla="*/ 0 w 1024"/>
                          <a:gd name="T1" fmla="*/ 1 h 522"/>
                          <a:gd name="T2" fmla="*/ 0 w 1024"/>
                          <a:gd name="T3" fmla="*/ 1 h 522"/>
                          <a:gd name="T4" fmla="*/ 0 w 1024"/>
                          <a:gd name="T5" fmla="*/ 0 h 522"/>
                          <a:gd name="T6" fmla="*/ 0 w 1024"/>
                          <a:gd name="T7" fmla="*/ 0 h 522"/>
                          <a:gd name="T8" fmla="*/ 0 w 1024"/>
                          <a:gd name="T9" fmla="*/ 0 h 522"/>
                          <a:gd name="T10" fmla="*/ 0 w 1024"/>
                          <a:gd name="T11" fmla="*/ 0 h 522"/>
                          <a:gd name="T12" fmla="*/ 0 w 1024"/>
                          <a:gd name="T13" fmla="*/ 0 h 522"/>
                          <a:gd name="T14" fmla="*/ 0 w 1024"/>
                          <a:gd name="T15" fmla="*/ 0 h 522"/>
                          <a:gd name="T16" fmla="*/ 1 w 1024"/>
                          <a:gd name="T17" fmla="*/ 0 h 522"/>
                          <a:gd name="T18" fmla="*/ 1 w 1024"/>
                          <a:gd name="T19" fmla="*/ 0 h 522"/>
                          <a:gd name="T20" fmla="*/ 1 w 1024"/>
                          <a:gd name="T21" fmla="*/ 0 h 522"/>
                          <a:gd name="T22" fmla="*/ 1 w 1024"/>
                          <a:gd name="T23" fmla="*/ 0 h 522"/>
                          <a:gd name="T24" fmla="*/ 1 w 1024"/>
                          <a:gd name="T25" fmla="*/ 0 h 522"/>
                          <a:gd name="T26" fmla="*/ 1 w 1024"/>
                          <a:gd name="T27" fmla="*/ 0 h 522"/>
                          <a:gd name="T28" fmla="*/ 1 w 1024"/>
                          <a:gd name="T29" fmla="*/ 0 h 522"/>
                          <a:gd name="T30" fmla="*/ 1 w 1024"/>
                          <a:gd name="T31" fmla="*/ 0 h 522"/>
                          <a:gd name="T32" fmla="*/ 1 w 1024"/>
                          <a:gd name="T33" fmla="*/ 0 h 522"/>
                          <a:gd name="T34" fmla="*/ 1 w 1024"/>
                          <a:gd name="T35" fmla="*/ 0 h 522"/>
                          <a:gd name="T36" fmla="*/ 1 w 1024"/>
                          <a:gd name="T37" fmla="*/ 0 h 522"/>
                          <a:gd name="T38" fmla="*/ 1 w 1024"/>
                          <a:gd name="T39" fmla="*/ 0 h 522"/>
                          <a:gd name="T40" fmla="*/ 1 w 1024"/>
                          <a:gd name="T41" fmla="*/ 0 h 522"/>
                          <a:gd name="T42" fmla="*/ 1 w 1024"/>
                          <a:gd name="T43" fmla="*/ 0 h 522"/>
                          <a:gd name="T44" fmla="*/ 1 w 1024"/>
                          <a:gd name="T45" fmla="*/ 0 h 522"/>
                          <a:gd name="T46" fmla="*/ 1 w 1024"/>
                          <a:gd name="T47" fmla="*/ 0 h 522"/>
                          <a:gd name="T48" fmla="*/ 1 w 1024"/>
                          <a:gd name="T49" fmla="*/ 0 h 522"/>
                          <a:gd name="T50" fmla="*/ 1 w 1024"/>
                          <a:gd name="T51" fmla="*/ 0 h 522"/>
                          <a:gd name="T52" fmla="*/ 1 w 1024"/>
                          <a:gd name="T53" fmla="*/ 0 h 522"/>
                          <a:gd name="T54" fmla="*/ 0 w 1024"/>
                          <a:gd name="T55" fmla="*/ 0 h 522"/>
                          <a:gd name="T56" fmla="*/ 0 w 1024"/>
                          <a:gd name="T57" fmla="*/ 0 h 522"/>
                          <a:gd name="T58" fmla="*/ 0 w 1024"/>
                          <a:gd name="T59" fmla="*/ 0 h 522"/>
                          <a:gd name="T60" fmla="*/ 0 w 1024"/>
                          <a:gd name="T61" fmla="*/ 0 h 522"/>
                          <a:gd name="T62" fmla="*/ 0 w 1024"/>
                          <a:gd name="T63" fmla="*/ 0 h 522"/>
                          <a:gd name="T64" fmla="*/ 0 w 1024"/>
                          <a:gd name="T65" fmla="*/ 0 h 522"/>
                          <a:gd name="T66" fmla="*/ 0 w 1024"/>
                          <a:gd name="T67" fmla="*/ 1 h 522"/>
                          <a:gd name="T68" fmla="*/ 0 w 1024"/>
                          <a:gd name="T69" fmla="*/ 1 h 522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w 1024"/>
                          <a:gd name="T106" fmla="*/ 0 h 522"/>
                          <a:gd name="T107" fmla="*/ 1024 w 1024"/>
                          <a:gd name="T108" fmla="*/ 522 h 522"/>
                        </a:gdLst>
                        <a:ahLst/>
                        <a:cxnLst>
                          <a:cxn ang="T70">
                            <a:pos x="T0" y="T1"/>
                          </a:cxn>
                          <a:cxn ang="T71">
                            <a:pos x="T2" y="T3"/>
                          </a:cxn>
                          <a:cxn ang="T72">
                            <a:pos x="T4" y="T5"/>
                          </a:cxn>
                          <a:cxn ang="T73">
                            <a:pos x="T6" y="T7"/>
                          </a:cxn>
                          <a:cxn ang="T74">
                            <a:pos x="T8" y="T9"/>
                          </a:cxn>
                          <a:cxn ang="T75">
                            <a:pos x="T10" y="T11"/>
                          </a:cxn>
                          <a:cxn ang="T76">
                            <a:pos x="T12" y="T13"/>
                          </a:cxn>
                          <a:cxn ang="T77">
                            <a:pos x="T14" y="T15"/>
                          </a:cxn>
                          <a:cxn ang="T78">
                            <a:pos x="T16" y="T17"/>
                          </a:cxn>
                          <a:cxn ang="T79">
                            <a:pos x="T18" y="T19"/>
                          </a:cxn>
                          <a:cxn ang="T80">
                            <a:pos x="T20" y="T21"/>
                          </a:cxn>
                          <a:cxn ang="T81">
                            <a:pos x="T22" y="T23"/>
                          </a:cxn>
                          <a:cxn ang="T82">
                            <a:pos x="T24" y="T25"/>
                          </a:cxn>
                          <a:cxn ang="T83">
                            <a:pos x="T26" y="T27"/>
                          </a:cxn>
                          <a:cxn ang="T84">
                            <a:pos x="T28" y="T29"/>
                          </a:cxn>
                          <a:cxn ang="T85">
                            <a:pos x="T30" y="T31"/>
                          </a:cxn>
                          <a:cxn ang="T86">
                            <a:pos x="T32" y="T33"/>
                          </a:cxn>
                          <a:cxn ang="T87">
                            <a:pos x="T34" y="T35"/>
                          </a:cxn>
                          <a:cxn ang="T88">
                            <a:pos x="T36" y="T37"/>
                          </a:cxn>
                          <a:cxn ang="T89">
                            <a:pos x="T38" y="T39"/>
                          </a:cxn>
                          <a:cxn ang="T90">
                            <a:pos x="T40" y="T41"/>
                          </a:cxn>
                          <a:cxn ang="T91">
                            <a:pos x="T42" y="T43"/>
                          </a:cxn>
                          <a:cxn ang="T92">
                            <a:pos x="T44" y="T45"/>
                          </a:cxn>
                          <a:cxn ang="T93">
                            <a:pos x="T46" y="T47"/>
                          </a:cxn>
                          <a:cxn ang="T94">
                            <a:pos x="T48" y="T49"/>
                          </a:cxn>
                          <a:cxn ang="T95">
                            <a:pos x="T50" y="T51"/>
                          </a:cxn>
                          <a:cxn ang="T96">
                            <a:pos x="T52" y="T53"/>
                          </a:cxn>
                          <a:cxn ang="T97">
                            <a:pos x="T54" y="T55"/>
                          </a:cxn>
                          <a:cxn ang="T98">
                            <a:pos x="T56" y="T57"/>
                          </a:cxn>
                          <a:cxn ang="T99">
                            <a:pos x="T58" y="T59"/>
                          </a:cxn>
                          <a:cxn ang="T100">
                            <a:pos x="T60" y="T61"/>
                          </a:cxn>
                          <a:cxn ang="T101">
                            <a:pos x="T62" y="T63"/>
                          </a:cxn>
                          <a:cxn ang="T102">
                            <a:pos x="T64" y="T65"/>
                          </a:cxn>
                          <a:cxn ang="T103">
                            <a:pos x="T66" y="T67"/>
                          </a:cxn>
                          <a:cxn ang="T104">
                            <a:pos x="T68" y="T69"/>
                          </a:cxn>
                        </a:cxnLst>
                        <a:rect l="T105" t="T106" r="T107" b="T108"/>
                        <a:pathLst>
                          <a:path w="1024" h="522">
                            <a:moveTo>
                              <a:pt x="0" y="522"/>
                            </a:moveTo>
                            <a:lnTo>
                              <a:pt x="26" y="477"/>
                            </a:lnTo>
                            <a:lnTo>
                              <a:pt x="44" y="448"/>
                            </a:lnTo>
                            <a:lnTo>
                              <a:pt x="52" y="404"/>
                            </a:lnTo>
                            <a:lnTo>
                              <a:pt x="60" y="377"/>
                            </a:lnTo>
                            <a:lnTo>
                              <a:pt x="75" y="355"/>
                            </a:lnTo>
                            <a:lnTo>
                              <a:pt x="97" y="333"/>
                            </a:lnTo>
                            <a:lnTo>
                              <a:pt x="119" y="310"/>
                            </a:lnTo>
                            <a:lnTo>
                              <a:pt x="137" y="288"/>
                            </a:lnTo>
                            <a:lnTo>
                              <a:pt x="148" y="267"/>
                            </a:lnTo>
                            <a:lnTo>
                              <a:pt x="170" y="238"/>
                            </a:lnTo>
                            <a:lnTo>
                              <a:pt x="188" y="216"/>
                            </a:lnTo>
                            <a:lnTo>
                              <a:pt x="210" y="205"/>
                            </a:lnTo>
                            <a:lnTo>
                              <a:pt x="243" y="186"/>
                            </a:lnTo>
                            <a:lnTo>
                              <a:pt x="275" y="161"/>
                            </a:lnTo>
                            <a:lnTo>
                              <a:pt x="316" y="135"/>
                            </a:lnTo>
                            <a:lnTo>
                              <a:pt x="349" y="114"/>
                            </a:lnTo>
                            <a:lnTo>
                              <a:pt x="390" y="92"/>
                            </a:lnTo>
                            <a:lnTo>
                              <a:pt x="426" y="73"/>
                            </a:lnTo>
                            <a:lnTo>
                              <a:pt x="467" y="51"/>
                            </a:lnTo>
                            <a:lnTo>
                              <a:pt x="504" y="37"/>
                            </a:lnTo>
                            <a:lnTo>
                              <a:pt x="532" y="33"/>
                            </a:lnTo>
                            <a:lnTo>
                              <a:pt x="558" y="37"/>
                            </a:lnTo>
                            <a:lnTo>
                              <a:pt x="595" y="44"/>
                            </a:lnTo>
                            <a:lnTo>
                              <a:pt x="635" y="59"/>
                            </a:lnTo>
                            <a:lnTo>
                              <a:pt x="698" y="81"/>
                            </a:lnTo>
                            <a:lnTo>
                              <a:pt x="742" y="110"/>
                            </a:lnTo>
                            <a:lnTo>
                              <a:pt x="785" y="131"/>
                            </a:lnTo>
                            <a:lnTo>
                              <a:pt x="829" y="161"/>
                            </a:lnTo>
                            <a:lnTo>
                              <a:pt x="859" y="172"/>
                            </a:lnTo>
                            <a:lnTo>
                              <a:pt x="884" y="190"/>
                            </a:lnTo>
                            <a:lnTo>
                              <a:pt x="909" y="216"/>
                            </a:lnTo>
                            <a:lnTo>
                              <a:pt x="939" y="234"/>
                            </a:lnTo>
                            <a:lnTo>
                              <a:pt x="961" y="245"/>
                            </a:lnTo>
                            <a:lnTo>
                              <a:pt x="987" y="249"/>
                            </a:lnTo>
                            <a:lnTo>
                              <a:pt x="1005" y="249"/>
                            </a:lnTo>
                            <a:lnTo>
                              <a:pt x="1024" y="249"/>
                            </a:lnTo>
                            <a:lnTo>
                              <a:pt x="987" y="216"/>
                            </a:lnTo>
                            <a:lnTo>
                              <a:pt x="950" y="183"/>
                            </a:lnTo>
                            <a:lnTo>
                              <a:pt x="920" y="161"/>
                            </a:lnTo>
                            <a:lnTo>
                              <a:pt x="887" y="139"/>
                            </a:lnTo>
                            <a:lnTo>
                              <a:pt x="848" y="110"/>
                            </a:lnTo>
                            <a:lnTo>
                              <a:pt x="826" y="92"/>
                            </a:lnTo>
                            <a:lnTo>
                              <a:pt x="800" y="81"/>
                            </a:lnTo>
                            <a:lnTo>
                              <a:pt x="746" y="62"/>
                            </a:lnTo>
                            <a:lnTo>
                              <a:pt x="705" y="44"/>
                            </a:lnTo>
                            <a:lnTo>
                              <a:pt x="661" y="26"/>
                            </a:lnTo>
                            <a:lnTo>
                              <a:pt x="617" y="11"/>
                            </a:lnTo>
                            <a:lnTo>
                              <a:pt x="562" y="0"/>
                            </a:lnTo>
                            <a:lnTo>
                              <a:pt x="525" y="0"/>
                            </a:lnTo>
                            <a:lnTo>
                              <a:pt x="489" y="3"/>
                            </a:lnTo>
                            <a:lnTo>
                              <a:pt x="456" y="7"/>
                            </a:lnTo>
                            <a:lnTo>
                              <a:pt x="423" y="14"/>
                            </a:lnTo>
                            <a:lnTo>
                              <a:pt x="393" y="26"/>
                            </a:lnTo>
                            <a:lnTo>
                              <a:pt x="360" y="40"/>
                            </a:lnTo>
                            <a:lnTo>
                              <a:pt x="331" y="59"/>
                            </a:lnTo>
                            <a:lnTo>
                              <a:pt x="305" y="77"/>
                            </a:lnTo>
                            <a:lnTo>
                              <a:pt x="283" y="99"/>
                            </a:lnTo>
                            <a:lnTo>
                              <a:pt x="251" y="125"/>
                            </a:lnTo>
                            <a:lnTo>
                              <a:pt x="214" y="150"/>
                            </a:lnTo>
                            <a:lnTo>
                              <a:pt x="181" y="183"/>
                            </a:lnTo>
                            <a:lnTo>
                              <a:pt x="151" y="216"/>
                            </a:lnTo>
                            <a:lnTo>
                              <a:pt x="127" y="242"/>
                            </a:lnTo>
                            <a:lnTo>
                              <a:pt x="101" y="275"/>
                            </a:lnTo>
                            <a:lnTo>
                              <a:pt x="75" y="307"/>
                            </a:lnTo>
                            <a:lnTo>
                              <a:pt x="53" y="336"/>
                            </a:lnTo>
                            <a:lnTo>
                              <a:pt x="42" y="366"/>
                            </a:lnTo>
                            <a:lnTo>
                              <a:pt x="42" y="380"/>
                            </a:lnTo>
                            <a:lnTo>
                              <a:pt x="22" y="415"/>
                            </a:lnTo>
                            <a:lnTo>
                              <a:pt x="11" y="463"/>
                            </a:lnTo>
                            <a:lnTo>
                              <a:pt x="0" y="522"/>
                            </a:lnTo>
                            <a:close/>
                          </a:path>
                        </a:pathLst>
                      </a:custGeom>
                      <a:solidFill>
                        <a:srgbClr val="20202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 dirty="0"/>
                      </a:p>
                    </p:txBody>
                  </p:sp>
                </p:grpSp>
              </p:grpSp>
            </p:grpSp>
          </p:grpSp>
        </p:grpSp>
        <p:sp>
          <p:nvSpPr>
            <p:cNvPr id="36871" name="Text Box 56"/>
            <p:cNvSpPr txBox="1">
              <a:spLocks noChangeArrowheads="1"/>
            </p:cNvSpPr>
            <p:nvPr/>
          </p:nvSpPr>
          <p:spPr bwMode="auto">
            <a:xfrm>
              <a:off x="7772400" y="3276600"/>
              <a:ext cx="701323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tr-TR" sz="4400" b="1" i="1" dirty="0"/>
                <a:t>v</a:t>
              </a:r>
            </a:p>
          </p:txBody>
        </p:sp>
        <p:sp>
          <p:nvSpPr>
            <p:cNvPr id="36872" name="Line 57"/>
            <p:cNvSpPr>
              <a:spLocks noChangeShapeType="1"/>
            </p:cNvSpPr>
            <p:nvPr/>
          </p:nvSpPr>
          <p:spPr bwMode="auto">
            <a:xfrm>
              <a:off x="8001000" y="3505200"/>
              <a:ext cx="228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11585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8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tr-TR" dirty="0"/>
              <a:t>Phong </a:t>
            </a:r>
            <a:r>
              <a:rPr lang="tr-TR" altLang="tr-TR" dirty="0"/>
              <a:t>Işıklandırması</a:t>
            </a:r>
            <a:r>
              <a:rPr lang="en-US" altLang="tr-TR" dirty="0"/>
              <a:t>: </a:t>
            </a:r>
            <a:r>
              <a:rPr lang="en-US" altLang="tr-TR" i="1" dirty="0"/>
              <a:t>n</a:t>
            </a:r>
            <a:r>
              <a:rPr lang="en-US" altLang="tr-TR" i="1" baseline="-25000" dirty="0"/>
              <a:t>shiny</a:t>
            </a:r>
            <a:r>
              <a:rPr lang="en-US" altLang="tr-TR" i="1" dirty="0"/>
              <a:t> </a:t>
            </a:r>
            <a:r>
              <a:rPr lang="tr-TR" altLang="tr-TR" dirty="0"/>
              <a:t>Terimi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32</a:t>
            </a:fld>
            <a:endParaRPr lang="tr-TR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r>
              <a:rPr lang="tr-TR" dirty="0"/>
              <a:t>Bu çizimde de görüldüğü gibi </a:t>
            </a:r>
            <a:r>
              <a:rPr lang="en-US" altLang="tr-TR" i="1" dirty="0"/>
              <a:t>n</a:t>
            </a:r>
            <a:r>
              <a:rPr lang="en-US" altLang="tr-TR" i="1" baseline="-25000" dirty="0"/>
              <a:t>shiny</a:t>
            </a:r>
            <a:r>
              <a:rPr lang="en-US" altLang="tr-TR" i="1" dirty="0"/>
              <a:t> </a:t>
            </a:r>
            <a:r>
              <a:rPr lang="tr-TR" altLang="tr-TR" dirty="0"/>
              <a:t>terimi büyüdükçe daha az saçılım var, yani mükemmel aynaya doğru gidiyor </a:t>
            </a:r>
            <a:r>
              <a:rPr lang="en-US" dirty="0"/>
              <a:t>:</a:t>
            </a:r>
          </a:p>
          <a:p>
            <a:pPr marL="0" indent="0">
              <a:lnSpc>
                <a:spcPct val="90000"/>
              </a:lnSpc>
              <a:defRPr/>
            </a:pPr>
            <a:endParaRPr lang="en-US" dirty="0"/>
          </a:p>
          <a:p>
            <a:pPr marL="0" indent="0">
              <a:lnSpc>
                <a:spcPct val="90000"/>
              </a:lnSpc>
              <a:defRPr/>
            </a:pPr>
            <a:endParaRPr lang="en-US" dirty="0"/>
          </a:p>
          <a:p>
            <a:pPr marL="0" indent="0">
              <a:lnSpc>
                <a:spcPct val="90000"/>
              </a:lnSpc>
              <a:defRPr/>
            </a:pPr>
            <a:endParaRPr lang="en-US" dirty="0"/>
          </a:p>
          <a:p>
            <a:pPr marL="0" indent="0">
              <a:lnSpc>
                <a:spcPct val="90000"/>
              </a:lnSpc>
              <a:defRPr/>
            </a:pPr>
            <a:endParaRPr lang="en-US" dirty="0"/>
          </a:p>
          <a:p>
            <a:pPr marL="0" indent="0">
              <a:lnSpc>
                <a:spcPct val="90000"/>
              </a:lnSpc>
              <a:defRPr/>
            </a:pPr>
            <a:endParaRPr lang="en-US" dirty="0"/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r>
              <a:rPr lang="en-US" i="0" dirty="0">
                <a:solidFill>
                  <a:srgbClr val="FFFF00"/>
                </a:solidFill>
              </a:rPr>
              <a:t>What does this term control, visually?</a:t>
            </a:r>
            <a:endParaRPr lang="en-US" i="0" dirty="0">
              <a:solidFill>
                <a:schemeClr val="accent1"/>
              </a:solidFill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9" b="9947"/>
          <a:stretch>
            <a:fillRect/>
          </a:stretch>
        </p:blipFill>
        <p:spPr bwMode="auto">
          <a:xfrm>
            <a:off x="1150056" y="3009900"/>
            <a:ext cx="6794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023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Phong </a:t>
            </a:r>
            <a:r>
              <a:rPr lang="tr-TR" altLang="tr-TR" dirty="0"/>
              <a:t>Işıklandırma Hesabı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33</a:t>
            </a:fld>
            <a:endParaRPr lang="tr-TR" dirty="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tr-TR" dirty="0"/>
              <a:t>Phong'un formülündeki kosinüs terimi vektör aritmetiği ile daha kolay hesaplanır</a:t>
            </a:r>
            <a:r>
              <a:rPr lang="en-US" dirty="0"/>
              <a:t>:</a:t>
            </a:r>
          </a:p>
          <a:p>
            <a:pPr marL="0" indent="0">
              <a:defRPr/>
            </a:pPr>
            <a:endParaRPr lang="en-US" dirty="0"/>
          </a:p>
          <a:p>
            <a:pPr marL="274320" lvl="1" indent="0">
              <a:buNone/>
              <a:defRPr/>
            </a:pPr>
            <a:endParaRPr lang="tr-TR" i="1" dirty="0">
              <a:latin typeface="Times New Roman" pitchFamily="18" charset="0"/>
            </a:endParaRPr>
          </a:p>
          <a:p>
            <a:pPr>
              <a:defRPr/>
            </a:pPr>
            <a:r>
              <a:rPr lang="tr-TR" dirty="0"/>
              <a:t>Burada</a:t>
            </a:r>
          </a:p>
          <a:p>
            <a:pPr lvl="1">
              <a:defRPr/>
            </a:pPr>
            <a:r>
              <a:rPr lang="en-US" i="1" dirty="0">
                <a:latin typeface="Times New Roman" pitchFamily="18" charset="0"/>
              </a:rPr>
              <a:t>V</a:t>
            </a:r>
            <a:r>
              <a:rPr lang="en-US" dirty="0"/>
              <a:t> </a:t>
            </a:r>
            <a:r>
              <a:rPr lang="tr-TR" dirty="0"/>
              <a:t> kameranın bakış açısını veren birim vektör</a:t>
            </a:r>
            <a:endParaRPr lang="en-US" dirty="0"/>
          </a:p>
          <a:p>
            <a:pPr lvl="1">
              <a:defRPr/>
            </a:pPr>
            <a:r>
              <a:rPr lang="en-US" i="1" dirty="0">
                <a:latin typeface="Times New Roman" pitchFamily="18" charset="0"/>
              </a:rPr>
              <a:t>R</a:t>
            </a:r>
            <a:r>
              <a:rPr lang="en-US" i="1" dirty="0"/>
              <a:t> </a:t>
            </a:r>
            <a:r>
              <a:rPr lang="tr-TR" i="1" dirty="0"/>
              <a:t> </a:t>
            </a:r>
            <a:r>
              <a:rPr lang="tr-TR" dirty="0"/>
              <a:t>ideal yansımanın yönü</a:t>
            </a:r>
            <a:r>
              <a:rPr lang="en-US" dirty="0"/>
              <a:t>	</a:t>
            </a:r>
            <a:endParaRPr lang="tr-TR" dirty="0"/>
          </a:p>
          <a:p>
            <a:pPr marL="273050" indent="-273050">
              <a:buNone/>
              <a:defRPr/>
            </a:pPr>
            <a:r>
              <a:rPr lang="tr-TR" dirty="0"/>
              <a:t> 	Yüzey normali ve ışık yönleri biliniyor, R'nin hesabı gerekmektedir:</a:t>
            </a:r>
            <a:endParaRPr lang="en-US" dirty="0"/>
          </a:p>
        </p:txBody>
      </p:sp>
      <p:graphicFrame>
        <p:nvGraphicFramePr>
          <p:cNvPr id="306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442981"/>
              </p:ext>
            </p:extLst>
          </p:nvPr>
        </p:nvGraphicFramePr>
        <p:xfrm>
          <a:off x="2267744" y="2348880"/>
          <a:ext cx="4791029" cy="870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4" name="Denklem" r:id="rId3" imgW="1511280" imgH="266400" progId="Equation.3">
                  <p:embed/>
                </p:oleObj>
              </mc:Choice>
              <mc:Fallback>
                <p:oleObj name="Denklem" r:id="rId3" imgW="1511280" imgH="266400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348880"/>
                        <a:ext cx="4791029" cy="870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547058"/>
              </p:ext>
            </p:extLst>
          </p:nvPr>
        </p:nvGraphicFramePr>
        <p:xfrm>
          <a:off x="2555776" y="5302150"/>
          <a:ext cx="394327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5" name="Denklem" r:id="rId5" imgW="1231560" imgH="215640" progId="Equation.3">
                  <p:embed/>
                </p:oleObj>
              </mc:Choice>
              <mc:Fallback>
                <p:oleObj name="Denklem" r:id="rId5" imgW="1231560" imgH="21564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302150"/>
                        <a:ext cx="394327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334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Line 9"/>
          <p:cNvSpPr>
            <a:spLocks noChangeShapeType="1"/>
          </p:cNvSpPr>
          <p:nvPr/>
        </p:nvSpPr>
        <p:spPr bwMode="auto">
          <a:xfrm flipV="1">
            <a:off x="5068828" y="2491759"/>
            <a:ext cx="0" cy="190500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40965" name="Line 10"/>
          <p:cNvSpPr>
            <a:spLocks noChangeShapeType="1"/>
          </p:cNvSpPr>
          <p:nvPr/>
        </p:nvSpPr>
        <p:spPr bwMode="auto">
          <a:xfrm>
            <a:off x="2901362" y="4422159"/>
            <a:ext cx="433493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40966" name="Line 11"/>
          <p:cNvSpPr>
            <a:spLocks noChangeShapeType="1"/>
          </p:cNvSpPr>
          <p:nvPr/>
        </p:nvSpPr>
        <p:spPr bwMode="auto">
          <a:xfrm rot="201800" flipH="1" flipV="1">
            <a:off x="3033413" y="3185629"/>
            <a:ext cx="4074477" cy="2430185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40967" name="Line 13"/>
          <p:cNvSpPr>
            <a:spLocks noChangeShapeType="1"/>
          </p:cNvSpPr>
          <p:nvPr/>
        </p:nvSpPr>
        <p:spPr bwMode="auto">
          <a:xfrm>
            <a:off x="7009527" y="3063259"/>
            <a:ext cx="0" cy="137160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40968" name="Line 15"/>
          <p:cNvSpPr>
            <a:spLocks noChangeShapeType="1"/>
          </p:cNvSpPr>
          <p:nvPr/>
        </p:nvSpPr>
        <p:spPr bwMode="auto">
          <a:xfrm>
            <a:off x="3131840" y="3050559"/>
            <a:ext cx="0" cy="1371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40969" name="Line 16"/>
          <p:cNvSpPr>
            <a:spLocks noChangeShapeType="1"/>
          </p:cNvSpPr>
          <p:nvPr/>
        </p:nvSpPr>
        <p:spPr bwMode="auto">
          <a:xfrm>
            <a:off x="2901362" y="4472959"/>
            <a:ext cx="4334933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40970" name="Line 17"/>
          <p:cNvSpPr>
            <a:spLocks noChangeShapeType="1"/>
          </p:cNvSpPr>
          <p:nvPr/>
        </p:nvSpPr>
        <p:spPr bwMode="auto">
          <a:xfrm>
            <a:off x="2901362" y="4549159"/>
            <a:ext cx="4334933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40971" name="Line 18"/>
          <p:cNvSpPr>
            <a:spLocks noChangeShapeType="1"/>
          </p:cNvSpPr>
          <p:nvPr/>
        </p:nvSpPr>
        <p:spPr bwMode="auto">
          <a:xfrm>
            <a:off x="2901362" y="4625359"/>
            <a:ext cx="4334933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40972" name="Line 19"/>
          <p:cNvSpPr>
            <a:spLocks noChangeShapeType="1"/>
          </p:cNvSpPr>
          <p:nvPr/>
        </p:nvSpPr>
        <p:spPr bwMode="auto">
          <a:xfrm>
            <a:off x="7009527" y="4422159"/>
            <a:ext cx="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40973" name="Line 20"/>
          <p:cNvSpPr>
            <a:spLocks noChangeShapeType="1"/>
          </p:cNvSpPr>
          <p:nvPr/>
        </p:nvSpPr>
        <p:spPr bwMode="auto">
          <a:xfrm flipV="1">
            <a:off x="5057540" y="3050559"/>
            <a:ext cx="1975555" cy="1384299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40974" name="Text Box 21"/>
          <p:cNvSpPr txBox="1">
            <a:spLocks noChangeArrowheads="1"/>
          </p:cNvSpPr>
          <p:nvPr/>
        </p:nvSpPr>
        <p:spPr bwMode="auto">
          <a:xfrm>
            <a:off x="4865628" y="2059959"/>
            <a:ext cx="4741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b="1" dirty="0">
                <a:solidFill>
                  <a:schemeClr val="tx2"/>
                </a:solidFill>
              </a:rPr>
              <a:t>N</a:t>
            </a:r>
            <a:endParaRPr lang="en-US" altLang="tr-TR" b="1" dirty="0">
              <a:solidFill>
                <a:schemeClr val="tx2"/>
              </a:solidFill>
            </a:endParaRPr>
          </a:p>
        </p:txBody>
      </p:sp>
      <p:sp>
        <p:nvSpPr>
          <p:cNvPr id="40975" name="Text Box 22"/>
          <p:cNvSpPr txBox="1">
            <a:spLocks noChangeArrowheads="1"/>
          </p:cNvSpPr>
          <p:nvPr/>
        </p:nvSpPr>
        <p:spPr bwMode="auto">
          <a:xfrm>
            <a:off x="6762162" y="2440959"/>
            <a:ext cx="4741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b="1" dirty="0">
                <a:solidFill>
                  <a:schemeClr val="tx2"/>
                </a:solidFill>
              </a:rPr>
              <a:t>L</a:t>
            </a:r>
            <a:endParaRPr lang="en-US" altLang="tr-TR" b="1" dirty="0">
              <a:solidFill>
                <a:schemeClr val="tx2"/>
              </a:solidFill>
            </a:endParaRPr>
          </a:p>
        </p:txBody>
      </p:sp>
      <p:sp>
        <p:nvSpPr>
          <p:cNvPr id="40976" name="Text Box 23"/>
          <p:cNvSpPr txBox="1">
            <a:spLocks noChangeArrowheads="1"/>
          </p:cNvSpPr>
          <p:nvPr/>
        </p:nvSpPr>
        <p:spPr bwMode="auto">
          <a:xfrm>
            <a:off x="6732240" y="3660159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b="1" dirty="0">
                <a:solidFill>
                  <a:schemeClr val="tx2"/>
                </a:solidFill>
              </a:rPr>
              <a:t>2(N</a:t>
            </a:r>
            <a:r>
              <a:rPr lang="tr-TR" altLang="tr-TR" b="1" dirty="0">
                <a:solidFill>
                  <a:schemeClr val="tx2"/>
                </a:solidFill>
                <a:cs typeface="Times New Roman" pitchFamily="18" charset="0"/>
              </a:rPr>
              <a:t>∙</a:t>
            </a:r>
            <a:r>
              <a:rPr lang="tr-TR" altLang="tr-TR" b="1" dirty="0">
                <a:solidFill>
                  <a:schemeClr val="tx2"/>
                </a:solidFill>
              </a:rPr>
              <a:t>L)N</a:t>
            </a:r>
            <a:endParaRPr lang="en-US" altLang="tr-TR" b="1" dirty="0">
              <a:solidFill>
                <a:schemeClr val="tx2"/>
              </a:solidFill>
            </a:endParaRPr>
          </a:p>
        </p:txBody>
      </p:sp>
      <p:sp>
        <p:nvSpPr>
          <p:cNvPr id="40977" name="Arc 24"/>
          <p:cNvSpPr>
            <a:spLocks/>
          </p:cNvSpPr>
          <p:nvPr/>
        </p:nvSpPr>
        <p:spPr bwMode="auto">
          <a:xfrm>
            <a:off x="5068829" y="3901459"/>
            <a:ext cx="403578" cy="228600"/>
          </a:xfrm>
          <a:custGeom>
            <a:avLst/>
            <a:gdLst>
              <a:gd name="T0" fmla="*/ 0 w 21331"/>
              <a:gd name="T1" fmla="*/ 0 h 21600"/>
              <a:gd name="T2" fmla="*/ 2147483647 w 21331"/>
              <a:gd name="T3" fmla="*/ 2147483647 h 21600"/>
              <a:gd name="T4" fmla="*/ 0 w 21331"/>
              <a:gd name="T5" fmla="*/ 2147483647 h 21600"/>
              <a:gd name="T6" fmla="*/ 0 60000 65536"/>
              <a:gd name="T7" fmla="*/ 0 60000 65536"/>
              <a:gd name="T8" fmla="*/ 0 60000 65536"/>
              <a:gd name="T9" fmla="*/ 0 w 21331"/>
              <a:gd name="T10" fmla="*/ 0 h 21600"/>
              <a:gd name="T11" fmla="*/ 21331 w 213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31" h="21600" fill="none" extrusionOk="0">
                <a:moveTo>
                  <a:pt x="-1" y="0"/>
                </a:moveTo>
                <a:cubicBezTo>
                  <a:pt x="10617" y="0"/>
                  <a:pt x="19660" y="7716"/>
                  <a:pt x="21331" y="18201"/>
                </a:cubicBezTo>
              </a:path>
              <a:path w="21331" h="21600" stroke="0" extrusionOk="0">
                <a:moveTo>
                  <a:pt x="-1" y="0"/>
                </a:moveTo>
                <a:cubicBezTo>
                  <a:pt x="10617" y="0"/>
                  <a:pt x="19660" y="7716"/>
                  <a:pt x="21331" y="1820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40978" name="Arc 25"/>
          <p:cNvSpPr>
            <a:spLocks/>
          </p:cNvSpPr>
          <p:nvPr/>
        </p:nvSpPr>
        <p:spPr bwMode="auto">
          <a:xfrm>
            <a:off x="5057540" y="3901459"/>
            <a:ext cx="403578" cy="228600"/>
          </a:xfrm>
          <a:custGeom>
            <a:avLst/>
            <a:gdLst>
              <a:gd name="T0" fmla="*/ 0 w 21331"/>
              <a:gd name="T1" fmla="*/ 0 h 21600"/>
              <a:gd name="T2" fmla="*/ 2147483647 w 21331"/>
              <a:gd name="T3" fmla="*/ 2147483647 h 21600"/>
              <a:gd name="T4" fmla="*/ 0 w 21331"/>
              <a:gd name="T5" fmla="*/ 2147483647 h 21600"/>
              <a:gd name="T6" fmla="*/ 0 60000 65536"/>
              <a:gd name="T7" fmla="*/ 0 60000 65536"/>
              <a:gd name="T8" fmla="*/ 0 60000 65536"/>
              <a:gd name="T9" fmla="*/ 0 w 21331"/>
              <a:gd name="T10" fmla="*/ 0 h 21600"/>
              <a:gd name="T11" fmla="*/ 21331 w 213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31" h="21600" fill="none" extrusionOk="0">
                <a:moveTo>
                  <a:pt x="-1" y="0"/>
                </a:moveTo>
                <a:cubicBezTo>
                  <a:pt x="10617" y="0"/>
                  <a:pt x="19660" y="7716"/>
                  <a:pt x="21331" y="18201"/>
                </a:cubicBezTo>
              </a:path>
              <a:path w="21331" h="21600" stroke="0" extrusionOk="0">
                <a:moveTo>
                  <a:pt x="-1" y="0"/>
                </a:moveTo>
                <a:cubicBezTo>
                  <a:pt x="10617" y="0"/>
                  <a:pt x="19660" y="7716"/>
                  <a:pt x="21331" y="1820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40979" name="Arc 27"/>
          <p:cNvSpPr>
            <a:spLocks/>
          </p:cNvSpPr>
          <p:nvPr/>
        </p:nvSpPr>
        <p:spPr bwMode="auto">
          <a:xfrm rot="18497410">
            <a:off x="4625916" y="3914160"/>
            <a:ext cx="454025" cy="203200"/>
          </a:xfrm>
          <a:custGeom>
            <a:avLst/>
            <a:gdLst>
              <a:gd name="T0" fmla="*/ 0 w 21331"/>
              <a:gd name="T1" fmla="*/ 0 h 21600"/>
              <a:gd name="T2" fmla="*/ 2147483647 w 21331"/>
              <a:gd name="T3" fmla="*/ 2147483647 h 21600"/>
              <a:gd name="T4" fmla="*/ 0 w 21331"/>
              <a:gd name="T5" fmla="*/ 2147483647 h 21600"/>
              <a:gd name="T6" fmla="*/ 0 60000 65536"/>
              <a:gd name="T7" fmla="*/ 0 60000 65536"/>
              <a:gd name="T8" fmla="*/ 0 60000 65536"/>
              <a:gd name="T9" fmla="*/ 0 w 21331"/>
              <a:gd name="T10" fmla="*/ 0 h 21600"/>
              <a:gd name="T11" fmla="*/ 21331 w 213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31" h="21600" fill="none" extrusionOk="0">
                <a:moveTo>
                  <a:pt x="-1" y="0"/>
                </a:moveTo>
                <a:cubicBezTo>
                  <a:pt x="10617" y="0"/>
                  <a:pt x="19660" y="7716"/>
                  <a:pt x="21331" y="18201"/>
                </a:cubicBezTo>
              </a:path>
              <a:path w="21331" h="21600" stroke="0" extrusionOk="0">
                <a:moveTo>
                  <a:pt x="-1" y="0"/>
                </a:moveTo>
                <a:cubicBezTo>
                  <a:pt x="10617" y="0"/>
                  <a:pt x="19660" y="7716"/>
                  <a:pt x="21331" y="1820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5BBEAF40-C3BD-4852-98F5-1B7478981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3640" y="2467744"/>
            <a:ext cx="89269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tr-TR" b="1" dirty="0">
              <a:solidFill>
                <a:schemeClr val="tx2"/>
              </a:solidFill>
            </a:endParaRPr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81280"/>
            <a:ext cx="8229600" cy="990600"/>
          </a:xfrm>
        </p:spPr>
        <p:txBody>
          <a:bodyPr/>
          <a:lstStyle/>
          <a:p>
            <a:r>
              <a:rPr lang="tr-TR" altLang="tr-TR" dirty="0"/>
              <a:t>R Vektörünün Hesabı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34</a:t>
            </a:fld>
            <a:endParaRPr lang="tr-TR" dirty="0"/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D78EECC9-B035-4BFF-8AE5-CC1D158DE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2564904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b="1" dirty="0">
                <a:solidFill>
                  <a:schemeClr val="tx2"/>
                </a:solidFill>
              </a:rPr>
              <a:t>L</a:t>
            </a:r>
            <a:endParaRPr lang="en-US" altLang="tr-TR" b="1" dirty="0">
              <a:solidFill>
                <a:schemeClr val="tx2"/>
              </a:solidFill>
            </a:endParaRPr>
          </a:p>
        </p:txBody>
      </p:sp>
      <p:sp>
        <p:nvSpPr>
          <p:cNvPr id="40980" name="Text Box 30"/>
          <p:cNvSpPr txBox="1">
            <a:spLocks noChangeArrowheads="1"/>
          </p:cNvSpPr>
          <p:nvPr/>
        </p:nvSpPr>
        <p:spPr bwMode="auto">
          <a:xfrm rot="19528068">
            <a:off x="5199525" y="3006932"/>
            <a:ext cx="21649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b="1" dirty="0">
                <a:solidFill>
                  <a:schemeClr val="tx2"/>
                </a:solidFill>
              </a:rPr>
              <a:t>R=2(N</a:t>
            </a:r>
            <a:r>
              <a:rPr lang="tr-TR" altLang="tr-TR" b="1" dirty="0">
                <a:solidFill>
                  <a:schemeClr val="tx2"/>
                </a:solidFill>
                <a:cs typeface="Times New Roman" pitchFamily="18" charset="0"/>
              </a:rPr>
              <a:t>∙</a:t>
            </a:r>
            <a:r>
              <a:rPr lang="tr-TR" altLang="tr-TR" b="1" dirty="0">
                <a:solidFill>
                  <a:schemeClr val="tx2"/>
                </a:solidFill>
              </a:rPr>
              <a:t>L)N-L</a:t>
            </a:r>
            <a:endParaRPr lang="en-US" altLang="tr-T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46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Phong </a:t>
            </a:r>
            <a:r>
              <a:rPr lang="tr-TR" altLang="tr-TR" dirty="0"/>
              <a:t>Örnekleri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35</a:t>
            </a:fld>
            <a:endParaRPr lang="tr-TR" dirty="0"/>
          </a:p>
        </p:txBody>
      </p:sp>
      <p:sp>
        <p:nvSpPr>
          <p:cNvPr id="3082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tr-TR" dirty="0"/>
              <a:t>Aşağıdaki küreler</a:t>
            </a:r>
            <a:r>
              <a:rPr lang="en-US" dirty="0"/>
              <a:t> </a:t>
            </a:r>
            <a:r>
              <a:rPr lang="en-US" i="0" dirty="0">
                <a:latin typeface="Times New Roman" pitchFamily="18" charset="0"/>
              </a:rPr>
              <a:t>L</a:t>
            </a:r>
            <a:r>
              <a:rPr lang="en-US" dirty="0"/>
              <a:t> </a:t>
            </a:r>
            <a:r>
              <a:rPr lang="tr-TR" dirty="0"/>
              <a:t>ve</a:t>
            </a:r>
            <a:r>
              <a:rPr lang="en-US" dirty="0"/>
              <a:t> </a:t>
            </a:r>
            <a:r>
              <a:rPr lang="en-US" i="0" dirty="0">
                <a:latin typeface="Times New Roman" pitchFamily="18" charset="0"/>
              </a:rPr>
              <a:t>n</a:t>
            </a:r>
            <a:r>
              <a:rPr lang="en-US" i="0" baseline="-25000" dirty="0">
                <a:latin typeface="Times New Roman" pitchFamily="18" charset="0"/>
              </a:rPr>
              <a:t>shiny</a:t>
            </a:r>
            <a:r>
              <a:rPr lang="en-US" dirty="0"/>
              <a:t> </a:t>
            </a:r>
            <a:r>
              <a:rPr lang="tr-TR" dirty="0"/>
              <a:t>'nin farklı değerleri ile Phong yönteminin çıktılarını vermektedirler</a:t>
            </a:r>
            <a:r>
              <a:rPr lang="en-US" dirty="0"/>
              <a:t>: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64" y="2348880"/>
            <a:ext cx="704762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64" y="4291979"/>
            <a:ext cx="704762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615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Phong </a:t>
            </a:r>
            <a:r>
              <a:rPr lang="tr-TR" altLang="tr-TR" dirty="0"/>
              <a:t>Işıklandırma Modeli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36</a:t>
            </a:fld>
            <a:endParaRPr lang="tr-TR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dirty="0"/>
              <a:t>Şimdi ortam ışığı</a:t>
            </a:r>
            <a:r>
              <a:rPr lang="en-US" dirty="0"/>
              <a:t>, </a:t>
            </a:r>
            <a:r>
              <a:rPr lang="tr-TR" dirty="0"/>
              <a:t>dağınık ve</a:t>
            </a:r>
            <a:r>
              <a:rPr lang="en-US" dirty="0"/>
              <a:t> </a:t>
            </a:r>
            <a:r>
              <a:rPr lang="tr-TR" dirty="0"/>
              <a:t>parlak yansıma</a:t>
            </a:r>
            <a:r>
              <a:rPr lang="en-US" dirty="0"/>
              <a:t> </a:t>
            </a:r>
            <a:r>
              <a:rPr lang="tr-TR" dirty="0"/>
              <a:t>parçalarını bir ışık için birleştirirsek:</a:t>
            </a:r>
            <a:endParaRPr lang="en-US" b="0" dirty="0">
              <a:solidFill>
                <a:schemeClr val="tx2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>
              <a:solidFill>
                <a:srgbClr val="FF6600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>
              <a:solidFill>
                <a:srgbClr val="FF6600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>
              <a:solidFill>
                <a:srgbClr val="FF6600"/>
              </a:solidFill>
            </a:endParaRPr>
          </a:p>
          <a:p>
            <a:pPr>
              <a:defRPr/>
            </a:pPr>
            <a:r>
              <a:rPr lang="tr-TR" dirty="0"/>
              <a:t>Yansımalar birden çok ışık kaynağı varken şöyle hesaplanır</a:t>
            </a:r>
            <a:r>
              <a:rPr lang="en-US" dirty="0"/>
              <a:t>:</a:t>
            </a:r>
          </a:p>
          <a:p>
            <a:pPr marL="0" indent="0"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tr-TR" dirty="0"/>
          </a:p>
          <a:p>
            <a:pPr marL="0" indent="0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9252" name="Object 4"/>
              <p:cNvSpPr txBox="1"/>
              <p:nvPr/>
            </p:nvSpPr>
            <p:spPr bwMode="auto">
              <a:xfrm>
                <a:off x="467544" y="2276475"/>
                <a:ext cx="8497316" cy="648469"/>
              </a:xfrm>
              <a:prstGeom prst="rect">
                <a:avLst/>
              </a:prstGeom>
              <a:noFill/>
              <a:ln w="254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tr-T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tr-T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𝑎𝑚𝑏𝑖𝑒𝑛𝑡</m:t>
                          </m:r>
                        </m:sub>
                      </m:sSub>
                      <m:r>
                        <a:rPr lang="tr-T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sz="3200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tr-T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tr-T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𝐋</m:t>
                      </m:r>
                      <m:r>
                        <a:rPr lang="tr-T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tr-T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tr-T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tr-T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tr-T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  <m:sSup>
                        <m:sSupPr>
                          <m:ctrlPr>
                            <a:rPr lang="tr-T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tr-T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tr-T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30925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2276475"/>
                <a:ext cx="8497316" cy="6484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861479"/>
              </p:ext>
            </p:extLst>
          </p:nvPr>
        </p:nvGraphicFramePr>
        <p:xfrm>
          <a:off x="654026" y="4731253"/>
          <a:ext cx="8036544" cy="1218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6" name="Denklem" r:id="rId4" imgW="4785480" imgH="711360" progId="Equation.3">
                  <p:embed/>
                </p:oleObj>
              </mc:Choice>
              <mc:Fallback>
                <p:oleObj name="Denklem" r:id="rId4" imgW="4785480" imgH="71136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26" y="4731253"/>
                        <a:ext cx="8036544" cy="121802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8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37</a:t>
            </a:fld>
            <a:endParaRPr lang="tr-TR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1056" y="304800"/>
            <a:ext cx="8578144" cy="1143000"/>
          </a:xfrm>
        </p:spPr>
        <p:txBody>
          <a:bodyPr/>
          <a:lstStyle/>
          <a:p>
            <a:r>
              <a:rPr lang="en-US" altLang="tr-TR" dirty="0"/>
              <a:t>Phong </a:t>
            </a:r>
            <a:r>
              <a:rPr lang="tr-TR" altLang="tr-TR" dirty="0"/>
              <a:t>Işıklandırma</a:t>
            </a:r>
            <a:r>
              <a:rPr lang="en-US" altLang="tr-TR" dirty="0"/>
              <a:t>: </a:t>
            </a:r>
            <a:r>
              <a:rPr lang="tr-TR" altLang="tr-TR" dirty="0"/>
              <a:t>Işık Değerleri</a:t>
            </a:r>
            <a:endParaRPr lang="en-US" altLang="tr-TR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828473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035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Phong </a:t>
            </a:r>
            <a:r>
              <a:rPr lang="tr-TR" altLang="tr-TR" dirty="0"/>
              <a:t>Işıklandırma Modeli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38</a:t>
            </a:fld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Formülün son hali genellikle Phong ışıklandırması olarak bilinir.</a:t>
            </a:r>
          </a:p>
          <a:p>
            <a:r>
              <a:rPr lang="tr-TR" dirty="0"/>
              <a:t>Renkler için ka, kd ve ks nasıl hesaplanır?</a:t>
            </a:r>
          </a:p>
          <a:p>
            <a:pPr lvl="1"/>
            <a:r>
              <a:rPr lang="tr-TR" dirty="0"/>
              <a:t>Kırmızı, yeşil ve mavi </a:t>
            </a:r>
            <a:r>
              <a:rPr lang="en-US" dirty="0"/>
              <a:t>(Red</a:t>
            </a:r>
            <a:r>
              <a:rPr lang="tr-TR" dirty="0"/>
              <a:t>-</a:t>
            </a:r>
            <a:r>
              <a:rPr lang="en-US" dirty="0"/>
              <a:t>Green</a:t>
            </a:r>
            <a:r>
              <a:rPr lang="tr-TR" dirty="0"/>
              <a:t>-</a:t>
            </a:r>
            <a:r>
              <a:rPr lang="en-US" dirty="0"/>
              <a:t>Blue)</a:t>
            </a:r>
            <a:r>
              <a:rPr lang="tr-TR" dirty="0"/>
              <a:t> için ayrı ayrı hesap yapılması gerekir.</a:t>
            </a:r>
          </a:p>
          <a:p>
            <a:pPr lvl="1"/>
            <a:r>
              <a:rPr lang="tr-TR" dirty="0"/>
              <a:t>Örneğin sadece mavi için formülümüz: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Buradan tamsayı çıkmaz, ne yapmalı?</a:t>
            </a:r>
          </a:p>
          <a:p>
            <a:pPr lvl="1"/>
            <a:r>
              <a:rPr lang="tr-TR" dirty="0"/>
              <a:t>En yakın renge çekilir.</a:t>
            </a:r>
          </a:p>
          <a:p>
            <a:endParaRPr lang="tr-T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162610"/>
              </p:ext>
            </p:extLst>
          </p:nvPr>
        </p:nvGraphicFramePr>
        <p:xfrm>
          <a:off x="395536" y="3789040"/>
          <a:ext cx="8379766" cy="1174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" name="Denklem" r:id="rId3" imgW="5217120" imgH="711360" progId="Equation.3">
                  <p:embed/>
                </p:oleObj>
              </mc:Choice>
              <mc:Fallback>
                <p:oleObj name="Denklem" r:id="rId3" imgW="5217120" imgH="71136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789040"/>
                        <a:ext cx="8379766" cy="117462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00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ko-KR" dirty="0">
                <a:ea typeface="굴림" pitchFamily="34" charset="-127"/>
              </a:rPr>
              <a:t>Gazetecilikte En yakın Renk:</a:t>
            </a:r>
            <a:br>
              <a:rPr lang="tr-TR" altLang="ko-KR" dirty="0">
                <a:ea typeface="굴림" pitchFamily="34" charset="-127"/>
              </a:rPr>
            </a:br>
            <a:r>
              <a:rPr lang="en-US" altLang="ko-KR" dirty="0">
                <a:ea typeface="굴림" pitchFamily="34" charset="-127"/>
              </a:rPr>
              <a:t>Half-toning </a:t>
            </a:r>
            <a:r>
              <a:rPr lang="tr-TR" altLang="ko-KR" dirty="0">
                <a:ea typeface="굴림" pitchFamily="34" charset="-127"/>
              </a:rPr>
              <a:t>ve</a:t>
            </a:r>
            <a:r>
              <a:rPr lang="en-US" altLang="ko-KR" dirty="0">
                <a:ea typeface="굴림" pitchFamily="34" charset="-127"/>
              </a:rPr>
              <a:t> Dithering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39</a:t>
            </a:fld>
            <a:endParaRPr lang="tr-TR" dirty="0"/>
          </a:p>
        </p:txBody>
      </p:sp>
      <p:sp>
        <p:nvSpPr>
          <p:cNvPr id="393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ko-KR" dirty="0">
                <a:ea typeface="굴림" charset="-127"/>
              </a:rPr>
              <a:t>Half-toning</a:t>
            </a:r>
          </a:p>
          <a:p>
            <a:pPr lvl="1">
              <a:defRPr/>
            </a:pPr>
            <a:r>
              <a:rPr lang="tr-TR" altLang="ko-KR" dirty="0"/>
              <a:t>Gri seviyeleri değişik boyuttaki siyah</a:t>
            </a:r>
            <a:br>
              <a:rPr lang="tr-TR" altLang="ko-KR" dirty="0"/>
            </a:br>
            <a:r>
              <a:rPr lang="tr-TR" altLang="ko-KR" dirty="0"/>
              <a:t>noktalarla canlandıran </a:t>
            </a:r>
            <a:r>
              <a:rPr lang="tr-TR" altLang="ko-KR" dirty="0">
                <a:ea typeface="굴림" charset="-127"/>
              </a:rPr>
              <a:t>tekniktir.</a:t>
            </a:r>
            <a:r>
              <a:rPr lang="en-US" altLang="ko-KR" dirty="0">
                <a:ea typeface="굴림" charset="-127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ko-KR" dirty="0">
                <a:ea typeface="굴림" charset="-127"/>
              </a:rPr>
              <a:t>Dithering	(= digital half-toning)</a:t>
            </a:r>
          </a:p>
          <a:p>
            <a:pPr lvl="1">
              <a:defRPr/>
            </a:pPr>
            <a:r>
              <a:rPr lang="tr-TR" altLang="ko-KR" dirty="0"/>
              <a:t>Dijital hali aşağıdaki gibi sabit boyutta</a:t>
            </a:r>
            <a:br>
              <a:rPr lang="tr-TR" altLang="ko-KR" dirty="0">
                <a:ea typeface="굴림" charset="-127"/>
              </a:rPr>
            </a:br>
            <a:r>
              <a:rPr lang="tr-TR" altLang="ko-KR" dirty="0">
                <a:ea typeface="굴림" charset="-127"/>
              </a:rPr>
              <a:t>farklı desenlerle gri seviyeleri canlan-</a:t>
            </a:r>
            <a:br>
              <a:rPr lang="tr-TR" altLang="ko-KR" dirty="0">
                <a:ea typeface="굴림" charset="-127"/>
              </a:rPr>
            </a:br>
            <a:r>
              <a:rPr lang="tr-TR" altLang="ko-KR" dirty="0">
                <a:ea typeface="굴림" charset="-127"/>
              </a:rPr>
              <a:t>dırır.</a:t>
            </a:r>
            <a:endParaRPr lang="en-US" altLang="ko-KR" dirty="0">
              <a:ea typeface="굴림" charset="-127"/>
            </a:endParaRPr>
          </a:p>
          <a:p>
            <a:pPr lvl="1">
              <a:defRPr/>
            </a:pPr>
            <a:endParaRPr lang="en-US" altLang="ko-KR" dirty="0">
              <a:ea typeface="굴림" charset="-127"/>
            </a:endParaRPr>
          </a:p>
        </p:txBody>
      </p:sp>
      <p:pic>
        <p:nvPicPr>
          <p:cNvPr id="50180" name="Picture 4" descr="g7-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39341"/>
            <a:ext cx="2284611" cy="367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g7-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646385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5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b="1" dirty="0">
                <a:solidFill>
                  <a:srgbClr val="FF0000"/>
                </a:solidFill>
              </a:rPr>
              <a:t>Aydınlanma (ing:</a:t>
            </a:r>
            <a:r>
              <a:rPr lang="en-US" b="1" i="1" dirty="0">
                <a:solidFill>
                  <a:srgbClr val="FF0000"/>
                </a:solidFill>
              </a:rPr>
              <a:t>Illumination</a:t>
            </a:r>
            <a:r>
              <a:rPr lang="tr-TR" b="1" dirty="0">
                <a:solidFill>
                  <a:srgbClr val="FF0000"/>
                </a:solidFill>
              </a:rPr>
              <a:t>)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tr-TR" dirty="0"/>
              <a:t>Işık kaynağından yüzeye ve noktalara enerjinin transferi.</a:t>
            </a:r>
            <a:endParaRPr lang="en-US" dirty="0"/>
          </a:p>
          <a:p>
            <a:pPr lvl="1">
              <a:defRPr/>
            </a:pPr>
            <a:r>
              <a:rPr lang="tr-TR" dirty="0"/>
              <a:t>Aydınlanma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dire</a:t>
            </a:r>
            <a:r>
              <a:rPr lang="tr-TR" i="1" dirty="0">
                <a:solidFill>
                  <a:srgbClr val="FF0000"/>
                </a:solidFill>
              </a:rPr>
              <a:t>k</a:t>
            </a:r>
            <a:r>
              <a:rPr lang="en-US" i="1" dirty="0"/>
              <a:t> </a:t>
            </a:r>
            <a:r>
              <a:rPr lang="tr-TR" dirty="0"/>
              <a:t>ve</a:t>
            </a:r>
            <a:r>
              <a:rPr lang="en-US" dirty="0"/>
              <a:t> </a:t>
            </a:r>
            <a:r>
              <a:rPr lang="tr-TR" i="1" dirty="0">
                <a:solidFill>
                  <a:srgbClr val="FF0000"/>
                </a:solidFill>
              </a:rPr>
              <a:t>dolaylı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tr-TR" i="1" dirty="0">
                <a:solidFill>
                  <a:srgbClr val="FF0000"/>
                </a:solidFill>
              </a:rPr>
              <a:t>aydınlanmayı </a:t>
            </a:r>
            <a:r>
              <a:rPr lang="tr-TR" dirty="0"/>
              <a:t>içerir.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tr-TR" b="1" dirty="0">
                <a:solidFill>
                  <a:srgbClr val="FF0000"/>
                </a:solidFill>
              </a:rPr>
              <a:t>Işıklandırma (ing:</a:t>
            </a:r>
            <a:r>
              <a:rPr lang="en-US" b="1" i="1" dirty="0">
                <a:solidFill>
                  <a:srgbClr val="FF0000"/>
                </a:solidFill>
              </a:rPr>
              <a:t>Lighting</a:t>
            </a:r>
            <a:r>
              <a:rPr lang="tr-TR" b="1" dirty="0">
                <a:solidFill>
                  <a:srgbClr val="FF0000"/>
                </a:solidFill>
              </a:rPr>
              <a:t>)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tr-TR" dirty="0"/>
              <a:t>Işık değerinin bir 3 boyutlu noktada, genelde de bir yüzey üzerinde hesabıdır.</a:t>
            </a:r>
            <a:endParaRPr lang="en-US" dirty="0"/>
          </a:p>
          <a:p>
            <a:pPr>
              <a:defRPr/>
            </a:pPr>
            <a:r>
              <a:rPr lang="tr-TR" b="1" dirty="0">
                <a:solidFill>
                  <a:srgbClr val="FF0000"/>
                </a:solidFill>
              </a:rPr>
              <a:t>Renklendirme (ing:</a:t>
            </a:r>
            <a:r>
              <a:rPr lang="en-US" b="1" i="1" dirty="0">
                <a:solidFill>
                  <a:srgbClr val="FF0000"/>
                </a:solidFill>
              </a:rPr>
              <a:t>Shading</a:t>
            </a:r>
            <a:r>
              <a:rPr lang="tr-TR" b="1" dirty="0">
                <a:solidFill>
                  <a:srgbClr val="FF0000"/>
                </a:solidFill>
                <a:sym typeface="Wingdings" panose="05000000000000000000" pitchFamily="2" charset="2"/>
              </a:rPr>
              <a:t>):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tr-TR" dirty="0"/>
              <a:t>Piksellere renklerin atanma</a:t>
            </a:r>
            <a:r>
              <a:rPr lang="en-US" dirty="0"/>
              <a:t>s</a:t>
            </a:r>
            <a:r>
              <a:rPr lang="tr-TR" dirty="0"/>
              <a:t>ı işlemidir.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Tanımlar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8156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ko-KR" dirty="0">
                <a:ea typeface="굴림" pitchFamily="34" charset="-127"/>
              </a:rPr>
              <a:t>Değişik Materyallerden Yapılma </a:t>
            </a:r>
            <a:r>
              <a:rPr lang="en-US" altLang="ko-KR" dirty="0">
                <a:ea typeface="굴림" pitchFamily="34" charset="-127"/>
              </a:rPr>
              <a:t>Ut</a:t>
            </a:r>
            <a:r>
              <a:rPr lang="tr-TR" altLang="ko-KR" dirty="0"/>
              <a:t>ah</a:t>
            </a:r>
            <a:r>
              <a:rPr lang="en-US" altLang="ko-KR" dirty="0">
                <a:ea typeface="굴림" pitchFamily="34" charset="-127"/>
              </a:rPr>
              <a:t> </a:t>
            </a:r>
            <a:r>
              <a:rPr lang="tr-TR" altLang="ko-KR" dirty="0">
                <a:ea typeface="굴림" pitchFamily="34" charset="-127"/>
              </a:rPr>
              <a:t>Demlikler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40</a:t>
            </a:fld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03" name="Picture 3" descr="cp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0646"/>
            <a:ext cx="5978753" cy="558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8351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Şeffaflık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41</a:t>
            </a:fld>
            <a:endParaRPr lang="tr-TR" dirty="0"/>
          </a:p>
        </p:txBody>
      </p:sp>
      <p:sp>
        <p:nvSpPr>
          <p:cNvPr id="312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4186768" cy="4937760"/>
          </a:xfrm>
        </p:spPr>
        <p:txBody>
          <a:bodyPr>
            <a:normAutofit/>
          </a:bodyPr>
          <a:lstStyle/>
          <a:p>
            <a:pPr marL="273050" indent="-273050">
              <a:defRPr/>
            </a:pPr>
            <a:r>
              <a:rPr lang="tr-TR" sz="2400" dirty="0"/>
              <a:t>Şeffaf bir yüzey hem yansıma yapar hem de ışık geçirir.</a:t>
            </a:r>
          </a:p>
          <a:p>
            <a:pPr marL="273050" indent="-273050">
              <a:defRPr/>
            </a:pPr>
            <a:r>
              <a:rPr lang="tr-TR" sz="2400" dirty="0"/>
              <a:t>Şeffaflık oranına göre arkasındaki objenin yüzey özelliklerinden de etkilenir.</a:t>
            </a:r>
          </a:p>
          <a:p>
            <a:pPr marL="547370" lvl="1" indent="-273050">
              <a:defRPr/>
            </a:pPr>
            <a:r>
              <a:rPr lang="tr-TR" sz="2100" dirty="0"/>
              <a:t>Oradan yansıyan ışığı geçirir.</a:t>
            </a:r>
            <a:endParaRPr lang="en-US" sz="2100" dirty="0"/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4643968" y="3384550"/>
            <a:ext cx="1944511" cy="1873250"/>
          </a:xfrm>
          <a:prstGeom prst="rtTriangle">
            <a:avLst/>
          </a:prstGeom>
          <a:solidFill>
            <a:srgbClr val="960054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endParaRPr lang="tr-TR" altLang="tr-TR" dirty="0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 flipH="1">
            <a:off x="5651501" y="2698751"/>
            <a:ext cx="505178" cy="16557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V="1">
            <a:off x="5638801" y="4130675"/>
            <a:ext cx="1584678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 rot="2595742">
            <a:off x="5795434" y="4032250"/>
            <a:ext cx="1368778" cy="215900"/>
          </a:xfrm>
          <a:prstGeom prst="rect">
            <a:avLst/>
          </a:prstGeom>
          <a:solidFill>
            <a:srgbClr val="00FFFF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endParaRPr lang="tr-TR" altLang="tr-TR" dirty="0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flipH="1">
            <a:off x="6550378" y="2376488"/>
            <a:ext cx="505178" cy="16557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V="1">
            <a:off x="6563078" y="3889376"/>
            <a:ext cx="1104900" cy="14287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877756" y="4537076"/>
            <a:ext cx="2039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2000" b="1" i="1" dirty="0">
                <a:solidFill>
                  <a:schemeClr val="tx2"/>
                </a:solidFill>
                <a:latin typeface="Arial" charset="0"/>
              </a:rPr>
              <a:t>Şeffaf obje</a:t>
            </a:r>
            <a:endParaRPr lang="en-US" altLang="tr-TR" sz="2000" b="1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5363634" y="2160589"/>
            <a:ext cx="178223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2000" b="1" i="1" dirty="0">
                <a:solidFill>
                  <a:schemeClr val="tx2"/>
                </a:solidFill>
                <a:latin typeface="Arial" charset="0"/>
              </a:rPr>
              <a:t>Işık ışınları</a:t>
            </a:r>
            <a:endParaRPr lang="en-US" altLang="tr-TR" sz="2000" b="1" i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557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Şeffaflık (devam)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42</a:t>
            </a:fld>
            <a:endParaRPr lang="tr-TR" dirty="0"/>
          </a:p>
        </p:txBody>
      </p:sp>
      <p:sp>
        <p:nvSpPr>
          <p:cNvPr id="313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5122912" cy="4937760"/>
          </a:xfrm>
        </p:spPr>
        <p:txBody>
          <a:bodyPr/>
          <a:lstStyle/>
          <a:p>
            <a:pPr marL="273050" indent="-273050">
              <a:defRPr/>
            </a:pPr>
            <a:r>
              <a:rPr lang="tr-TR" sz="2700" dirty="0"/>
              <a:t>Gerçekçi şeffaflıkta kırılma (ing: </a:t>
            </a:r>
            <a:r>
              <a:rPr lang="tr-TR" sz="2700" i="1" dirty="0"/>
              <a:t>refraction</a:t>
            </a:r>
            <a:r>
              <a:rPr lang="tr-TR" sz="2700" dirty="0"/>
              <a:t>) önemli bir görev alır.</a:t>
            </a:r>
          </a:p>
          <a:p>
            <a:pPr marL="273050" indent="-273050">
              <a:defRPr/>
            </a:pPr>
            <a:r>
              <a:rPr lang="tr-TR" sz="2700" dirty="0"/>
              <a:t>Düz camda bunun etkisi de üzerine gelen ışıkları paralel olarak kaydırmasıdır.</a:t>
            </a:r>
            <a:endParaRPr lang="en-US" sz="2700" dirty="0"/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6011333" y="3030539"/>
            <a:ext cx="2421467" cy="865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endParaRPr lang="tr-TR" altLang="tr-TR" dirty="0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6011333" y="3463925"/>
            <a:ext cx="2421467" cy="503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endParaRPr lang="tr-TR" altLang="tr-TR" dirty="0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H="1" flipV="1">
            <a:off x="6300612" y="2311400"/>
            <a:ext cx="863600" cy="719138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V="1">
            <a:off x="7151511" y="2022476"/>
            <a:ext cx="0" cy="100806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V="1">
            <a:off x="7164212" y="2289175"/>
            <a:ext cx="863600" cy="719138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53257" name="Arc 9"/>
          <p:cNvSpPr>
            <a:spLocks/>
          </p:cNvSpPr>
          <p:nvPr/>
        </p:nvSpPr>
        <p:spPr bwMode="auto">
          <a:xfrm flipH="1">
            <a:off x="6948311" y="2671763"/>
            <a:ext cx="215900" cy="2159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53258" name="Arc 10"/>
          <p:cNvSpPr>
            <a:spLocks/>
          </p:cNvSpPr>
          <p:nvPr/>
        </p:nvSpPr>
        <p:spPr bwMode="auto">
          <a:xfrm>
            <a:off x="7138812" y="2667000"/>
            <a:ext cx="215900" cy="2159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7164211" y="3030538"/>
            <a:ext cx="320322" cy="9318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7164212" y="3030538"/>
            <a:ext cx="0" cy="1008062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53261" name="Arc 13"/>
          <p:cNvSpPr>
            <a:spLocks/>
          </p:cNvSpPr>
          <p:nvPr/>
        </p:nvSpPr>
        <p:spPr bwMode="auto">
          <a:xfrm rot="13102654" flipH="1">
            <a:off x="7230534" y="3397251"/>
            <a:ext cx="158044" cy="320675"/>
          </a:xfrm>
          <a:custGeom>
            <a:avLst/>
            <a:gdLst>
              <a:gd name="T0" fmla="*/ 0 w 18475"/>
              <a:gd name="T1" fmla="*/ 0 h 21600"/>
              <a:gd name="T2" fmla="*/ 2147483647 w 18475"/>
              <a:gd name="T3" fmla="*/ 2147483647 h 21600"/>
              <a:gd name="T4" fmla="*/ 0 w 18475"/>
              <a:gd name="T5" fmla="*/ 2147483647 h 21600"/>
              <a:gd name="T6" fmla="*/ 0 60000 65536"/>
              <a:gd name="T7" fmla="*/ 0 60000 65536"/>
              <a:gd name="T8" fmla="*/ 0 60000 65536"/>
              <a:gd name="T9" fmla="*/ 0 w 18475"/>
              <a:gd name="T10" fmla="*/ 0 h 21600"/>
              <a:gd name="T11" fmla="*/ 18475 w 184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75" h="21600" fill="none" extrusionOk="0">
                <a:moveTo>
                  <a:pt x="-1" y="0"/>
                </a:moveTo>
                <a:cubicBezTo>
                  <a:pt x="7554" y="0"/>
                  <a:pt x="14560" y="3946"/>
                  <a:pt x="18474" y="10408"/>
                </a:cubicBezTo>
              </a:path>
              <a:path w="18475" h="21600" stroke="0" extrusionOk="0">
                <a:moveTo>
                  <a:pt x="-1" y="0"/>
                </a:moveTo>
                <a:cubicBezTo>
                  <a:pt x="7554" y="0"/>
                  <a:pt x="14560" y="3946"/>
                  <a:pt x="18474" y="1040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6453011" y="2395538"/>
            <a:ext cx="93697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tr-TR" sz="1600" b="1" i="1">
                <a:solidFill>
                  <a:srgbClr val="FF0000"/>
                </a:solidFill>
                <a:latin typeface="Arial" charset="0"/>
              </a:rPr>
              <a:t>θ</a:t>
            </a:r>
            <a:r>
              <a:rPr lang="tr-TR" altLang="tr-TR" sz="1600" b="1" i="1" baseline="-25000" dirty="0">
                <a:solidFill>
                  <a:srgbClr val="FF0000"/>
                </a:solidFill>
                <a:latin typeface="Arial" charset="0"/>
              </a:rPr>
              <a:t>i</a:t>
            </a:r>
            <a:endParaRPr lang="el-GR" altLang="tr-TR" sz="1600" b="1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3263" name="Text Box 16"/>
          <p:cNvSpPr txBox="1">
            <a:spLocks noChangeArrowheads="1"/>
          </p:cNvSpPr>
          <p:nvPr/>
        </p:nvSpPr>
        <p:spPr bwMode="auto">
          <a:xfrm>
            <a:off x="6859411" y="2362200"/>
            <a:ext cx="93697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tr-TR" sz="1600" b="1" i="1">
                <a:solidFill>
                  <a:srgbClr val="FF0000"/>
                </a:solidFill>
                <a:latin typeface="Arial" charset="0"/>
              </a:rPr>
              <a:t>θ</a:t>
            </a:r>
            <a:r>
              <a:rPr lang="tr-TR" altLang="tr-TR" sz="1600" b="1" i="1" baseline="-25000" dirty="0">
                <a:solidFill>
                  <a:srgbClr val="FF0000"/>
                </a:solidFill>
                <a:latin typeface="Arial" charset="0"/>
              </a:rPr>
              <a:t>i</a:t>
            </a:r>
            <a:endParaRPr lang="el-GR" altLang="tr-TR" sz="1600" b="1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6834011" y="3675063"/>
            <a:ext cx="93697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tr-TR" sz="1600" b="1" i="1" dirty="0">
                <a:solidFill>
                  <a:srgbClr val="FFFF00"/>
                </a:solidFill>
                <a:latin typeface="Arial" charset="0"/>
              </a:rPr>
              <a:t>θ</a:t>
            </a:r>
            <a:r>
              <a:rPr lang="tr-TR" altLang="tr-TR" sz="1600" b="1" i="1" baseline="-25000" dirty="0">
                <a:solidFill>
                  <a:srgbClr val="FFFF00"/>
                </a:solidFill>
                <a:latin typeface="Arial" charset="0"/>
              </a:rPr>
              <a:t>r</a:t>
            </a:r>
            <a:endParaRPr lang="el-GR" altLang="tr-TR" sz="1600" b="1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3265" name="Text Box 18"/>
          <p:cNvSpPr txBox="1">
            <a:spLocks noChangeArrowheads="1"/>
          </p:cNvSpPr>
          <p:nvPr/>
        </p:nvSpPr>
        <p:spPr bwMode="auto">
          <a:xfrm>
            <a:off x="5940778" y="1951039"/>
            <a:ext cx="57573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2000" b="1" dirty="0">
                <a:latin typeface="Arial" charset="0"/>
              </a:rPr>
              <a:t>L</a:t>
            </a:r>
            <a:endParaRPr lang="en-US" altLang="tr-TR" sz="2000" b="1" dirty="0">
              <a:latin typeface="Arial" charset="0"/>
            </a:endParaRPr>
          </a:p>
        </p:txBody>
      </p:sp>
      <p:sp>
        <p:nvSpPr>
          <p:cNvPr id="53266" name="Text Box 19"/>
          <p:cNvSpPr txBox="1">
            <a:spLocks noChangeArrowheads="1"/>
          </p:cNvSpPr>
          <p:nvPr/>
        </p:nvSpPr>
        <p:spPr bwMode="auto">
          <a:xfrm>
            <a:off x="6859412" y="1560514"/>
            <a:ext cx="57714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2000" b="1" dirty="0">
                <a:latin typeface="Arial" charset="0"/>
              </a:rPr>
              <a:t>N</a:t>
            </a:r>
            <a:endParaRPr lang="en-US" altLang="tr-TR" sz="2000" b="1" dirty="0">
              <a:latin typeface="Arial" charset="0"/>
            </a:endParaRPr>
          </a:p>
        </p:txBody>
      </p:sp>
      <p:sp>
        <p:nvSpPr>
          <p:cNvPr id="53267" name="Text Box 20"/>
          <p:cNvSpPr txBox="1">
            <a:spLocks noChangeArrowheads="1"/>
          </p:cNvSpPr>
          <p:nvPr/>
        </p:nvSpPr>
        <p:spPr bwMode="auto">
          <a:xfrm>
            <a:off x="7913511" y="1925639"/>
            <a:ext cx="57714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2000" b="1" dirty="0">
                <a:latin typeface="Arial" charset="0"/>
              </a:rPr>
              <a:t>R</a:t>
            </a:r>
            <a:endParaRPr lang="en-US" altLang="tr-TR" sz="2000" b="1" dirty="0">
              <a:latin typeface="Arial" charset="0"/>
            </a:endParaRPr>
          </a:p>
        </p:txBody>
      </p:sp>
      <p:sp>
        <p:nvSpPr>
          <p:cNvPr id="53268" name="Text Box 21"/>
          <p:cNvSpPr txBox="1">
            <a:spLocks noChangeArrowheads="1"/>
          </p:cNvSpPr>
          <p:nvPr/>
        </p:nvSpPr>
        <p:spPr bwMode="auto">
          <a:xfrm>
            <a:off x="7213600" y="3946526"/>
            <a:ext cx="57573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2000" b="1" dirty="0">
                <a:latin typeface="Arial" charset="0"/>
              </a:rPr>
              <a:t>T</a:t>
            </a:r>
            <a:endParaRPr lang="en-US" altLang="tr-TR" sz="2000" b="1" dirty="0">
              <a:latin typeface="Arial" charset="0"/>
            </a:endParaRPr>
          </a:p>
        </p:txBody>
      </p:sp>
      <p:sp>
        <p:nvSpPr>
          <p:cNvPr id="53269" name="Text Box 22"/>
          <p:cNvSpPr txBox="1">
            <a:spLocks noChangeArrowheads="1"/>
          </p:cNvSpPr>
          <p:nvPr/>
        </p:nvSpPr>
        <p:spPr bwMode="auto">
          <a:xfrm>
            <a:off x="5651500" y="2814639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tr-TR" sz="2000" i="1">
                <a:solidFill>
                  <a:schemeClr val="tx2"/>
                </a:solidFill>
                <a:latin typeface="Arial" charset="0"/>
              </a:rPr>
              <a:t>η</a:t>
            </a:r>
            <a:r>
              <a:rPr lang="tr-TR" altLang="tr-TR" sz="2000" b="1" i="1" baseline="-25000" dirty="0">
                <a:solidFill>
                  <a:schemeClr val="tx2"/>
                </a:solidFill>
                <a:latin typeface="Arial" charset="0"/>
              </a:rPr>
              <a:t>i</a:t>
            </a:r>
            <a:endParaRPr lang="el-GR" altLang="tr-TR" sz="20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3270" name="Text Box 23"/>
          <p:cNvSpPr txBox="1">
            <a:spLocks noChangeArrowheads="1"/>
          </p:cNvSpPr>
          <p:nvPr/>
        </p:nvSpPr>
        <p:spPr bwMode="auto">
          <a:xfrm>
            <a:off x="5935134" y="3179764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tr-TR" sz="2000" i="1">
                <a:solidFill>
                  <a:schemeClr val="bg1"/>
                </a:solidFill>
                <a:latin typeface="Arial" charset="0"/>
              </a:rPr>
              <a:t>η</a:t>
            </a:r>
            <a:r>
              <a:rPr lang="tr-TR" altLang="tr-TR" sz="2000" b="1" i="1" baseline="-25000" dirty="0">
                <a:solidFill>
                  <a:schemeClr val="bg1"/>
                </a:solidFill>
                <a:latin typeface="Arial" charset="0"/>
              </a:rPr>
              <a:t>r</a:t>
            </a:r>
            <a:endParaRPr lang="el-GR" altLang="tr-TR" sz="2000" i="1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53271" name="Group 35"/>
          <p:cNvGrpSpPr>
            <a:grpSpLocks/>
          </p:cNvGrpSpPr>
          <p:nvPr/>
        </p:nvGrpSpPr>
        <p:grpSpPr bwMode="auto">
          <a:xfrm>
            <a:off x="5801081" y="4572000"/>
            <a:ext cx="3091744" cy="1873250"/>
            <a:chOff x="3648" y="2976"/>
            <a:chExt cx="2191" cy="1180"/>
          </a:xfrm>
        </p:grpSpPr>
        <p:sp>
          <p:nvSpPr>
            <p:cNvPr id="53272" name="Rectangle 24"/>
            <p:cNvSpPr>
              <a:spLocks noChangeArrowheads="1"/>
            </p:cNvSpPr>
            <p:nvPr/>
          </p:nvSpPr>
          <p:spPr bwMode="auto">
            <a:xfrm>
              <a:off x="4669" y="2976"/>
              <a:ext cx="459" cy="1180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endParaRPr lang="tr-TR" altLang="tr-TR" dirty="0"/>
            </a:p>
          </p:txBody>
        </p:sp>
        <p:sp>
          <p:nvSpPr>
            <p:cNvPr id="53273" name="Line 25"/>
            <p:cNvSpPr>
              <a:spLocks noChangeShapeType="1"/>
            </p:cNvSpPr>
            <p:nvPr/>
          </p:nvSpPr>
          <p:spPr bwMode="auto">
            <a:xfrm>
              <a:off x="4107" y="3294"/>
              <a:ext cx="1532" cy="68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274" name="Line 26"/>
            <p:cNvSpPr>
              <a:spLocks noChangeShapeType="1"/>
            </p:cNvSpPr>
            <p:nvPr/>
          </p:nvSpPr>
          <p:spPr bwMode="auto">
            <a:xfrm>
              <a:off x="3648" y="3094"/>
              <a:ext cx="1021" cy="454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275" name="Line 27"/>
            <p:cNvSpPr>
              <a:spLocks noChangeShapeType="1"/>
            </p:cNvSpPr>
            <p:nvPr/>
          </p:nvSpPr>
          <p:spPr bwMode="auto">
            <a:xfrm>
              <a:off x="4669" y="3542"/>
              <a:ext cx="459" cy="91"/>
            </a:xfrm>
            <a:prstGeom prst="line">
              <a:avLst/>
            </a:prstGeom>
            <a:noFill/>
            <a:ln w="38100">
              <a:solidFill>
                <a:srgbClr val="AC0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276" name="Line 29"/>
            <p:cNvSpPr>
              <a:spLocks noChangeShapeType="1"/>
            </p:cNvSpPr>
            <p:nvPr/>
          </p:nvSpPr>
          <p:spPr bwMode="auto">
            <a:xfrm>
              <a:off x="5689" y="3884"/>
              <a:ext cx="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277" name="Line 30"/>
            <p:cNvSpPr>
              <a:spLocks noChangeShapeType="1"/>
            </p:cNvSpPr>
            <p:nvPr/>
          </p:nvSpPr>
          <p:spPr bwMode="auto">
            <a:xfrm>
              <a:off x="5136" y="3636"/>
              <a:ext cx="608" cy="28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278" name="Text Box 31"/>
            <p:cNvSpPr txBox="1">
              <a:spLocks noChangeArrowheads="1"/>
            </p:cNvSpPr>
            <p:nvPr/>
          </p:nvSpPr>
          <p:spPr bwMode="auto">
            <a:xfrm>
              <a:off x="3951" y="2982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tr-TR" altLang="tr-TR" b="1" i="1" dirty="0">
                  <a:solidFill>
                    <a:schemeClr val="tx2"/>
                  </a:solidFill>
                  <a:latin typeface="Arial" charset="0"/>
                </a:rPr>
                <a:t>hava</a:t>
              </a:r>
              <a:endParaRPr lang="en-US" altLang="tr-TR" b="1" i="1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53279" name="Text Box 32"/>
            <p:cNvSpPr txBox="1">
              <a:spLocks noChangeArrowheads="1"/>
            </p:cNvSpPr>
            <p:nvPr/>
          </p:nvSpPr>
          <p:spPr bwMode="auto">
            <a:xfrm>
              <a:off x="4489" y="3158"/>
              <a:ext cx="8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tr-TR" altLang="tr-TR" sz="2000" b="1" i="1" dirty="0">
                  <a:solidFill>
                    <a:srgbClr val="FF0000"/>
                  </a:solidFill>
                  <a:latin typeface="Arial" charset="0"/>
                </a:rPr>
                <a:t>cam</a:t>
              </a:r>
              <a:endParaRPr lang="en-US" altLang="tr-TR" sz="2000" b="1" i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53280" name="Text Box 33"/>
            <p:cNvSpPr txBox="1">
              <a:spLocks noChangeArrowheads="1"/>
            </p:cNvSpPr>
            <p:nvPr/>
          </p:nvSpPr>
          <p:spPr bwMode="auto">
            <a:xfrm>
              <a:off x="5023" y="298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tr-TR" altLang="tr-TR" b="1" i="1" dirty="0">
                  <a:solidFill>
                    <a:schemeClr val="tx2"/>
                  </a:solidFill>
                  <a:latin typeface="Arial" charset="0"/>
                </a:rPr>
                <a:t>hava</a:t>
              </a:r>
              <a:endParaRPr lang="en-US" altLang="tr-TR" b="1" i="1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1928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Şeffaflık (devam)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43</a:t>
            </a:fld>
            <a:endParaRPr lang="tr-TR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tr-TR" sz="2700" dirty="0"/>
              <a:t>Snell’in kanunu:</a:t>
            </a:r>
          </a:p>
          <a:p>
            <a:pPr marL="0" indent="0">
              <a:defRPr/>
            </a:pPr>
            <a:endParaRPr lang="tr-TR" sz="2700" dirty="0"/>
          </a:p>
          <a:p>
            <a:pPr marL="0" indent="0">
              <a:defRPr/>
            </a:pPr>
            <a:endParaRPr lang="tr-TR" sz="2700" dirty="0"/>
          </a:p>
          <a:p>
            <a:pPr marL="0" indent="0">
              <a:defRPr/>
            </a:pPr>
            <a:endParaRPr lang="tr-TR" sz="2700" dirty="0"/>
          </a:p>
          <a:p>
            <a:pPr marL="0" indent="0">
              <a:defRPr/>
            </a:pPr>
            <a:endParaRPr lang="tr-TR" sz="2700" dirty="0"/>
          </a:p>
          <a:p>
            <a:pPr marL="0" indent="0">
              <a:buFont typeface="Arial" charset="0"/>
              <a:buNone/>
              <a:defRPr/>
            </a:pPr>
            <a:endParaRPr lang="tr-TR" sz="2700" dirty="0"/>
          </a:p>
          <a:p>
            <a:pPr marL="0" indent="0">
              <a:buFont typeface="Arial" charset="0"/>
              <a:buNone/>
              <a:defRPr/>
            </a:pPr>
            <a:endParaRPr lang="tr-TR" sz="2700" dirty="0"/>
          </a:p>
          <a:p>
            <a:pPr marL="0" indent="0">
              <a:buFont typeface="Arial" charset="0"/>
              <a:buNone/>
              <a:defRPr/>
            </a:pPr>
            <a:r>
              <a:rPr lang="tr-TR" sz="2700" dirty="0"/>
              <a:t>Geçiş vektörü </a:t>
            </a:r>
            <a:r>
              <a:rPr lang="tr-TR" sz="2700" b="0" dirty="0">
                <a:latin typeface="Times New Roman" pitchFamily="18" charset="0"/>
              </a:rPr>
              <a:t>T </a:t>
            </a:r>
            <a:r>
              <a:rPr lang="tr-TR" sz="2700" b="0" dirty="0"/>
              <a:t> </a:t>
            </a:r>
            <a:r>
              <a:rPr lang="tr-TR" sz="2700" dirty="0"/>
              <a:t>şeffaf yüzeyin arkasındaki objeden gelen ışınların izleyeceği yolu belirlemeye yarar.</a:t>
            </a:r>
            <a:endParaRPr lang="en-US" sz="2700" dirty="0">
              <a:latin typeface="Times New Roman" pitchFamily="18" charset="0"/>
            </a:endParaRP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548242"/>
              </p:ext>
            </p:extLst>
          </p:nvPr>
        </p:nvGraphicFramePr>
        <p:xfrm>
          <a:off x="2555775" y="1844824"/>
          <a:ext cx="5682329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7" name="Denklem" r:id="rId3" imgW="1968480" imgH="914400" progId="Equation.3">
                  <p:embed/>
                </p:oleObj>
              </mc:Choice>
              <mc:Fallback>
                <p:oleObj name="Denklem" r:id="rId3" imgW="1968480" imgH="91440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5" y="1844824"/>
                        <a:ext cx="5682329" cy="2664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1836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Şeffaflık (devam)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44</a:t>
            </a:fld>
            <a:endParaRPr lang="tr-TR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sz="2700" dirty="0"/>
              <a:t>Şeffaf bir yüzeyden bize iki bilgi gelir:</a:t>
            </a:r>
          </a:p>
          <a:p>
            <a:pPr lvl="1">
              <a:defRPr/>
            </a:pPr>
            <a:r>
              <a:rPr lang="tr-TR" sz="2400" dirty="0"/>
              <a:t>Yüzeyin arkasındaki objenin rengi</a:t>
            </a:r>
          </a:p>
          <a:p>
            <a:pPr lvl="1">
              <a:defRPr/>
            </a:pPr>
            <a:r>
              <a:rPr lang="tr-TR" sz="2400" dirty="0"/>
              <a:t>Yüzeyden yansıyan ışık</a:t>
            </a:r>
          </a:p>
          <a:p>
            <a:pPr marL="268288" indent="-268288">
              <a:defRPr/>
            </a:pPr>
            <a:endParaRPr lang="tr-TR" sz="2700" dirty="0"/>
          </a:p>
          <a:p>
            <a:pPr marL="268288" indent="-268288">
              <a:defRPr/>
            </a:pPr>
            <a:r>
              <a:rPr lang="tr-TR" sz="2700" dirty="0"/>
              <a:t>Biz bu bilgileri aşağıdaki gibi oransal olarak birleştirip hesaplarız:</a:t>
            </a:r>
            <a:endParaRPr lang="en-US" sz="2700" dirty="0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384358"/>
              </p:ext>
            </p:extLst>
          </p:nvPr>
        </p:nvGraphicFramePr>
        <p:xfrm>
          <a:off x="899592" y="4254797"/>
          <a:ext cx="6911180" cy="974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2" name="Denklem" r:id="rId4" imgW="1777680" imgH="241200" progId="Equation.3">
                  <p:embed/>
                </p:oleObj>
              </mc:Choice>
              <mc:Fallback>
                <p:oleObj name="Denklem" r:id="rId4" imgW="1777680" imgH="2412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254797"/>
                        <a:ext cx="6911180" cy="9744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76409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Gölgeler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45</a:t>
            </a:fld>
            <a:endParaRPr lang="tr-TR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3050" indent="-273050">
              <a:tabLst>
                <a:tab pos="273050" algn="l"/>
              </a:tabLst>
              <a:defRPr/>
            </a:pPr>
            <a:r>
              <a:rPr lang="tr-TR" sz="2400" dirty="0"/>
              <a:t>Kamera ışığın olduğu yere çekilerek, gizli yüzeyler (ing: </a:t>
            </a:r>
            <a:r>
              <a:rPr lang="tr-TR" sz="2400" i="1" dirty="0"/>
              <a:t>hidden surface</a:t>
            </a:r>
            <a:r>
              <a:rPr lang="tr-TR" sz="2400" dirty="0"/>
              <a:t>) metotlarından yararlanıp, maskelenen alanlar bulunur.</a:t>
            </a:r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951059"/>
              </p:ext>
            </p:extLst>
          </p:nvPr>
        </p:nvGraphicFramePr>
        <p:xfrm>
          <a:off x="2267744" y="2768600"/>
          <a:ext cx="4789311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6" name="Bitmap Image" r:id="rId4" imgW="3134162" imgH="2476190" progId="PBrush">
                  <p:embed/>
                </p:oleObj>
              </mc:Choice>
              <mc:Fallback>
                <p:oleObj name="Bitmap Image" r:id="rId4" imgW="3134162" imgH="2476190" progId="PBrush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768600"/>
                        <a:ext cx="4789311" cy="378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Line 5"/>
          <p:cNvSpPr>
            <a:spLocks noChangeShapeType="1"/>
          </p:cNvSpPr>
          <p:nvPr/>
        </p:nvSpPr>
        <p:spPr bwMode="auto">
          <a:xfrm flipH="1" flipV="1">
            <a:off x="5868144" y="4653136"/>
            <a:ext cx="2664296" cy="0"/>
          </a:xfrm>
          <a:prstGeom prst="line">
            <a:avLst/>
          </a:prstGeom>
          <a:noFill/>
          <a:ln w="38100">
            <a:solidFill>
              <a:srgbClr val="AC004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8247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bas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545" y="2733675"/>
            <a:ext cx="3251200" cy="32512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Yumuşak Gölgeler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46</a:t>
            </a:fld>
            <a:endParaRPr lang="tr-TR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dirty="0">
                <a:effectLst/>
              </a:rPr>
              <a:t>Karmaşık bir yapısı var.</a:t>
            </a:r>
            <a:endParaRPr lang="en-US" altLang="tr-TR" dirty="0">
              <a:effectLst/>
            </a:endParaRPr>
          </a:p>
          <a:p>
            <a:pPr>
              <a:lnSpc>
                <a:spcPct val="90000"/>
              </a:lnSpc>
            </a:pPr>
            <a:r>
              <a:rPr lang="tr-TR" altLang="tr-TR" dirty="0">
                <a:effectLst/>
              </a:rPr>
              <a:t>Analitik metotlar üzerine araştırmalar sürüyor.</a:t>
            </a:r>
          </a:p>
        </p:txBody>
      </p:sp>
      <p:sp>
        <p:nvSpPr>
          <p:cNvPr id="677893" name="Text Box 5"/>
          <p:cNvSpPr txBox="1">
            <a:spLocks noChangeArrowheads="1"/>
          </p:cNvSpPr>
          <p:nvPr/>
        </p:nvSpPr>
        <p:spPr bwMode="auto">
          <a:xfrm>
            <a:off x="1466585" y="6002124"/>
            <a:ext cx="22413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pitchFamily="34" charset="0"/>
              </a:rPr>
              <a:t>Noktasal Işık</a:t>
            </a: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pitchFamily="34" charset="0"/>
            </a:endParaRPr>
          </a:p>
        </p:txBody>
      </p:sp>
      <p:sp>
        <p:nvSpPr>
          <p:cNvPr id="677894" name="Text Box 6"/>
          <p:cNvSpPr txBox="1">
            <a:spLocks noChangeArrowheads="1"/>
          </p:cNvSpPr>
          <p:nvPr/>
        </p:nvSpPr>
        <p:spPr bwMode="auto">
          <a:xfrm>
            <a:off x="5214589" y="6002124"/>
            <a:ext cx="2021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pitchFamily="34" charset="0"/>
              </a:rPr>
              <a:t>Alansal Işık</a:t>
            </a: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pitchFamily="34" charset="0"/>
            </a:endParaRPr>
          </a:p>
        </p:txBody>
      </p:sp>
      <p:pic>
        <p:nvPicPr>
          <p:cNvPr id="58375" name="Picture 7" descr="ha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45" y="2733675"/>
            <a:ext cx="3251200" cy="32512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1702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bas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48" y="2708920"/>
            <a:ext cx="32512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2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Basit çözüm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 Engel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47</a:t>
            </a:fld>
            <a:endParaRPr lang="tr-TR" dirty="0"/>
          </a:p>
        </p:txBody>
      </p:sp>
      <p:pic>
        <p:nvPicPr>
          <p:cNvPr id="59396" name="Picture 5" descr="tri-pris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48" y="2708920"/>
            <a:ext cx="3246120" cy="32461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altLang="tr-TR" sz="2800" dirty="0">
                <a:latin typeface="Arial" charset="0"/>
              </a:rPr>
              <a:t>Analitik çözümü 4 boyutlu eğrileri (ing: </a:t>
            </a:r>
            <a:r>
              <a:rPr lang="en-US" altLang="tr-TR" sz="2800" i="1" dirty="0">
                <a:latin typeface="Arial" charset="0"/>
              </a:rPr>
              <a:t>splines</a:t>
            </a:r>
            <a:r>
              <a:rPr lang="tr-TR" altLang="tr-TR" sz="2800" dirty="0">
                <a:latin typeface="Arial" charset="0"/>
              </a:rPr>
              <a:t>) kullanır. </a:t>
            </a:r>
            <a:endParaRPr lang="en-US" altLang="tr-TR" sz="28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7675793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48</a:t>
            </a:fld>
            <a:endParaRPr lang="tr-TR" dirty="0"/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611560" y="5969000"/>
            <a:ext cx="34868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pitchFamily="34" charset="0"/>
              </a:rPr>
              <a:t>Direk Işıklandırma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Dağıtan Yüzeylerle Bir Sahne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860032" y="5966864"/>
            <a:ext cx="3783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pitchFamily="34" charset="0"/>
              </a:rPr>
              <a:t>Dolaylı Işıklandırma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pitchFamily="34" charset="0"/>
            </a:endParaRPr>
          </a:p>
        </p:txBody>
      </p:sp>
      <p:pic>
        <p:nvPicPr>
          <p:cNvPr id="60418" name="Picture 2" descr="plato_direc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90700"/>
            <a:ext cx="4267200" cy="4267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9" name="Picture 3" descr="plato_indirec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90700"/>
            <a:ext cx="4267200" cy="4267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9028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tr-TR" dirty="0"/>
              <a:t>Poligon Renklendirme Metotları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>
                <a:solidFill>
                  <a:schemeClr val="tx1"/>
                </a:solidFill>
              </a:rPr>
              <a:pPr/>
              <a:t>49</a:t>
            </a:fld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29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Tanımlar</a:t>
            </a:r>
            <a:endParaRPr lang="en-US" altLang="tr-TR" dirty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273050" indent="-273050">
              <a:defRPr/>
            </a:pPr>
            <a:r>
              <a:rPr lang="tr-TR" dirty="0"/>
              <a:t>Aydınlanma modelleri ikiye ayrılabilir</a:t>
            </a:r>
            <a:r>
              <a:rPr lang="en-US" dirty="0"/>
              <a:t>:</a:t>
            </a:r>
          </a:p>
          <a:p>
            <a:pPr lvl="1">
              <a:defRPr/>
            </a:pPr>
            <a:r>
              <a:rPr lang="tr-TR" b="1" dirty="0">
                <a:solidFill>
                  <a:srgbClr val="FF0000"/>
                </a:solidFill>
              </a:rPr>
              <a:t>Deneysel:</a:t>
            </a:r>
            <a:r>
              <a:rPr lang="en-US" dirty="0"/>
              <a:t> </a:t>
            </a:r>
            <a:r>
              <a:rPr lang="tr-TR" dirty="0"/>
              <a:t>Yaklaşım sağlayan, basit formüllerdir.</a:t>
            </a:r>
            <a:endParaRPr lang="en-US" dirty="0"/>
          </a:p>
          <a:p>
            <a:pPr lvl="1">
              <a:defRPr/>
            </a:pPr>
            <a:r>
              <a:rPr lang="tr-TR" b="1" dirty="0">
                <a:solidFill>
                  <a:srgbClr val="FF0000"/>
                </a:solidFill>
              </a:rPr>
              <a:t>Fiziksel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</a:t>
            </a:r>
            <a:r>
              <a:rPr lang="tr-TR" dirty="0"/>
              <a:t>Işığın maddelerle etkileşiminin gerçek fiziği üzerine dayandırılmış modellerdir</a:t>
            </a:r>
          </a:p>
          <a:p>
            <a:pPr marL="273050" indent="-273050">
              <a:defRPr/>
            </a:pPr>
            <a:r>
              <a:rPr lang="tr-TR" dirty="0"/>
              <a:t>Basitlik açısından deneyselleri genellikle etkileşimli grafiklerde tercih edeceğiz.</a:t>
            </a:r>
            <a:endParaRPr lang="en-US" dirty="0"/>
          </a:p>
          <a:p>
            <a:pPr marL="273050" indent="-273050">
              <a:defRPr/>
            </a:pPr>
            <a:r>
              <a:rPr lang="tr-TR" dirty="0"/>
              <a:t>Gerçekçi grafikler</a:t>
            </a:r>
            <a:r>
              <a:rPr lang="en-US" dirty="0"/>
              <a:t> </a:t>
            </a:r>
            <a:r>
              <a:rPr lang="tr-TR" dirty="0"/>
              <a:t>fizik temelli modelleri giderek daha çok kullanıyorlar.</a:t>
            </a:r>
          </a:p>
          <a:p>
            <a:pPr marL="547370" lvl="1" indent="-273050">
              <a:defRPr/>
            </a:pPr>
            <a:r>
              <a:rPr lang="tr-TR" dirty="0"/>
              <a:t>Örneğin: Ray-trace, dolaylı aydınlanma vb.</a:t>
            </a:r>
            <a:r>
              <a:rPr lang="en-US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27146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tr-TR" dirty="0">
                <a:solidFill>
                  <a:srgbClr val="FF0000"/>
                </a:solidFill>
              </a:rPr>
              <a:t>Poligon Renklendirme Metotları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50</a:t>
            </a:fld>
            <a:endParaRPr lang="tr-TR" dirty="0"/>
          </a:p>
        </p:txBody>
      </p:sp>
      <p:sp>
        <p:nvSpPr>
          <p:cNvPr id="3225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273050" indent="-273050">
              <a:defRPr/>
            </a:pPr>
            <a:r>
              <a:rPr lang="tr-TR" sz="2700" dirty="0"/>
              <a:t>Bir ışıklandırma modeli uygulaması poligon yüzeylerden oluşan standart objelere nasıl uygulandığını göreceğiz.</a:t>
            </a:r>
          </a:p>
          <a:p>
            <a:pPr marL="273050" indent="-273050">
              <a:defRPr/>
            </a:pPr>
            <a:r>
              <a:rPr lang="tr-TR" sz="2700" dirty="0"/>
              <a:t>Yüzeylerin canlandırılması (ing: </a:t>
            </a:r>
            <a:r>
              <a:rPr lang="tr-TR" sz="2700" i="1" dirty="0"/>
              <a:t>rendering</a:t>
            </a:r>
            <a:r>
              <a:rPr lang="tr-TR" sz="2700" dirty="0"/>
              <a:t>) iki yoldan yapılabilir:</a:t>
            </a:r>
          </a:p>
          <a:p>
            <a:pPr lvl="1">
              <a:defRPr/>
            </a:pPr>
            <a:r>
              <a:rPr lang="tr-TR" dirty="0"/>
              <a:t>Her poligon tek bir renkle oluşturulabilir (düz).</a:t>
            </a:r>
          </a:p>
          <a:p>
            <a:pPr lvl="1">
              <a:defRPr/>
            </a:pPr>
            <a:r>
              <a:rPr lang="tr-TR" dirty="0"/>
              <a:t>Yüzeyin üzerindeki her bir noktada, kenarlardaki değerlerden hesaplanan bir interpolasyon şeması ile renkler oluşturulabilir (yumuşak geçişli).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367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sz="3300" dirty="0"/>
              <a:t>Tek Renk Giydirme (ing: </a:t>
            </a:r>
            <a:r>
              <a:rPr lang="en-US" altLang="tr-TR" sz="3300" dirty="0"/>
              <a:t>Flat Shading</a:t>
            </a:r>
            <a:r>
              <a:rPr lang="tr-TR" altLang="tr-TR" sz="3300" dirty="0"/>
              <a:t>)</a:t>
            </a:r>
            <a:endParaRPr lang="en-US" altLang="tr-TR" sz="3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51</a:t>
            </a:fld>
            <a:endParaRPr lang="tr-TR" dirty="0"/>
          </a:p>
        </p:txBody>
      </p:sp>
      <p:sp>
        <p:nvSpPr>
          <p:cNvPr id="3235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tr-TR" sz="2800" dirty="0"/>
              <a:t>En kolayı tek renk giydirmedir</a:t>
            </a:r>
            <a:r>
              <a:rPr lang="tr-TR" sz="2800" dirty="0">
                <a:solidFill>
                  <a:srgbClr val="FF0000"/>
                </a:solidFill>
              </a:rPr>
              <a:t>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tr-TR" sz="2800" dirty="0"/>
              <a:t>Poligon için tek renk bulunur, poligonun her noktasında bu renk kullanılır</a:t>
            </a:r>
            <a:r>
              <a:rPr lang="en-US" sz="2800" dirty="0"/>
              <a:t>: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endParaRPr lang="en-US" sz="2800" dirty="0"/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endParaRPr lang="en-US" sz="2800" dirty="0"/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endParaRPr lang="en-US" sz="2800" dirty="0"/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endParaRPr lang="tr-TR" sz="2800" dirty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endParaRPr lang="tr-TR" sz="2800" dirty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i="0" dirty="0">
                <a:solidFill>
                  <a:srgbClr val="FFFF00"/>
                </a:solidFill>
              </a:rPr>
              <a:t>If an object really is faceted, is this accurate?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7" y="2564904"/>
            <a:ext cx="5982572" cy="352839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 descr="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318346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6516216" y="2780928"/>
            <a:ext cx="20697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tr-TR" altLang="ko-KR" sz="1800" b="1" dirty="0">
                <a:ea typeface="굴림" pitchFamily="34" charset="-127"/>
              </a:rPr>
              <a:t>Poligon yüzeylerin </a:t>
            </a:r>
            <a:br>
              <a:rPr lang="tr-TR" altLang="ko-KR" sz="1800" b="1" dirty="0">
                <a:ea typeface="굴림" pitchFamily="34" charset="-127"/>
              </a:rPr>
            </a:br>
            <a:r>
              <a:rPr lang="tr-TR" altLang="ko-KR" sz="1800" b="1" dirty="0">
                <a:ea typeface="굴림" pitchFamily="34" charset="-127"/>
              </a:rPr>
              <a:t>tek renkle</a:t>
            </a:r>
            <a:endParaRPr lang="en-US" altLang="ko-KR" sz="1800" b="1" dirty="0">
              <a:ea typeface="굴림" pitchFamily="34" charset="-127"/>
            </a:endParaRPr>
          </a:p>
          <a:p>
            <a:pPr algn="ctr" eaLnBrk="1" hangingPunct="1"/>
            <a:r>
              <a:rPr lang="tr-TR" altLang="ko-KR" sz="1800" b="1" dirty="0">
                <a:ea typeface="굴림" pitchFamily="34" charset="-127"/>
              </a:rPr>
              <a:t>doldurulması</a:t>
            </a:r>
            <a:endParaRPr lang="en-US" altLang="ko-KR" sz="1800" b="1" dirty="0"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45840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Tek Renk Giydirme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52</a:t>
            </a:fld>
            <a:endParaRPr lang="tr-TR" dirty="0"/>
          </a:p>
        </p:txBody>
      </p:sp>
      <p:sp>
        <p:nvSpPr>
          <p:cNvPr id="324612" name="Rectangle 4"/>
          <p:cNvSpPr>
            <a:spLocks noGrp="1" noChangeArrowheads="1"/>
          </p:cNvSpPr>
          <p:nvPr>
            <p:ph sz="quarter" idx="1"/>
          </p:nvPr>
        </p:nvSpPr>
        <p:spPr>
          <a:effectLst/>
        </p:spPr>
        <p:txBody>
          <a:bodyPr lIns="92075" tIns="46038" rIns="92075" bIns="46038">
            <a:normAutofit/>
          </a:bodyPr>
          <a:lstStyle/>
          <a:p>
            <a:pPr marL="0" indent="0">
              <a:buNone/>
              <a:defRPr/>
            </a:pPr>
            <a:r>
              <a:rPr lang="tr-TR" altLang="tr-TR" sz="2800" dirty="0">
                <a:solidFill>
                  <a:srgbClr val="FF0000"/>
                </a:solidFill>
              </a:rPr>
              <a:t>Tek renk</a:t>
            </a:r>
            <a:r>
              <a:rPr lang="en-US" altLang="tr-TR" sz="2800" dirty="0">
                <a:solidFill>
                  <a:srgbClr val="FF0000"/>
                </a:solidFill>
              </a:rPr>
              <a:t> </a:t>
            </a:r>
            <a:r>
              <a:rPr lang="tr-TR" altLang="tr-TR" sz="2800" dirty="0">
                <a:solidFill>
                  <a:srgbClr val="FF0000"/>
                </a:solidFill>
              </a:rPr>
              <a:t>kullanmak gerçekçi olabilir mi</a:t>
            </a:r>
            <a:r>
              <a:rPr lang="en-US" altLang="tr-TR" sz="2800" dirty="0">
                <a:solidFill>
                  <a:srgbClr val="FF0000"/>
                </a:solidFill>
              </a:rPr>
              <a:t>?</a:t>
            </a:r>
          </a:p>
          <a:p>
            <a:pPr marL="0" indent="0">
              <a:buFont typeface="Arial" charset="0"/>
              <a:buNone/>
              <a:defRPr/>
            </a:pPr>
            <a:r>
              <a:rPr lang="tr-TR" sz="2800" dirty="0"/>
              <a:t>Hayır</a:t>
            </a:r>
            <a:r>
              <a:rPr lang="en-US" sz="2800" dirty="0"/>
              <a:t>:</a:t>
            </a:r>
            <a:endParaRPr lang="en-US" sz="2800" i="0" dirty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tr-TR" sz="2800" dirty="0"/>
              <a:t>Noktasal ışık kaynakları</a:t>
            </a:r>
            <a:br>
              <a:rPr lang="tr-TR" sz="2800" dirty="0"/>
            </a:br>
            <a:r>
              <a:rPr lang="tr-TR" sz="2800" dirty="0"/>
              <a:t>kullanıldığında ışınlar</a:t>
            </a:r>
            <a:br>
              <a:rPr lang="tr-TR" sz="2800" dirty="0"/>
            </a:br>
            <a:r>
              <a:rPr lang="tr-TR" sz="2800" dirty="0"/>
              <a:t>yüzeyin her noktasına</a:t>
            </a:r>
            <a:br>
              <a:rPr lang="tr-TR" sz="2800" dirty="0"/>
            </a:br>
            <a:r>
              <a:rPr lang="tr-TR" sz="2800" dirty="0"/>
              <a:t>farklı açılarla ulaşır.</a:t>
            </a:r>
          </a:p>
          <a:p>
            <a:pPr marL="900113" lvl="1" indent="-2730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Tx/>
              <a:buChar char="–"/>
              <a:tabLst>
                <a:tab pos="896938" algn="l"/>
              </a:tabLst>
            </a:pPr>
            <a:r>
              <a:rPr lang="tr-TR" altLang="tr-TR" sz="2800" dirty="0">
                <a:latin typeface="Arial" charset="0"/>
              </a:rPr>
              <a:t>Parlak yansımalarda</a:t>
            </a:r>
            <a:br>
              <a:rPr lang="tr-TR" altLang="tr-TR" sz="2800" dirty="0">
                <a:latin typeface="Arial" charset="0"/>
              </a:rPr>
            </a:br>
            <a:r>
              <a:rPr lang="tr-TR" altLang="tr-TR" sz="2800" dirty="0">
                <a:latin typeface="Arial" charset="0"/>
              </a:rPr>
              <a:t>gözümüz ile yüzey</a:t>
            </a:r>
            <a:br>
              <a:rPr lang="tr-TR" altLang="tr-TR" sz="2800" dirty="0">
                <a:latin typeface="Arial" charset="0"/>
              </a:rPr>
            </a:br>
            <a:r>
              <a:rPr lang="tr-TR" altLang="tr-TR" sz="2800" dirty="0">
                <a:latin typeface="Arial" charset="0"/>
              </a:rPr>
              <a:t>arasında farklı açılar</a:t>
            </a:r>
            <a:br>
              <a:rPr lang="tr-TR" altLang="tr-TR" sz="2800" dirty="0">
                <a:latin typeface="Arial" charset="0"/>
              </a:rPr>
            </a:br>
            <a:r>
              <a:rPr lang="tr-TR" altLang="tr-TR" sz="2800" dirty="0">
                <a:latin typeface="Arial" charset="0"/>
              </a:rPr>
              <a:t>oluşur.</a:t>
            </a:r>
            <a:endParaRPr lang="en-US" altLang="tr-TR" sz="2800" dirty="0">
              <a:latin typeface="Arial" charset="0"/>
            </a:endParaRPr>
          </a:p>
          <a:p>
            <a:pPr lvl="2">
              <a:defRPr/>
            </a:pPr>
            <a:endParaRPr lang="en-US" sz="2500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67" y="1295401"/>
            <a:ext cx="3781778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7" name="Group 5"/>
          <p:cNvGrpSpPr>
            <a:grpSpLocks/>
          </p:cNvGrpSpPr>
          <p:nvPr/>
        </p:nvGrpSpPr>
        <p:grpSpPr bwMode="auto">
          <a:xfrm>
            <a:off x="6193368" y="3429000"/>
            <a:ext cx="1933222" cy="1447800"/>
            <a:chOff x="3102" y="2016"/>
            <a:chExt cx="1218" cy="912"/>
          </a:xfrm>
        </p:grpSpPr>
        <p:sp>
          <p:nvSpPr>
            <p:cNvPr id="64530" name="AutoShape 6"/>
            <p:cNvSpPr>
              <a:spLocks noChangeArrowheads="1"/>
            </p:cNvSpPr>
            <p:nvPr/>
          </p:nvSpPr>
          <p:spPr bwMode="auto">
            <a:xfrm>
              <a:off x="3102" y="2409"/>
              <a:ext cx="192" cy="160"/>
            </a:xfrm>
            <a:prstGeom prst="sun">
              <a:avLst>
                <a:gd name="adj" fmla="val 25000"/>
              </a:avLst>
            </a:prstGeom>
            <a:solidFill>
              <a:schemeClr val="hlink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endParaRPr lang="tr-TR" altLang="tr-TR" dirty="0"/>
            </a:p>
          </p:txBody>
        </p:sp>
        <p:sp>
          <p:nvSpPr>
            <p:cNvPr id="64531" name="Line 7"/>
            <p:cNvSpPr>
              <a:spLocks noChangeShapeType="1"/>
            </p:cNvSpPr>
            <p:nvPr/>
          </p:nvSpPr>
          <p:spPr bwMode="auto">
            <a:xfrm flipV="1">
              <a:off x="3360" y="2208"/>
              <a:ext cx="864" cy="28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32" name="Line 8"/>
            <p:cNvSpPr>
              <a:spLocks noChangeShapeType="1"/>
            </p:cNvSpPr>
            <p:nvPr/>
          </p:nvSpPr>
          <p:spPr bwMode="auto">
            <a:xfrm>
              <a:off x="3360" y="2496"/>
              <a:ext cx="864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33" name="Line 9"/>
            <p:cNvSpPr>
              <a:spLocks noChangeShapeType="1"/>
            </p:cNvSpPr>
            <p:nvPr/>
          </p:nvSpPr>
          <p:spPr bwMode="auto">
            <a:xfrm>
              <a:off x="3360" y="2496"/>
              <a:ext cx="864" cy="24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34" name="Line 10"/>
            <p:cNvSpPr>
              <a:spLocks noChangeShapeType="1"/>
            </p:cNvSpPr>
            <p:nvPr/>
          </p:nvSpPr>
          <p:spPr bwMode="auto">
            <a:xfrm>
              <a:off x="4320" y="2016"/>
              <a:ext cx="0" cy="9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35" name="Line 11"/>
            <p:cNvSpPr>
              <a:spLocks noChangeShapeType="1"/>
            </p:cNvSpPr>
            <p:nvPr/>
          </p:nvSpPr>
          <p:spPr bwMode="auto">
            <a:xfrm flipH="1">
              <a:off x="3888" y="2112"/>
              <a:ext cx="384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36" name="Line 12"/>
            <p:cNvSpPr>
              <a:spLocks noChangeShapeType="1"/>
            </p:cNvSpPr>
            <p:nvPr/>
          </p:nvSpPr>
          <p:spPr bwMode="auto">
            <a:xfrm flipH="1">
              <a:off x="3888" y="2832"/>
              <a:ext cx="432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72390" y="5029200"/>
            <a:ext cx="1848556" cy="1524000"/>
            <a:chOff x="6272390" y="5029200"/>
            <a:chExt cx="1848556" cy="1524000"/>
          </a:xfrm>
        </p:grpSpPr>
        <p:sp>
          <p:nvSpPr>
            <p:cNvPr id="64521" name="AutoShape 15"/>
            <p:cNvSpPr>
              <a:spLocks noChangeArrowheads="1"/>
            </p:cNvSpPr>
            <p:nvPr/>
          </p:nvSpPr>
          <p:spPr bwMode="auto">
            <a:xfrm>
              <a:off x="6272390" y="5729288"/>
              <a:ext cx="291398" cy="254000"/>
            </a:xfrm>
            <a:prstGeom prst="sun">
              <a:avLst>
                <a:gd name="adj" fmla="val 25000"/>
              </a:avLst>
            </a:prstGeom>
            <a:solidFill>
              <a:schemeClr val="hlink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endParaRPr lang="tr-TR" altLang="tr-TR" dirty="0"/>
            </a:p>
          </p:txBody>
        </p:sp>
        <p:sp>
          <p:nvSpPr>
            <p:cNvPr id="64522" name="Line 16"/>
            <p:cNvSpPr>
              <a:spLocks noChangeShapeType="1"/>
            </p:cNvSpPr>
            <p:nvPr/>
          </p:nvSpPr>
          <p:spPr bwMode="auto">
            <a:xfrm flipV="1">
              <a:off x="6663956" y="5410200"/>
              <a:ext cx="1311291" cy="457200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23" name="Line 17"/>
            <p:cNvSpPr>
              <a:spLocks noChangeShapeType="1"/>
            </p:cNvSpPr>
            <p:nvPr/>
          </p:nvSpPr>
          <p:spPr bwMode="auto">
            <a:xfrm>
              <a:off x="6663956" y="5867400"/>
              <a:ext cx="1311291" cy="0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24" name="Line 18"/>
            <p:cNvSpPr>
              <a:spLocks noChangeShapeType="1"/>
            </p:cNvSpPr>
            <p:nvPr/>
          </p:nvSpPr>
          <p:spPr bwMode="auto">
            <a:xfrm>
              <a:off x="6663956" y="5867400"/>
              <a:ext cx="1311291" cy="381000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25" name="Line 19"/>
            <p:cNvSpPr>
              <a:spLocks noChangeShapeType="1"/>
            </p:cNvSpPr>
            <p:nvPr/>
          </p:nvSpPr>
          <p:spPr bwMode="auto">
            <a:xfrm>
              <a:off x="8120946" y="5105400"/>
              <a:ext cx="0" cy="1447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26" name="Line 20"/>
            <p:cNvSpPr>
              <a:spLocks noChangeShapeType="1"/>
            </p:cNvSpPr>
            <p:nvPr/>
          </p:nvSpPr>
          <p:spPr bwMode="auto">
            <a:xfrm flipH="1" flipV="1">
              <a:off x="6955354" y="5257800"/>
              <a:ext cx="1092742" cy="15240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27" name="Line 21"/>
            <p:cNvSpPr>
              <a:spLocks noChangeShapeType="1"/>
            </p:cNvSpPr>
            <p:nvPr/>
          </p:nvSpPr>
          <p:spPr bwMode="auto">
            <a:xfrm flipH="1" flipV="1">
              <a:off x="7101053" y="5410200"/>
              <a:ext cx="947043" cy="45720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28" name="Line 22"/>
            <p:cNvSpPr>
              <a:spLocks noChangeShapeType="1"/>
            </p:cNvSpPr>
            <p:nvPr/>
          </p:nvSpPr>
          <p:spPr bwMode="auto">
            <a:xfrm flipH="1" flipV="1">
              <a:off x="6809655" y="5334000"/>
              <a:ext cx="1238441" cy="91440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29" name="AutoShape 23"/>
            <p:cNvSpPr>
              <a:spLocks noChangeArrowheads="1"/>
            </p:cNvSpPr>
            <p:nvPr/>
          </p:nvSpPr>
          <p:spPr bwMode="auto">
            <a:xfrm>
              <a:off x="6445408" y="5029200"/>
              <a:ext cx="364247" cy="381000"/>
            </a:xfrm>
            <a:prstGeom prst="smileyFace">
              <a:avLst>
                <a:gd name="adj" fmla="val 4653"/>
              </a:avLst>
            </a:prstGeom>
            <a:solidFill>
              <a:srgbClr val="FFC000"/>
            </a:solidFill>
            <a:ln w="3810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endParaRPr lang="tr-TR" altLang="tr-TR" i="1" dirty="0">
                <a:solidFill>
                  <a:schemeClr val="accent2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1705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Gouraud'un</a:t>
            </a:r>
            <a:r>
              <a:rPr lang="en-US" altLang="tr-TR" dirty="0"/>
              <a:t> </a:t>
            </a:r>
            <a:r>
              <a:rPr lang="tr-TR" altLang="tr-TR" dirty="0"/>
              <a:t>Yöntemi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53</a:t>
            </a:fld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Bu yöntem bir poligon yüzeyini doğrusal ara değerler hesabı (ing: linear interpolation) ile hesaplar.</a:t>
            </a:r>
          </a:p>
          <a:p>
            <a:r>
              <a:rPr lang="tr-TR" dirty="0"/>
              <a:t>Yüzeyin yumuşak görünümünü</a:t>
            </a:r>
            <a:br>
              <a:rPr lang="tr-TR" dirty="0"/>
            </a:br>
            <a:r>
              <a:rPr lang="tr-TR" dirty="0"/>
              <a:t>elde etmek için kenar normal-</a:t>
            </a:r>
            <a:br>
              <a:rPr lang="tr-TR" dirty="0"/>
            </a:br>
            <a:r>
              <a:rPr lang="tr-TR" dirty="0"/>
              <a:t>lerini kullanır.</a:t>
            </a:r>
          </a:p>
          <a:p>
            <a:pPr lvl="1"/>
            <a:r>
              <a:rPr lang="tr-TR" dirty="0"/>
              <a:t>Genellikle yüzey normallerinden</a:t>
            </a:r>
            <a:br>
              <a:rPr lang="tr-TR" dirty="0"/>
            </a:br>
            <a:r>
              <a:rPr lang="tr-TR" dirty="0"/>
              <a:t>farklı olurlar.</a:t>
            </a:r>
          </a:p>
          <a:p>
            <a:pPr lvl="1"/>
            <a:r>
              <a:rPr lang="tr-TR" dirty="0"/>
              <a:t>Sadece renklendirme içindir.</a:t>
            </a:r>
          </a:p>
          <a:p>
            <a:pPr lvl="1"/>
            <a:r>
              <a:rPr lang="tr-TR" dirty="0"/>
              <a:t>Poligonların gerçek renklerine </a:t>
            </a:r>
            <a:br>
              <a:rPr lang="tr-TR" dirty="0"/>
            </a:br>
            <a:r>
              <a:rPr lang="tr-TR" dirty="0"/>
              <a:t>yeterli bir yaklaşım sağlar.</a:t>
            </a:r>
          </a:p>
          <a:p>
            <a:pPr lvl="2"/>
            <a:r>
              <a:rPr lang="tr-TR" dirty="0"/>
              <a:t>Ama iyi bir çözüm değil.</a:t>
            </a:r>
          </a:p>
          <a:p>
            <a:endParaRPr lang="tr-TR" dirty="0"/>
          </a:p>
        </p:txBody>
      </p:sp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1524000"/>
            <a:ext cx="377472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Freeform 2"/>
          <p:cNvSpPr>
            <a:spLocks/>
          </p:cNvSpPr>
          <p:nvPr/>
        </p:nvSpPr>
        <p:spPr bwMode="auto">
          <a:xfrm>
            <a:off x="6333067" y="4191000"/>
            <a:ext cx="2573867" cy="1295400"/>
          </a:xfrm>
          <a:custGeom>
            <a:avLst/>
            <a:gdLst>
              <a:gd name="T0" fmla="*/ 0 w 1296"/>
              <a:gd name="T1" fmla="*/ 584 h 584"/>
              <a:gd name="T2" fmla="*/ 2628 w 1296"/>
              <a:gd name="T3" fmla="*/ 584 h 584"/>
              <a:gd name="T4" fmla="*/ 0 60000 65536"/>
              <a:gd name="T5" fmla="*/ 0 60000 65536"/>
              <a:gd name="T6" fmla="*/ 0 w 1296"/>
              <a:gd name="T7" fmla="*/ 0 h 584"/>
              <a:gd name="T8" fmla="*/ 1296 w 1296"/>
              <a:gd name="T9" fmla="*/ 584 h 5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96" h="584">
                <a:moveTo>
                  <a:pt x="0" y="584"/>
                </a:moveTo>
                <a:cubicBezTo>
                  <a:pt x="442" y="0"/>
                  <a:pt x="1065" y="229"/>
                  <a:pt x="1296" y="584"/>
                </a:cubicBezTo>
              </a:path>
            </a:pathLst>
          </a:custGeom>
          <a:noFill/>
          <a:ln w="38100" cap="rnd" cmpd="sng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65543" name="Freeform 6"/>
          <p:cNvSpPr>
            <a:spLocks/>
          </p:cNvSpPr>
          <p:nvPr/>
        </p:nvSpPr>
        <p:spPr bwMode="auto">
          <a:xfrm>
            <a:off x="6333067" y="4847573"/>
            <a:ext cx="2573867" cy="638827"/>
          </a:xfrm>
          <a:custGeom>
            <a:avLst/>
            <a:gdLst>
              <a:gd name="T0" fmla="*/ 0 w 1296"/>
              <a:gd name="T1" fmla="*/ 288 h 288"/>
              <a:gd name="T2" fmla="*/ 779 w 1296"/>
              <a:gd name="T3" fmla="*/ 0 h 288"/>
              <a:gd name="T4" fmla="*/ 1848 w 1296"/>
              <a:gd name="T5" fmla="*/ 0 h 288"/>
              <a:gd name="T6" fmla="*/ 2628 w 1296"/>
              <a:gd name="T7" fmla="*/ 288 h 288"/>
              <a:gd name="T8" fmla="*/ 2529 w 1296"/>
              <a:gd name="T9" fmla="*/ 288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96"/>
              <a:gd name="T16" fmla="*/ 0 h 288"/>
              <a:gd name="T17" fmla="*/ 1296 w 129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96" h="288">
                <a:moveTo>
                  <a:pt x="0" y="288"/>
                </a:moveTo>
                <a:lnTo>
                  <a:pt x="384" y="0"/>
                </a:lnTo>
                <a:lnTo>
                  <a:pt x="912" y="0"/>
                </a:lnTo>
                <a:lnTo>
                  <a:pt x="1296" y="288"/>
                </a:lnTo>
                <a:lnTo>
                  <a:pt x="1248" y="288"/>
                </a:lnTo>
              </a:path>
            </a:pathLst>
          </a:custGeom>
          <a:noFill/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 flipV="1">
            <a:off x="8167291" y="4332800"/>
            <a:ext cx="212341" cy="49686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65545" name="Freeform 8"/>
          <p:cNvSpPr>
            <a:spLocks/>
          </p:cNvSpPr>
          <p:nvPr/>
        </p:nvSpPr>
        <p:spPr bwMode="auto">
          <a:xfrm>
            <a:off x="6836410" y="4388144"/>
            <a:ext cx="229494" cy="445848"/>
          </a:xfrm>
          <a:custGeom>
            <a:avLst/>
            <a:gdLst>
              <a:gd name="T0" fmla="*/ 231 w 116"/>
              <a:gd name="T1" fmla="*/ 201 h 201"/>
              <a:gd name="T2" fmla="*/ 0 w 116"/>
              <a:gd name="T3" fmla="*/ 0 h 201"/>
              <a:gd name="T4" fmla="*/ 0 60000 65536"/>
              <a:gd name="T5" fmla="*/ 0 60000 65536"/>
              <a:gd name="T6" fmla="*/ 0 w 116"/>
              <a:gd name="T7" fmla="*/ 0 h 201"/>
              <a:gd name="T8" fmla="*/ 116 w 116"/>
              <a:gd name="T9" fmla="*/ 201 h 2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6" h="201">
                <a:moveTo>
                  <a:pt x="116" y="201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65546" name="Line 9"/>
          <p:cNvSpPr>
            <a:spLocks noChangeShapeType="1"/>
          </p:cNvSpPr>
          <p:nvPr/>
        </p:nvSpPr>
        <p:spPr bwMode="auto">
          <a:xfrm flipH="1" flipV="1">
            <a:off x="6333066" y="4724399"/>
            <a:ext cx="381310" cy="464173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65547" name="Line 10"/>
          <p:cNvSpPr>
            <a:spLocks noChangeShapeType="1"/>
          </p:cNvSpPr>
          <p:nvPr/>
        </p:nvSpPr>
        <p:spPr bwMode="auto">
          <a:xfrm flipH="1" flipV="1">
            <a:off x="7572336" y="4315216"/>
            <a:ext cx="0" cy="532356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65548" name="Line 11"/>
          <p:cNvSpPr>
            <a:spLocks noChangeShapeType="1"/>
          </p:cNvSpPr>
          <p:nvPr/>
        </p:nvSpPr>
        <p:spPr bwMode="auto">
          <a:xfrm flipV="1">
            <a:off x="8532440" y="4833992"/>
            <a:ext cx="317472" cy="354582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08819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017" y="2590800"/>
            <a:ext cx="6009139" cy="415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Gouraud'un</a:t>
            </a:r>
            <a:r>
              <a:rPr lang="en-US" altLang="tr-TR" dirty="0"/>
              <a:t> </a:t>
            </a:r>
            <a:r>
              <a:rPr lang="tr-TR" altLang="tr-TR" dirty="0"/>
              <a:t>Yöntemi (devam)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54</a:t>
            </a:fld>
            <a:endParaRPr lang="tr-TR" dirty="0"/>
          </a:p>
        </p:txBody>
      </p:sp>
      <p:sp>
        <p:nvSpPr>
          <p:cNvPr id="3266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273050" indent="-273050">
              <a:defRPr/>
            </a:pPr>
            <a:r>
              <a:rPr lang="tr-TR" sz="2700" dirty="0"/>
              <a:t>Köşe normalleri:</a:t>
            </a:r>
            <a:endParaRPr lang="en-US" sz="2700" dirty="0"/>
          </a:p>
          <a:p>
            <a:pPr lvl="1">
              <a:defRPr/>
            </a:pPr>
            <a:r>
              <a:rPr lang="tr-TR" dirty="0"/>
              <a:t>Model tarafından sağlanmış olabilir.</a:t>
            </a:r>
          </a:p>
          <a:p>
            <a:pPr lvl="1">
              <a:defRPr/>
            </a:pPr>
            <a:r>
              <a:rPr lang="tr-TR" dirty="0"/>
              <a:t>Küre gibi basit bir modelse kolayca hesaplanır.</a:t>
            </a:r>
            <a:endParaRPr lang="en-US" dirty="0"/>
          </a:p>
          <a:p>
            <a:pPr lvl="1">
              <a:defRPr/>
            </a:pPr>
            <a:r>
              <a:rPr lang="tr-TR" dirty="0"/>
              <a:t>Yada o köşeye komşu</a:t>
            </a:r>
            <a:br>
              <a:rPr lang="tr-TR" dirty="0"/>
            </a:br>
            <a:r>
              <a:rPr lang="tr-TR" dirty="0"/>
              <a:t>yüzeylere ait yüzey </a:t>
            </a:r>
            <a:br>
              <a:rPr lang="tr-TR" dirty="0"/>
            </a:br>
            <a:r>
              <a:rPr lang="tr-TR" dirty="0"/>
              <a:t>normallerinin </a:t>
            </a:r>
            <a:br>
              <a:rPr lang="tr-TR" dirty="0"/>
            </a:br>
            <a:r>
              <a:rPr lang="tr-TR" dirty="0"/>
              <a:t>ortalaması alınır.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346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Gouraud'un</a:t>
            </a:r>
            <a:r>
              <a:rPr lang="en-US" altLang="tr-TR" dirty="0"/>
              <a:t> </a:t>
            </a:r>
            <a:r>
              <a:rPr lang="tr-TR" altLang="tr-TR" dirty="0"/>
              <a:t>Yöntemi (devam)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55</a:t>
            </a:fld>
            <a:endParaRPr lang="tr-TR" dirty="0"/>
          </a:p>
        </p:txBody>
      </p:sp>
      <p:sp>
        <p:nvSpPr>
          <p:cNvPr id="3276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2800" dirty="0"/>
              <a:t>Genel bir yaklaşım:</a:t>
            </a:r>
            <a:r>
              <a:rPr lang="tr-TR" sz="2000" b="0" dirty="0"/>
              <a:t>  </a:t>
            </a:r>
          </a:p>
          <a:p>
            <a:pPr lvl="1">
              <a:defRPr/>
            </a:pPr>
            <a:r>
              <a:rPr lang="tr-TR" sz="2400" dirty="0"/>
              <a:t>Her köşede, köşeye komşu yüzeylerin yüzey normallerinden ortalama bir birim normal vektör elde edilir.</a:t>
            </a:r>
          </a:p>
          <a:p>
            <a:pPr lvl="1">
              <a:defRPr/>
            </a:pPr>
            <a:r>
              <a:rPr lang="tr-TR" sz="2400" dirty="0"/>
              <a:t>Bu normallerle köşelerdeki renkler bulunur.</a:t>
            </a:r>
          </a:p>
          <a:p>
            <a:pPr lvl="1">
              <a:defRPr/>
            </a:pPr>
            <a:r>
              <a:rPr lang="tr-TR" sz="2400" dirty="0"/>
              <a:t>Doğrusal ara değer hesabı ile yüzey üzerindeki piksel renkleri bulunur.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54225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Gouraud'un</a:t>
            </a:r>
            <a:r>
              <a:rPr lang="en-US" altLang="tr-TR" dirty="0"/>
              <a:t> </a:t>
            </a:r>
            <a:r>
              <a:rPr lang="tr-TR" altLang="tr-TR" dirty="0"/>
              <a:t>Yöntemi (devam)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56</a:t>
            </a:fld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 flipV="1">
            <a:off x="1547990" y="3319464"/>
            <a:ext cx="1007533" cy="71913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 flipV="1">
            <a:off x="2555523" y="3103563"/>
            <a:ext cx="1440744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3996267" y="3103564"/>
            <a:ext cx="1007533" cy="50323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1535290" y="4025900"/>
            <a:ext cx="647700" cy="86518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2182990" y="4891089"/>
            <a:ext cx="1080911" cy="28733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2555522" y="3319463"/>
            <a:ext cx="647700" cy="7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 flipV="1">
            <a:off x="2195690" y="4111626"/>
            <a:ext cx="1007533" cy="7921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3996267" y="3103563"/>
            <a:ext cx="70556" cy="863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 flipV="1">
            <a:off x="3203222" y="3967163"/>
            <a:ext cx="863600" cy="1444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5003800" y="3606800"/>
            <a:ext cx="0" cy="3603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>
            <a:off x="4066822" y="3967163"/>
            <a:ext cx="936978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3203222" y="4111626"/>
            <a:ext cx="361244" cy="5762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>
            <a:off x="4066822" y="3967163"/>
            <a:ext cx="0" cy="5762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 flipV="1">
            <a:off x="3276600" y="4687889"/>
            <a:ext cx="287867" cy="50323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 flipV="1">
            <a:off x="3564466" y="4543426"/>
            <a:ext cx="502356" cy="1444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 flipH="1">
            <a:off x="4859867" y="3967163"/>
            <a:ext cx="143933" cy="647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>
            <a:off x="4066823" y="4543425"/>
            <a:ext cx="793044" cy="7143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 rot="-595488" flipH="1" flipV="1">
            <a:off x="1607256" y="3548063"/>
            <a:ext cx="575733" cy="719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 rot="2190658" flipH="1" flipV="1">
            <a:off x="2987323" y="2887664"/>
            <a:ext cx="577144" cy="7191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 rot="-209725" flipH="1" flipV="1">
            <a:off x="2555523" y="3895725"/>
            <a:ext cx="577144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 rot="10800000" flipH="1" flipV="1">
            <a:off x="3635022" y="4378325"/>
            <a:ext cx="577145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966612" y="3248026"/>
            <a:ext cx="72107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1800" b="1" dirty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tr-TR" altLang="tr-TR" sz="1800" b="1" baseline="-25000" dirty="0">
                <a:solidFill>
                  <a:srgbClr val="FF0000"/>
                </a:solidFill>
                <a:latin typeface="Arial" charset="0"/>
              </a:rPr>
              <a:t>1</a:t>
            </a:r>
            <a:endParaRPr lang="en-US" altLang="tr-TR" sz="1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2881489" y="2311401"/>
            <a:ext cx="72107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1800" b="1" dirty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tr-TR" altLang="tr-TR" sz="1800" b="1" baseline="-25000" dirty="0">
                <a:solidFill>
                  <a:srgbClr val="FF0000"/>
                </a:solidFill>
                <a:latin typeface="Arial" charset="0"/>
              </a:rPr>
              <a:t>2</a:t>
            </a:r>
            <a:endParaRPr lang="en-US" altLang="tr-TR" sz="1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4034367" y="5119688"/>
            <a:ext cx="71966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1800" b="1" dirty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tr-TR" altLang="tr-TR" sz="1800" b="1" baseline="-25000" dirty="0">
                <a:solidFill>
                  <a:srgbClr val="FF0000"/>
                </a:solidFill>
                <a:latin typeface="Arial" charset="0"/>
              </a:rPr>
              <a:t>3</a:t>
            </a:r>
            <a:endParaRPr lang="en-US" altLang="tr-TR" sz="1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2205567" y="3505201"/>
            <a:ext cx="7196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1800" b="1" dirty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tr-TR" altLang="tr-TR" sz="1800" b="1" baseline="-25000" dirty="0">
                <a:solidFill>
                  <a:srgbClr val="FF0000"/>
                </a:solidFill>
                <a:latin typeface="Arial" charset="0"/>
              </a:rPr>
              <a:t>4</a:t>
            </a:r>
            <a:endParaRPr lang="en-US" altLang="tr-TR" sz="1800" b="1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6863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780952"/>
              </p:ext>
            </p:extLst>
          </p:nvPr>
        </p:nvGraphicFramePr>
        <p:xfrm>
          <a:off x="5724128" y="2492896"/>
          <a:ext cx="2520280" cy="2675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2" name="Denklem" r:id="rId4" imgW="812520" imgH="863280" progId="Equation.3">
                  <p:embed/>
                </p:oleObj>
              </mc:Choice>
              <mc:Fallback>
                <p:oleObj name="Denklem" r:id="rId4" imgW="812520" imgH="86328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492896"/>
                        <a:ext cx="2520280" cy="26753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7" name="Oval 29"/>
          <p:cNvSpPr>
            <a:spLocks noChangeArrowheads="1"/>
          </p:cNvSpPr>
          <p:nvPr/>
        </p:nvSpPr>
        <p:spPr bwMode="auto">
          <a:xfrm>
            <a:off x="3158067" y="4073525"/>
            <a:ext cx="70556" cy="71438"/>
          </a:xfrm>
          <a:prstGeom prst="ellipse">
            <a:avLst/>
          </a:prstGeom>
          <a:solidFill>
            <a:srgbClr val="FF3300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endParaRPr lang="tr-TR" altLang="tr-TR" dirty="0"/>
          </a:p>
        </p:txBody>
      </p:sp>
      <p:sp>
        <p:nvSpPr>
          <p:cNvPr id="68638" name="Text Box 30"/>
          <p:cNvSpPr txBox="1">
            <a:spLocks noChangeArrowheads="1"/>
          </p:cNvSpPr>
          <p:nvPr/>
        </p:nvSpPr>
        <p:spPr bwMode="auto">
          <a:xfrm>
            <a:off x="2987322" y="3746501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2000" b="1" i="1" dirty="0">
                <a:solidFill>
                  <a:schemeClr val="tx2"/>
                </a:solidFill>
                <a:latin typeface="Arial" charset="0"/>
              </a:rPr>
              <a:t>V</a:t>
            </a:r>
            <a:endParaRPr lang="en-US" altLang="tr-TR" sz="2000" b="1" i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727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Normallerin Ortalaması</a:t>
            </a:r>
            <a:endParaRPr lang="en-US" altLang="tr-TR" dirty="0"/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8B2C6DDC-AE0E-48C1-B286-75419CFB8C4D}" type="slidenum">
              <a:rPr lang="en-US" altLang="tr-TR" sz="1400"/>
              <a:pPr eaLnBrk="1" hangingPunct="1"/>
              <a:t>57</a:t>
            </a:fld>
            <a:endParaRPr lang="en-US" altLang="tr-TR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altLang="tr-TR" sz="2800" dirty="0"/>
              <a:t>Gerçek</a:t>
            </a:r>
            <a:r>
              <a:rPr lang="en-US" altLang="tr-TR" sz="2800" dirty="0"/>
              <a:t> (geometric) </a:t>
            </a:r>
            <a:r>
              <a:rPr lang="tr-TR" altLang="tr-TR" sz="2800" dirty="0"/>
              <a:t>yüzey ve </a:t>
            </a:r>
            <a:r>
              <a:rPr lang="en-US" altLang="tr-TR" sz="2800" dirty="0"/>
              <a:t>normal</a:t>
            </a:r>
            <a:r>
              <a:rPr lang="tr-TR" altLang="tr-TR" sz="2800" dirty="0"/>
              <a:t>i </a:t>
            </a:r>
            <a:r>
              <a:rPr lang="en-US" altLang="tr-TR" sz="2800" i="1" dirty="0"/>
              <a:t>N</a:t>
            </a:r>
            <a:r>
              <a:rPr lang="tr-TR" altLang="tr-TR" sz="2800" i="1" dirty="0"/>
              <a:t>.</a:t>
            </a:r>
            <a:endParaRPr lang="en-US" altLang="tr-TR" sz="2800" dirty="0"/>
          </a:p>
          <a:p>
            <a:endParaRPr lang="tr-TR" dirty="0"/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2510144" y="3926574"/>
            <a:ext cx="4195234" cy="923330"/>
          </a:xfrm>
          <a:custGeom>
            <a:avLst/>
            <a:gdLst>
              <a:gd name="T0" fmla="*/ 194539086 w 2643"/>
              <a:gd name="T1" fmla="*/ 1450515723 h 1431"/>
              <a:gd name="T2" fmla="*/ 156269482 w 2643"/>
              <a:gd name="T3" fmla="*/ 672042066 h 1431"/>
              <a:gd name="T4" fmla="*/ 1132155978 w 2643"/>
              <a:gd name="T5" fmla="*/ 112513684 h 1431"/>
              <a:gd name="T6" fmla="*/ 2147483647 w 2643"/>
              <a:gd name="T7" fmla="*/ 15204225 h 1431"/>
              <a:gd name="T8" fmla="*/ 2147483647 w 2643"/>
              <a:gd name="T9" fmla="*/ 203741050 h 1431"/>
              <a:gd name="T10" fmla="*/ 2147483647 w 2643"/>
              <a:gd name="T11" fmla="*/ 548378550 h 1431"/>
              <a:gd name="T12" fmla="*/ 2147483647 w 2643"/>
              <a:gd name="T13" fmla="*/ 988296800 h 1431"/>
              <a:gd name="T14" fmla="*/ 194539086 w 2643"/>
              <a:gd name="T15" fmla="*/ 1439365891 h 14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43" h="1431">
                <a:moveTo>
                  <a:pt x="61" y="1431"/>
                </a:moveTo>
                <a:cubicBezTo>
                  <a:pt x="59" y="1303"/>
                  <a:pt x="0" y="883"/>
                  <a:pt x="49" y="663"/>
                </a:cubicBezTo>
                <a:cubicBezTo>
                  <a:pt x="98" y="443"/>
                  <a:pt x="187" y="219"/>
                  <a:pt x="355" y="111"/>
                </a:cubicBezTo>
                <a:cubicBezTo>
                  <a:pt x="523" y="3"/>
                  <a:pt x="822" y="0"/>
                  <a:pt x="1057" y="15"/>
                </a:cubicBezTo>
                <a:cubicBezTo>
                  <a:pt x="1292" y="30"/>
                  <a:pt x="1551" y="113"/>
                  <a:pt x="1765" y="201"/>
                </a:cubicBezTo>
                <a:cubicBezTo>
                  <a:pt x="1979" y="289"/>
                  <a:pt x="2193" y="412"/>
                  <a:pt x="2339" y="541"/>
                </a:cubicBezTo>
                <a:cubicBezTo>
                  <a:pt x="2485" y="670"/>
                  <a:pt x="2545" y="737"/>
                  <a:pt x="2643" y="975"/>
                </a:cubicBezTo>
                <a:lnTo>
                  <a:pt x="61" y="1420"/>
                </a:lnTo>
              </a:path>
            </a:pathLst>
          </a:custGeom>
          <a:solidFill>
            <a:srgbClr val="C0C0C0"/>
          </a:solidFill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tr-TR" dirty="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rot="736606">
            <a:off x="2266245" y="2995613"/>
            <a:ext cx="685800" cy="1035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491937"/>
              </p:ext>
            </p:extLst>
          </p:nvPr>
        </p:nvGraphicFramePr>
        <p:xfrm>
          <a:off x="2138363" y="2392363"/>
          <a:ext cx="46513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2" name="Equation" r:id="rId4" imgW="228600" imgH="228600" progId="Equation.3">
                  <p:embed/>
                </p:oleObj>
              </mc:Choice>
              <mc:Fallback>
                <p:oleObj name="Equation" r:id="rId4" imgW="228600" imgH="2286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2392363"/>
                        <a:ext cx="465137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51394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Normallerin Ortalaması (devam)</a:t>
            </a:r>
            <a:endParaRPr lang="en-US" altLang="tr-TR" dirty="0"/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B2F99EC9-E497-4232-B95E-0105A46BFA4B}" type="slidenum">
              <a:rPr lang="en-US" altLang="tr-TR" sz="1400"/>
              <a:pPr eaLnBrk="1" hangingPunct="1"/>
              <a:t>58</a:t>
            </a:fld>
            <a:endParaRPr lang="en-US" altLang="tr-TR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0663" name="Freeform 7"/>
          <p:cNvSpPr>
            <a:spLocks/>
          </p:cNvSpPr>
          <p:nvPr/>
        </p:nvSpPr>
        <p:spPr bwMode="auto">
          <a:xfrm>
            <a:off x="2614618" y="3994600"/>
            <a:ext cx="4117622" cy="819917"/>
          </a:xfrm>
          <a:custGeom>
            <a:avLst/>
            <a:gdLst>
              <a:gd name="T0" fmla="*/ 76544081 w 2594"/>
              <a:gd name="T1" fmla="*/ 1483120687 h 1398"/>
              <a:gd name="T2" fmla="*/ 0 w 2594"/>
              <a:gd name="T3" fmla="*/ 700185396 h 1398"/>
              <a:gd name="T4" fmla="*/ 956789407 w 2594"/>
              <a:gd name="T5" fmla="*/ 101845074 h 1398"/>
              <a:gd name="T6" fmla="*/ 2147483647 w 2594"/>
              <a:gd name="T7" fmla="*/ 0 h 1398"/>
              <a:gd name="T8" fmla="*/ 2147483647 w 2594"/>
              <a:gd name="T9" fmla="*/ 197325088 h 1398"/>
              <a:gd name="T10" fmla="*/ 2147483647 w 2594"/>
              <a:gd name="T11" fmla="*/ 558027248 h 1398"/>
              <a:gd name="T12" fmla="*/ 2147483647 w 2594"/>
              <a:gd name="T13" fmla="*/ 1018451766 h 1398"/>
              <a:gd name="T14" fmla="*/ 76544081 w 2594"/>
              <a:gd name="T15" fmla="*/ 1483120687 h 13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94" h="1398">
                <a:moveTo>
                  <a:pt x="24" y="1398"/>
                </a:moveTo>
                <a:lnTo>
                  <a:pt x="0" y="660"/>
                </a:lnTo>
                <a:lnTo>
                  <a:pt x="300" y="96"/>
                </a:lnTo>
                <a:lnTo>
                  <a:pt x="1008" y="0"/>
                </a:lnTo>
                <a:lnTo>
                  <a:pt x="1716" y="186"/>
                </a:lnTo>
                <a:lnTo>
                  <a:pt x="2290" y="526"/>
                </a:lnTo>
                <a:lnTo>
                  <a:pt x="2594" y="960"/>
                </a:lnTo>
                <a:lnTo>
                  <a:pt x="24" y="1398"/>
                </a:lnTo>
                <a:close/>
              </a:path>
            </a:pathLst>
          </a:custGeom>
          <a:solidFill>
            <a:srgbClr val="C0C0C0"/>
          </a:solidFill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tr-TR" dirty="0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 rot="-1440000">
            <a:off x="1667933" y="3729039"/>
            <a:ext cx="752123" cy="10191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 rot="1800000">
            <a:off x="2867378" y="2898776"/>
            <a:ext cx="750711" cy="10191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7066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482154"/>
              </p:ext>
            </p:extLst>
          </p:nvPr>
        </p:nvGraphicFramePr>
        <p:xfrm>
          <a:off x="711200" y="3457576"/>
          <a:ext cx="750711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9" name="Equation" r:id="rId4" imgW="368140" imgH="317362" progId="">
                  <p:embed/>
                </p:oleObj>
              </mc:Choice>
              <mc:Fallback>
                <p:oleObj name="Equation" r:id="rId4" imgW="368140" imgH="317362" progId="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3457576"/>
                        <a:ext cx="750711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491937"/>
              </p:ext>
            </p:extLst>
          </p:nvPr>
        </p:nvGraphicFramePr>
        <p:xfrm>
          <a:off x="2137834" y="2392363"/>
          <a:ext cx="46566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0" name="Equation" r:id="rId6" imgW="228600" imgH="228600" progId="Equation.3">
                  <p:embed/>
                </p:oleObj>
              </mc:Choice>
              <mc:Fallback>
                <p:oleObj name="Equation" r:id="rId6" imgW="228600" imgH="228600" progId="Equation.3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834" y="2392363"/>
                        <a:ext cx="465667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687363"/>
              </p:ext>
            </p:extLst>
          </p:nvPr>
        </p:nvGraphicFramePr>
        <p:xfrm>
          <a:off x="2841978" y="1981201"/>
          <a:ext cx="801511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1" name="Equation" r:id="rId8" imgW="393359" imgH="317225" progId="">
                  <p:embed/>
                </p:oleObj>
              </mc:Choice>
              <mc:Fallback>
                <p:oleObj name="Equation" r:id="rId8" imgW="393359" imgH="317225" progId="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978" y="1981201"/>
                        <a:ext cx="801511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7"/>
          <p:cNvSpPr>
            <a:spLocks noChangeShapeType="1"/>
          </p:cNvSpPr>
          <p:nvPr/>
        </p:nvSpPr>
        <p:spPr bwMode="auto">
          <a:xfrm rot="736606">
            <a:off x="2259256" y="2999234"/>
            <a:ext cx="726460" cy="109641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73018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dirty="0"/>
              <a:t>Normallerin Ortalaması İle Gerçek Arasındaki Fark</a:t>
            </a:r>
            <a:endParaRPr lang="en-US" altLang="tr-TR" dirty="0"/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6C62294-76D4-48E0-976D-8B064F37EE3A}" type="slidenum">
              <a:rPr lang="en-US" altLang="tr-TR" sz="1400"/>
              <a:pPr eaLnBrk="1" hangingPunct="1"/>
              <a:t>59</a:t>
            </a:fld>
            <a:endParaRPr lang="en-US" altLang="tr-TR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1686" name="Freeform 3"/>
          <p:cNvSpPr>
            <a:spLocks/>
          </p:cNvSpPr>
          <p:nvPr/>
        </p:nvSpPr>
        <p:spPr bwMode="auto">
          <a:xfrm>
            <a:off x="2510144" y="3926574"/>
            <a:ext cx="4195234" cy="923330"/>
          </a:xfrm>
          <a:custGeom>
            <a:avLst/>
            <a:gdLst>
              <a:gd name="T0" fmla="*/ 194539086 w 2643"/>
              <a:gd name="T1" fmla="*/ 1450515723 h 1431"/>
              <a:gd name="T2" fmla="*/ 156269482 w 2643"/>
              <a:gd name="T3" fmla="*/ 672042066 h 1431"/>
              <a:gd name="T4" fmla="*/ 1132155978 w 2643"/>
              <a:gd name="T5" fmla="*/ 112513684 h 1431"/>
              <a:gd name="T6" fmla="*/ 2147483647 w 2643"/>
              <a:gd name="T7" fmla="*/ 15204225 h 1431"/>
              <a:gd name="T8" fmla="*/ 2147483647 w 2643"/>
              <a:gd name="T9" fmla="*/ 203741050 h 1431"/>
              <a:gd name="T10" fmla="*/ 2147483647 w 2643"/>
              <a:gd name="T11" fmla="*/ 548378550 h 1431"/>
              <a:gd name="T12" fmla="*/ 2147483647 w 2643"/>
              <a:gd name="T13" fmla="*/ 988296800 h 1431"/>
              <a:gd name="T14" fmla="*/ 194539086 w 2643"/>
              <a:gd name="T15" fmla="*/ 1439365891 h 14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43" h="1431">
                <a:moveTo>
                  <a:pt x="61" y="1431"/>
                </a:moveTo>
                <a:cubicBezTo>
                  <a:pt x="59" y="1303"/>
                  <a:pt x="0" y="883"/>
                  <a:pt x="49" y="663"/>
                </a:cubicBezTo>
                <a:cubicBezTo>
                  <a:pt x="98" y="443"/>
                  <a:pt x="187" y="219"/>
                  <a:pt x="355" y="111"/>
                </a:cubicBezTo>
                <a:cubicBezTo>
                  <a:pt x="523" y="3"/>
                  <a:pt x="822" y="0"/>
                  <a:pt x="1057" y="15"/>
                </a:cubicBezTo>
                <a:cubicBezTo>
                  <a:pt x="1292" y="30"/>
                  <a:pt x="1551" y="113"/>
                  <a:pt x="1765" y="201"/>
                </a:cubicBezTo>
                <a:cubicBezTo>
                  <a:pt x="1979" y="289"/>
                  <a:pt x="2193" y="412"/>
                  <a:pt x="2339" y="541"/>
                </a:cubicBezTo>
                <a:cubicBezTo>
                  <a:pt x="2485" y="670"/>
                  <a:pt x="2545" y="737"/>
                  <a:pt x="2643" y="975"/>
                </a:cubicBezTo>
                <a:lnTo>
                  <a:pt x="61" y="1420"/>
                </a:lnTo>
              </a:path>
            </a:pathLst>
          </a:custGeom>
          <a:solidFill>
            <a:srgbClr val="C0C0C0"/>
          </a:solidFill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tr-TR" dirty="0"/>
          </a:p>
        </p:txBody>
      </p:sp>
      <p:sp>
        <p:nvSpPr>
          <p:cNvPr id="71687" name="Freeform 4"/>
          <p:cNvSpPr>
            <a:spLocks/>
          </p:cNvSpPr>
          <p:nvPr/>
        </p:nvSpPr>
        <p:spPr bwMode="auto">
          <a:xfrm>
            <a:off x="2595848" y="3933056"/>
            <a:ext cx="4117622" cy="923330"/>
          </a:xfrm>
          <a:custGeom>
            <a:avLst/>
            <a:gdLst>
              <a:gd name="T0" fmla="*/ 76544081 w 2594"/>
              <a:gd name="T1" fmla="*/ 1483120687 h 1398"/>
              <a:gd name="T2" fmla="*/ 0 w 2594"/>
              <a:gd name="T3" fmla="*/ 700185396 h 1398"/>
              <a:gd name="T4" fmla="*/ 956789407 w 2594"/>
              <a:gd name="T5" fmla="*/ 101845074 h 1398"/>
              <a:gd name="T6" fmla="*/ 2147483647 w 2594"/>
              <a:gd name="T7" fmla="*/ 0 h 1398"/>
              <a:gd name="T8" fmla="*/ 2147483647 w 2594"/>
              <a:gd name="T9" fmla="*/ 197325088 h 1398"/>
              <a:gd name="T10" fmla="*/ 2147483647 w 2594"/>
              <a:gd name="T11" fmla="*/ 558027248 h 1398"/>
              <a:gd name="T12" fmla="*/ 2147483647 w 2594"/>
              <a:gd name="T13" fmla="*/ 1018451766 h 13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94" h="1398">
                <a:moveTo>
                  <a:pt x="24" y="1398"/>
                </a:moveTo>
                <a:lnTo>
                  <a:pt x="0" y="660"/>
                </a:lnTo>
                <a:lnTo>
                  <a:pt x="300" y="96"/>
                </a:lnTo>
                <a:lnTo>
                  <a:pt x="1008" y="0"/>
                </a:lnTo>
                <a:lnTo>
                  <a:pt x="1716" y="186"/>
                </a:lnTo>
                <a:lnTo>
                  <a:pt x="2290" y="526"/>
                </a:lnTo>
                <a:lnTo>
                  <a:pt x="2594" y="96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tr-TR" dirty="0"/>
          </a:p>
        </p:txBody>
      </p:sp>
      <p:sp>
        <p:nvSpPr>
          <p:cNvPr id="913414" name="Line 6"/>
          <p:cNvSpPr>
            <a:spLocks noChangeShapeType="1"/>
          </p:cNvSpPr>
          <p:nvPr/>
        </p:nvSpPr>
        <p:spPr bwMode="auto">
          <a:xfrm rot="1800000">
            <a:off x="2867378" y="2898776"/>
            <a:ext cx="750711" cy="10191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1689" name="Line 7"/>
          <p:cNvSpPr>
            <a:spLocks noChangeShapeType="1"/>
          </p:cNvSpPr>
          <p:nvPr/>
        </p:nvSpPr>
        <p:spPr bwMode="auto">
          <a:xfrm rot="736606">
            <a:off x="2266245" y="2995613"/>
            <a:ext cx="685800" cy="1035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1690" name="Freeform 8"/>
          <p:cNvSpPr>
            <a:spLocks/>
          </p:cNvSpPr>
          <p:nvPr/>
        </p:nvSpPr>
        <p:spPr bwMode="auto">
          <a:xfrm rot="21279334">
            <a:off x="2307256" y="3049334"/>
            <a:ext cx="500554" cy="1068041"/>
          </a:xfrm>
          <a:custGeom>
            <a:avLst/>
            <a:gdLst>
              <a:gd name="T0" fmla="*/ 0 w 441"/>
              <a:gd name="T1" fmla="*/ 0 h 685"/>
              <a:gd name="T2" fmla="*/ 1034829564 w 441"/>
              <a:gd name="T3" fmla="*/ 1365560527 h 6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1" h="685">
                <a:moveTo>
                  <a:pt x="0" y="0"/>
                </a:moveTo>
                <a:lnTo>
                  <a:pt x="441" y="685"/>
                </a:lnTo>
              </a:path>
            </a:pathLst>
          </a:custGeom>
          <a:noFill/>
          <a:ln w="57150" cap="flat">
            <a:solidFill>
              <a:srgbClr val="FF0000"/>
            </a:solidFill>
            <a:prstDash val="sysDot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tr-TR" dirty="0"/>
          </a:p>
        </p:txBody>
      </p:sp>
      <p:graphicFrame>
        <p:nvGraphicFramePr>
          <p:cNvPr id="7169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256279"/>
              </p:ext>
            </p:extLst>
          </p:nvPr>
        </p:nvGraphicFramePr>
        <p:xfrm>
          <a:off x="805745" y="3457576"/>
          <a:ext cx="75212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6" name="Equation" r:id="rId4" imgW="368140" imgH="317362" progId="">
                  <p:embed/>
                </p:oleObj>
              </mc:Choice>
              <mc:Fallback>
                <p:oleObj name="Equation" r:id="rId4" imgW="368140" imgH="317362" progId="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745" y="3457576"/>
                        <a:ext cx="752122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436360"/>
              </p:ext>
            </p:extLst>
          </p:nvPr>
        </p:nvGraphicFramePr>
        <p:xfrm>
          <a:off x="2137834" y="2392363"/>
          <a:ext cx="46566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7" name="Equation" r:id="rId6" imgW="228600" imgH="228600" progId="Equation.3">
                  <p:embed/>
                </p:oleObj>
              </mc:Choice>
              <mc:Fallback>
                <p:oleObj name="Equation" r:id="rId6" imgW="228600" imgH="228600" progId="Equation.3">
                  <p:embed/>
                  <p:pic>
                    <p:nvPicPr>
                      <p:cNvPr id="0" name="Picture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834" y="2392363"/>
                        <a:ext cx="465667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143349"/>
              </p:ext>
            </p:extLst>
          </p:nvPr>
        </p:nvGraphicFramePr>
        <p:xfrm>
          <a:off x="2841978" y="1981201"/>
          <a:ext cx="801511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8" name="Equation" r:id="rId8" imgW="393359" imgH="317225" progId="">
                  <p:embed/>
                </p:oleObj>
              </mc:Choice>
              <mc:Fallback>
                <p:oleObj name="Equation" r:id="rId8" imgW="393359" imgH="317225" progId="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978" y="1981201"/>
                        <a:ext cx="801511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763095"/>
              </p:ext>
            </p:extLst>
          </p:nvPr>
        </p:nvGraphicFramePr>
        <p:xfrm>
          <a:off x="1699787" y="2457901"/>
          <a:ext cx="46425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9" name="Equation" r:id="rId10" imgW="228501" imgH="266584" progId="">
                  <p:embed/>
                </p:oleObj>
              </mc:Choice>
              <mc:Fallback>
                <p:oleObj name="Equation" r:id="rId10" imgW="228501" imgH="266584" progId="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9787" y="2457901"/>
                        <a:ext cx="464255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3413" name="Line 5"/>
          <p:cNvSpPr>
            <a:spLocks noChangeShapeType="1"/>
          </p:cNvSpPr>
          <p:nvPr/>
        </p:nvSpPr>
        <p:spPr bwMode="auto">
          <a:xfrm rot="-1440000">
            <a:off x="1667933" y="3729039"/>
            <a:ext cx="752123" cy="10191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7169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259671"/>
              </p:ext>
            </p:extLst>
          </p:nvPr>
        </p:nvGraphicFramePr>
        <p:xfrm>
          <a:off x="4803422" y="1960564"/>
          <a:ext cx="268816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0" name="Equation" r:id="rId12" imgW="1320227" imgH="393529" progId="">
                  <p:embed/>
                </p:oleObj>
              </mc:Choice>
              <mc:Fallback>
                <p:oleObj name="Equation" r:id="rId12" imgW="1320227" imgH="393529" progId="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422" y="1960564"/>
                        <a:ext cx="2688167" cy="9493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278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7.40741E-7 L -0.04722 0.00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13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0.00138 L 0.02969 -0.066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13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13414" grpId="0" animBg="1"/>
      <p:bldP spid="71690" grpId="0" animBg="1"/>
      <p:bldP spid="9134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Aydınlanmanın Bileşenleri</a:t>
            </a:r>
            <a:endParaRPr lang="tr-TR" dirty="0"/>
          </a:p>
        </p:txBody>
      </p:sp>
      <p:sp>
        <p:nvSpPr>
          <p:cNvPr id="278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tr-TR" sz="2800" dirty="0"/>
              <a:t>Işık kaynakları</a:t>
            </a:r>
            <a:r>
              <a:rPr lang="en-US" sz="2800" dirty="0"/>
              <a:t> (</a:t>
            </a:r>
            <a:r>
              <a:rPr lang="tr-TR" sz="2800" dirty="0"/>
              <a:t>veya yayımcılar</a:t>
            </a:r>
            <a:r>
              <a:rPr lang="en-US" sz="2800" dirty="0"/>
              <a:t>)</a:t>
            </a:r>
            <a:r>
              <a:rPr lang="tr-TR" sz="2800" dirty="0"/>
              <a:t>:</a:t>
            </a:r>
            <a:endParaRPr lang="en-US" sz="2800" dirty="0"/>
          </a:p>
          <a:p>
            <a:pPr lvl="1">
              <a:defRPr/>
            </a:pPr>
            <a:r>
              <a:rPr lang="tr-TR" sz="2400" dirty="0"/>
              <a:t>Yayımcının tayfı </a:t>
            </a:r>
            <a:r>
              <a:rPr lang="en-US" sz="2400" dirty="0"/>
              <a:t>(</a:t>
            </a:r>
            <a:r>
              <a:rPr lang="tr-TR" sz="2400" dirty="0"/>
              <a:t>ışığın rengi</a:t>
            </a:r>
            <a:r>
              <a:rPr lang="en-US" sz="2400" dirty="0"/>
              <a:t>)</a:t>
            </a:r>
          </a:p>
          <a:p>
            <a:pPr lvl="1">
              <a:defRPr/>
            </a:pPr>
            <a:r>
              <a:rPr lang="tr-TR" sz="2400" dirty="0"/>
              <a:t>Geometrik yapısı (yeri, yönü ve formu)</a:t>
            </a:r>
            <a:r>
              <a:rPr lang="en-US" sz="2400" dirty="0"/>
              <a:t> </a:t>
            </a:r>
            <a:endParaRPr lang="tr-TR" sz="2400" dirty="0"/>
          </a:p>
          <a:p>
            <a:pPr>
              <a:defRPr/>
            </a:pPr>
            <a:r>
              <a:rPr lang="tr-TR" sz="2800" dirty="0"/>
              <a:t>Yüzey özellikleri</a:t>
            </a:r>
          </a:p>
          <a:p>
            <a:pPr lvl="1">
              <a:defRPr/>
            </a:pPr>
            <a:r>
              <a:rPr lang="tr-TR" sz="2400" dirty="0"/>
              <a:t>Yansıma tayfı</a:t>
            </a:r>
            <a:r>
              <a:rPr lang="en-US" sz="2400" dirty="0"/>
              <a:t> (</a:t>
            </a:r>
            <a:r>
              <a:rPr lang="tr-TR" sz="2400" dirty="0"/>
              <a:t>yüzeyin rengi</a:t>
            </a:r>
            <a:r>
              <a:rPr lang="en-US" sz="2400" dirty="0"/>
              <a:t>)</a:t>
            </a:r>
          </a:p>
          <a:p>
            <a:pPr lvl="1">
              <a:defRPr/>
            </a:pPr>
            <a:r>
              <a:rPr lang="tr-TR" sz="2400" dirty="0"/>
              <a:t>Geometrik yapısı (yeri,  yönü ve mikro yapısı)</a:t>
            </a:r>
          </a:p>
          <a:p>
            <a:pPr>
              <a:defRPr/>
            </a:pPr>
            <a:r>
              <a:rPr lang="tr-TR" sz="2800" dirty="0"/>
              <a:t>Etkileşimli grafiklerde en çok kullanılan basitleştirmeler:</a:t>
            </a:r>
            <a:endParaRPr lang="en-US" sz="2800" dirty="0"/>
          </a:p>
          <a:p>
            <a:pPr lvl="1">
              <a:defRPr/>
            </a:pPr>
            <a:r>
              <a:rPr lang="tr-TR" sz="2400" dirty="0"/>
              <a:t>Yayımcından yüzeye sadece</a:t>
            </a:r>
            <a:r>
              <a:rPr lang="en-US" sz="2400" dirty="0"/>
              <a:t> </a:t>
            </a:r>
            <a:r>
              <a:rPr lang="tr-TR" sz="2400" i="1" dirty="0">
                <a:solidFill>
                  <a:srgbClr val="FF0000"/>
                </a:solidFill>
              </a:rPr>
              <a:t>direk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tr-TR" sz="2400" i="1" dirty="0">
                <a:solidFill>
                  <a:srgbClr val="FF0000"/>
                </a:solidFill>
              </a:rPr>
              <a:t>aydınlanma</a:t>
            </a:r>
            <a:r>
              <a:rPr lang="en-US" sz="2400" dirty="0"/>
              <a:t> </a:t>
            </a:r>
            <a:r>
              <a:rPr lang="tr-TR" sz="2400" dirty="0"/>
              <a:t>geldiği varsayılır.</a:t>
            </a:r>
            <a:endParaRPr lang="en-US" sz="2400" dirty="0"/>
          </a:p>
          <a:p>
            <a:pPr lvl="1">
              <a:defRPr/>
            </a:pPr>
            <a:r>
              <a:rPr lang="tr-TR" sz="2400" dirty="0"/>
              <a:t>Yayımcının formu hız için basitleştirilir.</a:t>
            </a:r>
          </a:p>
          <a:p>
            <a:pPr lvl="2">
              <a:defRPr/>
            </a:pPr>
            <a:r>
              <a:rPr lang="tr-TR" dirty="0"/>
              <a:t>Örneğin: Ampul nokta, floresan çubuk şeklinde kabul edilir.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54497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4"/>
          <p:cNvSpPr>
            <a:spLocks/>
          </p:cNvSpPr>
          <p:nvPr/>
        </p:nvSpPr>
        <p:spPr bwMode="auto">
          <a:xfrm>
            <a:off x="3087124" y="3174278"/>
            <a:ext cx="2680121" cy="3262756"/>
          </a:xfrm>
          <a:custGeom>
            <a:avLst/>
            <a:gdLst>
              <a:gd name="T0" fmla="*/ 0 w 1104"/>
              <a:gd name="T1" fmla="*/ 2147483647 h 1344"/>
              <a:gd name="T2" fmla="*/ 2147483647 w 1104"/>
              <a:gd name="T3" fmla="*/ 0 h 1344"/>
              <a:gd name="T4" fmla="*/ 2147483647 w 1104"/>
              <a:gd name="T5" fmla="*/ 2147483647 h 1344"/>
              <a:gd name="T6" fmla="*/ 0 w 1104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1344"/>
              <a:gd name="T14" fmla="*/ 1104 w 1104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1344">
                <a:moveTo>
                  <a:pt x="0" y="1344"/>
                </a:moveTo>
                <a:lnTo>
                  <a:pt x="480" y="0"/>
                </a:lnTo>
                <a:lnTo>
                  <a:pt x="1104" y="768"/>
                </a:lnTo>
                <a:lnTo>
                  <a:pt x="0" y="1344"/>
                </a:lnTo>
                <a:close/>
              </a:path>
            </a:pathLst>
          </a:custGeom>
          <a:solidFill>
            <a:srgbClr val="256F25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Gouraud'un</a:t>
            </a:r>
            <a:r>
              <a:rPr lang="en-US" altLang="tr-TR" dirty="0"/>
              <a:t> </a:t>
            </a:r>
            <a:r>
              <a:rPr lang="tr-TR" altLang="tr-TR" dirty="0"/>
              <a:t>Yöntemi (devam)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60</a:t>
            </a:fld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111697" y="2852936"/>
            <a:ext cx="6309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tr-TR" i="1" dirty="0">
                <a:latin typeface="Arial" charset="0"/>
              </a:rPr>
              <a:t>C</a:t>
            </a:r>
            <a:r>
              <a:rPr lang="en-US" altLang="tr-TR" i="1" baseline="-25000" dirty="0">
                <a:latin typeface="Arial" charset="0"/>
              </a:rPr>
              <a:t>1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565827" y="6093296"/>
            <a:ext cx="521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tr-TR" i="1" dirty="0">
                <a:latin typeface="Arial" charset="0"/>
              </a:rPr>
              <a:t>C</a:t>
            </a:r>
            <a:r>
              <a:rPr lang="en-US" altLang="tr-TR" i="1" baseline="-25000" dirty="0">
                <a:latin typeface="Arial" charset="0"/>
              </a:rPr>
              <a:t>2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5599289" y="4945707"/>
            <a:ext cx="521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tr-TR" i="1" dirty="0">
                <a:latin typeface="Arial" charset="0"/>
              </a:rPr>
              <a:t>C</a:t>
            </a:r>
            <a:r>
              <a:rPr lang="en-US" altLang="tr-TR" i="1" baseline="-25000" dirty="0">
                <a:latin typeface="Arial" charset="0"/>
              </a:rPr>
              <a:t>3</a:t>
            </a:r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3563888" y="41148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1295675" y="4562475"/>
            <a:ext cx="1843774" cy="46166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tr-TR" i="1" dirty="0">
                <a:latin typeface="Arial" charset="0"/>
              </a:rPr>
              <a:t>c</a:t>
            </a:r>
            <a:r>
              <a:rPr lang="en-US" altLang="tr-TR" i="1" baseline="-25000" dirty="0">
                <a:latin typeface="Arial" charset="0"/>
              </a:rPr>
              <a:t>1</a:t>
            </a:r>
            <a:r>
              <a:rPr lang="en-US" altLang="tr-TR" i="1" dirty="0">
                <a:latin typeface="Arial" charset="0"/>
              </a:rPr>
              <a:t> + t</a:t>
            </a:r>
            <a:r>
              <a:rPr lang="en-US" altLang="tr-TR" i="1" baseline="-25000" dirty="0">
                <a:latin typeface="Arial" charset="0"/>
              </a:rPr>
              <a:t>1</a:t>
            </a:r>
            <a:r>
              <a:rPr lang="en-US" altLang="tr-TR" i="1" dirty="0">
                <a:latin typeface="Arial" charset="0"/>
              </a:rPr>
              <a:t>(c</a:t>
            </a:r>
            <a:r>
              <a:rPr lang="en-US" altLang="tr-TR" i="1" baseline="-25000" dirty="0">
                <a:latin typeface="Arial" charset="0"/>
              </a:rPr>
              <a:t>2</a:t>
            </a:r>
            <a:r>
              <a:rPr lang="en-US" altLang="tr-TR" i="1" dirty="0">
                <a:latin typeface="Arial" charset="0"/>
              </a:rPr>
              <a:t>-c</a:t>
            </a:r>
            <a:r>
              <a:rPr lang="en-US" altLang="tr-TR" i="1" baseline="-25000" dirty="0">
                <a:latin typeface="Arial" charset="0"/>
              </a:rPr>
              <a:t>1</a:t>
            </a:r>
            <a:r>
              <a:rPr lang="en-US" altLang="tr-TR" i="1" dirty="0">
                <a:latin typeface="Arial" charset="0"/>
              </a:rPr>
              <a:t>)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6240208" y="4714875"/>
            <a:ext cx="1843774" cy="46166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tr-TR" i="1" dirty="0">
                <a:latin typeface="Arial" charset="0"/>
              </a:rPr>
              <a:t>c</a:t>
            </a:r>
            <a:r>
              <a:rPr lang="en-US" altLang="tr-TR" i="1" baseline="-25000" dirty="0">
                <a:latin typeface="Arial" charset="0"/>
              </a:rPr>
              <a:t>1</a:t>
            </a:r>
            <a:r>
              <a:rPr lang="en-US" altLang="tr-TR" i="1" dirty="0">
                <a:latin typeface="Arial" charset="0"/>
              </a:rPr>
              <a:t> + t</a:t>
            </a:r>
            <a:r>
              <a:rPr lang="en-US" altLang="tr-TR" i="1" baseline="-25000" dirty="0">
                <a:latin typeface="Arial" charset="0"/>
              </a:rPr>
              <a:t>2</a:t>
            </a:r>
            <a:r>
              <a:rPr lang="en-US" altLang="tr-TR" i="1" dirty="0">
                <a:latin typeface="Arial" charset="0"/>
              </a:rPr>
              <a:t>(c</a:t>
            </a:r>
            <a:r>
              <a:rPr lang="en-US" altLang="tr-TR" i="1" baseline="-25000" dirty="0">
                <a:latin typeface="Arial" charset="0"/>
              </a:rPr>
              <a:t>3</a:t>
            </a:r>
            <a:r>
              <a:rPr lang="en-US" altLang="tr-TR" i="1" dirty="0">
                <a:latin typeface="Arial" charset="0"/>
              </a:rPr>
              <a:t>-c</a:t>
            </a:r>
            <a:r>
              <a:rPr lang="en-US" altLang="tr-TR" i="1" baseline="-25000" dirty="0">
                <a:latin typeface="Arial" charset="0"/>
              </a:rPr>
              <a:t>1</a:t>
            </a:r>
            <a:r>
              <a:rPr lang="en-US" altLang="tr-TR" i="1" dirty="0">
                <a:latin typeface="Arial" charset="0"/>
              </a:rPr>
              <a:t>)</a:t>
            </a:r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 flipH="1" flipV="1">
            <a:off x="4993923" y="4133851"/>
            <a:ext cx="1246285" cy="811856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1316285" y="2200275"/>
            <a:ext cx="6026009" cy="46166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tr-TR" i="1" dirty="0">
                <a:latin typeface="Arial" charset="0"/>
              </a:rPr>
              <a:t>c</a:t>
            </a:r>
            <a:r>
              <a:rPr lang="en-US" altLang="tr-TR" i="1" baseline="-25000" dirty="0">
                <a:latin typeface="Arial" charset="0"/>
              </a:rPr>
              <a:t>1</a:t>
            </a:r>
            <a:r>
              <a:rPr lang="en-US" altLang="tr-TR" i="1" dirty="0">
                <a:latin typeface="Arial" charset="0"/>
              </a:rPr>
              <a:t> + t</a:t>
            </a:r>
            <a:r>
              <a:rPr lang="en-US" altLang="tr-TR" i="1" baseline="-25000" dirty="0">
                <a:latin typeface="Arial" charset="0"/>
              </a:rPr>
              <a:t>1</a:t>
            </a:r>
            <a:r>
              <a:rPr lang="en-US" altLang="tr-TR" i="1" dirty="0">
                <a:latin typeface="Arial" charset="0"/>
              </a:rPr>
              <a:t>(c</a:t>
            </a:r>
            <a:r>
              <a:rPr lang="en-US" altLang="tr-TR" i="1" baseline="-25000" dirty="0">
                <a:latin typeface="Arial" charset="0"/>
              </a:rPr>
              <a:t>2</a:t>
            </a:r>
            <a:r>
              <a:rPr lang="en-US" altLang="tr-TR" i="1" dirty="0">
                <a:latin typeface="Arial" charset="0"/>
              </a:rPr>
              <a:t>-c</a:t>
            </a:r>
            <a:r>
              <a:rPr lang="en-US" altLang="tr-TR" i="1" baseline="-25000" dirty="0">
                <a:latin typeface="Arial" charset="0"/>
              </a:rPr>
              <a:t>1</a:t>
            </a:r>
            <a:r>
              <a:rPr lang="en-US" altLang="tr-TR" i="1" dirty="0">
                <a:latin typeface="Arial" charset="0"/>
              </a:rPr>
              <a:t>) + t</a:t>
            </a:r>
            <a:r>
              <a:rPr lang="en-US" altLang="tr-TR" i="1" baseline="-25000" dirty="0">
                <a:latin typeface="Arial" charset="0"/>
              </a:rPr>
              <a:t>3</a:t>
            </a:r>
            <a:r>
              <a:rPr lang="en-US" altLang="tr-TR" i="1" dirty="0">
                <a:latin typeface="Arial" charset="0"/>
              </a:rPr>
              <a:t>(c</a:t>
            </a:r>
            <a:r>
              <a:rPr lang="en-US" altLang="tr-TR" i="1" baseline="-25000" dirty="0">
                <a:latin typeface="Arial" charset="0"/>
              </a:rPr>
              <a:t>1</a:t>
            </a:r>
            <a:r>
              <a:rPr lang="en-US" altLang="tr-TR" i="1" dirty="0">
                <a:latin typeface="Arial" charset="0"/>
              </a:rPr>
              <a:t> + t</a:t>
            </a:r>
            <a:r>
              <a:rPr lang="en-US" altLang="tr-TR" i="1" baseline="-25000" dirty="0">
                <a:latin typeface="Arial" charset="0"/>
              </a:rPr>
              <a:t>2</a:t>
            </a:r>
            <a:r>
              <a:rPr lang="en-US" altLang="tr-TR" i="1" dirty="0">
                <a:latin typeface="Arial" charset="0"/>
              </a:rPr>
              <a:t>(c</a:t>
            </a:r>
            <a:r>
              <a:rPr lang="en-US" altLang="tr-TR" i="1" baseline="-25000" dirty="0">
                <a:latin typeface="Arial" charset="0"/>
              </a:rPr>
              <a:t>3</a:t>
            </a:r>
            <a:r>
              <a:rPr lang="en-US" altLang="tr-TR" i="1" dirty="0">
                <a:latin typeface="Arial" charset="0"/>
              </a:rPr>
              <a:t>-c</a:t>
            </a:r>
            <a:r>
              <a:rPr lang="en-US" altLang="tr-TR" i="1" baseline="-25000" dirty="0">
                <a:latin typeface="Arial" charset="0"/>
              </a:rPr>
              <a:t>1</a:t>
            </a:r>
            <a:r>
              <a:rPr lang="en-US" altLang="tr-TR" i="1" dirty="0">
                <a:latin typeface="Arial" charset="0"/>
              </a:rPr>
              <a:t>)- c</a:t>
            </a:r>
            <a:r>
              <a:rPr lang="en-US" altLang="tr-TR" i="1" baseline="-25000" dirty="0">
                <a:latin typeface="Arial" charset="0"/>
              </a:rPr>
              <a:t>1</a:t>
            </a:r>
            <a:r>
              <a:rPr lang="en-US" altLang="tr-TR" i="1" dirty="0">
                <a:latin typeface="Arial" charset="0"/>
              </a:rPr>
              <a:t> </a:t>
            </a:r>
            <a:r>
              <a:rPr lang="tr-TR" altLang="tr-TR" i="1" dirty="0">
                <a:latin typeface="Arial" charset="0"/>
              </a:rPr>
              <a:t>-</a:t>
            </a:r>
            <a:r>
              <a:rPr lang="en-US" altLang="tr-TR" i="1" dirty="0">
                <a:latin typeface="Arial" charset="0"/>
              </a:rPr>
              <a:t> t</a:t>
            </a:r>
            <a:r>
              <a:rPr lang="en-US" altLang="tr-TR" i="1" baseline="-25000" dirty="0">
                <a:latin typeface="Arial" charset="0"/>
              </a:rPr>
              <a:t>1</a:t>
            </a:r>
            <a:r>
              <a:rPr lang="en-US" altLang="tr-TR" i="1" dirty="0">
                <a:latin typeface="Arial" charset="0"/>
              </a:rPr>
              <a:t>(c</a:t>
            </a:r>
            <a:r>
              <a:rPr lang="en-US" altLang="tr-TR" i="1" baseline="-25000" dirty="0">
                <a:latin typeface="Arial" charset="0"/>
              </a:rPr>
              <a:t>2</a:t>
            </a:r>
            <a:r>
              <a:rPr lang="en-US" altLang="tr-TR" i="1" dirty="0">
                <a:latin typeface="Arial" charset="0"/>
              </a:rPr>
              <a:t>-c</a:t>
            </a:r>
            <a:r>
              <a:rPr lang="en-US" altLang="tr-TR" i="1" baseline="-25000" dirty="0">
                <a:latin typeface="Arial" charset="0"/>
              </a:rPr>
              <a:t>1</a:t>
            </a:r>
            <a:r>
              <a:rPr lang="en-US" altLang="tr-TR" i="1" dirty="0">
                <a:latin typeface="Arial" charset="0"/>
              </a:rPr>
              <a:t>))</a:t>
            </a:r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 flipH="1">
            <a:off x="4478288" y="2733675"/>
            <a:ext cx="974246" cy="132620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 flipV="1">
            <a:off x="3103081" y="4133851"/>
            <a:ext cx="820847" cy="659456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89451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Gouraud'un</a:t>
            </a:r>
            <a:r>
              <a:rPr lang="en-US" altLang="tr-TR" dirty="0"/>
              <a:t> </a:t>
            </a:r>
            <a:r>
              <a:rPr lang="tr-TR" altLang="tr-TR" dirty="0"/>
              <a:t>Yöntemi (devam)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61</a:t>
            </a:fld>
            <a:endParaRPr lang="tr-TR" dirty="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236672"/>
            <a:ext cx="8229600" cy="49377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800" dirty="0"/>
              <a:t>Yöntem hızlıdır, ama kötü tarafları:</a:t>
            </a:r>
            <a:endParaRPr lang="en-US" sz="2800" dirty="0"/>
          </a:p>
          <a:p>
            <a:pPr lvl="1">
              <a:defRPr/>
            </a:pPr>
            <a:r>
              <a:rPr lang="tr-TR" sz="2400" dirty="0"/>
              <a:t>Sıklıkla donuk sonuç verir.</a:t>
            </a:r>
            <a:endParaRPr lang="en-US" sz="2400" dirty="0"/>
          </a:p>
          <a:p>
            <a:pPr lvl="1">
              <a:defRPr/>
            </a:pPr>
            <a:r>
              <a:rPr lang="tr-TR" sz="2400" dirty="0"/>
              <a:t>Parlak noktaları kaçırır.</a:t>
            </a:r>
            <a:endParaRPr lang="en-US" sz="2400" dirty="0"/>
          </a:p>
          <a:p>
            <a:pPr lvl="2">
              <a:defRPr/>
            </a:pPr>
            <a:endParaRPr lang="en-US" sz="2400" dirty="0"/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4110618" y="5943600"/>
            <a:ext cx="3934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tr-TR" altLang="tr-TR" i="1" dirty="0">
                <a:latin typeface="Arial" charset="0"/>
              </a:rPr>
              <a:t>Bu efekti elde edemezsiniz</a:t>
            </a:r>
            <a:r>
              <a:rPr lang="en-US" altLang="tr-TR" i="1" dirty="0">
                <a:latin typeface="Arial" charset="0"/>
              </a:rPr>
              <a:t>!</a:t>
            </a:r>
          </a:p>
        </p:txBody>
      </p:sp>
      <p:sp>
        <p:nvSpPr>
          <p:cNvPr id="73732" name="Freeform 4"/>
          <p:cNvSpPr>
            <a:spLocks/>
          </p:cNvSpPr>
          <p:nvPr/>
        </p:nvSpPr>
        <p:spPr bwMode="auto">
          <a:xfrm>
            <a:off x="3087124" y="3174278"/>
            <a:ext cx="2680121" cy="3262756"/>
          </a:xfrm>
          <a:custGeom>
            <a:avLst/>
            <a:gdLst>
              <a:gd name="T0" fmla="*/ 0 w 1104"/>
              <a:gd name="T1" fmla="*/ 2147483647 h 1344"/>
              <a:gd name="T2" fmla="*/ 2147483647 w 1104"/>
              <a:gd name="T3" fmla="*/ 0 h 1344"/>
              <a:gd name="T4" fmla="*/ 2147483647 w 1104"/>
              <a:gd name="T5" fmla="*/ 2147483647 h 1344"/>
              <a:gd name="T6" fmla="*/ 0 w 1104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1344"/>
              <a:gd name="T14" fmla="*/ 1104 w 1104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1344">
                <a:moveTo>
                  <a:pt x="0" y="1344"/>
                </a:moveTo>
                <a:lnTo>
                  <a:pt x="480" y="0"/>
                </a:lnTo>
                <a:lnTo>
                  <a:pt x="1104" y="768"/>
                </a:lnTo>
                <a:lnTo>
                  <a:pt x="0" y="1344"/>
                </a:lnTo>
                <a:close/>
              </a:path>
            </a:pathLst>
          </a:custGeom>
          <a:solidFill>
            <a:srgbClr val="256F25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4028593" y="2821282"/>
            <a:ext cx="797181" cy="70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tr-TR" i="1" dirty="0">
                <a:latin typeface="Arial" charset="0"/>
              </a:rPr>
              <a:t>C</a:t>
            </a:r>
            <a:r>
              <a:rPr lang="en-US" altLang="tr-TR" i="1" baseline="-25000" dirty="0">
                <a:latin typeface="Arial" charset="0"/>
              </a:rPr>
              <a:t>1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422495" y="6087453"/>
            <a:ext cx="797181" cy="70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tr-TR" i="1" dirty="0">
                <a:latin typeface="Arial" charset="0"/>
              </a:rPr>
              <a:t>C</a:t>
            </a:r>
            <a:r>
              <a:rPr lang="en-US" altLang="tr-TR" i="1" baseline="-25000" dirty="0">
                <a:latin typeface="Arial" charset="0"/>
              </a:rPr>
              <a:t>2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5601707" y="4857091"/>
            <a:ext cx="797181" cy="70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tr-TR" i="1" dirty="0">
                <a:latin typeface="Arial" charset="0"/>
              </a:rPr>
              <a:t>C</a:t>
            </a:r>
            <a:r>
              <a:rPr lang="en-US" altLang="tr-TR" i="1" baseline="-25000" dirty="0">
                <a:latin typeface="Arial" charset="0"/>
              </a:rPr>
              <a:t>3</a:t>
            </a:r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3203651" y="4223021"/>
            <a:ext cx="2796648" cy="0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73737" name="Oval 9"/>
          <p:cNvSpPr>
            <a:spLocks noChangeArrowheads="1"/>
          </p:cNvSpPr>
          <p:nvPr/>
        </p:nvSpPr>
        <p:spPr bwMode="auto">
          <a:xfrm>
            <a:off x="4252394" y="4572602"/>
            <a:ext cx="466108" cy="466108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endParaRPr lang="tr-TR" altLang="tr-TR" dirty="0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 flipH="1" flipV="1">
            <a:off x="4601975" y="5038710"/>
            <a:ext cx="690104" cy="887278"/>
          </a:xfrm>
          <a:prstGeom prst="line">
            <a:avLst/>
          </a:prstGeom>
          <a:noFill/>
          <a:ln w="38100">
            <a:solidFill>
              <a:srgbClr val="B8C26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 flipV="1">
            <a:off x="4926411" y="5449553"/>
            <a:ext cx="365668" cy="4701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8631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Gouraud'un</a:t>
            </a:r>
            <a:r>
              <a:rPr lang="en-US" altLang="tr-TR" dirty="0"/>
              <a:t> </a:t>
            </a:r>
            <a:r>
              <a:rPr lang="tr-TR" altLang="tr-TR" dirty="0"/>
              <a:t>Yöntemi (devam)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62</a:t>
            </a:fld>
            <a:endParaRPr lang="tr-TR" dirty="0"/>
          </a:p>
        </p:txBody>
      </p:sp>
      <p:sp>
        <p:nvSpPr>
          <p:cNvPr id="74755" name="Freeform 3"/>
          <p:cNvSpPr>
            <a:spLocks/>
          </p:cNvSpPr>
          <p:nvPr/>
        </p:nvSpPr>
        <p:spPr bwMode="auto">
          <a:xfrm>
            <a:off x="6172200" y="2432050"/>
            <a:ext cx="1752600" cy="2133600"/>
          </a:xfrm>
          <a:custGeom>
            <a:avLst/>
            <a:gdLst>
              <a:gd name="T0" fmla="*/ 0 w 1104"/>
              <a:gd name="T1" fmla="*/ 2147483647 h 1344"/>
              <a:gd name="T2" fmla="*/ 2147483647 w 1104"/>
              <a:gd name="T3" fmla="*/ 0 h 1344"/>
              <a:gd name="T4" fmla="*/ 2147483647 w 1104"/>
              <a:gd name="T5" fmla="*/ 2147483647 h 1344"/>
              <a:gd name="T6" fmla="*/ 0 w 1104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1344"/>
              <a:gd name="T14" fmla="*/ 1104 w 1104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1344">
                <a:moveTo>
                  <a:pt x="0" y="1344"/>
                </a:moveTo>
                <a:lnTo>
                  <a:pt x="480" y="0"/>
                </a:lnTo>
                <a:lnTo>
                  <a:pt x="1104" y="768"/>
                </a:lnTo>
                <a:lnTo>
                  <a:pt x="0" y="1344"/>
                </a:lnTo>
                <a:close/>
              </a:path>
            </a:pathLst>
          </a:custGeom>
          <a:solidFill>
            <a:srgbClr val="256F25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947308" y="2127250"/>
            <a:ext cx="521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tr-TR" i="1" dirty="0">
                <a:latin typeface="Arial" charset="0"/>
              </a:rPr>
              <a:t>C</a:t>
            </a:r>
            <a:r>
              <a:rPr lang="en-US" altLang="tr-TR" i="1" baseline="-25000" dirty="0">
                <a:latin typeface="Arial" charset="0"/>
              </a:rPr>
              <a:t>1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636386" y="4337050"/>
            <a:ext cx="521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tr-TR" i="1" dirty="0">
                <a:latin typeface="Arial" charset="0"/>
              </a:rPr>
              <a:t>C</a:t>
            </a:r>
            <a:r>
              <a:rPr lang="en-US" altLang="tr-TR" i="1" baseline="-25000" dirty="0">
                <a:latin typeface="Arial" charset="0"/>
              </a:rPr>
              <a:t>2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8303386" y="3727450"/>
            <a:ext cx="521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tr-TR" i="1" dirty="0">
                <a:solidFill>
                  <a:srgbClr val="FFFF00"/>
                </a:solidFill>
                <a:latin typeface="Arial" charset="0"/>
              </a:rPr>
              <a:t>C</a:t>
            </a:r>
            <a:r>
              <a:rPr lang="en-US" altLang="tr-TR" i="1" baseline="-25000" dirty="0">
                <a:solidFill>
                  <a:srgbClr val="FFFF00"/>
                </a:solidFill>
                <a:latin typeface="Arial" charset="0"/>
              </a:rPr>
              <a:t>3</a:t>
            </a:r>
          </a:p>
        </p:txBody>
      </p:sp>
      <p:pic>
        <p:nvPicPr>
          <p:cNvPr id="74760" name="Picture 8" descr="img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9" y="2582906"/>
            <a:ext cx="5336059" cy="400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1" name="Freeform 9"/>
          <p:cNvSpPr>
            <a:spLocks/>
          </p:cNvSpPr>
          <p:nvPr/>
        </p:nvSpPr>
        <p:spPr bwMode="auto">
          <a:xfrm>
            <a:off x="5715000" y="2432051"/>
            <a:ext cx="1219200" cy="2106613"/>
          </a:xfrm>
          <a:custGeom>
            <a:avLst/>
            <a:gdLst>
              <a:gd name="T0" fmla="*/ 2147483647 w 768"/>
              <a:gd name="T1" fmla="*/ 2147483647 h 1327"/>
              <a:gd name="T2" fmla="*/ 0 w 768"/>
              <a:gd name="T3" fmla="*/ 2147483647 h 1327"/>
              <a:gd name="T4" fmla="*/ 2147483647 w 768"/>
              <a:gd name="T5" fmla="*/ 0 h 1327"/>
              <a:gd name="T6" fmla="*/ 0 60000 65536"/>
              <a:gd name="T7" fmla="*/ 0 60000 65536"/>
              <a:gd name="T8" fmla="*/ 0 60000 65536"/>
              <a:gd name="T9" fmla="*/ 0 w 768"/>
              <a:gd name="T10" fmla="*/ 0 h 1327"/>
              <a:gd name="T11" fmla="*/ 768 w 768"/>
              <a:gd name="T12" fmla="*/ 1327 h 13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327">
                <a:moveTo>
                  <a:pt x="292" y="1327"/>
                </a:moveTo>
                <a:lnTo>
                  <a:pt x="0" y="576"/>
                </a:lnTo>
                <a:lnTo>
                  <a:pt x="768" y="0"/>
                </a:lnTo>
              </a:path>
            </a:pathLst>
          </a:custGeom>
          <a:solidFill>
            <a:srgbClr val="2A7E2A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5255386" y="3117850"/>
            <a:ext cx="521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tr-TR" i="1" dirty="0">
                <a:latin typeface="Arial" charset="0"/>
              </a:rPr>
              <a:t>C</a:t>
            </a:r>
            <a:r>
              <a:rPr lang="en-US" altLang="tr-TR" i="1" baseline="-25000" dirty="0">
                <a:latin typeface="Arial" charset="0"/>
              </a:rPr>
              <a:t>4</a:t>
            </a:r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>
            <a:off x="5181600" y="3117850"/>
            <a:ext cx="2895600" cy="0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H="1" flipV="1">
            <a:off x="6781800" y="3194050"/>
            <a:ext cx="304800" cy="1828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5768984" y="5099050"/>
            <a:ext cx="2738250" cy="830997"/>
          </a:xfrm>
          <a:prstGeom prst="rect">
            <a:avLst/>
          </a:prstGeom>
          <a:solidFill>
            <a:srgbClr val="246C24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tr-TR" altLang="tr-TR" dirty="0">
                <a:solidFill>
                  <a:srgbClr val="FFFF00"/>
                </a:solidFill>
                <a:latin typeface="Arial" charset="0"/>
              </a:rPr>
              <a:t>Kenar geçişlerinde</a:t>
            </a:r>
            <a:br>
              <a:rPr lang="tr-TR" altLang="tr-TR" dirty="0">
                <a:solidFill>
                  <a:srgbClr val="FFFF00"/>
                </a:solidFill>
                <a:latin typeface="Arial" charset="0"/>
              </a:rPr>
            </a:br>
            <a:r>
              <a:rPr lang="tr-TR" altLang="tr-TR" dirty="0">
                <a:solidFill>
                  <a:srgbClr val="FFFF00"/>
                </a:solidFill>
                <a:latin typeface="Arial" charset="0"/>
              </a:rPr>
              <a:t>ani renk değişimi</a:t>
            </a:r>
            <a:endParaRPr lang="en-US" altLang="tr-TR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 flipV="1">
            <a:off x="6934200" y="4126162"/>
            <a:ext cx="174848" cy="1049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07504" y="2708920"/>
            <a:ext cx="514788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endParaRPr lang="en-US" altLang="tr-TR" i="1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Kötü tarafları (devam):</a:t>
            </a:r>
            <a:endParaRPr lang="en-US" sz="2800" dirty="0"/>
          </a:p>
          <a:p>
            <a:pPr lvl="1"/>
            <a:r>
              <a:rPr lang="tr-TR" sz="2400" dirty="0"/>
              <a:t>Bant çekilmiş görüntüsü</a:t>
            </a:r>
            <a:endParaRPr lang="en-US" sz="2400" dirty="0"/>
          </a:p>
          <a:p>
            <a:pPr lvl="2"/>
            <a:r>
              <a:rPr lang="tr-TR" sz="2400" dirty="0"/>
              <a:t>Renklerde devamsızlık veya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tr-TR" sz="2400" dirty="0"/>
              <a:t>renk eğimleri.</a:t>
            </a:r>
            <a:endParaRPr lang="en-US" sz="24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3792244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>
                <a:ea typeface="굴림" pitchFamily="34" charset="-127"/>
              </a:rPr>
              <a:t>Örnek: Tel Kafes (ing: </a:t>
            </a:r>
            <a:r>
              <a:rPr lang="en-US" altLang="ko-KR" i="1" dirty="0">
                <a:ea typeface="굴림" pitchFamily="34" charset="-127"/>
              </a:rPr>
              <a:t>Wireframe</a:t>
            </a:r>
            <a:r>
              <a:rPr lang="tr-TR" altLang="ko-KR" dirty="0">
                <a:ea typeface="굴림" pitchFamily="34" charset="-127"/>
              </a:rPr>
              <a:t>)</a:t>
            </a:r>
            <a:endParaRPr lang="en-US" altLang="ko-KR" i="1" dirty="0">
              <a:ea typeface="굴림" pitchFamily="34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63</a:t>
            </a:fld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5779" name="Picture 3" descr="cp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12888"/>
            <a:ext cx="51816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9517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>
                <a:ea typeface="굴림" pitchFamily="34" charset="-127"/>
              </a:rPr>
              <a:t>Tek Renkle Kaplama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64</a:t>
            </a:fld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6803" name="Picture 3" descr="cp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11300"/>
            <a:ext cx="5139267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9859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Gouraud'un</a:t>
            </a:r>
            <a:r>
              <a:rPr lang="en-US" altLang="tr-TR" dirty="0"/>
              <a:t> </a:t>
            </a:r>
            <a:r>
              <a:rPr lang="tr-TR" altLang="tr-TR" dirty="0"/>
              <a:t>Yöntemi Uygulanırsa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65</a:t>
            </a:fld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7827" name="Picture 3" descr="cp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11" y="1512888"/>
            <a:ext cx="51435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0895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107" y="3501008"/>
            <a:ext cx="5662381" cy="322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Phong</a:t>
            </a:r>
            <a:r>
              <a:rPr lang="tr-TR" altLang="tr-TR" dirty="0"/>
              <a:t>'un Yöntemi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40352" y="6375608"/>
            <a:ext cx="936104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66</a:t>
            </a:fld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Eğer sadece yüzey normalleri verilmişse, lineer ara değer hesabı her pikselde yapılır.</a:t>
            </a:r>
            <a:endParaRPr lang="en-US" dirty="0"/>
          </a:p>
          <a:p>
            <a:pPr lvl="1"/>
            <a:r>
              <a:rPr lang="en-US" dirty="0"/>
              <a:t>Gouraud</a:t>
            </a:r>
            <a:r>
              <a:rPr lang="tr-TR" dirty="0"/>
              <a:t>'un yönteminde</a:t>
            </a:r>
            <a:r>
              <a:rPr lang="en-US" dirty="0"/>
              <a:t> </a:t>
            </a:r>
            <a:r>
              <a:rPr lang="tr-TR" dirty="0"/>
              <a:t>kullanılanla aynı girdi kullanılır.</a:t>
            </a:r>
            <a:endParaRPr lang="en-US" dirty="0"/>
          </a:p>
          <a:p>
            <a:pPr lvl="1"/>
            <a:r>
              <a:rPr lang="tr-TR" dirty="0"/>
              <a:t>Çok daha</a:t>
            </a:r>
            <a:r>
              <a:rPr lang="en-US" dirty="0"/>
              <a:t> </a:t>
            </a:r>
            <a:r>
              <a:rPr lang="tr-TR" dirty="0"/>
              <a:t>yumuşak görünüşlü sonuçlar verir.</a:t>
            </a:r>
            <a:endParaRPr lang="en-US" dirty="0"/>
          </a:p>
          <a:p>
            <a:pPr lvl="1"/>
            <a:r>
              <a:rPr lang="tr-TR" dirty="0"/>
              <a:t>Fakat çok daha</a:t>
            </a:r>
            <a:r>
              <a:rPr lang="en-US" dirty="0"/>
              <a:t> </a:t>
            </a:r>
            <a:br>
              <a:rPr lang="tr-TR" dirty="0"/>
            </a:br>
            <a:r>
              <a:rPr lang="tr-TR" dirty="0"/>
              <a:t>maliyetlidir.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24192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Phong</a:t>
            </a:r>
            <a:r>
              <a:rPr lang="tr-TR" altLang="tr-TR" dirty="0"/>
              <a:t>'un Yöntemi (devam)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67</a:t>
            </a:fld>
            <a:endParaRPr lang="tr-TR" dirty="0"/>
          </a:p>
        </p:txBody>
      </p:sp>
      <p:sp>
        <p:nvSpPr>
          <p:cNvPr id="3338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Eğer köşe normalleri verilmişse, lineer ara değer hesabı</a:t>
            </a:r>
            <a:endParaRPr lang="en-US" dirty="0"/>
          </a:p>
          <a:p>
            <a:pPr lvl="1">
              <a:defRPr/>
            </a:pPr>
            <a:r>
              <a:rPr lang="tr-TR" dirty="0"/>
              <a:t>Her pikseldeki normal bulunur ve aşağıdaki ışık eşitliği her pikselde yapılır.</a:t>
            </a:r>
            <a:endParaRPr lang="en-US" dirty="0"/>
          </a:p>
          <a:p>
            <a:pPr lvl="1">
              <a:defRPr/>
            </a:pPr>
            <a:r>
              <a:rPr lang="tr-TR" dirty="0"/>
              <a:t>Parlak kısımlar her zaman yakalanır.</a:t>
            </a:r>
            <a:endParaRPr lang="en-US" dirty="0"/>
          </a:p>
        </p:txBody>
      </p:sp>
      <p:sp>
        <p:nvSpPr>
          <p:cNvPr id="79876" name="Freeform 4"/>
          <p:cNvSpPr>
            <a:spLocks/>
          </p:cNvSpPr>
          <p:nvPr/>
        </p:nvSpPr>
        <p:spPr bwMode="auto">
          <a:xfrm>
            <a:off x="1752600" y="4178300"/>
            <a:ext cx="1752600" cy="2133600"/>
          </a:xfrm>
          <a:custGeom>
            <a:avLst/>
            <a:gdLst>
              <a:gd name="T0" fmla="*/ 0 w 1104"/>
              <a:gd name="T1" fmla="*/ 2147483647 h 1344"/>
              <a:gd name="T2" fmla="*/ 2147483647 w 1104"/>
              <a:gd name="T3" fmla="*/ 0 h 1344"/>
              <a:gd name="T4" fmla="*/ 2147483647 w 1104"/>
              <a:gd name="T5" fmla="*/ 2147483647 h 1344"/>
              <a:gd name="T6" fmla="*/ 0 w 1104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1344"/>
              <a:gd name="T14" fmla="*/ 1104 w 1104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1344">
                <a:moveTo>
                  <a:pt x="0" y="1344"/>
                </a:moveTo>
                <a:lnTo>
                  <a:pt x="480" y="0"/>
                </a:lnTo>
                <a:lnTo>
                  <a:pt x="1104" y="768"/>
                </a:lnTo>
                <a:lnTo>
                  <a:pt x="0" y="1344"/>
                </a:lnTo>
                <a:close/>
              </a:path>
            </a:pathLst>
          </a:custGeom>
          <a:solidFill>
            <a:srgbClr val="256F25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102964" y="3733800"/>
            <a:ext cx="521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tr-TR" i="1" dirty="0">
                <a:latin typeface="Arial" charset="0"/>
              </a:rPr>
              <a:t>N</a:t>
            </a:r>
            <a:r>
              <a:rPr lang="en-US" altLang="tr-TR" i="1" baseline="-25000" dirty="0">
                <a:latin typeface="Arial" charset="0"/>
              </a:rPr>
              <a:t>1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1216786" y="6083300"/>
            <a:ext cx="521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tr-TR" i="1" dirty="0">
                <a:latin typeface="Arial" charset="0"/>
              </a:rPr>
              <a:t>N</a:t>
            </a:r>
            <a:r>
              <a:rPr lang="en-US" altLang="tr-TR" i="1" baseline="-25000" dirty="0">
                <a:latin typeface="Arial" charset="0"/>
              </a:rPr>
              <a:t>2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3426586" y="5168900"/>
            <a:ext cx="521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tr-TR" i="1" dirty="0">
                <a:latin typeface="Arial" charset="0"/>
              </a:rPr>
              <a:t>N</a:t>
            </a:r>
            <a:r>
              <a:rPr lang="en-US" altLang="tr-TR" i="1" baseline="-25000" dirty="0">
                <a:latin typeface="Arial" charset="0"/>
              </a:rPr>
              <a:t>3</a:t>
            </a:r>
          </a:p>
        </p:txBody>
      </p:sp>
      <p:sp>
        <p:nvSpPr>
          <p:cNvPr id="79880" name="Freeform 8"/>
          <p:cNvSpPr>
            <a:spLocks/>
          </p:cNvSpPr>
          <p:nvPr/>
        </p:nvSpPr>
        <p:spPr bwMode="auto">
          <a:xfrm>
            <a:off x="1295400" y="4178301"/>
            <a:ext cx="1219200" cy="2106613"/>
          </a:xfrm>
          <a:custGeom>
            <a:avLst/>
            <a:gdLst>
              <a:gd name="T0" fmla="*/ 2147483647 w 768"/>
              <a:gd name="T1" fmla="*/ 2147483647 h 1327"/>
              <a:gd name="T2" fmla="*/ 0 w 768"/>
              <a:gd name="T3" fmla="*/ 2147483647 h 1327"/>
              <a:gd name="T4" fmla="*/ 2147483647 w 768"/>
              <a:gd name="T5" fmla="*/ 0 h 1327"/>
              <a:gd name="T6" fmla="*/ 0 60000 65536"/>
              <a:gd name="T7" fmla="*/ 0 60000 65536"/>
              <a:gd name="T8" fmla="*/ 0 60000 65536"/>
              <a:gd name="T9" fmla="*/ 0 w 768"/>
              <a:gd name="T10" fmla="*/ 0 h 1327"/>
              <a:gd name="T11" fmla="*/ 768 w 768"/>
              <a:gd name="T12" fmla="*/ 1327 h 13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327">
                <a:moveTo>
                  <a:pt x="292" y="1327"/>
                </a:moveTo>
                <a:lnTo>
                  <a:pt x="0" y="576"/>
                </a:lnTo>
                <a:lnTo>
                  <a:pt x="768" y="0"/>
                </a:lnTo>
              </a:path>
            </a:pathLst>
          </a:custGeom>
          <a:solidFill>
            <a:srgbClr val="2A7E2A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835786" y="4864100"/>
            <a:ext cx="521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tr-TR" i="1" dirty="0">
                <a:latin typeface="Arial" charset="0"/>
              </a:rPr>
              <a:t>N</a:t>
            </a:r>
            <a:r>
              <a:rPr lang="en-US" altLang="tr-TR" i="1" baseline="-25000" dirty="0">
                <a:latin typeface="Arial" charset="0"/>
              </a:rPr>
              <a:t>4</a:t>
            </a: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762000" y="4864100"/>
            <a:ext cx="2895600" cy="0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3338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544933"/>
              </p:ext>
            </p:extLst>
          </p:nvPr>
        </p:nvGraphicFramePr>
        <p:xfrm>
          <a:off x="3203848" y="3356992"/>
          <a:ext cx="5858391" cy="109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3" name="Denklem" r:id="rId3" imgW="2958840" imgH="431640" progId="Equation.3">
                  <p:embed/>
                </p:oleObj>
              </mc:Choice>
              <mc:Fallback>
                <p:oleObj name="Denklem" r:id="rId3" imgW="2958840" imgH="43164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356992"/>
                        <a:ext cx="5858391" cy="10939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4211960" y="4581128"/>
            <a:ext cx="460574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tx2"/>
                </a:solidFill>
                <a:latin typeface="Arial" charset="0"/>
              </a:rPr>
              <a:t>Not</a:t>
            </a:r>
            <a:r>
              <a:rPr lang="en-US" altLang="tr-TR" sz="2000" dirty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tr-TR" altLang="tr-TR" sz="2000" dirty="0">
                <a:solidFill>
                  <a:schemeClr val="tx2"/>
                </a:solidFill>
                <a:latin typeface="Arial" charset="0"/>
              </a:rPr>
              <a:t>Normaller hem dağınık ışık</a:t>
            </a:r>
            <a:endParaRPr lang="en-US" altLang="tr-TR" sz="2000" dirty="0">
              <a:solidFill>
                <a:schemeClr val="tx2"/>
              </a:solidFill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tx2"/>
                </a:solidFill>
                <a:latin typeface="Arial" charset="0"/>
              </a:rPr>
              <a:t>Hem parlak ışık hesabında</a:t>
            </a:r>
            <a:br>
              <a:rPr lang="tr-TR" altLang="tr-TR" sz="2000" dirty="0">
                <a:solidFill>
                  <a:schemeClr val="tx2"/>
                </a:solidFill>
                <a:latin typeface="Arial" charset="0"/>
              </a:rPr>
            </a:br>
            <a:r>
              <a:rPr lang="tr-TR" altLang="tr-TR" sz="2000" dirty="0">
                <a:solidFill>
                  <a:schemeClr val="tx2"/>
                </a:solidFill>
                <a:latin typeface="Arial" charset="0"/>
              </a:rPr>
              <a:t>kullanılır.</a:t>
            </a:r>
            <a:endParaRPr lang="en-US" altLang="tr-TR" sz="2000" dirty="0">
              <a:solidFill>
                <a:schemeClr val="tx2"/>
              </a:solidFill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tx2"/>
                </a:solidFill>
                <a:latin typeface="Arial" charset="0"/>
              </a:rPr>
              <a:t>Normallerin kenardaki devamsızlığı </a:t>
            </a:r>
            <a:br>
              <a:rPr lang="tr-TR" altLang="tr-TR" sz="2000" dirty="0">
                <a:solidFill>
                  <a:schemeClr val="tx2"/>
                </a:solidFill>
                <a:latin typeface="Arial" charset="0"/>
              </a:rPr>
            </a:br>
            <a:r>
              <a:rPr lang="tr-TR" altLang="tr-TR" sz="2000" dirty="0">
                <a:solidFill>
                  <a:schemeClr val="tx2"/>
                </a:solidFill>
                <a:latin typeface="Arial" charset="0"/>
              </a:rPr>
              <a:t>yine vardır ama pek kolay fark</a:t>
            </a:r>
            <a:br>
              <a:rPr lang="tr-TR" altLang="tr-TR" sz="2000" dirty="0">
                <a:solidFill>
                  <a:schemeClr val="tx2"/>
                </a:solidFill>
                <a:latin typeface="Arial" charset="0"/>
              </a:rPr>
            </a:br>
            <a:r>
              <a:rPr lang="tr-TR" altLang="tr-TR" sz="2000" dirty="0">
                <a:solidFill>
                  <a:schemeClr val="tx2"/>
                </a:solidFill>
                <a:latin typeface="Arial" charset="0"/>
              </a:rPr>
              <a:t>edilemez.</a:t>
            </a:r>
            <a:endParaRPr lang="en-US" altLang="tr-TR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 flipH="1" flipV="1">
            <a:off x="2362200" y="4940300"/>
            <a:ext cx="1849760" cy="95913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3337400" y="5454016"/>
            <a:ext cx="874560" cy="453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80951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dirty="0"/>
              <a:t>Piksel Hesabının</a:t>
            </a:r>
            <a:r>
              <a:rPr lang="en-US" altLang="tr-TR" dirty="0"/>
              <a:t> </a:t>
            </a:r>
            <a:r>
              <a:rPr lang="tr-TR" altLang="tr-TR" dirty="0"/>
              <a:t>(ing: </a:t>
            </a:r>
            <a:r>
              <a:rPr lang="en-US" altLang="tr-TR" dirty="0"/>
              <a:t>Shading</a:t>
            </a:r>
            <a:r>
              <a:rPr lang="tr-TR" altLang="tr-TR" dirty="0"/>
              <a:t>) Karşılaştırılması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68</a:t>
            </a:fld>
            <a:endParaRPr lang="tr-TR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Siluetteki kırıklıklar hala olacaktır: </a:t>
            </a:r>
            <a:endParaRPr lang="en-US" dirty="0"/>
          </a:p>
        </p:txBody>
      </p:sp>
      <p:pic>
        <p:nvPicPr>
          <p:cNvPr id="80900" name="Picture 4" descr="phongb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32037"/>
            <a:ext cx="5559552" cy="277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628410" y="5334001"/>
            <a:ext cx="41905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tr-TR" sz="2800" b="1" i="1" dirty="0">
                <a:solidFill>
                  <a:schemeClr val="tx2"/>
                </a:solidFill>
                <a:latin typeface="Arial" charset="0"/>
              </a:rPr>
              <a:t>Gouraud             </a:t>
            </a:r>
            <a:r>
              <a:rPr lang="tr-TR" altLang="tr-TR" sz="2800" b="1" i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tr-TR" sz="2800" b="1" i="1" dirty="0">
                <a:solidFill>
                  <a:schemeClr val="tx2"/>
                </a:solidFill>
                <a:latin typeface="Arial" charset="0"/>
              </a:rPr>
              <a:t>Phong</a:t>
            </a:r>
          </a:p>
        </p:txBody>
      </p:sp>
    </p:spTree>
    <p:extLst>
      <p:ext uri="{BB962C8B-B14F-4D97-AF65-F5344CB8AC3E}">
        <p14:creationId xmlns:p14="http://schemas.microsoft.com/office/powerpoint/2010/main" val="41660382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Line 2"/>
          <p:cNvSpPr>
            <a:spLocks noChangeShapeType="1"/>
          </p:cNvSpPr>
          <p:nvPr/>
        </p:nvSpPr>
        <p:spPr bwMode="auto">
          <a:xfrm>
            <a:off x="2276123" y="4810125"/>
            <a:ext cx="3563055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 dirty="0"/>
          </a:p>
        </p:txBody>
      </p:sp>
      <p:sp>
        <p:nvSpPr>
          <p:cNvPr id="81923" name="Line 3"/>
          <p:cNvSpPr>
            <a:spLocks noChangeShapeType="1"/>
          </p:cNvSpPr>
          <p:nvPr/>
        </p:nvSpPr>
        <p:spPr bwMode="auto">
          <a:xfrm flipV="1">
            <a:off x="2276123" y="3152775"/>
            <a:ext cx="3496733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tr-TR" dirty="0"/>
          </a:p>
        </p:txBody>
      </p:sp>
      <p:pic>
        <p:nvPicPr>
          <p:cNvPr id="81924" name="Picture 4" descr="H:\hier\pictures\dissertation\sphere.sil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F97C7"/>
              </a:clrFrom>
              <a:clrTo>
                <a:srgbClr val="8F97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7" t="7500" r="674" b="7312"/>
          <a:stretch>
            <a:fillRect/>
          </a:stretch>
        </p:blipFill>
        <p:spPr bwMode="auto">
          <a:xfrm>
            <a:off x="3810000" y="3149600"/>
            <a:ext cx="32766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Bakışa Bağımlı</a:t>
            </a:r>
            <a:r>
              <a:rPr lang="en-US" altLang="tr-TR" dirty="0"/>
              <a:t> </a:t>
            </a:r>
            <a:r>
              <a:rPr lang="tr-TR" altLang="tr-TR" dirty="0"/>
              <a:t>Detay Seviyesi (</a:t>
            </a:r>
            <a:r>
              <a:rPr lang="en-US" altLang="tr-TR" dirty="0"/>
              <a:t>LOD</a:t>
            </a:r>
            <a:r>
              <a:rPr lang="tr-TR" altLang="tr-TR" dirty="0"/>
              <a:t>)</a:t>
            </a:r>
            <a:endParaRPr lang="en-US" altLang="tr-TR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69</a:t>
            </a:fld>
            <a:endParaRPr lang="tr-TR" dirty="0"/>
          </a:p>
        </p:txBody>
      </p:sp>
      <p:sp>
        <p:nvSpPr>
          <p:cNvPr id="49158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Kameradan bakınca görünen kenar bölgelerde iç kısımlara göre daha çok poligon kullanılır.</a:t>
            </a:r>
          </a:p>
          <a:p>
            <a:pPr lvl="1">
              <a:defRPr/>
            </a:pPr>
            <a:r>
              <a:rPr lang="tr-TR" dirty="0"/>
              <a:t>Obje veya kamera dönünce detaylı kısım değişir.</a:t>
            </a:r>
            <a:endParaRPr lang="en-US" dirty="0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 flipV="1">
            <a:off x="2276123" y="2867025"/>
            <a:ext cx="2970388" cy="1943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tr-TR" dirty="0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2267656" y="4810125"/>
            <a:ext cx="2857500" cy="1885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 dirty="0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V="1">
            <a:off x="2295879" y="3938588"/>
            <a:ext cx="1818922" cy="8620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tr-TR" dirty="0"/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>
            <a:off x="2304345" y="4819650"/>
            <a:ext cx="1734255" cy="806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2437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Ortam (ing:</a:t>
            </a:r>
            <a:r>
              <a:rPr lang="en-US" altLang="tr-TR" dirty="0"/>
              <a:t>Ambient</a:t>
            </a:r>
            <a:r>
              <a:rPr lang="tr-TR" altLang="tr-TR" dirty="0"/>
              <a:t>)</a:t>
            </a:r>
            <a:r>
              <a:rPr lang="en-US" altLang="tr-TR" dirty="0"/>
              <a:t> </a:t>
            </a:r>
            <a:r>
              <a:rPr lang="tr-TR" altLang="tr-TR" dirty="0"/>
              <a:t>Işık Kaynakları</a:t>
            </a:r>
            <a:endParaRPr lang="en-US" alt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Objeler ışığı her zaman direkt almazlar</a:t>
            </a:r>
          </a:p>
          <a:p>
            <a:pPr lvl="1"/>
            <a:r>
              <a:rPr lang="tr-TR" dirty="0"/>
              <a:t>Örneğin tavan, masa altları gün ışığını alamazlar.</a:t>
            </a:r>
          </a:p>
          <a:p>
            <a:r>
              <a:rPr lang="tr-TR" dirty="0"/>
              <a:t>Bu durumda dolaylı ışıklandırmanın çözülmesi gerekir.</a:t>
            </a:r>
          </a:p>
          <a:p>
            <a:r>
              <a:rPr lang="tr-TR" dirty="0"/>
              <a:t>Gerçekçi hesaplama (hem de gerçek zamanlı), çok zordur ortam ışığı için bir çözüm olarak sahte bir yol izlenir.</a:t>
            </a:r>
          </a:p>
          <a:p>
            <a:pPr lvl="1"/>
            <a:r>
              <a:rPr lang="tr-TR" dirty="0"/>
              <a:t>Yerleşime veya yöne bakmaksızın tüm yüzeyler ortam ışığından eşit etkilensinler.</a:t>
            </a:r>
          </a:p>
          <a:p>
            <a:pPr lvl="1"/>
            <a:r>
              <a:rPr lang="tr-TR" dirty="0"/>
              <a:t>Yüzeyin özelliklerine de bağlı olarak yansıma miktarı hesaplansın.</a:t>
            </a:r>
          </a:p>
          <a:p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8394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>
                <a:ea typeface="굴림" pitchFamily="34" charset="-127"/>
              </a:rPr>
              <a:t>Örnek Oda: Tel Kafes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70</a:t>
            </a:fld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2947" name="Picture 3" descr="Fig06_36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53067" y="160020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7234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ko-KR" dirty="0">
                <a:ea typeface="굴림" pitchFamily="34" charset="-127"/>
              </a:rPr>
              <a:t>Örnek Oda: Sadece Ortam Işığı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71</a:t>
            </a:fld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3971" name="Picture 3" descr="Fig06_36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53067" y="160020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6796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>
                <a:ea typeface="굴림" pitchFamily="34" charset="-127"/>
              </a:rPr>
              <a:t>Örnek Oda: Tek Renkle Kaplama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72</a:t>
            </a:fld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4995" name="Picture 3" descr="Fig06_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53067" y="160020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4101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>
                <a:ea typeface="굴림" pitchFamily="34" charset="-127"/>
              </a:rPr>
              <a:t>Örnek Oda: </a:t>
            </a:r>
            <a:r>
              <a:rPr lang="en-US" altLang="ko-KR" dirty="0">
                <a:ea typeface="굴림" pitchFamily="34" charset="-127"/>
              </a:rPr>
              <a:t>Gourau</a:t>
            </a:r>
            <a:r>
              <a:rPr lang="tr-TR" altLang="ko-KR" dirty="0">
                <a:ea typeface="굴림" pitchFamily="34" charset="-127"/>
              </a:rPr>
              <a:t>d'un Renk Hesabı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73</a:t>
            </a:fld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4937760"/>
          </a:xfrm>
        </p:spPr>
        <p:txBody>
          <a:bodyPr>
            <a:normAutofit/>
          </a:bodyPr>
          <a:lstStyle/>
          <a:p>
            <a:r>
              <a:rPr lang="tr-TR" sz="2400" dirty="0"/>
              <a:t>Parlak kısımları yakalamaz.</a:t>
            </a:r>
          </a:p>
        </p:txBody>
      </p:sp>
      <p:pic>
        <p:nvPicPr>
          <p:cNvPr id="86019" name="Picture 3" descr="Fig06_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53067" y="160020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0087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ko-KR" dirty="0">
                <a:ea typeface="굴림" pitchFamily="34" charset="-127"/>
              </a:rPr>
              <a:t>Örnek Oda: </a:t>
            </a:r>
            <a:r>
              <a:rPr lang="en-US" altLang="ko-KR" dirty="0">
                <a:ea typeface="굴림" pitchFamily="34" charset="-127"/>
              </a:rPr>
              <a:t>Phong</a:t>
            </a:r>
            <a:r>
              <a:rPr lang="tr-TR" altLang="ko-KR" dirty="0">
                <a:ea typeface="굴림" pitchFamily="34" charset="-127"/>
              </a:rPr>
              <a:t>'un Renk Hesabı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74</a:t>
            </a:fld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7043" name="Picture 3" descr="Fig06_38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53067" y="160020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9277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sz="2800" dirty="0">
                <a:ea typeface="굴림" pitchFamily="34" charset="-127"/>
              </a:rPr>
              <a:t>Örnek Oda: </a:t>
            </a:r>
            <a:r>
              <a:rPr lang="tr-TR" altLang="tr-TR" sz="2900" dirty="0"/>
              <a:t>Gölgeler, Desen ve Çevre Görüntüsü Kaplama</a:t>
            </a:r>
            <a:endParaRPr lang="en-US" altLang="tr-TR" sz="2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75</a:t>
            </a:fld>
            <a:endParaRPr lang="tr-TR" dirty="0"/>
          </a:p>
        </p:txBody>
      </p:sp>
      <p:pic>
        <p:nvPicPr>
          <p:cNvPr id="88067" name="Picture 3" descr="Fig07_24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259632" y="1576536"/>
            <a:ext cx="6502400" cy="4876800"/>
          </a:xfrm>
          <a:effectLst>
            <a:outerShdw dist="45791" dir="2021404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35468454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sz="2800" dirty="0">
                <a:ea typeface="굴림" pitchFamily="34" charset="-127"/>
              </a:rPr>
              <a:t>Örnek Oda: </a:t>
            </a:r>
            <a:r>
              <a:rPr lang="en-US" altLang="tr-TR" sz="2900" dirty="0"/>
              <a:t>Ayna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76</a:t>
            </a:fld>
            <a:endParaRPr lang="tr-TR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685" y="1556792"/>
            <a:ext cx="6489667" cy="486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468454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altLang="tr-TR" sz="2800" dirty="0"/>
              <a:t>Işın İzleme ve Işınsallık Yöntemleri</a:t>
            </a:r>
            <a:br>
              <a:rPr lang="tr-TR" altLang="tr-TR" sz="2800" dirty="0"/>
            </a:br>
            <a:r>
              <a:rPr lang="tr-TR" altLang="tr-TR" sz="2800" dirty="0"/>
              <a:t>(Raytracing and Radiosity Methods)</a:t>
            </a:r>
            <a:endParaRPr lang="tr-TR" sz="2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51192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36576"/>
            <a:ext cx="59563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Işın İzleme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78</a:t>
            </a:fld>
            <a:endParaRPr lang="tr-TR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3050" indent="-273050">
              <a:defRPr/>
            </a:pPr>
            <a:r>
              <a:rPr lang="tr-TR" sz="2400" dirty="0"/>
              <a:t>Kameradan çıkıp projeksiyon düzlemindeki her pikselden geçen ışınlar üretilir.</a:t>
            </a:r>
            <a:endParaRPr lang="en-US" sz="2400" dirty="0"/>
          </a:p>
          <a:p>
            <a:pPr marL="273050" indent="-273050">
              <a:defRPr/>
            </a:pPr>
            <a:r>
              <a:rPr lang="tr-TR" sz="2400" dirty="0"/>
              <a:t>Sahnedeki tüm objelerle</a:t>
            </a:r>
            <a:r>
              <a:rPr lang="en-US" sz="2400" dirty="0"/>
              <a:t> </a:t>
            </a:r>
            <a:br>
              <a:rPr lang="tr-TR" sz="2400" dirty="0"/>
            </a:br>
            <a:r>
              <a:rPr lang="tr-TR" sz="2400" dirty="0"/>
              <a:t>bu ışınların kesişip</a:t>
            </a:r>
            <a:br>
              <a:rPr lang="tr-TR" sz="2400" dirty="0"/>
            </a:br>
            <a:r>
              <a:rPr lang="tr-TR" sz="2400" dirty="0"/>
              <a:t>kesişmediği test edilir.</a:t>
            </a:r>
            <a:endParaRPr lang="en-US" sz="2400" dirty="0"/>
          </a:p>
          <a:p>
            <a:pPr marL="273050" indent="-273050">
              <a:defRPr/>
            </a:pPr>
            <a:r>
              <a:rPr lang="tr-TR" sz="2400" dirty="0"/>
              <a:t>Kesişimler rengi belirler.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6093296"/>
            <a:ext cx="1027782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1400" dirty="0"/>
              <a:t>Projeksiyon</a:t>
            </a:r>
            <a:br>
              <a:rPr lang="tr-TR" sz="1400" dirty="0"/>
            </a:br>
            <a:r>
              <a:rPr lang="tr-TR" sz="1400" dirty="0"/>
              <a:t>Referans</a:t>
            </a:r>
            <a:br>
              <a:rPr lang="tr-TR" sz="1400" dirty="0"/>
            </a:br>
            <a:r>
              <a:rPr lang="tr-TR" sz="1400" dirty="0"/>
              <a:t>Noktası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2080" y="5858108"/>
            <a:ext cx="190622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1400" dirty="0"/>
              <a:t>Projeksiyon düzleminde</a:t>
            </a:r>
            <a:br>
              <a:rPr lang="tr-TR" sz="1400" dirty="0"/>
            </a:br>
            <a:r>
              <a:rPr lang="tr-TR" sz="1400" dirty="0"/>
              <a:t>piksel pozisyonları</a:t>
            </a:r>
          </a:p>
        </p:txBody>
      </p:sp>
    </p:spTree>
    <p:extLst>
      <p:ext uri="{BB962C8B-B14F-4D97-AF65-F5344CB8AC3E}">
        <p14:creationId xmlns:p14="http://schemas.microsoft.com/office/powerpoint/2010/main" val="5092717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Temel Işın İzleme Algoritması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79</a:t>
            </a:fld>
            <a:endParaRPr lang="tr-TR" dirty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2400" dirty="0"/>
              <a:t>Önce, projeksiyon düzlemi üzerindeki her bir pikselin pozisyonu</a:t>
            </a:r>
            <a:br>
              <a:rPr lang="tr-TR" sz="2400" dirty="0"/>
            </a:br>
            <a:r>
              <a:rPr lang="tr-TR" sz="2400" dirty="0"/>
              <a:t>belirlenir.</a:t>
            </a:r>
            <a:endParaRPr lang="en-US" sz="2400" dirty="0"/>
          </a:p>
        </p:txBody>
      </p:sp>
      <p:sp>
        <p:nvSpPr>
          <p:cNvPr id="91140" name="AutoShape 4"/>
          <p:cNvSpPr>
            <a:spLocks noChangeArrowheads="1"/>
          </p:cNvSpPr>
          <p:nvPr/>
        </p:nvSpPr>
        <p:spPr bwMode="auto">
          <a:xfrm rot="-1115006">
            <a:off x="4284133" y="2708276"/>
            <a:ext cx="3241323" cy="2449513"/>
          </a:xfrm>
          <a:prstGeom prst="parallelogram">
            <a:avLst>
              <a:gd name="adj" fmla="val 37216"/>
            </a:avLst>
          </a:prstGeom>
          <a:solidFill>
            <a:srgbClr val="FFC000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endParaRPr lang="tr-TR" altLang="tr-TR" dirty="0"/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 flipV="1">
            <a:off x="5795434" y="1773239"/>
            <a:ext cx="0" cy="2447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5795434" y="4221164"/>
            <a:ext cx="1872544" cy="936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 flipV="1">
            <a:off x="4533900" y="3649663"/>
            <a:ext cx="3024011" cy="973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7236178" y="3644901"/>
            <a:ext cx="502356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2000" dirty="0">
                <a:latin typeface="Arial" charset="0"/>
              </a:rPr>
              <a:t>x</a:t>
            </a:r>
            <a:endParaRPr lang="en-US" altLang="tr-TR" sz="2000" b="1" dirty="0">
              <a:latin typeface="Arial" charset="0"/>
            </a:endParaRP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5280378" y="1773239"/>
            <a:ext cx="502356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2000" dirty="0">
                <a:latin typeface="Arial" charset="0"/>
              </a:rPr>
              <a:t>y</a:t>
            </a:r>
            <a:endParaRPr lang="en-US" altLang="tr-TR" sz="2000" b="1" dirty="0">
              <a:latin typeface="Arial" charset="0"/>
            </a:endParaRP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7164212" y="5064126"/>
            <a:ext cx="503766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2000" dirty="0">
                <a:latin typeface="Arial" charset="0"/>
              </a:rPr>
              <a:t>z</a:t>
            </a:r>
            <a:endParaRPr lang="en-US" altLang="tr-TR" sz="2000" b="1" dirty="0">
              <a:latin typeface="Arial" charset="0"/>
            </a:endParaRPr>
          </a:p>
        </p:txBody>
      </p:sp>
      <p:sp>
        <p:nvSpPr>
          <p:cNvPr id="91147" name="Oval 11"/>
          <p:cNvSpPr>
            <a:spLocks noChangeArrowheads="1"/>
          </p:cNvSpPr>
          <p:nvPr/>
        </p:nvSpPr>
        <p:spPr bwMode="auto">
          <a:xfrm>
            <a:off x="7309556" y="4954589"/>
            <a:ext cx="70556" cy="71437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endParaRPr lang="tr-TR" altLang="tr-TR" dirty="0"/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7380112" y="4076701"/>
            <a:ext cx="17638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2000" b="1" i="1" dirty="0">
                <a:solidFill>
                  <a:schemeClr val="tx2"/>
                </a:solidFill>
                <a:latin typeface="Arial" charset="0"/>
              </a:rPr>
              <a:t>Projeksiyon Referans Noktası</a:t>
            </a:r>
            <a:endParaRPr lang="en-US" altLang="tr-TR" sz="2000" b="1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flipH="1">
            <a:off x="7443612" y="4746626"/>
            <a:ext cx="215900" cy="1444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91150" name="AutoShape 14"/>
          <p:cNvSpPr>
            <a:spLocks noChangeArrowheads="1"/>
          </p:cNvSpPr>
          <p:nvPr/>
        </p:nvSpPr>
        <p:spPr bwMode="auto">
          <a:xfrm>
            <a:off x="3132667" y="2205038"/>
            <a:ext cx="575733" cy="1079500"/>
          </a:xfrm>
          <a:prstGeom prst="triangle">
            <a:avLst>
              <a:gd name="adj" fmla="val 50000"/>
            </a:avLst>
          </a:prstGeom>
          <a:solidFill>
            <a:srgbClr val="66FF33"/>
          </a:solidFill>
          <a:ln w="1270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endParaRPr lang="tr-TR" altLang="tr-TR" dirty="0"/>
          </a:p>
        </p:txBody>
      </p:sp>
      <p:sp>
        <p:nvSpPr>
          <p:cNvPr id="91151" name="AutoShape 15"/>
          <p:cNvSpPr>
            <a:spLocks noChangeArrowheads="1"/>
          </p:cNvSpPr>
          <p:nvPr/>
        </p:nvSpPr>
        <p:spPr bwMode="auto">
          <a:xfrm rot="-1460720">
            <a:off x="3481212" y="2178050"/>
            <a:ext cx="399344" cy="1062038"/>
          </a:xfrm>
          <a:prstGeom prst="triangle">
            <a:avLst>
              <a:gd name="adj" fmla="val 42185"/>
            </a:avLst>
          </a:prstGeom>
          <a:solidFill>
            <a:srgbClr val="33CC33"/>
          </a:solidFill>
          <a:ln w="1270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endParaRPr lang="tr-TR" altLang="tr-TR" dirty="0"/>
          </a:p>
        </p:txBody>
      </p:sp>
      <p:sp>
        <p:nvSpPr>
          <p:cNvPr id="91152" name="Oval 16"/>
          <p:cNvSpPr>
            <a:spLocks noChangeArrowheads="1"/>
          </p:cNvSpPr>
          <p:nvPr/>
        </p:nvSpPr>
        <p:spPr bwMode="auto">
          <a:xfrm>
            <a:off x="3708400" y="1844824"/>
            <a:ext cx="704145" cy="720576"/>
          </a:xfrm>
          <a:prstGeom prst="ellipse">
            <a:avLst/>
          </a:prstGeom>
          <a:solidFill>
            <a:srgbClr val="FF5050"/>
          </a:solidFill>
          <a:ln w="38100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822669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Ortam Işık Kaynakları</a:t>
            </a:r>
            <a:endParaRPr lang="en-US" altLang="tr-TR" dirty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tr-TR" dirty="0"/>
              <a:t>Her örneklenen renkte</a:t>
            </a:r>
            <a:r>
              <a:rPr lang="en-US" dirty="0"/>
              <a:t>, </a:t>
            </a:r>
            <a:r>
              <a:rPr lang="tr-TR" dirty="0"/>
              <a:t>ortam ışığı</a:t>
            </a:r>
            <a:r>
              <a:rPr lang="en-US" dirty="0"/>
              <a:t> </a:t>
            </a:r>
            <a:r>
              <a:rPr lang="tr-TR" dirty="0"/>
              <a:t>yüzeyden şunlara bağlı olarak bize yansır: </a:t>
            </a:r>
            <a:endParaRPr lang="en-US" dirty="0"/>
          </a:p>
          <a:p>
            <a:pPr lvl="1">
              <a:defRPr/>
            </a:pPr>
            <a:r>
              <a:rPr lang="tr-TR" dirty="0"/>
              <a:t>Yüzeyin özellikleri</a:t>
            </a:r>
            <a:r>
              <a:rPr lang="en-US" dirty="0"/>
              <a:t>,</a:t>
            </a:r>
            <a:r>
              <a:rPr lang="en-US" i="1" dirty="0"/>
              <a:t> </a:t>
            </a:r>
            <a:endParaRPr lang="en-US" dirty="0"/>
          </a:p>
          <a:p>
            <a:pPr lvl="1">
              <a:defRPr/>
            </a:pPr>
            <a:r>
              <a:rPr lang="tr-TR" dirty="0"/>
              <a:t>Ortam ışığının şiddeti (yüzeydeki her noktada aynıdır).</a:t>
            </a:r>
            <a:endParaRPr lang="en-US" dirty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825108"/>
              </p:ext>
            </p:extLst>
          </p:nvPr>
        </p:nvGraphicFramePr>
        <p:xfrm>
          <a:off x="1907704" y="5162053"/>
          <a:ext cx="2809805" cy="643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8" name="Denklem" r:id="rId3" imgW="1091880" imgH="241200" progId="Equation.3">
                  <p:embed/>
                </p:oleObj>
              </mc:Choice>
              <mc:Fallback>
                <p:oleObj name="Denklem" r:id="rId3" imgW="1091880" imgH="241200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162053"/>
                        <a:ext cx="2809805" cy="64321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034003"/>
              </p:ext>
            </p:extLst>
          </p:nvPr>
        </p:nvGraphicFramePr>
        <p:xfrm>
          <a:off x="5120292" y="3645024"/>
          <a:ext cx="1683956" cy="213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" name="Denklem" r:id="rId5" imgW="634680" imgH="711000" progId="Equation.3">
                  <p:embed/>
                </p:oleObj>
              </mc:Choice>
              <mc:Fallback>
                <p:oleObj name="Denklem" r:id="rId5" imgW="634680" imgH="711000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0292" y="3645024"/>
                        <a:ext cx="1683956" cy="21350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2999987" y="4272136"/>
            <a:ext cx="474133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endParaRPr lang="tr-TR" altLang="tr-TR" dirty="0"/>
          </a:p>
        </p:txBody>
      </p:sp>
      <p:sp>
        <p:nvSpPr>
          <p:cNvPr id="13319" name="Line 8"/>
          <p:cNvSpPr>
            <a:spLocks noChangeShapeType="1"/>
          </p:cNvSpPr>
          <p:nvPr/>
        </p:nvSpPr>
        <p:spPr bwMode="auto">
          <a:xfrm>
            <a:off x="3203187" y="3510136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13320" name="Line 9"/>
          <p:cNvSpPr>
            <a:spLocks noChangeShapeType="1"/>
          </p:cNvSpPr>
          <p:nvPr/>
        </p:nvSpPr>
        <p:spPr bwMode="auto">
          <a:xfrm flipH="1">
            <a:off x="3880520" y="4424536"/>
            <a:ext cx="4741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>
            <a:off x="2051720" y="4500736"/>
            <a:ext cx="4741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 flipH="1">
            <a:off x="3880520" y="3738736"/>
            <a:ext cx="338667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13323" name="Line 12"/>
          <p:cNvSpPr>
            <a:spLocks noChangeShapeType="1"/>
          </p:cNvSpPr>
          <p:nvPr/>
        </p:nvSpPr>
        <p:spPr bwMode="auto">
          <a:xfrm flipH="1">
            <a:off x="3609587" y="3586336"/>
            <a:ext cx="67733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13324" name="Line 13"/>
          <p:cNvSpPr>
            <a:spLocks noChangeShapeType="1"/>
          </p:cNvSpPr>
          <p:nvPr/>
        </p:nvSpPr>
        <p:spPr bwMode="auto">
          <a:xfrm>
            <a:off x="2661320" y="3662536"/>
            <a:ext cx="270933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13325" name="Line 14"/>
          <p:cNvSpPr>
            <a:spLocks noChangeShapeType="1"/>
          </p:cNvSpPr>
          <p:nvPr/>
        </p:nvSpPr>
        <p:spPr bwMode="auto">
          <a:xfrm>
            <a:off x="2187187" y="3967336"/>
            <a:ext cx="541867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31859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sz="3600" dirty="0"/>
              <a:t>Temel Işın İzleme Algoritması (devam)</a:t>
            </a:r>
            <a:endParaRPr lang="en-US" altLang="tr-TR" sz="3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80</a:t>
            </a:fld>
            <a:endParaRPr lang="tr-TR" dirty="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2400" dirty="0"/>
              <a:t>Daha sonra ışınlar</a:t>
            </a:r>
            <a:br>
              <a:rPr lang="tr-TR" sz="2400" dirty="0"/>
            </a:br>
            <a:r>
              <a:rPr lang="tr-TR" sz="2400" dirty="0"/>
              <a:t>tek tek izlenir.</a:t>
            </a:r>
          </a:p>
          <a:p>
            <a:pPr>
              <a:defRPr/>
            </a:pPr>
            <a:r>
              <a:rPr lang="tr-TR" sz="2400" dirty="0"/>
              <a:t>Eğer parlak</a:t>
            </a:r>
            <a:br>
              <a:rPr lang="tr-TR" sz="2400" dirty="0"/>
            </a:br>
            <a:r>
              <a:rPr lang="tr-TR" sz="2400" dirty="0"/>
              <a:t>yüzeyler varsa</a:t>
            </a:r>
            <a:br>
              <a:rPr lang="tr-TR" sz="2400" dirty="0"/>
            </a:br>
            <a:r>
              <a:rPr lang="tr-TR" sz="2400" dirty="0"/>
              <a:t>yansıma olur.</a:t>
            </a:r>
          </a:p>
          <a:p>
            <a:pPr>
              <a:defRPr/>
            </a:pPr>
            <a:r>
              <a:rPr lang="tr-TR" sz="2400" dirty="0"/>
              <a:t>Şeffaf objeler</a:t>
            </a:r>
            <a:br>
              <a:rPr lang="tr-TR" sz="2400" dirty="0"/>
            </a:br>
            <a:r>
              <a:rPr lang="tr-TR" sz="2400" dirty="0"/>
              <a:t>varsa kırılma</a:t>
            </a:r>
            <a:br>
              <a:rPr lang="tr-TR" sz="2400" dirty="0"/>
            </a:br>
            <a:r>
              <a:rPr lang="tr-TR" sz="2400" dirty="0"/>
              <a:t>oluşur.</a:t>
            </a:r>
          </a:p>
          <a:p>
            <a:pPr>
              <a:defRPr/>
            </a:pPr>
            <a:r>
              <a:rPr lang="tr-TR" sz="2400" dirty="0"/>
              <a:t>Belli tekrardan</a:t>
            </a:r>
            <a:br>
              <a:rPr lang="tr-TR" sz="2400" dirty="0"/>
            </a:br>
            <a:r>
              <a:rPr lang="tr-TR" sz="2400" dirty="0"/>
              <a:t>sonra işlem</a:t>
            </a:r>
            <a:br>
              <a:rPr lang="tr-TR" sz="2400" dirty="0"/>
            </a:br>
            <a:r>
              <a:rPr lang="tr-TR" sz="2400" dirty="0"/>
              <a:t>kesilir.</a:t>
            </a:r>
          </a:p>
        </p:txBody>
      </p:sp>
      <p:sp>
        <p:nvSpPr>
          <p:cNvPr id="92164" name="Oval 4"/>
          <p:cNvSpPr>
            <a:spLocks noChangeArrowheads="1"/>
          </p:cNvSpPr>
          <p:nvPr/>
        </p:nvSpPr>
        <p:spPr bwMode="auto">
          <a:xfrm>
            <a:off x="3276052" y="1628776"/>
            <a:ext cx="1584677" cy="1584325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endParaRPr lang="tr-TR" altLang="tr-TR" dirty="0"/>
          </a:p>
        </p:txBody>
      </p:sp>
      <p:sp>
        <p:nvSpPr>
          <p:cNvPr id="92165" name="Oval 5"/>
          <p:cNvSpPr>
            <a:spLocks noChangeArrowheads="1"/>
          </p:cNvSpPr>
          <p:nvPr/>
        </p:nvSpPr>
        <p:spPr bwMode="auto">
          <a:xfrm>
            <a:off x="7309008" y="2133600"/>
            <a:ext cx="865011" cy="93503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endParaRPr lang="tr-TR" altLang="tr-TR" dirty="0"/>
          </a:p>
        </p:txBody>
      </p:sp>
      <p:sp>
        <p:nvSpPr>
          <p:cNvPr id="92166" name="Oval 6"/>
          <p:cNvSpPr>
            <a:spLocks noChangeArrowheads="1"/>
          </p:cNvSpPr>
          <p:nvPr/>
        </p:nvSpPr>
        <p:spPr bwMode="auto">
          <a:xfrm>
            <a:off x="7093107" y="3933825"/>
            <a:ext cx="1152878" cy="115093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endParaRPr lang="tr-TR" altLang="tr-TR" dirty="0"/>
          </a:p>
        </p:txBody>
      </p:sp>
      <p:sp>
        <p:nvSpPr>
          <p:cNvPr id="92167" name="Oval 7"/>
          <p:cNvSpPr>
            <a:spLocks noChangeArrowheads="1"/>
          </p:cNvSpPr>
          <p:nvPr/>
        </p:nvSpPr>
        <p:spPr bwMode="auto">
          <a:xfrm>
            <a:off x="5365907" y="3716338"/>
            <a:ext cx="914400" cy="9144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endParaRPr lang="tr-TR" altLang="tr-TR" dirty="0"/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 flipV="1">
            <a:off x="3997130" y="3789364"/>
            <a:ext cx="1584678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>
            <a:off x="5581808" y="3789363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6013607" y="3789363"/>
            <a:ext cx="1223433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 flipH="1" flipV="1">
            <a:off x="7131207" y="3128963"/>
            <a:ext cx="73378" cy="1008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 flipH="1" flipV="1">
            <a:off x="4860730" y="2636839"/>
            <a:ext cx="721078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 flipH="1" flipV="1">
            <a:off x="3637296" y="2060576"/>
            <a:ext cx="1223433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 flipV="1">
            <a:off x="4860729" y="2349500"/>
            <a:ext cx="2521656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92175" name="Line 15"/>
          <p:cNvSpPr>
            <a:spLocks noChangeShapeType="1"/>
          </p:cNvSpPr>
          <p:nvPr/>
        </p:nvSpPr>
        <p:spPr bwMode="auto">
          <a:xfrm flipH="1" flipV="1">
            <a:off x="7021141" y="1700213"/>
            <a:ext cx="361244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92176" name="Line 16"/>
          <p:cNvSpPr>
            <a:spLocks noChangeShapeType="1"/>
          </p:cNvSpPr>
          <p:nvPr/>
        </p:nvSpPr>
        <p:spPr bwMode="auto">
          <a:xfrm flipV="1">
            <a:off x="3997129" y="4721225"/>
            <a:ext cx="287867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92177" name="Line 17"/>
          <p:cNvSpPr>
            <a:spLocks noChangeShapeType="1"/>
          </p:cNvSpPr>
          <p:nvPr/>
        </p:nvSpPr>
        <p:spPr bwMode="auto">
          <a:xfrm flipH="1" flipV="1">
            <a:off x="5195163" y="3167064"/>
            <a:ext cx="71966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5292529" y="486886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2000" b="1" i="1" dirty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tr-TR" altLang="tr-TR" sz="2000" b="1" i="1" baseline="-25000" dirty="0">
                <a:solidFill>
                  <a:schemeClr val="tx2"/>
                </a:solidFill>
                <a:latin typeface="Arial" charset="0"/>
              </a:rPr>
              <a:t>1</a:t>
            </a:r>
            <a:endParaRPr lang="en-US" altLang="tr-TR" sz="2000" b="1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179" name="Text Box 19"/>
          <p:cNvSpPr txBox="1">
            <a:spLocks noChangeArrowheads="1"/>
          </p:cNvSpPr>
          <p:nvPr/>
        </p:nvSpPr>
        <p:spPr bwMode="auto">
          <a:xfrm>
            <a:off x="6947763" y="508476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2000" b="1" i="1" dirty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tr-TR" altLang="tr-TR" sz="2000" b="1" i="1" baseline="-25000" dirty="0">
                <a:solidFill>
                  <a:schemeClr val="tx2"/>
                </a:solidFill>
                <a:latin typeface="Arial" charset="0"/>
              </a:rPr>
              <a:t>2</a:t>
            </a:r>
            <a:endParaRPr lang="en-US" altLang="tr-TR" sz="2000" b="1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7668840" y="3068639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2000" b="1" i="1" dirty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tr-TR" altLang="tr-TR" sz="2000" b="1" i="1" baseline="-25000" dirty="0">
                <a:solidFill>
                  <a:schemeClr val="tx2"/>
                </a:solidFill>
                <a:latin typeface="Arial" charset="0"/>
              </a:rPr>
              <a:t>4</a:t>
            </a:r>
            <a:endParaRPr lang="en-US" altLang="tr-TR" sz="2000" b="1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3491951" y="3284539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2000" b="1" i="1" dirty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tr-TR" altLang="tr-TR" sz="2000" b="1" i="1" baseline="-25000" dirty="0">
                <a:solidFill>
                  <a:schemeClr val="tx2"/>
                </a:solidFill>
                <a:latin typeface="Arial" charset="0"/>
              </a:rPr>
              <a:t>3</a:t>
            </a:r>
            <a:endParaRPr lang="en-US" altLang="tr-TR" sz="2000" b="1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4644830" y="3141663"/>
            <a:ext cx="72107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1800" b="1" i="1" dirty="0">
                <a:solidFill>
                  <a:schemeClr val="tx2"/>
                </a:solidFill>
                <a:latin typeface="Arial" charset="0"/>
              </a:rPr>
              <a:t>R</a:t>
            </a:r>
            <a:r>
              <a:rPr lang="tr-TR" altLang="tr-TR" sz="1800" b="1" i="1" baseline="-25000" dirty="0">
                <a:solidFill>
                  <a:schemeClr val="tx2"/>
                </a:solidFill>
                <a:latin typeface="Arial" charset="0"/>
              </a:rPr>
              <a:t>1</a:t>
            </a:r>
            <a:endParaRPr lang="en-US" altLang="tr-TR" sz="1800" b="1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5436463" y="2060576"/>
            <a:ext cx="72107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1800" b="1" i="1" dirty="0">
                <a:solidFill>
                  <a:schemeClr val="tx2"/>
                </a:solidFill>
                <a:latin typeface="Arial" charset="0"/>
              </a:rPr>
              <a:t>R</a:t>
            </a:r>
            <a:r>
              <a:rPr lang="tr-TR" altLang="tr-TR" sz="1800" b="1" i="1" baseline="-25000" dirty="0">
                <a:solidFill>
                  <a:schemeClr val="tx2"/>
                </a:solidFill>
                <a:latin typeface="Arial" charset="0"/>
              </a:rPr>
              <a:t>3</a:t>
            </a:r>
            <a:endParaRPr lang="en-US" altLang="tr-TR" sz="1800" b="1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6983041" y="1628776"/>
            <a:ext cx="72107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1800" b="1" i="1" dirty="0">
                <a:solidFill>
                  <a:schemeClr val="tx2"/>
                </a:solidFill>
                <a:latin typeface="Arial" charset="0"/>
              </a:rPr>
              <a:t>R</a:t>
            </a:r>
            <a:r>
              <a:rPr lang="tr-TR" altLang="tr-TR" sz="1800" b="1" i="1" baseline="-25000" dirty="0">
                <a:solidFill>
                  <a:schemeClr val="tx2"/>
                </a:solidFill>
                <a:latin typeface="Arial" charset="0"/>
              </a:rPr>
              <a:t>4</a:t>
            </a:r>
            <a:endParaRPr lang="en-US" altLang="tr-TR" sz="1800" b="1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3707852" y="2349501"/>
            <a:ext cx="72107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1800" b="1" i="1" dirty="0">
                <a:latin typeface="Arial" charset="0"/>
              </a:rPr>
              <a:t>T</a:t>
            </a:r>
            <a:r>
              <a:rPr lang="tr-TR" altLang="tr-TR" sz="1800" b="1" i="1" baseline="-25000" dirty="0">
                <a:latin typeface="Arial" charset="0"/>
              </a:rPr>
              <a:t>3</a:t>
            </a:r>
            <a:endParaRPr lang="en-US" altLang="tr-TR" sz="1800" b="1" i="1" dirty="0">
              <a:latin typeface="Arial" charset="0"/>
            </a:endParaRPr>
          </a:p>
        </p:txBody>
      </p:sp>
      <p:sp>
        <p:nvSpPr>
          <p:cNvPr id="92186" name="Text Box 26"/>
          <p:cNvSpPr txBox="1">
            <a:spLocks noChangeArrowheads="1"/>
          </p:cNvSpPr>
          <p:nvPr/>
        </p:nvSpPr>
        <p:spPr bwMode="auto">
          <a:xfrm>
            <a:off x="6373441" y="4005263"/>
            <a:ext cx="72107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1800" b="1" i="1" dirty="0">
                <a:solidFill>
                  <a:schemeClr val="tx2"/>
                </a:solidFill>
                <a:latin typeface="Arial" charset="0"/>
              </a:rPr>
              <a:t>T</a:t>
            </a:r>
            <a:r>
              <a:rPr lang="tr-TR" altLang="tr-TR" sz="1800" b="1" i="1" baseline="-25000" dirty="0">
                <a:solidFill>
                  <a:schemeClr val="tx2"/>
                </a:solidFill>
                <a:latin typeface="Arial" charset="0"/>
              </a:rPr>
              <a:t>1</a:t>
            </a:r>
            <a:endParaRPr lang="en-US" altLang="tr-TR" sz="1800" b="1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187" name="Text Box 27"/>
          <p:cNvSpPr txBox="1">
            <a:spLocks noChangeArrowheads="1"/>
          </p:cNvSpPr>
          <p:nvPr/>
        </p:nvSpPr>
        <p:spPr bwMode="auto">
          <a:xfrm>
            <a:off x="7026785" y="3357563"/>
            <a:ext cx="71966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1800" b="1" i="1" dirty="0">
                <a:solidFill>
                  <a:schemeClr val="tx2"/>
                </a:solidFill>
                <a:latin typeface="Arial" charset="0"/>
              </a:rPr>
              <a:t>R</a:t>
            </a:r>
            <a:r>
              <a:rPr lang="tr-TR" altLang="tr-TR" sz="1800" b="1" i="1" baseline="-25000" dirty="0">
                <a:solidFill>
                  <a:schemeClr val="tx2"/>
                </a:solidFill>
                <a:latin typeface="Arial" charset="0"/>
              </a:rPr>
              <a:t>2</a:t>
            </a:r>
            <a:endParaRPr lang="en-US" altLang="tr-TR" sz="1800" b="1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3131840" y="5085184"/>
            <a:ext cx="17638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2000" b="1" i="1" dirty="0">
                <a:solidFill>
                  <a:schemeClr val="tx2"/>
                </a:solidFill>
                <a:latin typeface="Arial" charset="0"/>
              </a:rPr>
              <a:t>Projeksiyon Referans Noktası</a:t>
            </a:r>
            <a:endParaRPr lang="en-US" altLang="tr-TR" sz="2000" b="1" i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6790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Öz-yineli Işın İzleme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81</a:t>
            </a:fld>
            <a:endParaRPr lang="tr-TR" dirty="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lnSpcReduction="10000"/>
          </a:bodyPr>
          <a:lstStyle/>
          <a:p>
            <a:pPr marL="273050" indent="-273050">
              <a:defRPr/>
            </a:pPr>
            <a:r>
              <a:rPr lang="tr-TR" dirty="0"/>
              <a:t>Işın objeleri</a:t>
            </a:r>
            <a:r>
              <a:rPr lang="en-US" dirty="0"/>
              <a:t> </a:t>
            </a:r>
            <a:r>
              <a:rPr lang="tr-TR" dirty="0"/>
              <a:t>kesiyorsa o noktanın ışıklarla ilişkisi</a:t>
            </a:r>
            <a:r>
              <a:rPr lang="en-US" dirty="0"/>
              <a:t> </a:t>
            </a:r>
            <a:r>
              <a:rPr lang="tr-TR" dirty="0"/>
              <a:t>rengi ve gölgeyi</a:t>
            </a:r>
            <a:br>
              <a:rPr lang="tr-TR" dirty="0"/>
            </a:br>
            <a:r>
              <a:rPr lang="tr-TR" dirty="0"/>
              <a:t>belirler.</a:t>
            </a:r>
            <a:endParaRPr lang="en-US" dirty="0"/>
          </a:p>
          <a:p>
            <a:pPr marL="273050" indent="-273050">
              <a:defRPr/>
            </a:pPr>
            <a:r>
              <a:rPr lang="tr-TR" dirty="0"/>
              <a:t>Buradan ikinci bir ışın daha</a:t>
            </a:r>
            <a:br>
              <a:rPr lang="tr-TR" dirty="0"/>
            </a:br>
            <a:r>
              <a:rPr lang="tr-TR" dirty="0"/>
              <a:t>yollanır:</a:t>
            </a:r>
            <a:endParaRPr lang="en-US" dirty="0"/>
          </a:p>
          <a:p>
            <a:pPr lvl="1">
              <a:defRPr/>
            </a:pPr>
            <a:r>
              <a:rPr lang="tr-TR" dirty="0"/>
              <a:t>Kırılan ve yansıyan ışınlar.</a:t>
            </a:r>
            <a:endParaRPr lang="en-US" dirty="0"/>
          </a:p>
          <a:p>
            <a:pPr lvl="1">
              <a:defRPr/>
            </a:pPr>
            <a:r>
              <a:rPr lang="tr-TR" dirty="0"/>
              <a:t>Yüzey normali ile objenin</a:t>
            </a:r>
            <a:br>
              <a:rPr lang="tr-TR" dirty="0"/>
            </a:br>
            <a:r>
              <a:rPr lang="tr-TR" dirty="0"/>
              <a:t>kırılma indisi ışının yönünü</a:t>
            </a:r>
            <a:br>
              <a:rPr lang="tr-TR" dirty="0"/>
            </a:br>
            <a:r>
              <a:rPr lang="tr-TR" dirty="0"/>
              <a:t>belirler.</a:t>
            </a:r>
            <a:endParaRPr lang="en-US" dirty="0"/>
          </a:p>
          <a:p>
            <a:pPr lvl="1">
              <a:defRPr/>
            </a:pPr>
            <a:r>
              <a:rPr lang="tr-TR" dirty="0"/>
              <a:t>Eğer başka bir obje bu ışınla </a:t>
            </a:r>
            <a:br>
              <a:rPr lang="tr-TR" dirty="0"/>
            </a:br>
            <a:r>
              <a:rPr lang="tr-TR" dirty="0"/>
              <a:t>kesilirse</a:t>
            </a:r>
            <a:r>
              <a:rPr lang="en-US" dirty="0"/>
              <a:t>,</a:t>
            </a:r>
            <a:r>
              <a:rPr lang="tr-TR" dirty="0"/>
              <a:t> ışığın o noktadaki</a:t>
            </a:r>
            <a:br>
              <a:rPr lang="tr-TR" dirty="0"/>
            </a:br>
            <a:r>
              <a:rPr lang="tr-TR" dirty="0"/>
              <a:t>etkisi hesaplanır, kameraya </a:t>
            </a:r>
            <a:br>
              <a:rPr lang="tr-TR" dirty="0"/>
            </a:br>
            <a:r>
              <a:rPr lang="tr-TR" dirty="0"/>
              <a:t>doğru tersine etkisi bulunur.</a:t>
            </a:r>
            <a:endParaRPr lang="en-US" dirty="0"/>
          </a:p>
        </p:txBody>
      </p:sp>
      <p:pic>
        <p:nvPicPr>
          <p:cNvPr id="93188" name="Picture 4" descr="small-FocusedL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944" y="1908343"/>
            <a:ext cx="371856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7954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Öz-yineli Işın İzleme (devam)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82</a:t>
            </a:fld>
            <a:endParaRPr lang="tr-TR" dirty="0"/>
          </a:p>
        </p:txBody>
      </p:sp>
      <p:sp>
        <p:nvSpPr>
          <p:cNvPr id="3399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273050" indent="-273050">
              <a:defRPr/>
            </a:pPr>
            <a:r>
              <a:rPr lang="tr-TR" dirty="0"/>
              <a:t>Durma koşulu</a:t>
            </a:r>
            <a:r>
              <a:rPr lang="en-US" dirty="0"/>
              <a:t>:</a:t>
            </a:r>
          </a:p>
          <a:p>
            <a:pPr lvl="1">
              <a:defRPr/>
            </a:pPr>
            <a:r>
              <a:rPr lang="tr-TR" dirty="0"/>
              <a:t>Işın hiçbir objeye denk gelmezse.</a:t>
            </a:r>
            <a:endParaRPr lang="en-US" dirty="0"/>
          </a:p>
          <a:p>
            <a:pPr lvl="1">
              <a:defRPr/>
            </a:pPr>
            <a:r>
              <a:rPr lang="tr-TR" dirty="0"/>
              <a:t>Belli bir tekrardan sonra.</a:t>
            </a:r>
            <a:endParaRPr lang="en-US" dirty="0"/>
          </a:p>
          <a:p>
            <a:pPr lvl="1">
              <a:defRPr/>
            </a:pPr>
            <a:r>
              <a:rPr lang="tr-TR" dirty="0"/>
              <a:t>Sistem belleği problem çıkartırsa.</a:t>
            </a:r>
            <a:endParaRPr lang="en-US" dirty="0"/>
          </a:p>
          <a:p>
            <a:pPr marL="273050" indent="-273050">
              <a:defRPr/>
            </a:pPr>
            <a:r>
              <a:rPr lang="tr-TR" dirty="0"/>
              <a:t>Temel</a:t>
            </a:r>
            <a:r>
              <a:rPr lang="en-US" dirty="0"/>
              <a:t> </a:t>
            </a:r>
            <a:r>
              <a:rPr lang="tr-TR" dirty="0"/>
              <a:t>hesaplama hataları</a:t>
            </a:r>
            <a:endParaRPr lang="en-US" dirty="0"/>
          </a:p>
          <a:p>
            <a:pPr lvl="1">
              <a:defRPr/>
            </a:pPr>
            <a:r>
              <a:rPr lang="tr-TR" dirty="0"/>
              <a:t>Kesişim noktalarından ikinci ışınlar yollanıyor.</a:t>
            </a:r>
            <a:endParaRPr lang="en-US" dirty="0"/>
          </a:p>
          <a:p>
            <a:pPr lvl="1">
              <a:defRPr/>
            </a:pPr>
            <a:r>
              <a:rPr lang="tr-TR" dirty="0"/>
              <a:t>İkinci ışın aynı objeden başka poligona denk gelebilir.</a:t>
            </a:r>
          </a:p>
          <a:p>
            <a:pPr lvl="1">
              <a:defRPr/>
            </a:pPr>
            <a:r>
              <a:rPr lang="tr-TR" dirty="0"/>
              <a:t>Hesaplanan değerler noktalı sayıdır, hatalar üst üste birikebilir.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5463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Öz-yineli Işın İzleme (devam)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83</a:t>
            </a:fld>
            <a:endParaRPr lang="tr-TR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273050" indent="-273050">
              <a:defRPr/>
            </a:pPr>
            <a:r>
              <a:rPr lang="tr-TR" dirty="0"/>
              <a:t>Hala çözülememiş problemler var, doktora konuları buradan çıkıyor yıllardır.</a:t>
            </a:r>
            <a:endParaRPr lang="en-US" dirty="0"/>
          </a:p>
          <a:p>
            <a:pPr marL="273050" indent="-273050">
              <a:defRPr/>
            </a:pPr>
            <a:r>
              <a:rPr lang="tr-TR" dirty="0"/>
              <a:t>Işın izlemede etkinliği ve doğruluğu arttıracak daha pek çok imkan olacaktır.</a:t>
            </a:r>
            <a:endParaRPr lang="en-US" dirty="0"/>
          </a:p>
          <a:p>
            <a:pPr lvl="1">
              <a:defRPr/>
            </a:pPr>
            <a:r>
              <a:rPr lang="tr-TR" dirty="0"/>
              <a:t>Işın sayısını azaltmak.</a:t>
            </a:r>
            <a:endParaRPr lang="en-US" dirty="0"/>
          </a:p>
          <a:p>
            <a:pPr lvl="1">
              <a:defRPr/>
            </a:pPr>
            <a:r>
              <a:rPr lang="tr-TR" dirty="0"/>
              <a:t>Işıktan ışın izleme ile gölgeleri daha doğru elde etmek.</a:t>
            </a:r>
            <a:endParaRPr lang="en-US" dirty="0"/>
          </a:p>
          <a:p>
            <a:pPr lvl="1">
              <a:defRPr/>
            </a:pPr>
            <a:r>
              <a:rPr lang="tr-TR" dirty="0"/>
              <a:t>Kamera yer değişimlerindeki yeniden hesaplama maliyetini azaltmak.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133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Işınsallık (ing: </a:t>
            </a:r>
            <a:r>
              <a:rPr lang="en-US" altLang="tr-TR" i="1" dirty="0"/>
              <a:t>Radiosity</a:t>
            </a:r>
            <a:r>
              <a:rPr lang="tr-TR" altLang="tr-TR" dirty="0"/>
              <a:t>)</a:t>
            </a:r>
            <a:endParaRPr lang="en-US" altLang="tr-TR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84</a:t>
            </a:fld>
            <a:endParaRPr lang="tr-TR" dirty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3050" indent="-273050">
              <a:defRPr/>
            </a:pPr>
            <a:r>
              <a:rPr lang="tr-TR" sz="2800" dirty="0"/>
              <a:t>Işın izleme parlak</a:t>
            </a:r>
            <a:r>
              <a:rPr lang="en-US" sz="2800" dirty="0"/>
              <a:t> </a:t>
            </a:r>
            <a:r>
              <a:rPr lang="tr-TR" sz="2800" dirty="0"/>
              <a:t>yüzeylerdeki yansımaları ve</a:t>
            </a:r>
            <a:r>
              <a:rPr lang="en-US" sz="2800" dirty="0"/>
              <a:t> </a:t>
            </a:r>
            <a:r>
              <a:rPr lang="tr-TR" sz="2800" dirty="0"/>
              <a:t>şeffaf objelerdeki kırılmaları halleder.</a:t>
            </a:r>
            <a:r>
              <a:rPr lang="en-US" sz="2800" dirty="0"/>
              <a:t> </a:t>
            </a:r>
            <a:r>
              <a:rPr lang="tr-TR" sz="2800" dirty="0"/>
              <a:t>Fakat</a:t>
            </a:r>
            <a:r>
              <a:rPr lang="en-US" sz="2800" dirty="0"/>
              <a:t> </a:t>
            </a:r>
            <a:r>
              <a:rPr lang="tr-TR" sz="2800" dirty="0"/>
              <a:t>hala sahte ortam ışığı kullanmamız doğru olur mu?</a:t>
            </a:r>
            <a:endParaRPr lang="en-US" sz="2800" dirty="0"/>
          </a:p>
          <a:p>
            <a:pPr marL="273050" indent="-273050">
              <a:defRPr/>
            </a:pPr>
            <a:r>
              <a:rPr lang="tr-TR" sz="2800" dirty="0"/>
              <a:t>Işınsallık,</a:t>
            </a:r>
            <a:r>
              <a:rPr lang="en-US" sz="2800" dirty="0"/>
              <a:t> </a:t>
            </a:r>
            <a:r>
              <a:rPr lang="tr-TR" sz="2800" dirty="0"/>
              <a:t>enerjinin bir yüzeyde emilimi veya yansıması oranıdır.</a:t>
            </a:r>
            <a:endParaRPr lang="en-US" sz="2800" dirty="0"/>
          </a:p>
          <a:p>
            <a:pPr marL="273050" indent="-273050">
              <a:defRPr/>
            </a:pPr>
            <a:r>
              <a:rPr lang="tr-TR" sz="2800" dirty="0"/>
              <a:t>Bir ortamda ışık enerjisi bu "</a:t>
            </a:r>
            <a:r>
              <a:rPr lang="en-US" sz="2800" dirty="0"/>
              <a:t>radiosity</a:t>
            </a:r>
            <a:r>
              <a:rPr lang="tr-TR" sz="2800" dirty="0"/>
              <a:t>"</a:t>
            </a:r>
            <a:r>
              <a:rPr lang="en-US" sz="2800" dirty="0"/>
              <a:t> </a:t>
            </a:r>
            <a:r>
              <a:rPr lang="tr-TR" sz="2800" dirty="0"/>
              <a:t>efekti ile</a:t>
            </a:r>
            <a:r>
              <a:rPr lang="en-US" sz="2800" dirty="0"/>
              <a:t> </a:t>
            </a:r>
            <a:r>
              <a:rPr lang="tr-TR" sz="2800" dirty="0"/>
              <a:t>izlenebilir.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53707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Işınsallık (devam)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85</a:t>
            </a:fld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7283" name="Picture 10" descr="mie_evening_brigh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571626"/>
            <a:ext cx="7653867" cy="49958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7440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Işınsallık (devam)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86</a:t>
            </a:fld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8307" name="Picture 5" descr="muse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3" y="1589088"/>
            <a:ext cx="6908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2827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Işınsallık (devam)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87</a:t>
            </a:fld>
            <a:endParaRPr lang="tr-TR" dirty="0"/>
          </a:p>
        </p:txBody>
      </p:sp>
      <p:sp>
        <p:nvSpPr>
          <p:cNvPr id="3829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tr-TR" altLang="ko-KR" dirty="0">
                <a:ea typeface="굴림" charset="-127"/>
              </a:rPr>
              <a:t>Amaç</a:t>
            </a:r>
            <a:r>
              <a:rPr lang="tr-TR" altLang="ko-KR" dirty="0"/>
              <a:t>: objeler arası yansıma ve gölgelemeleri </a:t>
            </a:r>
            <a:r>
              <a:rPr lang="tr-TR" altLang="ko-KR" dirty="0">
                <a:ea typeface="굴림" charset="-127"/>
              </a:rPr>
              <a:t>simüle etmek.</a:t>
            </a:r>
            <a:endParaRPr lang="en-US" altLang="ko-KR" dirty="0">
              <a:ea typeface="굴림" charset="-127"/>
            </a:endParaRPr>
          </a:p>
          <a:p>
            <a:pPr marL="0" indent="0">
              <a:defRPr/>
            </a:pPr>
            <a:endParaRPr lang="en-US" altLang="ko-KR" dirty="0">
              <a:ea typeface="굴림" charset="-127"/>
            </a:endParaRP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77" y="2132856"/>
            <a:ext cx="6801791" cy="449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0560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Işınsallık (devam)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88</a:t>
            </a:fld>
            <a:endParaRPr lang="tr-TR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tr-TR" altLang="ko-KR" dirty="0">
                <a:ea typeface="굴림" charset="-127"/>
              </a:rPr>
              <a:t>Temel fikir</a:t>
            </a:r>
            <a:r>
              <a:rPr lang="tr-TR" altLang="ko-KR" dirty="0"/>
              <a:t>: </a:t>
            </a:r>
            <a:r>
              <a:rPr lang="tr-TR" altLang="ko-KR" dirty="0">
                <a:ea typeface="굴림" charset="-127"/>
              </a:rPr>
              <a:t>Her poligonu</a:t>
            </a:r>
            <a:r>
              <a:rPr lang="en-US" altLang="ko-KR" dirty="0">
                <a:ea typeface="굴림" charset="-127"/>
              </a:rPr>
              <a:t> </a:t>
            </a:r>
            <a:r>
              <a:rPr lang="tr-TR" altLang="ko-KR" dirty="0">
                <a:ea typeface="굴림" charset="-127"/>
              </a:rPr>
              <a:t>bir ışık kaynağı kabul edin.</a:t>
            </a:r>
            <a:endParaRPr lang="en-US" altLang="ko-KR" dirty="0">
              <a:ea typeface="굴림" charset="-127"/>
            </a:endParaRPr>
          </a:p>
          <a:p>
            <a:pPr lvl="1">
              <a:defRPr/>
            </a:pPr>
            <a:endParaRPr lang="en-US" altLang="ko-KR" dirty="0">
              <a:ea typeface="굴림" charset="-127"/>
            </a:endParaRPr>
          </a:p>
          <a:p>
            <a:pPr lvl="1">
              <a:defRPr/>
            </a:pPr>
            <a:endParaRPr lang="en-US" altLang="ko-KR" dirty="0">
              <a:ea typeface="굴림" charset="-127"/>
            </a:endParaRP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81" y="2204864"/>
            <a:ext cx="663187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45670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>
                <a:ea typeface="굴림" pitchFamily="34" charset="-127"/>
              </a:rPr>
              <a:t>Işınsallık Örnek</a:t>
            </a:r>
            <a:endParaRPr lang="en-US" altLang="tr-TR" dirty="0">
              <a:ea typeface="굴림" pitchFamily="34" charset="-127"/>
            </a:endParaRP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endParaRPr lang="en-US" dirty="0"/>
          </a:p>
        </p:txBody>
      </p:sp>
      <p:pic>
        <p:nvPicPr>
          <p:cNvPr id="101380" name="Picture 4" descr="glossy_p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33" y="1676401"/>
            <a:ext cx="4267200" cy="429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5" descr="t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1"/>
            <a:ext cx="4267200" cy="429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7148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Ortam Işık Kaynakları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Sadece ortam ışığı kullanılırsa objelerin formları anlaşılmaz:</a:t>
            </a:r>
          </a:p>
          <a:p>
            <a:pPr lvl="1">
              <a:defRPr/>
            </a:pPr>
            <a:r>
              <a:rPr lang="tr-TR" dirty="0"/>
              <a:t>Aşağıdaki küre mi, daire mi?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2662240"/>
            <a:ext cx="4571430" cy="342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20605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ko-KR" dirty="0">
                <a:ea typeface="굴림" pitchFamily="34" charset="-127"/>
              </a:rPr>
              <a:t>Yinelemeli Metotlar (Matris Çözümleri)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90</a:t>
            </a:fld>
            <a:endParaRPr lang="tr-TR" dirty="0"/>
          </a:p>
        </p:txBody>
      </p:sp>
      <p:pic>
        <p:nvPicPr>
          <p:cNvPr id="10240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04" y="1219200"/>
            <a:ext cx="5508791" cy="4937125"/>
          </a:xfrm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7416800" y="3733800"/>
            <a:ext cx="1601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ko-KR" dirty="0">
                <a:solidFill>
                  <a:schemeClr val="tx2"/>
                </a:solidFill>
                <a:ea typeface="굴림" pitchFamily="34" charset="-127"/>
              </a:rPr>
              <a:t>24 </a:t>
            </a:r>
            <a:r>
              <a:rPr lang="tr-TR" altLang="ko-KR" dirty="0">
                <a:solidFill>
                  <a:schemeClr val="tx2"/>
                </a:solidFill>
                <a:ea typeface="굴림" pitchFamily="34" charset="-127"/>
              </a:rPr>
              <a:t> tekrar</a:t>
            </a:r>
            <a:endParaRPr lang="en-US" altLang="ko-KR" dirty="0">
              <a:solidFill>
                <a:schemeClr val="tx2"/>
              </a:solidFill>
              <a:ea typeface="굴림" pitchFamily="34" charset="-127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93020" y="3733800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ko-KR" dirty="0">
                <a:solidFill>
                  <a:schemeClr val="tx2"/>
                </a:solidFill>
                <a:ea typeface="굴림" pitchFamily="34" charset="-127"/>
              </a:rPr>
              <a:t>2</a:t>
            </a:r>
            <a:r>
              <a:rPr lang="tr-TR" altLang="ko-KR" dirty="0">
                <a:solidFill>
                  <a:schemeClr val="tx2"/>
                </a:solidFill>
                <a:ea typeface="굴림" pitchFamily="34" charset="-127"/>
              </a:rPr>
              <a:t> tekrar</a:t>
            </a:r>
            <a:endParaRPr lang="en-US" altLang="ko-KR" dirty="0">
              <a:solidFill>
                <a:schemeClr val="tx2"/>
              </a:solidFill>
              <a:ea typeface="굴림" pitchFamily="34" charset="-127"/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5724879" y="1484313"/>
            <a:ext cx="142522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ko-KR" dirty="0">
                <a:solidFill>
                  <a:schemeClr val="tx2"/>
                </a:solidFill>
                <a:ea typeface="굴림" pitchFamily="34" charset="-127"/>
              </a:rPr>
              <a:t>1 iteration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3874506" y="6165304"/>
            <a:ext cx="15167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ko-KR" dirty="0">
                <a:solidFill>
                  <a:schemeClr val="tx2"/>
                </a:solidFill>
                <a:ea typeface="굴림" pitchFamily="34" charset="-127"/>
              </a:rPr>
              <a:t>100 </a:t>
            </a:r>
            <a:r>
              <a:rPr lang="tr-TR" altLang="ko-KR" dirty="0">
                <a:solidFill>
                  <a:schemeClr val="tx2"/>
                </a:solidFill>
                <a:ea typeface="굴림" pitchFamily="34" charset="-127"/>
              </a:rPr>
              <a:t> tekrar</a:t>
            </a:r>
            <a:endParaRPr lang="en-US" altLang="ko-KR" dirty="0">
              <a:solidFill>
                <a:schemeClr val="tx2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444868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91</a:t>
            </a:fld>
            <a:endParaRPr lang="tr-TR" dirty="0"/>
          </a:p>
        </p:txBody>
      </p:sp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dirty="0"/>
              <a:t>Genel Aydınlanma </a:t>
            </a:r>
            <a:br>
              <a:rPr lang="tr-TR" altLang="tr-TR" dirty="0"/>
            </a:br>
            <a:r>
              <a:rPr lang="tr-TR" altLang="tr-TR" dirty="0"/>
              <a:t>(ing: </a:t>
            </a:r>
            <a:r>
              <a:rPr lang="tr-TR" altLang="tr-TR" i="1" dirty="0"/>
              <a:t>Global Illumination</a:t>
            </a:r>
            <a:r>
              <a:rPr lang="tr-TR" altLang="tr-TR" dirty="0"/>
              <a:t>)</a:t>
            </a:r>
          </a:p>
        </p:txBody>
      </p:sp>
      <p:pic>
        <p:nvPicPr>
          <p:cNvPr id="1034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2134" y="1538288"/>
            <a:ext cx="7186789" cy="5091112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14287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5" y="3861048"/>
            <a:ext cx="6984776" cy="857250"/>
          </a:xfrm>
        </p:spPr>
        <p:txBody>
          <a:bodyPr/>
          <a:lstStyle/>
          <a:p>
            <a:pPr algn="ctr"/>
            <a:r>
              <a:rPr lang="en-US" altLang="ko-KR" dirty="0">
                <a:ea typeface="굴림" pitchFamily="34" charset="-127"/>
              </a:rPr>
              <a:t>OpenGL</a:t>
            </a:r>
            <a:r>
              <a:rPr lang="tr-TR" altLang="ko-KR" dirty="0">
                <a:ea typeface="굴림" pitchFamily="34" charset="-127"/>
              </a:rPr>
              <a:t>'de Işık Kaynakları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92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489026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itchFamily="34" charset="-127"/>
              </a:rPr>
              <a:t>OpenGL</a:t>
            </a:r>
            <a:r>
              <a:rPr lang="tr-TR" altLang="ko-KR" dirty="0">
                <a:ea typeface="굴림" pitchFamily="34" charset="-127"/>
              </a:rPr>
              <a:t>'de Işık Kaynakları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93</a:t>
            </a:fld>
            <a:endParaRPr lang="tr-TR" dirty="0"/>
          </a:p>
        </p:txBody>
      </p:sp>
      <p:sp>
        <p:nvSpPr>
          <p:cNvPr id="3717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>
                <a:ea typeface="굴림" charset="-127"/>
              </a:rPr>
              <a:t>8 </a:t>
            </a:r>
            <a:r>
              <a:rPr lang="tr-TR" altLang="ko-KR" dirty="0">
                <a:ea typeface="굴림" charset="-127"/>
              </a:rPr>
              <a:t>adet ışık var</a:t>
            </a:r>
            <a:r>
              <a:rPr lang="en-US" altLang="ko-KR" dirty="0">
                <a:ea typeface="굴림" charset="-127"/>
              </a:rPr>
              <a:t> </a:t>
            </a:r>
          </a:p>
          <a:p>
            <a:pPr lvl="1">
              <a:defRPr/>
            </a:pPr>
            <a:r>
              <a:rPr lang="tr-TR" altLang="ko-KR" sz="2400" b="1" dirty="0">
                <a:solidFill>
                  <a:srgbClr val="0070C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sz="2400" b="1" dirty="0">
                <a:solidFill>
                  <a:srgbClr val="0070C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GL_LIGHT0, …, </a:t>
            </a:r>
            <a:r>
              <a:rPr lang="tr-TR" altLang="ko-KR" sz="2400" b="1" dirty="0">
                <a:solidFill>
                  <a:srgbClr val="0070C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sz="2400" b="1" dirty="0">
                <a:solidFill>
                  <a:srgbClr val="0070C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GL_LIGHT7</a:t>
            </a:r>
            <a:endParaRPr lang="en-US" altLang="ko-KR" sz="2000" b="1" dirty="0">
              <a:solidFill>
                <a:srgbClr val="0070C0"/>
              </a:solidFill>
              <a:latin typeface="Courier New" pitchFamily="49" charset="0"/>
              <a:ea typeface="굴림" charset="-127"/>
              <a:cs typeface="Courier New" pitchFamily="49" charset="0"/>
            </a:endParaRPr>
          </a:p>
          <a:p>
            <a:pPr lvl="1">
              <a:buFontTx/>
              <a:buNone/>
              <a:defRPr/>
            </a:pPr>
            <a:r>
              <a:rPr lang="tr-TR" altLang="ko-KR" sz="2000" b="1" dirty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	Gl.</a:t>
            </a:r>
            <a:r>
              <a:rPr lang="en-US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glEnable(</a:t>
            </a:r>
            <a:r>
              <a:rPr lang="tr-TR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GL_LIGHTING);</a:t>
            </a:r>
            <a:r>
              <a:rPr lang="tr-TR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 </a:t>
            </a:r>
            <a:r>
              <a:rPr lang="en-US" altLang="ko-KR" sz="2000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// </a:t>
            </a:r>
            <a:r>
              <a:rPr lang="tr-TR" altLang="ko-KR" sz="2000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Ana şalter</a:t>
            </a:r>
            <a:endParaRPr lang="en-US" altLang="ko-KR" sz="2000" b="1" dirty="0">
              <a:solidFill>
                <a:srgbClr val="FF0000"/>
              </a:solidFill>
              <a:latin typeface="Courier New" pitchFamily="49" charset="0"/>
              <a:ea typeface="굴림" charset="-127"/>
              <a:cs typeface="Courier New" pitchFamily="49" charset="0"/>
            </a:endParaRPr>
          </a:p>
          <a:p>
            <a:pPr lvl="1">
              <a:buFontTx/>
              <a:buNone/>
              <a:defRPr/>
            </a:pPr>
            <a:r>
              <a:rPr lang="tr-TR" altLang="ko-KR" sz="2000" b="1" dirty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	</a:t>
            </a:r>
            <a:r>
              <a:rPr lang="tr-TR" altLang="ko-KR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Gl.</a:t>
            </a:r>
            <a:r>
              <a:rPr lang="en-US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glEnable(</a:t>
            </a:r>
            <a:r>
              <a:rPr lang="tr-TR" altLang="ko-KR" sz="2000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GL_LIGHT0);</a:t>
            </a:r>
            <a:r>
              <a:rPr lang="tr-TR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   </a:t>
            </a:r>
            <a:r>
              <a:rPr lang="en-US" altLang="ko-KR" sz="2000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// </a:t>
            </a:r>
            <a:r>
              <a:rPr lang="tr-TR" altLang="ko-KR" sz="2000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elektrik düğmesi</a:t>
            </a:r>
          </a:p>
          <a:p>
            <a:pPr lvl="1">
              <a:buFontTx/>
              <a:buNone/>
              <a:defRPr/>
            </a:pPr>
            <a:endParaRPr lang="tr-TR" altLang="ko-KR" dirty="0"/>
          </a:p>
          <a:p>
            <a:pPr>
              <a:defRPr/>
            </a:pPr>
            <a:r>
              <a:rPr lang="tr-TR" altLang="ko-KR" dirty="0"/>
              <a:t>OpenGL P</a:t>
            </a:r>
            <a:r>
              <a:rPr lang="en-US" altLang="ko-KR" dirty="0">
                <a:ea typeface="굴림" charset="-127"/>
              </a:rPr>
              <a:t>hong </a:t>
            </a:r>
            <a:r>
              <a:rPr lang="tr-TR" altLang="ko-KR" dirty="0">
                <a:ea typeface="굴림" charset="-127"/>
              </a:rPr>
              <a:t>modelini kullanır:</a:t>
            </a:r>
            <a:endParaRPr lang="en-US" altLang="ko-KR" dirty="0">
              <a:ea typeface="굴림" charset="-127"/>
            </a:endParaRPr>
          </a:p>
          <a:p>
            <a:pPr lvl="1">
              <a:buFontTx/>
              <a:buNone/>
              <a:defRPr/>
            </a:pPr>
            <a:endParaRPr lang="en-US" altLang="ko-KR" dirty="0">
              <a:ea typeface="굴림" charset="-127"/>
            </a:endParaRPr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543541"/>
              </p:ext>
            </p:extLst>
          </p:nvPr>
        </p:nvGraphicFramePr>
        <p:xfrm>
          <a:off x="894771" y="3933056"/>
          <a:ext cx="7853693" cy="2358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6" name="Denklem" r:id="rId3" imgW="3479760" imgH="1028520" progId="Equation.3">
                  <p:embed/>
                </p:oleObj>
              </mc:Choice>
              <mc:Fallback>
                <p:oleObj name="Denklem" r:id="rId3" imgW="3479760" imgH="102852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771" y="3933056"/>
                        <a:ext cx="7853693" cy="23587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875131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itchFamily="34" charset="-127"/>
              </a:rPr>
              <a:t>OpenGL</a:t>
            </a:r>
            <a:r>
              <a:rPr lang="tr-TR" altLang="ko-KR" dirty="0">
                <a:ea typeface="굴림" pitchFamily="34" charset="-127"/>
              </a:rPr>
              <a:t>'de Işık Kaynakları (devam)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94</a:t>
            </a:fld>
            <a:endParaRPr lang="tr-TR" dirty="0"/>
          </a:p>
        </p:txBody>
      </p:sp>
      <p:sp>
        <p:nvSpPr>
          <p:cNvPr id="3727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altLang="ko-KR" sz="2400" dirty="0"/>
              <a:t>OpenGL'de ışıkla ilgili fonksiyonların genel yapısı:</a:t>
            </a:r>
            <a:endParaRPr lang="en-US" altLang="ko-KR" sz="2400" dirty="0">
              <a:ea typeface="굴림" charset="-127"/>
            </a:endParaRPr>
          </a:p>
          <a:p>
            <a:pPr lvl="1">
              <a:buFontTx/>
              <a:buNone/>
              <a:defRPr/>
            </a:pPr>
            <a:r>
              <a:rPr lang="tr-TR" altLang="ko-KR" sz="1800" b="1" dirty="0">
                <a:solidFill>
                  <a:schemeClr val="tx2"/>
                </a:solidFill>
                <a:effectLst/>
              </a:rPr>
              <a:t>	</a:t>
            </a:r>
          </a:p>
          <a:p>
            <a:pPr lvl="1">
              <a:buFontTx/>
              <a:buNone/>
              <a:defRPr/>
            </a:pPr>
            <a:r>
              <a:rPr lang="tr-TR" altLang="ko-KR" sz="1800" b="1" dirty="0">
                <a:solidFill>
                  <a:schemeClr val="tx2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// Tek değer girilecekse (örneğin: </a:t>
            </a:r>
            <a:r>
              <a:rPr lang="tr-TR" altLang="ko-KR" sz="1800" b="1" dirty="0">
                <a:latin typeface="Courier New" pitchFamily="49" charset="0"/>
                <a:ea typeface="굴림" charset="-127"/>
                <a:cs typeface="Courier New" pitchFamily="49" charset="0"/>
              </a:rPr>
              <a:t>parlaklık katsayısı)</a:t>
            </a:r>
            <a:endParaRPr lang="tr-TR" altLang="ko-KR" sz="1800" b="1" dirty="0">
              <a:solidFill>
                <a:schemeClr val="tx2"/>
              </a:solidFill>
              <a:effectLst/>
              <a:latin typeface="Courier New" pitchFamily="49" charset="0"/>
              <a:ea typeface="굴림" charset="-127"/>
              <a:cs typeface="Courier New" pitchFamily="49" charset="0"/>
            </a:endParaRPr>
          </a:p>
          <a:p>
            <a:pPr lvl="1">
              <a:buFontTx/>
              <a:buNone/>
              <a:defRPr/>
            </a:pPr>
            <a:r>
              <a:rPr lang="tr-TR" altLang="ko-KR" sz="1800" b="1" dirty="0">
                <a:solidFill>
                  <a:schemeClr val="tx2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sz="1800" b="1" dirty="0">
                <a:solidFill>
                  <a:schemeClr val="tx2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glLightf</a:t>
            </a:r>
            <a:r>
              <a:rPr lang="tr-TR" altLang="ko-KR" sz="1800" b="1" dirty="0"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800" b="1" dirty="0">
                <a:solidFill>
                  <a:schemeClr val="tx2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(</a:t>
            </a:r>
            <a:r>
              <a:rPr lang="tr-TR" altLang="ko-KR" sz="1800" b="1" dirty="0"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tr-TR" altLang="ko-KR" sz="1800" b="1" dirty="0">
                <a:solidFill>
                  <a:schemeClr val="tx2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L</a:t>
            </a:r>
            <a:r>
              <a:rPr lang="en-US" altLang="ko-KR" sz="1800" b="1" dirty="0">
                <a:solidFill>
                  <a:schemeClr val="tx2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ight, </a:t>
            </a:r>
            <a:r>
              <a:rPr lang="tr-TR" altLang="ko-KR" sz="1800" b="1" dirty="0">
                <a:solidFill>
                  <a:schemeClr val="tx2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Operation</a:t>
            </a:r>
            <a:r>
              <a:rPr lang="en-US" altLang="ko-KR" sz="1800" b="1" dirty="0">
                <a:solidFill>
                  <a:schemeClr val="tx2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, float value</a:t>
            </a:r>
            <a:r>
              <a:rPr lang="tr-TR" altLang="ko-KR" sz="1800" b="1" dirty="0"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800" b="1" dirty="0">
                <a:solidFill>
                  <a:schemeClr val="tx2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);</a:t>
            </a:r>
          </a:p>
          <a:p>
            <a:pPr lvl="1">
              <a:buFontTx/>
              <a:buNone/>
              <a:defRPr/>
            </a:pPr>
            <a:endParaRPr lang="tr-TR" altLang="ko-KR" sz="1800" b="1" dirty="0">
              <a:solidFill>
                <a:schemeClr val="tx2"/>
              </a:solidFill>
              <a:effectLst/>
              <a:latin typeface="Courier New" pitchFamily="49" charset="0"/>
              <a:ea typeface="굴림" charset="-127"/>
              <a:cs typeface="Courier New" pitchFamily="49" charset="0"/>
            </a:endParaRPr>
          </a:p>
          <a:p>
            <a:pPr lvl="1">
              <a:buFontTx/>
              <a:buNone/>
              <a:defRPr/>
            </a:pPr>
            <a:r>
              <a:rPr lang="tr-TR" altLang="ko-KR" sz="1800" b="1" dirty="0">
                <a:latin typeface="Courier New" pitchFamily="49" charset="0"/>
                <a:ea typeface="굴림" charset="-127"/>
                <a:cs typeface="Courier New" pitchFamily="49" charset="0"/>
              </a:rPr>
              <a:t>// Diğer komutlar 4 boyutlu FLOAT dizisi alırlar.</a:t>
            </a:r>
          </a:p>
          <a:p>
            <a:pPr lvl="1">
              <a:buFontTx/>
              <a:buNone/>
              <a:defRPr/>
            </a:pPr>
            <a:r>
              <a:rPr lang="tr-TR" altLang="ko-KR" sz="1800" b="1" dirty="0">
                <a:solidFill>
                  <a:schemeClr val="tx2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sz="1800" b="1" dirty="0">
                <a:solidFill>
                  <a:schemeClr val="tx2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glLightfv</a:t>
            </a:r>
            <a:r>
              <a:rPr lang="tr-TR" altLang="ko-KR" sz="1800" b="1" dirty="0"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800" b="1" dirty="0">
                <a:solidFill>
                  <a:schemeClr val="tx2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(</a:t>
            </a:r>
            <a:r>
              <a:rPr lang="tr-TR" altLang="ko-KR" sz="1800" b="1" dirty="0">
                <a:latin typeface="Courier New" pitchFamily="49" charset="0"/>
                <a:ea typeface="굴림" charset="-127"/>
                <a:cs typeface="Courier New" pitchFamily="49" charset="0"/>
              </a:rPr>
              <a:t>L</a:t>
            </a:r>
            <a:r>
              <a:rPr lang="en-US" altLang="ko-KR" sz="1800" b="1" dirty="0">
                <a:latin typeface="Courier New" pitchFamily="49" charset="0"/>
                <a:ea typeface="굴림" charset="-127"/>
                <a:cs typeface="Courier New" pitchFamily="49" charset="0"/>
              </a:rPr>
              <a:t>ight, </a:t>
            </a:r>
            <a:r>
              <a:rPr lang="tr-TR" altLang="ko-KR" sz="1800" b="1" dirty="0">
                <a:latin typeface="Courier New" pitchFamily="49" charset="0"/>
                <a:ea typeface="굴림" charset="-127"/>
                <a:cs typeface="Courier New" pitchFamily="49" charset="0"/>
              </a:rPr>
              <a:t>Operation</a:t>
            </a:r>
            <a:r>
              <a:rPr lang="en-US" altLang="ko-KR" sz="1800" b="1" dirty="0">
                <a:latin typeface="Courier New" pitchFamily="49" charset="0"/>
                <a:ea typeface="굴림" charset="-127"/>
                <a:cs typeface="Courier New" pitchFamily="49" charset="0"/>
              </a:rPr>
              <a:t>, </a:t>
            </a:r>
            <a:r>
              <a:rPr lang="en-US" altLang="ko-KR" sz="1800" b="1" dirty="0">
                <a:solidFill>
                  <a:schemeClr val="tx2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float</a:t>
            </a:r>
            <a:r>
              <a:rPr lang="tr-TR" altLang="ko-KR" sz="1800" b="1" dirty="0">
                <a:solidFill>
                  <a:schemeClr val="tx2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[]</a:t>
            </a:r>
            <a:r>
              <a:rPr lang="en-US" altLang="ko-KR" sz="1800" b="1" dirty="0">
                <a:solidFill>
                  <a:schemeClr val="tx2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 values</a:t>
            </a:r>
            <a:r>
              <a:rPr lang="tr-TR" altLang="ko-KR" sz="1800" b="1" dirty="0"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800" b="1" dirty="0">
                <a:solidFill>
                  <a:schemeClr val="tx2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58010780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itchFamily="34" charset="-127"/>
              </a:rPr>
              <a:t>OpenGL</a:t>
            </a:r>
            <a:r>
              <a:rPr lang="tr-TR" altLang="ko-KR" dirty="0">
                <a:ea typeface="굴림" pitchFamily="34" charset="-127"/>
              </a:rPr>
              <a:t>'de Işık Kaynakları (devam)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95</a:t>
            </a:fld>
            <a:endParaRPr lang="tr-TR" dirty="0"/>
          </a:p>
        </p:txBody>
      </p:sp>
      <p:sp>
        <p:nvSpPr>
          <p:cNvPr id="387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altLang="ko-KR" sz="2800" dirty="0"/>
              <a:t>Işık kaynağı pozisyonu</a:t>
            </a:r>
            <a:r>
              <a:rPr lang="en-US" altLang="ko-KR" sz="2800" dirty="0">
                <a:ea typeface="굴림" charset="-127"/>
              </a:rPr>
              <a:t> (</a:t>
            </a:r>
            <a:r>
              <a:rPr lang="tr-TR" altLang="ko-KR" sz="2800" dirty="0">
                <a:ea typeface="굴림" charset="-127"/>
              </a:rPr>
              <a:t>veya yönü</a:t>
            </a:r>
            <a:r>
              <a:rPr lang="en-US" altLang="ko-KR" sz="2800" dirty="0">
                <a:ea typeface="굴림" charset="-127"/>
              </a:rPr>
              <a:t>)</a:t>
            </a:r>
            <a:endParaRPr lang="tr-TR" altLang="ko-KR" sz="2800" dirty="0">
              <a:ea typeface="굴림" charset="-127"/>
            </a:endParaRPr>
          </a:p>
          <a:p>
            <a:pPr lvl="1">
              <a:defRPr/>
            </a:pPr>
            <a:r>
              <a:rPr lang="tr-TR" altLang="ko-KR" dirty="0"/>
              <a:t>Noktasal ışık</a:t>
            </a:r>
            <a:r>
              <a:rPr lang="en-US" altLang="ko-KR" dirty="0">
                <a:ea typeface="굴림" charset="-127"/>
              </a:rPr>
              <a:t>, </a:t>
            </a:r>
            <a:r>
              <a:rPr lang="tr-TR" altLang="ko-KR" dirty="0">
                <a:ea typeface="굴림" charset="-127"/>
              </a:rPr>
              <a:t>spot ışığı</a:t>
            </a:r>
            <a:r>
              <a:rPr lang="en-US" altLang="ko-KR" dirty="0">
                <a:ea typeface="굴림" charset="-127"/>
              </a:rPr>
              <a:t>: </a:t>
            </a:r>
            <a:r>
              <a:rPr lang="tr-TR" altLang="ko-KR" dirty="0">
                <a:ea typeface="굴림" charset="-127"/>
              </a:rPr>
              <a:t>pozisyon</a:t>
            </a:r>
            <a:r>
              <a:rPr lang="en-US" altLang="ko-KR" dirty="0">
                <a:ea typeface="굴림" charset="-127"/>
              </a:rPr>
              <a:t> </a:t>
            </a:r>
            <a:r>
              <a:rPr lang="tr-TR" altLang="ko-KR" dirty="0">
                <a:ea typeface="굴림" charset="-127"/>
              </a:rPr>
              <a:t>(sonuncusu 1)</a:t>
            </a:r>
            <a:endParaRPr lang="en-US" altLang="ko-KR" dirty="0">
              <a:ea typeface="굴림" charset="-127"/>
            </a:endParaRPr>
          </a:p>
          <a:p>
            <a:pPr lvl="2">
              <a:buFontTx/>
              <a:buNone/>
              <a:defRPr/>
            </a:pPr>
            <a:r>
              <a:rPr lang="tr-TR" altLang="ko-KR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f</a:t>
            </a:r>
            <a:r>
              <a:rPr lang="en-US" altLang="ko-KR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loat</a:t>
            </a:r>
            <a:r>
              <a:rPr lang="tr-TR" altLang="ko-KR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[]</a:t>
            </a:r>
            <a:r>
              <a:rPr lang="en-US" altLang="ko-KR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 light0_pos = { 1.0, 2.0, 3.0, 1.0 };</a:t>
            </a:r>
            <a:r>
              <a:rPr lang="en-US" altLang="ko-KR" sz="18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 </a:t>
            </a:r>
          </a:p>
          <a:p>
            <a:pPr lvl="1">
              <a:defRPr/>
            </a:pPr>
            <a:r>
              <a:rPr lang="tr-TR" altLang="ko-KR" dirty="0"/>
              <a:t>Uzak ışık kaynağı</a:t>
            </a:r>
            <a:r>
              <a:rPr lang="en-US" altLang="ko-KR" dirty="0">
                <a:ea typeface="굴림" charset="-127"/>
              </a:rPr>
              <a:t>: </a:t>
            </a:r>
            <a:r>
              <a:rPr lang="tr-TR" altLang="ko-KR" dirty="0">
                <a:ea typeface="굴림" charset="-127"/>
              </a:rPr>
              <a:t>yön</a:t>
            </a:r>
            <a:r>
              <a:rPr lang="en-US" altLang="ko-KR" dirty="0">
                <a:ea typeface="굴림" charset="-127"/>
              </a:rPr>
              <a:t> </a:t>
            </a:r>
            <a:r>
              <a:rPr lang="tr-TR" altLang="ko-KR" dirty="0">
                <a:ea typeface="굴림" charset="-127"/>
              </a:rPr>
              <a:t>vektörü (sonuncusu 0)</a:t>
            </a:r>
            <a:endParaRPr lang="en-US" altLang="ko-KR" dirty="0">
              <a:ea typeface="굴림" charset="-127"/>
            </a:endParaRPr>
          </a:p>
          <a:p>
            <a:pPr lvl="2">
              <a:buFontTx/>
              <a:buNone/>
              <a:defRPr/>
            </a:pPr>
            <a:r>
              <a:rPr lang="en-US" altLang="ko-KR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Float</a:t>
            </a:r>
            <a:r>
              <a:rPr lang="tr-TR" altLang="ko-KR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[]</a:t>
            </a:r>
            <a:r>
              <a:rPr lang="en-US" altLang="ko-KR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 light0_pos = { 1.0, 2.0, 3.0, 0.0 };</a:t>
            </a:r>
            <a:endParaRPr lang="tr-TR" altLang="ko-KR" b="1" dirty="0">
              <a:solidFill>
                <a:srgbClr val="FF0000"/>
              </a:solidFill>
              <a:effectLst/>
              <a:latin typeface="Courier New" pitchFamily="49" charset="0"/>
              <a:ea typeface="굴림" charset="-127"/>
              <a:cs typeface="Courier New" pitchFamily="49" charset="0"/>
            </a:endParaRPr>
          </a:p>
          <a:p>
            <a:pPr lvl="1">
              <a:defRPr/>
            </a:pPr>
            <a:r>
              <a:rPr lang="tr-TR" altLang="ko-KR" sz="2400" dirty="0">
                <a:ea typeface="굴림" charset="-127"/>
              </a:rPr>
              <a:t>4 boyutlu bu diziler ile pozisyon verilir.</a:t>
            </a:r>
            <a:endParaRPr lang="en-US" altLang="ko-KR" sz="2400" dirty="0">
              <a:ea typeface="굴림" charset="-127"/>
            </a:endParaRPr>
          </a:p>
          <a:p>
            <a:pPr lvl="1">
              <a:buFontTx/>
              <a:buNone/>
              <a:defRPr/>
            </a:pPr>
            <a:r>
              <a:rPr lang="tr-TR" altLang="ko-KR" sz="2400" b="1" dirty="0"/>
              <a:t>	</a:t>
            </a:r>
            <a:r>
              <a:rPr lang="tr-TR" altLang="ko-KR" sz="1800" b="1" dirty="0" err="1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Gl.g</a:t>
            </a:r>
            <a:r>
              <a:rPr lang="en-US" altLang="ko-KR" sz="1800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lLightfv(</a:t>
            </a:r>
            <a:r>
              <a:rPr lang="tr-TR" altLang="ko-KR" sz="1800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sz="1800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GL_LIGHT0, </a:t>
            </a:r>
            <a:r>
              <a:rPr lang="tr-TR" altLang="ko-KR" sz="1800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sz="1800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GL_POSITION, light0_pos);</a:t>
            </a:r>
          </a:p>
          <a:p>
            <a:pPr lvl="2">
              <a:buFontTx/>
              <a:buNone/>
              <a:defRPr/>
            </a:pPr>
            <a:endParaRPr lang="en-US" altLang="ko-KR" b="1" dirty="0">
              <a:solidFill>
                <a:srgbClr val="FF0000"/>
              </a:solidFill>
              <a:effectLst/>
              <a:latin typeface="Courier New" pitchFamily="49" charset="0"/>
              <a:ea typeface="굴림" charset="-127"/>
              <a:cs typeface="Courier New" pitchFamily="49" charset="0"/>
            </a:endParaRPr>
          </a:p>
        </p:txBody>
      </p:sp>
      <p:graphicFrame>
        <p:nvGraphicFramePr>
          <p:cNvPr id="1075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883090"/>
              </p:ext>
            </p:extLst>
          </p:nvPr>
        </p:nvGraphicFramePr>
        <p:xfrm>
          <a:off x="611560" y="4653136"/>
          <a:ext cx="8353010" cy="1156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3" name="Denklem" r:id="rId3" imgW="2971800" imgH="393480" progId="Equation.3">
                  <p:embed/>
                </p:oleObj>
              </mc:Choice>
              <mc:Fallback>
                <p:oleObj name="Denklem" r:id="rId3" imgW="2971800" imgH="39348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653136"/>
                        <a:ext cx="8353010" cy="11568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5" name="Line 6"/>
          <p:cNvSpPr>
            <a:spLocks noChangeShapeType="1"/>
          </p:cNvSpPr>
          <p:nvPr/>
        </p:nvSpPr>
        <p:spPr bwMode="auto">
          <a:xfrm>
            <a:off x="4716016" y="4246612"/>
            <a:ext cx="0" cy="609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089962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itchFamily="34" charset="-127"/>
              </a:rPr>
              <a:t>OpenGL</a:t>
            </a:r>
            <a:r>
              <a:rPr lang="tr-TR" altLang="ko-KR" dirty="0">
                <a:ea typeface="굴림" pitchFamily="34" charset="-127"/>
              </a:rPr>
              <a:t>'de Işık Kaynakları (devam)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96</a:t>
            </a:fld>
            <a:endParaRPr lang="tr-TR" dirty="0"/>
          </a:p>
        </p:txBody>
      </p:sp>
      <p:sp>
        <p:nvSpPr>
          <p:cNvPr id="3737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219200"/>
            <a:ext cx="8784976" cy="493776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tr-TR" altLang="ko-KR" dirty="0"/>
              <a:t>Ortam</a:t>
            </a:r>
            <a:r>
              <a:rPr lang="en-US" altLang="ko-KR" dirty="0">
                <a:ea typeface="굴림" charset="-127"/>
              </a:rPr>
              <a:t>, </a:t>
            </a:r>
            <a:r>
              <a:rPr lang="tr-TR" altLang="ko-KR" dirty="0">
                <a:ea typeface="굴림" charset="-127"/>
              </a:rPr>
              <a:t>dağınık ve parlak ışık değerleri.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ko-KR" sz="2400" dirty="0">
                <a:ea typeface="굴림" charset="-127"/>
              </a:rPr>
              <a:t>RGBA </a:t>
            </a:r>
            <a:r>
              <a:rPr lang="tr-TR" altLang="ko-KR" sz="2400" dirty="0">
                <a:ea typeface="굴림" charset="-127"/>
              </a:rPr>
              <a:t>değerleri verilir:</a:t>
            </a:r>
          </a:p>
          <a:p>
            <a:pPr marL="274320" lvl="1" indent="0">
              <a:lnSpc>
                <a:spcPct val="90000"/>
              </a:lnSpc>
              <a:buNone/>
              <a:defRPr/>
            </a:pPr>
            <a:endParaRPr lang="en-US" altLang="ko-KR" dirty="0">
              <a:ea typeface="굴림" charset="-127"/>
            </a:endParaRPr>
          </a:p>
          <a:p>
            <a:pPr lvl="2">
              <a:lnSpc>
                <a:spcPct val="90000"/>
              </a:lnSpc>
              <a:buFontTx/>
              <a:buNone/>
              <a:tabLst>
                <a:tab pos="4035425" algn="l"/>
              </a:tabLst>
              <a:defRPr/>
            </a:pPr>
            <a:r>
              <a:rPr lang="en-US" altLang="ko-KR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float [] 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ambient </a:t>
            </a:r>
            <a:r>
              <a:rPr lang="tr-TR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	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= {1.0, 0.0, 0.0, 1.0};   </a:t>
            </a:r>
          </a:p>
          <a:p>
            <a:pPr lvl="2">
              <a:lnSpc>
                <a:spcPct val="90000"/>
              </a:lnSpc>
              <a:buFontTx/>
              <a:buNone/>
              <a:tabLst>
                <a:tab pos="4035425" algn="l"/>
              </a:tabLst>
              <a:defRPr/>
            </a:pP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float </a:t>
            </a:r>
            <a:r>
              <a:rPr lang="en-US" altLang="ko-KR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[] </a:t>
            </a:r>
            <a:r>
              <a:rPr lang="tr-TR" altLang="ko-KR" b="1" i="0" dirty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d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i</a:t>
            </a:r>
            <a:r>
              <a:rPr lang="tr-TR" altLang="ko-KR" b="1" i="0" dirty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ffuse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 </a:t>
            </a:r>
            <a:r>
              <a:rPr lang="tr-TR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	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= {1.0, 0.0, 0.0, 1.0};  </a:t>
            </a:r>
            <a:r>
              <a:rPr lang="tr-TR" altLang="ko-KR" b="1" i="0" dirty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 </a:t>
            </a:r>
          </a:p>
          <a:p>
            <a:pPr lvl="2">
              <a:lnSpc>
                <a:spcPct val="90000"/>
              </a:lnSpc>
              <a:buFontTx/>
              <a:buNone/>
              <a:tabLst>
                <a:tab pos="4035425" algn="l"/>
              </a:tabLst>
              <a:defRPr/>
            </a:pP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float </a:t>
            </a:r>
            <a:r>
              <a:rPr lang="en-US" altLang="ko-KR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[] </a:t>
            </a:r>
            <a:r>
              <a:rPr lang="tr-TR" altLang="ko-KR" b="1" i="0" dirty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specular</a:t>
            </a:r>
            <a:r>
              <a:rPr lang="tr-TR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	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= {1.0, </a:t>
            </a:r>
            <a:r>
              <a:rPr lang="tr-TR" altLang="ko-KR" b="1" i="0" dirty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.0, </a:t>
            </a:r>
            <a:r>
              <a:rPr lang="tr-TR" altLang="ko-KR" b="1" i="0" dirty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.0, 1.0};</a:t>
            </a:r>
            <a:r>
              <a:rPr lang="en-US" altLang="ko-KR" i="0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  </a:t>
            </a:r>
          </a:p>
          <a:p>
            <a:pPr lvl="2">
              <a:lnSpc>
                <a:spcPct val="90000"/>
              </a:lnSpc>
              <a:buFontTx/>
              <a:buNone/>
              <a:defRPr/>
            </a:pPr>
            <a:r>
              <a:rPr lang="tr-TR" altLang="ko-KR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glLightfv(</a:t>
            </a:r>
            <a:r>
              <a:rPr lang="tr-TR" altLang="ko-KR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GL_LIGHT0, </a:t>
            </a:r>
            <a:r>
              <a:rPr lang="tr-TR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GL_AMBIENT, ambient);</a:t>
            </a:r>
          </a:p>
          <a:p>
            <a:pPr lvl="2">
              <a:lnSpc>
                <a:spcPct val="90000"/>
              </a:lnSpc>
              <a:buFontTx/>
              <a:buNone/>
              <a:defRPr/>
            </a:pPr>
            <a:r>
              <a:rPr lang="tr-TR" altLang="ko-KR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glLightfv(</a:t>
            </a:r>
            <a:r>
              <a:rPr lang="tr-TR" altLang="ko-KR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GL_LIGHT0, </a:t>
            </a:r>
            <a:r>
              <a:rPr lang="tr-TR" altLang="ko-KR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GL_DIFFUSE, diffuse);</a:t>
            </a:r>
          </a:p>
          <a:p>
            <a:pPr lvl="2">
              <a:lnSpc>
                <a:spcPct val="90000"/>
              </a:lnSpc>
              <a:buFontTx/>
              <a:buNone/>
              <a:defRPr/>
            </a:pPr>
            <a:r>
              <a:rPr lang="tr-TR" altLang="ko-KR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glLightfv(</a:t>
            </a:r>
            <a:r>
              <a:rPr lang="tr-TR" altLang="ko-KR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GL_LIGHT0, </a:t>
            </a:r>
            <a:r>
              <a:rPr lang="tr-TR" altLang="ko-KR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GL_SPECULAR, specular);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altLang="ko-KR" sz="2400" b="1" dirty="0">
              <a:solidFill>
                <a:srgbClr val="FF0000"/>
              </a:solidFill>
              <a:effectLst/>
              <a:ea typeface="굴림" charset="-127"/>
            </a:endParaRPr>
          </a:p>
          <a:p>
            <a:pPr marL="0" indent="0">
              <a:lnSpc>
                <a:spcPct val="90000"/>
              </a:lnSpc>
              <a:defRPr/>
            </a:pPr>
            <a:endParaRPr lang="tr-TR" altLang="ko-KR" dirty="0"/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endParaRPr lang="tr-TR" altLang="ko-KR" dirty="0"/>
          </a:p>
        </p:txBody>
      </p:sp>
      <p:graphicFrame>
        <p:nvGraphicFramePr>
          <p:cNvPr id="1085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610331"/>
              </p:ext>
            </p:extLst>
          </p:nvPr>
        </p:nvGraphicFramePr>
        <p:xfrm>
          <a:off x="755576" y="5373216"/>
          <a:ext cx="7558877" cy="1046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7" name="Denklem" r:id="rId3" imgW="2971800" imgH="393480" progId="Equation.3">
                  <p:embed/>
                </p:oleObj>
              </mc:Choice>
              <mc:Fallback>
                <p:oleObj name="Denklem" r:id="rId3" imgW="2971800" imgH="39348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373216"/>
                        <a:ext cx="7558877" cy="10468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9" name="Line 9"/>
          <p:cNvSpPr>
            <a:spLocks noChangeShapeType="1"/>
          </p:cNvSpPr>
          <p:nvPr/>
        </p:nvSpPr>
        <p:spPr bwMode="auto">
          <a:xfrm>
            <a:off x="4030133" y="5029200"/>
            <a:ext cx="0" cy="609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108550" name="Line 10"/>
          <p:cNvSpPr>
            <a:spLocks noChangeShapeType="1"/>
          </p:cNvSpPr>
          <p:nvPr/>
        </p:nvSpPr>
        <p:spPr bwMode="auto">
          <a:xfrm>
            <a:off x="5926667" y="5029200"/>
            <a:ext cx="0" cy="609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108551" name="Line 11"/>
          <p:cNvSpPr>
            <a:spLocks noChangeShapeType="1"/>
          </p:cNvSpPr>
          <p:nvPr/>
        </p:nvSpPr>
        <p:spPr bwMode="auto">
          <a:xfrm>
            <a:off x="8100392" y="5029200"/>
            <a:ext cx="0" cy="609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293246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itchFamily="34" charset="-127"/>
              </a:rPr>
              <a:t>OpenGL</a:t>
            </a:r>
            <a:r>
              <a:rPr lang="tr-TR" altLang="ko-KR" dirty="0">
                <a:ea typeface="굴림" pitchFamily="34" charset="-127"/>
              </a:rPr>
              <a:t>'de Işık Kaynakları (devam)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97</a:t>
            </a:fld>
            <a:endParaRPr lang="tr-TR" dirty="0"/>
          </a:p>
        </p:txBody>
      </p:sp>
      <p:sp>
        <p:nvSpPr>
          <p:cNvPr id="388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tr-TR" altLang="ko-KR" dirty="0"/>
              <a:t>Toplu olarak</a:t>
            </a:r>
            <a:r>
              <a:rPr lang="en-US" altLang="ko-KR" dirty="0">
                <a:ea typeface="굴림" charset="-127"/>
              </a:rPr>
              <a:t> </a:t>
            </a:r>
            <a:r>
              <a:rPr lang="tr-TR" altLang="ko-KR" dirty="0">
                <a:ea typeface="굴림" charset="-127"/>
              </a:rPr>
              <a:t>ortam ışığı</a:t>
            </a:r>
            <a:r>
              <a:rPr lang="en-US" altLang="ko-KR" dirty="0">
                <a:ea typeface="굴림" charset="-127"/>
              </a:rPr>
              <a:t> (</a:t>
            </a:r>
            <a:r>
              <a:rPr lang="tr-TR" altLang="ko-KR" dirty="0">
                <a:ea typeface="굴림" charset="-127"/>
              </a:rPr>
              <a:t>gerekirse</a:t>
            </a:r>
            <a:r>
              <a:rPr lang="en-US" altLang="ko-KR" dirty="0">
                <a:ea typeface="굴림" charset="-127"/>
              </a:rPr>
              <a:t>)</a:t>
            </a:r>
            <a:endParaRPr lang="tr-TR" altLang="ko-KR" dirty="0">
              <a:ea typeface="굴림" charset="-127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ko-KR" sz="2400" dirty="0">
                <a:ea typeface="굴림" charset="-127"/>
              </a:rPr>
              <a:t>RGBA </a:t>
            </a:r>
            <a:r>
              <a:rPr lang="tr-TR" altLang="ko-KR" sz="2400" dirty="0">
                <a:ea typeface="굴림" charset="-127"/>
              </a:rPr>
              <a:t>değerleri verilir:</a:t>
            </a:r>
            <a:r>
              <a:rPr lang="en-US" altLang="ko-KR" dirty="0">
                <a:solidFill>
                  <a:schemeClr val="accent2"/>
                </a:solidFill>
                <a:ea typeface="굴림" charset="-127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tr-TR" altLang="ko-KR" sz="2200" b="1" dirty="0"/>
              <a:t>	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float </a:t>
            </a:r>
            <a:r>
              <a:rPr lang="tr-TR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[] </a:t>
            </a:r>
            <a:r>
              <a:rPr lang="tr-TR" altLang="ko-KR" sz="2000" b="1" dirty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global_</a:t>
            </a:r>
            <a:r>
              <a:rPr lang="en-US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ambient = {</a:t>
            </a:r>
            <a:r>
              <a:rPr lang="tr-TR" altLang="ko-KR" sz="2000" b="1" dirty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.</a:t>
            </a:r>
            <a:r>
              <a:rPr lang="tr-TR" altLang="ko-KR" sz="2000" b="1" dirty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, 0.</a:t>
            </a:r>
            <a:r>
              <a:rPr lang="tr-TR" altLang="ko-KR" sz="2000" b="1" dirty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, 0.</a:t>
            </a:r>
            <a:r>
              <a:rPr lang="tr-TR" altLang="ko-KR" sz="2000" b="1" dirty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, 1.0};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tr-TR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glLightModelfv(</a:t>
            </a:r>
            <a:r>
              <a:rPr lang="tr-TR" altLang="ko-KR" sz="2000" b="1" dirty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 Gl.</a:t>
            </a:r>
            <a:r>
              <a:rPr lang="en-US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GL_LIGHT_MODEL_AMBIENT, </a:t>
            </a:r>
            <a:endParaRPr lang="tr-TR" altLang="ko-KR" sz="2000" b="1" dirty="0">
              <a:solidFill>
                <a:srgbClr val="FF0000"/>
              </a:solidFill>
              <a:effectLst/>
              <a:latin typeface="Courier New" pitchFamily="49" charset="0"/>
              <a:ea typeface="굴림" charset="-127"/>
              <a:cs typeface="Courier New" pitchFamily="49" charset="0"/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tr-TR" altLang="ko-KR" sz="2000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				</a:t>
            </a:r>
            <a:r>
              <a:rPr lang="en-US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global_ambient</a:t>
            </a:r>
            <a:r>
              <a:rPr lang="tr-TR" altLang="ko-KR" sz="2000" b="1" dirty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);</a:t>
            </a:r>
          </a:p>
          <a:p>
            <a:pPr marL="0" indent="0">
              <a:lnSpc>
                <a:spcPct val="90000"/>
              </a:lnSpc>
              <a:defRPr/>
            </a:pPr>
            <a:endParaRPr lang="en-US" altLang="ko-KR" dirty="0">
              <a:solidFill>
                <a:schemeClr val="tx2"/>
              </a:solidFill>
              <a:effectLst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506895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itchFamily="34" charset="-127"/>
              </a:rPr>
              <a:t>OpenGL</a:t>
            </a:r>
            <a:r>
              <a:rPr lang="tr-TR" altLang="ko-KR" dirty="0">
                <a:ea typeface="굴림" pitchFamily="34" charset="-127"/>
              </a:rPr>
              <a:t>'de Işık Kaynakları (devam)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98</a:t>
            </a:fld>
            <a:endParaRPr lang="tr-TR" dirty="0"/>
          </a:p>
        </p:txBody>
      </p:sp>
      <p:sp>
        <p:nvSpPr>
          <p:cNvPr id="3747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altLang="ko-KR" dirty="0"/>
              <a:t>Uzaklığa bağlı sönümlenme parametreleri (gerekirse):</a:t>
            </a:r>
            <a:endParaRPr lang="en-US" altLang="ko-KR" dirty="0">
              <a:ea typeface="굴림" charset="-127"/>
            </a:endParaRPr>
          </a:p>
          <a:p>
            <a:pPr lvl="2">
              <a:buFontTx/>
              <a:buNone/>
              <a:defRPr/>
            </a:pPr>
            <a:endParaRPr lang="tr-TR" altLang="ko-KR" sz="1800" b="1" i="0" dirty="0">
              <a:solidFill>
                <a:schemeClr val="tx2"/>
              </a:solidFill>
              <a:effectLst/>
              <a:ea typeface="굴림" charset="-127"/>
            </a:endParaRPr>
          </a:p>
          <a:p>
            <a:pPr lvl="2">
              <a:buFontTx/>
              <a:buNone/>
              <a:defRPr/>
            </a:pPr>
            <a:r>
              <a:rPr lang="tr-TR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glLightf(</a:t>
            </a:r>
            <a:r>
              <a:rPr lang="tr-TR" altLang="ko-KR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GL_LIGHT0, </a:t>
            </a:r>
            <a:r>
              <a:rPr lang="tr-TR" altLang="ko-KR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GL_CONSTANT_ATTENUATION, a);</a:t>
            </a:r>
          </a:p>
          <a:p>
            <a:pPr lvl="2">
              <a:buFontTx/>
              <a:buNone/>
              <a:defRPr/>
            </a:pPr>
            <a:endParaRPr lang="tr-TR" altLang="ko-KR" b="1" i="0" dirty="0">
              <a:solidFill>
                <a:srgbClr val="FF0000"/>
              </a:solidFill>
              <a:effectLst/>
              <a:latin typeface="Courier New" pitchFamily="49" charset="0"/>
              <a:ea typeface="굴림" charset="-127"/>
              <a:cs typeface="Courier New" pitchFamily="49" charset="0"/>
            </a:endParaRPr>
          </a:p>
          <a:p>
            <a:pPr lvl="2">
              <a:buFontTx/>
              <a:buNone/>
              <a:defRPr/>
            </a:pPr>
            <a:r>
              <a:rPr lang="tr-TR" altLang="ko-KR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glLightf(</a:t>
            </a:r>
            <a:r>
              <a:rPr lang="tr-TR" altLang="ko-KR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GL_LIGHT0, </a:t>
            </a:r>
            <a:r>
              <a:rPr lang="tr-TR" altLang="ko-KR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GL_LINEAR_ATTENUATION, b);</a:t>
            </a:r>
          </a:p>
          <a:p>
            <a:pPr lvl="2">
              <a:buFontTx/>
              <a:buNone/>
              <a:defRPr/>
            </a:pPr>
            <a:endParaRPr lang="tr-TR" altLang="ko-KR" b="1" i="0" dirty="0">
              <a:solidFill>
                <a:srgbClr val="FF0000"/>
              </a:solidFill>
              <a:effectLst/>
              <a:latin typeface="Courier New" pitchFamily="49" charset="0"/>
              <a:ea typeface="굴림" charset="-127"/>
              <a:cs typeface="Courier New" pitchFamily="49" charset="0"/>
            </a:endParaRPr>
          </a:p>
          <a:p>
            <a:pPr lvl="2">
              <a:buFontTx/>
              <a:buNone/>
              <a:defRPr/>
            </a:pPr>
            <a:r>
              <a:rPr lang="tr-TR" altLang="ko-KR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glLightf(</a:t>
            </a:r>
            <a:r>
              <a:rPr lang="tr-TR" altLang="ko-KR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GL_LIGHT0, </a:t>
            </a:r>
            <a:r>
              <a:rPr lang="tr-TR" altLang="ko-KR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Gl.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GL_QUADRATIC_ATTENUATION, c);</a:t>
            </a:r>
          </a:p>
          <a:p>
            <a:pPr marL="0" indent="0">
              <a:defRPr/>
            </a:pPr>
            <a:endParaRPr lang="en-US" altLang="ko-KR" sz="2700" i="0" dirty="0">
              <a:solidFill>
                <a:schemeClr val="tx2"/>
              </a:solidFill>
              <a:effectLst/>
              <a:ea typeface="굴림" charset="-127"/>
            </a:endParaRPr>
          </a:p>
          <a:p>
            <a:pPr marL="0" indent="0">
              <a:defRPr/>
            </a:pPr>
            <a:endParaRPr lang="en-US" altLang="ko-KR" dirty="0">
              <a:ea typeface="굴림" charset="-127"/>
            </a:endParaRPr>
          </a:p>
        </p:txBody>
      </p:sp>
      <p:graphicFrame>
        <p:nvGraphicFramePr>
          <p:cNvPr id="1105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498568"/>
              </p:ext>
            </p:extLst>
          </p:nvPr>
        </p:nvGraphicFramePr>
        <p:xfrm>
          <a:off x="827584" y="5171257"/>
          <a:ext cx="7975110" cy="1104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0" name="Denklem" r:id="rId3" imgW="2971800" imgH="393480" progId="Equation.3">
                  <p:embed/>
                </p:oleObj>
              </mc:Choice>
              <mc:Fallback>
                <p:oleObj name="Denklem" r:id="rId3" imgW="2971800" imgH="39348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171257"/>
                        <a:ext cx="7975110" cy="1104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7" name="Line 9"/>
          <p:cNvSpPr>
            <a:spLocks noChangeShapeType="1"/>
          </p:cNvSpPr>
          <p:nvPr/>
        </p:nvSpPr>
        <p:spPr bwMode="auto">
          <a:xfrm>
            <a:off x="1645816" y="6275784"/>
            <a:ext cx="0" cy="609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110598" name="Line 10"/>
          <p:cNvSpPr>
            <a:spLocks noChangeShapeType="1"/>
          </p:cNvSpPr>
          <p:nvPr/>
        </p:nvSpPr>
        <p:spPr bwMode="auto">
          <a:xfrm>
            <a:off x="2242757" y="6275784"/>
            <a:ext cx="0" cy="609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110599" name="Line 11"/>
          <p:cNvSpPr>
            <a:spLocks noChangeShapeType="1"/>
          </p:cNvSpPr>
          <p:nvPr/>
        </p:nvSpPr>
        <p:spPr bwMode="auto">
          <a:xfrm>
            <a:off x="3059832" y="6275784"/>
            <a:ext cx="0" cy="609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997418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itchFamily="34" charset="-127"/>
              </a:rPr>
              <a:t>OpenGL</a:t>
            </a:r>
            <a:r>
              <a:rPr lang="tr-TR" altLang="ko-KR" dirty="0">
                <a:ea typeface="굴림" pitchFamily="34" charset="-127"/>
              </a:rPr>
              <a:t>'de Işık Kaynakları (devam)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99</a:t>
            </a:fld>
            <a:endParaRPr lang="tr-TR" dirty="0"/>
          </a:p>
        </p:txBody>
      </p:sp>
      <p:sp>
        <p:nvSpPr>
          <p:cNvPr id="3768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tr-TR" altLang="ko-KR" sz="2800" dirty="0"/>
              <a:t>Bakış noktası (gerekirse)</a:t>
            </a:r>
            <a:endParaRPr lang="en-US" altLang="ko-KR" sz="2800" dirty="0">
              <a:ea typeface="굴림" charset="-127"/>
            </a:endParaRPr>
          </a:p>
          <a:p>
            <a:pPr lvl="1">
              <a:lnSpc>
                <a:spcPct val="90000"/>
              </a:lnSpc>
              <a:defRPr/>
            </a:pPr>
            <a:r>
              <a:rPr lang="tr-TR" altLang="ko-KR" b="1" dirty="0">
                <a:solidFill>
                  <a:schemeClr val="accent1"/>
                </a:solidFill>
              </a:rPr>
              <a:t>Varsayılan</a:t>
            </a:r>
            <a:r>
              <a:rPr lang="tr-TR" altLang="ko-KR" dirty="0"/>
              <a:t> = sonsuzda birleşim: paralel olarak tüm noktalara aynı açıyla bakılıyor.</a:t>
            </a:r>
            <a:endParaRPr lang="en-US" altLang="ko-KR" dirty="0">
              <a:ea typeface="굴림" charset="-127"/>
            </a:endParaRPr>
          </a:p>
          <a:p>
            <a:pPr lvl="1">
              <a:lnSpc>
                <a:spcPct val="90000"/>
              </a:lnSpc>
              <a:defRPr/>
            </a:pPr>
            <a:r>
              <a:rPr lang="tr-TR" altLang="ko-KR" dirty="0"/>
              <a:t>Bakış noktası (ing: </a:t>
            </a:r>
            <a:r>
              <a:rPr lang="tr-TR" altLang="ko-KR" i="1" dirty="0"/>
              <a:t>COP</a:t>
            </a:r>
            <a:r>
              <a:rPr lang="tr-TR" altLang="ko-KR" dirty="0"/>
              <a:t>) ayarlanması:</a:t>
            </a:r>
          </a:p>
          <a:p>
            <a:pPr lvl="1">
              <a:lnSpc>
                <a:spcPct val="90000"/>
              </a:lnSpc>
              <a:defRPr/>
            </a:pPr>
            <a:endParaRPr lang="en-US" altLang="ko-KR" dirty="0">
              <a:ea typeface="굴림" charset="-127"/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tr-TR" altLang="ko-KR" sz="2000" dirty="0">
                <a:solidFill>
                  <a:schemeClr val="accent2"/>
                </a:solidFill>
              </a:rPr>
              <a:t>	</a:t>
            </a:r>
            <a:r>
              <a:rPr lang="tr-TR" altLang="ko-KR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Gl.</a:t>
            </a:r>
            <a:r>
              <a:rPr lang="en-US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glLightModeli(</a:t>
            </a:r>
            <a:r>
              <a:rPr lang="tr-TR" altLang="ko-KR" sz="2000" b="1" dirty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 Gl.</a:t>
            </a:r>
            <a:r>
              <a:rPr lang="en-US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GL_LIGHT_MODEL_LOCAL_VIEWER, </a:t>
            </a:r>
            <a:endParaRPr lang="tr-TR" altLang="ko-KR" sz="2000" b="1" dirty="0">
              <a:solidFill>
                <a:srgbClr val="FF0000"/>
              </a:solidFill>
              <a:effectLst/>
              <a:latin typeface="Courier New" pitchFamily="49" charset="0"/>
              <a:ea typeface="굴림" charset="-127"/>
              <a:cs typeface="Courier New" pitchFamily="49" charset="0"/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tr-TR" altLang="ko-KR" sz="2000" b="1" dirty="0">
                <a:solidFill>
                  <a:srgbClr val="FF0000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				Gl.</a:t>
            </a:r>
            <a:r>
              <a:rPr lang="en-US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GL_TRUE</a:t>
            </a:r>
            <a:r>
              <a:rPr lang="tr-TR" altLang="ko-KR" sz="2000" b="1" dirty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2000" b="1" dirty="0">
                <a:solidFill>
                  <a:srgbClr val="FF0000"/>
                </a:solidFill>
                <a:effectLst/>
                <a:latin typeface="Courier New" pitchFamily="49" charset="0"/>
                <a:ea typeface="굴림" charset="-127"/>
                <a:cs typeface="Courier New" pitchFamily="49" charset="0"/>
              </a:rPr>
              <a:t>);</a:t>
            </a:r>
            <a:endParaRPr lang="tr-TR" altLang="ko-KR" sz="2000" b="1" dirty="0">
              <a:solidFill>
                <a:srgbClr val="FF0000"/>
              </a:solidFill>
              <a:effectLst/>
              <a:latin typeface="Courier New" pitchFamily="49" charset="0"/>
              <a:ea typeface="굴림" charset="-127"/>
              <a:cs typeface="Courier New" pitchFamily="49" charset="0"/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tr-TR" altLang="ko-KR" sz="2000" b="1" dirty="0">
              <a:solidFill>
                <a:schemeClr val="tx2"/>
              </a:solidFill>
              <a:effectLst/>
            </a:endParaRPr>
          </a:p>
          <a:p>
            <a:pPr lvl="2">
              <a:lnSpc>
                <a:spcPct val="90000"/>
              </a:lnSpc>
              <a:defRPr/>
            </a:pPr>
            <a:r>
              <a:rPr lang="tr-TR" altLang="ko-KR" dirty="0">
                <a:ea typeface="굴림" charset="-127"/>
              </a:rPr>
              <a:t>Bakış noktasını</a:t>
            </a:r>
            <a:r>
              <a:rPr lang="en-US" altLang="ko-KR" dirty="0">
                <a:ea typeface="굴림" charset="-127"/>
              </a:rPr>
              <a:t> (0, 0, 0)</a:t>
            </a:r>
            <a:r>
              <a:rPr lang="tr-TR" altLang="ko-KR" dirty="0">
                <a:ea typeface="굴림" charset="-127"/>
              </a:rPr>
              <a:t>'a çeker</a:t>
            </a:r>
            <a:r>
              <a:rPr lang="en-US" altLang="ko-KR" dirty="0">
                <a:ea typeface="굴림" charset="-127"/>
              </a:rPr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tr-TR" altLang="ko-KR" dirty="0">
                <a:ea typeface="굴림" charset="-127"/>
              </a:rPr>
              <a:t>Tekrar sonsuza almak için</a:t>
            </a:r>
            <a:r>
              <a:rPr lang="en-US" altLang="ko-KR" dirty="0">
                <a:ea typeface="굴림" charset="-127"/>
              </a:rPr>
              <a:t> </a:t>
            </a:r>
            <a:r>
              <a:rPr lang="en-US" altLang="ko-KR" i="1" dirty="0">
                <a:ea typeface="굴림" charset="-127"/>
              </a:rPr>
              <a:t>G</a:t>
            </a:r>
            <a:r>
              <a:rPr lang="tr-TR" altLang="ko-KR" i="1" dirty="0" err="1">
                <a:ea typeface="굴림" charset="-127"/>
              </a:rPr>
              <a:t>l.G</a:t>
            </a:r>
            <a:r>
              <a:rPr lang="en-US" altLang="ko-KR" i="1" dirty="0">
                <a:ea typeface="굴림" charset="-127"/>
              </a:rPr>
              <a:t>L_FALSE</a:t>
            </a:r>
            <a:r>
              <a:rPr lang="tr-TR" altLang="ko-KR" dirty="0">
                <a:ea typeface="굴림" charset="-127"/>
              </a:rPr>
              <a:t> yapın.</a:t>
            </a:r>
            <a:endParaRPr lang="tr-TR" altLang="ko-KR" dirty="0"/>
          </a:p>
          <a:p>
            <a:pPr marL="0" indent="0">
              <a:lnSpc>
                <a:spcPct val="90000"/>
              </a:lnSpc>
              <a:defRPr/>
            </a:pPr>
            <a:endParaRPr lang="tr-TR" altLang="ko-KR" sz="2700" dirty="0"/>
          </a:p>
        </p:txBody>
      </p:sp>
      <p:graphicFrame>
        <p:nvGraphicFramePr>
          <p:cNvPr id="1116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439986"/>
              </p:ext>
            </p:extLst>
          </p:nvPr>
        </p:nvGraphicFramePr>
        <p:xfrm>
          <a:off x="755576" y="5251451"/>
          <a:ext cx="8207043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4" name="Denklem" r:id="rId3" imgW="2971800" imgH="393480" progId="Equation.3">
                  <p:embed/>
                </p:oleObj>
              </mc:Choice>
              <mc:Fallback>
                <p:oleObj name="Denklem" r:id="rId3" imgW="2971800" imgH="39348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251451"/>
                        <a:ext cx="8207043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1" name="Line 8"/>
          <p:cNvSpPr>
            <a:spLocks noChangeShapeType="1"/>
          </p:cNvSpPr>
          <p:nvPr/>
        </p:nvSpPr>
        <p:spPr bwMode="auto">
          <a:xfrm>
            <a:off x="7164288" y="5078046"/>
            <a:ext cx="0" cy="609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6437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7308</TotalTime>
  <Words>4188</Words>
  <Application>Microsoft Office PowerPoint</Application>
  <PresentationFormat>On-screen Show (4:3)</PresentationFormat>
  <Paragraphs>696</Paragraphs>
  <Slides>106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106</vt:i4>
      </vt:variant>
    </vt:vector>
  </HeadingPairs>
  <TitlesOfParts>
    <vt:vector size="121" baseType="lpstr">
      <vt:lpstr>Arial</vt:lpstr>
      <vt:lpstr>Bookman Old Style</vt:lpstr>
      <vt:lpstr>Calibri</vt:lpstr>
      <vt:lpstr>Cambria Math</vt:lpstr>
      <vt:lpstr>Courier New</vt:lpstr>
      <vt:lpstr>Gill Sans MT</vt:lpstr>
      <vt:lpstr>Lucida Console</vt:lpstr>
      <vt:lpstr>Times New Roman</vt:lpstr>
      <vt:lpstr>Verdana</vt:lpstr>
      <vt:lpstr>Wingdings</vt:lpstr>
      <vt:lpstr>Wingdings 3</vt:lpstr>
      <vt:lpstr>Origin</vt:lpstr>
      <vt:lpstr>Bitmap Image</vt:lpstr>
      <vt:lpstr>Denklem</vt:lpstr>
      <vt:lpstr>Equation</vt:lpstr>
      <vt:lpstr>Bilgisayar Grafikleri Dr.Cengiz Güngör</vt:lpstr>
      <vt:lpstr>Hedef: Gerçekçi Görünüm</vt:lpstr>
      <vt:lpstr>Işıklandırma</vt:lpstr>
      <vt:lpstr>Tanımlar</vt:lpstr>
      <vt:lpstr>Tanımlar</vt:lpstr>
      <vt:lpstr>Aydınlanmanın Bileşenleri</vt:lpstr>
      <vt:lpstr>Ortam (ing:Ambient) Işık Kaynakları</vt:lpstr>
      <vt:lpstr>Ortam Işık Kaynakları</vt:lpstr>
      <vt:lpstr>Ortam Işık Kaynakları</vt:lpstr>
      <vt:lpstr>Yönlü Işık Kaynakları</vt:lpstr>
      <vt:lpstr>Yönlü Işık Kaynakları</vt:lpstr>
      <vt:lpstr>Noktasal Kaynaklar</vt:lpstr>
      <vt:lpstr>Noktasal Kaynaklar (Devam)</vt:lpstr>
      <vt:lpstr>Uzak Işık Kaynakları</vt:lpstr>
      <vt:lpstr>Noktasal Işık Kaynakları</vt:lpstr>
      <vt:lpstr>Diğer Işık Kaynakları</vt:lpstr>
      <vt:lpstr>Spot Işıkları</vt:lpstr>
      <vt:lpstr>Diğer Işık Kaynakları</vt:lpstr>
      <vt:lpstr>Yansımanın (ing: Reflection) Fiziği</vt:lpstr>
      <vt:lpstr>Lambert’in Kosinüs Yasası</vt:lpstr>
      <vt:lpstr>Lambert’in Yasası</vt:lpstr>
      <vt:lpstr>Dağınık Yansımanın Hesabı</vt:lpstr>
      <vt:lpstr>Dağınık Yansımalara Örnekler</vt:lpstr>
      <vt:lpstr>Sönümlenme Nedir?</vt:lpstr>
      <vt:lpstr>Parlak (ing: Specular) Yansıma</vt:lpstr>
      <vt:lpstr>Yansımanın Fiziği</vt:lpstr>
      <vt:lpstr>Yansımanın Optik İfadesi</vt:lpstr>
      <vt:lpstr>İdeal Olmayan Parlak Yansıma</vt:lpstr>
      <vt:lpstr>İdeal Olmayan Parlak Yansıma: Bir Deneysel Yaklaşım</vt:lpstr>
      <vt:lpstr>İdeal Olmayan Parlak Yansıma: Bir Deneysel Yaklaşım</vt:lpstr>
      <vt:lpstr>Phong Işıklandırması</vt:lpstr>
      <vt:lpstr>Phong Işıklandırması: nshiny Terimi</vt:lpstr>
      <vt:lpstr>Phong Işıklandırma Hesabı</vt:lpstr>
      <vt:lpstr>R Vektörünün Hesabı</vt:lpstr>
      <vt:lpstr>Phong Örnekleri</vt:lpstr>
      <vt:lpstr>Phong Işıklandırma Modeli</vt:lpstr>
      <vt:lpstr>Phong Işıklandırma: Işık Değerleri</vt:lpstr>
      <vt:lpstr>Phong Işıklandırma Modeli</vt:lpstr>
      <vt:lpstr>Gazetecilikte En yakın Renk: Half-toning ve Dithering</vt:lpstr>
      <vt:lpstr>Değişik Materyallerden Yapılma Utah Demlikler</vt:lpstr>
      <vt:lpstr>Şeffaflık</vt:lpstr>
      <vt:lpstr>Şeffaflık (devam)</vt:lpstr>
      <vt:lpstr>Şeffaflık (devam)</vt:lpstr>
      <vt:lpstr>Şeffaflık (devam)</vt:lpstr>
      <vt:lpstr>Gölgeler</vt:lpstr>
      <vt:lpstr>Yumuşak Gölgeler</vt:lpstr>
      <vt:lpstr>Basit çözüm: Tek Engel</vt:lpstr>
      <vt:lpstr>Dağıtan Yüzeylerle Bir Sahne</vt:lpstr>
      <vt:lpstr>Poligon Renklendirme Metotları</vt:lpstr>
      <vt:lpstr>Poligon Renklendirme Metotları</vt:lpstr>
      <vt:lpstr>Tek Renk Giydirme (ing: Flat Shading)</vt:lpstr>
      <vt:lpstr>Tek Renk Giydirme</vt:lpstr>
      <vt:lpstr>Gouraud'un Yöntemi</vt:lpstr>
      <vt:lpstr>Gouraud'un Yöntemi (devam)</vt:lpstr>
      <vt:lpstr>Gouraud'un Yöntemi (devam)</vt:lpstr>
      <vt:lpstr>Gouraud'un Yöntemi (devam)</vt:lpstr>
      <vt:lpstr>Normallerin Ortalaması</vt:lpstr>
      <vt:lpstr>Normallerin Ortalaması (devam)</vt:lpstr>
      <vt:lpstr>Normallerin Ortalaması İle Gerçek Arasındaki Fark</vt:lpstr>
      <vt:lpstr>Gouraud'un Yöntemi (devam)</vt:lpstr>
      <vt:lpstr>Gouraud'un Yöntemi (devam)</vt:lpstr>
      <vt:lpstr>Gouraud'un Yöntemi (devam)</vt:lpstr>
      <vt:lpstr>Örnek: Tel Kafes (ing: Wireframe)</vt:lpstr>
      <vt:lpstr>Tek Renkle Kaplama</vt:lpstr>
      <vt:lpstr>Gouraud'un Yöntemi Uygulanırsa</vt:lpstr>
      <vt:lpstr>Phong'un Yöntemi</vt:lpstr>
      <vt:lpstr>Phong'un Yöntemi (devam)</vt:lpstr>
      <vt:lpstr>Piksel Hesabının (ing: Shading) Karşılaştırılması</vt:lpstr>
      <vt:lpstr>Bakışa Bağımlı Detay Seviyesi (LOD)</vt:lpstr>
      <vt:lpstr>Örnek Oda: Tel Kafes</vt:lpstr>
      <vt:lpstr>Örnek Oda: Sadece Ortam Işığı</vt:lpstr>
      <vt:lpstr>Örnek Oda: Tek Renkle Kaplama</vt:lpstr>
      <vt:lpstr>Örnek Oda: Gouraud'un Renk Hesabı</vt:lpstr>
      <vt:lpstr>Örnek Oda: Phong'un Renk Hesabı</vt:lpstr>
      <vt:lpstr>Örnek Oda: Gölgeler, Desen ve Çevre Görüntüsü Kaplama</vt:lpstr>
      <vt:lpstr>Örnek Oda: Ayna</vt:lpstr>
      <vt:lpstr>Işın İzleme ve Işınsallık Yöntemleri (Raytracing and Radiosity Methods)</vt:lpstr>
      <vt:lpstr>Işın İzleme</vt:lpstr>
      <vt:lpstr>Temel Işın İzleme Algoritması</vt:lpstr>
      <vt:lpstr>Temel Işın İzleme Algoritması (devam)</vt:lpstr>
      <vt:lpstr>Öz-yineli Işın İzleme</vt:lpstr>
      <vt:lpstr>Öz-yineli Işın İzleme (devam)</vt:lpstr>
      <vt:lpstr>Öz-yineli Işın İzleme (devam)</vt:lpstr>
      <vt:lpstr>Işınsallık (ing: Radiosity)</vt:lpstr>
      <vt:lpstr>Işınsallık (devam)</vt:lpstr>
      <vt:lpstr>Işınsallık (devam)</vt:lpstr>
      <vt:lpstr>Işınsallık (devam)</vt:lpstr>
      <vt:lpstr>Işınsallık (devam)</vt:lpstr>
      <vt:lpstr>Işınsallık Örnek</vt:lpstr>
      <vt:lpstr>Yinelemeli Metotlar (Matris Çözümleri)</vt:lpstr>
      <vt:lpstr>Genel Aydınlanma  (ing: Global Illumination)</vt:lpstr>
      <vt:lpstr>OpenGL'de Işık Kaynakları</vt:lpstr>
      <vt:lpstr>OpenGL'de Işık Kaynakları</vt:lpstr>
      <vt:lpstr>OpenGL'de Işık Kaynakları (devam)</vt:lpstr>
      <vt:lpstr>OpenGL'de Işık Kaynakları (devam)</vt:lpstr>
      <vt:lpstr>OpenGL'de Işık Kaynakları (devam)</vt:lpstr>
      <vt:lpstr>OpenGL'de Işık Kaynakları (devam)</vt:lpstr>
      <vt:lpstr>OpenGL'de Işık Kaynakları (devam)</vt:lpstr>
      <vt:lpstr>OpenGL'de Işık Kaynakları (devam)</vt:lpstr>
      <vt:lpstr>OpenGL'de Işık Kaynakları (devam)</vt:lpstr>
      <vt:lpstr>OpenGL'de Işık Kaynakları (devam)</vt:lpstr>
      <vt:lpstr>Işığın Yeri ve Yönü (1/5)</vt:lpstr>
      <vt:lpstr>Işığın Yeri ve Yönü (2/5)</vt:lpstr>
      <vt:lpstr>Işığın Yeri ve Yönü (3/5)</vt:lpstr>
      <vt:lpstr>Işığın Yeri ve Yönü (4/5)</vt:lpstr>
      <vt:lpstr>Işığın Yeri ve Yönü (5/5)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GUNGOR</dc:creator>
  <cp:lastModifiedBy>cengiz gungor</cp:lastModifiedBy>
  <cp:revision>335</cp:revision>
  <dcterms:created xsi:type="dcterms:W3CDTF">2013-09-20T11:24:12Z</dcterms:created>
  <dcterms:modified xsi:type="dcterms:W3CDTF">2020-12-09T13:48:42Z</dcterms:modified>
</cp:coreProperties>
</file>