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0"/>
  </p:notesMasterIdLst>
  <p:sldIdLst>
    <p:sldId id="256" r:id="rId2"/>
    <p:sldId id="258" r:id="rId3"/>
    <p:sldId id="351" r:id="rId4"/>
    <p:sldId id="35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38" r:id="rId39"/>
    <p:sldId id="294" r:id="rId40"/>
    <p:sldId id="339" r:id="rId41"/>
    <p:sldId id="295" r:id="rId42"/>
    <p:sldId id="296" r:id="rId43"/>
    <p:sldId id="340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42" r:id="rId58"/>
    <p:sldId id="341" r:id="rId59"/>
    <p:sldId id="312" r:id="rId60"/>
    <p:sldId id="313" r:id="rId61"/>
    <p:sldId id="314" r:id="rId62"/>
    <p:sldId id="349" r:id="rId63"/>
    <p:sldId id="315" r:id="rId64"/>
    <p:sldId id="316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48" r:id="rId75"/>
    <p:sldId id="344" r:id="rId76"/>
    <p:sldId id="345" r:id="rId77"/>
    <p:sldId id="343" r:id="rId78"/>
    <p:sldId id="346" r:id="rId79"/>
    <p:sldId id="328" r:id="rId80"/>
    <p:sldId id="329" r:id="rId81"/>
    <p:sldId id="347" r:id="rId82"/>
    <p:sldId id="331" r:id="rId83"/>
    <p:sldId id="332" r:id="rId84"/>
    <p:sldId id="333" r:id="rId85"/>
    <p:sldId id="334" r:id="rId86"/>
    <p:sldId id="335" r:id="rId87"/>
    <p:sldId id="336" r:id="rId88"/>
    <p:sldId id="337" r:id="rId8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953" autoAdjust="0"/>
  </p:normalViewPr>
  <p:slideViewPr>
    <p:cSldViewPr>
      <p:cViewPr>
        <p:scale>
          <a:sx n="66" d="100"/>
          <a:sy n="66" d="100"/>
        </p:scale>
        <p:origin x="1208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082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t>29.12.2020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F80169-7307-4B16-8D35-0D7921BBB9E0}" type="slidenum">
              <a:rPr lang="en-US" altLang="tr-TR" smtClean="0">
                <a:latin typeface="Times New Roman" pitchFamily="18" charset="0"/>
              </a:rPr>
              <a:pPr/>
              <a:t>2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B287D9-2FA3-46D7-9CF1-2BC0696EA553}" type="slidenum">
              <a:rPr lang="en-US" altLang="tr-TR" smtClean="0">
                <a:latin typeface="Times New Roman" pitchFamily="18" charset="0"/>
              </a:rPr>
              <a:pPr/>
              <a:t>13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466B26-A277-4BAD-AFE1-0A2979AF81A6}" type="slidenum">
              <a:rPr lang="en-US" altLang="tr-TR" smtClean="0">
                <a:latin typeface="Times New Roman" pitchFamily="18" charset="0"/>
              </a:rPr>
              <a:pPr/>
              <a:t>14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0A09D7-D0DF-4B3E-B657-A1265AE0C2D9}" type="slidenum">
              <a:rPr lang="en-US" altLang="tr-TR" smtClean="0">
                <a:latin typeface="Times New Roman" pitchFamily="18" charset="0"/>
              </a:rPr>
              <a:pPr/>
              <a:t>15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E93C30-1306-4B37-A6E9-E1ABA4040072}" type="slidenum">
              <a:rPr lang="en-US" altLang="tr-TR" smtClean="0">
                <a:latin typeface="Times New Roman" pitchFamily="18" charset="0"/>
              </a:rPr>
              <a:pPr/>
              <a:t>16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566184-C229-4335-9A5B-493605BC8C0F}" type="slidenum">
              <a:rPr lang="en-US" altLang="tr-TR" smtClean="0">
                <a:latin typeface="Times New Roman" pitchFamily="18" charset="0"/>
              </a:rPr>
              <a:pPr/>
              <a:t>17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457233-5183-4133-8118-17AA751603E1}" type="slidenum">
              <a:rPr lang="en-US" altLang="tr-TR" smtClean="0">
                <a:latin typeface="Times New Roman" pitchFamily="18" charset="0"/>
              </a:rPr>
              <a:pPr/>
              <a:t>18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1C9D49-BE8A-4CAF-9789-CB76AC549481}" type="slidenum">
              <a:rPr lang="en-US" altLang="tr-TR" smtClean="0">
                <a:latin typeface="Times New Roman" pitchFamily="18" charset="0"/>
              </a:rPr>
              <a:pPr/>
              <a:t>19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C84543-CA79-4920-BC8C-457CA4B6DBB4}" type="slidenum">
              <a:rPr lang="en-US" altLang="tr-TR" smtClean="0">
                <a:latin typeface="Times New Roman" pitchFamily="18" charset="0"/>
              </a:rPr>
              <a:pPr/>
              <a:t>20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1BEB1F-8E4F-48F6-ACD9-92EDE0F09A71}" type="slidenum">
              <a:rPr lang="en-US" altLang="tr-TR" smtClean="0">
                <a:latin typeface="Times New Roman" pitchFamily="18" charset="0"/>
              </a:rPr>
              <a:pPr/>
              <a:t>21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B9740-B2FA-487D-869C-FC3ECEA8C0EE}" type="slidenum">
              <a:rPr lang="en-US" altLang="tr-TR" smtClean="0">
                <a:latin typeface="Times New Roman" pitchFamily="18" charset="0"/>
              </a:rPr>
              <a:pPr/>
              <a:t>22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ED5477-8222-4EB0-9C87-DE61AFC76514}" type="slidenum">
              <a:rPr lang="en-US" altLang="tr-TR" smtClean="0">
                <a:latin typeface="Times New Roman" pitchFamily="18" charset="0"/>
              </a:rPr>
              <a:pPr/>
              <a:t>5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C40CE7-C835-49E9-87C6-8ED117861B6B}" type="slidenum">
              <a:rPr lang="en-US" altLang="tr-TR" smtClean="0">
                <a:latin typeface="Times New Roman" pitchFamily="18" charset="0"/>
              </a:rPr>
              <a:pPr/>
              <a:t>23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BD14AC-64D3-4539-9020-387F3A8EB804}" type="slidenum">
              <a:rPr lang="en-US" altLang="tr-TR" smtClean="0">
                <a:latin typeface="Times New Roman" pitchFamily="18" charset="0"/>
              </a:rPr>
              <a:pPr/>
              <a:t>24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E6A371-B277-48E7-B909-4BC72813331F}" type="slidenum">
              <a:rPr lang="en-US" altLang="tr-TR" smtClean="0">
                <a:latin typeface="Times New Roman" pitchFamily="18" charset="0"/>
              </a:rPr>
              <a:pPr/>
              <a:t>25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B4A7E3-E1BA-4E2B-804F-5A926F12C3BE}" type="slidenum">
              <a:rPr lang="en-US" altLang="tr-TR" smtClean="0">
                <a:latin typeface="Times New Roman" pitchFamily="18" charset="0"/>
              </a:rPr>
              <a:pPr/>
              <a:t>26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BEE6D1-F125-4577-BF12-FF0441FD3B69}" type="slidenum">
              <a:rPr lang="en-US" altLang="tr-TR" smtClean="0">
                <a:latin typeface="Times New Roman" pitchFamily="18" charset="0"/>
              </a:rPr>
              <a:pPr/>
              <a:t>27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1CA93-D49D-42B2-AD43-266C0E8D3FA1}" type="slidenum">
              <a:rPr lang="en-US" altLang="tr-TR" smtClean="0">
                <a:latin typeface="Times New Roman" pitchFamily="18" charset="0"/>
              </a:rPr>
              <a:pPr/>
              <a:t>28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DB1970-B63C-46B6-B332-610123A1A989}" type="slidenum">
              <a:rPr lang="en-US" altLang="tr-TR" smtClean="0">
                <a:latin typeface="Times New Roman" pitchFamily="18" charset="0"/>
              </a:rPr>
              <a:pPr/>
              <a:t>29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D812E8-D0B0-40EA-9829-88FAA1E4A40B}" type="slidenum">
              <a:rPr lang="en-US" altLang="tr-TR" smtClean="0">
                <a:latin typeface="Times New Roman" pitchFamily="18" charset="0"/>
              </a:rPr>
              <a:pPr/>
              <a:t>30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4861A-9FD2-43E4-82A2-CE290DCF4A51}" type="slidenum">
              <a:rPr lang="en-US" altLang="tr-TR" smtClean="0">
                <a:latin typeface="Times New Roman" pitchFamily="18" charset="0"/>
              </a:rPr>
              <a:pPr/>
              <a:t>31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E1A415-36D1-49BB-81A1-83D1BF4908C3}" type="slidenum">
              <a:rPr lang="en-US" altLang="tr-TR" smtClean="0">
                <a:latin typeface="Times New Roman" pitchFamily="18" charset="0"/>
              </a:rPr>
              <a:pPr/>
              <a:t>32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B98382-1960-4CC5-A4AA-3B25E70BDA23}" type="slidenum">
              <a:rPr lang="en-US" altLang="tr-TR" smtClean="0">
                <a:latin typeface="Times New Roman" pitchFamily="18" charset="0"/>
              </a:rPr>
              <a:pPr/>
              <a:t>6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8CA176-1023-4BE1-A6C2-A9CAFA9D119A}" type="slidenum">
              <a:rPr lang="en-US" altLang="tr-TR" smtClean="0">
                <a:latin typeface="Times New Roman" pitchFamily="18" charset="0"/>
              </a:rPr>
              <a:pPr/>
              <a:t>33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4BFAE1-EF3E-4408-A3C5-32142F6FBC73}" type="slidenum">
              <a:rPr lang="en-US" altLang="tr-TR" smtClean="0">
                <a:latin typeface="Times New Roman" pitchFamily="18" charset="0"/>
              </a:rPr>
              <a:pPr/>
              <a:t>34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83922E-5B70-48EF-8348-0E72B21243AB}" type="slidenum">
              <a:rPr lang="en-US" altLang="tr-TR" smtClean="0">
                <a:latin typeface="Times New Roman" pitchFamily="18" charset="0"/>
              </a:rPr>
              <a:pPr/>
              <a:t>35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6AB702-2CA8-4131-9C00-FC6C43206957}" type="slidenum">
              <a:rPr lang="en-US" altLang="tr-TR" smtClean="0">
                <a:latin typeface="Times New Roman" pitchFamily="18" charset="0"/>
              </a:rPr>
              <a:pPr/>
              <a:t>36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3A3005-1783-4AC8-8E50-F0D6F6910D99}" type="slidenum">
              <a:rPr lang="en-US" altLang="tr-TR" smtClean="0">
                <a:latin typeface="Times New Roman" pitchFamily="18" charset="0"/>
              </a:rPr>
              <a:pPr/>
              <a:t>37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DB1970-B63C-46B6-B332-610123A1A989}" type="slidenum">
              <a:rPr lang="en-US" altLang="tr-TR" smtClean="0">
                <a:latin typeface="Times New Roman" pitchFamily="18" charset="0"/>
              </a:rPr>
              <a:pPr/>
              <a:t>38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B3B0E8-D6B2-4215-9676-457EF10583AF}" type="slidenum">
              <a:rPr lang="en-US" altLang="tr-TR" smtClean="0">
                <a:latin typeface="Times New Roman" pitchFamily="18" charset="0"/>
              </a:rPr>
              <a:pPr/>
              <a:t>39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B3B0E8-D6B2-4215-9676-457EF10583AF}" type="slidenum">
              <a:rPr lang="en-US" altLang="tr-TR" smtClean="0">
                <a:latin typeface="Times New Roman" pitchFamily="18" charset="0"/>
              </a:rPr>
              <a:pPr/>
              <a:t>40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0562B2-37E7-4651-A88D-3F621C877A65}" type="slidenum">
              <a:rPr lang="en-US" altLang="tr-TR" smtClean="0">
                <a:latin typeface="Times New Roman" pitchFamily="18" charset="0"/>
              </a:rPr>
              <a:pPr/>
              <a:t>41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12BA0E-90C6-4821-A194-A87B617C67CC}" type="slidenum">
              <a:rPr lang="en-US" altLang="tr-TR" smtClean="0">
                <a:latin typeface="Times New Roman" pitchFamily="18" charset="0"/>
              </a:rPr>
              <a:pPr/>
              <a:t>42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70599D-CC45-47F4-AA9B-460A275EF534}" type="slidenum">
              <a:rPr lang="en-US" altLang="tr-TR" smtClean="0">
                <a:latin typeface="Times New Roman" pitchFamily="18" charset="0"/>
              </a:rPr>
              <a:pPr/>
              <a:t>7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DB1970-B63C-46B6-B332-610123A1A989}" type="slidenum">
              <a:rPr lang="en-US" altLang="tr-TR" smtClean="0">
                <a:latin typeface="Times New Roman" pitchFamily="18" charset="0"/>
              </a:rPr>
              <a:pPr/>
              <a:t>43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67FC87-7A89-49B3-888F-56707ABE287A}" type="slidenum">
              <a:rPr lang="en-US" altLang="tr-TR" smtClean="0">
                <a:latin typeface="Times New Roman" pitchFamily="18" charset="0"/>
              </a:rPr>
              <a:pPr/>
              <a:t>44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3DB60F-82A2-4BEF-8A55-6B75ECFB9D5B}" type="slidenum">
              <a:rPr lang="en-US" altLang="tr-TR" smtClean="0">
                <a:latin typeface="Times New Roman" pitchFamily="18" charset="0"/>
              </a:rPr>
              <a:pPr/>
              <a:t>45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2DDA8C-78B8-457B-B15C-CCE4CC03A489}" type="slidenum">
              <a:rPr lang="en-US" altLang="tr-TR" smtClean="0">
                <a:latin typeface="Times New Roman" pitchFamily="18" charset="0"/>
              </a:rPr>
              <a:pPr/>
              <a:t>46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C3320A-233F-4994-8CD5-CB450E521D79}" type="slidenum">
              <a:rPr lang="en-US" altLang="tr-TR" smtClean="0">
                <a:latin typeface="Times New Roman" pitchFamily="18" charset="0"/>
              </a:rPr>
              <a:pPr/>
              <a:t>47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B5BD91-2148-4098-9DA9-CFE07081509A}" type="slidenum">
              <a:rPr lang="en-US" altLang="tr-TR" smtClean="0">
                <a:latin typeface="Times New Roman" pitchFamily="18" charset="0"/>
              </a:rPr>
              <a:pPr/>
              <a:t>48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26A67F-12E1-47A7-B1F8-824368B4CC57}" type="slidenum">
              <a:rPr lang="en-US" altLang="tr-TR" smtClean="0">
                <a:latin typeface="Times New Roman" pitchFamily="18" charset="0"/>
              </a:rPr>
              <a:pPr/>
              <a:t>49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C0941-B023-497B-A375-F87A0556CB64}" type="slidenum">
              <a:rPr lang="en-US" altLang="tr-TR" smtClean="0">
                <a:latin typeface="Times New Roman" pitchFamily="18" charset="0"/>
              </a:rPr>
              <a:pPr/>
              <a:t>50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F9DC3D-3F78-4A9B-B9BD-677F5C7AC07E}" type="slidenum">
              <a:rPr lang="en-US" altLang="tr-TR" smtClean="0">
                <a:latin typeface="Times New Roman" pitchFamily="18" charset="0"/>
              </a:rPr>
              <a:pPr/>
              <a:t>51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EB93E5-AC29-49C1-9243-A1E4EE0CECAA}" type="slidenum">
              <a:rPr lang="en-US" altLang="tr-TR" smtClean="0">
                <a:latin typeface="Times New Roman" pitchFamily="18" charset="0"/>
              </a:rPr>
              <a:pPr/>
              <a:t>52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01AF94-ED37-4567-962C-F551348E0FB0}" type="slidenum">
              <a:rPr lang="en-US" altLang="tr-TR" smtClean="0">
                <a:latin typeface="Times New Roman" pitchFamily="18" charset="0"/>
              </a:rPr>
              <a:pPr/>
              <a:t>8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49EFE3-FF7B-4285-97E0-C78C8760D96E}" type="slidenum">
              <a:rPr lang="en-US" altLang="tr-TR" smtClean="0">
                <a:latin typeface="Times New Roman" pitchFamily="18" charset="0"/>
              </a:rPr>
              <a:pPr/>
              <a:t>53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FB57F4-8713-4F7D-AADE-166CD0FE10AD}" type="slidenum">
              <a:rPr lang="en-US" altLang="tr-TR" smtClean="0">
                <a:latin typeface="Times New Roman" pitchFamily="18" charset="0"/>
              </a:rPr>
              <a:pPr/>
              <a:t>54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640D2C-0F11-4417-A350-95C9794749A2}" type="slidenum">
              <a:rPr lang="en-US" altLang="tr-TR" smtClean="0">
                <a:latin typeface="Times New Roman" pitchFamily="18" charset="0"/>
              </a:rPr>
              <a:pPr/>
              <a:t>55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6F6CE5-CC13-41D7-90DD-AB0051502E41}" type="slidenum">
              <a:rPr lang="en-US" altLang="tr-TR" smtClean="0">
                <a:latin typeface="Times New Roman" pitchFamily="18" charset="0"/>
              </a:rPr>
              <a:pPr/>
              <a:t>56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6F6CE5-CC13-41D7-90DD-AB0051502E41}" type="slidenum">
              <a:rPr lang="en-US" altLang="tr-TR" smtClean="0">
                <a:latin typeface="Times New Roman" pitchFamily="18" charset="0"/>
              </a:rPr>
              <a:pPr/>
              <a:t>57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DB1970-B63C-46B6-B332-610123A1A989}" type="slidenum">
              <a:rPr lang="en-US" altLang="tr-TR" smtClean="0">
                <a:latin typeface="Times New Roman" pitchFamily="18" charset="0"/>
              </a:rPr>
              <a:pPr/>
              <a:t>58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8F4680-52B4-438A-8D84-FA791AFC2319}" type="slidenum">
              <a:rPr lang="en-US" altLang="tr-TR" smtClean="0">
                <a:latin typeface="Times New Roman" pitchFamily="18" charset="0"/>
              </a:rPr>
              <a:pPr/>
              <a:t>59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141D8B-93A1-4FBD-ADBF-BA3E92BFF632}" type="slidenum">
              <a:rPr lang="en-US" altLang="tr-TR" smtClean="0">
                <a:latin typeface="Times New Roman" pitchFamily="18" charset="0"/>
              </a:rPr>
              <a:pPr/>
              <a:t>60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4E9DEC-393A-43A9-A1FC-B645FE4ED401}" type="slidenum">
              <a:rPr lang="en-US" altLang="tr-TR" smtClean="0">
                <a:latin typeface="Times New Roman" pitchFamily="18" charset="0"/>
              </a:rPr>
              <a:pPr/>
              <a:t>61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4E9DEC-393A-43A9-A1FC-B645FE4ED401}" type="slidenum">
              <a:rPr lang="en-US" altLang="tr-TR" smtClean="0">
                <a:latin typeface="Times New Roman" pitchFamily="18" charset="0"/>
              </a:rPr>
              <a:pPr/>
              <a:t>62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30D87D-2B30-4738-967F-51437162BAB4}" type="slidenum">
              <a:rPr lang="en-US" altLang="tr-TR" smtClean="0">
                <a:latin typeface="Times New Roman" pitchFamily="18" charset="0"/>
              </a:rPr>
              <a:pPr/>
              <a:t>9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5BF828-ABD9-495A-BD33-9B66DEF53411}" type="slidenum">
              <a:rPr lang="en-US" altLang="tr-TR" smtClean="0">
                <a:latin typeface="Times New Roman" pitchFamily="18" charset="0"/>
              </a:rPr>
              <a:pPr/>
              <a:t>63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24CEAE-B739-4D3F-A69D-A1C47CC822F3}" type="slidenum">
              <a:rPr lang="en-US" altLang="tr-TR" smtClean="0">
                <a:latin typeface="Times New Roman" pitchFamily="18" charset="0"/>
              </a:rPr>
              <a:pPr/>
              <a:t>64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0DF159-66E5-45C8-BBEC-E9B7F3C3A447}" type="slidenum">
              <a:rPr lang="en-US" altLang="tr-TR" smtClean="0">
                <a:latin typeface="Times New Roman" pitchFamily="18" charset="0"/>
              </a:rPr>
              <a:pPr/>
              <a:t>65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8A0036-0997-4ABD-ABED-B1914E44FA21}" type="slidenum">
              <a:rPr lang="en-US" altLang="tr-TR" smtClean="0">
                <a:latin typeface="Times New Roman" pitchFamily="18" charset="0"/>
              </a:rPr>
              <a:pPr/>
              <a:t>66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597B84-AA93-4DF2-BD63-FFA011C3EB8B}" type="slidenum">
              <a:rPr lang="en-US" altLang="tr-TR" smtClean="0">
                <a:latin typeface="Times New Roman" pitchFamily="18" charset="0"/>
              </a:rPr>
              <a:pPr/>
              <a:t>67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7211E4-20FB-428E-9EA0-6F0DDD7CD86B}" type="slidenum">
              <a:rPr lang="en-US" altLang="tr-TR" smtClean="0">
                <a:latin typeface="Times New Roman" pitchFamily="18" charset="0"/>
              </a:rPr>
              <a:pPr/>
              <a:t>68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83E635-2732-4DE4-8CCC-46A42A5AE161}" type="slidenum">
              <a:rPr lang="en-US" altLang="tr-TR" smtClean="0">
                <a:latin typeface="Times New Roman" pitchFamily="18" charset="0"/>
              </a:rPr>
              <a:pPr/>
              <a:t>69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DFA4D2-C9F4-4077-A0DA-7A6EE3F72D75}" type="slidenum">
              <a:rPr lang="en-US" altLang="tr-TR" smtClean="0">
                <a:latin typeface="Times New Roman" pitchFamily="18" charset="0"/>
              </a:rPr>
              <a:pPr/>
              <a:t>70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4643F8-C178-4212-B76B-B9B24187EAF5}" type="slidenum">
              <a:rPr lang="en-US" altLang="tr-TR" smtClean="0">
                <a:latin typeface="Times New Roman" pitchFamily="18" charset="0"/>
              </a:rPr>
              <a:pPr/>
              <a:t>71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3FAFFB-015C-402A-9AEE-6E272AF64259}" type="slidenum">
              <a:rPr lang="en-US" altLang="tr-TR" smtClean="0">
                <a:latin typeface="Times New Roman" pitchFamily="18" charset="0"/>
              </a:rPr>
              <a:pPr/>
              <a:t>72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5ED716-90FA-4A8E-B245-72AFC82779D8}" type="slidenum">
              <a:rPr lang="en-US" altLang="tr-TR" smtClean="0">
                <a:latin typeface="Times New Roman" pitchFamily="18" charset="0"/>
              </a:rPr>
              <a:pPr/>
              <a:t>10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857EFD-074A-4E6B-AF61-F113B0AAD059}" type="slidenum">
              <a:rPr lang="en-US" altLang="tr-TR" smtClean="0">
                <a:latin typeface="Times New Roman" pitchFamily="18" charset="0"/>
              </a:rPr>
              <a:pPr/>
              <a:t>73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D844CA-7B98-451E-88BA-1D534FB2E1A7}" type="slidenum">
              <a:rPr lang="en-US" altLang="tr-TR" smtClean="0">
                <a:latin typeface="Times New Roman" pitchFamily="18" charset="0"/>
              </a:rPr>
              <a:pPr/>
              <a:t>74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DB1970-B63C-46B6-B332-610123A1A989}" type="slidenum">
              <a:rPr lang="en-US" altLang="tr-TR" smtClean="0">
                <a:latin typeface="Times New Roman" pitchFamily="18" charset="0"/>
              </a:rPr>
              <a:pPr/>
              <a:t>78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1D7B6B-2E99-4D59-BE83-78D3A637E00B}" type="slidenum">
              <a:rPr lang="en-US" altLang="tr-TR" smtClean="0">
                <a:latin typeface="Times New Roman" pitchFamily="18" charset="0"/>
              </a:rPr>
              <a:pPr/>
              <a:t>79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8A6C5-E511-4EC1-A28C-DF253EE700F5}" type="slidenum">
              <a:rPr lang="en-US" altLang="tr-TR" smtClean="0">
                <a:latin typeface="Times New Roman" pitchFamily="18" charset="0"/>
              </a:rPr>
              <a:pPr/>
              <a:t>80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DB1970-B63C-46B6-B332-610123A1A989}" type="slidenum">
              <a:rPr lang="en-US" altLang="tr-TR" smtClean="0">
                <a:latin typeface="Times New Roman" pitchFamily="18" charset="0"/>
              </a:rPr>
              <a:pPr/>
              <a:t>81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C16D76-A9BF-451E-A055-261B11DEBC14}" type="slidenum">
              <a:rPr lang="en-US" altLang="tr-TR" smtClean="0">
                <a:latin typeface="Times New Roman" pitchFamily="18" charset="0"/>
              </a:rPr>
              <a:pPr/>
              <a:t>82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EC072F-DA35-40E9-A4D1-78161DD78614}" type="slidenum">
              <a:rPr lang="en-US" altLang="tr-TR" smtClean="0">
                <a:latin typeface="Times New Roman" pitchFamily="18" charset="0"/>
              </a:rPr>
              <a:pPr/>
              <a:t>83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703D09-479B-47CA-8C7A-C384A51B28A4}" type="slidenum">
              <a:rPr lang="en-US" altLang="tr-TR" smtClean="0">
                <a:latin typeface="Times New Roman" pitchFamily="18" charset="0"/>
              </a:rPr>
              <a:pPr/>
              <a:t>84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D291C9-F315-42CE-A858-96AE215CB271}" type="slidenum">
              <a:rPr lang="en-US" altLang="tr-TR" smtClean="0">
                <a:latin typeface="Times New Roman" pitchFamily="18" charset="0"/>
              </a:rPr>
              <a:pPr/>
              <a:t>85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B9F416-AD91-43C2-81B3-EEF36DFFDA18}" type="slidenum">
              <a:rPr lang="en-US" altLang="tr-TR" smtClean="0">
                <a:latin typeface="Times New Roman" pitchFamily="18" charset="0"/>
              </a:rPr>
              <a:pPr/>
              <a:t>11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81472C-587F-4FE1-BD77-FEAEA99FEF37}" type="slidenum">
              <a:rPr lang="en-US" altLang="tr-TR" smtClean="0">
                <a:latin typeface="Times New Roman" pitchFamily="18" charset="0"/>
              </a:rPr>
              <a:pPr/>
              <a:t>86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0BC6CE-060C-48F7-8A07-ECA1767AF0B2}" type="slidenum">
              <a:rPr lang="en-US" altLang="tr-TR" smtClean="0">
                <a:latin typeface="Times New Roman" pitchFamily="18" charset="0"/>
              </a:rPr>
              <a:pPr/>
              <a:t>87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B864DA-BA21-4E51-875E-D3DE0123B5E5}" type="slidenum">
              <a:rPr lang="en-US" altLang="tr-TR" smtClean="0">
                <a:latin typeface="Times New Roman" pitchFamily="18" charset="0"/>
              </a:rPr>
              <a:pPr/>
              <a:t>88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733924-26C3-45F2-8269-7256F8000CA2}" type="slidenum">
              <a:rPr lang="en-US" altLang="tr-TR" smtClean="0">
                <a:latin typeface="Times New Roman" pitchFamily="18" charset="0"/>
              </a:rPr>
              <a:pPr/>
              <a:t>12</a:t>
            </a:fld>
            <a:endParaRPr lang="en-US" altLang="tr-TR" dirty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51347D2-1461-447E-9058-C12324507605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16216" y="6358024"/>
            <a:ext cx="2160240" cy="365760"/>
          </a:xfrm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27AC-CB8F-477B-A317-772B18EC91E7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44DA-3AB2-47CF-98BC-7108C72013EA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D657-8E52-4568-86A3-E99C96A27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F4C70-DC24-4C1D-B8D5-101A4D038E07}" type="datetime1">
              <a:rPr lang="tr-TR" smtClean="0"/>
              <a:t>29.12.2020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152" y="6375608"/>
            <a:ext cx="2126304" cy="365760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75608"/>
            <a:ext cx="2289048" cy="365760"/>
          </a:xfrm>
        </p:spPr>
        <p:txBody>
          <a:bodyPr/>
          <a:lstStyle/>
          <a:p>
            <a:fld id="{5F8847CA-59DD-4FE2-97D4-09BD53090827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75608"/>
            <a:ext cx="350520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84F7A90-0858-407F-97D7-BF4D8CAEF5AD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4018-21A0-4163-B134-49AF4C55ADA2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E271-51DF-49C1-921C-0CBAE23436BF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BBFB-D034-475F-83B8-3A0D9A1424DA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2AA1-0B7A-4302-B980-AA9FBAC983C3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1CAA-96F9-43CB-B10E-F35C8F9949F7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28C7-C91D-41CF-BCE2-0D9E5AE48D55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C8CB1C-9296-44F3-8D57-028C9283E509}" type="datetime1">
              <a:rPr lang="tr-TR" smtClean="0"/>
              <a:t>29.12.2020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4367" y="6356350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wmf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4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en.wikipedia.org/wiki/Image:Sphere-wireframe.png" TargetMode="Externa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0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8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Grafikleri</a:t>
            </a:r>
            <a:br>
              <a:rPr lang="tr-TR" dirty="0"/>
            </a:br>
            <a:r>
              <a:rPr lang="tr-TR" sz="2000" dirty="0" err="1"/>
              <a:t>Dr.Cengiz</a:t>
            </a:r>
            <a:r>
              <a:rPr lang="tr-TR" sz="2000" dirty="0"/>
              <a:t>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3 Boyutlu Nesne Gösterimleri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5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dirty="0"/>
              <a:t>Simit (devam)</a:t>
            </a:r>
            <a:endParaRPr lang="en-US" altLang="tr-T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>
            <a:normAutofit/>
          </a:bodyPr>
          <a:lstStyle/>
          <a:p>
            <a:r>
              <a:rPr lang="tr-TR" sz="2400" dirty="0"/>
              <a:t>Koordinat merkezinde dairesel bir yörüngeye sahip bir simit.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00" y="836712"/>
            <a:ext cx="4534788" cy="55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2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Süper Dörtgen Yüzeyler</a:t>
            </a:r>
            <a:r>
              <a:rPr lang="tr-TR" altLang="tr-TR" sz="3600" dirty="0"/>
              <a:t> </a:t>
            </a:r>
            <a:endParaRPr lang="en-US" altLang="tr-TR" sz="40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Süper Elipse</a:t>
            </a: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r>
              <a:rPr lang="tr-TR" altLang="tr-TR" sz="32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altLang="tr-TR" sz="3200" b="1" i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tr-TR" altLang="tr-TR" sz="32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r>
              <a:rPr lang="tr-TR" altLang="tr-TR" sz="3200" b="1" i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altLang="tr-TR" sz="2400" dirty="0">
                <a:solidFill>
                  <a:srgbClr val="336600"/>
                </a:solidFill>
              </a:rPr>
              <a:t> iken </a:t>
            </a:r>
            <a:r>
              <a:rPr lang="tr-TR" altLang="tr-TR" sz="32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altLang="tr-TR" sz="2400" dirty="0">
                <a:solidFill>
                  <a:srgbClr val="336600"/>
                </a:solidFill>
              </a:rPr>
              <a:t> değerinin değişimlerine göre süper elipsler: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95359"/>
              </p:ext>
            </p:extLst>
          </p:nvPr>
        </p:nvGraphicFramePr>
        <p:xfrm>
          <a:off x="1403648" y="1772816"/>
          <a:ext cx="47117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11680" imgH="1981080" progId="Equation.3">
                  <p:embed/>
                </p:oleObj>
              </mc:Choice>
              <mc:Fallback>
                <p:oleObj name="Equation" r:id="rId3" imgW="47116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72816"/>
                        <a:ext cx="47117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8228"/>
            <a:ext cx="69326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1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Süper Dörtgen Yüzeyler</a:t>
            </a:r>
            <a:r>
              <a:rPr lang="tr-TR" altLang="tr-TR" sz="3600" dirty="0"/>
              <a:t> </a:t>
            </a:r>
            <a:endParaRPr lang="en-US" altLang="tr-TR" sz="36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400" dirty="0">
                <a:solidFill>
                  <a:srgbClr val="336600"/>
                </a:solidFill>
              </a:rPr>
              <a:t>İngilizce: Superellipsoid'ler </a:t>
            </a:r>
            <a:r>
              <a:rPr lang="tr-TR" altLang="tr-TR" sz="2400" i="1" dirty="0">
                <a:solidFill>
                  <a:srgbClr val="336600"/>
                </a:solidFill>
              </a:rPr>
              <a:t>s</a:t>
            </a:r>
            <a:r>
              <a:rPr lang="tr-TR" altLang="tr-TR" sz="2400" baseline="-25000" dirty="0">
                <a:solidFill>
                  <a:srgbClr val="336600"/>
                </a:solidFill>
              </a:rPr>
              <a:t>1</a:t>
            </a:r>
            <a:r>
              <a:rPr lang="tr-TR" altLang="tr-TR" sz="2400" dirty="0">
                <a:solidFill>
                  <a:srgbClr val="336600"/>
                </a:solidFill>
              </a:rPr>
              <a:t> ve </a:t>
            </a:r>
            <a:r>
              <a:rPr lang="tr-TR" altLang="tr-TR" sz="2400" i="1" dirty="0">
                <a:solidFill>
                  <a:srgbClr val="336600"/>
                </a:solidFill>
              </a:rPr>
              <a:t>s</a:t>
            </a:r>
            <a:r>
              <a:rPr lang="tr-TR" altLang="tr-TR" sz="2400" baseline="-25000" dirty="0">
                <a:solidFill>
                  <a:srgbClr val="336600"/>
                </a:solidFill>
              </a:rPr>
              <a:t>2 </a:t>
            </a:r>
            <a:r>
              <a:rPr lang="tr-TR" altLang="tr-TR" sz="2400" dirty="0">
                <a:solidFill>
                  <a:srgbClr val="336600"/>
                </a:solidFill>
              </a:rPr>
              <a:t>üstel değerleri ile oluşturulur:</a:t>
            </a:r>
            <a:endParaRPr lang="en-US" altLang="tr-TR" sz="2400" baseline="-25000" dirty="0">
              <a:solidFill>
                <a:srgbClr val="336600"/>
              </a:solidFill>
            </a:endParaRP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711831"/>
              </p:ext>
            </p:extLst>
          </p:nvPr>
        </p:nvGraphicFramePr>
        <p:xfrm>
          <a:off x="1331913" y="2348880"/>
          <a:ext cx="6251575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01640" imgH="761760" progId="Equation.3">
                  <p:embed/>
                </p:oleObj>
              </mc:Choice>
              <mc:Fallback>
                <p:oleObj name="Equation" r:id="rId3" imgW="25016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348880"/>
                        <a:ext cx="6251575" cy="190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33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32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altLang="tr-TR" sz="3200" b="1" i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tr-TR" altLang="tr-TR" sz="32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r>
              <a:rPr lang="tr-TR" altLang="tr-TR" sz="3200" b="1" i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altLang="tr-TR" sz="2400" b="1" i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32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r>
              <a:rPr lang="tr-TR" altLang="tr-TR" sz="3200" b="1" i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tr-TR" altLang="tr-TR" sz="2400" dirty="0">
                <a:solidFill>
                  <a:srgbClr val="336600"/>
                </a:solidFill>
              </a:rPr>
              <a:t> iken </a:t>
            </a:r>
            <a:r>
              <a:rPr lang="tr-TR" altLang="tr-TR" sz="32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altLang="tr-TR" sz="3200" b="1" i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tr-TR" sz="2400" dirty="0">
                <a:solidFill>
                  <a:srgbClr val="336600"/>
                </a:solidFill>
              </a:rPr>
              <a:t> ve </a:t>
            </a:r>
            <a:r>
              <a:rPr lang="tr-TR" altLang="tr-TR" sz="32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altLang="tr-TR" sz="3200" b="1" i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tr-TR" sz="2400" dirty="0">
                <a:solidFill>
                  <a:srgbClr val="336600"/>
                </a:solidFill>
              </a:rPr>
              <a:t> değerinin değişimlerine göre 3 boyutlu süper elipsler:</a:t>
            </a:r>
            <a:endParaRPr lang="en-US" altLang="tr-TR" sz="2400" dirty="0">
              <a:solidFill>
                <a:srgbClr val="336600"/>
              </a:solidFill>
            </a:endParaRPr>
          </a:p>
          <a:p>
            <a:endParaRPr lang="tr-TR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altLang="tr-TR" dirty="0"/>
              <a:t>Süper Dörtgen Yüzeyler</a:t>
            </a:r>
            <a:r>
              <a:rPr lang="tr-TR" altLang="tr-TR" sz="3600" dirty="0"/>
              <a:t> </a:t>
            </a:r>
            <a:endParaRPr lang="en-US" altLang="tr-TR" sz="36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56" y="2328213"/>
            <a:ext cx="4289276" cy="42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8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Eğri (</a:t>
            </a:r>
            <a:r>
              <a:rPr lang="tr-TR" altLang="tr-TR" sz="3200" i="1" dirty="0"/>
              <a:t>Spline</a:t>
            </a:r>
            <a:r>
              <a:rPr lang="tr-TR" altLang="tr-TR" sz="3200" dirty="0"/>
              <a:t>) Çizimlerinin Tarihçesi</a:t>
            </a:r>
            <a:endParaRPr lang="en-US" altLang="tr-T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760913" cy="3886200"/>
          </a:xfrm>
        </p:spPr>
        <p:txBody>
          <a:bodyPr/>
          <a:lstStyle/>
          <a:p>
            <a:pPr eaLnBrk="1" hangingPunct="1"/>
            <a:r>
              <a:rPr lang="en-US" altLang="tr-TR" sz="2400" dirty="0"/>
              <a:t>Draftsman ‘</a:t>
            </a:r>
            <a:r>
              <a:rPr lang="tr-TR" altLang="tr-TR" sz="2400" dirty="0"/>
              <a:t>ördek</a:t>
            </a:r>
            <a:r>
              <a:rPr lang="en-US" altLang="tr-TR" sz="2400" dirty="0"/>
              <a:t>’ </a:t>
            </a:r>
            <a:r>
              <a:rPr lang="tr-TR" altLang="tr-TR" sz="2400" dirty="0"/>
              <a:t>ismi verilen ağırlıklarla tahta şeritlere şekil vererek eğri çizmiştir. </a:t>
            </a:r>
            <a:endParaRPr lang="en-US" altLang="tr-TR" sz="2400" dirty="0"/>
          </a:p>
          <a:p>
            <a:pPr eaLnBrk="1" hangingPunct="1"/>
            <a:r>
              <a:rPr lang="tr-TR" altLang="tr-TR" sz="2400" dirty="0"/>
              <a:t>Çivi uçlar eğriyi çeken veya iten kontrol noktalarıdırlar.</a:t>
            </a:r>
          </a:p>
          <a:p>
            <a:pPr eaLnBrk="1" hangingPunct="1"/>
            <a:r>
              <a:rPr lang="tr-TR" altLang="tr-TR" sz="2400" dirty="0"/>
              <a:t>Şerit kırılmadıkça devamlılık koşullarına uymaktadır.</a:t>
            </a:r>
            <a:endParaRPr lang="en-US" altLang="tr-TR" sz="2400" dirty="0"/>
          </a:p>
        </p:txBody>
      </p:sp>
      <p:pic>
        <p:nvPicPr>
          <p:cNvPr id="46084" name="Picture 5" descr="draftweigh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44960"/>
            <a:ext cx="249555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draftweight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38463"/>
            <a:ext cx="2667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5943600" y="3249960"/>
            <a:ext cx="2037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dirty="0">
                <a:latin typeface="Times New Roman" pitchFamily="18" charset="0"/>
              </a:rPr>
              <a:t>Ördek</a:t>
            </a:r>
            <a:r>
              <a:rPr lang="en-US" altLang="tr-TR" sz="2400" dirty="0">
                <a:latin typeface="Times New Roman" pitchFamily="18" charset="0"/>
              </a:rPr>
              <a:t> (</a:t>
            </a:r>
            <a:r>
              <a:rPr lang="tr-TR" altLang="tr-TR" sz="2400" dirty="0">
                <a:latin typeface="Times New Roman" pitchFamily="18" charset="0"/>
              </a:rPr>
              <a:t>ağırlık</a:t>
            </a:r>
            <a:r>
              <a:rPr lang="en-US" altLang="tr-TR" sz="2400" dirty="0">
                <a:latin typeface="Times New Roman" pitchFamily="18" charset="0"/>
              </a:rPr>
              <a:t>)</a:t>
            </a: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5292080" y="5919663"/>
            <a:ext cx="3497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dirty="0">
                <a:latin typeface="Times New Roman" pitchFamily="18" charset="0"/>
              </a:rPr>
              <a:t>Ördekler eğriye şekil verir.</a:t>
            </a:r>
            <a:endParaRPr lang="en-US" altLang="tr-TR" sz="2400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199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Eğri (</a:t>
            </a:r>
            <a:r>
              <a:rPr lang="tr-TR" altLang="tr-TR" sz="3200" i="1" dirty="0"/>
              <a:t>Spline</a:t>
            </a:r>
            <a:r>
              <a:rPr lang="tr-TR" altLang="tr-TR" sz="3200" dirty="0"/>
              <a:t>) Gösterimleri</a:t>
            </a:r>
            <a:endParaRPr lang="en-US" altLang="tr-TR" sz="3200" dirty="0"/>
          </a:p>
        </p:txBody>
      </p:sp>
      <p:sp>
        <p:nvSpPr>
          <p:cNvPr id="4710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800" dirty="0">
                <a:solidFill>
                  <a:srgbClr val="0000FF"/>
                </a:solidFill>
              </a:rPr>
              <a:t>Ara değerleri hesaplama (Interpolation)</a:t>
            </a:r>
          </a:p>
          <a:p>
            <a:pPr eaLnBrk="1" hangingPunct="1"/>
            <a:r>
              <a:rPr lang="tr-TR" altLang="tr-TR" sz="2800" dirty="0">
                <a:solidFill>
                  <a:srgbClr val="0000FF"/>
                </a:solidFill>
              </a:rPr>
              <a:t>Yaklaşım (Approximation)</a:t>
            </a:r>
            <a:endParaRPr lang="tr-TR" altLang="tr-TR" sz="4000" dirty="0">
              <a:solidFill>
                <a:srgbClr val="0000FF"/>
              </a:solidFill>
            </a:endParaRPr>
          </a:p>
          <a:p>
            <a:pPr lvl="1" eaLnBrk="1" hangingPunct="1"/>
            <a:r>
              <a:rPr lang="tr-TR" altLang="tr-TR" sz="2400" dirty="0">
                <a:solidFill>
                  <a:srgbClr val="FF0000"/>
                </a:solidFill>
              </a:rPr>
              <a:t>Kontrol noktaları:</a:t>
            </a:r>
            <a:r>
              <a:rPr lang="tr-TR" altLang="tr-TR" sz="2400" dirty="0">
                <a:solidFill>
                  <a:schemeClr val="bg2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Verilen bir nokta seti.</a:t>
            </a:r>
          </a:p>
          <a:p>
            <a:pPr lvl="1" eaLnBrk="1" hangingPunct="1"/>
            <a:r>
              <a:rPr lang="tr-TR" altLang="tr-TR" sz="2400" dirty="0">
                <a:solidFill>
                  <a:srgbClr val="FF0000"/>
                </a:solidFill>
              </a:rPr>
              <a:t>İnterpolasyon:</a:t>
            </a:r>
            <a:r>
              <a:rPr lang="tr-TR" altLang="tr-TR" sz="2400" dirty="0">
                <a:solidFill>
                  <a:srgbClr val="336600"/>
                </a:solidFill>
              </a:rPr>
              <a:t> Her kontrol noktasından geçmesi gereken polinom denklemin çizimi.</a:t>
            </a:r>
          </a:p>
          <a:p>
            <a:pPr lvl="1" eaLnBrk="1" hangingPunct="1"/>
            <a:r>
              <a:rPr lang="tr-TR" altLang="tr-TR" sz="2400" dirty="0">
                <a:solidFill>
                  <a:srgbClr val="FF0000"/>
                </a:solidFill>
              </a:rPr>
              <a:t>Yaklaşım:</a:t>
            </a:r>
            <a:r>
              <a:rPr lang="tr-TR" altLang="tr-TR" sz="2400" dirty="0">
                <a:solidFill>
                  <a:srgbClr val="336600"/>
                </a:solidFill>
              </a:rPr>
              <a:t> Kontrol noktalarından geçmesi gerekmeyen polinom denklemin çizimi.</a:t>
            </a:r>
          </a:p>
          <a:p>
            <a:pPr lvl="2"/>
            <a:r>
              <a:rPr lang="tr-TR" altLang="tr-TR" sz="2100" dirty="0">
                <a:solidFill>
                  <a:srgbClr val="336600"/>
                </a:solidFill>
              </a:rPr>
              <a:t>Başlangıç ve bitiş hariç hiçbir noktaya değmez. </a:t>
            </a:r>
            <a:endParaRPr lang="en-US" altLang="tr-TR" sz="21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8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İnterpolasyon ve Yaklaşım Eğrileri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tr-TR" sz="2000" dirty="0"/>
              <a:t>Yanda 6 kontrol noktalı interpolasyon</a:t>
            </a:r>
            <a:br>
              <a:rPr lang="tr-TR" altLang="tr-TR" sz="2000" dirty="0"/>
            </a:br>
            <a:r>
              <a:rPr lang="tr-TR" altLang="tr-TR" sz="2000" dirty="0"/>
              <a:t>ile oluşturulmuş devamlı polinom </a:t>
            </a:r>
            <a:br>
              <a:rPr lang="tr-TR" altLang="tr-TR" sz="2000" dirty="0"/>
            </a:br>
            <a:r>
              <a:rPr lang="tr-TR" altLang="tr-TR" sz="2000" dirty="0"/>
              <a:t>bölümlere sahip çizim.</a:t>
            </a:r>
          </a:p>
          <a:p>
            <a:pPr eaLnBrk="1" hangingPunct="1"/>
            <a:endParaRPr lang="tr-TR" altLang="tr-TR" sz="2000" dirty="0"/>
          </a:p>
          <a:p>
            <a:pPr eaLnBrk="1" hangingPunct="1"/>
            <a:endParaRPr lang="tr-TR" altLang="tr-TR" sz="2000" dirty="0"/>
          </a:p>
          <a:p>
            <a:pPr eaLnBrk="1" hangingPunct="1"/>
            <a:endParaRPr lang="tr-TR" altLang="tr-TR" sz="2000" dirty="0"/>
          </a:p>
          <a:p>
            <a:endParaRPr lang="tr-TR" sz="2000" dirty="0"/>
          </a:p>
          <a:p>
            <a:r>
              <a:rPr lang="tr-TR" sz="2000" dirty="0"/>
              <a:t>Aşağıda 6 kontrol noktalı yaklaşım</a:t>
            </a:r>
            <a:br>
              <a:rPr lang="tr-TR" sz="2000" dirty="0"/>
            </a:br>
            <a:r>
              <a:rPr lang="tr-TR" sz="2000" dirty="0"/>
              <a:t>ile oluşturulmuş devamlı polinom </a:t>
            </a:r>
            <a:br>
              <a:rPr lang="tr-TR" sz="2000" dirty="0"/>
            </a:br>
            <a:r>
              <a:rPr lang="tr-TR" sz="2000" dirty="0"/>
              <a:t>bölümlere sahip çizim.</a:t>
            </a:r>
          </a:p>
          <a:p>
            <a:pPr eaLnBrk="1" hangingPunct="1"/>
            <a:endParaRPr lang="tr-TR" altLang="tr-TR" sz="2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20" y="1223096"/>
            <a:ext cx="16129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08872"/>
            <a:ext cx="3784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89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dirty="0"/>
              <a:t>Dışbükey Zarf ( İng: </a:t>
            </a:r>
            <a:r>
              <a:rPr lang="tr-TR" altLang="tr-TR" i="1" dirty="0"/>
              <a:t>Convex Hull </a:t>
            </a:r>
            <a:r>
              <a:rPr lang="tr-TR" altLang="tr-TR" sz="3200" dirty="0"/>
              <a:t>)</a:t>
            </a:r>
            <a:endParaRPr lang="en-US" altLang="tr-TR"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800" dirty="0">
                <a:solidFill>
                  <a:srgbClr val="FF0000"/>
                </a:solidFill>
              </a:rPr>
              <a:t>Zarf: </a:t>
            </a:r>
            <a:r>
              <a:rPr lang="tr-TR" altLang="tr-TR" sz="2800" dirty="0">
                <a:solidFill>
                  <a:srgbClr val="336600"/>
                </a:solidFill>
              </a:rPr>
              <a:t>Kontrol noktalarını içine alan bir poligondur.</a:t>
            </a:r>
          </a:p>
          <a:p>
            <a:pPr eaLnBrk="1" hangingPunct="1"/>
            <a:endParaRPr lang="tr-TR" altLang="tr-TR" sz="2800" dirty="0">
              <a:solidFill>
                <a:srgbClr val="336600"/>
              </a:solidFill>
            </a:endParaRPr>
          </a:p>
          <a:p>
            <a:r>
              <a:rPr lang="tr-TR" altLang="tr-TR" sz="2800" dirty="0">
                <a:solidFill>
                  <a:srgbClr val="336600"/>
                </a:solidFill>
              </a:rPr>
              <a:t>Zarf, eğrinin veya yüzeyin kontrol noktala-rını içine alan bölgeden sapmasının bir ölçüsünü bize sağlar.</a:t>
            </a:r>
          </a:p>
        </p:txBody>
      </p:sp>
    </p:spTree>
    <p:extLst>
      <p:ext uri="{BB962C8B-B14F-4D97-AF65-F5344CB8AC3E}">
        <p14:creationId xmlns:p14="http://schemas.microsoft.com/office/powerpoint/2010/main" val="2068201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Dış-bükey zarflar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Aşağıdaki şekilde zarflar kesikli çizgilerle gösterilmiştir.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37" y="2204864"/>
            <a:ext cx="699814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0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Eğri (Spline) Gösterimleri</a:t>
            </a:r>
            <a:endParaRPr lang="en-US" altLang="tr-TR" sz="32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>
                <a:solidFill>
                  <a:srgbClr val="0000FF"/>
                </a:solidFill>
              </a:rPr>
              <a:t>Parametrik devamlılık koşulları</a:t>
            </a:r>
          </a:p>
          <a:p>
            <a:pPr lvl="1" eaLnBrk="1" hangingPunct="1"/>
            <a:r>
              <a:rPr lang="tr-TR" altLang="tr-TR" sz="2400" dirty="0">
                <a:solidFill>
                  <a:srgbClr val="FF0000"/>
                </a:solidFill>
              </a:rPr>
              <a:t>Sıfırıncı derece </a:t>
            </a:r>
            <a:r>
              <a:rPr lang="tr-TR" altLang="tr-TR" sz="2400" b="1" dirty="0">
                <a:solidFill>
                  <a:srgbClr val="FF0000"/>
                </a:solidFill>
              </a:rPr>
              <a:t>(</a:t>
            </a:r>
            <a:r>
              <a:rPr lang="tr-TR" altLang="tr-TR" sz="2400" b="1" i="1" dirty="0">
                <a:solidFill>
                  <a:srgbClr val="FF0000"/>
                </a:solidFill>
              </a:rPr>
              <a:t>C</a:t>
            </a:r>
            <a:r>
              <a:rPr lang="tr-TR" altLang="tr-TR" sz="2400" b="1" i="1" baseline="30000" dirty="0">
                <a:solidFill>
                  <a:srgbClr val="FF0000"/>
                </a:solidFill>
              </a:rPr>
              <a:t>0</a:t>
            </a:r>
            <a:r>
              <a:rPr lang="tr-TR" altLang="tr-TR" sz="2400" b="1" dirty="0">
                <a:solidFill>
                  <a:srgbClr val="FF0000"/>
                </a:solidFill>
              </a:rPr>
              <a:t>)</a:t>
            </a:r>
            <a:r>
              <a:rPr lang="tr-TR" altLang="tr-TR" sz="2400" b="1" i="1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00"/>
                </a:solidFill>
              </a:rPr>
              <a:t>devamlılık</a:t>
            </a:r>
            <a:r>
              <a:rPr lang="tr-TR" altLang="tr-TR" sz="2400" dirty="0">
                <a:solidFill>
                  <a:schemeClr val="tx2"/>
                </a:solidFill>
              </a:rPr>
              <a:t>:</a:t>
            </a:r>
            <a:r>
              <a:rPr lang="tr-TR" altLang="tr-TR" sz="2400" dirty="0">
                <a:solidFill>
                  <a:srgbClr val="336600"/>
                </a:solidFill>
              </a:rPr>
              <a:t> Sadece eğrilerin birleşmesi yeterlidir. </a:t>
            </a:r>
          </a:p>
          <a:p>
            <a:pPr lvl="1"/>
            <a:r>
              <a:rPr lang="tr-TR" altLang="tr-TR" sz="2400" dirty="0">
                <a:solidFill>
                  <a:srgbClr val="FF0000"/>
                </a:solidFill>
              </a:rPr>
              <a:t>Birinci derece </a:t>
            </a:r>
            <a:r>
              <a:rPr lang="tr-TR" altLang="tr-TR" sz="2400" b="1" dirty="0">
                <a:solidFill>
                  <a:srgbClr val="FF0000"/>
                </a:solidFill>
              </a:rPr>
              <a:t>(</a:t>
            </a:r>
            <a:r>
              <a:rPr lang="tr-TR" altLang="tr-TR" sz="2400" b="1" i="1" dirty="0">
                <a:solidFill>
                  <a:srgbClr val="FF0000"/>
                </a:solidFill>
              </a:rPr>
              <a:t>C</a:t>
            </a:r>
            <a:r>
              <a:rPr lang="tr-TR" altLang="tr-TR" sz="2400" b="1" i="1" baseline="30000" dirty="0">
                <a:solidFill>
                  <a:srgbClr val="FF0000"/>
                </a:solidFill>
              </a:rPr>
              <a:t>1</a:t>
            </a:r>
            <a:r>
              <a:rPr lang="tr-TR" altLang="tr-TR" sz="2400" b="1" dirty="0">
                <a:solidFill>
                  <a:srgbClr val="FF0000"/>
                </a:solidFill>
              </a:rPr>
              <a:t>)</a:t>
            </a:r>
            <a:r>
              <a:rPr lang="tr-TR" altLang="tr-TR" sz="2400" b="1" i="1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00"/>
                </a:solidFill>
              </a:rPr>
              <a:t>devamlılık</a:t>
            </a:r>
            <a:r>
              <a:rPr lang="tr-TR" altLang="tr-TR" sz="2400" dirty="0">
                <a:solidFill>
                  <a:schemeClr val="tx2"/>
                </a:solidFill>
              </a:rPr>
              <a:t>:</a:t>
            </a:r>
            <a:r>
              <a:rPr lang="tr-TR" altLang="tr-TR" sz="2400" dirty="0">
                <a:solidFill>
                  <a:srgbClr val="336600"/>
                </a:solidFill>
              </a:rPr>
              <a:t> Eğrilerin birleşim noktasında birinci türevler (tanjant çizgileri) eşit olmalıdır.</a:t>
            </a:r>
          </a:p>
          <a:p>
            <a:pPr lvl="1"/>
            <a:r>
              <a:rPr lang="tr-TR" altLang="tr-TR" sz="2400" dirty="0">
                <a:solidFill>
                  <a:srgbClr val="FF0000"/>
                </a:solidFill>
              </a:rPr>
              <a:t>İkinci derece </a:t>
            </a:r>
            <a:r>
              <a:rPr lang="tr-TR" altLang="tr-TR" sz="2400" b="1" dirty="0">
                <a:solidFill>
                  <a:srgbClr val="FF0000"/>
                </a:solidFill>
              </a:rPr>
              <a:t>(</a:t>
            </a:r>
            <a:r>
              <a:rPr lang="tr-TR" altLang="tr-TR" sz="2400" b="1" i="1" dirty="0">
                <a:solidFill>
                  <a:srgbClr val="FF0000"/>
                </a:solidFill>
              </a:rPr>
              <a:t>C</a:t>
            </a:r>
            <a:r>
              <a:rPr lang="tr-TR" altLang="tr-TR" sz="2400" b="1" i="1" baseline="30000" dirty="0">
                <a:solidFill>
                  <a:srgbClr val="FF0000"/>
                </a:solidFill>
              </a:rPr>
              <a:t>2</a:t>
            </a:r>
            <a:r>
              <a:rPr lang="tr-TR" altLang="tr-TR" sz="2400" b="1" dirty="0">
                <a:solidFill>
                  <a:srgbClr val="FF0000"/>
                </a:solidFill>
              </a:rPr>
              <a:t>)</a:t>
            </a:r>
            <a:r>
              <a:rPr lang="tr-TR" altLang="tr-TR" sz="2400" b="1" i="1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00"/>
                </a:solidFill>
              </a:rPr>
              <a:t>devamlılık</a:t>
            </a:r>
            <a:r>
              <a:rPr lang="tr-TR" altLang="tr-TR" sz="2400" dirty="0">
                <a:solidFill>
                  <a:schemeClr val="tx2"/>
                </a:solidFill>
              </a:rPr>
              <a:t>: </a:t>
            </a:r>
            <a:r>
              <a:rPr lang="tr-TR" altLang="tr-TR" sz="2400" dirty="0">
                <a:solidFill>
                  <a:srgbClr val="336600"/>
                </a:solidFill>
              </a:rPr>
              <a:t>Eğrilerin birleşim noktasında birinci ve ikinci türevler eşit olmalıdır.</a:t>
            </a:r>
            <a:endParaRPr lang="tr-TR" altLang="tr-TR" sz="28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5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dirty="0"/>
              <a:t>Poligon Yüzeyler</a:t>
            </a:r>
            <a:endParaRPr lang="en-US" altLang="tr-T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Tipik ASE veya OBJ uzantılı dosya içeriği: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899592" y="1988840"/>
            <a:ext cx="2448397" cy="33855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 b="1" dirty="0">
                <a:solidFill>
                  <a:srgbClr val="FF0000"/>
                </a:solidFill>
              </a:rPr>
              <a:t>NOKTALAR TABLOSU</a:t>
            </a:r>
            <a:endParaRPr lang="en-US" altLang="tr-TR" sz="1600" b="1" dirty="0">
              <a:solidFill>
                <a:srgbClr val="FF0000"/>
              </a:solidFill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899593" y="2349202"/>
            <a:ext cx="2448396" cy="17494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b="1" i="1" dirty="0">
                <a:solidFill>
                  <a:srgbClr val="009900"/>
                </a:solidFill>
              </a:rPr>
              <a:t>V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1</a:t>
            </a:r>
            <a:r>
              <a:rPr lang="tr-TR" altLang="tr-TR" b="1" i="1" dirty="0">
                <a:solidFill>
                  <a:srgbClr val="009900"/>
                </a:solidFill>
              </a:rPr>
              <a:t>:   x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1</a:t>
            </a:r>
            <a:r>
              <a:rPr lang="tr-TR" altLang="tr-TR" b="1" i="1" dirty="0">
                <a:solidFill>
                  <a:srgbClr val="009900"/>
                </a:solidFill>
              </a:rPr>
              <a:t>   y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1</a:t>
            </a:r>
            <a:r>
              <a:rPr lang="tr-TR" altLang="tr-TR" b="1" i="1" dirty="0">
                <a:solidFill>
                  <a:srgbClr val="009900"/>
                </a:solidFill>
              </a:rPr>
              <a:t>   z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1</a:t>
            </a:r>
          </a:p>
          <a:p>
            <a:pPr eaLnBrk="1" hangingPunct="1"/>
            <a:r>
              <a:rPr lang="tr-TR" altLang="tr-TR" b="1" i="1" dirty="0">
                <a:solidFill>
                  <a:srgbClr val="009900"/>
                </a:solidFill>
              </a:rPr>
              <a:t>V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2</a:t>
            </a:r>
            <a:r>
              <a:rPr lang="tr-TR" altLang="tr-TR" b="1" i="1" dirty="0">
                <a:solidFill>
                  <a:srgbClr val="009900"/>
                </a:solidFill>
              </a:rPr>
              <a:t>:   x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2</a:t>
            </a:r>
            <a:r>
              <a:rPr lang="tr-TR" altLang="tr-TR" b="1" i="1" dirty="0">
                <a:solidFill>
                  <a:srgbClr val="009900"/>
                </a:solidFill>
              </a:rPr>
              <a:t>   y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2</a:t>
            </a:r>
            <a:r>
              <a:rPr lang="tr-TR" altLang="tr-TR" b="1" i="1" dirty="0">
                <a:solidFill>
                  <a:srgbClr val="009900"/>
                </a:solidFill>
              </a:rPr>
              <a:t>   z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2</a:t>
            </a:r>
          </a:p>
          <a:p>
            <a:pPr eaLnBrk="1" hangingPunct="1"/>
            <a:r>
              <a:rPr lang="tr-TR" altLang="tr-TR" b="1" i="1" dirty="0">
                <a:solidFill>
                  <a:srgbClr val="009900"/>
                </a:solidFill>
              </a:rPr>
              <a:t>V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3</a:t>
            </a:r>
            <a:r>
              <a:rPr lang="tr-TR" altLang="tr-TR" b="1" i="1" dirty="0">
                <a:solidFill>
                  <a:srgbClr val="009900"/>
                </a:solidFill>
              </a:rPr>
              <a:t>:   x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3</a:t>
            </a:r>
            <a:r>
              <a:rPr lang="tr-TR" altLang="tr-TR" b="1" i="1" dirty="0">
                <a:solidFill>
                  <a:srgbClr val="009900"/>
                </a:solidFill>
              </a:rPr>
              <a:t>   y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3</a:t>
            </a:r>
            <a:r>
              <a:rPr lang="tr-TR" altLang="tr-TR" b="1" i="1" dirty="0">
                <a:solidFill>
                  <a:srgbClr val="009900"/>
                </a:solidFill>
              </a:rPr>
              <a:t>   z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3</a:t>
            </a:r>
          </a:p>
          <a:p>
            <a:pPr eaLnBrk="1" hangingPunct="1"/>
            <a:r>
              <a:rPr lang="tr-TR" altLang="tr-TR" b="1" i="1" dirty="0">
                <a:solidFill>
                  <a:srgbClr val="009900"/>
                </a:solidFill>
              </a:rPr>
              <a:t>V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4</a:t>
            </a:r>
            <a:r>
              <a:rPr lang="tr-TR" altLang="tr-TR" b="1" i="1" dirty="0">
                <a:solidFill>
                  <a:srgbClr val="009900"/>
                </a:solidFill>
              </a:rPr>
              <a:t>:   x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4</a:t>
            </a:r>
            <a:r>
              <a:rPr lang="tr-TR" altLang="tr-TR" b="1" i="1" dirty="0">
                <a:solidFill>
                  <a:srgbClr val="009900"/>
                </a:solidFill>
              </a:rPr>
              <a:t>   y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4</a:t>
            </a:r>
            <a:r>
              <a:rPr lang="tr-TR" altLang="tr-TR" b="1" i="1" dirty="0">
                <a:solidFill>
                  <a:srgbClr val="009900"/>
                </a:solidFill>
              </a:rPr>
              <a:t>   z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4</a:t>
            </a:r>
          </a:p>
          <a:p>
            <a:pPr eaLnBrk="1" hangingPunct="1"/>
            <a:r>
              <a:rPr lang="tr-TR" altLang="tr-TR" b="1" i="1" dirty="0">
                <a:solidFill>
                  <a:srgbClr val="009900"/>
                </a:solidFill>
              </a:rPr>
              <a:t>V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5</a:t>
            </a:r>
            <a:r>
              <a:rPr lang="tr-TR" altLang="tr-TR" b="1" i="1" dirty="0">
                <a:solidFill>
                  <a:srgbClr val="009900"/>
                </a:solidFill>
              </a:rPr>
              <a:t>:   x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5</a:t>
            </a:r>
            <a:r>
              <a:rPr lang="tr-TR" altLang="tr-TR" b="1" i="1" dirty="0">
                <a:solidFill>
                  <a:srgbClr val="009900"/>
                </a:solidFill>
              </a:rPr>
              <a:t>   y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5</a:t>
            </a:r>
            <a:r>
              <a:rPr lang="tr-TR" altLang="tr-TR" b="1" i="1" dirty="0">
                <a:solidFill>
                  <a:srgbClr val="009900"/>
                </a:solidFill>
              </a:rPr>
              <a:t>   z</a:t>
            </a:r>
            <a:r>
              <a:rPr lang="tr-TR" altLang="tr-TR" b="1" i="1" baseline="-25000" dirty="0">
                <a:solidFill>
                  <a:srgbClr val="009900"/>
                </a:solidFill>
              </a:rPr>
              <a:t>5</a:t>
            </a:r>
          </a:p>
          <a:p>
            <a:pPr eaLnBrk="1" hangingPunct="1"/>
            <a:endParaRPr lang="en-US" altLang="tr-TR" b="1" i="1" dirty="0">
              <a:solidFill>
                <a:srgbClr val="009900"/>
              </a:solidFill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3615036" y="1988840"/>
            <a:ext cx="2397249" cy="33855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 b="1" dirty="0">
                <a:solidFill>
                  <a:srgbClr val="FF0000"/>
                </a:solidFill>
              </a:rPr>
              <a:t>POLİGON TABLOSU</a:t>
            </a:r>
            <a:endParaRPr lang="en-US" altLang="tr-TR" sz="1600" b="1" dirty="0">
              <a:solidFill>
                <a:srgbClr val="FF0000"/>
              </a:solidFill>
            </a:endParaRP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615036" y="2349202"/>
            <a:ext cx="2397249" cy="86177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sz="1600" b="1" i="1" dirty="0">
                <a:solidFill>
                  <a:srgbClr val="009900"/>
                </a:solidFill>
              </a:rPr>
              <a:t>S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1 </a:t>
            </a:r>
            <a:r>
              <a:rPr lang="tr-TR" altLang="tr-TR" sz="1600" b="1" i="1" dirty="0">
                <a:solidFill>
                  <a:srgbClr val="009900"/>
                </a:solidFill>
              </a:rPr>
              <a:t>:   V 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1</a:t>
            </a:r>
            <a:r>
              <a:rPr lang="tr-TR" altLang="tr-TR" sz="1600" b="1" i="1" dirty="0">
                <a:solidFill>
                  <a:srgbClr val="009900"/>
                </a:solidFill>
              </a:rPr>
              <a:t>   V 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2</a:t>
            </a:r>
            <a:r>
              <a:rPr lang="tr-TR" altLang="tr-TR" sz="1600" b="1" i="1" dirty="0">
                <a:solidFill>
                  <a:srgbClr val="009900"/>
                </a:solidFill>
              </a:rPr>
              <a:t>   V 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3</a:t>
            </a:r>
          </a:p>
          <a:p>
            <a:pPr eaLnBrk="1" hangingPunct="1"/>
            <a:r>
              <a:rPr lang="tr-TR" altLang="tr-TR" sz="1600" b="1" i="1" dirty="0">
                <a:solidFill>
                  <a:srgbClr val="009900"/>
                </a:solidFill>
              </a:rPr>
              <a:t>S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2 </a:t>
            </a:r>
            <a:r>
              <a:rPr lang="tr-TR" altLang="tr-TR" sz="1600" b="1" i="1" dirty="0">
                <a:solidFill>
                  <a:srgbClr val="009900"/>
                </a:solidFill>
              </a:rPr>
              <a:t>:   V 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1</a:t>
            </a:r>
            <a:r>
              <a:rPr lang="tr-TR" altLang="tr-TR" sz="1600" b="1" i="1" dirty="0">
                <a:solidFill>
                  <a:srgbClr val="009900"/>
                </a:solidFill>
              </a:rPr>
              <a:t>   V 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3</a:t>
            </a:r>
            <a:r>
              <a:rPr lang="tr-TR" altLang="tr-TR" sz="1600" b="1" i="1" dirty="0">
                <a:solidFill>
                  <a:srgbClr val="009900"/>
                </a:solidFill>
              </a:rPr>
              <a:t>   V 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4</a:t>
            </a:r>
          </a:p>
          <a:p>
            <a:pPr eaLnBrk="1" hangingPunct="1"/>
            <a:endParaRPr lang="en-US" altLang="tr-TR" b="1" i="1" dirty="0">
              <a:solidFill>
                <a:srgbClr val="009900"/>
              </a:solidFill>
            </a:endParaRPr>
          </a:p>
        </p:txBody>
      </p:sp>
      <p:sp>
        <p:nvSpPr>
          <p:cNvPr id="41993" name="Line 14"/>
          <p:cNvSpPr>
            <a:spLocks noChangeShapeType="1"/>
          </p:cNvSpPr>
          <p:nvPr/>
        </p:nvSpPr>
        <p:spPr bwMode="auto">
          <a:xfrm flipV="1">
            <a:off x="4140200" y="3860800"/>
            <a:ext cx="2736850" cy="208915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1994" name="Line 15"/>
          <p:cNvSpPr>
            <a:spLocks noChangeShapeType="1"/>
          </p:cNvSpPr>
          <p:nvPr/>
        </p:nvSpPr>
        <p:spPr bwMode="auto">
          <a:xfrm flipV="1">
            <a:off x="4140200" y="5516563"/>
            <a:ext cx="1800225" cy="433387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1995" name="Line 16"/>
          <p:cNvSpPr>
            <a:spLocks noChangeShapeType="1"/>
          </p:cNvSpPr>
          <p:nvPr/>
        </p:nvSpPr>
        <p:spPr bwMode="auto">
          <a:xfrm>
            <a:off x="5940425" y="5516563"/>
            <a:ext cx="1079500" cy="649287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1997" name="Line 18"/>
          <p:cNvSpPr>
            <a:spLocks noChangeShapeType="1"/>
          </p:cNvSpPr>
          <p:nvPr/>
        </p:nvSpPr>
        <p:spPr bwMode="auto">
          <a:xfrm>
            <a:off x="6882130" y="3860800"/>
            <a:ext cx="137795" cy="230505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1998" name="Line 19"/>
          <p:cNvSpPr>
            <a:spLocks noChangeShapeType="1"/>
          </p:cNvSpPr>
          <p:nvPr/>
        </p:nvSpPr>
        <p:spPr bwMode="auto">
          <a:xfrm flipV="1">
            <a:off x="5940425" y="3860800"/>
            <a:ext cx="936625" cy="1655763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2000" name="Text Box 23"/>
          <p:cNvSpPr txBox="1">
            <a:spLocks noChangeArrowheads="1"/>
          </p:cNvSpPr>
          <p:nvPr/>
        </p:nvSpPr>
        <p:spPr bwMode="auto">
          <a:xfrm>
            <a:off x="5491163" y="4941888"/>
            <a:ext cx="71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 b="1" i="1" dirty="0">
                <a:solidFill>
                  <a:srgbClr val="002060"/>
                </a:solidFill>
              </a:rPr>
              <a:t>S</a:t>
            </a:r>
            <a:r>
              <a:rPr lang="tr-TR" altLang="tr-TR" sz="1600" b="1" i="1" baseline="-25000" dirty="0">
                <a:solidFill>
                  <a:srgbClr val="002060"/>
                </a:solidFill>
              </a:rPr>
              <a:t>1</a:t>
            </a:r>
            <a:endParaRPr lang="en-US" altLang="tr-TR" sz="1600" b="1" i="1" dirty="0">
              <a:solidFill>
                <a:srgbClr val="002060"/>
              </a:solidFill>
            </a:endParaRPr>
          </a:p>
        </p:txBody>
      </p:sp>
      <p:sp>
        <p:nvSpPr>
          <p:cNvPr id="42001" name="Text Box 25"/>
          <p:cNvSpPr txBox="1">
            <a:spLocks noChangeArrowheads="1"/>
          </p:cNvSpPr>
          <p:nvPr/>
        </p:nvSpPr>
        <p:spPr bwMode="auto">
          <a:xfrm>
            <a:off x="6575425" y="5013325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 b="1" i="1" dirty="0">
                <a:solidFill>
                  <a:srgbClr val="002060"/>
                </a:solidFill>
              </a:rPr>
              <a:t>S</a:t>
            </a:r>
            <a:r>
              <a:rPr lang="tr-TR" altLang="tr-TR" sz="1600" b="1" i="1" baseline="-25000" dirty="0">
                <a:solidFill>
                  <a:srgbClr val="002060"/>
                </a:solidFill>
              </a:rPr>
              <a:t>2</a:t>
            </a:r>
            <a:endParaRPr lang="en-US" altLang="tr-TR" sz="1600" b="1" i="1" dirty="0">
              <a:solidFill>
                <a:srgbClr val="002060"/>
              </a:solidFill>
            </a:endParaRPr>
          </a:p>
        </p:txBody>
      </p:sp>
      <p:sp>
        <p:nvSpPr>
          <p:cNvPr id="42002" name="Text Box 26"/>
          <p:cNvSpPr txBox="1">
            <a:spLocks noChangeArrowheads="1"/>
          </p:cNvSpPr>
          <p:nvPr/>
        </p:nvSpPr>
        <p:spPr bwMode="auto">
          <a:xfrm>
            <a:off x="3924300" y="6092825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 b="1" i="1" dirty="0">
                <a:solidFill>
                  <a:srgbClr val="009900"/>
                </a:solidFill>
              </a:rPr>
              <a:t>V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2</a:t>
            </a:r>
            <a:endParaRPr lang="en-US" altLang="tr-TR" sz="1600" b="1" i="1" dirty="0">
              <a:solidFill>
                <a:srgbClr val="009900"/>
              </a:solidFill>
            </a:endParaRPr>
          </a:p>
        </p:txBody>
      </p:sp>
      <p:sp>
        <p:nvSpPr>
          <p:cNvPr id="42004" name="Text Box 28"/>
          <p:cNvSpPr txBox="1">
            <a:spLocks noChangeArrowheads="1"/>
          </p:cNvSpPr>
          <p:nvPr/>
        </p:nvSpPr>
        <p:spPr bwMode="auto">
          <a:xfrm>
            <a:off x="6694488" y="3429000"/>
            <a:ext cx="71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 b="1" i="1" dirty="0">
                <a:solidFill>
                  <a:srgbClr val="009900"/>
                </a:solidFill>
              </a:rPr>
              <a:t>V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1</a:t>
            </a:r>
            <a:endParaRPr lang="en-US" altLang="tr-TR" sz="1600" b="1" i="1" dirty="0">
              <a:solidFill>
                <a:srgbClr val="009900"/>
              </a:solidFill>
            </a:endParaRPr>
          </a:p>
        </p:txBody>
      </p:sp>
      <p:sp>
        <p:nvSpPr>
          <p:cNvPr id="42005" name="Text Box 29"/>
          <p:cNvSpPr txBox="1">
            <a:spLocks noChangeArrowheads="1"/>
          </p:cNvSpPr>
          <p:nvPr/>
        </p:nvSpPr>
        <p:spPr bwMode="auto">
          <a:xfrm>
            <a:off x="5762625" y="5584825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 b="1" i="1" dirty="0">
                <a:solidFill>
                  <a:srgbClr val="009900"/>
                </a:solidFill>
              </a:rPr>
              <a:t>V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3</a:t>
            </a:r>
            <a:endParaRPr lang="en-US" altLang="tr-TR" sz="1600" b="1" i="1" dirty="0">
              <a:solidFill>
                <a:srgbClr val="009900"/>
              </a:solidFill>
            </a:endParaRPr>
          </a:p>
        </p:txBody>
      </p:sp>
      <p:sp>
        <p:nvSpPr>
          <p:cNvPr id="42006" name="Text Box 30"/>
          <p:cNvSpPr txBox="1">
            <a:spLocks noChangeArrowheads="1"/>
          </p:cNvSpPr>
          <p:nvPr/>
        </p:nvSpPr>
        <p:spPr bwMode="auto">
          <a:xfrm>
            <a:off x="6854825" y="6237288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 b="1" i="1" dirty="0">
                <a:solidFill>
                  <a:srgbClr val="009900"/>
                </a:solidFill>
              </a:rPr>
              <a:t>V</a:t>
            </a:r>
            <a:r>
              <a:rPr lang="tr-TR" altLang="tr-TR" sz="1600" b="1" i="1" baseline="-25000" dirty="0">
                <a:solidFill>
                  <a:srgbClr val="009900"/>
                </a:solidFill>
              </a:rPr>
              <a:t>4</a:t>
            </a:r>
            <a:endParaRPr lang="en-US" altLang="tr-TR" sz="1600" b="1" i="1" dirty="0">
              <a:solidFill>
                <a:srgbClr val="00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80312" y="6375608"/>
            <a:ext cx="1296144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4731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Parametrik devamlılık koşulları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400" dirty="0"/>
              <a:t>İki eğrinin kesişim noktalarına </a:t>
            </a:r>
            <a:br>
              <a:rPr lang="tr-TR" altLang="tr-TR" sz="2400" dirty="0"/>
            </a:br>
            <a:r>
              <a:rPr lang="tr-TR" altLang="tr-TR" sz="2400" dirty="0"/>
              <a:t>göre:</a:t>
            </a:r>
            <a:br>
              <a:rPr lang="tr-TR" altLang="tr-TR" sz="2400" dirty="0"/>
            </a:br>
            <a:r>
              <a:rPr lang="tr-TR" altLang="tr-TR" sz="2400" dirty="0"/>
              <a:t>a) sıfırıncı derece</a:t>
            </a:r>
            <a:br>
              <a:rPr lang="tr-TR" altLang="tr-TR" sz="2400" dirty="0"/>
            </a:br>
            <a:r>
              <a:rPr lang="tr-TR" altLang="tr-TR" sz="2400" dirty="0"/>
              <a:t>b) birinci derece</a:t>
            </a:r>
            <a:br>
              <a:rPr lang="tr-TR" altLang="tr-TR" sz="2400" dirty="0"/>
            </a:br>
            <a:r>
              <a:rPr lang="tr-TR" altLang="tr-TR" sz="2400" dirty="0"/>
              <a:t>c) ikinci derece</a:t>
            </a:r>
          </a:p>
          <a:p>
            <a:pPr marL="0" indent="0">
              <a:buNone/>
            </a:pPr>
            <a:r>
              <a:rPr lang="tr-TR" altLang="tr-TR" sz="2400" dirty="0"/>
              <a:t>  devamlılıklar.</a:t>
            </a:r>
            <a:endParaRPr lang="en-US" altLang="tr-TR" sz="240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93" y="1189205"/>
            <a:ext cx="3044463" cy="526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3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Kübik Eğri İnterpolasyon Metotları</a:t>
            </a:r>
            <a:endParaRPr lang="en-US" altLang="tr-TR" sz="3200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tr-TR" sz="2000" dirty="0">
                <a:solidFill>
                  <a:srgbClr val="336600"/>
                </a:solidFill>
              </a:rPr>
              <a:t>Verilen </a:t>
            </a:r>
            <a:r>
              <a:rPr lang="tr-TR" altLang="tr-TR" sz="28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altLang="tr-TR" sz="2800" b="1" i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altLang="tr-TR" sz="2000" dirty="0">
                <a:solidFill>
                  <a:srgbClr val="336600"/>
                </a:solidFill>
              </a:rPr>
              <a:t> kontrol noktaları setini kullanılarak her bir noktadan geçen küçük kübik polinom eğrilerini interpolasyon ile elde ederiz.</a:t>
            </a:r>
          </a:p>
          <a:p>
            <a:endParaRPr lang="tr-TR" altLang="tr-TR" sz="2000" dirty="0">
              <a:solidFill>
                <a:srgbClr val="336600"/>
              </a:solidFill>
            </a:endParaRPr>
          </a:p>
          <a:p>
            <a:endParaRPr lang="tr-TR" altLang="tr-TR" sz="2000" dirty="0">
              <a:solidFill>
                <a:srgbClr val="336600"/>
              </a:solidFill>
            </a:endParaRPr>
          </a:p>
          <a:p>
            <a:r>
              <a:rPr lang="tr-TR" altLang="tr-TR" sz="2000" dirty="0">
                <a:solidFill>
                  <a:srgbClr val="336600"/>
                </a:solidFill>
              </a:rPr>
              <a:t>Her bir eğri parçası için aşağıdaki 3 eşitliği kullanarak </a:t>
            </a:r>
            <a:r>
              <a:rPr lang="tr-TR" altLang="tr-TR" sz="2400" b="1" i="1" dirty="0">
                <a:solidFill>
                  <a:srgbClr val="336600"/>
                </a:solidFill>
                <a:latin typeface="Times New Roman" pitchFamily="18" charset="0"/>
              </a:rPr>
              <a:t>a, b, c</a:t>
            </a:r>
            <a:r>
              <a:rPr lang="tr-TR" altLang="tr-TR" sz="2000" i="1" dirty="0">
                <a:solidFill>
                  <a:srgbClr val="336600"/>
                </a:solidFill>
                <a:latin typeface="Times New Roman" pitchFamily="18" charset="0"/>
              </a:rPr>
              <a:t>  </a:t>
            </a:r>
            <a:r>
              <a:rPr lang="tr-TR" altLang="tr-TR" sz="2000" dirty="0">
                <a:solidFill>
                  <a:srgbClr val="336600"/>
                </a:solidFill>
              </a:rPr>
              <a:t>ve</a:t>
            </a:r>
            <a:r>
              <a:rPr lang="tr-TR" altLang="tr-TR" sz="2000" i="1" dirty="0">
                <a:solidFill>
                  <a:srgbClr val="336600"/>
                </a:solidFill>
                <a:latin typeface="Times New Roman" pitchFamily="18" charset="0"/>
              </a:rPr>
              <a:t>  </a:t>
            </a:r>
            <a:r>
              <a:rPr lang="tr-TR" altLang="tr-TR" sz="2400" b="1" i="1" dirty="0">
                <a:solidFill>
                  <a:srgbClr val="336600"/>
                </a:solidFill>
                <a:latin typeface="Times New Roman" pitchFamily="18" charset="0"/>
              </a:rPr>
              <a:t>d</a:t>
            </a:r>
            <a:r>
              <a:rPr lang="tr-TR" altLang="tr-TR" sz="2000" i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tr-TR" altLang="tr-TR" sz="2000" dirty="0">
                <a:solidFill>
                  <a:srgbClr val="336600"/>
                </a:solidFill>
              </a:rPr>
              <a:t> değerlerini buluruz.</a:t>
            </a:r>
          </a:p>
          <a:p>
            <a:r>
              <a:rPr lang="tr-TR" altLang="tr-TR" sz="2000" dirty="0">
                <a:solidFill>
                  <a:srgbClr val="336600"/>
                </a:solidFill>
              </a:rPr>
              <a:t>Böylece </a:t>
            </a:r>
            <a:r>
              <a:rPr lang="tr-TR" altLang="tr-TR" sz="2400" b="1" i="1" dirty="0">
                <a:solidFill>
                  <a:srgbClr val="336600"/>
                </a:solidFill>
                <a:latin typeface="Times New Roman" pitchFamily="18" charset="0"/>
              </a:rPr>
              <a:t>n</a:t>
            </a:r>
            <a:r>
              <a:rPr lang="tr-TR" altLang="tr-TR" sz="2000" b="1" dirty="0">
                <a:solidFill>
                  <a:srgbClr val="336600"/>
                </a:solidFill>
                <a:latin typeface="Times New Roman" pitchFamily="18" charset="0"/>
              </a:rPr>
              <a:t>+1</a:t>
            </a:r>
            <a:r>
              <a:rPr lang="tr-TR" altLang="tr-TR" sz="2000" dirty="0">
                <a:solidFill>
                  <a:srgbClr val="336600"/>
                </a:solidFill>
              </a:rPr>
              <a:t> kontrol noktasının arasında kalan </a:t>
            </a:r>
            <a:r>
              <a:rPr lang="tr-TR" altLang="tr-TR" sz="2400" b="1" i="1" dirty="0">
                <a:solidFill>
                  <a:srgbClr val="336600"/>
                </a:solidFill>
                <a:latin typeface="Times New Roman" pitchFamily="18" charset="0"/>
              </a:rPr>
              <a:t>n</a:t>
            </a:r>
            <a:r>
              <a:rPr lang="tr-TR" altLang="tr-TR" sz="2000" dirty="0">
                <a:solidFill>
                  <a:srgbClr val="336600"/>
                </a:solidFill>
              </a:rPr>
              <a:t> eğri parçası bulunmuş olur.</a:t>
            </a:r>
          </a:p>
          <a:p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>
                <a:solidFill>
                  <a:srgbClr val="336600"/>
                </a:solidFill>
              </a:rPr>
              <a:t> 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694200"/>
              </p:ext>
            </p:extLst>
          </p:nvPr>
        </p:nvGraphicFramePr>
        <p:xfrm>
          <a:off x="2159452" y="4637088"/>
          <a:ext cx="3927023" cy="167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3" imgW="1790640" imgH="761760" progId="Equation.3">
                  <p:embed/>
                </p:oleObj>
              </mc:Choice>
              <mc:Fallback>
                <p:oleObj name="Denklem" r:id="rId3" imgW="17906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452" y="4637088"/>
                        <a:ext cx="3927023" cy="1672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76283"/>
              </p:ext>
            </p:extLst>
          </p:nvPr>
        </p:nvGraphicFramePr>
        <p:xfrm>
          <a:off x="2074389" y="2475001"/>
          <a:ext cx="3865763" cy="44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5" imgW="1968480" imgH="228600" progId="Equation.3">
                  <p:embed/>
                </p:oleObj>
              </mc:Choice>
              <mc:Fallback>
                <p:oleObj name="Denklem" r:id="rId5" imgW="19684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389" y="2475001"/>
                        <a:ext cx="3865763" cy="449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89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2D657-8E52-4568-86A3-E99C96A27B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Kübik Eğri İnterpolasyon Metotları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08254251"/>
              </p:ext>
            </p:extLst>
          </p:nvPr>
        </p:nvGraphicFramePr>
        <p:xfrm>
          <a:off x="6588224" y="2996952"/>
          <a:ext cx="1728192" cy="139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040" imgH="914400" progId="Equation.3">
                  <p:embed/>
                </p:oleObj>
              </mc:Choice>
              <mc:Fallback>
                <p:oleObj name="Equation" r:id="rId3" imgW="1130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996952"/>
                        <a:ext cx="1728192" cy="139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2048" y="1268760"/>
            <a:ext cx="2843808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80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Eğrinin matris</a:t>
            </a:r>
            <a:br>
              <a:rPr lang="tr-TR" altLang="tr-TR" sz="280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altLang="tr-TR" sz="280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gösterimi</a:t>
            </a:r>
          </a:p>
          <a:p>
            <a:pPr eaLnBrk="1" hangingPunct="1"/>
            <a:endParaRPr lang="tr-TR" altLang="tr-TR" sz="28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800" dirty="0">
                <a:solidFill>
                  <a:srgbClr val="336600"/>
                </a:solidFill>
              </a:rPr>
              <a:t> 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517817"/>
              </p:ext>
            </p:extLst>
          </p:nvPr>
        </p:nvGraphicFramePr>
        <p:xfrm>
          <a:off x="2987824" y="1124744"/>
          <a:ext cx="2865438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00200" imgH="2920680" progId="Equation.3">
                  <p:embed/>
                </p:oleObj>
              </mc:Choice>
              <mc:Fallback>
                <p:oleObj name="Equation" r:id="rId5" imgW="1600200" imgH="292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124744"/>
                        <a:ext cx="2865438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862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2D657-8E52-4568-86A3-E99C96A27BC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221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altLang="tr-TR" dirty="0"/>
              <a:t>Kübik Eğri İnterpolasyon Metotları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6128051"/>
              </p:ext>
            </p:extLst>
          </p:nvPr>
        </p:nvGraphicFramePr>
        <p:xfrm>
          <a:off x="2251285" y="4077072"/>
          <a:ext cx="2752763" cy="55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280" imgH="304560" progId="Equation.3">
                  <p:embed/>
                </p:oleObj>
              </mc:Choice>
              <mc:Fallback>
                <p:oleObj name="Equation" r:id="rId3" imgW="1511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285" y="4077072"/>
                        <a:ext cx="2752763" cy="555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557338"/>
            <a:ext cx="8820150" cy="496800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Eğri eğrisinin matris gösterimini şöyle elde ettik: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>
                <a:solidFill>
                  <a:srgbClr val="336600"/>
                </a:solidFill>
                <a:latin typeface="Times New Roman" pitchFamily="18" charset="0"/>
              </a:rPr>
              <a:t>C </a:t>
            </a:r>
            <a:r>
              <a:rPr lang="tr-TR" altLang="tr-TR" sz="2400" dirty="0">
                <a:solidFill>
                  <a:srgbClr val="336600"/>
                </a:solidFill>
              </a:rPr>
              <a:t>matrisi                                          olarak açılır.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800" b="1" dirty="0">
                <a:solidFill>
                  <a:srgbClr val="336600"/>
                </a:solidFill>
                <a:latin typeface="Times New Roman" pitchFamily="18" charset="0"/>
              </a:rPr>
              <a:t>M</a:t>
            </a:r>
            <a:r>
              <a:rPr lang="tr-TR" altLang="tr-TR" sz="2800" i="1" baseline="-14000" dirty="0">
                <a:solidFill>
                  <a:srgbClr val="336600"/>
                </a:solidFill>
                <a:latin typeface="Times New Roman" pitchFamily="18" charset="0"/>
              </a:rPr>
              <a:t>spline</a:t>
            </a:r>
            <a:r>
              <a:rPr lang="tr-TR" altLang="tr-TR" sz="2400" i="1" baseline="-14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 bir 4x4 matristir ve geometrik kısıt değerlerini polinom katsayılarına çevirir.</a:t>
            </a:r>
          </a:p>
          <a:p>
            <a:pPr>
              <a:lnSpc>
                <a:spcPct val="80000"/>
              </a:lnSpc>
            </a:pPr>
            <a:r>
              <a:rPr lang="tr-TR" altLang="tr-TR" sz="2800" b="1" dirty="0">
                <a:solidFill>
                  <a:srgbClr val="336600"/>
                </a:solidFill>
                <a:latin typeface="Times New Roman" pitchFamily="18" charset="0"/>
              </a:rPr>
              <a:t>M</a:t>
            </a:r>
            <a:r>
              <a:rPr lang="tr-TR" altLang="tr-TR" sz="2800" i="1" baseline="-14000" dirty="0">
                <a:solidFill>
                  <a:srgbClr val="336600"/>
                </a:solidFill>
                <a:latin typeface="Times New Roman" pitchFamily="18" charset="0"/>
              </a:rPr>
              <a:t>geom</a:t>
            </a:r>
            <a:r>
              <a:rPr lang="tr-TR" altLang="tr-TR" sz="2400" i="1" baseline="-14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 bir 4x1 kolon vektörüdür ve kontrol noktaları veya sınır koşullarını içerir. 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187450" y="2060575"/>
          <a:ext cx="2066925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914400" progId="Equation.3">
                  <p:embed/>
                </p:oleObj>
              </mc:Choice>
              <mc:Fallback>
                <p:oleObj name="Equation" r:id="rId5" imgW="1130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060575"/>
                        <a:ext cx="2066925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35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2D657-8E52-4568-86A3-E99C96A27B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Kübik Eğri İnterpolasyon Metotları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Sonuç olarak eğrinin matris gösterimi:</a:t>
            </a: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400" dirty="0">
              <a:solidFill>
                <a:srgbClr val="336600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Burada </a:t>
            </a:r>
            <a:r>
              <a:rPr lang="tr-TR" altLang="tr-TR" sz="2800" b="1" dirty="0">
                <a:solidFill>
                  <a:srgbClr val="336600"/>
                </a:solidFill>
                <a:latin typeface="Times New Roman" pitchFamily="18" charset="0"/>
              </a:rPr>
              <a:t>U </a:t>
            </a:r>
            <a:r>
              <a:rPr lang="tr-TR" altLang="tr-TR" sz="2400" dirty="0">
                <a:solidFill>
                  <a:srgbClr val="336600"/>
                </a:solidFill>
              </a:rPr>
              <a:t>ve</a:t>
            </a:r>
            <a:r>
              <a:rPr lang="tr-TR" altLang="tr-TR" sz="2800" b="1" dirty="0">
                <a:solidFill>
                  <a:srgbClr val="336600"/>
                </a:solidFill>
                <a:latin typeface="Times New Roman" pitchFamily="18" charset="0"/>
              </a:rPr>
              <a:t> M</a:t>
            </a:r>
            <a:r>
              <a:rPr lang="tr-TR" altLang="tr-TR" sz="2800" i="1" baseline="-14000" dirty="0">
                <a:solidFill>
                  <a:srgbClr val="336600"/>
                </a:solidFill>
                <a:latin typeface="Times New Roman" pitchFamily="18" charset="0"/>
              </a:rPr>
              <a:t>spline  </a:t>
            </a:r>
            <a:r>
              <a:rPr lang="tr-TR" altLang="tr-TR" sz="2400" dirty="0">
                <a:solidFill>
                  <a:srgbClr val="336600"/>
                </a:solidFill>
              </a:rPr>
              <a:t>sabit matrislerdir. Kontrol noktalarına göre değişen </a:t>
            </a:r>
            <a:r>
              <a:rPr lang="tr-TR" altLang="tr-TR" sz="2800" b="1" dirty="0">
                <a:solidFill>
                  <a:srgbClr val="336600"/>
                </a:solidFill>
                <a:latin typeface="Times New Roman" pitchFamily="18" charset="0"/>
              </a:rPr>
              <a:t>M</a:t>
            </a:r>
            <a:r>
              <a:rPr lang="tr-TR" altLang="tr-TR" sz="2800" i="1" baseline="-14000" dirty="0">
                <a:solidFill>
                  <a:srgbClr val="336600"/>
                </a:solidFill>
                <a:latin typeface="Times New Roman" pitchFamily="18" charset="0"/>
              </a:rPr>
              <a:t>geom</a:t>
            </a:r>
            <a:r>
              <a:rPr lang="tr-TR" altLang="tr-TR" sz="2400" dirty="0">
                <a:solidFill>
                  <a:srgbClr val="336600"/>
                </a:solidFill>
              </a:rPr>
              <a:t> matrisleridir.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800" dirty="0">
                <a:solidFill>
                  <a:srgbClr val="336600"/>
                </a:solidFill>
              </a:rPr>
              <a:t>	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92577"/>
              </p:ext>
            </p:extLst>
          </p:nvPr>
        </p:nvGraphicFramePr>
        <p:xfrm>
          <a:off x="2606675" y="1922735"/>
          <a:ext cx="3895472" cy="186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3" imgW="1536480" imgH="736560" progId="Equation.3">
                  <p:embed/>
                </p:oleObj>
              </mc:Choice>
              <mc:Fallback>
                <p:oleObj name="Denklem" r:id="rId3" imgW="15364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1922735"/>
                        <a:ext cx="3895472" cy="1866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57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2D657-8E52-4568-86A3-E99C96A27BC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Kübik Eğri İnterpolasyon Metotları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Kübik eğrinin farklı bir gösterimi: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818585"/>
              </p:ext>
            </p:extLst>
          </p:nvPr>
        </p:nvGraphicFramePr>
        <p:xfrm>
          <a:off x="2627313" y="1988840"/>
          <a:ext cx="3017837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0960" imgH="1396800" progId="Equation.3">
                  <p:embed/>
                </p:oleObj>
              </mc:Choice>
              <mc:Fallback>
                <p:oleObj name="Equation" r:id="rId3" imgW="165096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988840"/>
                        <a:ext cx="3017837" cy="255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08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Doğal Kübik Eğriler</a:t>
            </a:r>
            <a:endParaRPr lang="en-US" altLang="tr-TR" sz="32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736"/>
            <a:ext cx="8229600" cy="493776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İki komşu eğrinin birleşim noktasında birinci ve ikinci türevlerinin aynı olduğu bir doğal kübik eğrisi oluşturmak istiyoruz. 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Eğer (</a:t>
            </a:r>
            <a:r>
              <a:rPr lang="tr-TR" altLang="tr-TR" sz="2400" i="1" dirty="0">
                <a:solidFill>
                  <a:srgbClr val="336600"/>
                </a:solidFill>
              </a:rPr>
              <a:t>n+1</a:t>
            </a:r>
            <a:r>
              <a:rPr lang="tr-TR" altLang="tr-TR" sz="2400" dirty="0">
                <a:solidFill>
                  <a:srgbClr val="336600"/>
                </a:solidFill>
              </a:rPr>
              <a:t>) üzerinden geçmemiz gereken kontrol noktamız varsa</a:t>
            </a:r>
          </a:p>
          <a:p>
            <a:pPr lvl="1">
              <a:lnSpc>
                <a:spcPct val="120000"/>
              </a:lnSpc>
            </a:pPr>
            <a:r>
              <a:rPr lang="tr-TR" altLang="tr-TR" sz="2000" i="1" dirty="0">
                <a:solidFill>
                  <a:srgbClr val="336600"/>
                </a:solidFill>
              </a:rPr>
              <a:t>n</a:t>
            </a:r>
            <a:r>
              <a:rPr lang="tr-TR" altLang="tr-TR" sz="2000" dirty="0">
                <a:solidFill>
                  <a:srgbClr val="336600"/>
                </a:solidFill>
              </a:rPr>
              <a:t> eğri parçası, yani </a:t>
            </a:r>
            <a:r>
              <a:rPr lang="tr-TR" altLang="tr-TR" sz="2000" i="1" dirty="0">
                <a:solidFill>
                  <a:srgbClr val="336600"/>
                </a:solidFill>
              </a:rPr>
              <a:t>n-1</a:t>
            </a:r>
            <a:r>
              <a:rPr lang="tr-TR" altLang="tr-TR" sz="2000" dirty="0">
                <a:solidFill>
                  <a:srgbClr val="336600"/>
                </a:solidFill>
              </a:rPr>
              <a:t> iç kontrol noktasında </a:t>
            </a:r>
            <a:r>
              <a:rPr lang="tr-TR" altLang="tr-TR" sz="2000" i="1" dirty="0">
                <a:solidFill>
                  <a:srgbClr val="336600"/>
                </a:solidFill>
              </a:rPr>
              <a:t>4'er adet </a:t>
            </a:r>
            <a:r>
              <a:rPr lang="tr-TR" altLang="tr-TR" sz="2000" dirty="0">
                <a:solidFill>
                  <a:srgbClr val="336600"/>
                </a:solidFill>
              </a:rPr>
              <a:t>sınır koşulu vardır.</a:t>
            </a:r>
            <a:endParaRPr lang="tr-TR" altLang="tr-TR" sz="1600" dirty="0">
              <a:solidFill>
                <a:srgbClr val="3366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tr-TR" altLang="tr-TR" sz="1800" dirty="0">
                <a:solidFill>
                  <a:srgbClr val="336600"/>
                </a:solidFill>
              </a:rPr>
              <a:t>Bu bize 4</a:t>
            </a:r>
            <a:r>
              <a:rPr lang="tr-TR" altLang="tr-TR" sz="1800" i="1" dirty="0">
                <a:solidFill>
                  <a:srgbClr val="336600"/>
                </a:solidFill>
              </a:rPr>
              <a:t>n-</a:t>
            </a:r>
            <a:r>
              <a:rPr lang="tr-TR" altLang="tr-TR" sz="1800" dirty="0">
                <a:solidFill>
                  <a:srgbClr val="336600"/>
                </a:solidFill>
              </a:rPr>
              <a:t>4</a:t>
            </a:r>
            <a:r>
              <a:rPr lang="tr-TR" altLang="tr-TR" sz="1800" i="1" dirty="0">
                <a:solidFill>
                  <a:srgbClr val="336600"/>
                </a:solidFill>
              </a:rPr>
              <a:t> </a:t>
            </a:r>
            <a:r>
              <a:rPr lang="tr-TR" altLang="tr-TR" sz="1800" dirty="0">
                <a:solidFill>
                  <a:srgbClr val="336600"/>
                </a:solidFill>
              </a:rPr>
              <a:t>eşitlik sağlar.</a:t>
            </a:r>
          </a:p>
          <a:p>
            <a:pPr>
              <a:lnSpc>
                <a:spcPct val="12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Biz </a:t>
            </a:r>
            <a:r>
              <a:rPr lang="tr-TR" altLang="tr-TR" sz="2400" i="1" dirty="0">
                <a:solidFill>
                  <a:srgbClr val="336600"/>
                </a:solidFill>
              </a:rPr>
              <a:t>4n </a:t>
            </a:r>
            <a:r>
              <a:rPr lang="tr-TR" altLang="tr-TR" sz="2400" dirty="0">
                <a:solidFill>
                  <a:srgbClr val="336600"/>
                </a:solidFill>
              </a:rPr>
              <a:t>polinom katsayısı hesaplayacağız.</a:t>
            </a:r>
          </a:p>
          <a:p>
            <a:pPr>
              <a:lnSpc>
                <a:spcPct val="12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Başlangıç ve bitiş için iki adet eşitliğe sahibiz.</a:t>
            </a:r>
          </a:p>
          <a:p>
            <a:pPr>
              <a:lnSpc>
                <a:spcPct val="12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Elimizde 4</a:t>
            </a:r>
            <a:r>
              <a:rPr lang="tr-TR" altLang="tr-TR" sz="2400" i="1" dirty="0">
                <a:solidFill>
                  <a:srgbClr val="336600"/>
                </a:solidFill>
              </a:rPr>
              <a:t>n</a:t>
            </a:r>
            <a:r>
              <a:rPr lang="tr-TR" altLang="tr-TR" sz="2400" dirty="0">
                <a:solidFill>
                  <a:srgbClr val="336600"/>
                </a:solidFill>
              </a:rPr>
              <a:t>-2 eşitlik var.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tr-TR" altLang="tr-TR" sz="1800" dirty="0">
                <a:solidFill>
                  <a:srgbClr val="33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094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Doğal Kübik Eğriler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>
                <a:solidFill>
                  <a:srgbClr val="336600"/>
                </a:solidFill>
              </a:rPr>
              <a:t>Polinom katsayılarınca sağlanan iki adet eşitlik daha bulmalıyız...</a:t>
            </a:r>
          </a:p>
          <a:p>
            <a:pPr marL="0" indent="0"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Bunun bir yolu </a:t>
            </a:r>
            <a:r>
              <a:rPr lang="tr-TR" altLang="tr-TR" sz="2400" b="1" dirty="0">
                <a:solidFill>
                  <a:srgbClr val="336600"/>
                </a:solidFill>
              </a:rPr>
              <a:t>p</a:t>
            </a:r>
            <a:r>
              <a:rPr lang="tr-TR" altLang="tr-TR" sz="2400" baseline="-25000" dirty="0">
                <a:solidFill>
                  <a:srgbClr val="336600"/>
                </a:solidFill>
              </a:rPr>
              <a:t>0 </a:t>
            </a:r>
            <a:r>
              <a:rPr lang="tr-TR" altLang="tr-TR" sz="2400" dirty="0">
                <a:solidFill>
                  <a:srgbClr val="336600"/>
                </a:solidFill>
              </a:rPr>
              <a:t>ve </a:t>
            </a:r>
            <a:r>
              <a:rPr lang="tr-TR" altLang="tr-TR" sz="2400" b="1" dirty="0">
                <a:solidFill>
                  <a:srgbClr val="336600"/>
                </a:solidFill>
              </a:rPr>
              <a:t>p</a:t>
            </a:r>
            <a:r>
              <a:rPr lang="tr-TR" altLang="tr-TR" sz="2400" baseline="-25000" dirty="0">
                <a:solidFill>
                  <a:srgbClr val="336600"/>
                </a:solidFill>
              </a:rPr>
              <a:t>n </a:t>
            </a:r>
            <a:r>
              <a:rPr lang="tr-TR" altLang="tr-TR" sz="2400" dirty="0">
                <a:solidFill>
                  <a:srgbClr val="336600"/>
                </a:solidFill>
              </a:rPr>
              <a:t>'de ikinci türevi sıfıra eşitlediğimiz denklemleri eklemektir.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Başka bir yolu da başlangıçtan önce ve bitişten sonra eğrimizi bozmayan iki ek kontrol noktası eklemektir.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386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Doğal Kübik Eğriler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Doğal kübik eğrilerin bir dezavantajı herhangi bir kontrol noktası değişirse tüm eğrinin etkilenmesidir.</a:t>
            </a: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Yani, doğal kübik eğrileri yerel kontrol sağlamaz.</a:t>
            </a:r>
          </a:p>
          <a:p>
            <a:r>
              <a:rPr lang="tr-TR" altLang="tr-TR" sz="2400" i="1" dirty="0">
                <a:solidFill>
                  <a:srgbClr val="336600"/>
                </a:solidFill>
              </a:rPr>
              <a:t>n</a:t>
            </a:r>
            <a:r>
              <a:rPr lang="tr-TR" altLang="tr-TR" sz="2400" dirty="0">
                <a:solidFill>
                  <a:srgbClr val="336600"/>
                </a:solidFill>
              </a:rPr>
              <a:t>+1 kontrol noktasından geçen örnek bir eğri aşağıdaki gibidir:</a:t>
            </a:r>
            <a:endParaRPr lang="tr-TR" altLang="tr-TR" sz="2400" i="1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45" y="4221088"/>
            <a:ext cx="73664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752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 Boyutlu Nesne Gösterimleri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tr-TR" altLang="tr-TR" sz="2400" dirty="0"/>
              <a:t>Hermite İnterpolasyon</a:t>
            </a:r>
            <a:endParaRPr lang="en-US" altLang="tr-T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>
                <a:solidFill>
                  <a:schemeClr val="tx1"/>
                </a:solidFill>
              </a:rPr>
              <a:pPr/>
              <a:t>29</a:t>
            </a:fld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2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A53C03-DCBE-43E7-B598-C77BFC72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Toyota_Prius_LBW.obj dosyası :</a:t>
            </a:r>
            <a:br>
              <a:rPr lang="tr-TR" dirty="0"/>
            </a:br>
            <a:r>
              <a:rPr lang="tr-TR" dirty="0"/>
              <a:t>862.110 satır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091C1-3F89-4FB4-9C11-EAAF2F08C4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90320"/>
            <a:ext cx="4114800" cy="5379040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# 3ds </a:t>
            </a:r>
            <a:r>
              <a:rPr lang="tr-TR" sz="1600" b="1" dirty="0" err="1">
                <a:latin typeface="Consolas" panose="020B0609020204030204" pitchFamily="49" charset="0"/>
              </a:rPr>
              <a:t>Max</a:t>
            </a:r>
            <a:r>
              <a:rPr lang="tr-TR" sz="1600" b="1" dirty="0">
                <a:latin typeface="Consolas" panose="020B0609020204030204" pitchFamily="49" charset="0"/>
              </a:rPr>
              <a:t> </a:t>
            </a:r>
            <a:r>
              <a:rPr lang="tr-TR" sz="1600" b="1" dirty="0" err="1">
                <a:latin typeface="Consolas" panose="020B0609020204030204" pitchFamily="49" charset="0"/>
              </a:rPr>
              <a:t>Wavefront</a:t>
            </a:r>
            <a:r>
              <a:rPr lang="tr-TR" sz="1600" b="1" dirty="0">
                <a:latin typeface="Consolas" panose="020B0609020204030204" pitchFamily="49" charset="0"/>
              </a:rPr>
              <a:t> OBJ </a:t>
            </a:r>
            <a:r>
              <a:rPr lang="tr-TR" sz="1600" b="1" dirty="0" err="1">
                <a:latin typeface="Consolas" panose="020B0609020204030204" pitchFamily="49" charset="0"/>
              </a:rPr>
              <a:t>Exporter</a:t>
            </a:r>
            <a:r>
              <a:rPr lang="tr-TR" sz="1600" b="1" dirty="0">
                <a:latin typeface="Consolas" panose="020B0609020204030204" pitchFamily="49" charset="0"/>
              </a:rPr>
              <a:t> v0.97b - (c)2007 </a:t>
            </a:r>
            <a:r>
              <a:rPr lang="tr-TR" sz="1600" b="1" dirty="0" err="1">
                <a:latin typeface="Consolas" panose="020B0609020204030204" pitchFamily="49" charset="0"/>
              </a:rPr>
              <a:t>guruware</a:t>
            </a:r>
            <a:endParaRPr lang="tr-T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# File </a:t>
            </a:r>
            <a:r>
              <a:rPr lang="tr-TR" sz="1600" b="1" dirty="0" err="1">
                <a:latin typeface="Consolas" panose="020B0609020204030204" pitchFamily="49" charset="0"/>
              </a:rPr>
              <a:t>Created</a:t>
            </a:r>
            <a:r>
              <a:rPr lang="tr-TR" sz="1600" b="1" dirty="0">
                <a:latin typeface="Consolas" panose="020B0609020204030204" pitchFamily="49" charset="0"/>
              </a:rPr>
              <a:t>: 28.08.2020 15:30:07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 err="1">
                <a:latin typeface="Consolas" panose="020B0609020204030204" pitchFamily="49" charset="0"/>
              </a:rPr>
              <a:t>mtllib</a:t>
            </a:r>
            <a:r>
              <a:rPr lang="tr-TR" sz="1600" b="1" dirty="0">
                <a:latin typeface="Consolas" panose="020B0609020204030204" pitchFamily="49" charset="0"/>
              </a:rPr>
              <a:t> Toyota </a:t>
            </a:r>
            <a:r>
              <a:rPr lang="tr-TR" sz="1600" b="1" dirty="0" err="1">
                <a:latin typeface="Consolas" panose="020B0609020204030204" pitchFamily="49" charset="0"/>
              </a:rPr>
              <a:t>Prius</a:t>
            </a:r>
            <a:r>
              <a:rPr lang="tr-TR" sz="1600" b="1" dirty="0">
                <a:latin typeface="Consolas" panose="020B0609020204030204" pitchFamily="49" charset="0"/>
              </a:rPr>
              <a:t> </a:t>
            </a:r>
            <a:r>
              <a:rPr lang="tr-TR" sz="1600" b="1" dirty="0" err="1">
                <a:latin typeface="Consolas" panose="020B0609020204030204" pitchFamily="49" charset="0"/>
              </a:rPr>
              <a:t>LBW.mtl</a:t>
            </a:r>
            <a:endParaRPr lang="tr-T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#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# </a:t>
            </a:r>
            <a:r>
              <a:rPr lang="tr-TR" sz="1600" b="1" dirty="0" err="1">
                <a:latin typeface="Consolas" panose="020B0609020204030204" pitchFamily="49" charset="0"/>
              </a:rPr>
              <a:t>object</a:t>
            </a:r>
            <a:r>
              <a:rPr lang="tr-TR" sz="1600" b="1" dirty="0">
                <a:latin typeface="Consolas" panose="020B0609020204030204" pitchFamily="49" charset="0"/>
              </a:rPr>
              <a:t> </a:t>
            </a:r>
            <a:r>
              <a:rPr lang="tr-TR" sz="1600" b="1" dirty="0" err="1">
                <a:latin typeface="Consolas" panose="020B0609020204030204" pitchFamily="49" charset="0"/>
              </a:rPr>
              <a:t>body_miscw</a:t>
            </a:r>
            <a:endParaRPr lang="tr-T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#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v  0.5847 1.0967 -2.0821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v  0.5813 1.1004 -2.0504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v  0.5834 1.1039 -2.0515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b="1" dirty="0">
                <a:latin typeface="Consolas" panose="020B0609020204030204" pitchFamily="49" charset="0"/>
              </a:rPr>
              <a:t># 3272 </a:t>
            </a:r>
            <a:r>
              <a:rPr lang="fr-FR" sz="1600" b="1" dirty="0" err="1">
                <a:latin typeface="Consolas" panose="020B0609020204030204" pitchFamily="49" charset="0"/>
              </a:rPr>
              <a:t>vertices</a:t>
            </a:r>
            <a:endParaRPr lang="fr-F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b="1" dirty="0" err="1">
                <a:latin typeface="Consolas" panose="020B0609020204030204" pitchFamily="49" charset="0"/>
              </a:rPr>
              <a:t>vn</a:t>
            </a:r>
            <a:r>
              <a:rPr lang="fr-FR" sz="1600" b="1" dirty="0">
                <a:latin typeface="Consolas" panose="020B0609020204030204" pitchFamily="49" charset="0"/>
              </a:rPr>
              <a:t> -0.8615 0.4855 -0.1491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b="1" dirty="0" err="1">
                <a:latin typeface="Consolas" panose="020B0609020204030204" pitchFamily="49" charset="0"/>
              </a:rPr>
              <a:t>vn</a:t>
            </a:r>
            <a:r>
              <a:rPr lang="fr-FR" sz="1600" b="1" dirty="0">
                <a:latin typeface="Consolas" panose="020B0609020204030204" pitchFamily="49" charset="0"/>
              </a:rPr>
              <a:t> -0.9544 0.2833 -0.0945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b="1" dirty="0" err="1">
                <a:latin typeface="Consolas" panose="020B0609020204030204" pitchFamily="49" charset="0"/>
              </a:rPr>
              <a:t>vn</a:t>
            </a:r>
            <a:r>
              <a:rPr lang="fr-FR" sz="1600" b="1" dirty="0">
                <a:latin typeface="Consolas" panose="020B0609020204030204" pitchFamily="49" charset="0"/>
              </a:rPr>
              <a:t> 0.8614 0.4855 -0.1491</a:t>
            </a:r>
            <a:endParaRPr lang="tr-T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b="1" dirty="0">
                <a:latin typeface="Consolas" panose="020B0609020204030204" pitchFamily="49" charset="0"/>
              </a:rPr>
              <a:t># 3582 vertex </a:t>
            </a:r>
            <a:r>
              <a:rPr lang="fr-FR" sz="1600" b="1" dirty="0" err="1">
                <a:latin typeface="Consolas" panose="020B0609020204030204" pitchFamily="49" charset="0"/>
              </a:rPr>
              <a:t>normals</a:t>
            </a:r>
            <a:endParaRPr lang="fr-F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sz="1600" b="1" dirty="0">
              <a:latin typeface="Consolas" panose="020B0609020204030204" pitchFamily="49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7D762AB-418A-4C48-A145-E46F1903D199}"/>
              </a:ext>
            </a:extLst>
          </p:cNvPr>
          <p:cNvSpPr txBox="1">
            <a:spLocks/>
          </p:cNvSpPr>
          <p:nvPr/>
        </p:nvSpPr>
        <p:spPr>
          <a:xfrm>
            <a:off x="4716016" y="1290320"/>
            <a:ext cx="4114800" cy="537904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600" b="1" dirty="0" err="1">
                <a:latin typeface="Consolas" panose="020B0609020204030204" pitchFamily="49" charset="0"/>
              </a:rPr>
              <a:t>vt</a:t>
            </a:r>
            <a:r>
              <a:rPr lang="tr-TR" sz="1600" b="1" dirty="0">
                <a:latin typeface="Consolas" panose="020B0609020204030204" pitchFamily="49" charset="0"/>
              </a:rPr>
              <a:t> 0.1470 1.8739 0.0000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600" b="1" dirty="0" err="1">
                <a:latin typeface="Consolas" panose="020B0609020204030204" pitchFamily="49" charset="0"/>
              </a:rPr>
              <a:t>vt</a:t>
            </a:r>
            <a:r>
              <a:rPr lang="tr-TR" sz="1600" b="1" dirty="0">
                <a:latin typeface="Consolas" panose="020B0609020204030204" pitchFamily="49" charset="0"/>
              </a:rPr>
              <a:t> 0.1470 1.8740 0.0000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600" b="1" dirty="0" err="1">
                <a:latin typeface="Consolas" panose="020B0609020204030204" pitchFamily="49" charset="0"/>
              </a:rPr>
              <a:t>vt</a:t>
            </a:r>
            <a:r>
              <a:rPr lang="tr-TR" sz="1600" b="1" dirty="0">
                <a:latin typeface="Consolas" panose="020B0609020204030204" pitchFamily="49" charset="0"/>
              </a:rPr>
              <a:t> 0.1501 1.8740 0.0000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6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# 558 texture </a:t>
            </a:r>
            <a:r>
              <a:rPr lang="en-US" sz="1600" b="1" dirty="0" err="1">
                <a:latin typeface="Consolas" panose="020B0609020204030204" pitchFamily="49" charset="0"/>
              </a:rPr>
              <a:t>coords</a:t>
            </a:r>
            <a:endParaRPr lang="en-US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endParaRPr lang="en-US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o </a:t>
            </a:r>
            <a:r>
              <a:rPr lang="en-US" sz="1600" b="1" dirty="0" err="1">
                <a:latin typeface="Consolas" panose="020B0609020204030204" pitchFamily="49" charset="0"/>
              </a:rPr>
              <a:t>body_miscw</a:t>
            </a:r>
            <a:endParaRPr lang="en-US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g </a:t>
            </a:r>
            <a:r>
              <a:rPr lang="en-US" sz="1600" b="1" dirty="0" err="1">
                <a:latin typeface="Consolas" panose="020B0609020204030204" pitchFamily="49" charset="0"/>
              </a:rPr>
              <a:t>body_miscw</a:t>
            </a:r>
            <a:endParaRPr lang="en-US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 err="1">
                <a:latin typeface="Consolas" panose="020B0609020204030204" pitchFamily="49" charset="0"/>
              </a:rPr>
              <a:t>usemtl</a:t>
            </a:r>
            <a:r>
              <a:rPr lang="en-US" sz="1600" b="1" dirty="0">
                <a:latin typeface="Consolas" panose="020B0609020204030204" pitchFamily="49" charset="0"/>
              </a:rPr>
              <a:t> plastic2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s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f 1/1/1 2/2/2 3/2/1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f 4/3/3 5/3/4 6/4/3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f 7/5/5 8/5/5 9/5/5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tr-TR" sz="1600" b="1" dirty="0">
                <a:latin typeface="Consolas" panose="020B0609020204030204" pitchFamily="49" charset="0"/>
              </a:rPr>
              <a:t>...</a:t>
            </a:r>
            <a:endParaRPr lang="fr-FR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# 0 polygons - 5900 triangles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endParaRPr lang="en-US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#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# object </a:t>
            </a:r>
            <a:r>
              <a:rPr lang="en-US" sz="1600" b="1" dirty="0" err="1">
                <a:latin typeface="Consolas" panose="020B0609020204030204" pitchFamily="49" charset="0"/>
              </a:rPr>
              <a:t>hood_black</a:t>
            </a:r>
            <a:endParaRPr lang="en-US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#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endParaRPr lang="en-US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v  0.6925 0.8555 1.4519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v  0.6889 0.8353 1.5078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1600" b="1" dirty="0">
                <a:latin typeface="Consolas" panose="020B0609020204030204" pitchFamily="49" charset="0"/>
              </a:rPr>
              <a:t>v  0.4882 0.7474 1.7056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endParaRPr lang="tr-TR" sz="16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55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Hermite İnterpolasyon</a:t>
            </a:r>
            <a:endParaRPr lang="en-US" altLang="tr-TR" sz="3200" dirty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Doğal kübik eğrilerin aksine hermite eğrileri yerel kontrol sağlarlar. </a:t>
            </a:r>
          </a:p>
          <a:p>
            <a:pPr lvl="1"/>
            <a:r>
              <a:rPr lang="tr-TR" altLang="tr-TR" sz="2100" dirty="0">
                <a:solidFill>
                  <a:srgbClr val="336600"/>
                </a:solidFill>
              </a:rPr>
              <a:t>Çünkü her eğri parçası sadece bitiş noktalarındaki koşullarla belirlenir.</a:t>
            </a: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       bir parametrik kübik fonksiyonu tanımlar ve kontrol noktaları        ve          'dir, ek olarak uç noktalardaki türevleri kullanırız.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494585"/>
              </p:ext>
            </p:extLst>
          </p:nvPr>
        </p:nvGraphicFramePr>
        <p:xfrm>
          <a:off x="799536" y="2807304"/>
          <a:ext cx="6429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431640" progId="Equation.3">
                  <p:embed/>
                </p:oleObj>
              </mc:Choice>
              <mc:Fallback>
                <p:oleObj name="Equation" r:id="rId3" imgW="787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536" y="2807304"/>
                        <a:ext cx="6429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543580"/>
              </p:ext>
            </p:extLst>
          </p:nvPr>
        </p:nvGraphicFramePr>
        <p:xfrm>
          <a:off x="3643040" y="3080321"/>
          <a:ext cx="22971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41320" imgH="482400" progId="Equation.3">
                  <p:embed/>
                </p:oleObj>
              </mc:Choice>
              <mc:Fallback>
                <p:oleObj name="Equation" r:id="rId5" imgW="2641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040" y="3080321"/>
                        <a:ext cx="229711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534988" y="4076700"/>
          <a:ext cx="166052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06280" imgH="2489040" progId="Equation.3">
                  <p:embed/>
                </p:oleObj>
              </mc:Choice>
              <mc:Fallback>
                <p:oleObj name="Equation" r:id="rId7" imgW="200628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076700"/>
                        <a:ext cx="1660525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8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72" y="4395688"/>
            <a:ext cx="38735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14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Hermite İnterpolasyon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Denklemleri açarsak:</a:t>
            </a:r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506002"/>
              </p:ext>
            </p:extLst>
          </p:nvPr>
        </p:nvGraphicFramePr>
        <p:xfrm>
          <a:off x="1187624" y="3629117"/>
          <a:ext cx="5759921" cy="275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965160" progId="Equation.3">
                  <p:embed/>
                </p:oleObj>
              </mc:Choice>
              <mc:Fallback>
                <p:oleObj name="Equation" r:id="rId3" imgW="20192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629117"/>
                        <a:ext cx="5759921" cy="2752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47826"/>
              </p:ext>
            </p:extLst>
          </p:nvPr>
        </p:nvGraphicFramePr>
        <p:xfrm>
          <a:off x="1201737" y="1844824"/>
          <a:ext cx="4954439" cy="142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5" imgW="1676160" imgH="482400" progId="Equation.3">
                  <p:embed/>
                </p:oleObj>
              </mc:Choice>
              <mc:Fallback>
                <p:oleObj name="Denklem" r:id="rId5" imgW="16761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7" y="1844824"/>
                        <a:ext cx="4954439" cy="142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2987824" y="2708920"/>
            <a:ext cx="1008112" cy="655273"/>
          </a:xfrm>
          <a:prstGeom prst="rightArrow">
            <a:avLst/>
          </a:prstGeom>
          <a:solidFill>
            <a:srgbClr val="FFC00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061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Hermite İnterpolasyon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Sınır koşullarını matris formatında aşağıdaki gibi gösteririz:</a:t>
            </a: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Buradaki katsayıları bulmak için matrisin tersini almalıyız.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332038" y="2349500"/>
          <a:ext cx="4262437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990360" progId="Equation.3">
                  <p:embed/>
                </p:oleObj>
              </mc:Choice>
              <mc:Fallback>
                <p:oleObj name="Equation" r:id="rId3" imgW="16887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2349500"/>
                        <a:ext cx="4262437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617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Hermite İnterpolasyon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400" dirty="0">
                <a:solidFill>
                  <a:srgbClr val="336600"/>
                </a:solidFill>
              </a:rPr>
              <a:t>Sınır koşullarını matris formatında aşağıdaki gibi gösteririz:</a:t>
            </a:r>
          </a:p>
          <a:p>
            <a:endParaRPr lang="tr-TR" altLang="tr-TR" sz="2400" dirty="0">
              <a:solidFill>
                <a:srgbClr val="336600"/>
              </a:solidFill>
            </a:endParaRPr>
          </a:p>
          <a:p>
            <a:endParaRPr lang="tr-TR" altLang="tr-TR" sz="2400" dirty="0">
              <a:solidFill>
                <a:srgbClr val="336600"/>
              </a:solidFill>
            </a:endParaRPr>
          </a:p>
          <a:p>
            <a:endParaRPr lang="tr-TR" altLang="tr-TR" sz="2400" dirty="0">
              <a:solidFill>
                <a:srgbClr val="336600"/>
              </a:solidFill>
            </a:endParaRPr>
          </a:p>
          <a:p>
            <a:endParaRPr lang="tr-TR" altLang="tr-TR" sz="2400" dirty="0">
              <a:solidFill>
                <a:srgbClr val="336600"/>
              </a:solidFill>
            </a:endParaRPr>
          </a:p>
          <a:p>
            <a:endParaRPr lang="tr-TR" altLang="tr-TR" sz="2400" dirty="0">
              <a:solidFill>
                <a:srgbClr val="336600"/>
              </a:solidFill>
            </a:endParaRPr>
          </a:p>
          <a:p>
            <a:endParaRPr lang="tr-TR" altLang="tr-TR" sz="2400" dirty="0">
              <a:solidFill>
                <a:srgbClr val="336600"/>
              </a:solidFill>
            </a:endParaRPr>
          </a:p>
          <a:p>
            <a:endParaRPr lang="tr-TR" altLang="tr-TR" sz="2400" dirty="0">
              <a:solidFill>
                <a:srgbClr val="336600"/>
              </a:solidFill>
            </a:endParaRPr>
          </a:p>
          <a:p>
            <a:r>
              <a:rPr lang="tr-TR" altLang="tr-TR" sz="2400" dirty="0">
                <a:solidFill>
                  <a:srgbClr val="336600"/>
                </a:solidFill>
              </a:rPr>
              <a:t>Buradaki katsayıları bulmak için matrisin tersini almalıyız.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203450" y="2349500"/>
          <a:ext cx="4519613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640" imgH="990360" progId="Equation.3">
                  <p:embed/>
                </p:oleObj>
              </mc:Choice>
              <mc:Fallback>
                <p:oleObj name="Equation" r:id="rId3" imgW="17906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2349500"/>
                        <a:ext cx="4519613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876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altLang="tr-TR" dirty="0"/>
              <a:t>Hermite İnterpolasyon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          :  Hermite matrisidir.</a:t>
            </a: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116013" y="1954213"/>
          <a:ext cx="7488237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600" imgH="990360" progId="Equation.3">
                  <p:embed/>
                </p:oleObj>
              </mc:Choice>
              <mc:Fallback>
                <p:oleObj name="Equation" r:id="rId3" imgW="300960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54213"/>
                        <a:ext cx="7488237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28219"/>
              </p:ext>
            </p:extLst>
          </p:nvPr>
        </p:nvGraphicFramePr>
        <p:xfrm>
          <a:off x="971600" y="5202824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469800" progId="Equation.3">
                  <p:embed/>
                </p:oleObj>
              </mc:Choice>
              <mc:Fallback>
                <p:oleObj name="Equation" r:id="rId5" imgW="685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202824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712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Hermite İnterpolasyon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Bu            ve       katsayılarını kullanarak.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633288"/>
              </p:ext>
            </p:extLst>
          </p:nvPr>
        </p:nvGraphicFramePr>
        <p:xfrm>
          <a:off x="1103313" y="1988840"/>
          <a:ext cx="74295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978760" imgH="4724280" progId="Equation.3">
                  <p:embed/>
                </p:oleObj>
              </mc:Choice>
              <mc:Fallback>
                <p:oleObj name="Equation" r:id="rId3" imgW="8978760" imgH="472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988840"/>
                        <a:ext cx="74295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77897"/>
              </p:ext>
            </p:extLst>
          </p:nvPr>
        </p:nvGraphicFramePr>
        <p:xfrm>
          <a:off x="1387872" y="1251176"/>
          <a:ext cx="2032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840" imgH="431640" progId="Equation.3">
                  <p:embed/>
                </p:oleObj>
              </mc:Choice>
              <mc:Fallback>
                <p:oleObj name="Equation" r:id="rId5" imgW="2031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872" y="1251176"/>
                        <a:ext cx="2032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391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Hermite İnterpolasyon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2458616" cy="493776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Polinomlar: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tr-TR" altLang="tr-TR" sz="2400" dirty="0"/>
              <a:t>Kaynaştırma</a:t>
            </a:r>
            <a:br>
              <a:rPr lang="tr-TR" altLang="tr-TR" sz="2400" dirty="0"/>
            </a:br>
            <a:r>
              <a:rPr lang="tr-TR" altLang="tr-TR" sz="2400" dirty="0"/>
              <a:t>fonksiyonları.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tr-TR" altLang="tr-TR" sz="2400" dirty="0"/>
              <a:t>İngilizce: </a:t>
            </a:r>
            <a:r>
              <a:rPr lang="tr-TR" altLang="tr-TR" sz="2400" dirty="0">
                <a:solidFill>
                  <a:srgbClr val="FF0000"/>
                </a:solidFill>
              </a:rPr>
              <a:t>Blending functions</a:t>
            </a:r>
            <a:br>
              <a:rPr lang="tr-TR" altLang="tr-TR" sz="2400" dirty="0">
                <a:solidFill>
                  <a:srgbClr val="FF0000"/>
                </a:solidFill>
              </a:rPr>
            </a:br>
            <a:r>
              <a:rPr lang="tr-TR" altLang="tr-TR" sz="2400" dirty="0"/>
              <a:t>olarak bilinir.</a:t>
            </a:r>
          </a:p>
        </p:txBody>
      </p:sp>
      <p:graphicFrame>
        <p:nvGraphicFramePr>
          <p:cNvPr id="18434" name="Object 6"/>
          <p:cNvGraphicFramePr>
            <a:graphicFrameLocks noChangeAspect="1"/>
          </p:cNvGraphicFramePr>
          <p:nvPr/>
        </p:nvGraphicFramePr>
        <p:xfrm>
          <a:off x="123825" y="2565400"/>
          <a:ext cx="2578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600" imgH="482400" progId="Equation.3">
                  <p:embed/>
                </p:oleObj>
              </mc:Choice>
              <mc:Fallback>
                <p:oleObj name="Equation" r:id="rId3" imgW="3009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2565400"/>
                        <a:ext cx="2578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284663" y="2133600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i="1" dirty="0">
                <a:solidFill>
                  <a:srgbClr val="336600"/>
                </a:solidFill>
                <a:latin typeface="Times New Roman" pitchFamily="18" charset="0"/>
              </a:rPr>
              <a:t>H</a:t>
            </a:r>
            <a:r>
              <a:rPr lang="tr-TR" altLang="tr-TR" i="1" baseline="-25000" dirty="0">
                <a:solidFill>
                  <a:srgbClr val="336600"/>
                </a:solidFill>
                <a:latin typeface="Times New Roman" pitchFamily="18" charset="0"/>
              </a:rPr>
              <a:t>0</a:t>
            </a:r>
            <a:r>
              <a:rPr lang="tr-TR" altLang="tr-TR" i="1" dirty="0">
                <a:solidFill>
                  <a:srgbClr val="336600"/>
                </a:solidFill>
                <a:latin typeface="Times New Roman" pitchFamily="18" charset="0"/>
              </a:rPr>
              <a:t>(u)</a:t>
            </a:r>
            <a:endParaRPr lang="en-US" altLang="tr-TR" i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4284663" y="43656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i="1" dirty="0">
                <a:solidFill>
                  <a:srgbClr val="336600"/>
                </a:solidFill>
                <a:latin typeface="Times New Roman" pitchFamily="18" charset="0"/>
              </a:rPr>
              <a:t>H</a:t>
            </a:r>
            <a:r>
              <a:rPr lang="tr-TR" altLang="tr-TR" i="1" baseline="-25000" dirty="0">
                <a:solidFill>
                  <a:srgbClr val="336600"/>
                </a:solidFill>
                <a:latin typeface="Times New Roman" pitchFamily="18" charset="0"/>
              </a:rPr>
              <a:t>2</a:t>
            </a:r>
            <a:r>
              <a:rPr lang="tr-TR" altLang="tr-TR" i="1" dirty="0">
                <a:solidFill>
                  <a:srgbClr val="336600"/>
                </a:solidFill>
                <a:latin typeface="Times New Roman" pitchFamily="18" charset="0"/>
              </a:rPr>
              <a:t>(u)</a:t>
            </a:r>
            <a:endParaRPr lang="en-US" altLang="tr-TR" i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7019925" y="43656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i="1" dirty="0">
                <a:solidFill>
                  <a:srgbClr val="336600"/>
                </a:solidFill>
                <a:latin typeface="Times New Roman" pitchFamily="18" charset="0"/>
              </a:rPr>
              <a:t>H</a:t>
            </a:r>
            <a:r>
              <a:rPr lang="tr-TR" altLang="tr-TR" i="1" baseline="-25000" dirty="0">
                <a:solidFill>
                  <a:srgbClr val="336600"/>
                </a:solidFill>
                <a:latin typeface="Times New Roman" pitchFamily="18" charset="0"/>
              </a:rPr>
              <a:t>3</a:t>
            </a:r>
            <a:r>
              <a:rPr lang="tr-TR" altLang="tr-TR" i="1" dirty="0">
                <a:solidFill>
                  <a:srgbClr val="336600"/>
                </a:solidFill>
                <a:latin typeface="Times New Roman" pitchFamily="18" charset="0"/>
              </a:rPr>
              <a:t>(u)</a:t>
            </a:r>
            <a:endParaRPr lang="en-US" altLang="tr-TR" i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6877050" y="220503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i="1" dirty="0">
                <a:solidFill>
                  <a:srgbClr val="336600"/>
                </a:solidFill>
                <a:latin typeface="Times New Roman" pitchFamily="18" charset="0"/>
              </a:rPr>
              <a:t>H</a:t>
            </a:r>
            <a:r>
              <a:rPr lang="tr-TR" altLang="tr-TR" i="1" baseline="-25000" dirty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tr-TR" altLang="tr-TR" i="1" dirty="0">
                <a:solidFill>
                  <a:srgbClr val="336600"/>
                </a:solidFill>
                <a:latin typeface="Times New Roman" pitchFamily="18" charset="0"/>
              </a:rPr>
              <a:t>(u)</a:t>
            </a:r>
            <a:endParaRPr lang="en-US" altLang="tr-TR" i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17" y="1628800"/>
            <a:ext cx="5926046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82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Örnek</a:t>
            </a:r>
            <a:r>
              <a:rPr lang="en-US" altLang="tr-TR" sz="3200" dirty="0"/>
              <a:t> Hermite </a:t>
            </a:r>
            <a:r>
              <a:rPr lang="tr-TR" altLang="tr-TR" sz="3200" dirty="0"/>
              <a:t>Eğrileri</a:t>
            </a:r>
            <a:endParaRPr lang="en-US" altLang="tr-TR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8371" name="Picture 3" descr="herm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2" y="1196752"/>
            <a:ext cx="8125634" cy="50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756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 Boyutlu Nesne Gösterimleri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tr-TR" altLang="tr-TR" sz="2400" dirty="0"/>
              <a:t>Kardinal Eğrileri</a:t>
            </a:r>
            <a:endParaRPr lang="en-US" altLang="tr-T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>
                <a:solidFill>
                  <a:schemeClr val="tx1"/>
                </a:solidFill>
              </a:rPr>
              <a:pPr/>
              <a:t>38</a:t>
            </a:fld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8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Kardinal Eğrileri</a:t>
            </a:r>
            <a:endParaRPr lang="en-US" altLang="tr-TR" sz="3200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000" dirty="0">
                <a:solidFill>
                  <a:srgbClr val="0000FF"/>
                </a:solidFill>
              </a:rPr>
              <a:t>Bu eğrilerle bitiş noktalarında türev hesaplamamız gerekmiyor.</a:t>
            </a:r>
          </a:p>
          <a:p>
            <a:pPr eaLnBrk="1" hangingPunct="1"/>
            <a:r>
              <a:rPr lang="tr-TR" altLang="tr-TR" sz="2000" dirty="0">
                <a:solidFill>
                  <a:srgbClr val="0000FF"/>
                </a:solidFill>
              </a:rPr>
              <a:t>Hermite eğrilerinden farklı olarak uç noktaların türevleri diğer noktaların yardımıyla bulunur.</a:t>
            </a:r>
          </a:p>
          <a:p>
            <a:pPr eaLnBrk="1" hangingPunct="1"/>
            <a:endParaRPr lang="tr-TR" altLang="tr-TR" sz="2000" dirty="0">
              <a:solidFill>
                <a:srgbClr val="0000FF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0000FF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0000FF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0000FF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0000FF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0000FF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0000FF"/>
              </a:solidFill>
            </a:endParaRPr>
          </a:p>
          <a:p>
            <a:r>
              <a:rPr lang="tr-TR" altLang="tr-TR" sz="2000" i="1" dirty="0">
                <a:solidFill>
                  <a:srgbClr val="0000FF"/>
                </a:solidFill>
              </a:rPr>
              <a:t>t </a:t>
            </a:r>
            <a:r>
              <a:rPr lang="tr-TR" altLang="tr-TR" sz="2000" dirty="0">
                <a:solidFill>
                  <a:srgbClr val="0000FF"/>
                </a:solidFill>
              </a:rPr>
              <a:t>parametresi germe parametresi olarak bilinir. </a:t>
            </a:r>
            <a:r>
              <a:rPr lang="tr-TR" altLang="tr-TR" sz="2000" i="1" dirty="0">
                <a:solidFill>
                  <a:srgbClr val="0000FF"/>
                </a:solidFill>
              </a:rPr>
              <a:t>t=0 </a:t>
            </a:r>
            <a:r>
              <a:rPr lang="tr-TR" altLang="tr-TR" sz="2000" dirty="0">
                <a:solidFill>
                  <a:srgbClr val="0000FF"/>
                </a:solidFill>
              </a:rPr>
              <a:t>ise Catmull-Rom eğrileri olarak adlandırılır.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030129"/>
              </p:ext>
            </p:extLst>
          </p:nvPr>
        </p:nvGraphicFramePr>
        <p:xfrm>
          <a:off x="1619672" y="2852936"/>
          <a:ext cx="37846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0" imgH="2641320" progId="Equation.3">
                  <p:embed/>
                </p:oleObj>
              </mc:Choice>
              <mc:Fallback>
                <p:oleObj name="Equation" r:id="rId3" imgW="4572000" imgH="264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852936"/>
                        <a:ext cx="378460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16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6471F-6870-462B-8508-E3289F95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5609E6-8DD6-4312-A4BD-EE714421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OBJ dosyasından model oluşturma…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EAF4-43EF-4C2E-A157-BFE7568E8B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CEA65-EDFE-450A-9DE8-6C4597AF6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81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Kardinal Eğrilerine Bir Örnek</a:t>
            </a:r>
            <a:endParaRPr lang="en-US" altLang="tr-TR" sz="3200" dirty="0"/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37622"/>
              </p:ext>
            </p:extLst>
          </p:nvPr>
        </p:nvGraphicFramePr>
        <p:xfrm>
          <a:off x="2286000" y="3861048"/>
          <a:ext cx="37846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0" imgH="2641320" progId="Equation.3">
                  <p:embed/>
                </p:oleObj>
              </mc:Choice>
              <mc:Fallback>
                <p:oleObj name="Equation" r:id="rId3" imgW="4572000" imgH="264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61048"/>
                        <a:ext cx="378460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>
          <a:xfrm>
            <a:off x="1424354" y="1971410"/>
            <a:ext cx="4835769" cy="1354929"/>
          </a:xfrm>
          <a:custGeom>
            <a:avLst/>
            <a:gdLst>
              <a:gd name="connsiteX0" fmla="*/ 0 w 4835769"/>
              <a:gd name="connsiteY0" fmla="*/ 525605 h 1354929"/>
              <a:gd name="connsiteX1" fmla="*/ 1600200 w 4835769"/>
              <a:gd name="connsiteY1" fmla="*/ 33236 h 1354929"/>
              <a:gd name="connsiteX2" fmla="*/ 3015761 w 4835769"/>
              <a:gd name="connsiteY2" fmla="*/ 1352082 h 1354929"/>
              <a:gd name="connsiteX3" fmla="*/ 4835769 w 4835769"/>
              <a:gd name="connsiteY3" fmla="*/ 411305 h 1354929"/>
              <a:gd name="connsiteX4" fmla="*/ 4835769 w 4835769"/>
              <a:gd name="connsiteY4" fmla="*/ 411305 h 135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769" h="1354929">
                <a:moveTo>
                  <a:pt x="0" y="525605"/>
                </a:moveTo>
                <a:cubicBezTo>
                  <a:pt x="548786" y="210547"/>
                  <a:pt x="1097573" y="-104510"/>
                  <a:pt x="1600200" y="33236"/>
                </a:cubicBezTo>
                <a:cubicBezTo>
                  <a:pt x="2102827" y="170982"/>
                  <a:pt x="2476500" y="1289071"/>
                  <a:pt x="3015761" y="1352082"/>
                </a:cubicBezTo>
                <a:cubicBezTo>
                  <a:pt x="3555022" y="1415093"/>
                  <a:pt x="4835769" y="411305"/>
                  <a:pt x="4835769" y="411305"/>
                </a:cubicBezTo>
                <a:lnTo>
                  <a:pt x="4835769" y="4113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1424354" y="2401632"/>
            <a:ext cx="144016" cy="144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6156176" y="2320832"/>
            <a:ext cx="14401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2954328" y="192729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4420432" y="326405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7" name="Straight Connector 6"/>
          <p:cNvCxnSpPr>
            <a:stCxn id="5" idx="6"/>
          </p:cNvCxnSpPr>
          <p:nvPr/>
        </p:nvCxnSpPr>
        <p:spPr>
          <a:xfrm>
            <a:off x="1568370" y="2473632"/>
            <a:ext cx="2924070" cy="86059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6"/>
          </p:cNvCxnSpPr>
          <p:nvPr/>
        </p:nvCxnSpPr>
        <p:spPr>
          <a:xfrm>
            <a:off x="3029843" y="2006424"/>
            <a:ext cx="3270349" cy="38641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3196" y="267930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3183359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1893" y="177281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05102" y="188721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tr-TR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3928" y="224725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P'(1)</a:t>
            </a:r>
            <a:endParaRPr lang="tr-TR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239127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P'(0)</a:t>
            </a:r>
            <a:endParaRPr lang="tr-TR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3.7037E-7 L 0.01111 -0.1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1841 -0.123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01962 0.165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8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21 0.15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Kardinal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Hermite eğrileri ile benzer yollardan gidersek:</a:t>
            </a:r>
          </a:p>
          <a:p>
            <a:pPr marL="0" indent="0" eaLnBrk="1" hangingPunct="1">
              <a:buNone/>
            </a:pPr>
            <a:endParaRPr lang="tr-TR" altLang="tr-TR" sz="2400" dirty="0">
              <a:solidFill>
                <a:srgbClr val="336600"/>
              </a:solidFill>
            </a:endParaRP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374650" y="2060575"/>
          <a:ext cx="8518525" cy="45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80480" imgH="5663880" progId="Equation.3">
                  <p:embed/>
                </p:oleObj>
              </mc:Choice>
              <mc:Fallback>
                <p:oleObj name="Equation" r:id="rId3" imgW="10680480" imgH="566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2060575"/>
                        <a:ext cx="8518525" cy="451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246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268760"/>
            <a:ext cx="613405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Kardinal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2602632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Kardinal </a:t>
            </a:r>
            <a:br>
              <a:rPr lang="tr-TR" altLang="tr-TR" sz="2400" dirty="0">
                <a:solidFill>
                  <a:srgbClr val="336600"/>
                </a:solidFill>
              </a:rPr>
            </a:br>
            <a:r>
              <a:rPr lang="tr-TR" altLang="tr-TR" sz="2400" dirty="0">
                <a:solidFill>
                  <a:srgbClr val="336600"/>
                </a:solidFill>
              </a:rPr>
              <a:t>kaynaştırma</a:t>
            </a:r>
            <a:br>
              <a:rPr lang="tr-TR" altLang="tr-TR" sz="2400" dirty="0">
                <a:solidFill>
                  <a:srgbClr val="336600"/>
                </a:solidFill>
              </a:rPr>
            </a:br>
            <a:r>
              <a:rPr lang="tr-TR" altLang="tr-TR" sz="2400" dirty="0">
                <a:solidFill>
                  <a:srgbClr val="336600"/>
                </a:solidFill>
              </a:rPr>
              <a:t>fonksiyonları.</a:t>
            </a: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marL="0" indent="0" eaLnBrk="1" hangingPunct="1">
              <a:buNone/>
            </a:pPr>
            <a:endParaRPr lang="tr-TR" altLang="tr-TR" sz="2400" dirty="0">
              <a:solidFill>
                <a:srgbClr val="336600"/>
              </a:solidFill>
            </a:endParaRPr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3419872" y="1557338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>
                <a:solidFill>
                  <a:srgbClr val="336600"/>
                </a:solidFill>
                <a:latin typeface="Times New Roman" pitchFamily="18" charset="0"/>
              </a:rPr>
              <a:t>CAR</a:t>
            </a:r>
            <a:r>
              <a:rPr lang="tr-TR" altLang="tr-TR" b="1" i="1" baseline="-25000" dirty="0">
                <a:solidFill>
                  <a:srgbClr val="336600"/>
                </a:solidFill>
                <a:latin typeface="Times New Roman" pitchFamily="18" charset="0"/>
              </a:rPr>
              <a:t>0</a:t>
            </a:r>
            <a:r>
              <a:rPr lang="tr-TR" altLang="tr-TR" b="1" i="1" dirty="0">
                <a:solidFill>
                  <a:srgbClr val="336600"/>
                </a:solidFill>
                <a:latin typeface="Times New Roman" pitchFamily="18" charset="0"/>
              </a:rPr>
              <a:t>(u)</a:t>
            </a:r>
            <a:endParaRPr lang="en-US" altLang="tr-TR" b="1" i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7164388" y="15494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>
                <a:solidFill>
                  <a:srgbClr val="336600"/>
                </a:solidFill>
                <a:latin typeface="Times New Roman" pitchFamily="18" charset="0"/>
              </a:rPr>
              <a:t>CAR</a:t>
            </a:r>
            <a:r>
              <a:rPr lang="tr-TR" altLang="tr-TR" b="1" i="1" baseline="-25000" dirty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tr-TR" altLang="tr-TR" b="1" i="1" dirty="0">
                <a:solidFill>
                  <a:srgbClr val="336600"/>
                </a:solidFill>
                <a:latin typeface="Times New Roman" pitchFamily="18" charset="0"/>
              </a:rPr>
              <a:t>(u)</a:t>
            </a:r>
            <a:endParaRPr lang="en-US" altLang="tr-TR" b="1" i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3419475" y="400526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>
                <a:solidFill>
                  <a:srgbClr val="336600"/>
                </a:solidFill>
                <a:latin typeface="Times New Roman" pitchFamily="18" charset="0"/>
              </a:rPr>
              <a:t>CAR</a:t>
            </a:r>
            <a:r>
              <a:rPr lang="tr-TR" altLang="tr-TR" b="1" i="1" baseline="-25000" dirty="0">
                <a:solidFill>
                  <a:srgbClr val="336600"/>
                </a:solidFill>
                <a:latin typeface="Times New Roman" pitchFamily="18" charset="0"/>
              </a:rPr>
              <a:t>2</a:t>
            </a:r>
            <a:r>
              <a:rPr lang="tr-TR" altLang="tr-TR" b="1" i="1" dirty="0">
                <a:solidFill>
                  <a:srgbClr val="336600"/>
                </a:solidFill>
                <a:latin typeface="Times New Roman" pitchFamily="18" charset="0"/>
              </a:rPr>
              <a:t>(u)</a:t>
            </a:r>
            <a:endParaRPr lang="en-US" altLang="tr-TR" b="1" i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7164388" y="4188619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>
                <a:solidFill>
                  <a:srgbClr val="336600"/>
                </a:solidFill>
                <a:latin typeface="Times New Roman" pitchFamily="18" charset="0"/>
              </a:rPr>
              <a:t>CAR</a:t>
            </a:r>
            <a:r>
              <a:rPr lang="tr-TR" altLang="tr-TR" b="1" i="1" baseline="-25000" dirty="0">
                <a:solidFill>
                  <a:srgbClr val="336600"/>
                </a:solidFill>
                <a:latin typeface="Times New Roman" pitchFamily="18" charset="0"/>
              </a:rPr>
              <a:t>3</a:t>
            </a:r>
            <a:r>
              <a:rPr lang="tr-TR" altLang="tr-TR" b="1" i="1" dirty="0">
                <a:solidFill>
                  <a:srgbClr val="336600"/>
                </a:solidFill>
                <a:latin typeface="Times New Roman" pitchFamily="18" charset="0"/>
              </a:rPr>
              <a:t>(u)</a:t>
            </a:r>
            <a:endParaRPr lang="en-US" altLang="tr-TR" b="1" i="1" dirty="0">
              <a:solidFill>
                <a:srgbClr val="33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28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 Boyutlu Nesne Gösterimleri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tr-TR" altLang="tr-TR" sz="2400" dirty="0"/>
              <a:t>Bezier Eğrileri ve Yüzeyleri</a:t>
            </a:r>
            <a:endParaRPr lang="en-US" altLang="tr-T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>
                <a:solidFill>
                  <a:schemeClr val="tx1"/>
                </a:solidFill>
              </a:rPr>
              <a:pPr/>
              <a:t>43</a:t>
            </a:fld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23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Bezier Eğrileri ve Yüzeyleri</a:t>
            </a:r>
            <a:endParaRPr lang="en-US" altLang="tr-TR" sz="32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Bu yaklaşımlı eğri metodu fransız mühendis Pierre Bézier tarafından RENAULT otomobil gövdelerini dizayn etmek için geliştirilmiştir.</a:t>
            </a: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Uygulaması kolaydır.</a:t>
            </a: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Grafik kütüphanelerinin hemen hepsinde hazır olarak sunulan bir metottur.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596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/>
              <a:t>Bezier Eğrileri</a:t>
            </a:r>
            <a:endParaRPr lang="en-US" altLang="tr-TR" sz="3600" dirty="0">
              <a:solidFill>
                <a:srgbClr val="FF0000"/>
              </a:solidFill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Bézier polinomları şu şekilde tanımlanmaktadır:</a:t>
            </a: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marL="536575" indent="-185738"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marL="536575" indent="-185738"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Burada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marL="536575" indent="-176213"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ve </a:t>
            </a:r>
            <a:r>
              <a:rPr lang="tr-TR" altLang="tr-TR" sz="2800" dirty="0">
                <a:solidFill>
                  <a:srgbClr val="336600"/>
                </a:solidFill>
              </a:rPr>
              <a:t>                                </a:t>
            </a:r>
            <a:r>
              <a:rPr lang="tr-TR" altLang="tr-TR" sz="2000" dirty="0">
                <a:solidFill>
                  <a:srgbClr val="336600"/>
                </a:solidFill>
              </a:rPr>
              <a:t>(Pascal üçgeni sayıları)</a:t>
            </a:r>
            <a:endParaRPr lang="tr-TR" altLang="tr-TR" sz="2400" dirty="0">
              <a:solidFill>
                <a:srgbClr val="336600"/>
              </a:solidFill>
            </a:endParaRPr>
          </a:p>
          <a:p>
            <a:pPr marL="536575" indent="-185738"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marL="536575" indent="-185738"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Eğri eşitlikleri öz yinelidir (İng: </a:t>
            </a:r>
            <a:r>
              <a:rPr lang="tr-TR" altLang="tr-TR" sz="2400" i="1" dirty="0">
                <a:solidFill>
                  <a:srgbClr val="336600"/>
                </a:solidFill>
              </a:rPr>
              <a:t>Recurrence</a:t>
            </a:r>
            <a:r>
              <a:rPr lang="tr-TR" altLang="tr-TR" sz="2400" dirty="0">
                <a:solidFill>
                  <a:srgbClr val="336600"/>
                </a:solidFill>
              </a:rPr>
              <a:t>):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75597"/>
              </p:ext>
            </p:extLst>
          </p:nvPr>
        </p:nvGraphicFramePr>
        <p:xfrm>
          <a:off x="1691680" y="1628800"/>
          <a:ext cx="5279773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5000" imgH="1168200" progId="Equation.3">
                  <p:embed/>
                </p:oleObj>
              </mc:Choice>
              <mc:Fallback>
                <p:oleObj name="Equation" r:id="rId3" imgW="571500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628800"/>
                        <a:ext cx="5279773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167291"/>
              </p:ext>
            </p:extLst>
          </p:nvPr>
        </p:nvGraphicFramePr>
        <p:xfrm>
          <a:off x="1692275" y="3501008"/>
          <a:ext cx="5270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70400" imgH="634680" progId="Equation.3">
                  <p:embed/>
                </p:oleObj>
              </mc:Choice>
              <mc:Fallback>
                <p:oleObj name="Equation" r:id="rId5" imgW="52704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01008"/>
                        <a:ext cx="5270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803899"/>
              </p:ext>
            </p:extLst>
          </p:nvPr>
        </p:nvGraphicFramePr>
        <p:xfrm>
          <a:off x="1691680" y="4149080"/>
          <a:ext cx="3098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98520" imgH="1028520" progId="Equation.3">
                  <p:embed/>
                </p:oleObj>
              </mc:Choice>
              <mc:Fallback>
                <p:oleObj name="Equation" r:id="rId7" imgW="309852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149080"/>
                        <a:ext cx="30988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25169"/>
              </p:ext>
            </p:extLst>
          </p:nvPr>
        </p:nvGraphicFramePr>
        <p:xfrm>
          <a:off x="323850" y="5877272"/>
          <a:ext cx="84963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26600" imgH="533400" progId="Equation.3">
                  <p:embed/>
                </p:oleObj>
              </mc:Choice>
              <mc:Fallback>
                <p:oleObj name="Equation" r:id="rId9" imgW="96266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877272"/>
                        <a:ext cx="84963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403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/>
              <a:t>Bezier Eğrileri</a:t>
            </a:r>
            <a:endParaRPr lang="en-US" altLang="tr-TR" sz="3600" dirty="0">
              <a:solidFill>
                <a:srgbClr val="FF0000"/>
              </a:solidFill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Parametrik eşitlikler: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</a:t>
            </a:r>
          </a:p>
        </p:txBody>
      </p:sp>
      <p:graphicFrame>
        <p:nvGraphicFramePr>
          <p:cNvPr id="225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94648"/>
              </p:ext>
            </p:extLst>
          </p:nvPr>
        </p:nvGraphicFramePr>
        <p:xfrm>
          <a:off x="2627784" y="3140968"/>
          <a:ext cx="309562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22480" imgH="3809880" progId="Equation.3">
                  <p:embed/>
                </p:oleObj>
              </mc:Choice>
              <mc:Fallback>
                <p:oleObj name="Equation" r:id="rId3" imgW="3822480" imgH="3809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140968"/>
                        <a:ext cx="3095625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07830"/>
              </p:ext>
            </p:extLst>
          </p:nvPr>
        </p:nvGraphicFramePr>
        <p:xfrm>
          <a:off x="827584" y="1844824"/>
          <a:ext cx="4990406" cy="102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5000" imgH="1168400" progId="Equation.3">
                  <p:embed/>
                </p:oleObj>
              </mc:Choice>
              <mc:Fallback>
                <p:oleObj name="Equation" r:id="rId5" imgW="5715000" imgH="116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44824"/>
                        <a:ext cx="4990406" cy="1020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334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2890664" cy="4937760"/>
          </a:xfrm>
          <a:noFill/>
        </p:spPr>
        <p:txBody>
          <a:bodyPr>
            <a:normAutofit/>
          </a:bodyPr>
          <a:lstStyle/>
          <a:p>
            <a:r>
              <a:rPr lang="tr-TR" altLang="tr-TR" sz="1800" dirty="0">
                <a:solidFill>
                  <a:srgbClr val="336600"/>
                </a:solidFill>
              </a:rPr>
              <a:t>2B Bézier eğrilerine örnekler. Kesikli çizgiler kontrol noktalarının bağlantılarını vermektedir.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80" y="1700808"/>
            <a:ext cx="5721500" cy="464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78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Bezier Eğrilerinin Özellikleri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000" dirty="0">
                <a:solidFill>
                  <a:srgbClr val="336600"/>
                </a:solidFill>
              </a:rPr>
              <a:t>Bézier eğrisi ilk kontrol noktasından son noktaya doğru çizilmektedir.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/>
            <a:r>
              <a:rPr lang="tr-TR" altLang="tr-TR" sz="2000" dirty="0">
                <a:solidFill>
                  <a:srgbClr val="336600"/>
                </a:solidFill>
              </a:rPr>
              <a:t>Uç noktalarda eğrinin birinci ve ikinci türevleri: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 </a:t>
            </a:r>
          </a:p>
        </p:txBody>
      </p:sp>
      <p:graphicFrame>
        <p:nvGraphicFramePr>
          <p:cNvPr id="235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023230"/>
              </p:ext>
            </p:extLst>
          </p:nvPr>
        </p:nvGraphicFramePr>
        <p:xfrm>
          <a:off x="3419475" y="1916832"/>
          <a:ext cx="12588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640" imgH="1091880" progId="Equation.3">
                  <p:embed/>
                </p:oleObj>
              </mc:Choice>
              <mc:Fallback>
                <p:oleObj name="Equation" r:id="rId3" imgW="157464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916832"/>
                        <a:ext cx="12588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75360"/>
              </p:ext>
            </p:extLst>
          </p:nvPr>
        </p:nvGraphicFramePr>
        <p:xfrm>
          <a:off x="1331913" y="3789040"/>
          <a:ext cx="5699125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24400" imgH="2336760" progId="Equation.3">
                  <p:embed/>
                </p:oleObj>
              </mc:Choice>
              <mc:Fallback>
                <p:oleObj name="Equation" r:id="rId5" imgW="7124400" imgH="2336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789040"/>
                        <a:ext cx="5699125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401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48" y="980728"/>
            <a:ext cx="28321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56" y="4315544"/>
            <a:ext cx="287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Bezier Eğrilerinin Özellikleri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94920" cy="4937760"/>
          </a:xfrm>
        </p:spPr>
        <p:txBody>
          <a:bodyPr>
            <a:normAutofit/>
          </a:bodyPr>
          <a:lstStyle/>
          <a:p>
            <a:r>
              <a:rPr lang="tr-TR" sz="2000" dirty="0"/>
              <a:t>Başlangıç ve bitiş aynı olduğunda oluşan bir eğri.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Üst üste iki nokta kullanıldığında oluşan eğri oraya doğru daha fazla yaklaşır.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7823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dirty="0"/>
              <a:t>Yüzey Eşitlikleri</a:t>
            </a:r>
            <a:endParaRPr lang="en-US" altLang="tr-TR" sz="3600" dirty="0"/>
          </a:p>
        </p:txBody>
      </p:sp>
      <p:sp>
        <p:nvSpPr>
          <p:cNvPr id="1030" name="Rectangle 29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Bir düzlemsel yüzeyin eşitliği, kenarları</a:t>
            </a:r>
            <a:br>
              <a:rPr lang="tr-TR" altLang="tr-TR" sz="2400" dirty="0">
                <a:solidFill>
                  <a:srgbClr val="336600"/>
                </a:solidFill>
              </a:rPr>
            </a:br>
            <a:r>
              <a:rPr lang="tr-TR" altLang="tr-TR" sz="2400" i="1" dirty="0">
                <a:solidFill>
                  <a:srgbClr val="336600"/>
                </a:solidFill>
              </a:rPr>
              <a:t>(x</a:t>
            </a:r>
            <a:r>
              <a:rPr lang="tr-TR" altLang="tr-TR" sz="2400" i="1" baseline="-25000" dirty="0">
                <a:solidFill>
                  <a:srgbClr val="336600"/>
                </a:solidFill>
              </a:rPr>
              <a:t>1</a:t>
            </a:r>
            <a:r>
              <a:rPr lang="tr-TR" altLang="tr-TR" sz="2400" i="1" dirty="0">
                <a:solidFill>
                  <a:srgbClr val="336600"/>
                </a:solidFill>
              </a:rPr>
              <a:t>, y</a:t>
            </a:r>
            <a:r>
              <a:rPr lang="tr-TR" altLang="tr-TR" sz="2400" i="1" baseline="-25000" dirty="0">
                <a:solidFill>
                  <a:srgbClr val="336600"/>
                </a:solidFill>
              </a:rPr>
              <a:t>1</a:t>
            </a:r>
            <a:r>
              <a:rPr lang="tr-TR" altLang="tr-TR" sz="2400" i="1" dirty="0">
                <a:solidFill>
                  <a:srgbClr val="336600"/>
                </a:solidFill>
              </a:rPr>
              <a:t>, z</a:t>
            </a:r>
            <a:r>
              <a:rPr lang="tr-TR" altLang="tr-TR" sz="2400" i="1" baseline="-25000" dirty="0">
                <a:solidFill>
                  <a:srgbClr val="336600"/>
                </a:solidFill>
              </a:rPr>
              <a:t>1</a:t>
            </a:r>
            <a:r>
              <a:rPr lang="tr-TR" altLang="tr-TR" sz="2400" i="1" dirty="0">
                <a:solidFill>
                  <a:srgbClr val="336600"/>
                </a:solidFill>
              </a:rPr>
              <a:t>), (x</a:t>
            </a:r>
            <a:r>
              <a:rPr lang="tr-TR" altLang="tr-TR" sz="2400" i="1" baseline="-25000" dirty="0">
                <a:solidFill>
                  <a:srgbClr val="336600"/>
                </a:solidFill>
              </a:rPr>
              <a:t>2</a:t>
            </a:r>
            <a:r>
              <a:rPr lang="tr-TR" altLang="tr-TR" sz="2400" i="1" dirty="0">
                <a:solidFill>
                  <a:srgbClr val="336600"/>
                </a:solidFill>
              </a:rPr>
              <a:t>, y</a:t>
            </a:r>
            <a:r>
              <a:rPr lang="tr-TR" altLang="tr-TR" sz="2400" i="1" baseline="-25000" dirty="0">
                <a:solidFill>
                  <a:srgbClr val="336600"/>
                </a:solidFill>
              </a:rPr>
              <a:t>2</a:t>
            </a:r>
            <a:r>
              <a:rPr lang="tr-TR" altLang="tr-TR" sz="2400" i="1" dirty="0">
                <a:solidFill>
                  <a:srgbClr val="336600"/>
                </a:solidFill>
              </a:rPr>
              <a:t>, z</a:t>
            </a:r>
            <a:r>
              <a:rPr lang="tr-TR" altLang="tr-TR" sz="2400" i="1" baseline="-25000" dirty="0">
                <a:solidFill>
                  <a:srgbClr val="336600"/>
                </a:solidFill>
              </a:rPr>
              <a:t>2</a:t>
            </a:r>
            <a:r>
              <a:rPr lang="tr-TR" altLang="tr-TR" sz="2400" i="1" dirty="0">
                <a:solidFill>
                  <a:srgbClr val="336600"/>
                </a:solidFill>
              </a:rPr>
              <a:t>), (x</a:t>
            </a:r>
            <a:r>
              <a:rPr lang="tr-TR" altLang="tr-TR" sz="2400" i="1" baseline="-25000" dirty="0">
                <a:solidFill>
                  <a:srgbClr val="336600"/>
                </a:solidFill>
              </a:rPr>
              <a:t>3</a:t>
            </a:r>
            <a:r>
              <a:rPr lang="tr-TR" altLang="tr-TR" sz="2400" i="1" dirty="0">
                <a:solidFill>
                  <a:srgbClr val="336600"/>
                </a:solidFill>
              </a:rPr>
              <a:t>, y</a:t>
            </a:r>
            <a:r>
              <a:rPr lang="tr-TR" altLang="tr-TR" sz="2400" i="1" baseline="-25000" dirty="0">
                <a:solidFill>
                  <a:srgbClr val="336600"/>
                </a:solidFill>
              </a:rPr>
              <a:t>3</a:t>
            </a:r>
            <a:r>
              <a:rPr lang="tr-TR" altLang="tr-TR" sz="2400" i="1" dirty="0">
                <a:solidFill>
                  <a:srgbClr val="336600"/>
                </a:solidFill>
              </a:rPr>
              <a:t>, z</a:t>
            </a:r>
            <a:r>
              <a:rPr lang="tr-TR" altLang="tr-TR" sz="2400" i="1" baseline="-25000" dirty="0">
                <a:solidFill>
                  <a:srgbClr val="336600"/>
                </a:solidFill>
              </a:rPr>
              <a:t>3</a:t>
            </a:r>
            <a:r>
              <a:rPr lang="tr-TR" altLang="tr-TR" sz="2400" i="1" dirty="0">
                <a:solidFill>
                  <a:srgbClr val="336600"/>
                </a:solidFill>
              </a:rPr>
              <a:t>) </a:t>
            </a:r>
            <a:r>
              <a:rPr lang="tr-TR" altLang="tr-TR" sz="2400" dirty="0">
                <a:solidFill>
                  <a:srgbClr val="336600"/>
                </a:solidFill>
              </a:rPr>
              <a:t>iken :</a:t>
            </a:r>
          </a:p>
          <a:p>
            <a:pPr eaLnBrk="1" hangingPunct="1"/>
            <a:endParaRPr lang="tr-TR" altLang="tr-TR" sz="2400" i="1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i="1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Katsayıları aşağıdaki determinantlarla bulunur: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53666"/>
              </p:ext>
            </p:extLst>
          </p:nvPr>
        </p:nvGraphicFramePr>
        <p:xfrm>
          <a:off x="1331913" y="2505844"/>
          <a:ext cx="344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41600" imgH="419040" progId="Equation.3">
                  <p:embed/>
                </p:oleObj>
              </mc:Choice>
              <mc:Fallback>
                <p:oleObj name="Equation" r:id="rId3" imgW="3441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505844"/>
                        <a:ext cx="344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2"/>
          <p:cNvGraphicFramePr>
            <a:graphicFrameLocks noChangeAspect="1"/>
          </p:cNvGraphicFramePr>
          <p:nvPr/>
        </p:nvGraphicFramePr>
        <p:xfrm>
          <a:off x="928688" y="4572000"/>
          <a:ext cx="73914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06480" imgH="711000" progId="Equation.3">
                  <p:embed/>
                </p:oleObj>
              </mc:Choice>
              <mc:Fallback>
                <p:oleObj name="Equation" r:id="rId5" imgW="3606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572000"/>
                        <a:ext cx="7391400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1101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Bezier Eğrilerinin Özellikleri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7607"/>
            <a:ext cx="7344816" cy="381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27544"/>
            <a:ext cx="8229600" cy="4937760"/>
          </a:xfrm>
        </p:spPr>
        <p:txBody>
          <a:bodyPr>
            <a:normAutofit/>
          </a:bodyPr>
          <a:lstStyle/>
          <a:p>
            <a:r>
              <a:rPr lang="tr-TR" sz="2400" dirty="0"/>
              <a:t>İki </a:t>
            </a:r>
            <a:r>
              <a:rPr lang="tr-TR" altLang="tr-TR" sz="2400" dirty="0">
                <a:solidFill>
                  <a:srgbClr val="336600"/>
                </a:solidFill>
              </a:rPr>
              <a:t>Bézier eğrisinin birleşimi</a:t>
            </a:r>
          </a:p>
          <a:p>
            <a:pPr lvl="1"/>
            <a:r>
              <a:rPr lang="tr-TR" altLang="tr-TR" sz="2000" dirty="0">
                <a:solidFill>
                  <a:srgbClr val="336600"/>
                </a:solidFill>
              </a:rPr>
              <a:t>İlk eğri p</a:t>
            </a:r>
            <a:r>
              <a:rPr lang="tr-TR" altLang="tr-TR" sz="2000" baseline="-25000" dirty="0">
                <a:solidFill>
                  <a:srgbClr val="336600"/>
                </a:solidFill>
              </a:rPr>
              <a:t>0</a:t>
            </a:r>
            <a:r>
              <a:rPr lang="tr-TR" altLang="tr-TR" sz="2000" dirty="0">
                <a:solidFill>
                  <a:srgbClr val="336600"/>
                </a:solidFill>
              </a:rPr>
              <a:t>'=p</a:t>
            </a:r>
            <a:r>
              <a:rPr lang="tr-TR" altLang="tr-TR" sz="2000" baseline="-25000" dirty="0">
                <a:solidFill>
                  <a:srgbClr val="336600"/>
                </a:solidFill>
              </a:rPr>
              <a:t>2</a:t>
            </a:r>
            <a:r>
              <a:rPr lang="tr-TR" altLang="tr-TR" sz="2000" dirty="0">
                <a:solidFill>
                  <a:srgbClr val="336600"/>
                </a:solidFill>
              </a:rPr>
              <a:t> de bitiyor.</a:t>
            </a:r>
          </a:p>
          <a:p>
            <a:pPr lvl="1"/>
            <a:r>
              <a:rPr lang="tr-TR" altLang="tr-TR" sz="2000" dirty="0">
                <a:solidFill>
                  <a:srgbClr val="336600"/>
                </a:solidFill>
              </a:rPr>
              <a:t>Bu noktada sıfırıncı ve birinci devamlılık var.</a:t>
            </a:r>
          </a:p>
          <a:p>
            <a:pPr lvl="1"/>
            <a:r>
              <a:rPr lang="tr-TR" altLang="tr-TR" sz="2000" dirty="0">
                <a:solidFill>
                  <a:srgbClr val="336600"/>
                </a:solidFill>
              </a:rPr>
              <a:t>İkinci eğri ilkinin devamıymış gibi oluşur.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488018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Kübik Bezier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Kübik Bézier eğrileri 4 kontrol noktasıyla oluşturulur.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752621"/>
              </p:ext>
            </p:extLst>
          </p:nvPr>
        </p:nvGraphicFramePr>
        <p:xfrm>
          <a:off x="2123728" y="2420888"/>
          <a:ext cx="37084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2946240" progId="Equation.3">
                  <p:embed/>
                </p:oleObj>
              </mc:Choice>
              <mc:Fallback>
                <p:oleObj name="Equation" r:id="rId3" imgW="3708360" imgH="294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420888"/>
                        <a:ext cx="37084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262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Kübik Bezier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4 </a:t>
            </a:r>
            <a:r>
              <a:rPr lang="tr-TR" altLang="tr-TR" sz="2400" dirty="0">
                <a:solidFill>
                  <a:srgbClr val="336600"/>
                </a:solidFill>
              </a:rPr>
              <a:t>Kübik Bézier kaynaştırma fonksiyonu:</a:t>
            </a:r>
            <a:endParaRPr lang="tr-TR" sz="24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86" y="1724024"/>
            <a:ext cx="6386966" cy="458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03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Kübik Bezier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Uç noktalardaki ilk ve ikinci türevler.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090965"/>
              </p:ext>
            </p:extLst>
          </p:nvPr>
        </p:nvGraphicFramePr>
        <p:xfrm>
          <a:off x="2527300" y="2780928"/>
          <a:ext cx="3190875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87720" imgH="2336760" progId="Equation.3">
                  <p:embed/>
                </p:oleObj>
              </mc:Choice>
              <mc:Fallback>
                <p:oleObj name="Equation" r:id="rId3" imgW="3987720" imgH="2336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780928"/>
                        <a:ext cx="3190875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3143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Kübik Bezier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Kübik Bézier fonksiyonlarının matris formu</a:t>
            </a:r>
          </a:p>
          <a:p>
            <a:pPr lvl="1"/>
            <a:r>
              <a:rPr lang="tr-TR" altLang="tr-TR" sz="2100" dirty="0">
                <a:solidFill>
                  <a:srgbClr val="336600"/>
                </a:solidFill>
              </a:rPr>
              <a:t>Matrisin tersini aldıktan sonraki halidir.</a:t>
            </a:r>
          </a:p>
          <a:p>
            <a:pPr lvl="1"/>
            <a:r>
              <a:rPr lang="tr-TR" altLang="tr-TR" sz="2100" dirty="0">
                <a:solidFill>
                  <a:srgbClr val="336600"/>
                </a:solidFill>
              </a:rPr>
              <a:t>İnternette de bulabileceğiniz </a:t>
            </a:r>
            <a:r>
              <a:rPr lang="tr-TR" altLang="tr-TR" sz="2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altLang="tr-TR" sz="2400" b="1" baseline="-250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Bézier</a:t>
            </a:r>
            <a:r>
              <a:rPr lang="tr-TR" altLang="tr-TR" sz="2000" dirty="0">
                <a:solidFill>
                  <a:srgbClr val="336600"/>
                </a:solidFill>
              </a:rPr>
              <a:t> matrisidir.</a:t>
            </a:r>
            <a:endParaRPr lang="en-US" altLang="tr-TR" sz="2100" dirty="0">
              <a:solidFill>
                <a:srgbClr val="336600"/>
              </a:solidFill>
            </a:endParaRP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304388"/>
              </p:ext>
            </p:extLst>
          </p:nvPr>
        </p:nvGraphicFramePr>
        <p:xfrm>
          <a:off x="1289050" y="2949227"/>
          <a:ext cx="593725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720" imgH="1168200" progId="Equation.3">
                  <p:embed/>
                </p:oleObj>
              </mc:Choice>
              <mc:Fallback>
                <p:oleObj name="Equation" r:id="rId3" imgW="262872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2949227"/>
                        <a:ext cx="5937250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601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55</a:t>
            </a:fld>
            <a:endParaRPr lang="tr-TR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/>
              <a:t>Bezier Yüzeyleri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000" dirty="0">
                <a:solidFill>
                  <a:srgbClr val="336600"/>
                </a:solidFill>
              </a:rPr>
              <a:t>Eğrileri </a:t>
            </a:r>
            <a:r>
              <a:rPr lang="tr-TR" altLang="tr-TR" sz="24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altLang="tr-TR" sz="2000" i="1" dirty="0">
                <a:solidFill>
                  <a:srgbClr val="336600"/>
                </a:solidFill>
              </a:rPr>
              <a:t> </a:t>
            </a:r>
            <a:r>
              <a:rPr lang="tr-TR" altLang="tr-TR" sz="2000" dirty="0">
                <a:solidFill>
                  <a:srgbClr val="336600"/>
                </a:solidFill>
              </a:rPr>
              <a:t>ile parametrik ifade etmiştik. Yüzeyleri </a:t>
            </a:r>
            <a:r>
              <a:rPr lang="tr-TR" altLang="tr-TR" sz="24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tr-TR" altLang="tr-TR" sz="2000" i="1" dirty="0">
                <a:solidFill>
                  <a:srgbClr val="336600"/>
                </a:solidFill>
              </a:rPr>
              <a:t> </a:t>
            </a:r>
            <a:r>
              <a:rPr lang="tr-TR" altLang="tr-TR" sz="2000" dirty="0">
                <a:solidFill>
                  <a:srgbClr val="336600"/>
                </a:solidFill>
              </a:rPr>
              <a:t>ve</a:t>
            </a:r>
            <a:r>
              <a:rPr lang="tr-TR" altLang="tr-TR" sz="2000" i="1" dirty="0">
                <a:solidFill>
                  <a:srgbClr val="336600"/>
                </a:solidFill>
              </a:rPr>
              <a:t> </a:t>
            </a:r>
            <a:r>
              <a:rPr lang="tr-TR" altLang="tr-TR" sz="24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tr-TR" altLang="tr-TR" sz="22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>
                <a:solidFill>
                  <a:srgbClr val="336600"/>
                </a:solidFill>
              </a:rPr>
              <a:t>ile parametrik gösterim yapacağız.</a:t>
            </a:r>
          </a:p>
          <a:p>
            <a:r>
              <a:rPr lang="tr-TR" altLang="tr-TR" sz="2000" dirty="0">
                <a:solidFill>
                  <a:srgbClr val="336600"/>
                </a:solidFill>
              </a:rPr>
              <a:t>         Kontrol noktaları (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altLang="tr-TR" sz="28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tr-TR" altLang="tr-TR" sz="2000" dirty="0">
                <a:solidFill>
                  <a:srgbClr val="336600"/>
                </a:solidFill>
              </a:rPr>
              <a:t>x(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altLang="tr-TR" sz="28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altLang="tr-TR" sz="2000" dirty="0">
                <a:solidFill>
                  <a:srgbClr val="336600"/>
                </a:solidFill>
              </a:rPr>
              <a:t>adettir.</a:t>
            </a:r>
            <a:endParaRPr lang="tr-TR" altLang="tr-TR" sz="2000" b="1" i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000" dirty="0">
              <a:solidFill>
                <a:srgbClr val="336600"/>
              </a:solidFill>
            </a:endParaRP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1703388" y="3068638"/>
          <a:ext cx="5338762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92760" imgH="1854000" progId="Equation.3">
                  <p:embed/>
                </p:oleObj>
              </mc:Choice>
              <mc:Fallback>
                <p:oleObj name="Equation" r:id="rId3" imgW="669276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068638"/>
                        <a:ext cx="5338762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30600"/>
              </p:ext>
            </p:extLst>
          </p:nvPr>
        </p:nvGraphicFramePr>
        <p:xfrm>
          <a:off x="827584" y="2006424"/>
          <a:ext cx="5476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545760" progId="Equation.3">
                  <p:embed/>
                </p:oleObj>
              </mc:Choice>
              <mc:Fallback>
                <p:oleObj name="Equation" r:id="rId5" imgW="6858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06424"/>
                        <a:ext cx="5476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646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56</a:t>
            </a:fld>
            <a:endParaRPr lang="tr-TR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/>
              <a:t>Örnek Bezier Yüzeyleri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(a) m=3, n=3 ve (b) m=4, n=4 örnek yüzeyler.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" y="2132856"/>
            <a:ext cx="908598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47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57</a:t>
            </a:fld>
            <a:endParaRPr lang="tr-TR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/>
              <a:t>Örnek Bezier Yüzeyleri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utoShape 2" descr="http://upload.wikimedia.org/wikipedia/commons/b/bf/B%C3%A9zier_surface_exampl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5" name="AutoShape 4" descr="http://upload.wikimedia.org/wikipedia/commons/b/bf/B%C3%A9zier_surface_exampl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96262" name="Picture 6" descr="https://encrypted-tbn2.gstatic.com/images?q=tbn:ANd9GcR5UUztAvwkzLa87LETIzrtxOV42fABY5ClqKTJLAKGcNDC3ay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0721"/>
            <a:ext cx="3312368" cy="32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10" descr="http://vis.berkeley.edu/~joshea/images/bez5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52" y="3068960"/>
            <a:ext cx="5344552" cy="31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02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 Boyutlu Nesne Gösterimleri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altLang="tr-TR" sz="2400" dirty="0">
                <a:solidFill>
                  <a:schemeClr val="tx1"/>
                </a:solidFill>
              </a:rPr>
              <a:t>B-spline Eğrileri ve Yüzeyleri</a:t>
            </a:r>
            <a:endParaRPr lang="en-US" altLang="tr-TR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>
                <a:solidFill>
                  <a:schemeClr val="tx1"/>
                </a:solidFill>
              </a:rPr>
              <a:pPr/>
              <a:t>58</a:t>
            </a:fld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23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59</a:t>
            </a:fld>
            <a:endParaRPr lang="tr-TR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B-Spline Eğri ve Yüzeyleri</a:t>
            </a:r>
            <a:endParaRPr lang="en-US" altLang="tr-TR" sz="3200" dirty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En yaygın kullanılan yöntemdir.</a:t>
            </a: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Bézier eğrilerine göre iki avantajı vardır:</a:t>
            </a:r>
          </a:p>
          <a:p>
            <a:pPr lvl="1"/>
            <a:r>
              <a:rPr lang="tr-TR" altLang="tr-TR" sz="2100" dirty="0">
                <a:solidFill>
                  <a:srgbClr val="336600"/>
                </a:solidFill>
              </a:rPr>
              <a:t>B-spline polinomlarının derecesi kontrol noktalarının sayısından bağımsız seçilebilir.</a:t>
            </a:r>
          </a:p>
          <a:p>
            <a:pPr lvl="1"/>
            <a:r>
              <a:rPr lang="tr-TR" altLang="tr-TR" sz="2000" dirty="0">
                <a:solidFill>
                  <a:srgbClr val="336600"/>
                </a:solidFill>
              </a:rPr>
              <a:t>B-spline'lar eğrinin yapısı üzerinde yerel kontrol sağlamaktadır.</a:t>
            </a:r>
            <a:endParaRPr lang="en-US" altLang="tr-TR" sz="2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2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dirty="0"/>
              <a:t>Bir Düzlemin Yönü</a:t>
            </a:r>
            <a:endParaRPr lang="en-US" altLang="tr-TR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1" y="1219200"/>
            <a:ext cx="4834880" cy="4937760"/>
          </a:xfrm>
        </p:spPr>
        <p:txBody>
          <a:bodyPr>
            <a:normAutofit/>
          </a:bodyPr>
          <a:lstStyle/>
          <a:p>
            <a:r>
              <a:rPr lang="tr-TR" altLang="tr-TR" sz="2400" dirty="0">
                <a:solidFill>
                  <a:srgbClr val="336600"/>
                </a:solidFill>
              </a:rPr>
              <a:t>Eğer poligon kenarları saat yönünün tersinde bir sırayla verilirse, normal vektörü yüzeyden dışarıya doğru, sağ el kuralına göre oluşur.</a:t>
            </a:r>
          </a:p>
          <a:p>
            <a:endParaRPr lang="tr-TR" altLang="tr-TR" sz="2400" dirty="0">
              <a:solidFill>
                <a:srgbClr val="336600"/>
              </a:solidFill>
            </a:endParaRPr>
          </a:p>
          <a:p>
            <a:r>
              <a:rPr lang="tr-TR" altLang="tr-TR" sz="2400" dirty="0">
                <a:solidFill>
                  <a:srgbClr val="336600"/>
                </a:solidFill>
              </a:rPr>
              <a:t>Yüzey denklemindeki </a:t>
            </a:r>
            <a:br>
              <a:rPr lang="tr-TR" altLang="tr-TR" sz="2400" dirty="0">
                <a:solidFill>
                  <a:srgbClr val="336600"/>
                </a:solidFill>
              </a:rPr>
            </a:br>
            <a:r>
              <a:rPr lang="tr-TR" altLang="tr-TR" sz="2400" dirty="0">
                <a:solidFill>
                  <a:srgbClr val="336600"/>
                </a:solidFill>
              </a:rPr>
              <a:t>(</a:t>
            </a:r>
            <a:r>
              <a:rPr lang="tr-TR" altLang="tr-TR" sz="2400" i="1" dirty="0">
                <a:solidFill>
                  <a:srgbClr val="336600"/>
                </a:solidFill>
              </a:rPr>
              <a:t>A</a:t>
            </a:r>
            <a:r>
              <a:rPr lang="tr-TR" altLang="tr-TR" sz="2400" dirty="0">
                <a:solidFill>
                  <a:srgbClr val="336600"/>
                </a:solidFill>
              </a:rPr>
              <a:t>, </a:t>
            </a:r>
            <a:r>
              <a:rPr lang="tr-TR" altLang="tr-TR" sz="2400" i="1" dirty="0">
                <a:solidFill>
                  <a:srgbClr val="336600"/>
                </a:solidFill>
              </a:rPr>
              <a:t>B</a:t>
            </a:r>
            <a:r>
              <a:rPr lang="tr-TR" altLang="tr-TR" sz="2400" dirty="0">
                <a:solidFill>
                  <a:srgbClr val="336600"/>
                </a:solidFill>
              </a:rPr>
              <a:t>, </a:t>
            </a:r>
            <a:r>
              <a:rPr lang="tr-TR" altLang="tr-TR" sz="2400" i="1" dirty="0">
                <a:solidFill>
                  <a:srgbClr val="336600"/>
                </a:solidFill>
              </a:rPr>
              <a:t>C</a:t>
            </a:r>
            <a:r>
              <a:rPr lang="tr-TR" altLang="tr-TR" sz="2400" dirty="0">
                <a:solidFill>
                  <a:srgbClr val="336600"/>
                </a:solidFill>
              </a:rPr>
              <a:t>) değerleri normali bize verir.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  <p:sp>
        <p:nvSpPr>
          <p:cNvPr id="43012" name="Line 8"/>
          <p:cNvSpPr>
            <a:spLocks noChangeShapeType="1"/>
          </p:cNvSpPr>
          <p:nvPr/>
        </p:nvSpPr>
        <p:spPr bwMode="auto">
          <a:xfrm flipV="1">
            <a:off x="6156325" y="227647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3013" name="Line 9"/>
          <p:cNvSpPr>
            <a:spLocks noChangeShapeType="1"/>
          </p:cNvSpPr>
          <p:nvPr/>
        </p:nvSpPr>
        <p:spPr bwMode="auto">
          <a:xfrm>
            <a:off x="6156325" y="4437063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3014" name="Line 10"/>
          <p:cNvSpPr>
            <a:spLocks noChangeShapeType="1"/>
          </p:cNvSpPr>
          <p:nvPr/>
        </p:nvSpPr>
        <p:spPr bwMode="auto">
          <a:xfrm flipH="1">
            <a:off x="5076825" y="4437063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3015" name="AutoShape 11"/>
          <p:cNvSpPr>
            <a:spLocks noChangeArrowheads="1"/>
          </p:cNvSpPr>
          <p:nvPr/>
        </p:nvSpPr>
        <p:spPr bwMode="auto">
          <a:xfrm rot="-9112222">
            <a:off x="6659563" y="2997200"/>
            <a:ext cx="1441450" cy="936625"/>
          </a:xfrm>
          <a:custGeom>
            <a:avLst/>
            <a:gdLst>
              <a:gd name="T0" fmla="*/ 2147483647 w 21600"/>
              <a:gd name="T1" fmla="*/ 880562125 h 21600"/>
              <a:gd name="T2" fmla="*/ 2147483647 w 21600"/>
              <a:gd name="T3" fmla="*/ 1761122862 h 21600"/>
              <a:gd name="T4" fmla="*/ 802417821 w 21600"/>
              <a:gd name="T5" fmla="*/ 880562125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 flipV="1">
            <a:off x="7380288" y="2636912"/>
            <a:ext cx="504825" cy="79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3017" name="Line 15"/>
          <p:cNvSpPr>
            <a:spLocks noChangeShapeType="1"/>
          </p:cNvSpPr>
          <p:nvPr/>
        </p:nvSpPr>
        <p:spPr bwMode="auto">
          <a:xfrm>
            <a:off x="7453312" y="3324225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3018" name="Line 16"/>
          <p:cNvSpPr>
            <a:spLocks noChangeShapeType="1"/>
          </p:cNvSpPr>
          <p:nvPr/>
        </p:nvSpPr>
        <p:spPr bwMode="auto">
          <a:xfrm flipH="1">
            <a:off x="7524747" y="3395662"/>
            <a:ext cx="71437" cy="104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3019" name="Text Box 17"/>
          <p:cNvSpPr txBox="1">
            <a:spLocks noChangeArrowheads="1"/>
          </p:cNvSpPr>
          <p:nvPr/>
        </p:nvSpPr>
        <p:spPr bwMode="auto">
          <a:xfrm>
            <a:off x="7451725" y="2204864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>
                <a:solidFill>
                  <a:srgbClr val="FF0000"/>
                </a:solidFill>
              </a:rPr>
              <a:t>N=(A, B, C)</a:t>
            </a:r>
            <a:endParaRPr lang="en-US" altLang="tr-TR" b="1" i="1" dirty="0">
              <a:solidFill>
                <a:srgbClr val="FF0000"/>
              </a:solidFill>
            </a:endParaRPr>
          </a:p>
        </p:txBody>
      </p:sp>
      <p:sp>
        <p:nvSpPr>
          <p:cNvPr id="43020" name="Text Box 19"/>
          <p:cNvSpPr txBox="1">
            <a:spLocks noChangeArrowheads="1"/>
          </p:cNvSpPr>
          <p:nvPr/>
        </p:nvSpPr>
        <p:spPr bwMode="auto">
          <a:xfrm>
            <a:off x="7885113" y="4432300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000" b="1" i="1" dirty="0"/>
              <a:t>x</a:t>
            </a:r>
            <a:endParaRPr lang="en-US" altLang="tr-TR" sz="2000" b="1" i="1" dirty="0"/>
          </a:p>
        </p:txBody>
      </p:sp>
      <p:sp>
        <p:nvSpPr>
          <p:cNvPr id="43021" name="Text Box 20"/>
          <p:cNvSpPr txBox="1">
            <a:spLocks noChangeArrowheads="1"/>
          </p:cNvSpPr>
          <p:nvPr/>
        </p:nvSpPr>
        <p:spPr bwMode="auto">
          <a:xfrm>
            <a:off x="5740400" y="2314575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000" b="1" i="1" dirty="0"/>
              <a:t>y</a:t>
            </a:r>
            <a:endParaRPr lang="en-US" altLang="tr-TR" sz="2000" b="1" i="1" dirty="0"/>
          </a:p>
        </p:txBody>
      </p:sp>
      <p:sp>
        <p:nvSpPr>
          <p:cNvPr id="43022" name="Text Box 21"/>
          <p:cNvSpPr txBox="1">
            <a:spLocks noChangeArrowheads="1"/>
          </p:cNvSpPr>
          <p:nvPr/>
        </p:nvSpPr>
        <p:spPr bwMode="auto">
          <a:xfrm>
            <a:off x="5219700" y="472440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000" b="1" i="1" dirty="0"/>
              <a:t>z</a:t>
            </a:r>
            <a:endParaRPr lang="en-US" altLang="tr-TR" sz="20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512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60</a:t>
            </a:fld>
            <a:endParaRPr lang="tr-TR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/>
              <a:t>B-Spline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B-Spline eğrisi aşağıdaki gibi tanımlanır: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447114"/>
              </p:ext>
            </p:extLst>
          </p:nvPr>
        </p:nvGraphicFramePr>
        <p:xfrm>
          <a:off x="979979" y="2039938"/>
          <a:ext cx="6930534" cy="426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3" imgW="3340080" imgH="2057400" progId="Equation.3">
                  <p:embed/>
                </p:oleObj>
              </mc:Choice>
              <mc:Fallback>
                <p:oleObj name="Denklem" r:id="rId3" imgW="334008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979" y="2039938"/>
                        <a:ext cx="6930534" cy="4269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21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61</a:t>
            </a:fld>
            <a:endParaRPr lang="tr-TR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/>
              <a:t>B-Spline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tr-TR" sz="24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en-US" altLang="tr-TR" sz="2400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parametresini 0..1 ile sınırlamıyor, </a:t>
            </a:r>
            <a:r>
              <a:rPr lang="en-US" altLang="tr-TR" sz="2400" dirty="0">
                <a:solidFill>
                  <a:srgbClr val="336600"/>
                </a:solidFill>
                <a:latin typeface="Times New Roman" pitchFamily="18" charset="0"/>
              </a:rPr>
              <a:t>B</a:t>
            </a:r>
            <a:r>
              <a:rPr lang="en-US" altLang="tr-TR" sz="2400" dirty="0">
                <a:solidFill>
                  <a:srgbClr val="336600"/>
                </a:solidFill>
              </a:rPr>
              <a:t>-</a:t>
            </a:r>
            <a:r>
              <a:rPr lang="tr-TR" altLang="tr-TR" sz="2400" dirty="0">
                <a:solidFill>
                  <a:srgbClr val="336600"/>
                </a:solidFill>
              </a:rPr>
              <a:t> </a:t>
            </a:r>
            <a:r>
              <a:rPr lang="en-US" altLang="tr-TR" sz="2400" dirty="0">
                <a:solidFill>
                  <a:srgbClr val="336600"/>
                </a:solidFill>
              </a:rPr>
              <a:t>spline parameter</a:t>
            </a:r>
            <a:r>
              <a:rPr lang="tr-TR" altLang="tr-TR" sz="2400" dirty="0">
                <a:solidFill>
                  <a:srgbClr val="336600"/>
                </a:solidFill>
              </a:rPr>
              <a:t>lerinin seçimine bağlı</a:t>
            </a:r>
            <a:r>
              <a:rPr lang="en-US" altLang="tr-TR" sz="2400" dirty="0">
                <a:solidFill>
                  <a:srgbClr val="3366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Kaynaştırma fonksiyonları</a:t>
            </a:r>
            <a:r>
              <a:rPr lang="en-US" altLang="tr-TR" sz="2400" dirty="0">
                <a:solidFill>
                  <a:srgbClr val="336600"/>
                </a:solidFill>
              </a:rPr>
              <a:t> </a:t>
            </a:r>
            <a:endParaRPr lang="tr-TR" altLang="tr-TR" sz="2400" dirty="0">
              <a:solidFill>
                <a:srgbClr val="33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tr-TR" sz="2500" b="1" i="1" dirty="0">
                <a:solidFill>
                  <a:srgbClr val="336600"/>
                </a:solidFill>
                <a:latin typeface="Times New Roman" pitchFamily="18" charset="0"/>
              </a:rPr>
              <a:t>B</a:t>
            </a:r>
            <a:r>
              <a:rPr lang="en-US" altLang="tr-TR" sz="2900" b="1" i="1" baseline="-25000" dirty="0">
                <a:solidFill>
                  <a:srgbClr val="336600"/>
                </a:solidFill>
                <a:latin typeface="Times New Roman" pitchFamily="18" charset="0"/>
              </a:rPr>
              <a:t>k,</a:t>
            </a:r>
            <a:r>
              <a:rPr lang="tr-TR" altLang="tr-TR" sz="2900" b="1" i="1" baseline="-25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altLang="tr-TR" sz="2900" b="1" i="1" baseline="-25000" dirty="0">
                <a:solidFill>
                  <a:srgbClr val="336600"/>
                </a:solidFill>
                <a:latin typeface="Times New Roman" pitchFamily="18" charset="0"/>
              </a:rPr>
              <a:t>d</a:t>
            </a:r>
            <a:r>
              <a:rPr lang="en-US" altLang="tr-TR" sz="2500" b="1" i="1" baseline="-25000" dirty="0">
                <a:solidFill>
                  <a:srgbClr val="336600"/>
                </a:solidFill>
              </a:rPr>
              <a:t> </a:t>
            </a:r>
            <a:r>
              <a:rPr lang="en-US" altLang="tr-TR" sz="2100" dirty="0">
                <a:solidFill>
                  <a:srgbClr val="336600"/>
                </a:solidFill>
              </a:rPr>
              <a:t>de</a:t>
            </a:r>
            <a:r>
              <a:rPr lang="tr-TR" altLang="tr-TR" sz="2100" dirty="0">
                <a:solidFill>
                  <a:srgbClr val="336600"/>
                </a:solidFill>
              </a:rPr>
              <a:t>recesi</a:t>
            </a:r>
            <a:r>
              <a:rPr lang="en-US" altLang="tr-TR" sz="2100" b="1" i="1" dirty="0">
                <a:solidFill>
                  <a:srgbClr val="336600"/>
                </a:solidFill>
              </a:rPr>
              <a:t> </a:t>
            </a:r>
            <a:r>
              <a:rPr lang="en-US" altLang="tr-TR" sz="2500" b="1" i="1" dirty="0">
                <a:solidFill>
                  <a:srgbClr val="336600"/>
                </a:solidFill>
                <a:latin typeface="Times New Roman" pitchFamily="18" charset="0"/>
              </a:rPr>
              <a:t>d-1</a:t>
            </a:r>
            <a:r>
              <a:rPr lang="en-US" altLang="tr-TR" sz="2100" dirty="0">
                <a:solidFill>
                  <a:srgbClr val="336600"/>
                </a:solidFill>
              </a:rPr>
              <a:t> </a:t>
            </a:r>
            <a:r>
              <a:rPr lang="tr-TR" altLang="tr-TR" sz="2100" dirty="0">
                <a:solidFill>
                  <a:srgbClr val="336600"/>
                </a:solidFill>
              </a:rPr>
              <a:t>olan bir polinomdur ve</a:t>
            </a:r>
            <a:r>
              <a:rPr lang="tr-TR" altLang="tr-TR" sz="2100" b="1" i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tr-TR" sz="2400" b="1" i="1" dirty="0">
                <a:solidFill>
                  <a:srgbClr val="336600"/>
                </a:solidFill>
                <a:latin typeface="Times New Roman" pitchFamily="18" charset="0"/>
              </a:rPr>
              <a:t>C</a:t>
            </a:r>
            <a:r>
              <a:rPr lang="en-US" altLang="tr-TR" sz="2400" b="1" i="1" baseline="30000" dirty="0">
                <a:solidFill>
                  <a:srgbClr val="336600"/>
                </a:solidFill>
                <a:latin typeface="Times New Roman" pitchFamily="18" charset="0"/>
              </a:rPr>
              <a:t>d-2</a:t>
            </a:r>
            <a:r>
              <a:rPr lang="en-US" altLang="tr-TR" sz="2100" i="1" baseline="30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tr-TR" altLang="tr-TR" sz="2100" dirty="0">
                <a:solidFill>
                  <a:srgbClr val="336600"/>
                </a:solidFill>
              </a:rPr>
              <a:t> devamlılığa sahiptir</a:t>
            </a:r>
            <a:r>
              <a:rPr lang="en-US" altLang="tr-TR" sz="2100" b="1" i="1" dirty="0">
                <a:solidFill>
                  <a:srgbClr val="3366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tr-TR" sz="2400" dirty="0">
                <a:solidFill>
                  <a:srgbClr val="336600"/>
                </a:solidFill>
              </a:rPr>
              <a:t>Parametr</a:t>
            </a:r>
            <a:r>
              <a:rPr lang="tr-TR" altLang="tr-TR" sz="2400" dirty="0">
                <a:solidFill>
                  <a:srgbClr val="336600"/>
                </a:solidFill>
              </a:rPr>
              <a:t>e</a:t>
            </a:r>
            <a:r>
              <a:rPr lang="en-US" altLang="tr-TR" sz="2400" dirty="0">
                <a:solidFill>
                  <a:srgbClr val="336600"/>
                </a:solidFill>
              </a:rPr>
              <a:t>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d</a:t>
            </a:r>
            <a:r>
              <a:rPr lang="en-US" altLang="tr-TR" sz="2400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bir tamsayıdır ve </a:t>
            </a:r>
            <a:r>
              <a:rPr lang="en-US" altLang="tr-TR" sz="2400" dirty="0">
                <a:solidFill>
                  <a:srgbClr val="336600"/>
                </a:solidFill>
              </a:rPr>
              <a:t>2</a:t>
            </a:r>
            <a:r>
              <a:rPr lang="en-US" altLang="tr-TR" sz="2400" dirty="0">
                <a:solidFill>
                  <a:srgbClr val="336600"/>
                </a:solidFill>
                <a:cs typeface="Arial" charset="0"/>
              </a:rPr>
              <a:t>≤</a:t>
            </a:r>
            <a:r>
              <a:rPr lang="en-US" altLang="tr-TR" sz="2400" dirty="0">
                <a:solidFill>
                  <a:srgbClr val="336600"/>
                </a:solidFill>
              </a:rPr>
              <a:t> </a:t>
            </a:r>
            <a:r>
              <a:rPr lang="en-US" altLang="tr-TR" sz="2400" b="1" i="1" dirty="0">
                <a:solidFill>
                  <a:srgbClr val="336600"/>
                </a:solidFill>
                <a:latin typeface="Times New Roman" pitchFamily="18" charset="0"/>
              </a:rPr>
              <a:t>d </a:t>
            </a:r>
            <a:r>
              <a:rPr lang="en-US" altLang="tr-TR" sz="2400" dirty="0">
                <a:solidFill>
                  <a:srgbClr val="336600"/>
                </a:solidFill>
                <a:cs typeface="Arial" charset="0"/>
              </a:rPr>
              <a:t>≤</a:t>
            </a:r>
            <a:r>
              <a:rPr lang="en-US" altLang="tr-TR" sz="2400" b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altLang="tr-TR" sz="2400" b="1" i="1" dirty="0">
                <a:solidFill>
                  <a:srgbClr val="336600"/>
                </a:solidFill>
                <a:latin typeface="Times New Roman" pitchFamily="18" charset="0"/>
              </a:rPr>
              <a:t>n+1</a:t>
            </a:r>
            <a:r>
              <a:rPr lang="tr-TR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aralığında herhangi bir sayı olabilir.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n+1</a:t>
            </a:r>
            <a:r>
              <a:rPr lang="tr-TR" altLang="tr-TR" sz="24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kontrol noktası için, eğri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n+1</a:t>
            </a:r>
            <a:r>
              <a:rPr lang="tr-TR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kaynaştırma fonksiyonu tarafından tanımlanır.</a:t>
            </a:r>
            <a:endParaRPr lang="en-US" altLang="tr-TR" sz="2400" b="1" i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6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62</a:t>
            </a:fld>
            <a:endParaRPr lang="tr-TR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/>
              <a:t>B-Spline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Seçilen bir alt aralığın uç noktaları</a:t>
            </a:r>
            <a:r>
              <a:rPr lang="en-US" altLang="tr-TR" sz="2400" b="1" i="1" dirty="0">
                <a:solidFill>
                  <a:srgbClr val="336600"/>
                </a:solidFill>
              </a:rPr>
              <a:t> </a:t>
            </a:r>
            <a:r>
              <a:rPr lang="en-US" altLang="tr-TR" sz="24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en-US" altLang="tr-TR" sz="2400" b="1" i="1" baseline="-25000" dirty="0">
                <a:solidFill>
                  <a:srgbClr val="336600"/>
                </a:solidFill>
                <a:latin typeface="Times New Roman" pitchFamily="18" charset="0"/>
              </a:rPr>
              <a:t>j</a:t>
            </a:r>
            <a:r>
              <a:rPr lang="en-US" altLang="tr-TR" sz="2400" b="1" i="1" baseline="-25000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 düğüm</a:t>
            </a:r>
            <a:r>
              <a:rPr lang="en-US" altLang="tr-TR" sz="2400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vektörü (ing:</a:t>
            </a:r>
            <a:r>
              <a:rPr lang="en-US" altLang="tr-TR" sz="2400" dirty="0">
                <a:solidFill>
                  <a:srgbClr val="336600"/>
                </a:solidFill>
              </a:rPr>
              <a:t> </a:t>
            </a:r>
            <a:r>
              <a:rPr lang="en-US" altLang="tr-TR" sz="2400" i="1" dirty="0">
                <a:solidFill>
                  <a:srgbClr val="FF0000"/>
                </a:solidFill>
              </a:rPr>
              <a:t>knot vector</a:t>
            </a:r>
            <a:r>
              <a:rPr lang="tr-TR" altLang="tr-TR" sz="2400" dirty="0">
                <a:solidFill>
                  <a:srgbClr val="336600"/>
                </a:solidFill>
              </a:rPr>
              <a:t>) olarak adlandırılır.</a:t>
            </a: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Tüm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tr-TR" altLang="tr-TR" sz="2400" i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aralığının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d</a:t>
            </a:r>
            <a:r>
              <a:rPr lang="tr-TR" altLang="tr-TR" sz="2400" dirty="0">
                <a:solidFill>
                  <a:srgbClr val="336600"/>
                </a:solidFill>
              </a:rPr>
              <a:t> alt aralığının her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B</a:t>
            </a:r>
            <a:r>
              <a:rPr lang="en-US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k,d</a:t>
            </a:r>
            <a:r>
              <a:rPr lang="tr-TR" altLang="tr-TR" sz="2400" dirty="0">
                <a:solidFill>
                  <a:srgbClr val="336600"/>
                </a:solidFill>
              </a:rPr>
              <a:t> fonksiyonu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tr-TR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k </a:t>
            </a:r>
            <a:r>
              <a:rPr lang="tr-TR" altLang="tr-TR" sz="2400" dirty="0">
                <a:solidFill>
                  <a:srgbClr val="336600"/>
                </a:solidFill>
              </a:rPr>
              <a:t>'dan başlar.</a:t>
            </a:r>
            <a:endParaRPr lang="en-US" altLang="tr-TR" sz="2400" dirty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en-US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j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&lt; u</a:t>
            </a:r>
            <a:r>
              <a:rPr lang="en-US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j+1</a:t>
            </a:r>
            <a:r>
              <a:rPr lang="tr-TR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'dir.</a:t>
            </a:r>
          </a:p>
          <a:p>
            <a:pPr>
              <a:lnSpc>
                <a:spcPct val="90000"/>
              </a:lnSpc>
            </a:pP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en-US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min</a:t>
            </a:r>
            <a:r>
              <a:rPr lang="en-US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ve</a:t>
            </a:r>
            <a:r>
              <a:rPr lang="en-US" altLang="tr-TR" sz="2400" dirty="0">
                <a:solidFill>
                  <a:srgbClr val="336600"/>
                </a:solidFill>
              </a:rPr>
              <a:t>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en-US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değerleri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n</a:t>
            </a:r>
            <a:r>
              <a:rPr lang="en-US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ve</a:t>
            </a:r>
            <a:r>
              <a:rPr lang="en-US" altLang="tr-TR" sz="2400" dirty="0">
                <a:solidFill>
                  <a:srgbClr val="336600"/>
                </a:solidFill>
              </a:rPr>
              <a:t>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d</a:t>
            </a:r>
            <a:r>
              <a:rPr lang="tr-TR" altLang="tr-TR" sz="24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'ye bağlıdır.</a:t>
            </a:r>
            <a:endParaRPr lang="tr-TR" altLang="tr-TR" sz="2400" dirty="0">
              <a:solidFill>
                <a:srgbClr val="3366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tr-TR" altLang="tr-TR" sz="2400" i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aralığı düğüm vektörü içindeki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n+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d+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tr-TR" altLang="tr-TR" sz="2400" dirty="0">
                <a:solidFill>
                  <a:srgbClr val="336600"/>
                </a:solidFill>
              </a:rPr>
              <a:t> adet değerle </a:t>
            </a:r>
            <a:r>
              <a:rPr lang="en-US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n+1</a:t>
            </a:r>
            <a:r>
              <a:rPr lang="tr-TR" altLang="tr-TR" sz="2400" dirty="0">
                <a:solidFill>
                  <a:srgbClr val="336600"/>
                </a:solidFill>
              </a:rPr>
              <a:t> alt aralığa bölünmüştür.</a:t>
            </a:r>
            <a:endParaRPr lang="en-US" altLang="tr-TR" sz="2400" dirty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Her </a:t>
            </a:r>
            <a:r>
              <a:rPr lang="en-US" altLang="tr-TR" sz="2400" dirty="0">
                <a:solidFill>
                  <a:srgbClr val="336600"/>
                </a:solidFill>
              </a:rPr>
              <a:t>0/0 </a:t>
            </a:r>
            <a:r>
              <a:rPr lang="tr-TR" altLang="tr-TR" sz="2400" dirty="0">
                <a:solidFill>
                  <a:srgbClr val="336600"/>
                </a:solidFill>
              </a:rPr>
              <a:t>terimi</a:t>
            </a:r>
            <a:r>
              <a:rPr lang="en-US" altLang="tr-TR" sz="2400" dirty="0">
                <a:solidFill>
                  <a:srgbClr val="336600"/>
                </a:solidFill>
              </a:rPr>
              <a:t> 0</a:t>
            </a:r>
            <a:r>
              <a:rPr lang="tr-TR" altLang="tr-TR" sz="2400" dirty="0">
                <a:solidFill>
                  <a:srgbClr val="336600"/>
                </a:solidFill>
              </a:rPr>
              <a:t> değerine atanmıştır</a:t>
            </a:r>
            <a:r>
              <a:rPr lang="en-US" altLang="tr-TR" sz="2400" dirty="0">
                <a:solidFill>
                  <a:srgbClr val="33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250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2D657-8E52-4568-86A3-E99C96A27BC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/>
              <a:t>B-Spline Eğrileri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968" y="1268760"/>
            <a:ext cx="8218488" cy="4022725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sz="2800" dirty="0">
                <a:solidFill>
                  <a:srgbClr val="336600"/>
                </a:solidFill>
              </a:rPr>
              <a:t>{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tr-TR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0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, u</a:t>
            </a:r>
            <a:r>
              <a:rPr lang="tr-TR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 ... u</a:t>
            </a:r>
            <a:r>
              <a:rPr lang="tr-TR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n+d </a:t>
            </a:r>
            <a:r>
              <a:rPr lang="tr-TR" altLang="tr-TR" sz="2800" dirty="0">
                <a:solidFill>
                  <a:srgbClr val="336600"/>
                </a:solidFill>
              </a:rPr>
              <a:t>} düğüm vektörleri ile üretilen eğri sadece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tr-TR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d-1</a:t>
            </a:r>
            <a:r>
              <a:rPr lang="tr-TR" altLang="tr-TR" sz="2800" b="1" i="1" dirty="0">
                <a:solidFill>
                  <a:srgbClr val="336600"/>
                </a:solidFill>
              </a:rPr>
              <a:t> </a:t>
            </a:r>
            <a:r>
              <a:rPr lang="tr-TR" altLang="tr-TR" sz="2800" dirty="0">
                <a:solidFill>
                  <a:srgbClr val="336600"/>
                </a:solidFill>
              </a:rPr>
              <a:t>ile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tr-TR" altLang="tr-TR" sz="2800" b="1" i="1" baseline="-25000" dirty="0">
                <a:solidFill>
                  <a:srgbClr val="336600"/>
                </a:solidFill>
                <a:latin typeface="Times New Roman" pitchFamily="18" charset="0"/>
              </a:rPr>
              <a:t>n-1</a:t>
            </a:r>
            <a:r>
              <a:rPr lang="tr-TR" altLang="tr-TR" sz="2800" dirty="0">
                <a:solidFill>
                  <a:srgbClr val="336600"/>
                </a:solidFill>
              </a:rPr>
              <a:t> aralığındaki vektörlerce tanımlanır.</a:t>
            </a:r>
          </a:p>
          <a:p>
            <a:pPr eaLnBrk="1" hangingPunct="1"/>
            <a:r>
              <a:rPr lang="tr-TR" altLang="tr-TR" sz="2800" dirty="0">
                <a:solidFill>
                  <a:srgbClr val="336600"/>
                </a:solidFill>
              </a:rPr>
              <a:t>Her eğri parçası (art arda iki düğüm değeri arasında kalan)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d </a:t>
            </a:r>
            <a:r>
              <a:rPr lang="tr-TR" altLang="tr-TR" sz="2800" dirty="0">
                <a:solidFill>
                  <a:srgbClr val="336600"/>
                </a:solidFill>
              </a:rPr>
              <a:t>kontrol noktasından etkilenir.</a:t>
            </a:r>
          </a:p>
          <a:p>
            <a:pPr eaLnBrk="1" hangingPunct="1"/>
            <a:r>
              <a:rPr lang="tr-TR" altLang="tr-TR" sz="2800" dirty="0">
                <a:solidFill>
                  <a:srgbClr val="336600"/>
                </a:solidFill>
              </a:rPr>
              <a:t>Her bir kontrol noktası eğrinin formunda en çok </a:t>
            </a:r>
            <a:r>
              <a:rPr lang="tr-TR" altLang="tr-TR" sz="2800" i="1" dirty="0">
                <a:solidFill>
                  <a:srgbClr val="336600"/>
                </a:solidFill>
                <a:latin typeface="Times New Roman" pitchFamily="18" charset="0"/>
              </a:rPr>
              <a:t>d </a:t>
            </a:r>
            <a:r>
              <a:rPr lang="tr-TR" altLang="tr-TR" sz="2800" dirty="0">
                <a:solidFill>
                  <a:srgbClr val="336600"/>
                </a:solidFill>
              </a:rPr>
              <a:t>eğri parçasını etkiler.</a:t>
            </a:r>
          </a:p>
          <a:p>
            <a:pPr eaLnBrk="1" hangingPunct="1"/>
            <a:endParaRPr lang="tr-TR" altLang="tr-TR" sz="2800" dirty="0">
              <a:solidFill>
                <a:srgbClr val="336600"/>
              </a:solidFill>
            </a:endParaRPr>
          </a:p>
          <a:p>
            <a:pPr eaLnBrk="1" hangingPunct="1"/>
            <a:r>
              <a:rPr lang="tr-TR" altLang="tr-TR" sz="2800" dirty="0">
                <a:solidFill>
                  <a:srgbClr val="336600"/>
                </a:solidFill>
              </a:rPr>
              <a:t>Her eğri için</a:t>
            </a:r>
          </a:p>
          <a:p>
            <a:pPr eaLnBrk="1" hangingPunct="1"/>
            <a:endParaRPr lang="tr-TR" altLang="tr-TR" sz="28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800" b="1" i="1" baseline="-25000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graphicFrame>
        <p:nvGraphicFramePr>
          <p:cNvPr id="29698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447147"/>
              </p:ext>
            </p:extLst>
          </p:nvPr>
        </p:nvGraphicFramePr>
        <p:xfrm>
          <a:off x="2757026" y="4365104"/>
          <a:ext cx="2607062" cy="98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469800" progId="Equation.3">
                  <p:embed/>
                </p:oleObj>
              </mc:Choice>
              <mc:Fallback>
                <p:oleObj name="Equation" r:id="rId3" imgW="1244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026" y="4365104"/>
                        <a:ext cx="2607062" cy="984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7319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64</a:t>
            </a:fld>
            <a:endParaRPr lang="tr-TR" dirty="0"/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altLang="tr-TR" dirty="0"/>
              <a:t>B-Spline Eğrilerinin Özellikleri 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(a) daki eğrinin tek bir kontrol noktası değişince, eğrinin bazı parçaları (b) deki gibi değişiyor.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8856984" cy="34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62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65</a:t>
            </a:fld>
            <a:endParaRPr lang="tr-TR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altLang="tr-TR" sz="3200" dirty="0"/>
              <a:t>Düzgün Dağılım, Periyodik B-Spline Eğriler</a:t>
            </a:r>
            <a:endParaRPr lang="en-US" altLang="tr-TR" sz="32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400" dirty="0">
                <a:solidFill>
                  <a:srgbClr val="336600"/>
                </a:solidFill>
              </a:rPr>
              <a:t>Eğer düğüm noktaları arasındaki uzaklık (</a:t>
            </a:r>
            <a:r>
              <a:rPr lang="tr-TR" altLang="tr-TR" sz="2400" dirty="0">
                <a:solidFill>
                  <a:srgbClr val="336600"/>
                </a:solidFill>
                <a:cs typeface="Arial" charset="0"/>
              </a:rPr>
              <a:t>∆</a:t>
            </a:r>
            <a:r>
              <a:rPr lang="tr-TR" altLang="tr-TR" sz="2400" dirty="0">
                <a:solidFill>
                  <a:srgbClr val="336600"/>
                </a:solidFill>
              </a:rPr>
              <a:t>u) sabitse, bu noktalardan oluşturulan eğri düzgün dağılım (ing:uniform) B-spline olarak bilinir.</a:t>
            </a: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Örnekler:</a:t>
            </a: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  <a:cs typeface="Arial" charset="0"/>
              </a:rPr>
              <a:t>     </a:t>
            </a:r>
            <a:r>
              <a:rPr lang="en-US" altLang="tr-TR" sz="2000" dirty="0">
                <a:solidFill>
                  <a:srgbClr val="336600"/>
                </a:solidFill>
                <a:cs typeface="Arial" charset="0"/>
              </a:rPr>
              <a:t>{</a:t>
            </a:r>
            <a:r>
              <a:rPr lang="tr-TR" altLang="tr-TR" sz="2000" dirty="0">
                <a:solidFill>
                  <a:srgbClr val="336600"/>
                </a:solidFill>
                <a:cs typeface="Arial" charset="0"/>
              </a:rPr>
              <a:t>-1.5, -1.0, -0.5, 0.0, 0.5, 1.0, 1.5, 2.0</a:t>
            </a:r>
            <a:r>
              <a:rPr lang="en-US" altLang="tr-TR" sz="2000" dirty="0">
                <a:solidFill>
                  <a:srgbClr val="336600"/>
                </a:solidFill>
                <a:cs typeface="Arial" charset="0"/>
              </a:rPr>
              <a:t>}</a:t>
            </a:r>
            <a:endParaRPr lang="tr-TR" altLang="tr-TR" sz="2000" dirty="0">
              <a:solidFill>
                <a:srgbClr val="3366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>
              <a:solidFill>
                <a:srgbClr val="3366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>
                <a:solidFill>
                  <a:srgbClr val="336600"/>
                </a:solidFill>
                <a:cs typeface="Arial" charset="0"/>
              </a:rPr>
              <a:t>      </a:t>
            </a:r>
            <a:r>
              <a:rPr lang="en-US" altLang="tr-TR" sz="2000" dirty="0">
                <a:solidFill>
                  <a:srgbClr val="336600"/>
                </a:solidFill>
                <a:cs typeface="Arial" charset="0"/>
              </a:rPr>
              <a:t>{</a:t>
            </a:r>
            <a:r>
              <a:rPr lang="tr-TR" altLang="tr-TR" sz="2000" dirty="0">
                <a:solidFill>
                  <a:srgbClr val="336600"/>
                </a:solidFill>
                <a:cs typeface="Arial" charset="0"/>
              </a:rPr>
              <a:t>0.00, 0.14, 0.28, 0.43, 0.57, 0.71, 0.86, 1.00</a:t>
            </a:r>
            <a:r>
              <a:rPr lang="en-US" altLang="tr-TR" sz="2000" dirty="0">
                <a:solidFill>
                  <a:srgbClr val="336600"/>
                </a:solidFill>
                <a:cs typeface="Arial" charset="0"/>
              </a:rPr>
              <a:t>}</a:t>
            </a:r>
            <a:endParaRPr lang="tr-TR" altLang="tr-TR" sz="2000" dirty="0">
              <a:solidFill>
                <a:srgbClr val="3366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>
              <a:solidFill>
                <a:srgbClr val="3366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>
                <a:solidFill>
                  <a:srgbClr val="336600"/>
                </a:solidFill>
                <a:cs typeface="Arial" charset="0"/>
              </a:rPr>
              <a:t>      </a:t>
            </a:r>
            <a:r>
              <a:rPr lang="en-US" altLang="tr-TR" sz="2000" dirty="0">
                <a:solidFill>
                  <a:srgbClr val="336600"/>
                </a:solidFill>
                <a:cs typeface="Arial" charset="0"/>
              </a:rPr>
              <a:t>{</a:t>
            </a:r>
            <a:r>
              <a:rPr lang="tr-TR" altLang="tr-TR" sz="2000" dirty="0">
                <a:solidFill>
                  <a:srgbClr val="336600"/>
                </a:solidFill>
                <a:cs typeface="Arial" charset="0"/>
              </a:rPr>
              <a:t>0, 1, 2, 3, 4, 5, 6, 7</a:t>
            </a:r>
            <a:r>
              <a:rPr lang="en-US" altLang="tr-TR" sz="2000" dirty="0">
                <a:solidFill>
                  <a:srgbClr val="336600"/>
                </a:solidFill>
                <a:cs typeface="Arial" charset="0"/>
              </a:rPr>
              <a:t>}</a:t>
            </a:r>
            <a:endParaRPr lang="tr-TR" altLang="tr-TR" sz="2000" dirty="0">
              <a:solidFill>
                <a:srgbClr val="3366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tr-TR" sz="2400" dirty="0">
              <a:solidFill>
                <a:srgbClr val="3366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tr-TR" sz="2400" dirty="0">
              <a:solidFill>
                <a:srgbClr val="3366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75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2D657-8E52-4568-86A3-E99C96A27BC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Düzgün Dağılım, Periyodik B-Spline Eğriler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graphicFrame>
        <p:nvGraphicFramePr>
          <p:cNvPr id="30722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6877936"/>
              </p:ext>
            </p:extLst>
          </p:nvPr>
        </p:nvGraphicFramePr>
        <p:xfrm>
          <a:off x="827584" y="3613721"/>
          <a:ext cx="7591277" cy="67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63760" imgH="291960" progId="Equation.3">
                  <p:embed/>
                </p:oleObj>
              </mc:Choice>
              <mc:Fallback>
                <p:oleObj name="Equation" r:id="rId3" imgW="3263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613721"/>
                        <a:ext cx="7591277" cy="67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>
                <a:solidFill>
                  <a:srgbClr val="336600"/>
                </a:solidFill>
              </a:rPr>
              <a:t>Düzgün dağılım B-spline'lar periyodik kaynaştırma fonksiyonlarına sahiptirler.  </a:t>
            </a:r>
          </a:p>
          <a:p>
            <a:r>
              <a:rPr lang="tr-TR" altLang="tr-TR" sz="2400" dirty="0">
                <a:solidFill>
                  <a:srgbClr val="336600"/>
                </a:solidFill>
              </a:rPr>
              <a:t>Yani her bir kaynaştırma fonksiyonu basitçe bir öncekinin biraz kaydırılmış halidir: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875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67</a:t>
            </a:fld>
            <a:endParaRPr lang="tr-TR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dirty="0"/>
              <a:t>Düzgün Dağılım, Periyodik B-Spline Eğriler</a:t>
            </a:r>
            <a:endParaRPr lang="en-US" altLang="tr-TR" sz="2800" dirty="0">
              <a:solidFill>
                <a:srgbClr val="FF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n=d=3 ve düzgün dağılım (uniform), tamsayı düğüm vektörü için periyodik B-spline kaynaştırma fonksiyonlarının hesaplanması:</a:t>
            </a:r>
            <a:endParaRPr lang="tr-TR" sz="28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Düğüm vektörü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n+d</a:t>
            </a:r>
            <a:r>
              <a:rPr lang="tr-TR" altLang="tr-TR" sz="2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+1=7</a:t>
            </a:r>
            <a:r>
              <a:rPr lang="tr-TR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düğüm içermelidir: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dirty="0">
                <a:solidFill>
                  <a:srgbClr val="336600"/>
                </a:solidFill>
              </a:rPr>
              <a:t>	 </a:t>
            </a:r>
            <a:r>
              <a:rPr lang="en-US" altLang="tr-TR" sz="2400" dirty="0">
                <a:solidFill>
                  <a:srgbClr val="336600"/>
                </a:solidFill>
                <a:cs typeface="Arial" charset="0"/>
              </a:rPr>
              <a:t>{</a:t>
            </a:r>
            <a:r>
              <a:rPr lang="tr-TR" altLang="tr-TR" sz="2400" dirty="0">
                <a:solidFill>
                  <a:srgbClr val="336600"/>
                </a:solidFill>
                <a:cs typeface="Arial" charset="0"/>
              </a:rPr>
              <a:t>0, 1, 2, 3, 4, 5, 6 </a:t>
            </a:r>
            <a:r>
              <a:rPr lang="en-US" altLang="tr-TR" sz="2400" dirty="0">
                <a:solidFill>
                  <a:srgbClr val="336600"/>
                </a:solidFill>
                <a:cs typeface="Arial" charset="0"/>
              </a:rPr>
              <a:t>}</a:t>
            </a:r>
            <a:endParaRPr lang="tr-TR" altLang="tr-TR" sz="2400" dirty="0">
              <a:solidFill>
                <a:srgbClr val="3366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tr-TR" altLang="tr-TR" sz="2400" dirty="0">
                <a:solidFill>
                  <a:srgbClr val="336600"/>
                </a:solidFill>
                <a:cs typeface="Arial" charset="0"/>
              </a:rPr>
              <a:t> aralığı:  </a:t>
            </a:r>
            <a:r>
              <a:rPr lang="tr-TR" altLang="tr-TR" sz="2400" i="1" dirty="0">
                <a:solidFill>
                  <a:srgbClr val="336600"/>
                </a:solidFill>
              </a:rPr>
              <a:t>0 </a:t>
            </a:r>
            <a:r>
              <a:rPr lang="tr-TR" altLang="tr-TR" sz="2400" dirty="0">
                <a:solidFill>
                  <a:srgbClr val="336600"/>
                </a:solidFill>
                <a:cs typeface="Arial" charset="0"/>
              </a:rPr>
              <a:t>≤</a:t>
            </a:r>
            <a:r>
              <a:rPr lang="tr-TR" altLang="tr-TR" sz="2400" dirty="0">
                <a:solidFill>
                  <a:srgbClr val="336600"/>
                </a:solidFill>
              </a:rPr>
              <a:t>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tr-TR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  <a:cs typeface="Arial" charset="0"/>
              </a:rPr>
              <a:t>≤</a:t>
            </a:r>
            <a:r>
              <a:rPr lang="tr-TR" altLang="tr-TR" sz="2400" dirty="0">
                <a:solidFill>
                  <a:srgbClr val="336600"/>
                </a:solidFill>
              </a:rPr>
              <a:t> </a:t>
            </a:r>
            <a:r>
              <a:rPr lang="tr-TR" altLang="tr-TR" sz="2400" i="1" dirty="0">
                <a:solidFill>
                  <a:srgbClr val="336600"/>
                </a:solidFill>
              </a:rPr>
              <a:t>6  </a:t>
            </a:r>
            <a:r>
              <a:rPr lang="tr-TR" altLang="tr-TR" sz="2400" dirty="0">
                <a:solidFill>
                  <a:srgbClr val="336600"/>
                </a:solidFill>
              </a:rPr>
              <a:t>ve</a:t>
            </a:r>
            <a:r>
              <a:rPr lang="tr-TR" altLang="tr-TR" sz="2800" b="1" i="1" dirty="0">
                <a:solidFill>
                  <a:srgbClr val="336600"/>
                </a:solidFill>
              </a:rPr>
              <a:t>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n+d</a:t>
            </a:r>
            <a:r>
              <a:rPr lang="tr-TR" altLang="tr-TR" sz="28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=</a:t>
            </a:r>
            <a:r>
              <a:rPr lang="tr-TR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6</a:t>
            </a:r>
            <a:r>
              <a:rPr lang="tr-TR" altLang="tr-TR" sz="2400" b="1" i="1" dirty="0">
                <a:solidFill>
                  <a:srgbClr val="336600"/>
                </a:solidFill>
              </a:rPr>
              <a:t> </a:t>
            </a:r>
            <a:r>
              <a:rPr lang="tr-TR" altLang="tr-TR" sz="2400" dirty="0">
                <a:solidFill>
                  <a:srgbClr val="336600"/>
                </a:solidFill>
              </a:rPr>
              <a:t>alt aralık vardır.</a:t>
            </a:r>
          </a:p>
          <a:p>
            <a:pPr>
              <a:lnSpc>
                <a:spcPct val="90000"/>
              </a:lnSpc>
            </a:pPr>
            <a:r>
              <a:rPr lang="tr-TR" altLang="tr-TR" sz="2400" dirty="0">
                <a:solidFill>
                  <a:srgbClr val="336600"/>
                </a:solidFill>
              </a:rPr>
              <a:t>Her 4 kaynaştırma fonksiyonu, tüm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u</a:t>
            </a:r>
            <a:r>
              <a:rPr lang="tr-TR" altLang="tr-TR" sz="2400" dirty="0">
                <a:solidFill>
                  <a:srgbClr val="336600"/>
                </a:solidFill>
              </a:rPr>
              <a:t> aralığını </a:t>
            </a:r>
            <a:r>
              <a:rPr lang="tr-TR" altLang="tr-TR" sz="2800" b="1" i="1" dirty="0">
                <a:solidFill>
                  <a:srgbClr val="336600"/>
                </a:solidFill>
                <a:latin typeface="Times New Roman" pitchFamily="18" charset="0"/>
              </a:rPr>
              <a:t>d</a:t>
            </a:r>
            <a:r>
              <a:rPr lang="tr-TR" altLang="tr-TR" sz="2400" dirty="0">
                <a:solidFill>
                  <a:srgbClr val="336600"/>
                </a:solidFill>
              </a:rPr>
              <a:t>=3 alt aralığa ayrılmaktadır.</a:t>
            </a:r>
            <a:endParaRPr lang="en-US" altLang="tr-TR" sz="2400" dirty="0">
              <a:solidFill>
                <a:srgbClr val="3366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490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68</a:t>
            </a:fld>
            <a:endParaRPr lang="tr-TR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 i="1" dirty="0">
                <a:latin typeface="Times New Roman" pitchFamily="18" charset="0"/>
              </a:rPr>
              <a:t>B</a:t>
            </a:r>
            <a:r>
              <a:rPr lang="tr-TR" altLang="tr-TR" sz="3200" b="1" i="1" baseline="-25000" dirty="0">
                <a:latin typeface="Times New Roman" pitchFamily="18" charset="0"/>
              </a:rPr>
              <a:t>0,3</a:t>
            </a:r>
            <a:r>
              <a:rPr lang="tr-TR" altLang="tr-TR" sz="3200" b="1" i="1" dirty="0">
                <a:latin typeface="Times New Roman" pitchFamily="18" charset="0"/>
              </a:rPr>
              <a:t>(u)</a:t>
            </a:r>
            <a:r>
              <a:rPr lang="tr-TR" altLang="tr-TR" i="1" dirty="0">
                <a:latin typeface="Times New Roman" pitchFamily="18" charset="0"/>
              </a:rPr>
              <a:t> </a:t>
            </a:r>
            <a:r>
              <a:rPr lang="tr-TR" altLang="tr-TR" dirty="0">
                <a:latin typeface="Times New Roman" pitchFamily="18" charset="0"/>
              </a:rPr>
              <a:t>Kaynaştırma Fonksiyonu</a:t>
            </a:r>
            <a:endParaRPr lang="en-US" altLang="tr-TR" sz="3200" dirty="0">
              <a:latin typeface="Times New Roman" pitchFamily="18" charset="0"/>
            </a:endParaRPr>
          </a:p>
        </p:txBody>
      </p:sp>
      <p:graphicFrame>
        <p:nvGraphicFramePr>
          <p:cNvPr id="31747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8006269"/>
              </p:ext>
            </p:extLst>
          </p:nvPr>
        </p:nvGraphicFramePr>
        <p:xfrm>
          <a:off x="1259632" y="1556792"/>
          <a:ext cx="4450180" cy="1617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3" imgW="1955520" imgH="711000" progId="Equation.3">
                  <p:embed/>
                </p:oleObj>
              </mc:Choice>
              <mc:Fallback>
                <p:oleObj name="Denklem" r:id="rId3" imgW="19555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556792"/>
                        <a:ext cx="4450180" cy="1617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310927"/>
              </p:ext>
            </p:extLst>
          </p:nvPr>
        </p:nvGraphicFramePr>
        <p:xfrm>
          <a:off x="1259632" y="3073971"/>
          <a:ext cx="4139557" cy="22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5" imgW="1790640" imgH="965160" progId="Equation.3">
                  <p:embed/>
                </p:oleObj>
              </mc:Choice>
              <mc:Fallback>
                <p:oleObj name="Denklem" r:id="rId5" imgW="17906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073971"/>
                        <a:ext cx="4139557" cy="222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2201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69</a:t>
            </a:fld>
            <a:endParaRPr lang="tr-TR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dirty="0">
                <a:latin typeface="Times New Roman" pitchFamily="18" charset="0"/>
              </a:rPr>
              <a:t>B</a:t>
            </a:r>
            <a:r>
              <a:rPr lang="tr-TR" altLang="tr-TR" i="1" baseline="-25000" dirty="0">
                <a:latin typeface="Times New Roman" pitchFamily="18" charset="0"/>
              </a:rPr>
              <a:t>0,3</a:t>
            </a:r>
            <a:r>
              <a:rPr lang="tr-TR" altLang="tr-TR" i="1" dirty="0">
                <a:latin typeface="Times New Roman" pitchFamily="18" charset="0"/>
              </a:rPr>
              <a:t>(u) </a:t>
            </a:r>
            <a:r>
              <a:rPr lang="tr-TR" altLang="tr-TR" dirty="0">
                <a:latin typeface="Times New Roman" pitchFamily="18" charset="0"/>
              </a:rPr>
              <a:t>Kaynaştırma Fonksiyonu</a:t>
            </a:r>
            <a:endParaRPr lang="en-US" altLang="tr-TR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2771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313207"/>
              </p:ext>
            </p:extLst>
          </p:nvPr>
        </p:nvGraphicFramePr>
        <p:xfrm>
          <a:off x="355475" y="1633948"/>
          <a:ext cx="6664797" cy="93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00320" imgH="558720" progId="Equation.3">
                  <p:embed/>
                </p:oleObj>
              </mc:Choice>
              <mc:Fallback>
                <p:oleObj name="Equation" r:id="rId3" imgW="40003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75" y="1633948"/>
                        <a:ext cx="6664797" cy="930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24143"/>
              </p:ext>
            </p:extLst>
          </p:nvPr>
        </p:nvGraphicFramePr>
        <p:xfrm>
          <a:off x="359371" y="2979142"/>
          <a:ext cx="8461101" cy="318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5" imgW="4381200" imgH="1650960" progId="Equation.3">
                  <p:embed/>
                </p:oleObj>
              </mc:Choice>
              <mc:Fallback>
                <p:oleObj name="Denklem" r:id="rId5" imgW="438120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71" y="2979142"/>
                        <a:ext cx="8461101" cy="318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42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/>
              <a:t>Dörtgenlerden Oluşan Yüzeyler</a:t>
            </a:r>
            <a:r>
              <a:rPr lang="tr-TR" altLang="tr-TR" sz="3600" dirty="0"/>
              <a:t> </a:t>
            </a:r>
            <a:endParaRPr lang="en-US" altLang="tr-TR" sz="360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Merkezi (0.0.0) 'da olan küre için</a:t>
            </a: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endParaRPr lang="tr-TR" altLang="tr-TR" sz="2400" dirty="0">
              <a:solidFill>
                <a:srgbClr val="336600"/>
              </a:solidFill>
            </a:endParaRPr>
          </a:p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Ayrıca her köşedeki normal </a:t>
            </a:r>
            <a:br>
              <a:rPr lang="tr-TR" altLang="tr-TR" sz="2400" dirty="0">
                <a:solidFill>
                  <a:srgbClr val="336600"/>
                </a:solidFill>
              </a:rPr>
            </a:br>
            <a:r>
              <a:rPr lang="tr-TR" altLang="tr-TR" sz="2400" dirty="0">
                <a:solidFill>
                  <a:srgbClr val="336600"/>
                </a:solidFill>
              </a:rPr>
              <a:t>vektörü de</a:t>
            </a:r>
            <a:br>
              <a:rPr lang="tr-TR" altLang="tr-TR" sz="2400" dirty="0">
                <a:solidFill>
                  <a:srgbClr val="336600"/>
                </a:solidFill>
              </a:rPr>
            </a:br>
            <a:r>
              <a:rPr lang="tr-TR" altLang="tr-TR" sz="2400" dirty="0">
                <a:solidFill>
                  <a:srgbClr val="336600"/>
                </a:solidFill>
              </a:rPr>
              <a:t>                      </a:t>
            </a:r>
            <a:br>
              <a:rPr lang="tr-TR" altLang="tr-TR" sz="2400" dirty="0">
                <a:solidFill>
                  <a:srgbClr val="336600"/>
                </a:solidFill>
              </a:rPr>
            </a:br>
            <a:r>
              <a:rPr lang="tr-TR" altLang="tr-TR" sz="2400" dirty="0">
                <a:solidFill>
                  <a:srgbClr val="336600"/>
                </a:solidFill>
              </a:rPr>
              <a:t>                    'dir. 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V="1">
            <a:off x="6799263" y="1484783"/>
            <a:ext cx="0" cy="1512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6799263" y="2997200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 flipH="1">
            <a:off x="5719763" y="2997200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7739063" y="1671638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>
                <a:solidFill>
                  <a:srgbClr val="FF0000"/>
                </a:solidFill>
              </a:rPr>
              <a:t>P=(x,y,z)</a:t>
            </a:r>
            <a:endParaRPr lang="en-US" altLang="tr-TR" b="1" i="1" dirty="0">
              <a:solidFill>
                <a:srgbClr val="FF0000"/>
              </a:solidFill>
            </a:endParaRPr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auto">
          <a:xfrm flipV="1">
            <a:off x="6799263" y="2133600"/>
            <a:ext cx="10795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6367463" y="126876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/>
              <a:t>z</a:t>
            </a:r>
            <a:endParaRPr lang="en-US" altLang="tr-TR" b="1" i="1" dirty="0"/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5502275" y="34290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/>
              <a:t>x</a:t>
            </a:r>
            <a:endParaRPr lang="en-US" altLang="tr-TR" b="1" i="1" dirty="0"/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8670925" y="29972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>
                <a:solidFill>
                  <a:srgbClr val="002060"/>
                </a:solidFill>
              </a:rPr>
              <a:t>y</a:t>
            </a:r>
            <a:endParaRPr lang="en-US" altLang="tr-TR" b="1" i="1" dirty="0">
              <a:solidFill>
                <a:srgbClr val="002060"/>
              </a:solidFill>
            </a:endParaRPr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>
            <a:off x="7878763" y="21336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2062" name="Line 17"/>
          <p:cNvSpPr>
            <a:spLocks noChangeShapeType="1"/>
          </p:cNvSpPr>
          <p:nvPr/>
        </p:nvSpPr>
        <p:spPr bwMode="auto">
          <a:xfrm>
            <a:off x="6799263" y="2997200"/>
            <a:ext cx="10795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2063" name="Arc 18"/>
          <p:cNvSpPr>
            <a:spLocks/>
          </p:cNvSpPr>
          <p:nvPr/>
        </p:nvSpPr>
        <p:spPr bwMode="auto">
          <a:xfrm flipV="1">
            <a:off x="7070725" y="2701925"/>
            <a:ext cx="142875" cy="407988"/>
          </a:xfrm>
          <a:custGeom>
            <a:avLst/>
            <a:gdLst>
              <a:gd name="T0" fmla="*/ 4723983 w 21600"/>
              <a:gd name="T1" fmla="*/ 0 h 24336"/>
              <a:gd name="T2" fmla="*/ 5512011 w 21600"/>
              <a:gd name="T3" fmla="*/ 114668364 h 24336"/>
              <a:gd name="T4" fmla="*/ 0 w 21600"/>
              <a:gd name="T5" fmla="*/ 66654364 h 24336"/>
              <a:gd name="T6" fmla="*/ 0 60000 65536"/>
              <a:gd name="T7" fmla="*/ 0 60000 65536"/>
              <a:gd name="T8" fmla="*/ 0 60000 65536"/>
              <a:gd name="T9" fmla="*/ 0 w 21600"/>
              <a:gd name="T10" fmla="*/ 0 h 24336"/>
              <a:gd name="T11" fmla="*/ 21600 w 21600"/>
              <a:gd name="T12" fmla="*/ 24336 h 24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336" fill="none" extrusionOk="0">
                <a:moveTo>
                  <a:pt x="16323" y="-1"/>
                </a:moveTo>
                <a:cubicBezTo>
                  <a:pt x="19726" y="3926"/>
                  <a:pt x="21600" y="8949"/>
                  <a:pt x="21600" y="14146"/>
                </a:cubicBezTo>
                <a:cubicBezTo>
                  <a:pt x="21600" y="17701"/>
                  <a:pt x="20722" y="21201"/>
                  <a:pt x="19045" y="24335"/>
                </a:cubicBezTo>
              </a:path>
              <a:path w="21600" h="24336" stroke="0" extrusionOk="0">
                <a:moveTo>
                  <a:pt x="16323" y="-1"/>
                </a:moveTo>
                <a:cubicBezTo>
                  <a:pt x="19726" y="3926"/>
                  <a:pt x="21600" y="8949"/>
                  <a:pt x="21600" y="14146"/>
                </a:cubicBezTo>
                <a:cubicBezTo>
                  <a:pt x="21600" y="17701"/>
                  <a:pt x="20722" y="21201"/>
                  <a:pt x="19045" y="24335"/>
                </a:cubicBezTo>
                <a:lnTo>
                  <a:pt x="0" y="1414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2064" name="Arc 19"/>
          <p:cNvSpPr>
            <a:spLocks/>
          </p:cNvSpPr>
          <p:nvPr/>
        </p:nvSpPr>
        <p:spPr bwMode="auto">
          <a:xfrm rot="4029520" flipV="1">
            <a:off x="6683375" y="2792413"/>
            <a:ext cx="288925" cy="644525"/>
          </a:xfrm>
          <a:custGeom>
            <a:avLst/>
            <a:gdLst>
              <a:gd name="T0" fmla="*/ 0 w 21600"/>
              <a:gd name="T1" fmla="*/ 0 h 27571"/>
              <a:gd name="T2" fmla="*/ 49679713 w 21600"/>
              <a:gd name="T3" fmla="*/ 352220201 h 27571"/>
              <a:gd name="T4" fmla="*/ 0 w 21600"/>
              <a:gd name="T5" fmla="*/ 275940218 h 27571"/>
              <a:gd name="T6" fmla="*/ 0 60000 65536"/>
              <a:gd name="T7" fmla="*/ 0 60000 65536"/>
              <a:gd name="T8" fmla="*/ 0 60000 65536"/>
              <a:gd name="T9" fmla="*/ 0 w 21600"/>
              <a:gd name="T10" fmla="*/ 0 h 27571"/>
              <a:gd name="T11" fmla="*/ 21600 w 21600"/>
              <a:gd name="T12" fmla="*/ 27571 h 275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57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19"/>
                  <a:pt x="21316" y="25629"/>
                  <a:pt x="20758" y="27571"/>
                </a:cubicBezTo>
              </a:path>
              <a:path w="21600" h="2757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19"/>
                  <a:pt x="21316" y="25629"/>
                  <a:pt x="20758" y="2757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2065" name="Text Box 20"/>
          <p:cNvSpPr txBox="1">
            <a:spLocks noChangeArrowheads="1"/>
          </p:cNvSpPr>
          <p:nvPr/>
        </p:nvSpPr>
        <p:spPr bwMode="auto">
          <a:xfrm>
            <a:off x="7188200" y="26368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tr-TR">
                <a:cs typeface="Times New Roman" pitchFamily="18" charset="0"/>
              </a:rPr>
              <a:t>φ</a:t>
            </a:r>
          </a:p>
        </p:txBody>
      </p:sp>
      <p:sp>
        <p:nvSpPr>
          <p:cNvPr id="2066" name="Text Box 21"/>
          <p:cNvSpPr txBox="1">
            <a:spLocks noChangeArrowheads="1"/>
          </p:cNvSpPr>
          <p:nvPr/>
        </p:nvSpPr>
        <p:spPr bwMode="auto">
          <a:xfrm>
            <a:off x="6672263" y="320040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tr-TR">
                <a:cs typeface="Arial" charset="0"/>
              </a:rPr>
              <a:t>θ</a:t>
            </a:r>
          </a:p>
        </p:txBody>
      </p:sp>
      <p:sp>
        <p:nvSpPr>
          <p:cNvPr id="2067" name="Text Box 22"/>
          <p:cNvSpPr txBox="1">
            <a:spLocks noChangeArrowheads="1"/>
          </p:cNvSpPr>
          <p:nvPr/>
        </p:nvSpPr>
        <p:spPr bwMode="auto">
          <a:xfrm>
            <a:off x="7231063" y="22002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i="1" dirty="0"/>
              <a:t>r</a:t>
            </a:r>
            <a:endParaRPr lang="en-US" altLang="tr-TR" i="1" dirty="0"/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52969"/>
              </p:ext>
            </p:extLst>
          </p:nvPr>
        </p:nvGraphicFramePr>
        <p:xfrm>
          <a:off x="843458" y="1844824"/>
          <a:ext cx="4592638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440" imgH="660240" progId="Equation.3">
                  <p:embed/>
                </p:oleObj>
              </mc:Choice>
              <mc:Fallback>
                <p:oleObj name="Equation" r:id="rId3" imgW="22604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58" y="1844824"/>
                        <a:ext cx="4592638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8" name="Picture 26" descr="240px-Sphere-wirefram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71875"/>
            <a:ext cx="2935288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473417"/>
              </p:ext>
            </p:extLst>
          </p:nvPr>
        </p:nvGraphicFramePr>
        <p:xfrm>
          <a:off x="899592" y="4358680"/>
          <a:ext cx="188436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7" imgW="927000" imgH="393480" progId="Equation.3">
                  <p:embed/>
                </p:oleObj>
              </mc:Choice>
              <mc:Fallback>
                <p:oleObj name="Denklem" r:id="rId7" imgW="92700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358680"/>
                        <a:ext cx="1884362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2092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70</a:t>
            </a:fld>
            <a:endParaRPr lang="tr-TR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dirty="0">
                <a:latin typeface="Times New Roman" pitchFamily="18" charset="0"/>
              </a:rPr>
              <a:t>B</a:t>
            </a:r>
            <a:r>
              <a:rPr lang="tr-TR" altLang="tr-TR" i="1" baseline="-25000" dirty="0">
                <a:latin typeface="Times New Roman" pitchFamily="18" charset="0"/>
              </a:rPr>
              <a:t>0,3</a:t>
            </a:r>
            <a:r>
              <a:rPr lang="tr-TR" altLang="tr-TR" i="1" dirty="0">
                <a:latin typeface="Times New Roman" pitchFamily="18" charset="0"/>
              </a:rPr>
              <a:t>(u) </a:t>
            </a:r>
            <a:r>
              <a:rPr lang="tr-TR" altLang="tr-TR" dirty="0">
                <a:latin typeface="Times New Roman" pitchFamily="18" charset="0"/>
              </a:rPr>
              <a:t>Kaynaştırma Fonksiyonu</a:t>
            </a:r>
            <a:endParaRPr lang="en-US" altLang="tr-TR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284934"/>
              </p:ext>
            </p:extLst>
          </p:nvPr>
        </p:nvGraphicFramePr>
        <p:xfrm>
          <a:off x="1122189" y="1916832"/>
          <a:ext cx="68341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05840" imgH="2234880" progId="Equation.3">
                  <p:embed/>
                </p:oleObj>
              </mc:Choice>
              <mc:Fallback>
                <p:oleObj name="Equation" r:id="rId3" imgW="9105840" imgH="223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189" y="1916832"/>
                        <a:ext cx="6834187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636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71</a:t>
            </a:fld>
            <a:endParaRPr lang="tr-TR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dirty="0">
                <a:latin typeface="Times New Roman" pitchFamily="18" charset="0"/>
              </a:rPr>
              <a:t>B</a:t>
            </a:r>
            <a:r>
              <a:rPr lang="tr-TR" altLang="tr-TR" i="1" baseline="-25000" dirty="0">
                <a:latin typeface="Times New Roman" pitchFamily="18" charset="0"/>
              </a:rPr>
              <a:t>1,3</a:t>
            </a:r>
            <a:r>
              <a:rPr lang="tr-TR" altLang="tr-TR" i="1" dirty="0">
                <a:latin typeface="Times New Roman" pitchFamily="18" charset="0"/>
              </a:rPr>
              <a:t>(u) </a:t>
            </a:r>
            <a:r>
              <a:rPr lang="tr-TR" altLang="tr-TR" dirty="0">
                <a:latin typeface="Times New Roman" pitchFamily="18" charset="0"/>
              </a:rPr>
              <a:t>Kaynaştırma Fonksiyonu</a:t>
            </a:r>
            <a:endParaRPr lang="en-US" altLang="tr-TR" sz="32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195335"/>
              </p:ext>
            </p:extLst>
          </p:nvPr>
        </p:nvGraphicFramePr>
        <p:xfrm>
          <a:off x="755576" y="1916832"/>
          <a:ext cx="76327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76560" imgH="2184120" progId="Equation.3">
                  <p:embed/>
                </p:oleObj>
              </mc:Choice>
              <mc:Fallback>
                <p:oleObj name="Equation" r:id="rId3" imgW="4876560" imgH="218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16832"/>
                        <a:ext cx="76327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6807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72</a:t>
            </a:fld>
            <a:endParaRPr lang="tr-TR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dirty="0">
                <a:latin typeface="Times New Roman" pitchFamily="18" charset="0"/>
              </a:rPr>
              <a:t>B</a:t>
            </a:r>
            <a:r>
              <a:rPr lang="tr-TR" altLang="tr-TR" i="1" baseline="-25000" dirty="0">
                <a:latin typeface="Times New Roman" pitchFamily="18" charset="0"/>
              </a:rPr>
              <a:t>2,3</a:t>
            </a:r>
            <a:r>
              <a:rPr lang="tr-TR" altLang="tr-TR" i="1" dirty="0">
                <a:latin typeface="Times New Roman" pitchFamily="18" charset="0"/>
              </a:rPr>
              <a:t>(u) </a:t>
            </a:r>
            <a:r>
              <a:rPr lang="tr-TR" altLang="tr-TR" dirty="0">
                <a:latin typeface="Times New Roman" pitchFamily="18" charset="0"/>
              </a:rPr>
              <a:t>Kaynaştırma Fonksiyonu</a:t>
            </a:r>
            <a:endParaRPr lang="en-US" altLang="tr-TR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35843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3442298"/>
              </p:ext>
            </p:extLst>
          </p:nvPr>
        </p:nvGraphicFramePr>
        <p:xfrm>
          <a:off x="2987824" y="4487872"/>
          <a:ext cx="3168352" cy="59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291960" progId="Equation.3">
                  <p:embed/>
                </p:oleObj>
              </mc:Choice>
              <mc:Fallback>
                <p:oleObj name="Equation" r:id="rId3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487872"/>
                        <a:ext cx="3168352" cy="59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261066"/>
              </p:ext>
            </p:extLst>
          </p:nvPr>
        </p:nvGraphicFramePr>
        <p:xfrm>
          <a:off x="552450" y="1630362"/>
          <a:ext cx="790733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816840" imgH="2234880" progId="Equation.3">
                  <p:embed/>
                </p:oleObj>
              </mc:Choice>
              <mc:Fallback>
                <p:oleObj name="Equation" r:id="rId5" imgW="9816840" imgH="223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630362"/>
                        <a:ext cx="7907338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923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73</a:t>
            </a:fld>
            <a:endParaRPr lang="tr-TR" dirty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dirty="0">
                <a:latin typeface="Times New Roman" pitchFamily="18" charset="0"/>
              </a:rPr>
              <a:t>B</a:t>
            </a:r>
            <a:r>
              <a:rPr lang="tr-TR" altLang="tr-TR" i="1" baseline="-25000" dirty="0">
                <a:latin typeface="Times New Roman" pitchFamily="18" charset="0"/>
              </a:rPr>
              <a:t>3,3</a:t>
            </a:r>
            <a:r>
              <a:rPr lang="tr-TR" altLang="tr-TR" i="1" dirty="0">
                <a:latin typeface="Times New Roman" pitchFamily="18" charset="0"/>
              </a:rPr>
              <a:t>(u) </a:t>
            </a:r>
            <a:r>
              <a:rPr lang="tr-TR" altLang="tr-TR" dirty="0">
                <a:latin typeface="Times New Roman" pitchFamily="18" charset="0"/>
              </a:rPr>
              <a:t>Kaynaştırma Fonksiyonu</a:t>
            </a:r>
            <a:endParaRPr lang="en-US" altLang="tr-TR" sz="32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6867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2879799"/>
              </p:ext>
            </p:extLst>
          </p:nvPr>
        </p:nvGraphicFramePr>
        <p:xfrm>
          <a:off x="323528" y="1771953"/>
          <a:ext cx="3085307" cy="576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291960" progId="Equation.3">
                  <p:embed/>
                </p:oleObj>
              </mc:Choice>
              <mc:Fallback>
                <p:oleObj name="Equation" r:id="rId3" imgW="15620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71953"/>
                        <a:ext cx="3085307" cy="576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368721"/>
              </p:ext>
            </p:extLst>
          </p:nvPr>
        </p:nvGraphicFramePr>
        <p:xfrm>
          <a:off x="323850" y="2780928"/>
          <a:ext cx="8569325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13200" imgH="939600" progId="Equation.3">
                  <p:embed/>
                </p:oleObj>
              </mc:Choice>
              <mc:Fallback>
                <p:oleObj name="Equation" r:id="rId5" imgW="4813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80928"/>
                        <a:ext cx="8569325" cy="167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8140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74</a:t>
            </a:fld>
            <a:endParaRPr lang="tr-TR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B-Spline Eğrilerinin Özellikleri </a:t>
            </a:r>
            <a:endParaRPr lang="en-US" altLang="tr-TR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n=d=3 ve düzgün dağılım (uniform), tamsayı düğüm vektörü için periyodik B-spline kaynaştırma fonksiyonları.</a:t>
            </a:r>
            <a:r>
              <a:rPr lang="tr-TR" sz="2400" dirty="0"/>
              <a:t>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9" y="2058632"/>
            <a:ext cx="7347161" cy="453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522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75</a:t>
            </a:fld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B-spline Yüzeyler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8308" name="Picture 4" descr="http://labs.blogs.com/class_a/02_early_proto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56984" cy="49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669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76</a:t>
            </a:fld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B-spline Yüzeyler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9330" name="Picture 2" descr="http://www.cise.ufl.edu/research/SurfLab/thumbnails/yeo12a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6" y="1484784"/>
            <a:ext cx="83000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887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77</a:t>
            </a:fld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B-spline Yüzeyler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7282" name="Picture 2" descr="http://www.biased.info/graphics/modeling/safs_patch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4754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592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 Boyutlu Nesne Gösterimleri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altLang="tr-TR" sz="2400" dirty="0">
                <a:solidFill>
                  <a:schemeClr val="tx1"/>
                </a:solidFill>
              </a:rPr>
              <a:t>Örnek Uygulama: Resim Büyütme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>
                <a:solidFill>
                  <a:schemeClr val="tx1"/>
                </a:solidFill>
              </a:rPr>
              <a:pPr/>
              <a:t>78</a:t>
            </a:fld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745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79</a:t>
            </a:fld>
            <a:endParaRPr lang="tr-TR" dirty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600" dirty="0"/>
              <a:t>Kardinal Eğrileri İle Büyütme</a:t>
            </a:r>
            <a:endParaRPr lang="en-US" altLang="tr-TR" sz="3600" i="1" dirty="0">
              <a:latin typeface="Times New Roman" pitchFamily="18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400" dirty="0"/>
              <a:t>İlk adım : y ekseni noktalarını (maviler) siyahlardan elde ederiz.</a:t>
            </a:r>
          </a:p>
          <a:p>
            <a:pPr eaLnBrk="1" hangingPunct="1"/>
            <a:endParaRPr lang="tr-TR" altLang="tr-TR" sz="2400" dirty="0"/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/>
          </a:p>
          <a:p>
            <a:pPr eaLnBrk="1" hangingPunct="1"/>
            <a:endParaRPr lang="tr-TR" altLang="tr-TR" sz="1400" dirty="0"/>
          </a:p>
          <a:p>
            <a:pPr eaLnBrk="1" hangingPunct="1"/>
            <a:endParaRPr lang="tr-TR" altLang="tr-TR" sz="2400" dirty="0"/>
          </a:p>
          <a:p>
            <a:pPr eaLnBrk="1" hangingPunct="1"/>
            <a:endParaRPr lang="tr-TR" altLang="tr-TR" sz="2400" dirty="0"/>
          </a:p>
          <a:p>
            <a:pPr eaLnBrk="1" hangingPunct="1"/>
            <a:r>
              <a:rPr lang="tr-TR" altLang="tr-TR" sz="2400" dirty="0"/>
              <a:t>İkinci adım : x ekseni noktalarını (kırmızılar) 					    mavilerden elde ederiz.</a:t>
            </a:r>
          </a:p>
        </p:txBody>
      </p:sp>
      <p:grpSp>
        <p:nvGrpSpPr>
          <p:cNvPr id="37894" name="Group 13"/>
          <p:cNvGrpSpPr>
            <a:grpSpLocks/>
          </p:cNvGrpSpPr>
          <p:nvPr/>
        </p:nvGrpSpPr>
        <p:grpSpPr bwMode="auto">
          <a:xfrm>
            <a:off x="1231900" y="2284413"/>
            <a:ext cx="225425" cy="1584325"/>
            <a:chOff x="1231639" y="2636912"/>
            <a:chExt cx="225355" cy="1584176"/>
          </a:xfrm>
        </p:grpSpPr>
        <p:cxnSp>
          <p:nvCxnSpPr>
            <p:cNvPr id="37927" name="Straight Connector 8"/>
            <p:cNvCxnSpPr>
              <a:cxnSpLocks noChangeShapeType="1"/>
            </p:cNvCxnSpPr>
            <p:nvPr/>
          </p:nvCxnSpPr>
          <p:spPr bwMode="auto">
            <a:xfrm rot="5400000">
              <a:off x="611560" y="3429000"/>
              <a:ext cx="14401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28" name="Oval 9"/>
            <p:cNvSpPr>
              <a:spLocks noChangeArrowheads="1"/>
            </p:cNvSpPr>
            <p:nvPr/>
          </p:nvSpPr>
          <p:spPr bwMode="auto">
            <a:xfrm>
              <a:off x="1240970" y="2636912"/>
              <a:ext cx="216024" cy="21602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29" name="Oval 10"/>
            <p:cNvSpPr>
              <a:spLocks noChangeArrowheads="1"/>
            </p:cNvSpPr>
            <p:nvPr/>
          </p:nvSpPr>
          <p:spPr bwMode="auto">
            <a:xfrm>
              <a:off x="1240970" y="4005064"/>
              <a:ext cx="216024" cy="21602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30" name="Oval 11"/>
            <p:cNvSpPr>
              <a:spLocks noChangeArrowheads="1"/>
            </p:cNvSpPr>
            <p:nvPr/>
          </p:nvSpPr>
          <p:spPr bwMode="auto">
            <a:xfrm>
              <a:off x="1231639" y="3563685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31" name="Oval 12"/>
            <p:cNvSpPr>
              <a:spLocks noChangeArrowheads="1"/>
            </p:cNvSpPr>
            <p:nvPr/>
          </p:nvSpPr>
          <p:spPr bwMode="auto">
            <a:xfrm>
              <a:off x="1240970" y="3103644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</p:grpSp>
      <p:grpSp>
        <p:nvGrpSpPr>
          <p:cNvPr id="37895" name="Group 14"/>
          <p:cNvGrpSpPr>
            <a:grpSpLocks/>
          </p:cNvGrpSpPr>
          <p:nvPr/>
        </p:nvGrpSpPr>
        <p:grpSpPr bwMode="auto">
          <a:xfrm>
            <a:off x="2762250" y="2284413"/>
            <a:ext cx="225425" cy="1584325"/>
            <a:chOff x="1231639" y="2636912"/>
            <a:chExt cx="225355" cy="1584176"/>
          </a:xfrm>
        </p:grpSpPr>
        <p:cxnSp>
          <p:nvCxnSpPr>
            <p:cNvPr id="37922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11560" y="3429000"/>
              <a:ext cx="14401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23" name="Oval 16"/>
            <p:cNvSpPr>
              <a:spLocks noChangeArrowheads="1"/>
            </p:cNvSpPr>
            <p:nvPr/>
          </p:nvSpPr>
          <p:spPr bwMode="auto">
            <a:xfrm>
              <a:off x="1240970" y="2636912"/>
              <a:ext cx="216024" cy="21602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24" name="Oval 17"/>
            <p:cNvSpPr>
              <a:spLocks noChangeArrowheads="1"/>
            </p:cNvSpPr>
            <p:nvPr/>
          </p:nvSpPr>
          <p:spPr bwMode="auto">
            <a:xfrm>
              <a:off x="1240970" y="4005064"/>
              <a:ext cx="216024" cy="21602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25" name="Oval 18"/>
            <p:cNvSpPr>
              <a:spLocks noChangeArrowheads="1"/>
            </p:cNvSpPr>
            <p:nvPr/>
          </p:nvSpPr>
          <p:spPr bwMode="auto">
            <a:xfrm>
              <a:off x="1231639" y="3563685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26" name="Oval 19"/>
            <p:cNvSpPr>
              <a:spLocks noChangeArrowheads="1"/>
            </p:cNvSpPr>
            <p:nvPr/>
          </p:nvSpPr>
          <p:spPr bwMode="auto">
            <a:xfrm>
              <a:off x="1240970" y="3103644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</p:grpSp>
      <p:sp>
        <p:nvSpPr>
          <p:cNvPr id="37896" name="TextBox 20"/>
          <p:cNvSpPr txBox="1">
            <a:spLocks noChangeArrowheads="1"/>
          </p:cNvSpPr>
          <p:nvPr/>
        </p:nvSpPr>
        <p:spPr bwMode="auto">
          <a:xfrm>
            <a:off x="3059113" y="2212975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x=1, y=0</a:t>
            </a:r>
            <a:endParaRPr lang="en-US" altLang="tr-TR" dirty="0"/>
          </a:p>
        </p:txBody>
      </p:sp>
      <p:sp>
        <p:nvSpPr>
          <p:cNvPr id="37897" name="TextBox 21"/>
          <p:cNvSpPr txBox="1">
            <a:spLocks noChangeArrowheads="1"/>
          </p:cNvSpPr>
          <p:nvPr/>
        </p:nvSpPr>
        <p:spPr bwMode="auto">
          <a:xfrm>
            <a:off x="3059113" y="2635250"/>
            <a:ext cx="4390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x=1, y=0.33 (Bu adresler 3 ile çarpılacak)</a:t>
            </a:r>
            <a:endParaRPr lang="en-US" altLang="tr-TR" dirty="0"/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3276600" y="3005138"/>
          <a:ext cx="5448300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62240" imgH="736560" progId="Equation.3">
                  <p:embed/>
                </p:oleObj>
              </mc:Choice>
              <mc:Fallback>
                <p:oleObj name="Equation" r:id="rId3" imgW="31622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05138"/>
                        <a:ext cx="5448300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8" name="Group 23"/>
          <p:cNvGrpSpPr>
            <a:grpSpLocks/>
          </p:cNvGrpSpPr>
          <p:nvPr/>
        </p:nvGrpSpPr>
        <p:grpSpPr bwMode="auto">
          <a:xfrm>
            <a:off x="1231900" y="4589463"/>
            <a:ext cx="225425" cy="1582737"/>
            <a:chOff x="1231639" y="2636912"/>
            <a:chExt cx="225355" cy="1584176"/>
          </a:xfrm>
        </p:grpSpPr>
        <p:cxnSp>
          <p:nvCxnSpPr>
            <p:cNvPr id="37917" name="Straight Connector 24"/>
            <p:cNvCxnSpPr>
              <a:cxnSpLocks noChangeShapeType="1"/>
            </p:cNvCxnSpPr>
            <p:nvPr/>
          </p:nvCxnSpPr>
          <p:spPr bwMode="auto">
            <a:xfrm rot="5400000">
              <a:off x="611560" y="3429000"/>
              <a:ext cx="14401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18" name="Oval 25"/>
            <p:cNvSpPr>
              <a:spLocks noChangeArrowheads="1"/>
            </p:cNvSpPr>
            <p:nvPr/>
          </p:nvSpPr>
          <p:spPr bwMode="auto">
            <a:xfrm>
              <a:off x="1240970" y="2636912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19" name="Oval 26"/>
            <p:cNvSpPr>
              <a:spLocks noChangeArrowheads="1"/>
            </p:cNvSpPr>
            <p:nvPr/>
          </p:nvSpPr>
          <p:spPr bwMode="auto">
            <a:xfrm>
              <a:off x="1240970" y="4005064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20" name="Oval 27"/>
            <p:cNvSpPr>
              <a:spLocks noChangeArrowheads="1"/>
            </p:cNvSpPr>
            <p:nvPr/>
          </p:nvSpPr>
          <p:spPr bwMode="auto">
            <a:xfrm>
              <a:off x="1231639" y="3563685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21" name="Oval 28"/>
            <p:cNvSpPr>
              <a:spLocks noChangeArrowheads="1"/>
            </p:cNvSpPr>
            <p:nvPr/>
          </p:nvSpPr>
          <p:spPr bwMode="auto">
            <a:xfrm>
              <a:off x="1240970" y="3103644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</p:grpSp>
      <p:grpSp>
        <p:nvGrpSpPr>
          <p:cNvPr id="37899" name="Group 29"/>
          <p:cNvGrpSpPr>
            <a:grpSpLocks/>
          </p:cNvGrpSpPr>
          <p:nvPr/>
        </p:nvGrpSpPr>
        <p:grpSpPr bwMode="auto">
          <a:xfrm>
            <a:off x="2762250" y="4589463"/>
            <a:ext cx="225425" cy="1582737"/>
            <a:chOff x="1231639" y="2636912"/>
            <a:chExt cx="225355" cy="1584176"/>
          </a:xfrm>
        </p:grpSpPr>
        <p:cxnSp>
          <p:nvCxnSpPr>
            <p:cNvPr id="37912" name="Straight Connector 30"/>
            <p:cNvCxnSpPr>
              <a:cxnSpLocks noChangeShapeType="1"/>
            </p:cNvCxnSpPr>
            <p:nvPr/>
          </p:nvCxnSpPr>
          <p:spPr bwMode="auto">
            <a:xfrm rot="5400000">
              <a:off x="611560" y="3429000"/>
              <a:ext cx="144016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13" name="Oval 31"/>
            <p:cNvSpPr>
              <a:spLocks noChangeArrowheads="1"/>
            </p:cNvSpPr>
            <p:nvPr/>
          </p:nvSpPr>
          <p:spPr bwMode="auto">
            <a:xfrm>
              <a:off x="1240970" y="2636912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14" name="Oval 32"/>
            <p:cNvSpPr>
              <a:spLocks noChangeArrowheads="1"/>
            </p:cNvSpPr>
            <p:nvPr/>
          </p:nvSpPr>
          <p:spPr bwMode="auto">
            <a:xfrm>
              <a:off x="1240970" y="4005064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15" name="Oval 33"/>
            <p:cNvSpPr>
              <a:spLocks noChangeArrowheads="1"/>
            </p:cNvSpPr>
            <p:nvPr/>
          </p:nvSpPr>
          <p:spPr bwMode="auto">
            <a:xfrm>
              <a:off x="1231639" y="3563685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16" name="Oval 34"/>
            <p:cNvSpPr>
              <a:spLocks noChangeArrowheads="1"/>
            </p:cNvSpPr>
            <p:nvPr/>
          </p:nvSpPr>
          <p:spPr bwMode="auto">
            <a:xfrm>
              <a:off x="1240970" y="3103644"/>
              <a:ext cx="216024" cy="21602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</p:grp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214688" y="5300663"/>
          <a:ext cx="5426075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49280" imgH="723600" progId="Equation.3">
                  <p:embed/>
                </p:oleObj>
              </mc:Choice>
              <mc:Fallback>
                <p:oleObj name="Equation" r:id="rId5" imgW="3149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5300663"/>
                        <a:ext cx="5426075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900" name="Straight Connector 39"/>
          <p:cNvCxnSpPr>
            <a:cxnSpLocks noChangeShapeType="1"/>
            <a:stCxn id="37918" idx="6"/>
            <a:endCxn id="37913" idx="2"/>
          </p:cNvCxnSpPr>
          <p:nvPr/>
        </p:nvCxnSpPr>
        <p:spPr bwMode="auto">
          <a:xfrm>
            <a:off x="1457325" y="4697413"/>
            <a:ext cx="1314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Straight Connector 43"/>
          <p:cNvCxnSpPr>
            <a:cxnSpLocks noChangeShapeType="1"/>
          </p:cNvCxnSpPr>
          <p:nvPr/>
        </p:nvCxnSpPr>
        <p:spPr bwMode="auto">
          <a:xfrm>
            <a:off x="1476375" y="5156200"/>
            <a:ext cx="1314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Straight Connector 46"/>
          <p:cNvCxnSpPr>
            <a:cxnSpLocks noChangeShapeType="1"/>
          </p:cNvCxnSpPr>
          <p:nvPr/>
        </p:nvCxnSpPr>
        <p:spPr bwMode="auto">
          <a:xfrm>
            <a:off x="1476375" y="5622925"/>
            <a:ext cx="1314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Straight Connector 49"/>
          <p:cNvCxnSpPr>
            <a:cxnSpLocks noChangeShapeType="1"/>
          </p:cNvCxnSpPr>
          <p:nvPr/>
        </p:nvCxnSpPr>
        <p:spPr bwMode="auto">
          <a:xfrm>
            <a:off x="1476375" y="6064250"/>
            <a:ext cx="1314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746129" y="4581525"/>
            <a:ext cx="234950" cy="1584325"/>
            <a:chOff x="1763713" y="4581525"/>
            <a:chExt cx="234950" cy="1584325"/>
          </a:xfrm>
        </p:grpSpPr>
        <p:sp>
          <p:nvSpPr>
            <p:cNvPr id="37901" name="Oval 41"/>
            <p:cNvSpPr>
              <a:spLocks noChangeArrowheads="1"/>
            </p:cNvSpPr>
            <p:nvPr/>
          </p:nvSpPr>
          <p:spPr bwMode="auto">
            <a:xfrm>
              <a:off x="1763713" y="4581525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04" name="Oval 44"/>
            <p:cNvSpPr>
              <a:spLocks noChangeArrowheads="1"/>
            </p:cNvSpPr>
            <p:nvPr/>
          </p:nvSpPr>
          <p:spPr bwMode="auto">
            <a:xfrm>
              <a:off x="1782763" y="5041900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07" name="Oval 47"/>
            <p:cNvSpPr>
              <a:spLocks noChangeArrowheads="1"/>
            </p:cNvSpPr>
            <p:nvPr/>
          </p:nvSpPr>
          <p:spPr bwMode="auto">
            <a:xfrm>
              <a:off x="1782763" y="5508625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10" name="Oval 50"/>
            <p:cNvSpPr>
              <a:spLocks noChangeArrowheads="1"/>
            </p:cNvSpPr>
            <p:nvPr/>
          </p:nvSpPr>
          <p:spPr bwMode="auto">
            <a:xfrm>
              <a:off x="1782763" y="5949950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68538" y="4581525"/>
            <a:ext cx="224570" cy="1584325"/>
            <a:chOff x="2268538" y="4581525"/>
            <a:chExt cx="224570" cy="1584325"/>
          </a:xfrm>
        </p:grpSpPr>
        <p:sp>
          <p:nvSpPr>
            <p:cNvPr id="37902" name="Oval 42"/>
            <p:cNvSpPr>
              <a:spLocks noChangeArrowheads="1"/>
            </p:cNvSpPr>
            <p:nvPr/>
          </p:nvSpPr>
          <p:spPr bwMode="auto">
            <a:xfrm>
              <a:off x="2268538" y="4581525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05" name="Oval 45"/>
            <p:cNvSpPr>
              <a:spLocks noChangeArrowheads="1"/>
            </p:cNvSpPr>
            <p:nvPr/>
          </p:nvSpPr>
          <p:spPr bwMode="auto">
            <a:xfrm>
              <a:off x="2277208" y="5041900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08" name="Oval 48"/>
            <p:cNvSpPr>
              <a:spLocks noChangeArrowheads="1"/>
            </p:cNvSpPr>
            <p:nvPr/>
          </p:nvSpPr>
          <p:spPr bwMode="auto">
            <a:xfrm>
              <a:off x="2277208" y="5508625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37911" name="Oval 51"/>
            <p:cNvSpPr>
              <a:spLocks noChangeArrowheads="1"/>
            </p:cNvSpPr>
            <p:nvPr/>
          </p:nvSpPr>
          <p:spPr bwMode="auto">
            <a:xfrm>
              <a:off x="2277208" y="5949950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tr-TR" altLang="tr-TR" dirty="0"/>
            </a:p>
          </p:txBody>
        </p:sp>
      </p:grp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179512" y="2204864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x=0, y=0</a:t>
            </a:r>
            <a:endParaRPr lang="en-US" altLang="tr-TR" dirty="0"/>
          </a:p>
        </p:txBody>
      </p:sp>
      <p:sp>
        <p:nvSpPr>
          <p:cNvPr id="46" name="TextBox 20"/>
          <p:cNvSpPr txBox="1">
            <a:spLocks noChangeArrowheads="1"/>
          </p:cNvSpPr>
          <p:nvPr/>
        </p:nvSpPr>
        <p:spPr bwMode="auto">
          <a:xfrm>
            <a:off x="179512" y="4509120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x=0, y=0</a:t>
            </a:r>
            <a:endParaRPr lang="en-US" altLang="tr-TR" dirty="0"/>
          </a:p>
        </p:txBody>
      </p:sp>
      <p:sp>
        <p:nvSpPr>
          <p:cNvPr id="47" name="TextBox 20"/>
          <p:cNvSpPr txBox="1">
            <a:spLocks noChangeArrowheads="1"/>
          </p:cNvSpPr>
          <p:nvPr/>
        </p:nvSpPr>
        <p:spPr bwMode="auto">
          <a:xfrm>
            <a:off x="3069977" y="4509120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x=1, y=0</a:t>
            </a:r>
            <a:endParaRPr lang="en-US" altLang="tr-TR" dirty="0"/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3059832" y="4932908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x=1, y=1</a:t>
            </a:r>
            <a:endParaRPr lang="en-US" altLang="tr-TR" dirty="0"/>
          </a:p>
        </p:txBody>
      </p: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179512" y="3564756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x=0, y=1</a:t>
            </a:r>
            <a:endParaRPr lang="en-US" altLang="tr-TR" dirty="0"/>
          </a:p>
        </p:txBody>
      </p:sp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179512" y="5869012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x=0, y=3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82074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Dörtgenlerden Oluşan Yüzeyler</a:t>
            </a:r>
            <a:r>
              <a:rPr lang="tr-TR" altLang="tr-TR" sz="3600" dirty="0"/>
              <a:t> </a:t>
            </a:r>
            <a:endParaRPr lang="en-US" altLang="tr-TR" sz="32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Amerikan Futbolu Topu : Ellipsoid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V="1">
            <a:off x="6799263" y="69215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6799263" y="2852738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H="1">
            <a:off x="5719763" y="2852738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6367463" y="6207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/>
              <a:t>z</a:t>
            </a:r>
            <a:endParaRPr lang="en-US" altLang="tr-TR" b="1" i="1" dirty="0"/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5502275" y="328453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/>
              <a:t>x</a:t>
            </a:r>
            <a:endParaRPr lang="en-US" altLang="tr-TR" b="1" i="1" dirty="0"/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8670925" y="285273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 i="1" dirty="0"/>
              <a:t>y</a:t>
            </a:r>
            <a:endParaRPr lang="en-US" altLang="tr-TR" b="1" i="1" dirty="0"/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755650" y="2420938"/>
          <a:ext cx="4984750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200" imgH="698400" progId="Equation.3">
                  <p:embed/>
                </p:oleObj>
              </mc:Choice>
              <mc:Fallback>
                <p:oleObj name="Equation" r:id="rId3" imgW="231120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20938"/>
                        <a:ext cx="4984750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Oval 20"/>
          <p:cNvSpPr>
            <a:spLocks noChangeArrowheads="1"/>
          </p:cNvSpPr>
          <p:nvPr/>
        </p:nvSpPr>
        <p:spPr bwMode="auto">
          <a:xfrm>
            <a:off x="5926138" y="2378075"/>
            <a:ext cx="1728787" cy="936625"/>
          </a:xfrm>
          <a:prstGeom prst="ellipse">
            <a:avLst/>
          </a:prstGeom>
          <a:gradFill rotWithShape="1">
            <a:gsLst>
              <a:gs pos="0">
                <a:srgbClr val="00FFFF">
                  <a:alpha val="18999"/>
                </a:srgbClr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3084" name="Oval 21"/>
          <p:cNvSpPr>
            <a:spLocks noChangeArrowheads="1"/>
          </p:cNvSpPr>
          <p:nvPr/>
        </p:nvSpPr>
        <p:spPr bwMode="auto">
          <a:xfrm>
            <a:off x="6530975" y="2378075"/>
            <a:ext cx="503238" cy="936625"/>
          </a:xfrm>
          <a:prstGeom prst="ellipse">
            <a:avLst/>
          </a:prstGeom>
          <a:gradFill rotWithShape="1">
            <a:gsLst>
              <a:gs pos="0">
                <a:srgbClr val="00FFFF">
                  <a:alpha val="24001"/>
                </a:srgbClr>
              </a:gs>
              <a:gs pos="100000">
                <a:srgbClr val="007676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3085" name="Oval 22"/>
          <p:cNvSpPr>
            <a:spLocks noChangeArrowheads="1"/>
          </p:cNvSpPr>
          <p:nvPr/>
        </p:nvSpPr>
        <p:spPr bwMode="auto">
          <a:xfrm>
            <a:off x="5940425" y="2636838"/>
            <a:ext cx="1727200" cy="431800"/>
          </a:xfrm>
          <a:prstGeom prst="ellipse">
            <a:avLst/>
          </a:prstGeom>
          <a:gradFill rotWithShape="1">
            <a:gsLst>
              <a:gs pos="0">
                <a:srgbClr val="00FFFF">
                  <a:alpha val="21001"/>
                </a:srgbClr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3086" name="Line 24"/>
          <p:cNvSpPr>
            <a:spLocks noChangeShapeType="1"/>
          </p:cNvSpPr>
          <p:nvPr/>
        </p:nvSpPr>
        <p:spPr bwMode="auto">
          <a:xfrm>
            <a:off x="6559550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auto">
          <a:xfrm>
            <a:off x="6516688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auto">
          <a:xfrm>
            <a:off x="6559550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3089" name="Line 29"/>
          <p:cNvSpPr>
            <a:spLocks noChangeShapeType="1"/>
          </p:cNvSpPr>
          <p:nvPr/>
        </p:nvSpPr>
        <p:spPr bwMode="auto">
          <a:xfrm>
            <a:off x="6545263" y="2651125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3090" name="Line 30"/>
          <p:cNvSpPr>
            <a:spLocks noChangeShapeType="1"/>
          </p:cNvSpPr>
          <p:nvPr/>
        </p:nvSpPr>
        <p:spPr bwMode="auto">
          <a:xfrm rot="18781712" flipV="1">
            <a:off x="6486526" y="2638425"/>
            <a:ext cx="119062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pic>
        <p:nvPicPr>
          <p:cNvPr id="3091" name="Picture 32" descr="Soubor:Ellipsoid 3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889375"/>
            <a:ext cx="33623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9973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80</a:t>
            </a:fld>
            <a:endParaRPr lang="tr-TR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/>
              <a:t>Kardinal Eğrileri İle Bir Resmi 4 Kat Büyütme</a:t>
            </a:r>
            <a:endParaRPr lang="en-US" altLang="tr-TR" sz="32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68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8"/>
          <p:cNvSpPr txBox="1">
            <a:spLocks noChangeArrowheads="1"/>
          </p:cNvSpPr>
          <p:nvPr/>
        </p:nvSpPr>
        <p:spPr bwMode="auto">
          <a:xfrm>
            <a:off x="250825" y="6092825"/>
            <a:ext cx="432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dirty="0"/>
              <a:t>Piksel büyütmede 4x4 bloklanma var.</a:t>
            </a:r>
            <a:endParaRPr lang="en-US" altLang="tr-TR" dirty="0"/>
          </a:p>
        </p:txBody>
      </p:sp>
      <p:sp>
        <p:nvSpPr>
          <p:cNvPr id="76805" name="TextBox 9"/>
          <p:cNvSpPr txBox="1">
            <a:spLocks noChangeArrowheads="1"/>
          </p:cNvSpPr>
          <p:nvPr/>
        </p:nvSpPr>
        <p:spPr bwMode="auto">
          <a:xfrm>
            <a:off x="4464052" y="6092825"/>
            <a:ext cx="4679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altLang="tr-TR" dirty="0"/>
              <a:t>Spline büyütmede yumuşak bir sonuç var.</a:t>
            </a:r>
            <a:endParaRPr lang="en-US" altLang="tr-TR" dirty="0"/>
          </a:p>
        </p:txBody>
      </p:sp>
      <p:pic>
        <p:nvPicPr>
          <p:cNvPr id="7680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814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 Boyutlu Nesne Gösterimleri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tr-TR" sz="2400" dirty="0">
                <a:solidFill>
                  <a:schemeClr val="tx1"/>
                </a:solidFill>
              </a:rPr>
              <a:t>OpenGL 3</a:t>
            </a:r>
            <a:r>
              <a:rPr lang="tr-TR" altLang="tr-TR" sz="2400" dirty="0">
                <a:solidFill>
                  <a:schemeClr val="tx1"/>
                </a:solidFill>
              </a:rPr>
              <a:t>B</a:t>
            </a:r>
            <a:r>
              <a:rPr lang="en-US" altLang="tr-TR" sz="2400" dirty="0">
                <a:solidFill>
                  <a:schemeClr val="tx1"/>
                </a:solidFill>
              </a:rPr>
              <a:t> </a:t>
            </a:r>
            <a:r>
              <a:rPr lang="tr-TR" altLang="tr-TR" sz="2400" dirty="0">
                <a:solidFill>
                  <a:schemeClr val="tx1"/>
                </a:solidFill>
              </a:rPr>
              <a:t>Nesneleri</a:t>
            </a:r>
            <a:r>
              <a:rPr lang="en-US" altLang="tr-TR" sz="2400" dirty="0">
                <a:solidFill>
                  <a:schemeClr val="tx1"/>
                </a:solidFill>
              </a:rPr>
              <a:t> </a:t>
            </a:r>
            <a:r>
              <a:rPr lang="tr-TR" altLang="tr-TR" sz="2400" dirty="0">
                <a:solidFill>
                  <a:schemeClr val="tx1"/>
                </a:solidFill>
              </a:rPr>
              <a:t>ve Fonksiyonları</a:t>
            </a:r>
            <a:endParaRPr lang="en-US" altLang="tr-TR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>
                <a:solidFill>
                  <a:schemeClr val="tx1"/>
                </a:solidFill>
              </a:rPr>
              <a:pPr/>
              <a:t>81</a:t>
            </a:fld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818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82</a:t>
            </a:fld>
            <a:endParaRPr lang="tr-TR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OpenGL Hazır Çok Yüzlüler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43688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716463" y="4256088"/>
            <a:ext cx="213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sz="2000" dirty="0">
                <a:solidFill>
                  <a:srgbClr val="FF0000"/>
                </a:solidFill>
                <a:latin typeface="Verdana" pitchFamily="34" charset="0"/>
              </a:rPr>
              <a:t>glutWireCube()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9388" y="5048250"/>
            <a:ext cx="331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sz="2000" dirty="0">
                <a:solidFill>
                  <a:srgbClr val="FF0000"/>
                </a:solidFill>
                <a:latin typeface="Verdana" pitchFamily="34" charset="0"/>
              </a:rPr>
              <a:t>glutWireDodecahedron()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832475" y="3608388"/>
            <a:ext cx="304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sz="2000" dirty="0">
                <a:solidFill>
                  <a:srgbClr val="FF0000"/>
                </a:solidFill>
                <a:latin typeface="Verdana" pitchFamily="34" charset="0"/>
              </a:rPr>
              <a:t>glutWireTetrahedron()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79388" y="3392488"/>
            <a:ext cx="2960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sz="2000" dirty="0">
                <a:solidFill>
                  <a:srgbClr val="FF0000"/>
                </a:solidFill>
                <a:latin typeface="Verdana" pitchFamily="34" charset="0"/>
              </a:rPr>
              <a:t>glutWireOctahedron()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940425" y="4941888"/>
            <a:ext cx="305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sz="2000" dirty="0">
                <a:solidFill>
                  <a:srgbClr val="FF0000"/>
                </a:solidFill>
                <a:latin typeface="Verdana" pitchFamily="34" charset="0"/>
              </a:rPr>
              <a:t>glutWireIcosahedron()</a:t>
            </a:r>
          </a:p>
        </p:txBody>
      </p:sp>
    </p:spTree>
    <p:extLst>
      <p:ext uri="{BB962C8B-B14F-4D97-AF65-F5344CB8AC3E}">
        <p14:creationId xmlns:p14="http://schemas.microsoft.com/office/powerpoint/2010/main" val="32910139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83</a:t>
            </a:fld>
            <a:endParaRPr lang="tr-TR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tr-TR" altLang="tr-TR" sz="2800" dirty="0"/>
              <a:t>GLUT Dörtgen ve Kübik Yüzey Fonksiyonları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Dörtgenlerle oluşturulmuş objeler:</a:t>
            </a:r>
          </a:p>
          <a:p>
            <a:pPr lvl="1" eaLnBrk="1" hangingPunct="1"/>
            <a:r>
              <a:rPr lang="tr-TR" altLang="tr-TR" dirty="0"/>
              <a:t>glutWireSphere / glutSolidSphere</a:t>
            </a:r>
          </a:p>
          <a:p>
            <a:pPr lvl="1" eaLnBrk="1" hangingPunct="1"/>
            <a:r>
              <a:rPr lang="tr-TR" altLang="tr-TR" dirty="0"/>
              <a:t>glutWireCube / glutSolidCube</a:t>
            </a:r>
          </a:p>
          <a:p>
            <a:pPr lvl="1" eaLnBrk="1" hangingPunct="1"/>
            <a:r>
              <a:rPr lang="tr-TR" altLang="tr-TR" dirty="0"/>
              <a:t>glutWireTorus / glutSolidTorus</a:t>
            </a:r>
          </a:p>
          <a:p>
            <a:pPr eaLnBrk="1" hangingPunct="1"/>
            <a:r>
              <a:rPr lang="tr-TR" altLang="tr-TR" dirty="0"/>
              <a:t>Kübik yüzeyler:</a:t>
            </a:r>
          </a:p>
          <a:p>
            <a:pPr lvl="1" eaLnBrk="1" hangingPunct="1"/>
            <a:r>
              <a:rPr lang="tr-TR" altLang="tr-TR" dirty="0"/>
              <a:t>glutWireTeapot / glutSolidTeapot</a:t>
            </a:r>
          </a:p>
          <a:p>
            <a:pPr lvl="1" eaLnBrk="1" hangingPunct="1">
              <a:buFont typeface="Wingdings" pitchFamily="2" charset="2"/>
              <a:buNone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2715621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84</a:t>
            </a:fld>
            <a:endParaRPr lang="tr-TR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dirty="0"/>
              <a:t>GLU Dörtgenlerle Oluşturulan Objeler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69" y="1340768"/>
            <a:ext cx="439896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826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85</a:t>
            </a:fld>
            <a:endParaRPr lang="tr-TR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GLU Dörtgenlerle Oluşturulan Objeler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tabLst>
                <a:tab pos="1443038" algn="l"/>
              </a:tabLst>
            </a:pPr>
            <a:r>
              <a:rPr lang="tr-TR" altLang="tr-TR" dirty="0"/>
              <a:t>Yöntem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443038" algn="l"/>
              </a:tabLst>
            </a:pPr>
            <a:endParaRPr lang="tr-TR" altLang="tr-TR" dirty="0"/>
          </a:p>
          <a:p>
            <a:pPr marL="274320" lvl="1" indent="0">
              <a:lnSpc>
                <a:spcPct val="90000"/>
              </a:lnSpc>
              <a:buNone/>
              <a:tabLst>
                <a:tab pos="1443038" algn="l"/>
              </a:tabLst>
            </a:pP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GLUquadricObj *sphere1;</a:t>
            </a:r>
            <a:b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sphere1 = gluNewQuadric(); </a:t>
            </a:r>
            <a:b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gluQuadricDrawStyle( sphere1, GLU_LINE );</a:t>
            </a:r>
            <a:b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// GLU_POINT, GLU_SILHOUETTE, GLU_FILL</a:t>
            </a:r>
            <a:b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gluSphere ( sphere1, r, n, k );</a:t>
            </a:r>
            <a:b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gluCylinder, gluDisk , gluPartialDisk</a:t>
            </a:r>
          </a:p>
          <a:p>
            <a:pPr marL="274320" lvl="1" indent="0" eaLnBrk="1" hangingPunct="1">
              <a:lnSpc>
                <a:spcPct val="90000"/>
              </a:lnSpc>
              <a:buNone/>
              <a:tabLst>
                <a:tab pos="1443038" algn="l"/>
              </a:tabLst>
            </a:pP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gluQuadricNormals( quadricName, mode );</a:t>
            </a:r>
            <a:b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// GLU_NONE, GLU_FLAT, GLU_SMOOTH</a:t>
            </a:r>
          </a:p>
          <a:p>
            <a:pPr marL="274320" lvl="1" indent="0" eaLnBrk="1" hangingPunct="1">
              <a:lnSpc>
                <a:spcPct val="90000"/>
              </a:lnSpc>
              <a:buNone/>
              <a:tabLst>
                <a:tab pos="1443038" algn="l"/>
              </a:tabLst>
            </a:pPr>
            <a:endParaRPr lang="tr-TR" altLang="tr-T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1" indent="0" eaLnBrk="1" hangingPunct="1">
              <a:lnSpc>
                <a:spcPct val="90000"/>
              </a:lnSpc>
              <a:buNone/>
              <a:tabLst>
                <a:tab pos="1443038" algn="l"/>
              </a:tabLst>
            </a:pP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274320" lvl="1" indent="0">
              <a:lnSpc>
                <a:spcPct val="90000"/>
              </a:lnSpc>
              <a:buNone/>
              <a:tabLst>
                <a:tab pos="1443038" algn="l"/>
              </a:tabLst>
            </a:pPr>
            <a:r>
              <a:rPr lang="tr-TR" altLang="tr-T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gluDeleteQuadric( sphere1 );</a:t>
            </a:r>
          </a:p>
        </p:txBody>
      </p:sp>
    </p:spTree>
    <p:extLst>
      <p:ext uri="{BB962C8B-B14F-4D97-AF65-F5344CB8AC3E}">
        <p14:creationId xmlns:p14="http://schemas.microsoft.com/office/powerpoint/2010/main" val="35304448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86</a:t>
            </a:fld>
            <a:endParaRPr lang="tr-TR" dirty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OpenGL Bezier-Eğri Fonksiyonları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0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#define PSIZE 32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int patchData[PSIZE][4][4] =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	{{0,1,2,3},{4,5,6,7},{8,9,10,11},{12,13,14,15}}, ... };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#define VSIZE 306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double vertexData[VSIZE][3] =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		// Vertex number,x,y,z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		{ 1.40000, 0.00000, 2.40000}, ... };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GLfloat vert[4][4][3];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glMap2f(GL_MAP2_VERTEX_3,0,1,3,4,0,1,12,4,</a:t>
            </a:r>
            <a:br>
              <a:rPr lang="tr-TR" altLang="tr-TR" sz="2000" b="1" dirty="0">
                <a:latin typeface="Courier New" pitchFamily="49" charset="0"/>
              </a:rPr>
            </a:br>
            <a:r>
              <a:rPr lang="tr-TR" altLang="tr-TR" sz="2000" b="1" dirty="0">
                <a:latin typeface="Courier New" pitchFamily="49" charset="0"/>
              </a:rPr>
              <a:t>&amp;vert[0][0][0]);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glEnable(GL_MAP2_VERTEX_3);</a:t>
            </a:r>
          </a:p>
        </p:txBody>
      </p:sp>
    </p:spTree>
    <p:extLst>
      <p:ext uri="{BB962C8B-B14F-4D97-AF65-F5344CB8AC3E}">
        <p14:creationId xmlns:p14="http://schemas.microsoft.com/office/powerpoint/2010/main" val="2116920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87</a:t>
            </a:fld>
            <a:endParaRPr lang="tr-TR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dirty="0"/>
              <a:t>OpenGL Bezier-Eğri Fonksiyonları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0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for(j=0;j&lt;=8;j++)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  glBegin(GL_LINE_STRIP);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  for(k=0;k&lt;=40;k++)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    glEvalCoord2f( GLfloat(k)/40.0, </a:t>
            </a:r>
            <a:br>
              <a:rPr lang="tr-TR" altLang="tr-TR" sz="2000" b="1" dirty="0">
                <a:latin typeface="Courier New" pitchFamily="49" charset="0"/>
              </a:rPr>
            </a:br>
            <a:r>
              <a:rPr lang="tr-TR" altLang="tr-TR" sz="2000" b="1" dirty="0">
                <a:latin typeface="Courier New" pitchFamily="49" charset="0"/>
              </a:rPr>
              <a:t>                   GLfloat(j)/8.0);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  glEnd();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  glBegin(GL_LINE_STRIP);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  for(k=0;k&lt;=40;k++)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    glEvalCoord2f( GLfloat(j)/8.0,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                   GLfloat(k)/40.0);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  glEnd();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b="1" dirty="0">
                <a:latin typeface="Courier New" pitchFamily="49" charset="0"/>
              </a:rPr>
              <a:t>  glDisable(GL_MAP2_VERTEX_3);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801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88</a:t>
            </a:fld>
            <a:endParaRPr lang="tr-TR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Utah Demlik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8" y="1815641"/>
            <a:ext cx="4011905" cy="30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75803"/>
            <a:ext cx="3600953" cy="23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71600" y="5003884"/>
            <a:ext cx="2954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306 köşe noktası, 32 parça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775300" y="4931876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 dirty="0"/>
              <a:t>Eğri (Bezier)</a:t>
            </a:r>
          </a:p>
        </p:txBody>
      </p:sp>
    </p:spTree>
    <p:extLst>
      <p:ext uri="{BB962C8B-B14F-4D97-AF65-F5344CB8AC3E}">
        <p14:creationId xmlns:p14="http://schemas.microsoft.com/office/powerpoint/2010/main" val="392052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 descr="Torus from rectang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8" y="4071151"/>
            <a:ext cx="3752310" cy="28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Dörtgenlerden Oluşan Yüzeyler</a:t>
            </a:r>
            <a:r>
              <a:rPr lang="tr-TR" altLang="tr-TR" sz="3600" dirty="0"/>
              <a:t> </a:t>
            </a:r>
            <a:endParaRPr lang="en-US" altLang="tr-TR" sz="32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>
                <a:solidFill>
                  <a:srgbClr val="336600"/>
                </a:solidFill>
              </a:rPr>
              <a:t>Simit (ing: </a:t>
            </a:r>
            <a:r>
              <a:rPr lang="tr-TR" altLang="tr-TR" sz="2400" i="1" dirty="0">
                <a:solidFill>
                  <a:srgbClr val="336600"/>
                </a:solidFill>
              </a:rPr>
              <a:t>Torus</a:t>
            </a:r>
            <a:r>
              <a:rPr lang="tr-TR" altLang="tr-TR" sz="2400" dirty="0">
                <a:solidFill>
                  <a:srgbClr val="336600"/>
                </a:solidFill>
              </a:rPr>
              <a:t>)</a:t>
            </a:r>
            <a:endParaRPr lang="en-US" altLang="tr-TR" sz="2400" dirty="0">
              <a:solidFill>
                <a:srgbClr val="336600"/>
              </a:solidFill>
            </a:endParaRPr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1089025" y="2420938"/>
          <a:ext cx="6507163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160" imgH="698400" progId="Equation.3">
                  <p:embed/>
                </p:oleObj>
              </mc:Choice>
              <mc:Fallback>
                <p:oleObj name="Equation" r:id="rId4" imgW="260316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420938"/>
                        <a:ext cx="6507163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5" name="Picture 7" descr="File:Tor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81239"/>
            <a:ext cx="5472608" cy="35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28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9254</TotalTime>
  <Words>2721</Words>
  <Application>Microsoft Office PowerPoint</Application>
  <PresentationFormat>On-screen Show (4:3)</PresentationFormat>
  <Paragraphs>677</Paragraphs>
  <Slides>88</Slides>
  <Notes>82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101" baseType="lpstr">
      <vt:lpstr>Arial</vt:lpstr>
      <vt:lpstr>Bookman Old Style</vt:lpstr>
      <vt:lpstr>Calibri</vt:lpstr>
      <vt:lpstr>Consolas</vt:lpstr>
      <vt:lpstr>Courier New</vt:lpstr>
      <vt:lpstr>Gill Sans MT</vt:lpstr>
      <vt:lpstr>Times New Roman</vt:lpstr>
      <vt:lpstr>Verdana</vt:lpstr>
      <vt:lpstr>Wingdings</vt:lpstr>
      <vt:lpstr>Wingdings 3</vt:lpstr>
      <vt:lpstr>Origin</vt:lpstr>
      <vt:lpstr>Equation</vt:lpstr>
      <vt:lpstr>Denklem</vt:lpstr>
      <vt:lpstr>Bilgisayar Grafikleri Dr.Cengiz Güngör</vt:lpstr>
      <vt:lpstr>Poligon Yüzeyler</vt:lpstr>
      <vt:lpstr>Toyota_Prius_LBW.obj dosyası : 862.110 satır</vt:lpstr>
      <vt:lpstr>OBJ dosyasından model oluşturma…</vt:lpstr>
      <vt:lpstr>Yüzey Eşitlikleri</vt:lpstr>
      <vt:lpstr>Bir Düzlemin Yönü</vt:lpstr>
      <vt:lpstr>Dörtgenlerden Oluşan Yüzeyler </vt:lpstr>
      <vt:lpstr>Dörtgenlerden Oluşan Yüzeyler </vt:lpstr>
      <vt:lpstr>Dörtgenlerden Oluşan Yüzeyler </vt:lpstr>
      <vt:lpstr>Simit (devam)</vt:lpstr>
      <vt:lpstr>Süper Dörtgen Yüzeyler </vt:lpstr>
      <vt:lpstr>Süper Dörtgen Yüzeyler </vt:lpstr>
      <vt:lpstr>Süper Dörtgen Yüzeyler </vt:lpstr>
      <vt:lpstr>Eğri (Spline) Çizimlerinin Tarihçesi</vt:lpstr>
      <vt:lpstr>Eğri (Spline) Gösterimleri</vt:lpstr>
      <vt:lpstr>İnterpolasyon ve Yaklaşım Eğrileri</vt:lpstr>
      <vt:lpstr>Dışbükey Zarf ( İng: Convex Hull )</vt:lpstr>
      <vt:lpstr>Dış-bükey zarflar</vt:lpstr>
      <vt:lpstr>Eğri (Spline) Gösterimleri</vt:lpstr>
      <vt:lpstr>Parametrik devamlılık koşulları</vt:lpstr>
      <vt:lpstr>Kübik Eğri İnterpolasyon Metotları</vt:lpstr>
      <vt:lpstr>Kübik Eğri İnterpolasyon Metotları</vt:lpstr>
      <vt:lpstr>Kübik Eğri İnterpolasyon Metotları</vt:lpstr>
      <vt:lpstr>Kübik Eğri İnterpolasyon Metotları</vt:lpstr>
      <vt:lpstr>Kübik Eğri İnterpolasyon Metotları</vt:lpstr>
      <vt:lpstr>Doğal Kübik Eğriler</vt:lpstr>
      <vt:lpstr>Doğal Kübik Eğriler</vt:lpstr>
      <vt:lpstr>Doğal Kübik Eğriler</vt:lpstr>
      <vt:lpstr>3 Boyutlu Nesne Gösterimleri</vt:lpstr>
      <vt:lpstr>Hermite İnterpolasyon</vt:lpstr>
      <vt:lpstr>Hermite İnterpolasyon</vt:lpstr>
      <vt:lpstr>Hermite İnterpolasyon</vt:lpstr>
      <vt:lpstr>Hermite İnterpolasyon</vt:lpstr>
      <vt:lpstr>Hermite İnterpolasyon</vt:lpstr>
      <vt:lpstr>Hermite İnterpolasyon</vt:lpstr>
      <vt:lpstr>Hermite İnterpolasyon</vt:lpstr>
      <vt:lpstr>Örnek Hermite Eğrileri</vt:lpstr>
      <vt:lpstr>3 Boyutlu Nesne Gösterimleri</vt:lpstr>
      <vt:lpstr>Kardinal Eğrileri</vt:lpstr>
      <vt:lpstr>Kardinal Eğrilerine Bir Örnek</vt:lpstr>
      <vt:lpstr>Kardinal Eğrileri</vt:lpstr>
      <vt:lpstr>Kardinal Eğrileri</vt:lpstr>
      <vt:lpstr>3 Boyutlu Nesne Gösterimleri</vt:lpstr>
      <vt:lpstr>Bezier Eğrileri ve Yüzeyleri</vt:lpstr>
      <vt:lpstr>Bezier Eğrileri</vt:lpstr>
      <vt:lpstr>Bezier Eğrileri</vt:lpstr>
      <vt:lpstr>PowerPoint Presentation</vt:lpstr>
      <vt:lpstr>Bezier Eğrilerinin Özellikleri</vt:lpstr>
      <vt:lpstr>Bezier Eğrilerinin Özellikleri</vt:lpstr>
      <vt:lpstr>Bezier Eğrilerinin Özellikleri</vt:lpstr>
      <vt:lpstr>Kübik Bezier Eğrileri</vt:lpstr>
      <vt:lpstr>Kübik Bezier Eğrileri</vt:lpstr>
      <vt:lpstr>Kübik Bezier Eğrileri</vt:lpstr>
      <vt:lpstr>Kübik Bezier Eğrileri</vt:lpstr>
      <vt:lpstr>Bezier Yüzeyleri</vt:lpstr>
      <vt:lpstr>Örnek Bezier Yüzeyleri</vt:lpstr>
      <vt:lpstr>Örnek Bezier Yüzeyleri</vt:lpstr>
      <vt:lpstr>3 Boyutlu Nesne Gösterimleri</vt:lpstr>
      <vt:lpstr>B-Spline Eğri ve Yüzeyleri</vt:lpstr>
      <vt:lpstr>B-Spline Eğrileri</vt:lpstr>
      <vt:lpstr>B-Spline Eğrileri</vt:lpstr>
      <vt:lpstr>B-Spline Eğrileri</vt:lpstr>
      <vt:lpstr>B-Spline Eğrileri</vt:lpstr>
      <vt:lpstr>B-Spline Eğrilerinin Özellikleri </vt:lpstr>
      <vt:lpstr>Düzgün Dağılım, Periyodik B-Spline Eğriler</vt:lpstr>
      <vt:lpstr>Düzgün Dağılım, Periyodik B-Spline Eğriler</vt:lpstr>
      <vt:lpstr>Düzgün Dağılım, Periyodik B-Spline Eğriler</vt:lpstr>
      <vt:lpstr>B0,3(u) Kaynaştırma Fonksiyonu</vt:lpstr>
      <vt:lpstr>B0,3(u) Kaynaştırma Fonksiyonu</vt:lpstr>
      <vt:lpstr>B0,3(u) Kaynaştırma Fonksiyonu</vt:lpstr>
      <vt:lpstr>B1,3(u) Kaynaştırma Fonksiyonu</vt:lpstr>
      <vt:lpstr>B2,3(u) Kaynaştırma Fonksiyonu</vt:lpstr>
      <vt:lpstr>B3,3(u) Kaynaştırma Fonksiyonu</vt:lpstr>
      <vt:lpstr>B-Spline Eğrilerinin Özellikleri </vt:lpstr>
      <vt:lpstr>B-spline Yüzeyler</vt:lpstr>
      <vt:lpstr>B-spline Yüzeyler</vt:lpstr>
      <vt:lpstr>B-spline Yüzeyler</vt:lpstr>
      <vt:lpstr>3 Boyutlu Nesne Gösterimleri</vt:lpstr>
      <vt:lpstr>Kardinal Eğrileri İle Büyütme</vt:lpstr>
      <vt:lpstr>Kardinal Eğrileri İle Bir Resmi 4 Kat Büyütme</vt:lpstr>
      <vt:lpstr>3 Boyutlu Nesne Gösterimleri</vt:lpstr>
      <vt:lpstr>OpenGL Hazır Çok Yüzlüler</vt:lpstr>
      <vt:lpstr>GLUT Dörtgen ve Kübik Yüzey Fonksiyonları</vt:lpstr>
      <vt:lpstr>GLU Dörtgenlerle Oluşturulan Objeler</vt:lpstr>
      <vt:lpstr>GLU Dörtgenlerle Oluşturulan Objeler</vt:lpstr>
      <vt:lpstr>OpenGL Bezier-Eğri Fonksiyonları</vt:lpstr>
      <vt:lpstr>OpenGL Bezier-Eğri Fonksiyonları</vt:lpstr>
      <vt:lpstr>Utah Demlik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390</cp:revision>
  <dcterms:created xsi:type="dcterms:W3CDTF">2013-09-20T11:24:12Z</dcterms:created>
  <dcterms:modified xsi:type="dcterms:W3CDTF">2020-12-29T21:48:29Z</dcterms:modified>
</cp:coreProperties>
</file>