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256" r:id="rId2"/>
    <p:sldId id="258" r:id="rId3"/>
    <p:sldId id="259" r:id="rId4"/>
    <p:sldId id="260" r:id="rId5"/>
    <p:sldId id="308" r:id="rId6"/>
    <p:sldId id="309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311" r:id="rId16"/>
    <p:sldId id="31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2" r:id="rId33"/>
    <p:sldId id="320" r:id="rId34"/>
    <p:sldId id="321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8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2" autoAdjust="0"/>
    <p:restoredTop sz="94660"/>
  </p:normalViewPr>
  <p:slideViewPr>
    <p:cSldViewPr>
      <p:cViewPr varScale="1">
        <p:scale>
          <a:sx n="63" d="100"/>
          <a:sy n="63" d="100"/>
        </p:scale>
        <p:origin x="928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t>6.01.2021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2DB99D7-8A50-404A-A806-9E4C6A379772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16216" y="6358024"/>
            <a:ext cx="2160240" cy="365760"/>
          </a:xfrm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6312-6167-4607-89F4-B28B81FE940E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EC1-27E5-4699-B8D8-D29EE1C27894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75608"/>
            <a:ext cx="2289048" cy="365760"/>
          </a:xfrm>
        </p:spPr>
        <p:txBody>
          <a:bodyPr/>
          <a:lstStyle/>
          <a:p>
            <a:fld id="{B9615A0A-C53D-4803-BF00-8414DADF4862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152" y="6375608"/>
            <a:ext cx="2126304" cy="365760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FE6836B-BFD2-4134-90CC-9E154ACE5DC5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7EDA-18B1-4D25-A48D-5B584AFE0915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D9A5-9433-460A-BA56-65F75DBEAFE7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41D1-7612-49DE-94D8-DDDC4D4D2551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D3BD-66F5-4539-9D95-110100F26C54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AFCA-CC73-427D-96B5-FBD71312FB6D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CA4-674B-4CAD-88BF-48054304D9E2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26422D-D312-4493-8D2A-A86082B9FAC3}" type="datetime1">
              <a:rPr lang="tr-TR" smtClean="0"/>
              <a:t>6.01.2021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4367" y="6356350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ender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dcafe.com/asp/freestuff.a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  <a:br>
              <a:rPr lang="tr-TR" dirty="0"/>
            </a:br>
            <a:r>
              <a:rPr lang="tr-TR" sz="2000" dirty="0" err="1"/>
              <a:t>Yrd.Doç.Dr.Cengiz</a:t>
            </a:r>
            <a:r>
              <a:rPr lang="tr-TR" sz="2000" dirty="0"/>
              <a:t>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Blender Kullanımı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Animasyon İlk Ayarları (</a:t>
            </a:r>
            <a:r>
              <a:rPr lang="tr-TR" altLang="tr-TR" dirty="0" err="1"/>
              <a:t>Output</a:t>
            </a:r>
            <a:r>
              <a:rPr lang="tr-TR" altLang="tr-TR" dirty="0"/>
              <a:t> içinde)</a:t>
            </a:r>
            <a:endParaRPr lang="en-US" altLang="tr-TR" dirty="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004048" y="4413125"/>
            <a:ext cx="18839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dirty="0"/>
              <a:t>Başlangıç-bitiş</a:t>
            </a:r>
            <a:br>
              <a:rPr lang="tr-TR" altLang="tr-TR" dirty="0"/>
            </a:br>
            <a:r>
              <a:rPr lang="tr-TR" altLang="tr-TR" dirty="0"/>
              <a:t>video çerçevesi ve</a:t>
            </a:r>
            <a:br>
              <a:rPr lang="tr-TR" altLang="tr-TR" dirty="0"/>
            </a:br>
            <a:r>
              <a:rPr lang="tr-TR" altLang="tr-TR" dirty="0"/>
              <a:t>çerçeve adımları</a:t>
            </a:r>
            <a:endParaRPr lang="en-US" altLang="tr-TR" dirty="0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4534622" y="4865637"/>
            <a:ext cx="5220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4534624" y="4567187"/>
            <a:ext cx="522000" cy="133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552567" y="5011778"/>
            <a:ext cx="504057" cy="121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4572000" y="5500935"/>
            <a:ext cx="727680" cy="245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274099" y="5602014"/>
            <a:ext cx="24662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dirty="0"/>
              <a:t>Saniyedeki çerçeve sayısı</a:t>
            </a:r>
            <a:endParaRPr lang="en-US" altLang="tr-TR" dirty="0"/>
          </a:p>
          <a:p>
            <a:r>
              <a:rPr lang="en-US" altLang="tr-TR" dirty="0"/>
              <a:t>(</a:t>
            </a:r>
            <a:r>
              <a:rPr lang="en-US" altLang="tr-TR" dirty="0" err="1"/>
              <a:t>SVideo</a:t>
            </a:r>
            <a:r>
              <a:rPr lang="en-US" altLang="tr-TR" dirty="0"/>
              <a:t> = 30, </a:t>
            </a:r>
            <a:br>
              <a:rPr lang="en-US" altLang="tr-TR" dirty="0"/>
            </a:br>
            <a:r>
              <a:rPr lang="en-US" altLang="tr-TR" dirty="0"/>
              <a:t> Movies = 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425A60-86D1-4350-AB62-1BEA4F37A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09" y="836712"/>
            <a:ext cx="3228975" cy="5934075"/>
          </a:xfrm>
          <a:prstGeom prst="rect">
            <a:avLst/>
          </a:prstGeom>
        </p:spPr>
      </p:pic>
      <p:sp>
        <p:nvSpPr>
          <p:cNvPr id="14" name="Line 11">
            <a:extLst>
              <a:ext uri="{FF2B5EF4-FFF2-40B4-BE49-F238E27FC236}">
                <a16:creationId xmlns:a16="http://schemas.microsoft.com/office/drawing/2014/main" id="{0E5FAEF5-C667-4152-8D67-3BEACEBDCE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405086"/>
            <a:ext cx="787364" cy="520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96CC943-86B2-4C15-B989-0C7AC0AD2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364" y="980728"/>
            <a:ext cx="13728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dirty="0"/>
              <a:t>Hazır ayarlar</a:t>
            </a:r>
            <a:endParaRPr lang="en-US" altLang="tr-TR" dirty="0"/>
          </a:p>
          <a:p>
            <a:r>
              <a:rPr lang="en-US" altLang="tr-TR" dirty="0"/>
              <a:t>(4</a:t>
            </a:r>
            <a:r>
              <a:rPr lang="tr-TR" altLang="tr-TR" dirty="0"/>
              <a:t>K gibi</a:t>
            </a:r>
            <a:r>
              <a:rPr lang="en-US" altLang="tr-TR" dirty="0"/>
              <a:t>)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B2AF27A5-9673-4618-A5EA-F6B00F14E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91" y="2084655"/>
            <a:ext cx="22063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r-TR" altLang="tr-TR" dirty="0"/>
              <a:t>Çözünürlük Oranı: ve</a:t>
            </a:r>
            <a:br>
              <a:rPr lang="tr-TR" altLang="tr-TR" dirty="0"/>
            </a:br>
            <a:r>
              <a:rPr lang="tr-TR" altLang="tr-TR" dirty="0"/>
              <a:t>hızlı ön izleme oranı</a:t>
            </a:r>
            <a:br>
              <a:rPr lang="tr-TR" altLang="tr-TR" dirty="0"/>
            </a:br>
            <a:r>
              <a:rPr lang="tr-TR" altLang="tr-TR" dirty="0"/>
              <a:t>düşükse hızlı,  ama </a:t>
            </a:r>
            <a:br>
              <a:rPr lang="tr-TR" altLang="tr-TR" dirty="0"/>
            </a:br>
            <a:r>
              <a:rPr lang="tr-TR" altLang="tr-TR" dirty="0"/>
              <a:t>sonucu biraz kötüdür.</a:t>
            </a:r>
            <a:endParaRPr lang="en-US" altLang="tr-TR" dirty="0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FCF3F2E3-AB26-4ECE-91E1-B1A55938CA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6558" y="2924943"/>
            <a:ext cx="28533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80EE652F-FF16-42D6-84D4-D2FA5D149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732" y="3275692"/>
            <a:ext cx="1375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dirty="0"/>
              <a:t>En-boy oranı</a:t>
            </a:r>
            <a:endParaRPr lang="en-US" altLang="tr-TR" dirty="0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BD141607-6C4C-4938-BFAD-73D3D61CE4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3695" y="3501008"/>
            <a:ext cx="614369" cy="7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4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İlk Ayarlar (</a:t>
            </a:r>
            <a:r>
              <a:rPr lang="tr-TR" altLang="tr-TR" dirty="0" err="1"/>
              <a:t>Rendering</a:t>
            </a:r>
            <a:r>
              <a:rPr lang="tr-TR" altLang="tr-TR" dirty="0"/>
              <a:t>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05007" y="5302949"/>
            <a:ext cx="15027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r-TR" altLang="tr-TR" dirty="0"/>
              <a:t>Gölgeler,  </a:t>
            </a:r>
            <a:br>
              <a:rPr lang="tr-TR" altLang="tr-TR" dirty="0"/>
            </a:br>
            <a:r>
              <a:rPr lang="tr-TR" altLang="tr-TR" dirty="0" err="1"/>
              <a:t>Radiosity</a:t>
            </a:r>
            <a:r>
              <a:rPr lang="tr-TR" altLang="tr-TR" dirty="0"/>
              <a:t> vb.</a:t>
            </a:r>
            <a:br>
              <a:rPr lang="tr-TR" altLang="tr-TR" dirty="0"/>
            </a:br>
            <a:r>
              <a:rPr lang="tr-TR" altLang="tr-TR" dirty="0"/>
              <a:t>ayarlar burada</a:t>
            </a:r>
            <a:endParaRPr lang="en-US" altLang="tr-TR" dirty="0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300761" y="5785337"/>
            <a:ext cx="495375" cy="199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222253" y="3717032"/>
            <a:ext cx="21081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dirty="0"/>
              <a:t>Tam ekran</a:t>
            </a:r>
            <a:br>
              <a:rPr lang="en-US" altLang="tr-TR" dirty="0"/>
            </a:br>
            <a:r>
              <a:rPr lang="en-US" altLang="tr-TR" dirty="0"/>
              <a:t>Anti-aliasing</a:t>
            </a:r>
          </a:p>
          <a:p>
            <a:pPr algn="ctr"/>
            <a:r>
              <a:rPr lang="tr-TR" altLang="tr-TR" dirty="0"/>
              <a:t>Ve </a:t>
            </a:r>
            <a:r>
              <a:rPr lang="en-US" altLang="tr-TR" dirty="0"/>
              <a:t>Motion blur</a:t>
            </a:r>
            <a:r>
              <a:rPr lang="tr-TR" altLang="tr-TR" dirty="0"/>
              <a:t>, önemli ama pahalı bir işlem</a:t>
            </a:r>
            <a:endParaRPr lang="en-US" altLang="tr-TR" dirty="0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5319165" y="4436224"/>
            <a:ext cx="495375" cy="40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F9E16-2C88-47A5-A580-D9B60011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096" y="764704"/>
            <a:ext cx="3200400" cy="5981700"/>
          </a:xfrm>
          <a:prstGeom prst="rect">
            <a:avLst/>
          </a:prstGeom>
        </p:spPr>
      </p:pic>
      <p:sp>
        <p:nvSpPr>
          <p:cNvPr id="20" name="Line 19">
            <a:extLst>
              <a:ext uri="{FF2B5EF4-FFF2-40B4-BE49-F238E27FC236}">
                <a16:creationId xmlns:a16="http://schemas.microsoft.com/office/drawing/2014/main" id="{8CFAF98C-7E55-42B7-B2D0-3EE906F2E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976" y="982022"/>
            <a:ext cx="1296144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27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Farklı Bakışlar</a:t>
            </a:r>
            <a:endParaRPr lang="en-US" altLang="tr-T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 dirty="0"/>
              <a:t>Bakış noktaları ve kısa yolları</a:t>
            </a:r>
            <a:r>
              <a:rPr lang="en-US" altLang="tr-TR" sz="2800" dirty="0"/>
              <a:t>:</a:t>
            </a:r>
          </a:p>
          <a:p>
            <a:pPr lvl="1">
              <a:tabLst>
                <a:tab pos="1165225" algn="l"/>
              </a:tabLst>
            </a:pPr>
            <a:r>
              <a:rPr lang="tr-TR" altLang="tr-TR" sz="2400" dirty="0"/>
              <a:t>Ön	</a:t>
            </a:r>
            <a:r>
              <a:rPr lang="en-US" altLang="tr-TR" sz="2400" dirty="0"/>
              <a:t>– </a:t>
            </a:r>
            <a:r>
              <a:rPr lang="tr-TR" altLang="tr-TR" sz="2400" dirty="0" err="1"/>
              <a:t>SayıTuşu</a:t>
            </a:r>
            <a:r>
              <a:rPr lang="tr-TR" altLang="tr-TR" sz="2400" dirty="0"/>
              <a:t>-</a:t>
            </a:r>
            <a:r>
              <a:rPr lang="en-US" altLang="tr-TR" sz="2400" dirty="0"/>
              <a:t>1</a:t>
            </a:r>
          </a:p>
          <a:p>
            <a:pPr lvl="1">
              <a:tabLst>
                <a:tab pos="1165225" algn="l"/>
              </a:tabLst>
            </a:pPr>
            <a:r>
              <a:rPr lang="tr-TR" altLang="tr-TR" sz="2400" dirty="0"/>
              <a:t>Yan	</a:t>
            </a:r>
            <a:r>
              <a:rPr lang="en-US" altLang="tr-TR" sz="2400" dirty="0"/>
              <a:t>– </a:t>
            </a:r>
            <a:r>
              <a:rPr lang="tr-TR" altLang="tr-TR" sz="2400" dirty="0" err="1"/>
              <a:t>SayıTuşu</a:t>
            </a:r>
            <a:r>
              <a:rPr lang="tr-TR" altLang="tr-TR" sz="2400" dirty="0"/>
              <a:t>-</a:t>
            </a:r>
            <a:r>
              <a:rPr lang="en-US" altLang="tr-TR" sz="2400" dirty="0"/>
              <a:t>3</a:t>
            </a:r>
          </a:p>
          <a:p>
            <a:pPr lvl="1">
              <a:tabLst>
                <a:tab pos="1165225" algn="l"/>
              </a:tabLst>
            </a:pPr>
            <a:r>
              <a:rPr lang="tr-TR" altLang="tr-TR" sz="2400" dirty="0"/>
              <a:t>Üst	</a:t>
            </a:r>
            <a:r>
              <a:rPr lang="en-US" altLang="tr-TR" sz="2400" dirty="0"/>
              <a:t>– </a:t>
            </a:r>
            <a:r>
              <a:rPr lang="tr-TR" altLang="tr-TR" sz="2400" dirty="0" err="1"/>
              <a:t>SayıTuşu</a:t>
            </a:r>
            <a:r>
              <a:rPr lang="tr-TR" altLang="tr-TR" sz="2400" dirty="0"/>
              <a:t>-</a:t>
            </a:r>
            <a:r>
              <a:rPr lang="en-US" altLang="tr-TR" sz="2400" dirty="0"/>
              <a:t>7</a:t>
            </a:r>
          </a:p>
          <a:p>
            <a:pPr lvl="1"/>
            <a:r>
              <a:rPr lang="tr-TR" altLang="tr-TR" sz="2400" dirty="0"/>
              <a:t>K</a:t>
            </a:r>
            <a:r>
              <a:rPr lang="en-US" altLang="tr-TR" sz="2400" dirty="0" err="1"/>
              <a:t>amera</a:t>
            </a:r>
            <a:r>
              <a:rPr lang="en-US" altLang="tr-TR" sz="2400" dirty="0"/>
              <a:t> – </a:t>
            </a:r>
            <a:r>
              <a:rPr lang="tr-TR" altLang="tr-TR" sz="2400" dirty="0" err="1"/>
              <a:t>SayıTuşu</a:t>
            </a:r>
            <a:r>
              <a:rPr lang="tr-TR" altLang="tr-TR" sz="2400" dirty="0"/>
              <a:t>-</a:t>
            </a:r>
            <a:r>
              <a:rPr lang="en-US" altLang="tr-TR" sz="2400" dirty="0"/>
              <a:t>0</a:t>
            </a:r>
          </a:p>
          <a:p>
            <a:r>
              <a:rPr lang="tr-TR" altLang="tr-TR" sz="2800" dirty="0"/>
              <a:t>Paralel </a:t>
            </a:r>
            <a:r>
              <a:rPr lang="tr-TR" altLang="tr-TR" sz="2800" dirty="0" err="1"/>
              <a:t>izdüşüm</a:t>
            </a:r>
            <a:r>
              <a:rPr lang="tr-TR" altLang="tr-TR" sz="2800" dirty="0"/>
              <a:t> veya</a:t>
            </a:r>
            <a:r>
              <a:rPr lang="en-US" altLang="tr-TR" sz="2800" dirty="0"/>
              <a:t> </a:t>
            </a:r>
            <a:r>
              <a:rPr lang="tr-TR" altLang="tr-TR" sz="2800" dirty="0" err="1"/>
              <a:t>perspek</a:t>
            </a:r>
            <a:r>
              <a:rPr lang="en-US" altLang="tr-TR" sz="2800" dirty="0"/>
              <a:t>ti</a:t>
            </a:r>
            <a:r>
              <a:rPr lang="tr-TR" altLang="tr-TR" sz="2800" dirty="0"/>
              <a:t>f</a:t>
            </a:r>
            <a:r>
              <a:rPr lang="en-US" altLang="tr-TR" sz="2800" dirty="0"/>
              <a:t> </a:t>
            </a:r>
            <a:r>
              <a:rPr lang="tr-TR" altLang="tr-TR" sz="2800" dirty="0"/>
              <a:t>kamera </a:t>
            </a:r>
            <a:r>
              <a:rPr lang="tr-TR" altLang="tr-TR" sz="2800" dirty="0" err="1"/>
              <a:t>modları</a:t>
            </a:r>
            <a:r>
              <a:rPr lang="tr-TR" altLang="tr-TR" sz="2800" dirty="0"/>
              <a:t> vardır.</a:t>
            </a:r>
            <a:endParaRPr lang="en-US" altLang="tr-TR" sz="2800" dirty="0"/>
          </a:p>
          <a:p>
            <a:pPr lvl="1"/>
            <a:r>
              <a:rPr lang="tr-TR" altLang="tr-TR" sz="2400" dirty="0" err="1"/>
              <a:t>SayıTuşu</a:t>
            </a:r>
            <a:r>
              <a:rPr lang="tr-TR" altLang="tr-TR" sz="2400" dirty="0"/>
              <a:t>-</a:t>
            </a:r>
            <a:r>
              <a:rPr lang="en-US" altLang="tr-TR" sz="2400" dirty="0"/>
              <a:t>5 </a:t>
            </a:r>
            <a:r>
              <a:rPr lang="tr-TR" altLang="tr-TR" sz="2400" dirty="0"/>
              <a:t>açar ve kapar.</a:t>
            </a:r>
            <a:endParaRPr lang="en-US" altLang="tr-TR" sz="2400" dirty="0"/>
          </a:p>
          <a:p>
            <a:pPr lvl="1"/>
            <a:r>
              <a:rPr lang="tr-TR" altLang="tr-TR" sz="2400" dirty="0"/>
              <a:t>Çalışma anında paralel </a:t>
            </a:r>
            <a:r>
              <a:rPr lang="tr-TR" altLang="tr-TR" sz="2400" dirty="0" err="1"/>
              <a:t>izdüşüm</a:t>
            </a:r>
            <a:r>
              <a:rPr lang="tr-TR" altLang="tr-TR" sz="2400" dirty="0"/>
              <a:t> kalmanız tavsiye edilir</a:t>
            </a:r>
            <a:r>
              <a:rPr lang="en-US" altLang="tr-TR" sz="2400" dirty="0"/>
              <a:t>!</a:t>
            </a:r>
          </a:p>
          <a:p>
            <a:r>
              <a:rPr lang="tr-TR" altLang="tr-TR" sz="2800" dirty="0"/>
              <a:t>Ayrıca</a:t>
            </a:r>
            <a:r>
              <a:rPr lang="en-US" altLang="tr-TR" sz="2800" dirty="0"/>
              <a:t> ‘view’ </a:t>
            </a:r>
            <a:r>
              <a:rPr lang="tr-TR" altLang="tr-TR" sz="2800" dirty="0"/>
              <a:t>menüsünü de kullanabilirsiniz.</a:t>
            </a:r>
            <a:endParaRPr lang="en-US" altLang="tr-T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138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Farklı Bakışlar</a:t>
            </a:r>
            <a:endParaRPr lang="en-US" altLang="tr-T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9436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altLang="tr-TR" sz="2400" dirty="0"/>
              <a:t>Z</a:t>
            </a:r>
            <a:r>
              <a:rPr lang="en-US" altLang="tr-TR" sz="2400" dirty="0" err="1"/>
              <a:t>oom</a:t>
            </a:r>
            <a:r>
              <a:rPr lang="en-US" altLang="tr-TR" sz="2400" dirty="0"/>
              <a:t> in/out: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/>
              <a:t>Fare orta tekeri ile</a:t>
            </a:r>
            <a:endParaRPr lang="en-US" altLang="tr-TR" sz="2000" dirty="0"/>
          </a:p>
          <a:p>
            <a:pPr lvl="1">
              <a:lnSpc>
                <a:spcPct val="90000"/>
              </a:lnSpc>
            </a:pPr>
            <a:r>
              <a:rPr lang="tr-TR" altLang="tr-TR" sz="2000" dirty="0"/>
              <a:t>Sayı tuşu</a:t>
            </a:r>
            <a:r>
              <a:rPr lang="en-US" altLang="tr-TR" sz="2000" dirty="0"/>
              <a:t> </a:t>
            </a:r>
            <a:r>
              <a:rPr lang="tr-TR" altLang="tr-TR" sz="2000" dirty="0"/>
              <a:t>takımından </a:t>
            </a:r>
            <a:r>
              <a:rPr lang="en-US" altLang="tr-TR" sz="2000" dirty="0"/>
              <a:t>+/- </a:t>
            </a:r>
            <a:r>
              <a:rPr lang="tr-TR" altLang="tr-TR" sz="2000" dirty="0"/>
              <a:t>ile</a:t>
            </a:r>
            <a:endParaRPr lang="en-US" altLang="tr-TR" sz="2000" dirty="0"/>
          </a:p>
          <a:p>
            <a:pPr>
              <a:lnSpc>
                <a:spcPct val="90000"/>
              </a:lnSpc>
            </a:pPr>
            <a:r>
              <a:rPr lang="tr-TR" altLang="tr-TR" sz="2400" dirty="0"/>
              <a:t>Etrafa bakınma:</a:t>
            </a:r>
          </a:p>
          <a:p>
            <a:pPr lvl="1">
              <a:lnSpc>
                <a:spcPct val="90000"/>
              </a:lnSpc>
            </a:pPr>
            <a:r>
              <a:rPr lang="tr-TR" altLang="tr-TR" sz="2100" dirty="0"/>
              <a:t>Kamera dışındaki bakışlarda,</a:t>
            </a:r>
            <a:endParaRPr lang="en-US" altLang="tr-TR" sz="2100" dirty="0"/>
          </a:p>
          <a:p>
            <a:pPr lvl="1">
              <a:lnSpc>
                <a:spcPct val="90000"/>
              </a:lnSpc>
            </a:pPr>
            <a:r>
              <a:rPr lang="tr-TR" altLang="tr-TR" sz="2000" dirty="0"/>
              <a:t>Fare</a:t>
            </a:r>
            <a:r>
              <a:rPr lang="en-US" altLang="tr-TR" sz="2000" dirty="0"/>
              <a:t> </a:t>
            </a:r>
            <a:r>
              <a:rPr lang="tr-TR" altLang="tr-TR" sz="2000" dirty="0"/>
              <a:t>orta tekeri ile </a:t>
            </a:r>
            <a:r>
              <a:rPr lang="tr-TR" altLang="tr-TR" sz="2000" dirty="0" err="1"/>
              <a:t>zoom</a:t>
            </a:r>
            <a:r>
              <a:rPr lang="tr-TR" altLang="tr-TR" sz="2000" dirty="0"/>
              <a:t> yapılır.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 err="1"/>
              <a:t>Shift</a:t>
            </a:r>
            <a:r>
              <a:rPr lang="tr-TR" altLang="tr-TR" sz="2000" dirty="0"/>
              <a:t>-orta teker ve </a:t>
            </a:r>
            <a:r>
              <a:rPr lang="tr-TR" altLang="tr-TR" sz="2000" dirty="0" err="1"/>
              <a:t>ctrl</a:t>
            </a:r>
            <a:r>
              <a:rPr lang="tr-TR" altLang="tr-TR" sz="2000" dirty="0"/>
              <a:t>-orta teker sağa sola ve aşağı yukarı kaydırır.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/>
              <a:t>Veya sayı tuşlarıyla döndürülür.</a:t>
            </a:r>
            <a:endParaRPr lang="en-US" altLang="tr-TR" sz="2400" dirty="0"/>
          </a:p>
          <a:p>
            <a:pPr>
              <a:lnSpc>
                <a:spcPct val="90000"/>
              </a:lnSpc>
            </a:pPr>
            <a:r>
              <a:rPr lang="tr-TR" altLang="tr-TR" sz="2400" dirty="0"/>
              <a:t>Farklı</a:t>
            </a:r>
            <a:r>
              <a:rPr lang="en-US" altLang="tr-TR" sz="2400" dirty="0"/>
              <a:t> </a:t>
            </a:r>
            <a:r>
              <a:rPr lang="tr-TR" altLang="tr-TR" sz="2400" dirty="0" err="1"/>
              <a:t>pikselleştirme</a:t>
            </a:r>
            <a:r>
              <a:rPr lang="tr-TR" altLang="tr-TR" sz="2400" dirty="0"/>
              <a:t> (s</a:t>
            </a:r>
            <a:r>
              <a:rPr lang="en-US" altLang="tr-TR" sz="2400" dirty="0" err="1"/>
              <a:t>hading</a:t>
            </a:r>
            <a:r>
              <a:rPr lang="tr-TR" altLang="tr-TR" sz="2400" dirty="0"/>
              <a:t>)</a:t>
            </a:r>
            <a:r>
              <a:rPr lang="en-US" altLang="tr-TR" sz="2400" dirty="0"/>
              <a:t> mod</a:t>
            </a:r>
            <a:r>
              <a:rPr lang="tr-TR" altLang="tr-TR" sz="2400" dirty="0" err="1"/>
              <a:t>ları</a:t>
            </a:r>
            <a:endParaRPr lang="en-US" altLang="tr-TR" sz="2400" dirty="0"/>
          </a:p>
          <a:p>
            <a:pPr lvl="1">
              <a:lnSpc>
                <a:spcPct val="90000"/>
              </a:lnSpc>
            </a:pPr>
            <a:r>
              <a:rPr lang="tr-TR" altLang="tr-TR" sz="2000" dirty="0"/>
              <a:t>Tel kafes (w</a:t>
            </a:r>
            <a:r>
              <a:rPr lang="en-US" altLang="tr-TR" sz="2000" dirty="0" err="1"/>
              <a:t>ireframe</a:t>
            </a:r>
            <a:r>
              <a:rPr lang="tr-TR" altLang="tr-TR" sz="2000" dirty="0"/>
              <a:t>) veya poligon</a:t>
            </a:r>
            <a:r>
              <a:rPr lang="en-US" altLang="tr-TR" sz="2000" dirty="0"/>
              <a:t> </a:t>
            </a:r>
            <a:r>
              <a:rPr lang="tr-TR" altLang="tr-TR" sz="2000" dirty="0"/>
              <a:t>değiştirmek için </a:t>
            </a:r>
            <a:r>
              <a:rPr lang="en-US" altLang="tr-TR" sz="2000" dirty="0"/>
              <a:t>‘z’ </a:t>
            </a:r>
            <a:r>
              <a:rPr lang="tr-TR" altLang="tr-TR" sz="2000" dirty="0"/>
              <a:t>tuşu kullanılır.</a:t>
            </a:r>
            <a:endParaRPr lang="en-US" altLang="tr-TR" sz="2000" dirty="0"/>
          </a:p>
          <a:p>
            <a:pPr lvl="1">
              <a:lnSpc>
                <a:spcPct val="90000"/>
              </a:lnSpc>
            </a:pPr>
            <a:r>
              <a:rPr lang="tr-TR" altLang="tr-TR" sz="2000" dirty="0"/>
              <a:t>Işıklandırma modelleri için alt</a:t>
            </a:r>
            <a:r>
              <a:rPr lang="en-US" altLang="tr-TR" sz="2000" dirty="0"/>
              <a:t>-z</a:t>
            </a:r>
            <a:r>
              <a:rPr lang="tr-TR" altLang="tr-TR" sz="2000" dirty="0"/>
              <a:t> kullanılır.</a:t>
            </a:r>
            <a:endParaRPr lang="en-US" altLang="tr-TR" sz="20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438400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4384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237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Ekranları Parçalama</a:t>
            </a:r>
            <a:endParaRPr lang="en-US" altLang="tr-T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Sık sık birden fazla ekranda çalışmak gerekecektir.</a:t>
            </a:r>
            <a:endParaRPr lang="en-US" altLang="tr-TR" dirty="0"/>
          </a:p>
          <a:p>
            <a:r>
              <a:rPr lang="tr-TR" altLang="tr-TR" dirty="0"/>
              <a:t>Aynı objeye farkı açılardan bakmaya yarar.</a:t>
            </a:r>
            <a:endParaRPr lang="en-US" altLang="tr-TR" dirty="0"/>
          </a:p>
          <a:p>
            <a:r>
              <a:rPr lang="tr-TR" altLang="tr-TR" dirty="0"/>
              <a:t>En kolay </a:t>
            </a:r>
            <a:r>
              <a:rPr lang="tr-TR" altLang="tr-TR" dirty="0" err="1"/>
              <a:t>View</a:t>
            </a:r>
            <a:r>
              <a:rPr lang="tr-TR" altLang="tr-TR" dirty="0"/>
              <a:t>-&gt;</a:t>
            </a:r>
            <a:r>
              <a:rPr lang="tr-TR" altLang="tr-TR" dirty="0" err="1"/>
              <a:t>Toogle</a:t>
            </a:r>
            <a:r>
              <a:rPr lang="tr-TR" altLang="tr-TR" dirty="0"/>
              <a:t> </a:t>
            </a:r>
            <a:r>
              <a:rPr lang="tr-TR" altLang="tr-TR" dirty="0" err="1"/>
              <a:t>Quad</a:t>
            </a:r>
            <a:r>
              <a:rPr lang="tr-TR" altLang="tr-TR" dirty="0"/>
              <a:t> </a:t>
            </a:r>
            <a:r>
              <a:rPr lang="tr-TR" altLang="tr-TR" dirty="0" err="1"/>
              <a:t>View</a:t>
            </a:r>
            <a:r>
              <a:rPr lang="tr-TR" altLang="tr-TR" dirty="0"/>
              <a:t> ile yapılır.</a:t>
            </a:r>
          </a:p>
          <a:p>
            <a:pPr lvl="1"/>
            <a:r>
              <a:rPr lang="tr-TR" altLang="tr-TR" dirty="0" err="1"/>
              <a:t>View</a:t>
            </a:r>
            <a:r>
              <a:rPr lang="tr-TR" altLang="tr-TR" dirty="0"/>
              <a:t> menüsü sol-üstte.</a:t>
            </a:r>
          </a:p>
          <a:p>
            <a:r>
              <a:rPr lang="tr-TR" altLang="tr-TR" dirty="0"/>
              <a:t>Veya </a:t>
            </a:r>
            <a:r>
              <a:rPr lang="tr-TR" altLang="tr-TR" dirty="0" err="1"/>
              <a:t>Ctrl</a:t>
            </a:r>
            <a:r>
              <a:rPr lang="tr-TR" altLang="tr-TR" dirty="0"/>
              <a:t>-Alt-Q ile yapılır.</a:t>
            </a:r>
          </a:p>
          <a:p>
            <a:r>
              <a:rPr lang="tr-TR" altLang="tr-TR" dirty="0"/>
              <a:t>Dörde bölünen ekranların her biri farklı bakışlara atanabilir.</a:t>
            </a:r>
          </a:p>
          <a:p>
            <a:r>
              <a:rPr lang="tr-TR" altLang="tr-TR" dirty="0"/>
              <a:t>Veya çalışma alanının üst veya yan çizgilerine tıklayınca "</a:t>
            </a:r>
            <a:r>
              <a:rPr lang="tr-TR" altLang="tr-TR" dirty="0" err="1"/>
              <a:t>split</a:t>
            </a:r>
            <a:r>
              <a:rPr lang="tr-TR" altLang="tr-TR" dirty="0"/>
              <a:t> </a:t>
            </a:r>
            <a:r>
              <a:rPr lang="tr-TR" altLang="tr-TR" dirty="0" err="1"/>
              <a:t>view</a:t>
            </a:r>
            <a:r>
              <a:rPr lang="tr-TR" altLang="tr-TR" dirty="0"/>
              <a:t>" çıkar.</a:t>
            </a:r>
          </a:p>
          <a:p>
            <a:pPr lvl="1"/>
            <a:r>
              <a:rPr lang="tr-TR" altLang="tr-TR" dirty="0"/>
              <a:t>Bunları geri toparlamak (</a:t>
            </a:r>
            <a:r>
              <a:rPr lang="tr-TR" altLang="tr-TR" i="1" dirty="0" err="1"/>
              <a:t>join</a:t>
            </a:r>
            <a:r>
              <a:rPr lang="tr-TR" altLang="tr-TR" dirty="0"/>
              <a:t>) biraz zor.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893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19F1-F314-46BF-B403-F1E88B75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Ekranları Parçalama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C32FA-093F-45B8-8E46-D14611B3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43045-8154-4B25-8532-AE8D6C88B7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F64F6-AC46-4F53-AF99-452291D5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7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0641-54F1-479D-9599-072F55BB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Ekranları Parçalama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2178C-F140-4AC1-BF34-080886DB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C930C-55B4-4A6A-BCEB-8D13902E85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56311-5331-4364-A3F2-EA02A5AC8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7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Çalışmanızı Görmek (</a:t>
            </a:r>
            <a:r>
              <a:rPr lang="tr-TR" altLang="tr-TR" dirty="0" err="1"/>
              <a:t>ing</a:t>
            </a:r>
            <a:r>
              <a:rPr lang="tr-TR" altLang="tr-TR" dirty="0"/>
              <a:t>: </a:t>
            </a:r>
            <a:r>
              <a:rPr lang="tr-TR" altLang="tr-TR" i="1" dirty="0" err="1"/>
              <a:t>Render</a:t>
            </a:r>
            <a:r>
              <a:rPr lang="tr-TR" altLang="tr-TR" dirty="0"/>
              <a:t>)</a:t>
            </a:r>
            <a:endParaRPr lang="en-US" altLang="tr-TR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/>
              <a:t>F12 </a:t>
            </a:r>
            <a:r>
              <a:rPr lang="tr-TR" altLang="tr-TR" dirty="0"/>
              <a:t>veya</a:t>
            </a:r>
            <a:r>
              <a:rPr lang="en-US" altLang="tr-TR" dirty="0"/>
              <a:t> </a:t>
            </a:r>
            <a:r>
              <a:rPr lang="tr-TR" altLang="tr-TR" dirty="0"/>
              <a:t>"</a:t>
            </a:r>
            <a:r>
              <a:rPr lang="en-US" altLang="tr-TR" dirty="0"/>
              <a:t>render</a:t>
            </a:r>
            <a:r>
              <a:rPr lang="tr-TR" altLang="tr-TR" dirty="0"/>
              <a:t>"</a:t>
            </a:r>
            <a:r>
              <a:rPr lang="en-US" altLang="tr-TR" dirty="0"/>
              <a:t> </a:t>
            </a:r>
            <a:r>
              <a:rPr lang="tr-TR" altLang="tr-TR" dirty="0"/>
              <a:t>tuşuyla görürsünüz.</a:t>
            </a:r>
            <a:endParaRPr lang="en-US" altLang="tr-TR" dirty="0"/>
          </a:p>
          <a:p>
            <a:r>
              <a:rPr lang="en-US" altLang="tr-TR" dirty="0"/>
              <a:t>F11 </a:t>
            </a:r>
            <a:r>
              <a:rPr lang="tr-TR" altLang="tr-TR" dirty="0"/>
              <a:t>veya "</a:t>
            </a:r>
            <a:r>
              <a:rPr lang="tr-TR" altLang="tr-TR" dirty="0" err="1"/>
              <a:t>escape</a:t>
            </a:r>
            <a:r>
              <a:rPr lang="tr-TR" altLang="tr-TR" dirty="0"/>
              <a:t>" </a:t>
            </a:r>
            <a:r>
              <a:rPr lang="tr-TR" altLang="tr-TR" dirty="0" err="1"/>
              <a:t>tuşuyle</a:t>
            </a:r>
            <a:r>
              <a:rPr lang="en-US" altLang="tr-TR" dirty="0"/>
              <a:t> </a:t>
            </a:r>
            <a:r>
              <a:rPr lang="tr-TR" altLang="tr-TR" dirty="0"/>
              <a:t>sahne tasarımına döner.</a:t>
            </a:r>
            <a:endParaRPr lang="en-US" altLang="tr-TR" dirty="0"/>
          </a:p>
          <a:p>
            <a:r>
              <a:rPr lang="tr-TR" altLang="tr-TR" dirty="0"/>
              <a:t>Oluşan görüntü boyutunu başlangıç ayarlarında</a:t>
            </a:r>
            <a:r>
              <a:rPr lang="en-US" altLang="tr-TR" dirty="0"/>
              <a:t> </a:t>
            </a:r>
            <a:r>
              <a:rPr lang="tr-TR" altLang="tr-TR" dirty="0"/>
              <a:t>ayarladığımızı hatırlayın.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436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Sahneye Nesne Ekleme</a:t>
            </a:r>
            <a:endParaRPr lang="en-US" altLang="tr-T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19200"/>
            <a:ext cx="4536504" cy="4937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tr-TR" altLang="tr-TR" dirty="0"/>
              <a:t>Sol-Üstte bir "</a:t>
            </a:r>
            <a:r>
              <a:rPr lang="tr-TR" altLang="tr-TR" dirty="0" err="1"/>
              <a:t>Add</a:t>
            </a:r>
            <a:r>
              <a:rPr lang="tr-TR" altLang="tr-TR" dirty="0"/>
              <a:t>" kısmı var.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Genel menü olarak sadece </a:t>
            </a:r>
            <a:r>
              <a:rPr lang="tr-TR" altLang="tr-TR" dirty="0" err="1"/>
              <a:t>shift</a:t>
            </a:r>
            <a:r>
              <a:rPr lang="tr-TR" altLang="tr-TR" dirty="0"/>
              <a:t>-A tuşunu da tercih edebilirsiniz. </a:t>
            </a:r>
          </a:p>
          <a:p>
            <a:pPr lvl="2">
              <a:lnSpc>
                <a:spcPct val="90000"/>
              </a:lnSpc>
            </a:pPr>
            <a:r>
              <a:rPr lang="tr-TR" altLang="tr-TR" dirty="0"/>
              <a:t>Her şey orada</a:t>
            </a:r>
            <a:r>
              <a:rPr lang="en-US" altLang="tr-TR" dirty="0"/>
              <a:t>!</a:t>
            </a:r>
            <a:r>
              <a:rPr lang="tr-TR" altLang="tr-TR" dirty="0"/>
              <a:t> İşlem arama ile bulunur.</a:t>
            </a:r>
            <a:endParaRPr lang="en-US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Bu menülerde</a:t>
            </a:r>
            <a:r>
              <a:rPr lang="en-US" altLang="tr-TR" dirty="0"/>
              <a:t>: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Mesh (ızgara) nesneler</a:t>
            </a:r>
            <a:r>
              <a:rPr lang="en-US" altLang="tr-TR" dirty="0"/>
              <a:t> </a:t>
            </a:r>
            <a:r>
              <a:rPr lang="tr-TR" altLang="tr-TR" dirty="0"/>
              <a:t>eklenir </a:t>
            </a:r>
          </a:p>
          <a:p>
            <a:pPr lvl="2">
              <a:lnSpc>
                <a:spcPct val="90000"/>
              </a:lnSpc>
            </a:pPr>
            <a:r>
              <a:rPr lang="tr-TR" altLang="tr-TR" dirty="0"/>
              <a:t>Küre</a:t>
            </a:r>
            <a:r>
              <a:rPr lang="en-US" altLang="tr-TR" dirty="0"/>
              <a:t>, </a:t>
            </a:r>
            <a:r>
              <a:rPr lang="tr-TR" altLang="tr-TR" dirty="0"/>
              <a:t>küp</a:t>
            </a:r>
            <a:r>
              <a:rPr lang="en-US" altLang="tr-TR" dirty="0"/>
              <a:t>,</a:t>
            </a:r>
            <a:r>
              <a:rPr lang="tr-TR" altLang="tr-TR" dirty="0"/>
              <a:t> koniler </a:t>
            </a:r>
            <a:r>
              <a:rPr lang="tr-TR" altLang="tr-TR" dirty="0" err="1"/>
              <a:t>v.b</a:t>
            </a:r>
            <a:r>
              <a:rPr lang="tr-TR" altLang="tr-TR" dirty="0"/>
              <a:t>.</a:t>
            </a:r>
            <a:endParaRPr lang="en-US" altLang="tr-TR" dirty="0"/>
          </a:p>
          <a:p>
            <a:pPr lvl="1">
              <a:lnSpc>
                <a:spcPct val="90000"/>
              </a:lnSpc>
            </a:pPr>
            <a:r>
              <a:rPr lang="tr-TR" altLang="tr-TR" dirty="0"/>
              <a:t>Işıklar eklenir.</a:t>
            </a:r>
            <a:endParaRPr lang="en-US" altLang="tr-TR" dirty="0"/>
          </a:p>
          <a:p>
            <a:pPr lvl="1">
              <a:lnSpc>
                <a:spcPct val="90000"/>
              </a:lnSpc>
            </a:pPr>
            <a:r>
              <a:rPr lang="tr-TR" altLang="tr-TR" dirty="0"/>
              <a:t>Nesneleri</a:t>
            </a:r>
            <a:r>
              <a:rPr lang="en-US" altLang="tr-TR" dirty="0"/>
              <a:t> </a:t>
            </a:r>
            <a:r>
              <a:rPr lang="tr-TR" altLang="tr-TR" dirty="0"/>
              <a:t>döndür</a:t>
            </a:r>
            <a:r>
              <a:rPr lang="en-US" altLang="tr-TR" dirty="0"/>
              <a:t>/</a:t>
            </a:r>
            <a:r>
              <a:rPr lang="tr-TR" altLang="tr-TR" dirty="0"/>
              <a:t>boyutlandır</a:t>
            </a:r>
            <a:r>
              <a:rPr lang="en-US" altLang="tr-TR" dirty="0"/>
              <a:t>/</a:t>
            </a:r>
            <a:r>
              <a:rPr lang="tr-TR" altLang="tr-TR" dirty="0"/>
              <a:t>ötele.</a:t>
            </a:r>
            <a:endParaRPr lang="en-US" altLang="tr-TR" dirty="0"/>
          </a:p>
          <a:p>
            <a:pPr lvl="1">
              <a:lnSpc>
                <a:spcPct val="90000"/>
              </a:lnSpc>
            </a:pPr>
            <a:r>
              <a:rPr lang="tr-TR" altLang="tr-TR" dirty="0"/>
              <a:t>Nesnelerin modellerini düzenleme</a:t>
            </a:r>
            <a:r>
              <a:rPr lang="en-US" altLang="tr-TR" dirty="0"/>
              <a:t> (</a:t>
            </a:r>
            <a:r>
              <a:rPr lang="tr-TR" altLang="tr-TR" dirty="0"/>
              <a:t>köşe koordinatları değiştirilir</a:t>
            </a:r>
            <a:r>
              <a:rPr lang="en-US" altLang="tr-TR" dirty="0"/>
              <a:t>)</a:t>
            </a:r>
            <a:r>
              <a:rPr lang="tr-TR" altLang="tr-TR" dirty="0"/>
              <a:t>.</a:t>
            </a:r>
            <a:endParaRPr lang="en-US" altLang="tr-TR" dirty="0"/>
          </a:p>
          <a:p>
            <a:pPr lvl="1">
              <a:lnSpc>
                <a:spcPct val="90000"/>
              </a:lnSpc>
            </a:pPr>
            <a:r>
              <a:rPr lang="tr-TR" altLang="tr-TR" dirty="0"/>
              <a:t>Diğer tüm temel işlemler buradadır.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1048A-ED2B-48D5-84AD-3AEE256CD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77172"/>
            <a:ext cx="4392488" cy="57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8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Bir Nesnenin </a:t>
            </a:r>
            <a:r>
              <a:rPr lang="tr-TR" altLang="tr-TR" dirty="0" err="1"/>
              <a:t>Modları</a:t>
            </a:r>
            <a:endParaRPr lang="en-US" altLang="tr-T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867400" cy="4937760"/>
          </a:xfrm>
        </p:spPr>
        <p:txBody>
          <a:bodyPr/>
          <a:lstStyle/>
          <a:p>
            <a:r>
              <a:rPr lang="tr-TR" altLang="tr-TR" dirty="0"/>
              <a:t>Seçili veya seçili olmama</a:t>
            </a:r>
            <a:endParaRPr lang="en-US" altLang="tr-TR" dirty="0"/>
          </a:p>
          <a:p>
            <a:pPr lvl="1"/>
            <a:r>
              <a:rPr lang="tr-TR" altLang="tr-TR" dirty="0"/>
              <a:t>sağ</a:t>
            </a:r>
            <a:r>
              <a:rPr lang="en-US" altLang="tr-TR" dirty="0"/>
              <a:t>-</a:t>
            </a:r>
            <a:r>
              <a:rPr lang="tr-TR" altLang="tr-TR" dirty="0"/>
              <a:t>tuşla</a:t>
            </a:r>
            <a:r>
              <a:rPr lang="en-US" altLang="tr-TR" dirty="0"/>
              <a:t> </a:t>
            </a:r>
            <a:r>
              <a:rPr lang="tr-TR" altLang="tr-TR" dirty="0"/>
              <a:t>bir nesne seçilebilir.</a:t>
            </a:r>
            <a:endParaRPr lang="en-US" altLang="tr-TR" dirty="0"/>
          </a:p>
          <a:p>
            <a:r>
              <a:rPr lang="tr-TR" altLang="tr-TR" dirty="0"/>
              <a:t>Değişiklikler seçili olan obje üzerinde yapılır.</a:t>
            </a:r>
            <a:endParaRPr lang="en-US" altLang="tr-TR" dirty="0"/>
          </a:p>
          <a:p>
            <a:r>
              <a:rPr lang="tr-TR" altLang="tr-TR" dirty="0" err="1"/>
              <a:t>Shift</a:t>
            </a:r>
            <a:r>
              <a:rPr lang="en-US" altLang="tr-TR" dirty="0"/>
              <a:t>-D</a:t>
            </a:r>
            <a:r>
              <a:rPr lang="tr-TR" altLang="tr-TR"/>
              <a:t> nesne </a:t>
            </a:r>
            <a:r>
              <a:rPr lang="tr-TR" altLang="tr-TR" dirty="0"/>
              <a:t>kopyalanabilir.</a:t>
            </a:r>
            <a:endParaRPr lang="en-US" altLang="tr-TR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581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571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520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Genel Bakış</a:t>
            </a:r>
            <a:endParaRPr lang="en-US" altLang="tr-T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Ara yüz</a:t>
            </a:r>
          </a:p>
          <a:p>
            <a:r>
              <a:rPr lang="tr-TR" altLang="tr-TR" dirty="0"/>
              <a:t>İlk ayarlar</a:t>
            </a:r>
          </a:p>
          <a:p>
            <a:r>
              <a:rPr lang="tr-TR" altLang="tr-TR" dirty="0"/>
              <a:t>Temel şekiller</a:t>
            </a:r>
          </a:p>
          <a:p>
            <a:r>
              <a:rPr lang="tr-TR" altLang="tr-TR" dirty="0"/>
              <a:t>Işıklandırma</a:t>
            </a:r>
          </a:p>
          <a:p>
            <a:r>
              <a:rPr lang="tr-TR" altLang="tr-TR" dirty="0"/>
              <a:t>Materyaller ve Kaplamalar</a:t>
            </a:r>
          </a:p>
          <a:p>
            <a:r>
              <a:rPr lang="tr-TR" altLang="tr-TR" dirty="0"/>
              <a:t>Çalışma alanı ayarları</a:t>
            </a:r>
          </a:p>
          <a:p>
            <a:r>
              <a:rPr lang="tr-TR" altLang="tr-TR" dirty="0"/>
              <a:t>Animasyon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64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Bir Nesnenin '</a:t>
            </a:r>
            <a:r>
              <a:rPr lang="tr-TR" altLang="tr-TR" dirty="0" err="1"/>
              <a:t>Edit'lenmesi</a:t>
            </a:r>
            <a:endParaRPr lang="en-US" altLang="tr-T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r>
              <a:rPr lang="tr-TR" altLang="tr-TR" sz="2800" dirty="0"/>
              <a:t>Seçili bir nesne</a:t>
            </a:r>
            <a:r>
              <a:rPr lang="en-US" altLang="tr-TR" sz="2800" dirty="0"/>
              <a:t> </a:t>
            </a:r>
            <a:r>
              <a:rPr lang="tr-TR" altLang="tr-TR" sz="2800" dirty="0" err="1"/>
              <a:t>edit</a:t>
            </a:r>
            <a:r>
              <a:rPr lang="tr-TR" altLang="tr-TR" sz="2800" dirty="0"/>
              <a:t> </a:t>
            </a:r>
            <a:r>
              <a:rPr lang="tr-TR" altLang="tr-TR" sz="2800" dirty="0" err="1"/>
              <a:t>modunda</a:t>
            </a:r>
            <a:r>
              <a:rPr lang="tr-TR" altLang="tr-TR" sz="2800" dirty="0"/>
              <a:t> veya </a:t>
            </a:r>
            <a:r>
              <a:rPr lang="tr-TR" altLang="tr-TR" sz="2800" dirty="0" err="1"/>
              <a:t>edit</a:t>
            </a:r>
            <a:r>
              <a:rPr lang="tr-TR" altLang="tr-TR" sz="2800" dirty="0"/>
              <a:t> olmayan </a:t>
            </a:r>
            <a:r>
              <a:rPr lang="tr-TR" altLang="tr-TR" sz="2800" dirty="0" err="1"/>
              <a:t>moddadır</a:t>
            </a:r>
            <a:r>
              <a:rPr lang="tr-TR" altLang="tr-TR" sz="2800" dirty="0"/>
              <a:t>.</a:t>
            </a:r>
            <a:endParaRPr lang="en-US" altLang="tr-TR" sz="2800" dirty="0"/>
          </a:p>
          <a:p>
            <a:pPr lvl="1"/>
            <a:r>
              <a:rPr lang="en-US" altLang="tr-TR" sz="2400" dirty="0"/>
              <a:t>TAB </a:t>
            </a:r>
            <a:r>
              <a:rPr lang="tr-TR" altLang="tr-TR" sz="2400" dirty="0"/>
              <a:t>tuşu ile </a:t>
            </a:r>
            <a:r>
              <a:rPr lang="tr-TR" altLang="tr-TR" sz="2400" dirty="0" err="1"/>
              <a:t>modlar</a:t>
            </a:r>
            <a:r>
              <a:rPr lang="tr-TR" altLang="tr-TR" sz="2400" dirty="0"/>
              <a:t> arasında geçiş yapılır.</a:t>
            </a:r>
            <a:endParaRPr lang="en-US" altLang="tr-TR" sz="2400" dirty="0"/>
          </a:p>
          <a:p>
            <a:r>
              <a:rPr lang="tr-TR" altLang="tr-TR" sz="2800" dirty="0"/>
              <a:t>Köşeler sağ tuşla seçilip</a:t>
            </a:r>
            <a:r>
              <a:rPr lang="en-US" altLang="tr-TR" sz="2800" dirty="0"/>
              <a:t> </a:t>
            </a:r>
            <a:r>
              <a:rPr lang="tr-TR" altLang="tr-TR" sz="2800" dirty="0"/>
              <a:t>nesnenin şekliyle oynanabilir.</a:t>
            </a:r>
          </a:p>
          <a:p>
            <a:pPr lvl="1"/>
            <a:r>
              <a:rPr lang="tr-TR" altLang="tr-TR" sz="2500" dirty="0"/>
              <a:t>Nesne NURBS ise</a:t>
            </a:r>
            <a:br>
              <a:rPr lang="tr-TR" altLang="tr-TR" sz="2500" dirty="0"/>
            </a:br>
            <a:r>
              <a:rPr lang="tr-TR" altLang="tr-TR" sz="2500" dirty="0"/>
              <a:t>yumuşak bir sonuç</a:t>
            </a:r>
            <a:br>
              <a:rPr lang="tr-TR" altLang="tr-TR" sz="2500" dirty="0"/>
            </a:br>
            <a:r>
              <a:rPr lang="tr-TR" altLang="tr-TR" sz="2500" dirty="0"/>
              <a:t>oluşur.</a:t>
            </a:r>
            <a:endParaRPr lang="en-US" altLang="tr-TR" sz="2500" dirty="0"/>
          </a:p>
          <a:p>
            <a:r>
              <a:rPr lang="tr-TR" altLang="tr-TR" sz="2800" dirty="0"/>
              <a:t>Nesne veya seçili</a:t>
            </a:r>
            <a:br>
              <a:rPr lang="tr-TR" altLang="tr-TR" sz="2800" dirty="0"/>
            </a:br>
            <a:r>
              <a:rPr lang="tr-TR" altLang="tr-TR" sz="2800" dirty="0"/>
              <a:t>köşesi </a:t>
            </a:r>
            <a:r>
              <a:rPr lang="en-US" altLang="tr-TR" sz="2800" dirty="0"/>
              <a:t>‘x’ </a:t>
            </a:r>
            <a:r>
              <a:rPr lang="tr-TR" altLang="tr-TR" sz="2800" dirty="0"/>
              <a:t>tuşuyla</a:t>
            </a:r>
            <a:br>
              <a:rPr lang="tr-TR" altLang="tr-TR" sz="2800" dirty="0"/>
            </a:br>
            <a:r>
              <a:rPr lang="tr-TR" altLang="tr-TR" sz="2800" dirty="0"/>
              <a:t>silinebilir. </a:t>
            </a:r>
            <a:endParaRPr lang="en-US" altLang="tr-T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000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2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Sahneye </a:t>
            </a:r>
            <a:r>
              <a:rPr lang="en-US" altLang="tr-TR" dirty="0"/>
              <a:t>NURBS </a:t>
            </a:r>
            <a:r>
              <a:rPr lang="tr-TR" altLang="tr-TR" dirty="0"/>
              <a:t>Yüzeyler Eklemek</a:t>
            </a:r>
            <a:endParaRPr lang="en-US" altLang="tr-TR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Diğer temel objeler gibi eklenir.</a:t>
            </a:r>
            <a:endParaRPr lang="en-US" altLang="tr-TR" dirty="0"/>
          </a:p>
          <a:p>
            <a:r>
              <a:rPr lang="tr-TR" altLang="tr-TR" dirty="0"/>
              <a:t>Fakat etkileşimi baya farklıdır.</a:t>
            </a:r>
            <a:endParaRPr lang="en-US" altLang="tr-TR" dirty="0"/>
          </a:p>
          <a:p>
            <a:endParaRPr lang="en-US" altLang="tr-TR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2936"/>
            <a:ext cx="5773738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297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NURB</a:t>
            </a:r>
            <a:r>
              <a:rPr lang="tr-TR" altLang="tr-TR" dirty="0"/>
              <a:t>S'ler</a:t>
            </a:r>
            <a:endParaRPr lang="en-US" altLang="tr-TR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257800" cy="4937760"/>
          </a:xfrm>
        </p:spPr>
        <p:txBody>
          <a:bodyPr/>
          <a:lstStyle/>
          <a:p>
            <a:r>
              <a:rPr lang="tr-TR" altLang="tr-TR" dirty="0" err="1"/>
              <a:t>NURB'ler</a:t>
            </a:r>
            <a:r>
              <a:rPr lang="tr-TR" altLang="tr-TR" dirty="0"/>
              <a:t> </a:t>
            </a:r>
            <a:r>
              <a:rPr lang="tr-TR" altLang="tr-TR" dirty="0" err="1"/>
              <a:t>Spline</a:t>
            </a:r>
            <a:r>
              <a:rPr lang="tr-TR" altLang="tr-TR" dirty="0"/>
              <a:t> yapılardır.</a:t>
            </a:r>
          </a:p>
          <a:p>
            <a:r>
              <a:rPr lang="tr-TR" altLang="tr-TR" dirty="0"/>
              <a:t>Kontrol noktaları vardır.</a:t>
            </a:r>
            <a:endParaRPr lang="en-US" altLang="tr-TR" dirty="0"/>
          </a:p>
          <a:p>
            <a:r>
              <a:rPr lang="tr-TR" altLang="tr-TR" dirty="0"/>
              <a:t>Birkaç kontrolle başlanır, detaylı yerlerde gerektikçe kontrol noktası eklenir.</a:t>
            </a:r>
            <a:endParaRPr lang="en-US" altLang="tr-TR" dirty="0"/>
          </a:p>
          <a:p>
            <a:pPr lvl="1"/>
            <a:r>
              <a:rPr lang="en-US" altLang="tr-TR" dirty="0"/>
              <a:t>‘w’ </a:t>
            </a:r>
            <a:r>
              <a:rPr lang="tr-TR" altLang="tr-TR" dirty="0"/>
              <a:t>ile seçili yerler alt yüzeylere bölünür.</a:t>
            </a:r>
            <a:endParaRPr lang="en-US" altLang="tr-TR" dirty="0"/>
          </a:p>
          <a:p>
            <a:r>
              <a:rPr lang="tr-TR" altLang="tr-TR" dirty="0"/>
              <a:t>'</a:t>
            </a:r>
            <a:r>
              <a:rPr lang="en-US" altLang="tr-TR" dirty="0"/>
              <a:t>bump mapping</a:t>
            </a:r>
            <a:r>
              <a:rPr lang="tr-TR" altLang="tr-TR" dirty="0"/>
              <a:t>' ile beraber kullanılarak çok daha fazla detay elde edilebilir.</a:t>
            </a:r>
            <a:endParaRPr lang="en-US" altLang="tr-TR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002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Temel Dönüşümler</a:t>
            </a:r>
            <a:endParaRPr lang="en-US" altLang="tr-T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029200" cy="4937760"/>
          </a:xfrm>
        </p:spPr>
        <p:txBody>
          <a:bodyPr>
            <a:normAutofit/>
          </a:bodyPr>
          <a:lstStyle/>
          <a:p>
            <a:r>
              <a:rPr lang="tr-TR" altLang="tr-TR" dirty="0"/>
              <a:t>Klasik hareketler:</a:t>
            </a:r>
            <a:endParaRPr lang="en-US" altLang="tr-TR" dirty="0"/>
          </a:p>
          <a:p>
            <a:pPr lvl="1"/>
            <a:r>
              <a:rPr lang="tr-TR" altLang="tr-TR" dirty="0"/>
              <a:t>Döndürme</a:t>
            </a:r>
            <a:r>
              <a:rPr lang="en-US" altLang="tr-TR" dirty="0"/>
              <a:t> – ‘r’ </a:t>
            </a:r>
            <a:r>
              <a:rPr lang="tr-TR" altLang="tr-TR" dirty="0"/>
              <a:t>tuşu</a:t>
            </a:r>
            <a:endParaRPr lang="en-US" altLang="tr-TR" dirty="0"/>
          </a:p>
          <a:p>
            <a:pPr lvl="1"/>
            <a:r>
              <a:rPr lang="tr-TR" altLang="tr-TR" dirty="0"/>
              <a:t>Boyutlandırma</a:t>
            </a:r>
            <a:r>
              <a:rPr lang="en-US" altLang="tr-TR" dirty="0"/>
              <a:t> – ‘s’ </a:t>
            </a:r>
            <a:r>
              <a:rPr lang="tr-TR" altLang="tr-TR" dirty="0"/>
              <a:t>tuşu</a:t>
            </a:r>
            <a:endParaRPr lang="en-US" altLang="tr-TR" dirty="0"/>
          </a:p>
          <a:p>
            <a:pPr lvl="1"/>
            <a:r>
              <a:rPr lang="tr-TR" altLang="tr-TR" dirty="0"/>
              <a:t>Öteleme</a:t>
            </a:r>
            <a:r>
              <a:rPr lang="en-US" altLang="tr-TR" dirty="0"/>
              <a:t> (</a:t>
            </a:r>
            <a:r>
              <a:rPr lang="tr-TR" altLang="tr-TR" dirty="0" err="1"/>
              <a:t>grab</a:t>
            </a:r>
            <a:r>
              <a:rPr lang="en-US" altLang="tr-TR" dirty="0"/>
              <a:t>) – ‘g’ </a:t>
            </a:r>
            <a:r>
              <a:rPr lang="tr-TR" altLang="tr-TR" dirty="0"/>
              <a:t>tuşu</a:t>
            </a:r>
            <a:endParaRPr lang="en-US" altLang="tr-TR" dirty="0"/>
          </a:p>
          <a:p>
            <a:pPr lvl="1"/>
            <a:r>
              <a:rPr lang="tr-TR" altLang="tr-TR" dirty="0"/>
              <a:t>Eğme (</a:t>
            </a:r>
            <a:r>
              <a:rPr lang="tr-TR" altLang="tr-TR" dirty="0" err="1"/>
              <a:t>skew</a:t>
            </a:r>
            <a:r>
              <a:rPr lang="tr-TR" altLang="tr-TR" dirty="0"/>
              <a:t>)</a:t>
            </a:r>
            <a:r>
              <a:rPr lang="en-US" altLang="tr-TR" dirty="0"/>
              <a:t> –</a:t>
            </a:r>
            <a:r>
              <a:rPr lang="tr-TR" altLang="tr-TR" dirty="0"/>
              <a:t> </a:t>
            </a:r>
            <a:r>
              <a:rPr lang="en-US" altLang="tr-TR" dirty="0"/>
              <a:t>‘s’ </a:t>
            </a:r>
            <a:r>
              <a:rPr lang="tr-TR" altLang="tr-TR" dirty="0"/>
              <a:t>tuşu ile</a:t>
            </a:r>
            <a:r>
              <a:rPr lang="en-US" altLang="tr-TR" dirty="0"/>
              <a:t>, </a:t>
            </a:r>
            <a:r>
              <a:rPr lang="tr-TR" altLang="tr-TR" dirty="0"/>
              <a:t>sonra da fare hareketi ile yapılır.</a:t>
            </a:r>
            <a:endParaRPr lang="en-US" altLang="tr-TR" dirty="0"/>
          </a:p>
          <a:p>
            <a:r>
              <a:rPr lang="tr-TR" altLang="tr-TR" dirty="0"/>
              <a:t>İşlem bitince sol tuşa tıklayın.</a:t>
            </a:r>
            <a:endParaRPr lang="en-US" altLang="tr-TR" dirty="0"/>
          </a:p>
          <a:p>
            <a:r>
              <a:rPr lang="tr-TR" altLang="tr-TR" dirty="0"/>
              <a:t>Tuşları hatırlaması zor mu</a:t>
            </a:r>
            <a:r>
              <a:rPr lang="en-US" altLang="tr-TR" dirty="0"/>
              <a:t>?</a:t>
            </a:r>
            <a:endParaRPr lang="tr-TR" altLang="tr-TR" dirty="0"/>
          </a:p>
          <a:p>
            <a:pPr lvl="1"/>
            <a:r>
              <a:rPr lang="tr-TR" altLang="tr-TR" dirty="0"/>
              <a:t>Alışırsınız  </a:t>
            </a:r>
            <a:r>
              <a:rPr lang="tr-TR" altLang="tr-TR" dirty="0">
                <a:sym typeface="Wingdings" panose="05000000000000000000" pitchFamily="2" charset="2"/>
              </a:rPr>
              <a:t></a:t>
            </a:r>
            <a:endParaRPr lang="en-US" altLang="tr-TR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1908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73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13B-2BD8-40FF-AF5A-33A2274D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Modelleme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66867-FE9A-4437-A0DE-D598383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61F9-E6FA-43EE-80B9-8845C9D69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0784" cy="4937760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Add</a:t>
            </a:r>
            <a:r>
              <a:rPr lang="tr-TR" dirty="0"/>
              <a:t>-Mesh ile bir silindir ekleyiniz.</a:t>
            </a:r>
          </a:p>
          <a:p>
            <a:r>
              <a:rPr lang="tr-TR" dirty="0" err="1"/>
              <a:t>Tab</a:t>
            </a:r>
            <a:r>
              <a:rPr lang="tr-TR" dirty="0"/>
              <a:t> tuşu ile ‘</a:t>
            </a:r>
            <a:r>
              <a:rPr lang="tr-TR" dirty="0" err="1"/>
              <a:t>Edit</a:t>
            </a:r>
            <a:r>
              <a:rPr lang="tr-TR" dirty="0"/>
              <a:t>’ moda geçilir.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Silindir şöyle görünmeli.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885FB-5186-4B39-BDED-4B712B9C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24744"/>
            <a:ext cx="4343400" cy="5048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10E0F-9427-4745-8AEB-4BEED4C3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92" y="2852936"/>
            <a:ext cx="2552700" cy="208597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384E60E-0655-4356-8A14-C4CEA2F7C9CC}"/>
              </a:ext>
            </a:extLst>
          </p:cNvPr>
          <p:cNvSpPr/>
          <p:nvPr/>
        </p:nvSpPr>
        <p:spPr>
          <a:xfrm>
            <a:off x="1115616" y="3933056"/>
            <a:ext cx="1101502" cy="43204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438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13B-2BD8-40FF-AF5A-33A2274D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Modelleme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66867-FE9A-4437-A0DE-D598383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61F9-E6FA-43EE-80B9-8845C9D69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0784" cy="4937760"/>
          </a:xfrm>
        </p:spPr>
        <p:txBody>
          <a:bodyPr/>
          <a:lstStyle/>
          <a:p>
            <a:r>
              <a:rPr lang="tr-TR" dirty="0"/>
              <a:t>Köşelerindeki noktaları fare ile tıklayıp. ‘</a:t>
            </a:r>
            <a:r>
              <a:rPr lang="tr-TR" dirty="0" err="1"/>
              <a:t>move</a:t>
            </a:r>
            <a:r>
              <a:rPr lang="tr-TR" dirty="0"/>
              <a:t>’ </a:t>
            </a:r>
            <a:r>
              <a:rPr lang="tr-TR" dirty="0" err="1"/>
              <a:t>tool</a:t>
            </a:r>
            <a:r>
              <a:rPr lang="tr-TR" dirty="0"/>
              <a:t> ile köşeyi çekmeyi deneyin.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Normal </a:t>
            </a:r>
            <a:r>
              <a:rPr lang="tr-TR" dirty="0" err="1"/>
              <a:t>modda</a:t>
            </a:r>
            <a:r>
              <a:rPr lang="tr-TR" dirty="0"/>
              <a:t> buna müsaade etmezdi.</a:t>
            </a:r>
          </a:p>
          <a:p>
            <a:endParaRPr lang="tr-T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AC8D8-6F22-4907-8697-35D2DF94E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96" y="3281273"/>
            <a:ext cx="4019550" cy="3457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0C4C9-C318-4A5F-BDB1-562D8945A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04" y="878210"/>
            <a:ext cx="4000500" cy="2190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A0D252-2C00-4E43-9DD0-ADB052A18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324969"/>
            <a:ext cx="3429000" cy="140017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3BC9C14-D8FA-46F7-B3C9-A57565BED599}"/>
              </a:ext>
            </a:extLst>
          </p:cNvPr>
          <p:cNvSpPr/>
          <p:nvPr/>
        </p:nvSpPr>
        <p:spPr>
          <a:xfrm>
            <a:off x="107504" y="3501008"/>
            <a:ext cx="1101502" cy="43204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97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13B-2BD8-40FF-AF5A-33A2274D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Modelleme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66867-FE9A-4437-A0DE-D598383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61F9-E6FA-43EE-80B9-8845C9D69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r>
              <a:rPr lang="tr-TR" dirty="0"/>
              <a:t>Şimdi boş bir yeri tıklayarak, aşağıdan yukarıya boydan boya bir şeridi seçin.</a:t>
            </a:r>
          </a:p>
          <a:p>
            <a:pPr lvl="1"/>
            <a:r>
              <a:rPr lang="tr-TR" dirty="0"/>
              <a:t>Ortogonal kamerada daha kolay olur.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A1ECC-F54F-4867-8CD9-2BD21404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98180"/>
            <a:ext cx="3231855" cy="414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02DDB-70D1-4A76-B027-E1614D5A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867" y="2564904"/>
            <a:ext cx="401554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8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13B-2BD8-40FF-AF5A-33A2274D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Modelleme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66867-FE9A-4437-A0DE-D598383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61F9-E6FA-43EE-80B9-8845C9D69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r>
              <a:rPr lang="tr-TR" dirty="0"/>
              <a:t>‘</a:t>
            </a:r>
            <a:r>
              <a:rPr lang="tr-TR" dirty="0" err="1"/>
              <a:t>move</a:t>
            </a:r>
            <a:r>
              <a:rPr lang="tr-TR" dirty="0"/>
              <a:t>’ </a:t>
            </a:r>
            <a:r>
              <a:rPr lang="tr-TR" dirty="0" err="1"/>
              <a:t>tool</a:t>
            </a:r>
            <a:r>
              <a:rPr lang="tr-TR" dirty="0"/>
              <a:t> ile köşeyi çekin.</a:t>
            </a:r>
          </a:p>
          <a:p>
            <a:pPr lvl="1"/>
            <a:r>
              <a:rPr lang="tr-TR" dirty="0"/>
              <a:t>Şekli büker.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02DDB-70D1-4A76-B027-E1614D5AE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5" y="2564904"/>
            <a:ext cx="4015541" cy="4032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F7851-DF69-4813-B017-D5F3D313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05" y="2537734"/>
            <a:ext cx="4076675" cy="40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16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13B-2BD8-40FF-AF5A-33A2274D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Modelleme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66867-FE9A-4437-A0DE-D598383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61F9-E6FA-43EE-80B9-8845C9D69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r>
              <a:rPr lang="tr-TR" dirty="0" err="1"/>
              <a:t>Undo</a:t>
            </a:r>
            <a:r>
              <a:rPr lang="tr-TR" dirty="0"/>
              <a:t> yapın, ‘E’ tuşuna basın (</a:t>
            </a:r>
            <a:r>
              <a:rPr lang="tr-TR" dirty="0" err="1"/>
              <a:t>Extrude</a:t>
            </a:r>
            <a:r>
              <a:rPr lang="tr-TR" dirty="0"/>
              <a:t>).</a:t>
            </a:r>
          </a:p>
          <a:p>
            <a:r>
              <a:rPr lang="tr-TR" dirty="0"/>
              <a:t>‘</a:t>
            </a:r>
            <a:r>
              <a:rPr lang="tr-TR" dirty="0" err="1"/>
              <a:t>move</a:t>
            </a:r>
            <a:r>
              <a:rPr lang="tr-TR" dirty="0"/>
              <a:t>’ </a:t>
            </a:r>
            <a:r>
              <a:rPr lang="tr-TR" dirty="0" err="1"/>
              <a:t>tool</a:t>
            </a:r>
            <a:r>
              <a:rPr lang="tr-TR" dirty="0"/>
              <a:t> ile köşeyi çekin.</a:t>
            </a:r>
          </a:p>
          <a:p>
            <a:pPr lvl="1"/>
            <a:r>
              <a:rPr lang="tr-TR" dirty="0"/>
              <a:t>Kenarı blok halinde dışarı çeker.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02DDB-70D1-4A76-B027-E1614D5AE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5" y="2564904"/>
            <a:ext cx="4015541" cy="403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C52C2-9DE1-43C5-9E1C-4D041A3B3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00" y="2564904"/>
            <a:ext cx="4107588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13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13B-2BD8-40FF-AF5A-33A2274D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Modelleme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66867-FE9A-4437-A0DE-D598383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61F9-E6FA-43EE-80B9-8845C9D69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/>
          <a:lstStyle/>
          <a:p>
            <a:r>
              <a:rPr lang="tr-TR" dirty="0"/>
              <a:t>Peki yeterli köşe yoksa?</a:t>
            </a:r>
          </a:p>
          <a:p>
            <a:r>
              <a:rPr lang="tr-TR" dirty="0"/>
              <a:t>Silindiri silip, </a:t>
            </a:r>
            <a:r>
              <a:rPr lang="tr-TR" dirty="0" err="1"/>
              <a:t>Add</a:t>
            </a:r>
            <a:r>
              <a:rPr lang="tr-TR" dirty="0"/>
              <a:t>-Mesh ile bir Küp ekleyiniz.</a:t>
            </a:r>
          </a:p>
          <a:p>
            <a:pPr lvl="1"/>
            <a:r>
              <a:rPr lang="tr-TR" dirty="0"/>
              <a:t>‘Object’ </a:t>
            </a:r>
            <a:r>
              <a:rPr lang="tr-TR" dirty="0" err="1"/>
              <a:t>mod</a:t>
            </a:r>
            <a:r>
              <a:rPr lang="tr-TR" dirty="0"/>
              <a:t> aktifse, </a:t>
            </a:r>
            <a:r>
              <a:rPr lang="tr-TR" dirty="0" err="1"/>
              <a:t>Tab</a:t>
            </a:r>
            <a:r>
              <a:rPr lang="tr-TR" dirty="0"/>
              <a:t> tuşu ile ‘</a:t>
            </a:r>
            <a:r>
              <a:rPr lang="tr-TR" dirty="0" err="1"/>
              <a:t>Edit</a:t>
            </a:r>
            <a:r>
              <a:rPr lang="tr-TR" dirty="0"/>
              <a:t>’ moda geçin.</a:t>
            </a:r>
          </a:p>
          <a:p>
            <a:r>
              <a:rPr lang="tr-TR" dirty="0"/>
              <a:t>‘</a:t>
            </a:r>
            <a:r>
              <a:rPr lang="tr-TR" dirty="0" err="1"/>
              <a:t>Loop</a:t>
            </a:r>
            <a:r>
              <a:rPr lang="tr-TR" dirty="0"/>
              <a:t> </a:t>
            </a:r>
            <a:r>
              <a:rPr lang="tr-TR" dirty="0" err="1"/>
              <a:t>Cut</a:t>
            </a:r>
            <a:r>
              <a:rPr lang="tr-TR" dirty="0"/>
              <a:t>’ butonuna tıklayın. Şöyle görünmeli.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95121-3173-452B-8BA3-59A2AF5FC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67595"/>
            <a:ext cx="6264696" cy="370555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26FED5C-5586-4F8F-94F4-39F2BF966665}"/>
              </a:ext>
            </a:extLst>
          </p:cNvPr>
          <p:cNvSpPr/>
          <p:nvPr/>
        </p:nvSpPr>
        <p:spPr>
          <a:xfrm>
            <a:off x="323528" y="5877272"/>
            <a:ext cx="1101502" cy="43204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41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Genel Bilgiler</a:t>
            </a:r>
            <a:endParaRPr lang="en-US" altLang="tr-T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dirty="0"/>
              <a:t>Blender </a:t>
            </a:r>
            <a:r>
              <a:rPr lang="tr-TR" altLang="tr-TR" dirty="0"/>
              <a:t>ücretsiz bir yazılımdır, adresi</a:t>
            </a:r>
            <a:r>
              <a:rPr lang="en-US" altLang="tr-TR" dirty="0"/>
              <a:t> </a:t>
            </a:r>
            <a:r>
              <a:rPr lang="en-US" altLang="tr-TR" dirty="0">
                <a:hlinkClick r:id="rId2"/>
              </a:rPr>
              <a:t>http://www.blender.org</a:t>
            </a:r>
            <a:r>
              <a:rPr lang="en-US" altLang="tr-TR" dirty="0"/>
              <a:t> 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Birçok sürümü var</a:t>
            </a:r>
            <a:endParaRPr lang="en-US" altLang="tr-TR" dirty="0"/>
          </a:p>
          <a:p>
            <a:pPr lvl="1">
              <a:lnSpc>
                <a:spcPct val="90000"/>
              </a:lnSpc>
            </a:pPr>
            <a:r>
              <a:rPr lang="tr-TR" altLang="tr-TR" dirty="0"/>
              <a:t>2021 başındaki sürümü </a:t>
            </a:r>
            <a:r>
              <a:rPr lang="en-US" altLang="tr-TR" dirty="0"/>
              <a:t>2.</a:t>
            </a:r>
            <a:r>
              <a:rPr lang="tr-TR" altLang="tr-TR" dirty="0"/>
              <a:t>91</a:t>
            </a:r>
          </a:p>
          <a:p>
            <a:pPr lvl="2">
              <a:lnSpc>
                <a:spcPct val="90000"/>
              </a:lnSpc>
            </a:pPr>
            <a:r>
              <a:rPr lang="tr-TR" altLang="tr-TR" dirty="0"/>
              <a:t>Sürümlerde</a:t>
            </a:r>
            <a:r>
              <a:rPr lang="en-US" altLang="tr-TR" dirty="0"/>
              <a:t> </a:t>
            </a:r>
            <a:r>
              <a:rPr lang="en-US" altLang="tr-TR" dirty="0" err="1"/>
              <a:t>raytracing</a:t>
            </a:r>
            <a:r>
              <a:rPr lang="tr-TR" altLang="tr-TR" dirty="0"/>
              <a:t> gibi yeni eklenen modül farkları olabiliyor.</a:t>
            </a:r>
            <a:endParaRPr lang="en-US" altLang="tr-TR" dirty="0"/>
          </a:p>
          <a:p>
            <a:pPr>
              <a:lnSpc>
                <a:spcPct val="90000"/>
              </a:lnSpc>
            </a:pPr>
            <a:r>
              <a:rPr lang="en-US" altLang="tr-TR" dirty="0"/>
              <a:t>Blender</a:t>
            </a:r>
            <a:r>
              <a:rPr lang="tr-TR" altLang="tr-TR" dirty="0"/>
              <a:t>'</a:t>
            </a:r>
            <a:r>
              <a:rPr lang="tr-TR" altLang="tr-TR" dirty="0" err="1"/>
              <a:t>ın</a:t>
            </a:r>
            <a:r>
              <a:rPr lang="en-US" altLang="tr-TR" dirty="0"/>
              <a:t> </a:t>
            </a:r>
            <a:r>
              <a:rPr lang="tr-TR" altLang="tr-TR" dirty="0"/>
              <a:t>işinizi hızlıca yapabileceğiniz, derli toplu bir yapısı var.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3DSMax'a göre</a:t>
            </a:r>
            <a:endParaRPr lang="en-US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İnternet dokümanları ile desteği var.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Ancak ara yüz</a:t>
            </a:r>
            <a:r>
              <a:rPr lang="en-US" altLang="tr-TR" dirty="0"/>
              <a:t> </a:t>
            </a:r>
            <a:r>
              <a:rPr lang="tr-TR" altLang="tr-TR" dirty="0"/>
              <a:t>farklı olabiliyor.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2646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13B-2BD8-40FF-AF5A-33A2274D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Modelleme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66867-FE9A-4437-A0DE-D598383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61F9-E6FA-43EE-80B9-8845C9D69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tr-TR" dirty="0"/>
              <a:t>Kenarlarda dolaşın, bir kesim işareti görünce tıklayın.</a:t>
            </a:r>
          </a:p>
          <a:p>
            <a:r>
              <a:rPr lang="tr-TR" dirty="0"/>
              <a:t>Diğer eksende de kesin, artı yapın.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85FC9-CE26-4A78-8FA1-CBCE02ED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60" y="3021682"/>
            <a:ext cx="3875856" cy="3719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BB5FDF-859C-467A-BEEF-67280F6D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25" y="3021682"/>
            <a:ext cx="3810923" cy="37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05C386-1C4E-4345-80F8-2DBFF14E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1916832"/>
            <a:ext cx="8115300" cy="213360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1C1DC95-8D8C-40DC-867B-1D132208144A}"/>
              </a:ext>
            </a:extLst>
          </p:cNvPr>
          <p:cNvSpPr/>
          <p:nvPr/>
        </p:nvSpPr>
        <p:spPr>
          <a:xfrm rot="2596463">
            <a:off x="1933018" y="2379643"/>
            <a:ext cx="1101502" cy="43204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4613B-2BD8-40FF-AF5A-33A2274D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Modelleme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66867-FE9A-4437-A0DE-D598383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61F9-E6FA-43EE-80B9-8845C9D69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tr-TR" dirty="0"/>
              <a:t>Şimdi ‘E’ tuşuna basın, ‘</a:t>
            </a:r>
            <a:r>
              <a:rPr lang="tr-TR" dirty="0" err="1"/>
              <a:t>Face</a:t>
            </a:r>
            <a:r>
              <a:rPr lang="tr-TR" dirty="0"/>
              <a:t> </a:t>
            </a:r>
            <a:r>
              <a:rPr lang="tr-TR" dirty="0" err="1"/>
              <a:t>select</a:t>
            </a:r>
            <a:r>
              <a:rPr lang="tr-TR" dirty="0"/>
              <a:t>’ modunu seçin, bir yüzeye tıklayın, ‘E’ tuşuna basın.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sz="2000" dirty="0"/>
              <a:t>Artık ‘</a:t>
            </a:r>
            <a:r>
              <a:rPr lang="tr-TR" sz="2000" dirty="0" err="1"/>
              <a:t>move</a:t>
            </a:r>
            <a:r>
              <a:rPr lang="tr-TR" sz="2000" dirty="0"/>
              <a:t>’ tuşuyla sütun yükseltebilirsiniz.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BB5FDF-859C-467A-BEEF-67280F6D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83108"/>
            <a:ext cx="2342329" cy="2286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CCA61-7E77-456C-A509-8840D120B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053" y="4365104"/>
            <a:ext cx="2257107" cy="2398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9A525A-E42D-4F1F-8333-507E34699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830320"/>
            <a:ext cx="2132887" cy="29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0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04B1-CBE2-4C1A-A606-EBBC6C73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Derste Yapılan </a:t>
            </a:r>
            <a:r>
              <a:rPr lang="tr-TR" dirty="0"/>
              <a:t>Örnek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E5BB8-5914-4081-8AE3-8AF8407A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CF87B-F7A3-4E6C-A5C5-BA40BBA6F4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68FED-F3A4-47DC-A392-21A0E8EC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AF9B-E2CB-4016-B61C-53BE67F7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Araçlar Resimlerden Modellenir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28016-6C32-403A-B98C-805635BC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2B582-3C50-414A-BC1F-2B0EE50B13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ar modeling tips - Evermotion">
            <a:extLst>
              <a:ext uri="{FF2B5EF4-FFF2-40B4-BE49-F238E27FC236}">
                <a16:creationId xmlns:a16="http://schemas.microsoft.com/office/drawing/2014/main" id="{531123FE-7ED6-4790-8ECC-C62F8D10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9635"/>
            <a:ext cx="7620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61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CFA7-183B-4E84-AD22-C317333B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8C88B7-C4EE-44C1-9691-AA87C869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8EB0F-892C-458D-BA42-12BD21D5B1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894784"/>
            <a:ext cx="8229600" cy="990600"/>
          </a:xfrm>
        </p:spPr>
        <p:txBody>
          <a:bodyPr/>
          <a:lstStyle/>
          <a:p>
            <a:r>
              <a:rPr lang="tr-TR"/>
              <a:t>https://hum3d.com/blog/3d-car-modelling-tutorial-part-3/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E55FC0-C273-4E57-A7C4-88C67B2C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0" y="186507"/>
            <a:ext cx="8437274" cy="56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82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Işıklandırma</a:t>
            </a:r>
            <a:endParaRPr lang="en-US" altLang="tr-TR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Işık tipleri</a:t>
            </a:r>
            <a:endParaRPr lang="en-US" altLang="tr-TR" dirty="0"/>
          </a:p>
          <a:p>
            <a:pPr lvl="1"/>
            <a:r>
              <a:rPr lang="en-US" altLang="tr-TR" dirty="0"/>
              <a:t>Lamp</a:t>
            </a:r>
            <a:r>
              <a:rPr lang="tr-TR" altLang="tr-TR" dirty="0"/>
              <a:t> (nokta)</a:t>
            </a:r>
            <a:endParaRPr lang="en-US" altLang="tr-TR" dirty="0"/>
          </a:p>
          <a:p>
            <a:pPr lvl="1"/>
            <a:r>
              <a:rPr lang="en-US" altLang="tr-TR" dirty="0"/>
              <a:t>Spot</a:t>
            </a:r>
          </a:p>
          <a:p>
            <a:pPr lvl="1"/>
            <a:r>
              <a:rPr lang="tr-TR" altLang="tr-TR" dirty="0"/>
              <a:t>Sun (güneş)</a:t>
            </a:r>
            <a:endParaRPr lang="en-US" altLang="tr-TR" dirty="0"/>
          </a:p>
          <a:p>
            <a:r>
              <a:rPr lang="tr-TR" altLang="tr-TR" dirty="0"/>
              <a:t>Hacimsel ışık (</a:t>
            </a:r>
            <a:r>
              <a:rPr lang="tr-TR" altLang="tr-TR" dirty="0" err="1"/>
              <a:t>flöresan</a:t>
            </a:r>
            <a:r>
              <a:rPr lang="tr-TR" altLang="tr-TR" dirty="0"/>
              <a:t> ışık gibi)</a:t>
            </a:r>
            <a:endParaRPr lang="en-US" altLang="tr-TR" dirty="0"/>
          </a:p>
          <a:p>
            <a:r>
              <a:rPr lang="tr-TR" altLang="tr-TR" dirty="0"/>
              <a:t>Gölgeli ışık</a:t>
            </a:r>
            <a:endParaRPr lang="en-US" altLang="tr-TR" dirty="0"/>
          </a:p>
          <a:p>
            <a:r>
              <a:rPr lang="en-US" altLang="tr-TR" dirty="0" err="1"/>
              <a:t>Radiosity</a:t>
            </a:r>
            <a:r>
              <a:rPr lang="tr-TR" altLang="tr-TR" dirty="0"/>
              <a:t> (en iyisi).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9031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Temel Işıklar</a:t>
            </a:r>
            <a:endParaRPr lang="en-US" altLang="tr-T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781800" cy="4937760"/>
          </a:xfrm>
        </p:spPr>
        <p:txBody>
          <a:bodyPr/>
          <a:lstStyle/>
          <a:p>
            <a:r>
              <a:rPr lang="tr-TR" altLang="tr-TR" dirty="0"/>
              <a:t>Her sahnede</a:t>
            </a:r>
            <a:r>
              <a:rPr lang="en-US" altLang="tr-TR" dirty="0"/>
              <a:t> </a:t>
            </a:r>
            <a:r>
              <a:rPr lang="tr-TR" altLang="tr-TR" dirty="0"/>
              <a:t>en az bir ışık kaynağı gereklidir.</a:t>
            </a:r>
            <a:endParaRPr lang="en-US" altLang="tr-TR" dirty="0"/>
          </a:p>
          <a:p>
            <a:r>
              <a:rPr lang="tr-TR" altLang="tr-TR" dirty="0"/>
              <a:t>'</a:t>
            </a:r>
            <a:r>
              <a:rPr lang="en-US" altLang="tr-TR" dirty="0"/>
              <a:t>Add</a:t>
            </a:r>
            <a:r>
              <a:rPr lang="tr-TR" altLang="tr-TR" dirty="0"/>
              <a:t>'</a:t>
            </a:r>
            <a:r>
              <a:rPr lang="en-US" altLang="tr-TR" dirty="0"/>
              <a:t> </a:t>
            </a:r>
            <a:r>
              <a:rPr lang="tr-TR" altLang="tr-TR" dirty="0"/>
              <a:t>kısmından eklenebilir.</a:t>
            </a:r>
          </a:p>
          <a:p>
            <a:r>
              <a:rPr lang="tr-TR" altLang="tr-TR" dirty="0"/>
              <a:t>Yandaki ışıklar:</a:t>
            </a:r>
            <a:endParaRPr lang="en-US" altLang="tr-TR" dirty="0"/>
          </a:p>
          <a:p>
            <a:pPr lvl="1"/>
            <a:r>
              <a:rPr lang="en-US" altLang="tr-TR" dirty="0"/>
              <a:t>Lamp</a:t>
            </a:r>
          </a:p>
          <a:p>
            <a:pPr lvl="1"/>
            <a:r>
              <a:rPr lang="en-US" altLang="tr-TR" dirty="0"/>
              <a:t>Spot</a:t>
            </a:r>
          </a:p>
          <a:p>
            <a:pPr lvl="1"/>
            <a:r>
              <a:rPr lang="en-US" altLang="tr-TR" dirty="0"/>
              <a:t>Sun</a:t>
            </a:r>
          </a:p>
          <a:p>
            <a:endParaRPr lang="en-US" altLang="tr-TR" dirty="0"/>
          </a:p>
          <a:p>
            <a:endParaRPr lang="en-US" altLang="tr-TR" dirty="0"/>
          </a:p>
        </p:txBody>
      </p:sp>
      <p:pic>
        <p:nvPicPr>
          <p:cNvPr id="31748" name="Picture 4" descr="tut8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tut8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0"/>
            <a:ext cx="15287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tut8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27432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25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4000" dirty="0"/>
              <a:t>Işık Özelliklerinin </a:t>
            </a:r>
            <a:br>
              <a:rPr lang="tr-TR" altLang="tr-TR" sz="4000" dirty="0"/>
            </a:br>
            <a:r>
              <a:rPr lang="tr-TR" altLang="tr-TR" sz="4000" dirty="0"/>
              <a:t>Değiştirilmesi</a:t>
            </a:r>
            <a:endParaRPr lang="en-US" altLang="tr-TR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19200"/>
            <a:ext cx="5266928" cy="4937760"/>
          </a:xfrm>
        </p:spPr>
        <p:txBody>
          <a:bodyPr/>
          <a:lstStyle/>
          <a:p>
            <a:r>
              <a:rPr lang="tr-TR" altLang="tr-TR" sz="2800" dirty="0"/>
              <a:t>Işık seçilir.</a:t>
            </a:r>
            <a:endParaRPr lang="en-US" altLang="tr-TR" sz="2800" dirty="0"/>
          </a:p>
          <a:p>
            <a:r>
              <a:rPr lang="tr-TR" altLang="tr-TR" sz="2800" dirty="0"/>
              <a:t>Yandaki gibi "Object Data" tuşu tıklanır.</a:t>
            </a:r>
            <a:endParaRPr lang="en-US" altLang="tr-TR" sz="2800" dirty="0"/>
          </a:p>
          <a:p>
            <a:r>
              <a:rPr lang="tr-TR" altLang="tr-TR" sz="2800" dirty="0"/>
              <a:t>Işık özellikleri alttaki alanlardan değiştirilir.</a:t>
            </a:r>
            <a:endParaRPr lang="en-US" altLang="tr-T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79AE1-6115-41FE-9C0C-3DE0DC5E4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13" y="411435"/>
            <a:ext cx="32289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25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32" y="401593"/>
            <a:ext cx="22193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Hacimsel Işık</a:t>
            </a:r>
            <a:endParaRPr lang="en-US" altLang="tr-TR" dirty="0"/>
          </a:p>
        </p:txBody>
      </p:sp>
      <p:sp>
        <p:nvSpPr>
          <p:cNvPr id="3481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219200"/>
            <a:ext cx="5324475" cy="4937760"/>
          </a:xfrm>
        </p:spPr>
        <p:txBody>
          <a:bodyPr/>
          <a:lstStyle/>
          <a:p>
            <a:r>
              <a:rPr lang="tr-TR" altLang="tr-TR" dirty="0"/>
              <a:t>Sahneye daha da bir gerçeklik katıyor.</a:t>
            </a:r>
            <a:endParaRPr lang="en-US" altLang="tr-TR" dirty="0"/>
          </a:p>
          <a:p>
            <a:r>
              <a:rPr lang="tr-TR" altLang="tr-TR" dirty="0"/>
              <a:t>Ama çok sayıda eklemeyin</a:t>
            </a:r>
            <a:r>
              <a:rPr lang="en-US" altLang="tr-TR" dirty="0"/>
              <a:t>!</a:t>
            </a:r>
          </a:p>
          <a:p>
            <a:r>
              <a:rPr lang="tr-TR" altLang="tr-TR" dirty="0"/>
              <a:t>Sadece spotlarda geçerli.</a:t>
            </a:r>
            <a:endParaRPr lang="en-US" altLang="tr-TR" dirty="0"/>
          </a:p>
          <a:p>
            <a:r>
              <a:rPr lang="tr-TR" altLang="tr-TR" dirty="0"/>
              <a:t>Ayarları biraz karışık.</a:t>
            </a:r>
            <a:endParaRPr lang="en-US" altLang="tr-TR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5752237" y="540670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93362" y="5138420"/>
            <a:ext cx="1281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dirty="0"/>
              <a:t>"</a:t>
            </a:r>
            <a:r>
              <a:rPr lang="en-US" altLang="tr-TR" dirty="0"/>
              <a:t>Halo</a:t>
            </a:r>
            <a:r>
              <a:rPr lang="tr-TR" altLang="tr-TR" dirty="0"/>
              <a:t>" açık </a:t>
            </a:r>
            <a:br>
              <a:rPr lang="tr-TR" altLang="tr-TR" dirty="0"/>
            </a:br>
            <a:r>
              <a:rPr lang="tr-TR" altLang="tr-TR" dirty="0"/>
              <a:t>olmalıdır</a:t>
            </a:r>
            <a:endParaRPr lang="en-US" altLang="tr-TR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065472" y="3153742"/>
            <a:ext cx="12378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dirty="0"/>
              <a:t>"B</a:t>
            </a:r>
            <a:r>
              <a:rPr lang="en-US" altLang="tr-TR" dirty="0" err="1"/>
              <a:t>uffered</a:t>
            </a:r>
            <a:br>
              <a:rPr lang="en-US" altLang="tr-TR" dirty="0"/>
            </a:br>
            <a:r>
              <a:rPr lang="tr-TR" altLang="tr-TR" dirty="0"/>
              <a:t>S</a:t>
            </a:r>
            <a:r>
              <a:rPr lang="en-US" altLang="tr-TR" dirty="0" err="1"/>
              <a:t>hadows</a:t>
            </a:r>
            <a:r>
              <a:rPr lang="tr-TR" altLang="tr-TR" dirty="0"/>
              <a:t>"</a:t>
            </a:r>
          </a:p>
          <a:p>
            <a:pPr algn="ctr"/>
            <a:r>
              <a:rPr lang="tr-TR" altLang="tr-TR" dirty="0"/>
              <a:t>seçilmelidir</a:t>
            </a:r>
            <a:endParaRPr lang="en-US" altLang="tr-TR" dirty="0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6303311" y="2759441"/>
            <a:ext cx="1077001" cy="855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6400800" y="5877272"/>
            <a:ext cx="1483568" cy="523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" y="3546301"/>
            <a:ext cx="43910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785144" y="6324600"/>
            <a:ext cx="2015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dirty="0"/>
              <a:t>"Step" &gt;1 olmalıdır. 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074507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Diğer Işık İpuçları</a:t>
            </a:r>
            <a:endParaRPr lang="en-US" altLang="tr-T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122912" cy="4937760"/>
          </a:xfrm>
        </p:spPr>
        <p:txBody>
          <a:bodyPr/>
          <a:lstStyle/>
          <a:p>
            <a:r>
              <a:rPr lang="tr-TR" altLang="tr-TR" dirty="0"/>
              <a:t>Işığa kaplama konulabilir</a:t>
            </a:r>
            <a:r>
              <a:rPr lang="en-US" altLang="tr-TR" dirty="0"/>
              <a:t>!</a:t>
            </a:r>
            <a:endParaRPr lang="tr-TR" altLang="tr-TR" dirty="0"/>
          </a:p>
          <a:p>
            <a:pPr lvl="1"/>
            <a:r>
              <a:rPr lang="tr-TR" altLang="tr-TR" dirty="0"/>
              <a:t>Ağaçtan geçip, pencereden sızan ışık yapılabilir. </a:t>
            </a:r>
            <a:endParaRPr lang="en-US" altLang="tr-TR" dirty="0"/>
          </a:p>
          <a:p>
            <a:r>
              <a:rPr lang="tr-TR" altLang="tr-TR" dirty="0"/>
              <a:t>Kaplama (</a:t>
            </a:r>
            <a:r>
              <a:rPr lang="en-US" altLang="tr-TR" i="1" dirty="0"/>
              <a:t>texture</a:t>
            </a:r>
            <a:r>
              <a:rPr lang="tr-TR" altLang="tr-TR" dirty="0"/>
              <a:t>)</a:t>
            </a:r>
            <a:r>
              <a:rPr lang="en-US" altLang="tr-TR" dirty="0"/>
              <a:t> </a:t>
            </a:r>
            <a:r>
              <a:rPr lang="tr-TR" altLang="tr-TR" dirty="0"/>
              <a:t>neydi?</a:t>
            </a:r>
            <a:endParaRPr lang="en-US" altLang="tr-TR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96" y="1179190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" y="3517726"/>
            <a:ext cx="58388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3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Gerekenler</a:t>
            </a:r>
            <a:endParaRPr lang="en-US" altLang="tr-T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Üç tuşlu</a:t>
            </a:r>
            <a:r>
              <a:rPr lang="en-US" altLang="tr-TR" dirty="0"/>
              <a:t> </a:t>
            </a:r>
            <a:r>
              <a:rPr lang="tr-TR" altLang="tr-TR" dirty="0"/>
              <a:t>far</a:t>
            </a:r>
            <a:r>
              <a:rPr lang="en-US" altLang="tr-TR" dirty="0"/>
              <a:t>e (</a:t>
            </a:r>
            <a:r>
              <a:rPr lang="tr-TR" altLang="tr-TR" dirty="0"/>
              <a:t>orta teker gerekli</a:t>
            </a:r>
            <a:r>
              <a:rPr lang="en-US" altLang="tr-TR" dirty="0"/>
              <a:t>)</a:t>
            </a:r>
          </a:p>
          <a:p>
            <a:r>
              <a:rPr lang="tr-TR" altLang="tr-TR" dirty="0"/>
              <a:t>Sayı kısmı ayrı olan bir klavye</a:t>
            </a:r>
            <a:endParaRPr lang="en-US" altLang="tr-TR" dirty="0"/>
          </a:p>
          <a:p>
            <a:r>
              <a:rPr lang="tr-TR" altLang="tr-TR" dirty="0"/>
              <a:t>Hızlı işlemci</a:t>
            </a:r>
            <a:r>
              <a:rPr lang="en-US" altLang="tr-TR" dirty="0"/>
              <a:t> </a:t>
            </a:r>
          </a:p>
          <a:p>
            <a:pPr lvl="1"/>
            <a:r>
              <a:rPr lang="tr-TR" altLang="tr-TR" dirty="0"/>
              <a:t>Animasyon için çok gerekli</a:t>
            </a:r>
            <a:endParaRPr lang="en-US" altLang="tr-TR" dirty="0"/>
          </a:p>
          <a:p>
            <a:r>
              <a:rPr lang="tr-TR" altLang="tr-TR" dirty="0"/>
              <a:t>İyi bir grafik kartı</a:t>
            </a:r>
            <a:endParaRPr lang="en-US" altLang="tr-TR" dirty="0"/>
          </a:p>
          <a:p>
            <a:pPr lvl="1"/>
            <a:r>
              <a:rPr lang="tr-TR" altLang="tr-TR" dirty="0"/>
              <a:t>Modelleri oluştururken çok gerekli</a:t>
            </a:r>
            <a:endParaRPr lang="en-US" altLang="tr-TR" dirty="0"/>
          </a:p>
          <a:p>
            <a:r>
              <a:rPr lang="tr-TR" altLang="tr-TR" dirty="0"/>
              <a:t>Aslında yukarıdakiler zorunlu değil</a:t>
            </a:r>
            <a:r>
              <a:rPr lang="en-US" altLang="tr-TR" dirty="0"/>
              <a:t>, </a:t>
            </a:r>
            <a:r>
              <a:rPr lang="tr-TR" altLang="tr-TR" dirty="0"/>
              <a:t>ama onlarla</a:t>
            </a:r>
            <a:r>
              <a:rPr lang="en-US" altLang="tr-TR" dirty="0"/>
              <a:t> </a:t>
            </a:r>
            <a:r>
              <a:rPr lang="tr-TR" altLang="tr-TR" dirty="0"/>
              <a:t>hayat daha güzel olur.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9774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Ortam Ayarları</a:t>
            </a:r>
            <a:endParaRPr lang="en-US" altLang="tr-T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742147" cy="4937760"/>
          </a:xfrm>
        </p:spPr>
        <p:txBody>
          <a:bodyPr/>
          <a:lstStyle/>
          <a:p>
            <a:r>
              <a:rPr lang="tr-TR" altLang="tr-TR" sz="2400" dirty="0"/>
              <a:t>"</a:t>
            </a:r>
            <a:r>
              <a:rPr lang="en-US" altLang="tr-TR" sz="2400" dirty="0"/>
              <a:t>World</a:t>
            </a:r>
            <a:r>
              <a:rPr lang="tr-TR" altLang="tr-TR" sz="2400" dirty="0"/>
              <a:t>"</a:t>
            </a:r>
            <a:r>
              <a:rPr lang="en-US" altLang="tr-TR" sz="2400" dirty="0"/>
              <a:t> </a:t>
            </a:r>
            <a:r>
              <a:rPr lang="tr-TR" altLang="tr-TR" sz="2400" dirty="0"/>
              <a:t>seçilmelidir.</a:t>
            </a:r>
          </a:p>
          <a:p>
            <a:r>
              <a:rPr lang="tr-TR" altLang="tr-TR" sz="2400" dirty="0"/>
              <a:t>Şunlar yapılabilir:</a:t>
            </a:r>
            <a:endParaRPr lang="en-US" altLang="tr-TR" sz="2400" dirty="0"/>
          </a:p>
          <a:p>
            <a:pPr lvl="1"/>
            <a:r>
              <a:rPr lang="tr-TR" altLang="tr-TR" sz="2000" dirty="0"/>
              <a:t>Arka plan rengi</a:t>
            </a:r>
            <a:endParaRPr lang="en-US" altLang="tr-TR" sz="2000" dirty="0"/>
          </a:p>
          <a:p>
            <a:pPr lvl="1"/>
            <a:r>
              <a:rPr lang="tr-TR" altLang="tr-TR" sz="2000" dirty="0"/>
              <a:t>Sis</a:t>
            </a:r>
            <a:r>
              <a:rPr lang="en-US" altLang="tr-TR" sz="2000" dirty="0"/>
              <a:t> (</a:t>
            </a:r>
            <a:r>
              <a:rPr lang="tr-TR" altLang="tr-TR" sz="2000" dirty="0"/>
              <a:t>arka plan rengiyle oluşturulur</a:t>
            </a:r>
            <a:r>
              <a:rPr lang="en-US" altLang="tr-TR" sz="2000" dirty="0"/>
              <a:t>)</a:t>
            </a:r>
          </a:p>
          <a:p>
            <a:pPr lvl="1"/>
            <a:r>
              <a:rPr lang="tr-TR" altLang="tr-TR" sz="2000" dirty="0"/>
              <a:t>Yıldızlar</a:t>
            </a:r>
            <a:endParaRPr lang="en-US" altLang="tr-TR" sz="2000" dirty="0"/>
          </a:p>
          <a:p>
            <a:pPr lvl="1"/>
            <a:endParaRPr lang="en-US" altLang="tr-TR" sz="2000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3096"/>
            <a:ext cx="8723313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47" y="1268760"/>
            <a:ext cx="3693133" cy="11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62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Ortam Ayarları</a:t>
            </a:r>
            <a:endParaRPr lang="en-US" altLang="tr-T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181600" cy="4937760"/>
          </a:xfrm>
        </p:spPr>
        <p:txBody>
          <a:bodyPr/>
          <a:lstStyle/>
          <a:p>
            <a:r>
              <a:rPr lang="tr-TR" altLang="tr-TR" dirty="0"/>
              <a:t>Sis</a:t>
            </a:r>
            <a:r>
              <a:rPr lang="en-US" altLang="tr-TR" dirty="0"/>
              <a:t> </a:t>
            </a:r>
            <a:r>
              <a:rPr lang="tr-TR" altLang="tr-TR" dirty="0"/>
              <a:t>ve</a:t>
            </a:r>
            <a:r>
              <a:rPr lang="en-US" altLang="tr-TR" dirty="0"/>
              <a:t> </a:t>
            </a:r>
            <a:r>
              <a:rPr lang="tr-TR" altLang="tr-TR" dirty="0"/>
              <a:t>yıldız</a:t>
            </a:r>
            <a:r>
              <a:rPr lang="en-US" altLang="tr-TR" dirty="0"/>
              <a:t> </a:t>
            </a:r>
            <a:r>
              <a:rPr lang="tr-TR" altLang="tr-TR" dirty="0"/>
              <a:t>ayarları</a:t>
            </a:r>
            <a:br>
              <a:rPr lang="en-US" altLang="tr-TR" dirty="0"/>
            </a:br>
            <a:r>
              <a:rPr lang="tr-TR" altLang="tr-TR" dirty="0"/>
              <a:t>parçacıkların birbirlerine uzaklığıyla hesaplanır.</a:t>
            </a:r>
            <a:endParaRPr lang="en-US" altLang="tr-TR" dirty="0"/>
          </a:p>
          <a:p>
            <a:pPr lvl="1"/>
            <a:r>
              <a:rPr lang="tr-TR" altLang="tr-TR" dirty="0"/>
              <a:t>Kısa aralık</a:t>
            </a:r>
            <a:r>
              <a:rPr lang="en-US" altLang="tr-TR" dirty="0"/>
              <a:t> = </a:t>
            </a:r>
            <a:r>
              <a:rPr lang="tr-TR" altLang="tr-TR" dirty="0"/>
              <a:t>yoğun sis</a:t>
            </a:r>
            <a:endParaRPr lang="en-US" altLang="tr-TR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886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77199" y="5219908"/>
            <a:ext cx="10548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dirty="0"/>
              <a:t>Yoğunluk</a:t>
            </a:r>
            <a:endParaRPr lang="en-US" altLang="tr-TR" dirty="0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1054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953000" y="54864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754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Temel Materyaller</a:t>
            </a:r>
            <a:endParaRPr lang="en-US" altLang="tr-T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410200" cy="4937760"/>
          </a:xfrm>
        </p:spPr>
        <p:txBody>
          <a:bodyPr/>
          <a:lstStyle/>
          <a:p>
            <a:r>
              <a:rPr lang="tr-TR" altLang="tr-TR" sz="2800" dirty="0"/>
              <a:t>Her nesne gri renkli olarak yaratılır.</a:t>
            </a:r>
            <a:endParaRPr lang="en-US" altLang="tr-TR" sz="2400" dirty="0"/>
          </a:p>
          <a:p>
            <a:r>
              <a:rPr lang="tr-TR" altLang="tr-TR" sz="2800" dirty="0"/>
              <a:t>Nesne seçildikten sonra</a:t>
            </a:r>
            <a:r>
              <a:rPr lang="en-US" altLang="tr-TR" sz="2800" dirty="0"/>
              <a:t> </a:t>
            </a:r>
            <a:r>
              <a:rPr lang="tr-TR" altLang="tr-TR" sz="2800" dirty="0"/>
              <a:t>"</a:t>
            </a:r>
            <a:r>
              <a:rPr lang="en-US" altLang="tr-TR" sz="2800" dirty="0"/>
              <a:t>Materials</a:t>
            </a:r>
            <a:r>
              <a:rPr lang="tr-TR" altLang="tr-TR" sz="2800" dirty="0"/>
              <a:t>"</a:t>
            </a:r>
            <a:r>
              <a:rPr lang="en-US" altLang="tr-TR" sz="2800" dirty="0"/>
              <a:t> </a:t>
            </a:r>
            <a:r>
              <a:rPr lang="tr-TR" altLang="tr-TR" sz="2800" dirty="0"/>
              <a:t>tuşu tıklanır.</a:t>
            </a:r>
          </a:p>
          <a:p>
            <a:r>
              <a:rPr lang="tr-TR" altLang="tr-TR" sz="2800" dirty="0"/>
              <a:t>Alt kısımdan materyal eklenir.</a:t>
            </a:r>
            <a:endParaRPr lang="en-US" altLang="tr-TR" sz="2800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38634"/>
            <a:ext cx="3240360" cy="270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54" y="1196752"/>
            <a:ext cx="31869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64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10" y="80286"/>
            <a:ext cx="3455069" cy="67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altLang="tr-TR" sz="4000" dirty="0"/>
              <a:t>'</a:t>
            </a:r>
            <a:r>
              <a:rPr lang="en-US" altLang="tr-TR" sz="4000" dirty="0"/>
              <a:t>Specular</a:t>
            </a:r>
            <a:r>
              <a:rPr lang="tr-TR" altLang="tr-TR" sz="4000" dirty="0"/>
              <a:t>'</a:t>
            </a:r>
            <a:r>
              <a:rPr lang="en-US" altLang="tr-TR" sz="4000" dirty="0"/>
              <a:t> </a:t>
            </a:r>
            <a:r>
              <a:rPr lang="tr-TR" altLang="tr-TR" sz="4000" dirty="0"/>
              <a:t>Yansıma-</a:t>
            </a:r>
            <a:br>
              <a:rPr lang="tr-TR" altLang="tr-TR" sz="4000" dirty="0"/>
            </a:br>
            <a:r>
              <a:rPr lang="tr-TR" altLang="tr-TR" sz="4000" dirty="0" err="1"/>
              <a:t>lar</a:t>
            </a:r>
            <a:r>
              <a:rPr lang="tr-TR" altLang="tr-TR" sz="4000" dirty="0"/>
              <a:t> ve Şeffaflık.</a:t>
            </a:r>
            <a:endParaRPr lang="en-US" altLang="tr-TR" sz="4000" dirty="0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475656" y="5781993"/>
            <a:ext cx="308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dirty="0"/>
              <a:t>Şeffaflık için burayı açmalısınız.</a:t>
            </a:r>
            <a:endParaRPr lang="en-US" altLang="tr-TR" dirty="0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4427984" y="5638797"/>
            <a:ext cx="1054725" cy="327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417828" y="4712494"/>
            <a:ext cx="1831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dirty="0"/>
              <a:t> ‘ambient’ </a:t>
            </a:r>
            <a:r>
              <a:rPr lang="tr-TR" altLang="tr-TR" dirty="0"/>
              <a:t>bileşeni</a:t>
            </a:r>
            <a:endParaRPr lang="en-US" altLang="tr-TR" dirty="0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5249738" y="4904581"/>
            <a:ext cx="527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84784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937078" y="2627313"/>
            <a:ext cx="12444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tr-TR" dirty="0"/>
              <a:t>Specular </a:t>
            </a:r>
            <a:r>
              <a:rPr lang="tr-TR" altLang="tr-TR" dirty="0"/>
              <a:t>ve</a:t>
            </a:r>
            <a:br>
              <a:rPr lang="en-US" altLang="tr-TR" dirty="0"/>
            </a:br>
            <a:r>
              <a:rPr lang="en-US" altLang="tr-TR" dirty="0"/>
              <a:t>Hardness</a:t>
            </a:r>
            <a:br>
              <a:rPr lang="en-US" altLang="tr-TR" dirty="0"/>
            </a:br>
            <a:r>
              <a:rPr lang="tr-TR" altLang="tr-TR" dirty="0"/>
              <a:t>ayarları</a:t>
            </a:r>
            <a:endParaRPr lang="en-US" altLang="tr-TR" dirty="0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5167300" y="3124198"/>
            <a:ext cx="6102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363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10" y="80286"/>
            <a:ext cx="3455069" cy="67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Raytracing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025510" cy="4937760"/>
          </a:xfrm>
        </p:spPr>
        <p:txBody>
          <a:bodyPr/>
          <a:lstStyle/>
          <a:p>
            <a:r>
              <a:rPr lang="tr-TR" altLang="tr-TR" dirty="0"/>
              <a:t>Nesne için şeffaflıkta '</a:t>
            </a:r>
            <a:r>
              <a:rPr lang="tr-TR" altLang="tr-TR" dirty="0" err="1"/>
              <a:t>Raytrace</a:t>
            </a:r>
            <a:r>
              <a:rPr lang="tr-TR" altLang="tr-TR" dirty="0"/>
              <a:t>' seçilmeli.</a:t>
            </a:r>
          </a:p>
          <a:p>
            <a:r>
              <a:rPr lang="tr-TR" altLang="tr-TR" dirty="0"/>
              <a:t>Yansımalar için ilk ayarlarda </a:t>
            </a:r>
            <a:r>
              <a:rPr lang="en-US" altLang="tr-TR" dirty="0"/>
              <a:t>“Ray” </a:t>
            </a:r>
            <a:r>
              <a:rPr lang="tr-TR" altLang="tr-TR" dirty="0"/>
              <a:t>seçilmeli.</a:t>
            </a:r>
            <a:endParaRPr lang="en-US" altLang="tr-TR" dirty="0"/>
          </a:p>
          <a:p>
            <a:r>
              <a:rPr lang="tr-TR" altLang="tr-TR" dirty="0"/>
              <a:t>Sonra </a:t>
            </a:r>
            <a:r>
              <a:rPr lang="en-US" altLang="tr-TR" dirty="0"/>
              <a:t>“Ray Mirror”</a:t>
            </a:r>
            <a:r>
              <a:rPr lang="tr-TR" altLang="tr-TR" dirty="0"/>
              <a:t> seçilmeli.</a:t>
            </a:r>
            <a:endParaRPr lang="en-US" altLang="tr-TR" dirty="0"/>
          </a:p>
          <a:p>
            <a:endParaRPr lang="en-US" altLang="tr-TR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87502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758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Kaplama (</a:t>
            </a:r>
            <a:r>
              <a:rPr lang="tr-TR" altLang="tr-TR" dirty="0" err="1"/>
              <a:t>İng</a:t>
            </a:r>
            <a:r>
              <a:rPr lang="tr-TR" altLang="tr-TR" dirty="0"/>
              <a:t>: </a:t>
            </a:r>
            <a:r>
              <a:rPr lang="en-US" altLang="tr-TR" i="1" dirty="0"/>
              <a:t>Texture Mapping</a:t>
            </a:r>
            <a:r>
              <a:rPr lang="tr-TR" altLang="tr-TR" dirty="0"/>
              <a:t>)</a:t>
            </a:r>
            <a:endParaRPr lang="en-US" altLang="tr-T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/>
              <a:t>Bir madde (</a:t>
            </a:r>
            <a:r>
              <a:rPr lang="tr-TR" altLang="tr-TR" dirty="0" err="1"/>
              <a:t>ing</a:t>
            </a:r>
            <a:r>
              <a:rPr lang="tr-TR" altLang="tr-TR" dirty="0"/>
              <a:t>: </a:t>
            </a:r>
            <a:r>
              <a:rPr lang="en-US" altLang="tr-TR" i="1" dirty="0"/>
              <a:t>material</a:t>
            </a:r>
            <a:r>
              <a:rPr lang="tr-TR" altLang="tr-TR" dirty="0"/>
              <a:t>) oluşturunca</a:t>
            </a:r>
            <a:r>
              <a:rPr lang="en-US" altLang="tr-TR" dirty="0"/>
              <a:t>, </a:t>
            </a:r>
            <a:r>
              <a:rPr lang="tr-TR" altLang="tr-TR" dirty="0"/>
              <a:t>buna bir kaplama deseni atayabilir ve nesnelere kaplama yapabilirsiniz.</a:t>
            </a:r>
            <a:endParaRPr lang="en-US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Bazı</a:t>
            </a:r>
            <a:r>
              <a:rPr lang="en-US" altLang="tr-TR" dirty="0"/>
              <a:t> </a:t>
            </a:r>
            <a:r>
              <a:rPr lang="tr-TR" altLang="tr-TR" dirty="0"/>
              <a:t>fonksiyonel tanımlı kaplamalar</a:t>
            </a:r>
            <a:r>
              <a:rPr lang="en-US" altLang="tr-TR" dirty="0"/>
              <a:t> Blender</a:t>
            </a:r>
            <a:r>
              <a:rPr lang="tr-TR" altLang="tr-TR" dirty="0"/>
              <a:t>'da tanımlıdır</a:t>
            </a:r>
            <a:r>
              <a:rPr lang="en-US" altLang="tr-TR" dirty="0"/>
              <a:t>: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Ağaç (</a:t>
            </a:r>
            <a:r>
              <a:rPr lang="en-US" altLang="tr-TR" dirty="0"/>
              <a:t>wood</a:t>
            </a:r>
            <a:r>
              <a:rPr lang="tr-TR" altLang="tr-TR" dirty="0"/>
              <a:t>)</a:t>
            </a:r>
            <a:endParaRPr lang="en-US" altLang="tr-TR" dirty="0"/>
          </a:p>
          <a:p>
            <a:pPr lvl="1">
              <a:lnSpc>
                <a:spcPct val="90000"/>
              </a:lnSpc>
            </a:pPr>
            <a:r>
              <a:rPr lang="tr-TR" altLang="tr-TR" dirty="0"/>
              <a:t>Bulutlar (</a:t>
            </a:r>
            <a:r>
              <a:rPr lang="en-US" altLang="tr-TR" dirty="0"/>
              <a:t>clouds</a:t>
            </a:r>
            <a:r>
              <a:rPr lang="tr-TR" altLang="tr-TR" dirty="0"/>
              <a:t>)</a:t>
            </a:r>
            <a:endParaRPr lang="en-US" altLang="tr-TR" dirty="0"/>
          </a:p>
          <a:p>
            <a:pPr lvl="1">
              <a:lnSpc>
                <a:spcPct val="90000"/>
              </a:lnSpc>
            </a:pPr>
            <a:r>
              <a:rPr lang="tr-TR" altLang="tr-TR" dirty="0"/>
              <a:t>Mermer (</a:t>
            </a:r>
            <a:r>
              <a:rPr lang="en-US" altLang="tr-TR" dirty="0"/>
              <a:t>marble</a:t>
            </a:r>
            <a:r>
              <a:rPr lang="tr-TR" altLang="tr-TR" dirty="0"/>
              <a:t>)</a:t>
            </a:r>
            <a:endParaRPr lang="en-US" altLang="tr-TR" dirty="0"/>
          </a:p>
          <a:p>
            <a:pPr lvl="1">
              <a:lnSpc>
                <a:spcPct val="90000"/>
              </a:lnSpc>
            </a:pPr>
            <a:r>
              <a:rPr lang="tr-TR" altLang="tr-TR" dirty="0"/>
              <a:t>Çevresel kaplama (</a:t>
            </a:r>
            <a:r>
              <a:rPr lang="en-US" altLang="tr-TR" dirty="0"/>
              <a:t>environment map</a:t>
            </a:r>
            <a:r>
              <a:rPr lang="tr-TR" altLang="tr-TR" dirty="0"/>
              <a:t>)</a:t>
            </a:r>
            <a:endParaRPr lang="en-US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Ayrıca siz de bir desen yükleyebilirsiniz.</a:t>
            </a:r>
            <a:endParaRPr lang="en-US" altLang="tr-TR" dirty="0"/>
          </a:p>
          <a:p>
            <a:pPr>
              <a:lnSpc>
                <a:spcPct val="90000"/>
              </a:lnSpc>
            </a:pP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0927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Fonksiyonel</a:t>
            </a:r>
            <a:r>
              <a:rPr lang="en-US" altLang="tr-TR" dirty="0"/>
              <a:t> </a:t>
            </a:r>
            <a:r>
              <a:rPr lang="tr-TR" altLang="tr-TR" dirty="0"/>
              <a:t>Kaplamalar</a:t>
            </a:r>
            <a:endParaRPr lang="en-US" altLang="tr-TR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698976" cy="4937760"/>
          </a:xfrm>
        </p:spPr>
        <p:txBody>
          <a:bodyPr/>
          <a:lstStyle/>
          <a:p>
            <a:r>
              <a:rPr lang="tr-TR" altLang="tr-TR" dirty="0"/>
              <a:t>Sağ panelde '</a:t>
            </a:r>
            <a:r>
              <a:rPr lang="en-US" altLang="tr-TR" dirty="0"/>
              <a:t>Texture</a:t>
            </a:r>
            <a:r>
              <a:rPr lang="tr-TR" altLang="tr-TR" dirty="0"/>
              <a:t>' seçilmelidir.</a:t>
            </a:r>
            <a:endParaRPr lang="en-US" altLang="tr-TR" dirty="0"/>
          </a:p>
          <a:p>
            <a:r>
              <a:rPr lang="tr-TR" altLang="tr-TR" dirty="0"/>
              <a:t>Burada bir kaplama eklenir.</a:t>
            </a:r>
            <a:endParaRPr lang="en-US" altLang="tr-TR" dirty="0"/>
          </a:p>
          <a:p>
            <a:r>
              <a:rPr lang="tr-TR" altLang="tr-TR" dirty="0"/>
              <a:t>Kaplama tipi seçilir.</a:t>
            </a:r>
            <a:endParaRPr lang="en-US" altLang="tr-TR" dirty="0"/>
          </a:p>
          <a:p>
            <a:r>
              <a:rPr lang="tr-TR" altLang="tr-TR" dirty="0"/>
              <a:t>'</a:t>
            </a:r>
            <a:r>
              <a:rPr lang="en-US" altLang="tr-TR" dirty="0"/>
              <a:t>Material</a:t>
            </a:r>
            <a:r>
              <a:rPr lang="tr-TR" altLang="tr-TR" dirty="0"/>
              <a:t>' kısmına geçilip diğer ayarlar yapılabilir.</a:t>
            </a:r>
            <a:endParaRPr lang="en-US" altLang="tr-TR" dirty="0"/>
          </a:p>
          <a:p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9146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979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Örnek</a:t>
            </a:r>
            <a:r>
              <a:rPr lang="en-US" altLang="tr-TR" dirty="0"/>
              <a:t>: </a:t>
            </a:r>
            <a:r>
              <a:rPr lang="tr-TR" altLang="tr-TR" dirty="0"/>
              <a:t>Mermer (</a:t>
            </a:r>
            <a:r>
              <a:rPr lang="en-US" altLang="tr-TR" dirty="0"/>
              <a:t>Marble</a:t>
            </a:r>
            <a:r>
              <a:rPr lang="tr-TR" altLang="tr-TR" dirty="0"/>
              <a:t>)</a:t>
            </a:r>
            <a:endParaRPr lang="en-US" altLang="tr-TR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4104456" cy="34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'</a:t>
            </a:r>
            <a:r>
              <a:rPr lang="en-US" altLang="tr-TR" dirty="0"/>
              <a:t>Texture</a:t>
            </a:r>
            <a:r>
              <a:rPr lang="tr-TR" altLang="tr-TR" dirty="0"/>
              <a:t>' kısmı yandaki gibidir</a:t>
            </a:r>
            <a:r>
              <a:rPr lang="en-US" altLang="tr-TR" dirty="0"/>
              <a:t>:</a:t>
            </a:r>
          </a:p>
          <a:p>
            <a:pPr marL="0" indent="0">
              <a:buNone/>
            </a:pPr>
            <a:endParaRPr lang="tr-TR" altLang="tr-TR" dirty="0"/>
          </a:p>
          <a:p>
            <a:r>
              <a:rPr lang="tr-TR" altLang="tr-TR" dirty="0"/>
              <a:t>'</a:t>
            </a:r>
            <a:r>
              <a:rPr lang="en-US" altLang="tr-TR" dirty="0"/>
              <a:t>Materials</a:t>
            </a:r>
            <a:r>
              <a:rPr lang="tr-TR" altLang="tr-TR" dirty="0"/>
              <a:t>' kısmından renk </a:t>
            </a:r>
            <a:br>
              <a:rPr lang="tr-TR" altLang="tr-TR" dirty="0"/>
            </a:br>
            <a:r>
              <a:rPr lang="tr-TR" altLang="tr-TR" dirty="0"/>
              <a:t>karartılabilir</a:t>
            </a:r>
            <a:r>
              <a:rPr lang="en-US" altLang="tr-TR" dirty="0"/>
              <a:t>:</a:t>
            </a:r>
          </a:p>
          <a:p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88640"/>
            <a:ext cx="27241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35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/>
              <a:t>Kaplama Resmi Yüklenmesi</a:t>
            </a:r>
            <a:endParaRPr lang="en-US" altLang="tr-TR" sz="28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870575" cy="4937760"/>
          </a:xfrm>
        </p:spPr>
        <p:txBody>
          <a:bodyPr>
            <a:normAutofit/>
          </a:bodyPr>
          <a:lstStyle/>
          <a:p>
            <a:r>
              <a:rPr lang="tr-TR" altLang="tr-TR" sz="2400" dirty="0"/>
              <a:t>Güzel bir</a:t>
            </a:r>
            <a:r>
              <a:rPr lang="en-US" altLang="tr-TR" sz="2400" dirty="0"/>
              <a:t> </a:t>
            </a:r>
            <a:r>
              <a:rPr lang="tr-TR" altLang="tr-TR" sz="2400" dirty="0"/>
              <a:t>'</a:t>
            </a:r>
            <a:r>
              <a:rPr lang="en-US" altLang="tr-TR" sz="2400" dirty="0"/>
              <a:t>texture</a:t>
            </a:r>
            <a:r>
              <a:rPr lang="tr-TR" altLang="tr-TR" sz="2400" dirty="0"/>
              <a:t>' resmi bulduysanız bunu </a:t>
            </a:r>
            <a:r>
              <a:rPr lang="en-US" altLang="tr-TR" sz="2400" dirty="0"/>
              <a:t>Blender</a:t>
            </a:r>
            <a:r>
              <a:rPr lang="tr-TR" altLang="tr-TR" sz="2400" dirty="0"/>
              <a:t> 'a yükleyebilirsiniz.</a:t>
            </a:r>
            <a:endParaRPr lang="en-US" altLang="tr-TR" sz="2400" dirty="0"/>
          </a:p>
          <a:p>
            <a:r>
              <a:rPr lang="tr-TR" altLang="tr-TR" sz="2400" dirty="0"/>
              <a:t>'</a:t>
            </a:r>
            <a:r>
              <a:rPr lang="en-US" altLang="tr-TR" sz="2400" dirty="0"/>
              <a:t>Texture</a:t>
            </a:r>
            <a:r>
              <a:rPr lang="tr-TR" altLang="tr-TR" sz="2400" dirty="0"/>
              <a:t>'</a:t>
            </a:r>
            <a:r>
              <a:rPr lang="en-US" altLang="tr-TR" sz="2400" dirty="0"/>
              <a:t> </a:t>
            </a:r>
            <a:r>
              <a:rPr lang="tr-TR" altLang="tr-TR" sz="2400" dirty="0"/>
              <a:t>-&gt;'</a:t>
            </a:r>
            <a:r>
              <a:rPr lang="en-US" altLang="tr-TR" sz="2400" dirty="0"/>
              <a:t>Type</a:t>
            </a:r>
            <a:r>
              <a:rPr lang="tr-TR" altLang="tr-TR" sz="2400" dirty="0"/>
              <a:t>' = '</a:t>
            </a:r>
            <a:r>
              <a:rPr lang="en-US" altLang="tr-TR" sz="2400" dirty="0"/>
              <a:t>Image</a:t>
            </a:r>
            <a:r>
              <a:rPr lang="tr-TR" altLang="tr-TR" sz="2400" dirty="0"/>
              <a:t>' olmalıdır.</a:t>
            </a:r>
            <a:br>
              <a:rPr lang="en-US" altLang="tr-TR" sz="2400" dirty="0"/>
            </a:br>
            <a:r>
              <a:rPr lang="en-US" altLang="tr-TR" sz="2400" dirty="0"/>
              <a:t>'Material</a:t>
            </a:r>
            <a:r>
              <a:rPr lang="tr-TR" altLang="tr-TR" sz="2400" dirty="0"/>
              <a:t>' kısmında nesneye nasıl kaplanacağını seçebilirsiniz.</a:t>
            </a:r>
            <a:endParaRPr lang="en-US" altLang="tr-TR" sz="2400" dirty="0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88640"/>
            <a:ext cx="27241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9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Bump</a:t>
            </a:r>
            <a:r>
              <a:rPr lang="tr-TR" altLang="tr-TR" dirty="0"/>
              <a:t>/Normal</a:t>
            </a:r>
            <a:r>
              <a:rPr lang="en-US" altLang="tr-TR" dirty="0"/>
              <a:t> Mapping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Seçilen kaplama </a:t>
            </a:r>
            <a:r>
              <a:rPr lang="tr-TR" altLang="tr-TR" dirty="0" err="1"/>
              <a:t>rgb</a:t>
            </a:r>
            <a:r>
              <a:rPr lang="tr-TR" altLang="tr-TR" dirty="0"/>
              <a:t> değerlerine göre</a:t>
            </a:r>
            <a:r>
              <a:rPr lang="en-US" altLang="tr-TR" dirty="0"/>
              <a:t> normal</a:t>
            </a:r>
            <a:r>
              <a:rPr lang="tr-TR" altLang="tr-TR" dirty="0"/>
              <a:t> vektörlerini bükecektir.</a:t>
            </a:r>
            <a:endParaRPr lang="en-US" altLang="tr-TR" dirty="0"/>
          </a:p>
          <a:p>
            <a:r>
              <a:rPr lang="tr-TR" altLang="tr-TR" dirty="0"/>
              <a:t>Çok daha</a:t>
            </a:r>
            <a:r>
              <a:rPr lang="en-US" altLang="tr-TR" dirty="0"/>
              <a:t> </a:t>
            </a:r>
            <a:r>
              <a:rPr lang="tr-TR" altLang="tr-TR" dirty="0"/>
              <a:t>gerçekçi görüntüler sağlar.</a:t>
            </a:r>
            <a:endParaRPr lang="en-US" altLang="tr-TR" dirty="0"/>
          </a:p>
          <a:p>
            <a:endParaRPr lang="en-US" altLang="tr-TR" dirty="0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334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3F99A9-2A0C-459A-9E9E-F3EE27A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E2915-D335-48A3-87B9-250D5958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218"/>
            <a:ext cx="9144000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7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Bump</a:t>
            </a:r>
            <a:r>
              <a:rPr lang="tr-TR" altLang="tr-TR"/>
              <a:t>/Normal</a:t>
            </a:r>
            <a:r>
              <a:rPr lang="en-US" altLang="tr-TR"/>
              <a:t> Mapping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Nesne için yeni bir </a:t>
            </a:r>
            <a:r>
              <a:rPr lang="tr-TR" altLang="tr-TR" dirty="0" err="1"/>
              <a:t>texture</a:t>
            </a:r>
            <a:r>
              <a:rPr lang="tr-TR" altLang="tr-TR" dirty="0"/>
              <a:t> yaratın</a:t>
            </a:r>
          </a:p>
          <a:p>
            <a:pPr lvl="1"/>
            <a:r>
              <a:rPr lang="tr-TR" altLang="tr-TR" dirty="0"/>
              <a:t>tercihen yüksek kontrastlı olsun</a:t>
            </a:r>
          </a:p>
          <a:p>
            <a:r>
              <a:rPr lang="tr-TR" altLang="tr-TR" dirty="0" err="1"/>
              <a:t>Material</a:t>
            </a:r>
            <a:r>
              <a:rPr lang="tr-TR" altLang="tr-TR" dirty="0"/>
              <a:t> ayarlarına geri dönün.</a:t>
            </a:r>
          </a:p>
          <a:p>
            <a:r>
              <a:rPr lang="tr-TR" altLang="tr-TR" dirty="0"/>
              <a:t>‘</a:t>
            </a:r>
            <a:r>
              <a:rPr lang="tr-TR" altLang="tr-TR" dirty="0" err="1"/>
              <a:t>Map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’ ayarları altında:</a:t>
            </a:r>
          </a:p>
          <a:p>
            <a:pPr lvl="1"/>
            <a:r>
              <a:rPr lang="tr-TR" altLang="tr-TR" dirty="0" err="1"/>
              <a:t>Col</a:t>
            </a:r>
            <a:r>
              <a:rPr lang="tr-TR" altLang="tr-TR" dirty="0"/>
              <a:t> (</a:t>
            </a:r>
            <a:r>
              <a:rPr lang="tr-TR" altLang="tr-TR" dirty="0" err="1"/>
              <a:t>color</a:t>
            </a:r>
            <a:r>
              <a:rPr lang="tr-TR" altLang="tr-TR" dirty="0"/>
              <a:t>) kısmını kapatıp,</a:t>
            </a:r>
          </a:p>
          <a:p>
            <a:pPr lvl="1"/>
            <a:r>
              <a:rPr lang="tr-TR" altLang="tr-TR" dirty="0" err="1"/>
              <a:t>Nor</a:t>
            </a:r>
            <a:r>
              <a:rPr lang="tr-TR" altLang="tr-TR" dirty="0"/>
              <a:t> (</a:t>
            </a:r>
            <a:r>
              <a:rPr lang="tr-TR" altLang="tr-TR" dirty="0" err="1"/>
              <a:t>normals</a:t>
            </a:r>
            <a:r>
              <a:rPr lang="tr-TR" altLang="tr-TR" dirty="0"/>
              <a:t>) kısmına tıklayın.</a:t>
            </a:r>
          </a:p>
          <a:p>
            <a:r>
              <a:rPr lang="tr-TR" altLang="tr-TR" dirty="0"/>
              <a:t>Bu aşamadan sonra </a:t>
            </a:r>
            <a:br>
              <a:rPr lang="tr-TR" altLang="tr-TR" dirty="0"/>
            </a:br>
            <a:r>
              <a:rPr lang="tr-TR" altLang="tr-TR" dirty="0" err="1"/>
              <a:t>render</a:t>
            </a:r>
            <a:r>
              <a:rPr lang="tr-TR" altLang="tr-TR" dirty="0"/>
              <a:t> yapılırsa </a:t>
            </a:r>
            <a:br>
              <a:rPr lang="tr-TR" altLang="tr-TR" dirty="0"/>
            </a:br>
            <a:r>
              <a:rPr lang="tr-TR" altLang="tr-TR" dirty="0" err="1"/>
              <a:t>bump</a:t>
            </a:r>
            <a:r>
              <a:rPr lang="tr-TR" altLang="tr-TR" dirty="0"/>
              <a:t> </a:t>
            </a:r>
            <a:r>
              <a:rPr lang="tr-TR" altLang="tr-TR" dirty="0" err="1"/>
              <a:t>mapping</a:t>
            </a:r>
            <a:br>
              <a:rPr lang="tr-TR" altLang="tr-TR" dirty="0"/>
            </a:br>
            <a:r>
              <a:rPr lang="tr-TR" altLang="tr-TR" dirty="0"/>
              <a:t>etkisi görülebilir.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886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063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err="1"/>
              <a:t>Animasyon</a:t>
            </a:r>
            <a:endParaRPr lang="en-US" altLang="tr-T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/>
              <a:t>Animasyon anahtar kareler (</a:t>
            </a:r>
            <a:r>
              <a:rPr lang="tr-TR" altLang="tr-TR" i="1" dirty="0" err="1"/>
              <a:t>keyframes</a:t>
            </a:r>
            <a:r>
              <a:rPr lang="tr-TR" altLang="tr-TR" dirty="0"/>
              <a:t>) mantığına dayanır.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Temel fikir: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İlk karede modeli belli bir pozisyonda tutarız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Başka bir saniyeye/kareye geçeriz.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Modele  yeni bir şekil veririz.</a:t>
            </a:r>
          </a:p>
          <a:p>
            <a:pPr lvl="1">
              <a:lnSpc>
                <a:spcPct val="90000"/>
              </a:lnSpc>
            </a:pPr>
            <a:r>
              <a:rPr lang="tr-TR" altLang="tr-TR" dirty="0"/>
              <a:t>Blender ara geçiş karelerini bizim için hesaplar.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‘i’ tuşu bu iş için kullanılabilir.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Genellikle oluşturulan </a:t>
            </a:r>
            <a:r>
              <a:rPr lang="tr-TR" altLang="tr-TR" dirty="0" err="1"/>
              <a:t>spline</a:t>
            </a:r>
            <a:r>
              <a:rPr lang="tr-TR" altLang="tr-TR" dirty="0"/>
              <a:t> eğrilerini elle düzenlemek gerekecektir.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9188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Örnek</a:t>
            </a:r>
            <a:endParaRPr lang="en-US" altLang="tr-TR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We can rotate the moon by locking the ‘rot’ in frame one (rotation)</a:t>
            </a:r>
          </a:p>
          <a:p>
            <a:r>
              <a:rPr lang="en-US" altLang="tr-TR"/>
              <a:t>Then go to, for example, frame 41</a:t>
            </a:r>
          </a:p>
          <a:p>
            <a:r>
              <a:rPr lang="en-US" altLang="tr-TR"/>
              <a:t>Then, rotate the model, and lock its rotation again.</a:t>
            </a:r>
          </a:p>
          <a:p>
            <a:r>
              <a:rPr lang="en-US" altLang="tr-TR"/>
              <a:t>Go back to frame 1.</a:t>
            </a:r>
          </a:p>
          <a:p>
            <a:r>
              <a:rPr lang="en-US" altLang="tr-TR"/>
              <a:t>Press ALT-a to see animation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6463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62305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719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/>
              <a:t>Note: The window type is the IPO curve editor. Here, you can edit the</a:t>
            </a:r>
            <a:br>
              <a:rPr lang="en-US" altLang="tr-TR"/>
            </a:br>
            <a:r>
              <a:rPr lang="en-US" altLang="tr-TR"/>
              <a:t>curve to whatever you want.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505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Editing the Curves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Select the curve by right-clicking on it.</a:t>
            </a:r>
          </a:p>
          <a:p>
            <a:r>
              <a:rPr lang="en-US" altLang="tr-TR"/>
              <a:t>Press TAB to get into edit mode</a:t>
            </a:r>
          </a:p>
          <a:p>
            <a:r>
              <a:rPr lang="en-US" altLang="tr-TR"/>
              <a:t>Break it up by pressing ‘v’</a:t>
            </a:r>
          </a:p>
          <a:p>
            <a:r>
              <a:rPr lang="en-US" altLang="tr-TR"/>
              <a:t>Grab an end (using the ‘g’ key) and edit the curve.</a:t>
            </a:r>
          </a:p>
          <a:p>
            <a:r>
              <a:rPr lang="en-US" altLang="tr-TR"/>
              <a:t>For good animation, you </a:t>
            </a:r>
            <a:r>
              <a:rPr lang="en-US" altLang="tr-TR" i="1"/>
              <a:t>must know this</a:t>
            </a:r>
            <a:r>
              <a:rPr lang="en-US" altLang="tr-TR"/>
              <a:t>...</a:t>
            </a:r>
          </a:p>
          <a:p>
            <a:r>
              <a:rPr lang="en-US" altLang="tr-TR"/>
              <a:t>Also, there are options under the ‘curve’ menu that allow for repetition/extrapolation</a:t>
            </a:r>
          </a:p>
          <a:p>
            <a:endParaRPr lang="en-US" alt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335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49149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41325" y="2093913"/>
            <a:ext cx="297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/>
              <a:t>Extrapolating two points</a:t>
            </a:r>
          </a:p>
          <a:p>
            <a:r>
              <a:rPr lang="en-US" altLang="tr-TR"/>
              <a:t>makes an infinite line. In</a:t>
            </a:r>
          </a:p>
          <a:p>
            <a:r>
              <a:rPr lang="en-US" altLang="tr-TR"/>
              <a:t>our example, this will cause</a:t>
            </a:r>
          </a:p>
          <a:p>
            <a:r>
              <a:rPr lang="en-US" altLang="tr-TR"/>
              <a:t>the moon to rotate ‘forever’.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5346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Particle Systems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Particle System is good for:</a:t>
            </a:r>
          </a:p>
          <a:p>
            <a:pPr lvl="1"/>
            <a:r>
              <a:rPr lang="en-US" altLang="tr-TR"/>
              <a:t>smoke</a:t>
            </a:r>
          </a:p>
          <a:p>
            <a:pPr lvl="1"/>
            <a:r>
              <a:rPr lang="en-US" altLang="tr-TR"/>
              <a:t>fire</a:t>
            </a:r>
          </a:p>
          <a:p>
            <a:pPr lvl="1"/>
            <a:r>
              <a:rPr lang="en-US" altLang="tr-TR"/>
              <a:t>explosions</a:t>
            </a:r>
          </a:p>
          <a:p>
            <a:r>
              <a:rPr lang="en-US" altLang="tr-TR"/>
              <a:t>Basic idea: make particles come from vertices in a random fashion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660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A Simple Particle System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tr-TR" sz="2800"/>
              <a:t>Start by creating a circle of 16 or 32 vertices</a:t>
            </a:r>
          </a:p>
          <a:p>
            <a:r>
              <a:rPr lang="en-US" altLang="tr-TR" sz="2800"/>
              <a:t>Under the object settings, click the effects tab, then NEW EFFECT</a:t>
            </a:r>
          </a:p>
          <a:p>
            <a:r>
              <a:rPr lang="en-US" altLang="tr-TR" sz="2800"/>
              <a:t>Clicking the ‘Build’ button, you can see particles</a:t>
            </a:r>
          </a:p>
          <a:p>
            <a:r>
              <a:rPr lang="en-US" altLang="tr-TR" sz="2800"/>
              <a:t>Change rand to 0.110 and the Z under Force to be 0.05</a:t>
            </a:r>
          </a:p>
          <a:p>
            <a:r>
              <a:rPr lang="en-US" altLang="tr-TR" sz="2800"/>
              <a:t>Apply a texture (such as a halo) as the material</a:t>
            </a:r>
          </a:p>
          <a:p>
            <a:endParaRPr lang="en-US" altLang="tr-TR" sz="280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0575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6684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Particles Running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1813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124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3781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860925" y="4837113"/>
            <a:ext cx="3308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/>
              <a:t>Change rand and Z-force to be</a:t>
            </a:r>
          </a:p>
          <a:p>
            <a:r>
              <a:rPr lang="en-US" altLang="tr-TR"/>
              <a:t>non-zero.  Also, look into start,</a:t>
            </a:r>
          </a:p>
          <a:p>
            <a:r>
              <a:rPr lang="en-US" altLang="tr-TR"/>
              <a:t>end, and life of the particle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8775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Importing Models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It is possible to import DXF models, as well as some VRML models</a:t>
            </a:r>
          </a:p>
          <a:p>
            <a:r>
              <a:rPr lang="en-US" altLang="tr-TR"/>
              <a:t>For version 1.18, there is a script that imports 3DS Max files</a:t>
            </a:r>
          </a:p>
          <a:p>
            <a:r>
              <a:rPr lang="en-US" altLang="tr-TR"/>
              <a:t>Several free models/textures can be found here at </a:t>
            </a:r>
            <a:r>
              <a:rPr lang="en-US" altLang="tr-TR">
                <a:hlinkClick r:id="rId2"/>
              </a:rPr>
              <a:t>http://www.3dcafe.com/asp/freestuff.asp</a:t>
            </a:r>
            <a:r>
              <a:rPr lang="en-US" altLang="tr-TR"/>
              <a:t> </a:t>
            </a:r>
          </a:p>
          <a:p>
            <a:endParaRPr lang="en-US" alt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383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6774656-0772-4958-9A3F-84415B2F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4"/>
            <a:ext cx="9144000" cy="680028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9FFB5A7-AD17-4433-8D45-38EEAF91F1F6}"/>
              </a:ext>
            </a:extLst>
          </p:cNvPr>
          <p:cNvSpPr txBox="1">
            <a:spLocks noChangeArrowheads="1"/>
          </p:cNvSpPr>
          <p:nvPr/>
        </p:nvSpPr>
        <p:spPr>
          <a:xfrm>
            <a:off x="2123728" y="980728"/>
            <a:ext cx="4909683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dirty="0">
                <a:solidFill>
                  <a:schemeClr val="bg1"/>
                </a:solidFill>
              </a:rPr>
              <a:t>Temel Ara Yüz</a:t>
            </a:r>
            <a:endParaRPr lang="en-US" altLang="tr-TR" sz="3600" dirty="0">
              <a:solidFill>
                <a:schemeClr val="bg1"/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898CD78-CBAE-4F7B-8F5D-5AF4967C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03484"/>
            <a:ext cx="10775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chemeClr val="bg1"/>
                </a:solidFill>
              </a:rPr>
              <a:t>Menüler</a:t>
            </a:r>
            <a:endParaRPr lang="en-US" altLang="tr-TR" b="1" dirty="0">
              <a:solidFill>
                <a:schemeClr val="bg1"/>
              </a:solidFill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A2C2C095-18A7-434C-AD96-962BE9EEDE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7584" y="341785"/>
            <a:ext cx="90364" cy="114299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b="1">
              <a:solidFill>
                <a:schemeClr val="bg1"/>
              </a:solidFill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76C662B-44AA-4A9E-AC61-A5450054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2492896"/>
            <a:ext cx="1047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chemeClr val="bg1"/>
                </a:solidFill>
              </a:rPr>
              <a:t>K</a:t>
            </a:r>
            <a:r>
              <a:rPr lang="en-US" altLang="tr-TR" b="1" dirty="0" err="1">
                <a:solidFill>
                  <a:schemeClr val="bg1"/>
                </a:solidFill>
              </a:rPr>
              <a:t>amera</a:t>
            </a:r>
            <a:endParaRPr lang="en-US" altLang="tr-TR" b="1" dirty="0">
              <a:solidFill>
                <a:schemeClr val="bg1"/>
              </a:solidFill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B20E2940-0EF6-4F8D-AE3A-86683484B1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9792" y="2862228"/>
            <a:ext cx="144016" cy="20673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b="1">
              <a:solidFill>
                <a:schemeClr val="bg1"/>
              </a:solidFill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B296411-09BD-4F25-8112-43CACD87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580" y="1907540"/>
            <a:ext cx="548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chemeClr val="bg1"/>
                </a:solidFill>
              </a:rPr>
              <a:t>Işık</a:t>
            </a:r>
            <a:endParaRPr lang="en-US" altLang="tr-TR" b="1" dirty="0">
              <a:solidFill>
                <a:schemeClr val="bg1"/>
              </a:solidFill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3F59C0BD-A2C1-48D9-AF17-C2150B6E91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0455" y="2099627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b="1">
              <a:solidFill>
                <a:schemeClr val="bg1"/>
              </a:solidFill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5756337-3DB1-4AA2-965E-87B76F7B3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140968"/>
            <a:ext cx="97334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chemeClr val="bg1"/>
                </a:solidFill>
              </a:rPr>
              <a:t>Bir küp</a:t>
            </a:r>
            <a:endParaRPr lang="en-US" altLang="tr-TR" b="1" dirty="0">
              <a:solidFill>
                <a:schemeClr val="bg1"/>
              </a:solidFill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BF147A68-A331-4CC9-B4AB-DB648AA560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9384" y="3356992"/>
            <a:ext cx="220216" cy="838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b="1">
              <a:solidFill>
                <a:schemeClr val="bg1"/>
              </a:solidFill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468F5609-DA59-448A-B801-0D36FB932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4067780"/>
            <a:ext cx="986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chemeClr val="bg1"/>
                </a:solidFill>
              </a:rPr>
              <a:t>Ayarlar</a:t>
            </a:r>
            <a:endParaRPr lang="en-US" altLang="tr-TR" b="1" dirty="0">
              <a:solidFill>
                <a:schemeClr val="bg1"/>
              </a:solidFill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225D1AC2-F630-4B76-AC91-593DDF229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8040" y="4293096"/>
            <a:ext cx="23428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700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Words of Advice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Making simple movies isn’t hard, but it takes a </a:t>
            </a:r>
            <a:r>
              <a:rPr lang="en-US" altLang="tr-TR" i="1"/>
              <a:t>long time</a:t>
            </a:r>
          </a:p>
          <a:p>
            <a:r>
              <a:rPr lang="en-US" altLang="tr-TR"/>
              <a:t>Start early, or you won’t finish!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65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Başka Şeylerden Önce...</a:t>
            </a:r>
            <a:endParaRPr lang="en-US" altLang="tr-T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Sistem sizin için dosya açmaz, kaydetmez.</a:t>
            </a:r>
            <a:endParaRPr lang="en-US" altLang="tr-TR" dirty="0"/>
          </a:p>
          <a:p>
            <a:r>
              <a:rPr lang="tr-TR" altLang="tr-TR" dirty="0"/>
              <a:t>Sıkı sık projenizi kaydetmeyi unutmayın</a:t>
            </a:r>
            <a:r>
              <a:rPr lang="en-US" altLang="tr-TR" dirty="0"/>
              <a:t>!</a:t>
            </a:r>
          </a:p>
          <a:p>
            <a:pPr lvl="1"/>
            <a:r>
              <a:rPr lang="tr-TR" altLang="tr-TR" dirty="0"/>
              <a:t>Yedekler iyidir, isim değiştirerek projenin sürümlerini oluşturun.</a:t>
            </a:r>
            <a:endParaRPr lang="en-US" altLang="tr-TR" dirty="0"/>
          </a:p>
          <a:p>
            <a:pPr lvl="1"/>
            <a:r>
              <a:rPr lang="tr-TR" altLang="tr-TR" dirty="0"/>
              <a:t>B</a:t>
            </a:r>
            <a:r>
              <a:rPr lang="en-US" altLang="tr-TR" dirty="0"/>
              <a:t>lender </a:t>
            </a:r>
            <a:r>
              <a:rPr lang="tr-TR" altLang="tr-TR" dirty="0"/>
              <a:t>çakılabilir.</a:t>
            </a:r>
            <a:endParaRPr lang="en-US" altLang="tr-TR" dirty="0"/>
          </a:p>
          <a:p>
            <a:r>
              <a:rPr lang="en-US" altLang="tr-TR" dirty="0"/>
              <a:t>Blender </a:t>
            </a:r>
            <a:r>
              <a:rPr lang="tr-TR" altLang="tr-TR" dirty="0"/>
              <a:t>dosyaları çok büyük olabiliyor.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116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Tuşlarla Etkileşim </a:t>
            </a:r>
            <a:r>
              <a:rPr lang="en-US" altLang="tr-TR" dirty="0"/>
              <a:t>(</a:t>
            </a:r>
            <a:r>
              <a:rPr lang="tr-TR" altLang="tr-TR" dirty="0"/>
              <a:t>Değer Alanları</a:t>
            </a:r>
            <a:r>
              <a:rPr lang="en-US" altLang="tr-TR" dirty="0"/>
              <a:t>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Üç yolla etkileşim var</a:t>
            </a:r>
            <a:r>
              <a:rPr lang="en-US" altLang="tr-TR" dirty="0"/>
              <a:t>:</a:t>
            </a:r>
          </a:p>
          <a:p>
            <a:pPr lvl="1"/>
            <a:r>
              <a:rPr lang="tr-TR" altLang="tr-TR" dirty="0"/>
              <a:t>Değerin üzerine tıkladığınızda</a:t>
            </a:r>
            <a:endParaRPr lang="en-US" altLang="tr-TR" dirty="0"/>
          </a:p>
          <a:p>
            <a:pPr lvl="2"/>
            <a:r>
              <a:rPr lang="tr-TR" altLang="tr-TR" dirty="0"/>
              <a:t>Kullanıcı istediği değeri girebilir.</a:t>
            </a:r>
            <a:endParaRPr lang="en-US" altLang="tr-TR" dirty="0"/>
          </a:p>
          <a:p>
            <a:pPr lvl="1"/>
            <a:r>
              <a:rPr lang="tr-TR" altLang="tr-TR" dirty="0"/>
              <a:t>Sol ve sağa tıkladığınızda</a:t>
            </a:r>
            <a:endParaRPr lang="en-US" altLang="tr-TR" dirty="0"/>
          </a:p>
          <a:p>
            <a:pPr lvl="2"/>
            <a:r>
              <a:rPr lang="tr-TR" altLang="tr-TR" dirty="0"/>
              <a:t>Değeri tek tek arttırmak ve azaltmak mümkündür.</a:t>
            </a:r>
            <a:endParaRPr lang="en-US" altLang="tr-TR" dirty="0"/>
          </a:p>
          <a:p>
            <a:pPr lvl="1"/>
            <a:r>
              <a:rPr lang="tr-TR" altLang="tr-TR" dirty="0"/>
              <a:t>Fare ile tuşları tutup sürüklediğinizde</a:t>
            </a:r>
            <a:endParaRPr lang="en-US" altLang="tr-TR" dirty="0"/>
          </a:p>
          <a:p>
            <a:pPr lvl="2"/>
            <a:r>
              <a:rPr lang="tr-TR" altLang="tr-TR" dirty="0"/>
              <a:t>Biraz kontrolü zordur ama </a:t>
            </a:r>
            <a:r>
              <a:rPr lang="en-US" altLang="tr-TR" dirty="0"/>
              <a:t>‘slider’</a:t>
            </a:r>
            <a:r>
              <a:rPr lang="tr-TR" altLang="tr-TR" dirty="0"/>
              <a:t> tarzı etkileşim yapar.</a:t>
            </a:r>
            <a:endParaRPr lang="en-US" altLang="tr-TR" dirty="0"/>
          </a:p>
          <a:p>
            <a:pPr lvl="2"/>
            <a:r>
              <a:rPr lang="tr-TR" altLang="tr-TR" dirty="0"/>
              <a:t>Değerin zor tahmin edildiği durumlarda iyidir.</a:t>
            </a:r>
            <a:endParaRPr lang="en-US" altLang="tr-TR" dirty="0"/>
          </a:p>
          <a:p>
            <a:pPr lvl="1"/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218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İlk Ayarlar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5266928" cy="4937760"/>
          </a:xfrm>
        </p:spPr>
        <p:txBody>
          <a:bodyPr>
            <a:normAutofit/>
          </a:bodyPr>
          <a:lstStyle/>
          <a:p>
            <a:r>
              <a:rPr lang="tr-TR" altLang="tr-TR" sz="2400" dirty="0"/>
              <a:t>Sağ paneldeki "</a:t>
            </a:r>
            <a:r>
              <a:rPr lang="tr-TR" altLang="tr-TR" sz="2400" dirty="0" err="1"/>
              <a:t>Output</a:t>
            </a:r>
            <a:r>
              <a:rPr lang="tr-TR" altLang="tr-TR" sz="2400" dirty="0"/>
              <a:t>" ayarları:</a:t>
            </a:r>
            <a:endParaRPr lang="tr-TR" altLang="tr-TR" sz="2800" dirty="0"/>
          </a:p>
          <a:p>
            <a:pPr lvl="1"/>
            <a:r>
              <a:rPr lang="tr-TR" altLang="tr-TR" sz="2000" dirty="0"/>
              <a:t>Çıktı ve animasyon sonuçlarını kaydedeceğiniz klasörü belirtirsiniz.</a:t>
            </a:r>
            <a:endParaRPr lang="en-US" altLang="tr-TR" sz="2000" dirty="0"/>
          </a:p>
          <a:p>
            <a:pPr lvl="1"/>
            <a:r>
              <a:rPr lang="tr-TR" altLang="tr-TR" sz="2000" dirty="0"/>
              <a:t>Dosya tipleri de belirtilir.</a:t>
            </a:r>
            <a:endParaRPr lang="en-US" altLang="tr-TR" sz="2000" dirty="0"/>
          </a:p>
          <a:p>
            <a:pPr lvl="1"/>
            <a:r>
              <a:rPr lang="tr-TR" altLang="tr-TR" sz="2000" dirty="0"/>
              <a:t>Bunlar dışında burayı kendi haline bırakın.</a:t>
            </a:r>
            <a:endParaRPr lang="en-US" altLang="tr-TR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FB751-BB8F-4E70-B23C-B5151100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29" y="404664"/>
            <a:ext cx="32289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6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8356</TotalTime>
  <Words>1996</Words>
  <Application>Microsoft Office PowerPoint</Application>
  <PresentationFormat>On-screen Show (4:3)</PresentationFormat>
  <Paragraphs>379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Bookman Old Style</vt:lpstr>
      <vt:lpstr>Calibri</vt:lpstr>
      <vt:lpstr>Gill Sans MT</vt:lpstr>
      <vt:lpstr>Verdana</vt:lpstr>
      <vt:lpstr>Wingdings</vt:lpstr>
      <vt:lpstr>Wingdings 3</vt:lpstr>
      <vt:lpstr>Origin</vt:lpstr>
      <vt:lpstr>Bilgisayar Grafikleri Yrd.Doç.Dr.Cengiz Güngör</vt:lpstr>
      <vt:lpstr>Genel Bakış</vt:lpstr>
      <vt:lpstr>Genel Bilgiler</vt:lpstr>
      <vt:lpstr>Gerekenler</vt:lpstr>
      <vt:lpstr>PowerPoint Presentation</vt:lpstr>
      <vt:lpstr>PowerPoint Presentation</vt:lpstr>
      <vt:lpstr>Başka Şeylerden Önce...</vt:lpstr>
      <vt:lpstr>Tuşlarla Etkileşim (Değer Alanları)</vt:lpstr>
      <vt:lpstr>İlk Ayarlar</vt:lpstr>
      <vt:lpstr>Animasyon İlk Ayarları (Output içinde)</vt:lpstr>
      <vt:lpstr>İlk Ayarlar (Rendering)</vt:lpstr>
      <vt:lpstr>Farklı Bakışlar</vt:lpstr>
      <vt:lpstr>Farklı Bakışlar</vt:lpstr>
      <vt:lpstr>Ekranları Parçalama</vt:lpstr>
      <vt:lpstr>Ekranları Parçalama</vt:lpstr>
      <vt:lpstr>Ekranları Parçalama</vt:lpstr>
      <vt:lpstr>Çalışmanızı Görmek (ing: Render)</vt:lpstr>
      <vt:lpstr>Sahneye Nesne Ekleme</vt:lpstr>
      <vt:lpstr>Bir Nesnenin Modları</vt:lpstr>
      <vt:lpstr>Bir Nesnenin 'Edit'lenmesi</vt:lpstr>
      <vt:lpstr>Sahneye NURBS Yüzeyler Eklemek</vt:lpstr>
      <vt:lpstr>NURBS'ler</vt:lpstr>
      <vt:lpstr>Temel Dönüşümler</vt:lpstr>
      <vt:lpstr>Temel Modelleme</vt:lpstr>
      <vt:lpstr>Temel Modelleme</vt:lpstr>
      <vt:lpstr>Temel Modelleme</vt:lpstr>
      <vt:lpstr>Temel Modelleme</vt:lpstr>
      <vt:lpstr>Temel Modelleme</vt:lpstr>
      <vt:lpstr>Temel Modelleme</vt:lpstr>
      <vt:lpstr>Temel Modelleme</vt:lpstr>
      <vt:lpstr>Temel Modelleme</vt:lpstr>
      <vt:lpstr>Derste Yapılan Örnek</vt:lpstr>
      <vt:lpstr>Araçlar Resimlerden Modellenir</vt:lpstr>
      <vt:lpstr>PowerPoint Presentation</vt:lpstr>
      <vt:lpstr>Işıklandırma</vt:lpstr>
      <vt:lpstr>Temel Işıklar</vt:lpstr>
      <vt:lpstr>Işık Özelliklerinin  Değiştirilmesi</vt:lpstr>
      <vt:lpstr>Hacimsel Işık</vt:lpstr>
      <vt:lpstr>Diğer Işık İpuçları</vt:lpstr>
      <vt:lpstr>Ortam Ayarları</vt:lpstr>
      <vt:lpstr>Ortam Ayarları</vt:lpstr>
      <vt:lpstr>Temel Materyaller</vt:lpstr>
      <vt:lpstr>'Specular' Yansıma- lar ve Şeffaflık.</vt:lpstr>
      <vt:lpstr>Raytracing</vt:lpstr>
      <vt:lpstr>Kaplama (İng: Texture Mapping)</vt:lpstr>
      <vt:lpstr>Fonksiyonel Kaplamalar</vt:lpstr>
      <vt:lpstr>Örnek: Mermer (Marble)</vt:lpstr>
      <vt:lpstr>Kaplama Resmi Yüklenmesi</vt:lpstr>
      <vt:lpstr>Bump/Normal Mapping</vt:lpstr>
      <vt:lpstr>Bump/Normal Mapping</vt:lpstr>
      <vt:lpstr>Animasyon</vt:lpstr>
      <vt:lpstr>Örnek</vt:lpstr>
      <vt:lpstr>PowerPoint Presentation</vt:lpstr>
      <vt:lpstr>Editing the Curves</vt:lpstr>
      <vt:lpstr>PowerPoint Presentation</vt:lpstr>
      <vt:lpstr>Particle Systems</vt:lpstr>
      <vt:lpstr>A Simple Particle System</vt:lpstr>
      <vt:lpstr>Particles Running</vt:lpstr>
      <vt:lpstr>Importing Models</vt:lpstr>
      <vt:lpstr>Words of Advice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317</cp:revision>
  <dcterms:created xsi:type="dcterms:W3CDTF">2013-09-20T11:24:12Z</dcterms:created>
  <dcterms:modified xsi:type="dcterms:W3CDTF">2021-01-06T12:17:06Z</dcterms:modified>
</cp:coreProperties>
</file>