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7"/>
  </p:notesMasterIdLst>
  <p:sldIdLst>
    <p:sldId id="301" r:id="rId2"/>
    <p:sldId id="302" r:id="rId3"/>
    <p:sldId id="303" r:id="rId4"/>
    <p:sldId id="304" r:id="rId5"/>
    <p:sldId id="305" r:id="rId6"/>
    <p:sldId id="306" r:id="rId7"/>
    <p:sldId id="307" r:id="rId8"/>
    <p:sldId id="308" r:id="rId9"/>
    <p:sldId id="309" r:id="rId10"/>
    <p:sldId id="310" r:id="rId11"/>
    <p:sldId id="311" r:id="rId12"/>
    <p:sldId id="314" r:id="rId13"/>
    <p:sldId id="312" r:id="rId14"/>
    <p:sldId id="313" r:id="rId15"/>
    <p:sldId id="315" r:id="rId16"/>
    <p:sldId id="322" r:id="rId17"/>
    <p:sldId id="323" r:id="rId18"/>
    <p:sldId id="316" r:id="rId19"/>
    <p:sldId id="317" r:id="rId20"/>
    <p:sldId id="318" r:id="rId21"/>
    <p:sldId id="319" r:id="rId22"/>
    <p:sldId id="320" r:id="rId23"/>
    <p:sldId id="324" r:id="rId24"/>
    <p:sldId id="325" r:id="rId25"/>
    <p:sldId id="326" r:id="rId2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400" autoAdjust="0"/>
  </p:normalViewPr>
  <p:slideViewPr>
    <p:cSldViewPr>
      <p:cViewPr varScale="1">
        <p:scale>
          <a:sx n="63" d="100"/>
          <a:sy n="63" d="100"/>
        </p:scale>
        <p:origin x="1332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460C12-1A27-4A64-B0B2-F796C1A51EED}" type="datetimeFigureOut">
              <a:rPr lang="tr-TR" smtClean="0"/>
              <a:pPr/>
              <a:t>26.02.2021</a:t>
            </a:fld>
            <a:endParaRPr lang="tr-T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7C25BA-1208-4CE7-BA56-982F150D70B7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4462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467544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CDFDF45-B05A-4083-AAC7-D93DF07C3BB8}" type="datetime1">
              <a:rPr lang="tr-TR" smtClean="0"/>
              <a:pPr/>
              <a:t>26.02.2021</a:t>
            </a:fld>
            <a:endParaRPr lang="tr-TR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6521152" y="6375608"/>
            <a:ext cx="2227312" cy="365760"/>
          </a:xfrm>
        </p:spPr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70EDD-4205-433A-B6CB-CF6DD2DA6306}" type="datetime1">
              <a:rPr lang="tr-TR" smtClean="0"/>
              <a:pPr/>
              <a:t>26.02.2021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A127D-451D-47F7-9B1A-9E708C5295EA}" type="datetime1">
              <a:rPr lang="tr-TR" smtClean="0"/>
              <a:pPr/>
              <a:t>26.02.2021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AD79201-FC9B-4FA7-808D-5B3C3CF9572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E7002D3-6063-4943-BD8E-198411180E57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5359699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BFD24-6C52-40D0-AEF6-ED73A9F505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4C8DF00-CFF6-47FD-AA66-CFCB486148CC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268792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3F5B-CA1F-4DB0-9F24-ACC79FBE47D7}" type="datetime1">
              <a:rPr lang="tr-TR" smtClean="0"/>
              <a:pPr/>
              <a:t>26.02.2021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88224" y="6356350"/>
            <a:ext cx="2126304" cy="365760"/>
          </a:xfrm>
          <a:solidFill>
            <a:schemeClr val="bg1"/>
          </a:solidFill>
        </p:spPr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spcBef>
                <a:spcPts val="1200"/>
              </a:spcBef>
              <a:defRPr sz="2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2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0960DCE6-766E-49E7-B2E2-340AE244AD26}" type="datetime1">
              <a:rPr lang="tr-TR" smtClean="0"/>
              <a:pPr/>
              <a:t>26.02.2021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49279-1099-4222-AFEC-1F85D6D8FBE7}" type="datetime1">
              <a:rPr lang="tr-TR" smtClean="0"/>
              <a:pPr/>
              <a:t>26.02.2021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DA600-E9D0-4753-AE05-DF97FF1B874E}" type="datetime1">
              <a:rPr lang="tr-TR" smtClean="0"/>
              <a:pPr/>
              <a:t>26.02.2021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70A70-7FCC-4E86-B076-A7933EB67FD1}" type="datetime1">
              <a:rPr lang="tr-TR" smtClean="0"/>
              <a:pPr/>
              <a:t>26.02.2021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BC2A-2C61-4C3A-9217-4299804337F2}" type="datetime1">
              <a:rPr lang="tr-TR" smtClean="0"/>
              <a:pPr/>
              <a:t>26.02.2021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D07F5-DE31-4F58-B5B9-CA4D40378050}" type="datetime1">
              <a:rPr lang="tr-TR" smtClean="0"/>
              <a:pPr/>
              <a:t>26.02.2021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795C6-6473-48B2-A712-1EE437C3E56F}" type="datetime1">
              <a:rPr lang="tr-TR" smtClean="0"/>
              <a:pPr/>
              <a:t>26.02.2021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ctr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323528" y="6237312"/>
            <a:ext cx="57606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536975" y="6375608"/>
            <a:ext cx="2139481" cy="365760"/>
          </a:xfrm>
          <a:prstGeom prst="rect">
            <a:avLst/>
          </a:prstGeom>
          <a:solidFill>
            <a:schemeClr val="bg1"/>
          </a:solidFill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678150-2F3D-4E05-931D-3530E2373772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67544" y="6342464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88B272E-DE6C-4CD0-BFE9-F935876A97FC}" type="datetime1">
              <a:rPr lang="tr-TR" smtClean="0"/>
              <a:pPr/>
              <a:t>26.02.2021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b="1" kern="1200">
          <a:solidFill>
            <a:srgbClr val="C00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3717032"/>
            <a:ext cx="6858000" cy="100811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tr-TR" dirty="0">
                <a:solidFill>
                  <a:srgbClr val="C00000"/>
                </a:solidFill>
              </a:rPr>
              <a:t>Linux Dosya Sistemi</a:t>
            </a:r>
            <a:endParaRPr lang="tr-TR" sz="20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608806"/>
          </a:xfrm>
        </p:spPr>
        <p:txBody>
          <a:bodyPr>
            <a:normAutofit fontScale="85000" lnSpcReduction="20000"/>
          </a:bodyPr>
          <a:lstStyle/>
          <a:p>
            <a:r>
              <a:rPr lang="tr-TR" dirty="0"/>
              <a:t>Dr. Cengiz Güngör</a:t>
            </a:r>
          </a:p>
          <a:p>
            <a:r>
              <a:rPr lang="tr-TR" dirty="0"/>
              <a:t>Teşekkürler: Mert Can Alıcı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838747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CD51A-8E81-4BF6-BEBC-03946E37F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Linux Dosya Yapısı: </a:t>
            </a:r>
            <a:r>
              <a:rPr lang="tr-TR" dirty="0" err="1"/>
              <a:t>boot</a:t>
            </a:r>
            <a:r>
              <a:rPr lang="tr-TR" dirty="0"/>
              <a:t>, dev ve </a:t>
            </a:r>
            <a:r>
              <a:rPr lang="tr-TR" dirty="0" err="1"/>
              <a:t>etc</a:t>
            </a:r>
            <a:r>
              <a:rPr lang="tr-TR" dirty="0"/>
              <a:t> dizinleri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8AE58BD-86BC-40DC-9515-208682C01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10</a:t>
            </a:fld>
            <a:endParaRPr lang="tr-T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E89D5A-8BA3-4208-93E5-05758D18BA2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l"/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(/</a:t>
            </a:r>
            <a:r>
              <a:rPr lang="tr-TR" sz="2800" b="0" i="0" u="none" strike="noStrike" baseline="0" dirty="0" err="1">
                <a:solidFill>
                  <a:srgbClr val="1C1C1C"/>
                </a:solidFill>
                <a:latin typeface="Arial" panose="020B0604020202020204" pitchFamily="34" charset="0"/>
              </a:rPr>
              <a:t>boot</a:t>
            </a:r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): </a:t>
            </a:r>
          </a:p>
          <a:p>
            <a:pPr lvl="1"/>
            <a:r>
              <a:rPr lang="tr-TR" sz="26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Sistemin açılışı sırasında kullanılan dosyalar bu dizin altında yer alır.</a:t>
            </a:r>
            <a:endParaRPr lang="tr-TR" sz="2600" dirty="0">
              <a:solidFill>
                <a:srgbClr val="1C1C1C"/>
              </a:solidFill>
              <a:latin typeface="Arial" panose="020B0604020202020204" pitchFamily="34" charset="0"/>
            </a:endParaRPr>
          </a:p>
          <a:p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(/dev):</a:t>
            </a:r>
          </a:p>
          <a:p>
            <a:pPr lvl="1"/>
            <a:r>
              <a:rPr lang="tr-TR" sz="26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Sistemdeki aygıtlar ve disk bölümlerine ait dosyalar bu dizin </a:t>
            </a:r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altındadır.</a:t>
            </a:r>
          </a:p>
          <a:p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(/</a:t>
            </a:r>
            <a:r>
              <a:rPr lang="tr-TR" sz="2800" b="0" i="0" u="none" strike="noStrike" baseline="0" dirty="0" err="1">
                <a:solidFill>
                  <a:srgbClr val="1C1C1C"/>
                </a:solidFill>
                <a:latin typeface="Arial" panose="020B0604020202020204" pitchFamily="34" charset="0"/>
              </a:rPr>
              <a:t>etc</a:t>
            </a:r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):</a:t>
            </a:r>
          </a:p>
          <a:p>
            <a:pPr lvl="1"/>
            <a:r>
              <a:rPr lang="tr-TR" sz="26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Sistemle ilgili yapılandırma dosyaları bu dizinin altında bulunur.</a:t>
            </a:r>
          </a:p>
        </p:txBody>
      </p:sp>
    </p:spTree>
    <p:extLst>
      <p:ext uri="{BB962C8B-B14F-4D97-AF65-F5344CB8AC3E}">
        <p14:creationId xmlns:p14="http://schemas.microsoft.com/office/powerpoint/2010/main" val="1030848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asswd yapısı ile ilgili görsel sonucu">
            <a:extLst>
              <a:ext uri="{FF2B5EF4-FFF2-40B4-BE49-F238E27FC236}">
                <a16:creationId xmlns:a16="http://schemas.microsoft.com/office/drawing/2014/main" id="{BB9FD132-3B3C-42C4-974F-6ED835FEE1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28005"/>
            <a:ext cx="8352720" cy="1941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29DECCC-9CAA-4677-AC54-30E2FDD08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/</a:t>
            </a:r>
            <a:r>
              <a:rPr lang="tr-TR" dirty="0" err="1"/>
              <a:t>etc</a:t>
            </a:r>
            <a:r>
              <a:rPr lang="tr-TR" dirty="0"/>
              <a:t>/</a:t>
            </a:r>
            <a:r>
              <a:rPr lang="tr-TR" dirty="0" err="1"/>
              <a:t>passwd</a:t>
            </a:r>
            <a:r>
              <a:rPr lang="tr-TR" dirty="0"/>
              <a:t> dosyası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916303B-0AD2-4349-8839-40B454BC4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11</a:t>
            </a:fld>
            <a:endParaRPr lang="tr-T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8EAAE9-ACD7-4B45-94C4-974BFAF1A46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Kullanıcı bilgilerini tutar, herkes okuyabilir:</a:t>
            </a: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endParaRPr lang="tr-TR" dirty="0">
              <a:latin typeface="Consolas" panose="020B0609020204030204" pitchFamily="49" charset="0"/>
            </a:endParaRP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>
                <a:latin typeface="Consolas" panose="020B0609020204030204" pitchFamily="49" charset="0"/>
              </a:rPr>
              <a:t>&gt; </a:t>
            </a:r>
            <a:r>
              <a:rPr lang="tr-TR" dirty="0" err="1">
                <a:latin typeface="Consolas" panose="020B0609020204030204" pitchFamily="49" charset="0"/>
              </a:rPr>
              <a:t>cat</a:t>
            </a:r>
            <a:r>
              <a:rPr lang="tr-TR" dirty="0">
                <a:latin typeface="Consolas" panose="020B0609020204030204" pitchFamily="49" charset="0"/>
              </a:rPr>
              <a:t> /</a:t>
            </a:r>
            <a:r>
              <a:rPr lang="tr-TR" dirty="0" err="1">
                <a:latin typeface="Consolas" panose="020B0609020204030204" pitchFamily="49" charset="0"/>
              </a:rPr>
              <a:t>etc</a:t>
            </a:r>
            <a:r>
              <a:rPr lang="tr-TR" dirty="0">
                <a:latin typeface="Consolas" panose="020B0609020204030204" pitchFamily="49" charset="0"/>
              </a:rPr>
              <a:t>/</a:t>
            </a:r>
            <a:r>
              <a:rPr lang="tr-TR" dirty="0" err="1">
                <a:latin typeface="Consolas" panose="020B0609020204030204" pitchFamily="49" charset="0"/>
              </a:rPr>
              <a:t>passwd</a:t>
            </a:r>
            <a:endParaRPr lang="tr-TR" dirty="0">
              <a:latin typeface="Consolas" panose="020B0609020204030204" pitchFamily="49" charset="0"/>
            </a:endParaRP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>
                <a:latin typeface="Consolas" panose="020B0609020204030204" pitchFamily="49" charset="0"/>
              </a:rPr>
              <a:t>root:x:0:0:root:/</a:t>
            </a:r>
            <a:r>
              <a:rPr lang="tr-TR" dirty="0" err="1">
                <a:latin typeface="Consolas" panose="020B0609020204030204" pitchFamily="49" charset="0"/>
              </a:rPr>
              <a:t>root</a:t>
            </a:r>
            <a:r>
              <a:rPr lang="tr-TR" dirty="0">
                <a:latin typeface="Consolas" panose="020B0609020204030204" pitchFamily="49" charset="0"/>
              </a:rPr>
              <a:t>:/bin/</a:t>
            </a:r>
            <a:r>
              <a:rPr lang="tr-TR" dirty="0" err="1">
                <a:latin typeface="Consolas" panose="020B0609020204030204" pitchFamily="49" charset="0"/>
              </a:rPr>
              <a:t>bash</a:t>
            </a:r>
            <a:endParaRPr lang="tr-TR" dirty="0">
              <a:latin typeface="Consolas" panose="020B0609020204030204" pitchFamily="49" charset="0"/>
            </a:endParaRP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>
                <a:latin typeface="Consolas" panose="020B0609020204030204" pitchFamily="49" charset="0"/>
              </a:rPr>
              <a:t>bin:x:1:1:bin:/bin:/</a:t>
            </a:r>
            <a:r>
              <a:rPr lang="tr-TR" dirty="0" err="1">
                <a:latin typeface="Consolas" panose="020B0609020204030204" pitchFamily="49" charset="0"/>
              </a:rPr>
              <a:t>sbin</a:t>
            </a:r>
            <a:r>
              <a:rPr lang="tr-TR" dirty="0">
                <a:latin typeface="Consolas" panose="020B0609020204030204" pitchFamily="49" charset="0"/>
              </a:rPr>
              <a:t>/</a:t>
            </a:r>
            <a:r>
              <a:rPr lang="tr-TR" dirty="0" err="1">
                <a:latin typeface="Consolas" panose="020B0609020204030204" pitchFamily="49" charset="0"/>
              </a:rPr>
              <a:t>nologin</a:t>
            </a:r>
            <a:endParaRPr lang="tr-TR" dirty="0">
              <a:latin typeface="Consolas" panose="020B0609020204030204" pitchFamily="49" charset="0"/>
            </a:endParaRP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>
                <a:latin typeface="Consolas" panose="020B0609020204030204" pitchFamily="49" charset="0"/>
              </a:rPr>
              <a:t>daemon:x:2:2:daemon:/</a:t>
            </a:r>
            <a:r>
              <a:rPr lang="tr-TR" dirty="0" err="1">
                <a:latin typeface="Consolas" panose="020B0609020204030204" pitchFamily="49" charset="0"/>
              </a:rPr>
              <a:t>sbin</a:t>
            </a:r>
            <a:r>
              <a:rPr lang="tr-TR" dirty="0">
                <a:latin typeface="Consolas" panose="020B0609020204030204" pitchFamily="49" charset="0"/>
              </a:rPr>
              <a:t>:/</a:t>
            </a:r>
            <a:r>
              <a:rPr lang="tr-TR" dirty="0" err="1">
                <a:latin typeface="Consolas" panose="020B0609020204030204" pitchFamily="49" charset="0"/>
              </a:rPr>
              <a:t>sbin</a:t>
            </a:r>
            <a:r>
              <a:rPr lang="tr-TR" dirty="0">
                <a:latin typeface="Consolas" panose="020B0609020204030204" pitchFamily="49" charset="0"/>
              </a:rPr>
              <a:t>/</a:t>
            </a:r>
            <a:r>
              <a:rPr lang="tr-TR" dirty="0" err="1">
                <a:latin typeface="Consolas" panose="020B0609020204030204" pitchFamily="49" charset="0"/>
              </a:rPr>
              <a:t>nologin</a:t>
            </a:r>
            <a:endParaRPr lang="tr-TR" dirty="0">
              <a:latin typeface="Consolas" panose="020B0609020204030204" pitchFamily="49" charset="0"/>
            </a:endParaRP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>
                <a:latin typeface="Consolas" panose="020B0609020204030204" pitchFamily="49" charset="0"/>
              </a:rPr>
              <a:t>. . .</a:t>
            </a: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>
                <a:latin typeface="Consolas" panose="020B0609020204030204" pitchFamily="49" charset="0"/>
              </a:rPr>
              <a:t>cengiz</a:t>
            </a:r>
            <a:r>
              <a:rPr lang="de-DE" dirty="0">
                <a:latin typeface="Consolas" panose="020B0609020204030204" pitchFamily="49" charset="0"/>
              </a:rPr>
              <a:t>:x:</a:t>
            </a:r>
            <a:r>
              <a:rPr lang="tr-TR" dirty="0">
                <a:latin typeface="Consolas" panose="020B0609020204030204" pitchFamily="49" charset="0"/>
              </a:rPr>
              <a:t>1002</a:t>
            </a:r>
            <a:r>
              <a:rPr lang="de-DE" dirty="0">
                <a:latin typeface="Consolas" panose="020B0609020204030204" pitchFamily="49" charset="0"/>
              </a:rPr>
              <a:t>:</a:t>
            </a:r>
            <a:r>
              <a:rPr lang="tr-TR" dirty="0">
                <a:latin typeface="Consolas" panose="020B0609020204030204" pitchFamily="49" charset="0"/>
              </a:rPr>
              <a:t>1002</a:t>
            </a:r>
            <a:r>
              <a:rPr lang="de-DE" dirty="0">
                <a:latin typeface="Consolas" panose="020B0609020204030204" pitchFamily="49" charset="0"/>
              </a:rPr>
              <a:t>:</a:t>
            </a:r>
            <a:r>
              <a:rPr lang="tr-TR" dirty="0">
                <a:latin typeface="Consolas" panose="020B0609020204030204" pitchFamily="49" charset="0"/>
              </a:rPr>
              <a:t>gungor</a:t>
            </a:r>
            <a:r>
              <a:rPr lang="de-DE" dirty="0">
                <a:latin typeface="Consolas" panose="020B0609020204030204" pitchFamily="49" charset="0"/>
              </a:rPr>
              <a:t>:/</a:t>
            </a:r>
            <a:r>
              <a:rPr lang="de-DE" dirty="0" err="1">
                <a:latin typeface="Consolas" panose="020B0609020204030204" pitchFamily="49" charset="0"/>
              </a:rPr>
              <a:t>home</a:t>
            </a:r>
            <a:r>
              <a:rPr lang="de-DE" dirty="0">
                <a:latin typeface="Consolas" panose="020B0609020204030204" pitchFamily="49" charset="0"/>
              </a:rPr>
              <a:t>/</a:t>
            </a:r>
            <a:r>
              <a:rPr lang="tr-TR" dirty="0">
                <a:latin typeface="Consolas" panose="020B0609020204030204" pitchFamily="49" charset="0"/>
              </a:rPr>
              <a:t>cengiz</a:t>
            </a:r>
            <a:r>
              <a:rPr lang="de-DE" dirty="0">
                <a:latin typeface="Consolas" panose="020B0609020204030204" pitchFamily="49" charset="0"/>
              </a:rPr>
              <a:t>:/bin/bash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tr-TR" dirty="0">
              <a:latin typeface="Consolas" panose="020B0609020204030204" pitchFamily="49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A0CA2E7-633A-4620-AE28-7028EEB265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0422" y="5460043"/>
            <a:ext cx="909937" cy="3048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46FC0FA-DA34-42A9-BC66-5710AC9AD1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9006" y="5428817"/>
            <a:ext cx="1000125" cy="33337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BE6718C-F118-4252-9AEA-4BD8B3D737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18988" y="5440991"/>
            <a:ext cx="909936" cy="33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29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F45DC-97C9-46AB-85EB-B5891FB06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/</a:t>
            </a:r>
            <a:r>
              <a:rPr lang="tr-TR" dirty="0" err="1"/>
              <a:t>etc</a:t>
            </a:r>
            <a:r>
              <a:rPr lang="tr-TR" dirty="0"/>
              <a:t>/</a:t>
            </a:r>
            <a:r>
              <a:rPr lang="tr-TR" dirty="0" err="1"/>
              <a:t>passwd’de</a:t>
            </a:r>
            <a:r>
              <a:rPr lang="tr-TR" dirty="0"/>
              <a:t> niye şifreler yok?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14BB329-6E7C-4919-A6E1-FFA982043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12</a:t>
            </a:fld>
            <a:endParaRPr lang="tr-T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D86888-FB6F-4C5A-86F2-A0D8540E561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Linux’un eski zamanlarında, /</a:t>
            </a:r>
            <a:r>
              <a:rPr lang="tr-TR" dirty="0" err="1"/>
              <a:t>etc</a:t>
            </a:r>
            <a:r>
              <a:rPr lang="tr-TR" dirty="0"/>
              <a:t>/</a:t>
            </a:r>
            <a:r>
              <a:rPr lang="tr-TR" dirty="0" err="1"/>
              <a:t>passwd</a:t>
            </a:r>
            <a:r>
              <a:rPr lang="tr-TR" dirty="0"/>
              <a:t> dosyası kullanıcı şifrelerinin kriptolu hallerini “x” olarak belirtilen alanda saklıyordu. </a:t>
            </a:r>
          </a:p>
          <a:p>
            <a:r>
              <a:rPr lang="tr-TR" dirty="0"/>
              <a:t>Pek çok servis ve programın /</a:t>
            </a:r>
            <a:r>
              <a:rPr lang="tr-TR" dirty="0" err="1"/>
              <a:t>etc</a:t>
            </a:r>
            <a:r>
              <a:rPr lang="tr-TR" dirty="0"/>
              <a:t>/</a:t>
            </a:r>
            <a:r>
              <a:rPr lang="tr-TR" dirty="0" err="1"/>
              <a:t>passwd</a:t>
            </a:r>
            <a:r>
              <a:rPr lang="tr-TR" dirty="0"/>
              <a:t> dosyasına erişmesi gerektiğinden, kullanıcı parolalarının bu alanda bulunması güvenlik açısından tehdit oluşturmaya başladı. </a:t>
            </a:r>
          </a:p>
          <a:p>
            <a:r>
              <a:rPr lang="tr-TR" dirty="0"/>
              <a:t>Çünkü art niyetli kullanıcılar bu dosyadaki verilere ait kriptolu bilgileri kırarak kullanabilirlerdi. </a:t>
            </a:r>
          </a:p>
          <a:p>
            <a:r>
              <a:rPr lang="tr-TR" dirty="0"/>
              <a:t>Bu durum Linux geliştiricilerini güvenlik politikaları konusunda değişiklik yapmaya yönlendirdi ve ortaya /</a:t>
            </a:r>
            <a:r>
              <a:rPr lang="tr-TR" dirty="0" err="1"/>
              <a:t>etc</a:t>
            </a:r>
            <a:r>
              <a:rPr lang="tr-TR" dirty="0"/>
              <a:t>/</a:t>
            </a:r>
            <a:r>
              <a:rPr lang="tr-TR" dirty="0" err="1"/>
              <a:t>shadow</a:t>
            </a:r>
            <a:r>
              <a:rPr lang="tr-TR" dirty="0"/>
              <a:t> dosyası çıktı.</a:t>
            </a:r>
          </a:p>
        </p:txBody>
      </p:sp>
    </p:spTree>
    <p:extLst>
      <p:ext uri="{BB962C8B-B14F-4D97-AF65-F5344CB8AC3E}">
        <p14:creationId xmlns:p14="http://schemas.microsoft.com/office/powerpoint/2010/main" val="11027650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FF05F34-B6F5-47D6-8B84-9BD96BBA7255}"/>
              </a:ext>
            </a:extLst>
          </p:cNvPr>
          <p:cNvSpPr/>
          <p:nvPr/>
        </p:nvSpPr>
        <p:spPr>
          <a:xfrm>
            <a:off x="827584" y="3091408"/>
            <a:ext cx="7848872" cy="264184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3DB8DE-317A-46A8-B053-717C4AA4A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/</a:t>
            </a:r>
            <a:r>
              <a:rPr lang="tr-TR" dirty="0" err="1"/>
              <a:t>etc</a:t>
            </a:r>
            <a:r>
              <a:rPr lang="tr-TR" dirty="0"/>
              <a:t>/</a:t>
            </a:r>
            <a:r>
              <a:rPr lang="tr-TR" dirty="0" err="1"/>
              <a:t>shadow</a:t>
            </a:r>
            <a:r>
              <a:rPr lang="tr-TR" dirty="0"/>
              <a:t> : şifreler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B0C8489-E11A-435C-AED1-0FAD8CBF8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13</a:t>
            </a:fld>
            <a:endParaRPr lang="tr-T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01DCF3-081D-4A3F-A8FD-599C5DAAD76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/>
              <a:t>Root</a:t>
            </a:r>
            <a:r>
              <a:rPr lang="tr-TR" dirty="0"/>
              <a:t> değilseniz göremezsiniz, neyse ki siz aynı zamanda </a:t>
            </a:r>
            <a:r>
              <a:rPr lang="tr-TR" dirty="0" err="1"/>
              <a:t>root</a:t>
            </a:r>
            <a:r>
              <a:rPr lang="tr-TR" dirty="0"/>
              <a:t> hakkına sahipsiniz.</a:t>
            </a:r>
          </a:p>
          <a:p>
            <a:r>
              <a:rPr lang="tr-TR" dirty="0" err="1"/>
              <a:t>Root</a:t>
            </a:r>
            <a:r>
              <a:rPr lang="tr-TR" dirty="0"/>
              <a:t> olmak için ‘</a:t>
            </a:r>
            <a:r>
              <a:rPr lang="tr-TR" dirty="0" err="1"/>
              <a:t>sudo</a:t>
            </a:r>
            <a:r>
              <a:rPr lang="tr-TR" dirty="0"/>
              <a:t> su’ demelisiniz, şifrenizi aynen girin.</a:t>
            </a:r>
          </a:p>
          <a:p>
            <a:pPr marL="0" indent="0">
              <a:buNone/>
            </a:pPr>
            <a:endParaRPr lang="tr-TR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tr-TR" dirty="0">
              <a:latin typeface="Consolas" panose="020B0609020204030204" pitchFamily="49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38BB744-8BF6-4F21-B2FB-99E03C6BDA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3180159"/>
            <a:ext cx="5715000" cy="14954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1003FA8-791E-4D92-ACB7-949398F12E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1015" y="4562048"/>
            <a:ext cx="7591425" cy="100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3386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DB8DE-317A-46A8-B053-717C4AA4A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/</a:t>
            </a:r>
            <a:r>
              <a:rPr lang="tr-TR" dirty="0" err="1"/>
              <a:t>etc</a:t>
            </a:r>
            <a:r>
              <a:rPr lang="tr-TR" dirty="0"/>
              <a:t>/</a:t>
            </a:r>
            <a:r>
              <a:rPr lang="tr-TR" dirty="0" err="1"/>
              <a:t>shadow</a:t>
            </a:r>
            <a:r>
              <a:rPr lang="tr-TR" dirty="0"/>
              <a:t> : şifreler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B0C8489-E11A-435C-AED1-0FAD8CBF8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14</a:t>
            </a:fld>
            <a:endParaRPr lang="tr-T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01DCF3-081D-4A3F-A8FD-599C5DAAD76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2115344"/>
            <a:ext cx="8229600" cy="4041616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Bu dosyada tutulanlar.</a:t>
            </a:r>
          </a:p>
          <a:p>
            <a:pPr lvl="1"/>
            <a:r>
              <a:rPr lang="tr-TR" b="0" i="0" dirty="0">
                <a:solidFill>
                  <a:srgbClr val="262626"/>
                </a:solidFill>
                <a:effectLst/>
                <a:latin typeface="Tahoma" panose="020B0604030504040204" pitchFamily="34" charset="0"/>
              </a:rPr>
              <a:t>Oturum açma adı </a:t>
            </a:r>
          </a:p>
          <a:p>
            <a:pPr lvl="1"/>
            <a:r>
              <a:rPr lang="tr-TR" b="0" i="0" dirty="0">
                <a:solidFill>
                  <a:srgbClr val="262626"/>
                </a:solidFill>
                <a:effectLst/>
                <a:latin typeface="Tahoma" panose="020B0604030504040204" pitchFamily="34" charset="0"/>
              </a:rPr>
              <a:t>Kriptolu parola, </a:t>
            </a:r>
          </a:p>
          <a:p>
            <a:pPr lvl="1"/>
            <a:r>
              <a:rPr lang="tr-TR" b="0" i="0" dirty="0">
                <a:solidFill>
                  <a:srgbClr val="262626"/>
                </a:solidFill>
                <a:effectLst/>
                <a:latin typeface="Tahoma" panose="020B0604030504040204" pitchFamily="34" charset="0"/>
              </a:rPr>
              <a:t>01/01/1970’den şifrenin son değiştiği zamana gün sayısı, </a:t>
            </a:r>
          </a:p>
          <a:p>
            <a:pPr lvl="1"/>
            <a:r>
              <a:rPr lang="tr-TR" b="0" i="0" dirty="0">
                <a:solidFill>
                  <a:srgbClr val="262626"/>
                </a:solidFill>
                <a:effectLst/>
                <a:latin typeface="Tahoma" panose="020B0604030504040204" pitchFamily="34" charset="0"/>
              </a:rPr>
              <a:t>Parolanın değiştirilebileceği minimum gün sayısı, </a:t>
            </a:r>
          </a:p>
          <a:p>
            <a:pPr lvl="1"/>
            <a:r>
              <a:rPr lang="tr-TR" b="0" i="0" dirty="0">
                <a:solidFill>
                  <a:srgbClr val="262626"/>
                </a:solidFill>
                <a:effectLst/>
                <a:latin typeface="Tahoma" panose="020B0604030504040204" pitchFamily="34" charset="0"/>
              </a:rPr>
              <a:t>Parolanın mutlaka değiştirilmiş olması gereken gün sayısı, </a:t>
            </a:r>
          </a:p>
          <a:p>
            <a:pPr lvl="1"/>
            <a:r>
              <a:rPr lang="tr-TR" b="0" i="0" dirty="0">
                <a:solidFill>
                  <a:srgbClr val="262626"/>
                </a:solidFill>
                <a:effectLst/>
                <a:latin typeface="Tahoma" panose="020B0604030504040204" pitchFamily="34" charset="0"/>
              </a:rPr>
              <a:t>Parolayı değişmesi için önceden kullanıcının uyarılacağı gün sayısı,</a:t>
            </a:r>
          </a:p>
          <a:p>
            <a:pPr lvl="1"/>
            <a:r>
              <a:rPr lang="tr-TR" b="0" i="0" dirty="0">
                <a:solidFill>
                  <a:srgbClr val="262626"/>
                </a:solidFill>
                <a:effectLst/>
                <a:latin typeface="Tahoma" panose="020B0604030504040204" pitchFamily="34" charset="0"/>
              </a:rPr>
              <a:t>Hesap askıya alınmadan önce parolanın süresinin dolacağı gün sayısı, </a:t>
            </a:r>
          </a:p>
          <a:p>
            <a:pPr lvl="1"/>
            <a:r>
              <a:rPr lang="tr-TR" b="0" i="0" dirty="0">
                <a:solidFill>
                  <a:srgbClr val="262626"/>
                </a:solidFill>
                <a:effectLst/>
                <a:latin typeface="Tahoma" panose="020B0604030504040204" pitchFamily="34" charset="0"/>
              </a:rPr>
              <a:t>Hesabın askıya alındığı zamandan itibaren gün sayısı.</a:t>
            </a:r>
            <a:endParaRPr lang="tr-TR" dirty="0"/>
          </a:p>
          <a:p>
            <a:r>
              <a:rPr lang="tr-TR" dirty="0"/>
              <a:t>Bu dosyada güvenlik zafiyeti var mı? </a:t>
            </a:r>
          </a:p>
          <a:p>
            <a:pPr lvl="1"/>
            <a:r>
              <a:rPr lang="tr-TR" dirty="0"/>
              <a:t>Evet var, benim gibi özellikle şifrenizi zayıf seçmişseniz var. </a:t>
            </a:r>
            <a:r>
              <a:rPr lang="tr-TR" dirty="0" err="1"/>
              <a:t>Hash</a:t>
            </a:r>
            <a:r>
              <a:rPr lang="tr-TR" dirty="0"/>
              <a:t> kodlar kırılabilir.</a:t>
            </a:r>
          </a:p>
          <a:p>
            <a:pPr marL="0" indent="0">
              <a:buNone/>
            </a:pPr>
            <a:endParaRPr lang="tr-TR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tr-TR" dirty="0">
              <a:latin typeface="Consolas" panose="020B0609020204030204" pitchFamily="49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20536F5-5D38-4666-BBB0-4577E848C5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4744"/>
            <a:ext cx="9144000" cy="921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6924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DB8DE-317A-46A8-B053-717C4AA4A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/</a:t>
            </a:r>
            <a:r>
              <a:rPr lang="tr-TR" dirty="0" err="1"/>
              <a:t>etc</a:t>
            </a:r>
            <a:r>
              <a:rPr lang="tr-TR" dirty="0"/>
              <a:t>/</a:t>
            </a:r>
            <a:r>
              <a:rPr lang="tr-TR" dirty="0" err="1"/>
              <a:t>shadow</a:t>
            </a:r>
            <a:r>
              <a:rPr lang="tr-TR" dirty="0"/>
              <a:t> : şifreler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B0C8489-E11A-435C-AED1-0FAD8CBF8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15</a:t>
            </a:fld>
            <a:endParaRPr lang="tr-T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01DCF3-081D-4A3F-A8FD-599C5DAAD76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Cengiz kullanıcısı şifresini unutursa.</a:t>
            </a:r>
          </a:p>
          <a:p>
            <a:r>
              <a:rPr lang="tr-TR" dirty="0" err="1"/>
              <a:t>admin</a:t>
            </a:r>
            <a:r>
              <a:rPr lang="tr-TR" dirty="0"/>
              <a:t> olan ‘</a:t>
            </a:r>
            <a:r>
              <a:rPr lang="tr-TR" dirty="0" err="1"/>
              <a:t>passwd</a:t>
            </a:r>
            <a:r>
              <a:rPr lang="tr-TR" dirty="0"/>
              <a:t> cengiz’ deyip, şifre verebilir.</a:t>
            </a:r>
          </a:p>
          <a:p>
            <a:r>
              <a:rPr lang="tr-TR" dirty="0"/>
              <a:t>Aşağıdaki şifre alanını silip, kullanıcının kendisinin yeni bir şifre vermesini sağlayabilir.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Hatta az alışınca /</a:t>
            </a:r>
            <a:r>
              <a:rPr lang="tr-TR" dirty="0" err="1"/>
              <a:t>etc</a:t>
            </a:r>
            <a:r>
              <a:rPr lang="tr-TR" dirty="0"/>
              <a:t>/</a:t>
            </a:r>
            <a:r>
              <a:rPr lang="tr-TR" dirty="0" err="1"/>
              <a:t>shadow</a:t>
            </a:r>
            <a:r>
              <a:rPr lang="tr-TR" dirty="0"/>
              <a:t> ve /</a:t>
            </a:r>
            <a:r>
              <a:rPr lang="tr-TR" dirty="0" err="1"/>
              <a:t>etc</a:t>
            </a:r>
            <a:r>
              <a:rPr lang="tr-TR" dirty="0"/>
              <a:t>/</a:t>
            </a:r>
            <a:r>
              <a:rPr lang="tr-TR" dirty="0" err="1"/>
              <a:t>passwd</a:t>
            </a:r>
            <a:r>
              <a:rPr lang="tr-TR" dirty="0"/>
              <a:t> dosyalarını elle doldurup kullanıcı açabilirsiniz.</a:t>
            </a:r>
          </a:p>
          <a:p>
            <a:pPr lvl="1"/>
            <a:r>
              <a:rPr lang="tr-TR" dirty="0"/>
              <a:t>Bakınız hacker filmleri…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20536F5-5D38-4666-BBB0-4577E848C5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99145"/>
            <a:ext cx="9144000" cy="921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1470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4DECB-B9E1-460B-82EB-9FC67ECBC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Grup nedir?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D79C52F-AD8A-4F30-9EEC-7847D00B6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FEED06-A45B-49F7-A4E7-E4A0A60926E4}" type="slidenum">
              <a:rPr kumimoji="0" lang="tr-TR" sz="1400" b="0" i="0" u="none" strike="noStrike" kern="1200" cap="none" spc="0" normalizeH="0" baseline="0" noProof="0" smtClean="0">
                <a:ln>
                  <a:noFill/>
                </a:ln>
                <a:solidFill>
                  <a:srgbClr val="464653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tr-TR" sz="1400" b="0" i="0" u="none" strike="noStrike" kern="1200" cap="none" spc="0" normalizeH="0" baseline="0" noProof="0" dirty="0">
              <a:ln>
                <a:noFill/>
              </a:ln>
              <a:solidFill>
                <a:srgbClr val="464653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1FDE1A-B001-4119-A7F3-E4BCAF37903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Evet </a:t>
            </a:r>
            <a:r>
              <a:rPr lang="tr-TR" dirty="0" err="1"/>
              <a:t>Linux’te</a:t>
            </a:r>
            <a:r>
              <a:rPr lang="tr-TR" dirty="0"/>
              <a:t> kullanıcı olduğu gibi, çalışma grubu da vardır.</a:t>
            </a:r>
          </a:p>
          <a:p>
            <a:pPr lvl="1"/>
            <a:r>
              <a:rPr lang="tr-TR" dirty="0" err="1"/>
              <a:t>Root</a:t>
            </a:r>
            <a:r>
              <a:rPr lang="tr-TR" dirty="0"/>
              <a:t> bile birden çok kişi olabilir.</a:t>
            </a:r>
          </a:p>
          <a:p>
            <a:r>
              <a:rPr lang="tr-TR" dirty="0"/>
              <a:t>Sistem kaynaklarını ve dosyaları ayrı ayrı kullanıcılara tanımlama haricinde, kullanıcı grupları kurarak paylaşımları bu gruplar için düzenleyebilirsiniz.</a:t>
            </a:r>
          </a:p>
          <a:p>
            <a:r>
              <a:rPr lang="tr-TR" dirty="0"/>
              <a:t>/</a:t>
            </a:r>
            <a:r>
              <a:rPr lang="tr-TR" dirty="0" err="1"/>
              <a:t>etc</a:t>
            </a:r>
            <a:r>
              <a:rPr lang="tr-TR" dirty="0"/>
              <a:t>/</a:t>
            </a:r>
            <a:r>
              <a:rPr lang="tr-TR" dirty="0" err="1"/>
              <a:t>passwd</a:t>
            </a:r>
            <a:r>
              <a:rPr lang="tr-TR" dirty="0"/>
              <a:t> dosyasının içerisinde UID bilgisinin sağında GID olarak grup kimliği tanımlanmıştır. </a:t>
            </a:r>
          </a:p>
          <a:p>
            <a:pPr lvl="1"/>
            <a:r>
              <a:rPr lang="tr-TR" dirty="0"/>
              <a:t>Bu bilgi eğer kullanıcı için ayrıca tanımlanmazsa, kullanıcı kimliğiyle aynı değer atanır.</a:t>
            </a:r>
          </a:p>
        </p:txBody>
      </p:sp>
      <p:sp>
        <p:nvSpPr>
          <p:cNvPr id="6" name="AutoShape 2">
            <a:extLst>
              <a:ext uri="{FF2B5EF4-FFF2-40B4-BE49-F238E27FC236}">
                <a16:creationId xmlns:a16="http://schemas.microsoft.com/office/drawing/2014/main" id="{4ADF248E-B2B5-4DE6-A6BC-083E3E2AE9C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7000" y="-228600"/>
            <a:ext cx="7915275" cy="122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34480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2FDC6-153D-42EC-9ED0-BC1B0C10C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/</a:t>
            </a:r>
            <a:r>
              <a:rPr lang="tr-TR" dirty="0" err="1"/>
              <a:t>etc</a:t>
            </a:r>
            <a:r>
              <a:rPr lang="tr-TR" dirty="0"/>
              <a:t>/</a:t>
            </a:r>
            <a:r>
              <a:rPr lang="tr-TR" dirty="0" err="1"/>
              <a:t>group</a:t>
            </a:r>
            <a:r>
              <a:rPr lang="tr-TR" dirty="0"/>
              <a:t> dosyası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1002266-13F1-45BE-855D-1C1282CEE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FEED06-A45B-49F7-A4E7-E4A0A60926E4}" type="slidenum">
              <a:rPr kumimoji="0" lang="tr-TR" sz="1400" b="0" i="0" u="none" strike="noStrike" kern="1200" cap="none" spc="0" normalizeH="0" baseline="0" noProof="0" smtClean="0">
                <a:ln>
                  <a:noFill/>
                </a:ln>
                <a:solidFill>
                  <a:srgbClr val="464653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tr-TR" sz="1400" b="0" i="0" u="none" strike="noStrike" kern="1200" cap="none" spc="0" normalizeH="0" baseline="0" noProof="0" dirty="0">
              <a:ln>
                <a:noFill/>
              </a:ln>
              <a:solidFill>
                <a:srgbClr val="464653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8CB799-9D58-4F55-8FB9-ECF4591659B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sz="2800" dirty="0"/>
              <a:t>Bu dosya içerisinde tıpkı kullanıcı bilgileri gibi grup bilgileri saklanır. </a:t>
            </a:r>
          </a:p>
          <a:p>
            <a:r>
              <a:rPr lang="tr-TR" sz="2800" b="0" i="0" dirty="0">
                <a:solidFill>
                  <a:srgbClr val="004ED0"/>
                </a:solidFill>
                <a:effectLst/>
                <a:latin typeface="Consolas" panose="020B0609020204030204" pitchFamily="49" charset="0"/>
              </a:rPr>
              <a:t>grup </a:t>
            </a:r>
            <a:r>
              <a:rPr lang="tr-TR" sz="2800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adı</a:t>
            </a:r>
            <a:r>
              <a:rPr lang="tr-TR" sz="2800" b="0" i="0" dirty="0" err="1">
                <a:solidFill>
                  <a:srgbClr val="006FE0"/>
                </a:solidFill>
                <a:effectLst/>
                <a:latin typeface="Consolas" panose="020B0609020204030204" pitchFamily="49" charset="0"/>
              </a:rPr>
              <a:t>:</a:t>
            </a:r>
            <a:r>
              <a:rPr lang="tr-TR" sz="2800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grup</a:t>
            </a:r>
            <a:r>
              <a:rPr lang="tr-TR" sz="2800" b="0" i="0" dirty="0">
                <a:solidFill>
                  <a:srgbClr val="006FE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tr-TR" sz="2800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ş</a:t>
            </a:r>
            <a:r>
              <a:rPr lang="tr-TR" sz="2800" b="0" i="0" dirty="0" err="1">
                <a:solidFill>
                  <a:srgbClr val="002D7A"/>
                </a:solidFill>
                <a:effectLst/>
                <a:latin typeface="Consolas" panose="020B0609020204030204" pitchFamily="49" charset="0"/>
              </a:rPr>
              <a:t>ifresi</a:t>
            </a:r>
            <a:r>
              <a:rPr lang="tr-TR" sz="2800" b="0" i="0" dirty="0" err="1">
                <a:solidFill>
                  <a:srgbClr val="006FE0"/>
                </a:solidFill>
                <a:effectLst/>
                <a:latin typeface="Consolas" panose="020B0609020204030204" pitchFamily="49" charset="0"/>
              </a:rPr>
              <a:t>:</a:t>
            </a:r>
            <a:r>
              <a:rPr lang="tr-TR" sz="2800" b="0" i="0" dirty="0" err="1">
                <a:solidFill>
                  <a:srgbClr val="002D7A"/>
                </a:solidFill>
                <a:effectLst/>
                <a:latin typeface="Consolas" panose="020B0609020204030204" pitchFamily="49" charset="0"/>
              </a:rPr>
              <a:t>GID</a:t>
            </a:r>
            <a:r>
              <a:rPr lang="tr-TR" sz="2800" b="0" i="0" dirty="0" err="1">
                <a:solidFill>
                  <a:srgbClr val="006FE0"/>
                </a:solidFill>
                <a:effectLst/>
                <a:latin typeface="Consolas" panose="020B0609020204030204" pitchFamily="49" charset="0"/>
              </a:rPr>
              <a:t>:</a:t>
            </a:r>
            <a:r>
              <a:rPr lang="tr-TR" sz="2800" b="0" i="0" dirty="0" err="1">
                <a:solidFill>
                  <a:srgbClr val="004ED0"/>
                </a:solidFill>
                <a:effectLst/>
                <a:latin typeface="Consolas" panose="020B0609020204030204" pitchFamily="49" charset="0"/>
              </a:rPr>
              <a:t>gruptaki</a:t>
            </a:r>
            <a:r>
              <a:rPr lang="tr-TR" sz="2800" b="0" i="0" dirty="0">
                <a:solidFill>
                  <a:srgbClr val="004ED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tr-TR" sz="2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kullanıcı</a:t>
            </a:r>
            <a:r>
              <a:rPr lang="tr-TR" sz="2800" b="0" i="0" dirty="0">
                <a:solidFill>
                  <a:srgbClr val="006FE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tr-TR" sz="2800" b="0" i="0" dirty="0">
                <a:solidFill>
                  <a:srgbClr val="002D7A"/>
                </a:solidFill>
                <a:effectLst/>
                <a:latin typeface="Consolas" panose="020B0609020204030204" pitchFamily="49" charset="0"/>
              </a:rPr>
              <a:t>listesi</a:t>
            </a:r>
            <a:endParaRPr lang="tr-TR" sz="2800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tr-TR" dirty="0">
              <a:latin typeface="Consolas" panose="020B0609020204030204" pitchFamily="49" charset="0"/>
            </a:endParaRP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>
                <a:latin typeface="Consolas" panose="020B0609020204030204" pitchFamily="49" charset="0"/>
              </a:rPr>
              <a:t>&gt;</a:t>
            </a:r>
            <a:r>
              <a:rPr lang="en-US" dirty="0">
                <a:latin typeface="Consolas" panose="020B0609020204030204" pitchFamily="49" charset="0"/>
              </a:rPr>
              <a:t> cat /</a:t>
            </a:r>
            <a:r>
              <a:rPr lang="en-US" dirty="0" err="1">
                <a:latin typeface="Consolas" panose="020B0609020204030204" pitchFamily="49" charset="0"/>
              </a:rPr>
              <a:t>etc</a:t>
            </a:r>
            <a:r>
              <a:rPr lang="en-US" dirty="0">
                <a:latin typeface="Consolas" panose="020B0609020204030204" pitchFamily="49" charset="0"/>
              </a:rPr>
              <a:t>/group</a:t>
            </a: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root:x:0:</a:t>
            </a: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bin:x:1:</a:t>
            </a: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daemon:x:2:</a:t>
            </a: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sys:x:3:</a:t>
            </a: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adm:x:4:</a:t>
            </a: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>
                <a:latin typeface="Consolas" panose="020B0609020204030204" pitchFamily="49" charset="0"/>
              </a:rPr>
              <a:t>. . .</a:t>
            </a:r>
            <a:endParaRPr lang="en-US" dirty="0">
              <a:latin typeface="Consolas" panose="020B0609020204030204" pitchFamily="49" charset="0"/>
            </a:endParaRP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ube:x:500:</a:t>
            </a: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technician:x:501:ube</a:t>
            </a: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ileri:x:502:</a:t>
            </a: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Consolas" panose="020B0609020204030204" pitchFamily="49" charset="0"/>
              </a:rPr>
              <a:t>academician:x:503:ileri,apache</a:t>
            </a:r>
            <a:endParaRPr lang="tr-TR" dirty="0">
              <a:latin typeface="Consolas" panose="020B0609020204030204" pitchFamily="49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71273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CD51A-8E81-4BF6-BEBC-03946E37F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Linux Dosya Yapısı: </a:t>
            </a:r>
            <a:r>
              <a:rPr lang="tr-TR" dirty="0" err="1"/>
              <a:t>home</a:t>
            </a:r>
            <a:r>
              <a:rPr lang="tr-TR" dirty="0"/>
              <a:t> dizini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8AE58BD-86BC-40DC-9515-208682C01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18</a:t>
            </a:fld>
            <a:endParaRPr lang="tr-T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E89D5A-8BA3-4208-93E5-05758D18BA2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l"/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(/</a:t>
            </a:r>
            <a:r>
              <a:rPr lang="tr-TR" sz="2800" b="0" i="0" u="none" strike="noStrike" baseline="0" dirty="0" err="1">
                <a:solidFill>
                  <a:srgbClr val="1C1C1C"/>
                </a:solidFill>
                <a:latin typeface="Arial" panose="020B0604020202020204" pitchFamily="34" charset="0"/>
              </a:rPr>
              <a:t>home</a:t>
            </a:r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):</a:t>
            </a:r>
          </a:p>
          <a:p>
            <a:pPr lvl="1"/>
            <a:r>
              <a:rPr lang="tr-TR" sz="26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Sistemdeki kullanıcıların ana dizinidir. </a:t>
            </a:r>
          </a:p>
          <a:p>
            <a:pPr lvl="1"/>
            <a:r>
              <a:rPr lang="tr-TR" sz="26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Yani her kullanıcının </a:t>
            </a:r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kendi adıyla bir dizin oluşturulur ve kullanıcılar bu dizinde istedikleri verileri depolayabilirler.</a:t>
            </a:r>
          </a:p>
          <a:p>
            <a:pPr lvl="1"/>
            <a:r>
              <a:rPr lang="tr-TR" sz="2800" dirty="0">
                <a:solidFill>
                  <a:srgbClr val="1C1C1C"/>
                </a:solidFill>
                <a:latin typeface="Arial" panose="020B0604020202020204" pitchFamily="34" charset="0"/>
              </a:rPr>
              <a:t>Örneğin web sayfamı tutarım.</a:t>
            </a:r>
          </a:p>
          <a:p>
            <a:pPr lvl="2"/>
            <a:r>
              <a:rPr lang="tr-TR" sz="2600" dirty="0">
                <a:solidFill>
                  <a:srgbClr val="1C1C1C"/>
                </a:solidFill>
                <a:latin typeface="Arial" panose="020B0604020202020204" pitchFamily="34" charset="0"/>
              </a:rPr>
              <a:t>/</a:t>
            </a:r>
            <a:r>
              <a:rPr lang="tr-TR" sz="2600" dirty="0" err="1">
                <a:solidFill>
                  <a:srgbClr val="1C1C1C"/>
                </a:solidFill>
                <a:latin typeface="Arial" panose="020B0604020202020204" pitchFamily="34" charset="0"/>
              </a:rPr>
              <a:t>home</a:t>
            </a:r>
            <a:r>
              <a:rPr lang="tr-TR" sz="2600" dirty="0">
                <a:solidFill>
                  <a:srgbClr val="1C1C1C"/>
                </a:solidFill>
                <a:latin typeface="Arial" panose="020B0604020202020204" pitchFamily="34" charset="0"/>
              </a:rPr>
              <a:t>/cengiz/</a:t>
            </a:r>
            <a:r>
              <a:rPr lang="tr-TR" sz="2600" dirty="0" err="1">
                <a:solidFill>
                  <a:srgbClr val="1C1C1C"/>
                </a:solidFill>
                <a:latin typeface="Arial" panose="020B0604020202020204" pitchFamily="34" charset="0"/>
              </a:rPr>
              <a:t>public_html</a:t>
            </a:r>
            <a:endParaRPr lang="tr-TR" sz="2200" b="0" i="0" u="none" strike="noStrike" baseline="0" dirty="0">
              <a:solidFill>
                <a:srgbClr val="1C1C1C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1743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CD51A-8E81-4BF6-BEBC-03946E37F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Linux Dosya Yapısı: Diğer dizinler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8AE58BD-86BC-40DC-9515-208682C01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19</a:t>
            </a:fld>
            <a:endParaRPr lang="tr-T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E89D5A-8BA3-4208-93E5-05758D18BA2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(/</a:t>
            </a:r>
            <a:r>
              <a:rPr lang="tr-TR" sz="2800" b="0" i="0" u="none" strike="noStrike" baseline="0" dirty="0" err="1">
                <a:solidFill>
                  <a:srgbClr val="1C1C1C"/>
                </a:solidFill>
                <a:latin typeface="Arial" panose="020B0604020202020204" pitchFamily="34" charset="0"/>
              </a:rPr>
              <a:t>lib</a:t>
            </a:r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):</a:t>
            </a:r>
          </a:p>
          <a:p>
            <a:pPr lvl="1"/>
            <a:r>
              <a:rPr lang="tr-TR" sz="26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Programlar tarafından ihtiyaç duyulan kütüphane dosyaları bu dizindedir.</a:t>
            </a:r>
          </a:p>
          <a:p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(/</a:t>
            </a:r>
            <a:r>
              <a:rPr lang="tr-TR" sz="2800" b="0" i="0" u="none" strike="noStrike" baseline="0" dirty="0" err="1">
                <a:solidFill>
                  <a:srgbClr val="1C1C1C"/>
                </a:solidFill>
                <a:latin typeface="Arial" panose="020B0604020202020204" pitchFamily="34" charset="0"/>
              </a:rPr>
              <a:t>lost+found</a:t>
            </a:r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):</a:t>
            </a:r>
          </a:p>
          <a:p>
            <a:pPr lvl="1"/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Linux işletim sistemi yüklü olan bir bilgisayar düzgün bir biçimde kapatılmadığı zaman, sistem tekrar açıldığında dosya sistemi kontrol edilir, bozuk ve zarar görmüş kısımlar onarılmaya çalışılır (</a:t>
            </a:r>
            <a:r>
              <a:rPr lang="tr-TR" sz="2800" b="0" i="0" u="none" strike="noStrike" baseline="0" dirty="0" err="1">
                <a:solidFill>
                  <a:srgbClr val="1C1C1C"/>
                </a:solidFill>
                <a:latin typeface="Arial" panose="020B0604020202020204" pitchFamily="34" charset="0"/>
              </a:rPr>
              <a:t>fsck</a:t>
            </a:r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 programı çalıştırılır).</a:t>
            </a:r>
          </a:p>
          <a:p>
            <a:pPr lvl="1"/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Bu tarama ve onarma sistemi çalışırken bazı dosyalar </a:t>
            </a:r>
            <a:r>
              <a:rPr lang="tr-TR" sz="2800" b="0" i="0" u="none" strike="noStrike" baseline="0" dirty="0" err="1">
                <a:solidFill>
                  <a:srgbClr val="1C1C1C"/>
                </a:solidFill>
                <a:latin typeface="Arial" panose="020B0604020202020204" pitchFamily="34" charset="0"/>
              </a:rPr>
              <a:t>lost+found</a:t>
            </a:r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 dizinine atılır.</a:t>
            </a:r>
          </a:p>
        </p:txBody>
      </p:sp>
    </p:spTree>
    <p:extLst>
      <p:ext uri="{BB962C8B-B14F-4D97-AF65-F5344CB8AC3E}">
        <p14:creationId xmlns:p14="http://schemas.microsoft.com/office/powerpoint/2010/main" val="1109751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CD51A-8E81-4BF6-BEBC-03946E37F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Linux Dosya Yapısı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8AE58BD-86BC-40DC-9515-208682C01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</a:t>
            </a:fld>
            <a:endParaRPr lang="tr-T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E89D5A-8BA3-4208-93E5-05758D18BA2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l"/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Linux sistemlerindeki dosya ve dizin yapısı </a:t>
            </a:r>
            <a:r>
              <a:rPr lang="tr-TR" sz="2800" b="0" i="0" u="none" strike="noStrike" baseline="0" dirty="0" err="1">
                <a:solidFill>
                  <a:srgbClr val="1C1C1C"/>
                </a:solidFill>
                <a:latin typeface="Arial" panose="020B0604020202020204" pitchFamily="34" charset="0"/>
              </a:rPr>
              <a:t>windows</a:t>
            </a:r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 sisteminden farklıdır.</a:t>
            </a:r>
          </a:p>
          <a:p>
            <a:pPr algn="l"/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Bu farklılıkları ve Linux sisteminin dosya dizin yapısını incelemeden önce, hem Linux </a:t>
            </a:r>
            <a:r>
              <a:rPr lang="tr-TR" sz="2800" b="0" i="0" u="none" strike="noStrike" baseline="0" dirty="0" err="1">
                <a:solidFill>
                  <a:srgbClr val="1C1C1C"/>
                </a:solidFill>
                <a:latin typeface="Arial" panose="020B0604020202020204" pitchFamily="34" charset="0"/>
              </a:rPr>
              <a:t>hemde</a:t>
            </a:r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 Windows için genel olarak </a:t>
            </a:r>
            <a:r>
              <a:rPr lang="tr-TR" sz="2800" b="1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dosya sistemi </a:t>
            </a:r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kavramı ne anlama gelmektedir bunu inceleyelim.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8074227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CD51A-8E81-4BF6-BEBC-03946E37F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Linux Dosya Yapısı: Diğer dizinler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8AE58BD-86BC-40DC-9515-208682C01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20</a:t>
            </a:fld>
            <a:endParaRPr lang="tr-T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E89D5A-8BA3-4208-93E5-05758D18BA2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(/</a:t>
            </a:r>
            <a:r>
              <a:rPr lang="tr-TR" sz="2800" b="0" i="0" u="none" strike="noStrike" baseline="0" dirty="0" err="1">
                <a:solidFill>
                  <a:srgbClr val="1C1C1C"/>
                </a:solidFill>
                <a:latin typeface="Arial" panose="020B0604020202020204" pitchFamily="34" charset="0"/>
              </a:rPr>
              <a:t>media</a:t>
            </a:r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):</a:t>
            </a:r>
          </a:p>
          <a:p>
            <a:pPr lvl="1"/>
            <a:r>
              <a:rPr lang="tr-TR" sz="26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CD-Rom, disket sürücü, </a:t>
            </a:r>
            <a:r>
              <a:rPr lang="tr-TR" sz="2600" b="0" i="0" u="none" strike="noStrike" baseline="0" dirty="0" err="1">
                <a:solidFill>
                  <a:srgbClr val="1C1C1C"/>
                </a:solidFill>
                <a:latin typeface="Arial" panose="020B0604020202020204" pitchFamily="34" charset="0"/>
              </a:rPr>
              <a:t>flash</a:t>
            </a:r>
            <a:r>
              <a:rPr lang="tr-TR" sz="26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 bellek gibi çıkarılabilir aygıtlar </a:t>
            </a:r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buraya bağlanır. </a:t>
            </a:r>
          </a:p>
          <a:p>
            <a:pPr lvl="1"/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En basit tanımla, çıkarılabilir aygıtların, bağlantı noktası (</a:t>
            </a:r>
            <a:r>
              <a:rPr lang="tr-TR" sz="2800" b="0" i="0" u="none" strike="noStrike" baseline="0" dirty="0" err="1">
                <a:solidFill>
                  <a:srgbClr val="1C1C1C"/>
                </a:solidFill>
                <a:latin typeface="Arial" panose="020B0604020202020204" pitchFamily="34" charset="0"/>
              </a:rPr>
              <a:t>mount</a:t>
            </a:r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 </a:t>
            </a:r>
            <a:r>
              <a:rPr lang="tr-TR" sz="2800" b="0" i="0" u="none" strike="noStrike" baseline="0" dirty="0" err="1">
                <a:solidFill>
                  <a:srgbClr val="1C1C1C"/>
                </a:solidFill>
                <a:latin typeface="Arial" panose="020B0604020202020204" pitchFamily="34" charset="0"/>
              </a:rPr>
              <a:t>point</a:t>
            </a:r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) olarak düşünebilirsiniz.</a:t>
            </a:r>
          </a:p>
          <a:p>
            <a:r>
              <a:rPr lang="tr-TR" sz="30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(/</a:t>
            </a:r>
            <a:r>
              <a:rPr lang="tr-TR" sz="3000" b="0" i="0" u="none" strike="noStrike" baseline="0" dirty="0" err="1">
                <a:solidFill>
                  <a:srgbClr val="1C1C1C"/>
                </a:solidFill>
                <a:latin typeface="Arial" panose="020B0604020202020204" pitchFamily="34" charset="0"/>
              </a:rPr>
              <a:t>mnt</a:t>
            </a:r>
            <a:r>
              <a:rPr lang="tr-TR" sz="30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):</a:t>
            </a:r>
          </a:p>
          <a:p>
            <a:pPr lvl="1"/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Otomatik olarak </a:t>
            </a:r>
            <a:r>
              <a:rPr lang="tr-TR" sz="2800" b="0" i="0" u="none" strike="noStrike" baseline="0" dirty="0" err="1">
                <a:solidFill>
                  <a:srgbClr val="1C1C1C"/>
                </a:solidFill>
                <a:latin typeface="Arial" panose="020B0604020202020204" pitchFamily="34" charset="0"/>
              </a:rPr>
              <a:t>mount</a:t>
            </a:r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 </a:t>
            </a:r>
            <a:r>
              <a:rPr lang="tr-TR" sz="2800" b="0" i="0" u="none" strike="noStrike" baseline="0">
                <a:solidFill>
                  <a:srgbClr val="1C1C1C"/>
                </a:solidFill>
                <a:latin typeface="Arial" panose="020B0604020202020204" pitchFamily="34" charset="0"/>
              </a:rPr>
              <a:t>edilen aygıtlarla </a:t>
            </a:r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ilgili dosyalar bu dizinin </a:t>
            </a:r>
            <a:r>
              <a:rPr lang="tr-TR" sz="30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altında bulunur.</a:t>
            </a:r>
          </a:p>
          <a:p>
            <a:pPr lvl="1"/>
            <a:r>
              <a:rPr lang="tr-TR" sz="30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/</a:t>
            </a:r>
            <a:r>
              <a:rPr lang="tr-TR" sz="3000" b="0" i="0" u="none" strike="noStrike" baseline="0" dirty="0" err="1">
                <a:solidFill>
                  <a:srgbClr val="1C1C1C"/>
                </a:solidFill>
                <a:latin typeface="Arial" panose="020B0604020202020204" pitchFamily="34" charset="0"/>
              </a:rPr>
              <a:t>media</a:t>
            </a:r>
            <a:r>
              <a:rPr lang="tr-TR" sz="30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 dizinine benzer.</a:t>
            </a:r>
          </a:p>
          <a:p>
            <a:pPr lvl="2"/>
            <a:r>
              <a:rPr lang="tr-TR" sz="2800" b="0" i="0" u="none" strike="noStrike" baseline="0" dirty="0" err="1">
                <a:solidFill>
                  <a:srgbClr val="1C1C1C"/>
                </a:solidFill>
                <a:latin typeface="Arial" panose="020B0604020202020204" pitchFamily="34" charset="0"/>
              </a:rPr>
              <a:t>Media’dan</a:t>
            </a:r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 temel farkı; çıkarılabilir aygıtlar yerine, dosya sistemleri veya donanım aygıtları için kullanılıyor oluşudur.</a:t>
            </a:r>
          </a:p>
        </p:txBody>
      </p:sp>
    </p:spTree>
    <p:extLst>
      <p:ext uri="{BB962C8B-B14F-4D97-AF65-F5344CB8AC3E}">
        <p14:creationId xmlns:p14="http://schemas.microsoft.com/office/powerpoint/2010/main" val="10101702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CD51A-8E81-4BF6-BEBC-03946E37F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Linux Dosya Yapısı: Diğer dizinler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8AE58BD-86BC-40DC-9515-208682C01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21</a:t>
            </a:fld>
            <a:endParaRPr lang="tr-T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E89D5A-8BA3-4208-93E5-05758D18BA2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l"/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(/</a:t>
            </a:r>
            <a:r>
              <a:rPr lang="tr-TR" sz="2800" b="0" i="0" u="none" strike="noStrike" baseline="0" dirty="0" err="1">
                <a:solidFill>
                  <a:srgbClr val="1C1C1C"/>
                </a:solidFill>
                <a:latin typeface="Arial" panose="020B0604020202020204" pitchFamily="34" charset="0"/>
              </a:rPr>
              <a:t>opt</a:t>
            </a:r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):</a:t>
            </a:r>
          </a:p>
          <a:p>
            <a:pPr lvl="1"/>
            <a:r>
              <a:rPr lang="tr-TR" sz="26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Sistem yöneticilerinin bazı uygulama ve programlarını yüklemeleri </a:t>
            </a:r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için tasarlanmıştır ve genellikle boştur.</a:t>
            </a:r>
          </a:p>
          <a:p>
            <a:pPr algn="l"/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(/</a:t>
            </a:r>
            <a:r>
              <a:rPr lang="tr-TR" sz="2800" b="0" i="0" u="none" strike="noStrike" baseline="0" dirty="0" err="1">
                <a:solidFill>
                  <a:srgbClr val="1C1C1C"/>
                </a:solidFill>
                <a:latin typeface="Arial" panose="020B0604020202020204" pitchFamily="34" charset="0"/>
              </a:rPr>
              <a:t>proc</a:t>
            </a:r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):</a:t>
            </a:r>
          </a:p>
          <a:p>
            <a:pPr lvl="1"/>
            <a:r>
              <a:rPr lang="tr-TR" sz="26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Sistemde çalışmakta olan süreçlerin bilgisinin bulunduğu sanal </a:t>
            </a:r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bir dosya sistemidir.</a:t>
            </a:r>
          </a:p>
          <a:p>
            <a:r>
              <a:rPr lang="tr-TR" sz="30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(/</a:t>
            </a:r>
            <a:r>
              <a:rPr lang="tr-TR" sz="3000" b="0" i="0" u="none" strike="noStrike" baseline="0" dirty="0" err="1">
                <a:solidFill>
                  <a:srgbClr val="1C1C1C"/>
                </a:solidFill>
                <a:latin typeface="Arial" panose="020B0604020202020204" pitchFamily="34" charset="0"/>
              </a:rPr>
              <a:t>root</a:t>
            </a:r>
            <a:r>
              <a:rPr lang="tr-TR" sz="30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):</a:t>
            </a:r>
          </a:p>
          <a:p>
            <a:pPr lvl="1"/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Sistemdeki en yetkili kullanıcı olan </a:t>
            </a:r>
            <a:r>
              <a:rPr lang="tr-TR" sz="2800" b="0" i="0" u="none" strike="noStrike" baseline="0" dirty="0" err="1">
                <a:solidFill>
                  <a:srgbClr val="1C1C1C"/>
                </a:solidFill>
                <a:latin typeface="Arial" panose="020B0604020202020204" pitchFamily="34" charset="0"/>
              </a:rPr>
              <a:t>root</a:t>
            </a:r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 kullanıcının dosyalarının </a:t>
            </a:r>
            <a:r>
              <a:rPr lang="tr-TR" sz="30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kaydedildiği dizindir.</a:t>
            </a:r>
          </a:p>
        </p:txBody>
      </p:sp>
    </p:spTree>
    <p:extLst>
      <p:ext uri="{BB962C8B-B14F-4D97-AF65-F5344CB8AC3E}">
        <p14:creationId xmlns:p14="http://schemas.microsoft.com/office/powerpoint/2010/main" val="39434242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CD51A-8E81-4BF6-BEBC-03946E37F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Linux Dosya Yapısı: Diğer dizinler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8AE58BD-86BC-40DC-9515-208682C01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22</a:t>
            </a:fld>
            <a:endParaRPr lang="tr-T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E89D5A-8BA3-4208-93E5-05758D18BA2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(/</a:t>
            </a:r>
            <a:r>
              <a:rPr lang="tr-TR" sz="2800" b="0" i="0" u="none" strike="noStrike" baseline="0" dirty="0" err="1">
                <a:solidFill>
                  <a:srgbClr val="1C1C1C"/>
                </a:solidFill>
                <a:latin typeface="Arial" panose="020B0604020202020204" pitchFamily="34" charset="0"/>
              </a:rPr>
              <a:t>tmp</a:t>
            </a:r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):</a:t>
            </a:r>
          </a:p>
          <a:p>
            <a:pPr lvl="1"/>
            <a:r>
              <a:rPr lang="tr-TR" sz="26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Herkesin kullanabildiği ve genellikle geçici dosyaların saklandığı </a:t>
            </a:r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dizindir.</a:t>
            </a:r>
            <a:endParaRPr lang="tr-TR" sz="2400" b="0" i="0" u="none" strike="noStrike" baseline="0" dirty="0">
              <a:solidFill>
                <a:srgbClr val="1C1C1C"/>
              </a:solidFill>
              <a:latin typeface="Arial" panose="020B0604020202020204" pitchFamily="34" charset="0"/>
            </a:endParaRPr>
          </a:p>
          <a:p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(/</a:t>
            </a:r>
            <a:r>
              <a:rPr lang="tr-TR" sz="2800" b="0" i="0" u="none" strike="noStrike" baseline="0" dirty="0" err="1">
                <a:solidFill>
                  <a:srgbClr val="1C1C1C"/>
                </a:solidFill>
                <a:latin typeface="Arial" panose="020B0604020202020204" pitchFamily="34" charset="0"/>
              </a:rPr>
              <a:t>usr</a:t>
            </a:r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):</a:t>
            </a:r>
          </a:p>
          <a:p>
            <a:pPr lvl="1"/>
            <a:r>
              <a:rPr lang="tr-TR" sz="26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Uygulama programları ile ilgili dosyalar bu dizinde saklanır.</a:t>
            </a:r>
          </a:p>
          <a:p>
            <a:pPr lvl="1"/>
            <a:r>
              <a:rPr lang="tr-TR" sz="2600" dirty="0">
                <a:solidFill>
                  <a:srgbClr val="1C1C1C"/>
                </a:solidFill>
                <a:latin typeface="Arial" panose="020B0604020202020204" pitchFamily="34" charset="0"/>
              </a:rPr>
              <a:t>Altında pek çok önemli alt dizinler olur.</a:t>
            </a:r>
          </a:p>
          <a:p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(/var):</a:t>
            </a:r>
          </a:p>
          <a:p>
            <a:pPr lvl="1"/>
            <a:r>
              <a:rPr lang="tr-TR" sz="2600" b="0" i="0" u="none" strike="noStrike" baseline="0" dirty="0" err="1">
                <a:solidFill>
                  <a:srgbClr val="1C1C1C"/>
                </a:solidFill>
                <a:latin typeface="Arial" panose="020B0604020202020204" pitchFamily="34" charset="0"/>
              </a:rPr>
              <a:t>Log</a:t>
            </a:r>
            <a:r>
              <a:rPr lang="tr-TR" sz="26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 dosyaları (sistemdeki faaliyetlerle ilgili kayıt dosyaları) ve web </a:t>
            </a:r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sunucu (</a:t>
            </a:r>
            <a:r>
              <a:rPr lang="tr-TR" sz="2800" b="0" i="0" u="none" strike="noStrike" baseline="0" dirty="0" err="1">
                <a:solidFill>
                  <a:srgbClr val="1C1C1C"/>
                </a:solidFill>
                <a:latin typeface="Arial" panose="020B0604020202020204" pitchFamily="34" charset="0"/>
              </a:rPr>
              <a:t>apache</a:t>
            </a:r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) programına ait dosyalar bu dizin altında bulunur.</a:t>
            </a:r>
          </a:p>
        </p:txBody>
      </p:sp>
    </p:spTree>
    <p:extLst>
      <p:ext uri="{BB962C8B-B14F-4D97-AF65-F5344CB8AC3E}">
        <p14:creationId xmlns:p14="http://schemas.microsoft.com/office/powerpoint/2010/main" val="39321720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CD51A-8E81-4BF6-BEBC-03946E37F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Linux Dosya Yapısı: Dosya Yaratmak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8AE58BD-86BC-40DC-9515-208682C01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23</a:t>
            </a:fld>
            <a:endParaRPr lang="tr-T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E89D5A-8BA3-4208-93E5-05758D18BA2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tr-TR" sz="2800" b="0" i="0" u="none" strike="noStrike" baseline="0" dirty="0">
                <a:solidFill>
                  <a:srgbClr val="1C1C1C"/>
                </a:solidFill>
              </a:rPr>
              <a:t>Boş dosya açacaksanız.</a:t>
            </a:r>
          </a:p>
          <a:p>
            <a:pPr marL="0" indent="0" algn="l">
              <a:buNone/>
            </a:pPr>
            <a:r>
              <a:rPr lang="tr-TR" sz="2800" dirty="0">
                <a:solidFill>
                  <a:srgbClr val="1C1C1C"/>
                </a:solidFill>
              </a:rPr>
              <a:t>	</a:t>
            </a:r>
            <a:r>
              <a:rPr lang="tr-TR" sz="2800" b="1" dirty="0">
                <a:solidFill>
                  <a:srgbClr val="FF0000"/>
                </a:solidFill>
                <a:latin typeface="Consolas" panose="020B0609020204030204" pitchFamily="49" charset="0"/>
              </a:rPr>
              <a:t>&gt; </a:t>
            </a:r>
            <a:r>
              <a:rPr lang="tr-TR" sz="28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touch</a:t>
            </a:r>
            <a:r>
              <a:rPr lang="tr-TR" sz="2800" b="1" dirty="0">
                <a:solidFill>
                  <a:srgbClr val="FF0000"/>
                </a:solidFill>
                <a:latin typeface="Consolas" panose="020B0609020204030204" pitchFamily="49" charset="0"/>
              </a:rPr>
              <a:t> a.txt</a:t>
            </a:r>
            <a:endParaRPr lang="tr-TR" sz="2800" b="1" dirty="0">
              <a:solidFill>
                <a:srgbClr val="FF0000"/>
              </a:solidFill>
            </a:endParaRPr>
          </a:p>
          <a:p>
            <a:pPr algn="l"/>
            <a:r>
              <a:rPr lang="tr-TR" sz="2800" b="0" i="0" u="none" strike="noStrike" baseline="0" dirty="0">
                <a:solidFill>
                  <a:srgbClr val="1C1C1C"/>
                </a:solidFill>
              </a:rPr>
              <a:t>Program kodu, </a:t>
            </a:r>
            <a:r>
              <a:rPr lang="tr-TR" sz="2800" b="0" i="0" u="none" strike="noStrike" baseline="0" dirty="0" err="1">
                <a:solidFill>
                  <a:srgbClr val="1C1C1C"/>
                </a:solidFill>
              </a:rPr>
              <a:t>batch</a:t>
            </a:r>
            <a:r>
              <a:rPr lang="tr-TR" sz="2800" b="0" i="0" u="none" strike="noStrike" baseline="0" dirty="0">
                <a:solidFill>
                  <a:srgbClr val="1C1C1C"/>
                </a:solidFill>
              </a:rPr>
              <a:t> file vs. yazacaksanız</a:t>
            </a:r>
          </a:p>
          <a:p>
            <a:pPr marL="0" indent="0" algn="l">
              <a:buNone/>
            </a:pPr>
            <a:r>
              <a:rPr lang="tr-TR" sz="2800" b="0" i="0" u="none" strike="noStrike" baseline="0" dirty="0">
                <a:solidFill>
                  <a:srgbClr val="1C1C1C"/>
                </a:solidFill>
              </a:rPr>
              <a:t>	</a:t>
            </a:r>
            <a:r>
              <a:rPr lang="tr-TR" sz="2800" b="1" dirty="0">
                <a:solidFill>
                  <a:srgbClr val="FF0000"/>
                </a:solidFill>
                <a:latin typeface="Consolas" panose="020B0609020204030204" pitchFamily="49" charset="0"/>
              </a:rPr>
              <a:t>&gt; nano test.cpp</a:t>
            </a:r>
          </a:p>
          <a:p>
            <a:r>
              <a:rPr lang="tr-TR" sz="2800" b="0" i="0" u="none" strike="noStrike" baseline="0" dirty="0" err="1">
                <a:solidFill>
                  <a:srgbClr val="1C1C1C"/>
                </a:solidFill>
              </a:rPr>
              <a:t>Batch</a:t>
            </a:r>
            <a:r>
              <a:rPr lang="tr-TR" sz="2800" b="0" i="0" u="none" strike="noStrike" baseline="0" dirty="0">
                <a:solidFill>
                  <a:srgbClr val="1C1C1C"/>
                </a:solidFill>
              </a:rPr>
              <a:t> file nedir?</a:t>
            </a:r>
          </a:p>
          <a:p>
            <a:pPr lvl="1"/>
            <a:r>
              <a:rPr lang="tr-TR" sz="2600" dirty="0">
                <a:solidFill>
                  <a:srgbClr val="1C1C1C"/>
                </a:solidFill>
              </a:rPr>
              <a:t>Komut satırından yapılacak işleri toparladığımız çalıştırılabilir dosyadır.</a:t>
            </a:r>
          </a:p>
          <a:p>
            <a:pPr lvl="1"/>
            <a:r>
              <a:rPr lang="tr-TR" sz="2600" dirty="0">
                <a:solidFill>
                  <a:srgbClr val="1C1C1C"/>
                </a:solidFill>
              </a:rPr>
              <a:t>Örneğin içinde ‘</a:t>
            </a:r>
            <a:r>
              <a:rPr lang="tr-TR" sz="30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ls</a:t>
            </a:r>
            <a:r>
              <a:rPr lang="tr-TR" sz="3000" b="1" dirty="0">
                <a:solidFill>
                  <a:srgbClr val="FF0000"/>
                </a:solidFill>
                <a:latin typeface="Consolas" panose="020B0609020204030204" pitchFamily="49" charset="0"/>
              </a:rPr>
              <a:t> –al /</a:t>
            </a:r>
            <a:r>
              <a:rPr lang="tr-TR" sz="30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home</a:t>
            </a:r>
            <a:r>
              <a:rPr lang="tr-TR" sz="2600" dirty="0">
                <a:solidFill>
                  <a:srgbClr val="1C1C1C"/>
                </a:solidFill>
              </a:rPr>
              <a:t>’ olan </a:t>
            </a:r>
            <a:r>
              <a:rPr lang="tr-TR" sz="2600" dirty="0" err="1">
                <a:solidFill>
                  <a:srgbClr val="1C1C1C"/>
                </a:solidFill>
              </a:rPr>
              <a:t>hmlist</a:t>
            </a:r>
            <a:r>
              <a:rPr lang="tr-TR" sz="2600" dirty="0">
                <a:solidFill>
                  <a:srgbClr val="1C1C1C"/>
                </a:solidFill>
              </a:rPr>
              <a:t> isimli bir dosya olsun (Windows gibi uzantısında .BAK </a:t>
            </a:r>
            <a:r>
              <a:rPr lang="tr-TR" sz="2600" dirty="0" err="1">
                <a:solidFill>
                  <a:srgbClr val="1C1C1C"/>
                </a:solidFill>
              </a:rPr>
              <a:t>vs</a:t>
            </a:r>
            <a:r>
              <a:rPr lang="tr-TR" sz="2600" dirty="0">
                <a:solidFill>
                  <a:srgbClr val="1C1C1C"/>
                </a:solidFill>
              </a:rPr>
              <a:t> dememiz gerekmez)</a:t>
            </a:r>
          </a:p>
          <a:p>
            <a:pPr marL="274320" lvl="1" indent="0">
              <a:buNone/>
            </a:pPr>
            <a:r>
              <a:rPr lang="tr-TR" sz="2600" dirty="0">
                <a:solidFill>
                  <a:srgbClr val="1C1C1C"/>
                </a:solidFill>
              </a:rPr>
              <a:t>	</a:t>
            </a:r>
            <a:r>
              <a:rPr lang="tr-TR" sz="3000" b="1" dirty="0">
                <a:solidFill>
                  <a:srgbClr val="FF0000"/>
                </a:solidFill>
                <a:latin typeface="Consolas" panose="020B0609020204030204" pitchFamily="49" charset="0"/>
              </a:rPr>
              <a:t>&gt; </a:t>
            </a:r>
            <a:r>
              <a:rPr lang="tr-TR" sz="30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chmod</a:t>
            </a:r>
            <a:r>
              <a:rPr lang="tr-TR" sz="3000" b="1" dirty="0">
                <a:solidFill>
                  <a:srgbClr val="FF0000"/>
                </a:solidFill>
                <a:latin typeface="Consolas" panose="020B0609020204030204" pitchFamily="49" charset="0"/>
              </a:rPr>
              <a:t> 700 </a:t>
            </a:r>
            <a:r>
              <a:rPr lang="tr-TR" sz="30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hmlist</a:t>
            </a:r>
            <a:endParaRPr lang="tr-TR" sz="3000" b="1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tr-TR" sz="3000" b="1" dirty="0">
                <a:solidFill>
                  <a:srgbClr val="FF0000"/>
                </a:solidFill>
                <a:latin typeface="Consolas" panose="020B0609020204030204" pitchFamily="49" charset="0"/>
              </a:rPr>
              <a:t>	</a:t>
            </a:r>
            <a:r>
              <a:rPr lang="tr-TR" sz="3000" b="1">
                <a:solidFill>
                  <a:srgbClr val="FF0000"/>
                </a:solidFill>
                <a:latin typeface="Consolas" panose="020B0609020204030204" pitchFamily="49" charset="0"/>
              </a:rPr>
              <a:t>&gt; ./hmlist</a:t>
            </a:r>
            <a:r>
              <a:rPr lang="tr-TR" sz="3000" b="1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endParaRPr lang="tr-TR" sz="3000" b="1" i="0" u="none" strike="noStrike" baseline="0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endParaRPr lang="tr-TR" sz="2800" b="0" i="0" u="none" strike="noStrike" baseline="0" dirty="0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0145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CD51A-8E81-4BF6-BEBC-03946E37F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Linux Dosya Yapısı: Dosya Yaratmak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8AE58BD-86BC-40DC-9515-208682C01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24</a:t>
            </a:fld>
            <a:endParaRPr lang="tr-T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E89D5A-8BA3-4208-93E5-05758D18BA2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l"/>
            <a:r>
              <a:rPr lang="tr-TR" sz="2800" b="0" i="0" u="none" strike="noStrike" baseline="0" dirty="0">
                <a:solidFill>
                  <a:srgbClr val="1C1C1C"/>
                </a:solidFill>
              </a:rPr>
              <a:t>Kurduğumuz </a:t>
            </a:r>
            <a:r>
              <a:rPr lang="tr-TR" sz="2800" b="0" i="0" u="none" strike="noStrike" baseline="0" dirty="0" err="1">
                <a:solidFill>
                  <a:srgbClr val="1C1C1C"/>
                </a:solidFill>
              </a:rPr>
              <a:t>Ubuntu’da</a:t>
            </a:r>
            <a:r>
              <a:rPr lang="tr-TR" sz="2800" b="0" i="0" u="none" strike="noStrike" baseline="0" dirty="0">
                <a:solidFill>
                  <a:srgbClr val="1C1C1C"/>
                </a:solidFill>
              </a:rPr>
              <a:t> terminale şunları girin</a:t>
            </a:r>
          </a:p>
          <a:p>
            <a:pPr marL="0" indent="0" algn="l">
              <a:buNone/>
            </a:pPr>
            <a:r>
              <a:rPr lang="tr-TR" sz="2800" dirty="0">
                <a:solidFill>
                  <a:srgbClr val="1C1C1C"/>
                </a:solidFill>
              </a:rPr>
              <a:t>	</a:t>
            </a:r>
            <a:r>
              <a:rPr lang="tr-TR" sz="2800" b="1" dirty="0">
                <a:solidFill>
                  <a:srgbClr val="FF0000"/>
                </a:solidFill>
                <a:latin typeface="Consolas" panose="020B0609020204030204" pitchFamily="49" charset="0"/>
              </a:rPr>
              <a:t>&gt; cd Desktop</a:t>
            </a:r>
          </a:p>
          <a:p>
            <a:pPr marL="0" indent="0" algn="l">
              <a:buNone/>
            </a:pPr>
            <a:r>
              <a:rPr lang="tr-TR" sz="2800" b="1" dirty="0">
                <a:solidFill>
                  <a:srgbClr val="FF0000"/>
                </a:solidFill>
                <a:latin typeface="Consolas" panose="020B0609020204030204" pitchFamily="49" charset="0"/>
              </a:rPr>
              <a:t>	&gt; </a:t>
            </a:r>
            <a:r>
              <a:rPr lang="tr-TR" sz="28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touch</a:t>
            </a:r>
            <a:r>
              <a:rPr lang="tr-TR" sz="2800" b="1" dirty="0">
                <a:solidFill>
                  <a:srgbClr val="FF0000"/>
                </a:solidFill>
                <a:latin typeface="Consolas" panose="020B0609020204030204" pitchFamily="49" charset="0"/>
              </a:rPr>
              <a:t> hello.txt</a:t>
            </a:r>
            <a:endParaRPr lang="tr-TR" sz="2800" b="1" dirty="0">
              <a:solidFill>
                <a:srgbClr val="FF0000"/>
              </a:solidFill>
            </a:endParaRPr>
          </a:p>
          <a:p>
            <a:r>
              <a:rPr lang="tr-TR" sz="2800" b="0" i="0" u="none" strike="noStrike" baseline="0" dirty="0">
                <a:solidFill>
                  <a:srgbClr val="1C1C1C"/>
                </a:solidFill>
              </a:rPr>
              <a:t>Masa üstünde hello.txt oluşur çift tıklayın.</a:t>
            </a:r>
          </a:p>
          <a:p>
            <a:pPr lvl="1"/>
            <a:r>
              <a:rPr lang="tr-TR" sz="2600" b="0" i="0" u="none" strike="noStrike" baseline="0" dirty="0">
                <a:solidFill>
                  <a:srgbClr val="1C1C1C"/>
                </a:solidFill>
              </a:rPr>
              <a:t>Görsel </a:t>
            </a:r>
            <a:r>
              <a:rPr lang="tr-TR" sz="2600" b="0" i="0" u="none" strike="noStrike" baseline="0" dirty="0" err="1">
                <a:solidFill>
                  <a:srgbClr val="1C1C1C"/>
                </a:solidFill>
              </a:rPr>
              <a:t>arayüzde</a:t>
            </a:r>
            <a:r>
              <a:rPr lang="tr-TR" sz="2600" b="0" i="0" u="none" strike="noStrike" baseline="0" dirty="0">
                <a:solidFill>
                  <a:srgbClr val="1C1C1C"/>
                </a:solidFill>
              </a:rPr>
              <a:t> editör </a:t>
            </a:r>
            <a:r>
              <a:rPr lang="tr-TR" sz="2600" b="0" i="0" u="none" strike="noStrike" baseline="0" dirty="0" err="1">
                <a:solidFill>
                  <a:srgbClr val="1C1C1C"/>
                </a:solidFill>
              </a:rPr>
              <a:t>gedit’tir</a:t>
            </a:r>
            <a:r>
              <a:rPr lang="tr-TR" sz="2600" b="0" i="0" u="none" strike="noStrike" baseline="0" dirty="0">
                <a:solidFill>
                  <a:srgbClr val="1C1C1C"/>
                </a:solidFill>
              </a:rPr>
              <a:t>.</a:t>
            </a:r>
          </a:p>
          <a:p>
            <a:pPr lvl="1"/>
            <a:r>
              <a:rPr lang="tr-TR" sz="2600" dirty="0">
                <a:solidFill>
                  <a:srgbClr val="1C1C1C"/>
                </a:solidFill>
              </a:rPr>
              <a:t>Terminalde nano veya </a:t>
            </a:r>
            <a:r>
              <a:rPr lang="tr-TR" sz="2600" dirty="0" err="1">
                <a:solidFill>
                  <a:srgbClr val="1C1C1C"/>
                </a:solidFill>
              </a:rPr>
              <a:t>emacs</a:t>
            </a:r>
            <a:r>
              <a:rPr lang="tr-TR" sz="2600" dirty="0">
                <a:solidFill>
                  <a:srgbClr val="1C1C1C"/>
                </a:solidFill>
              </a:rPr>
              <a:t> olabilir.</a:t>
            </a:r>
            <a:endParaRPr lang="tr-TR" sz="2600" b="0" i="0" u="none" strike="noStrike" baseline="0" dirty="0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4059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CD51A-8E81-4BF6-BEBC-03946E37F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Linux Dosya Yapısı: Dosya Yaratmak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8AE58BD-86BC-40DC-9515-208682C01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25</a:t>
            </a:fld>
            <a:endParaRPr lang="tr-TR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25D2F7-40C3-4FB9-ADD0-E04681634F8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3728856-DF33-4D37-BA37-52C1E10AC0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599" y="1196752"/>
            <a:ext cx="7200802" cy="5425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903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CD51A-8E81-4BF6-BEBC-03946E37F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Linux Dosya Yapısı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8AE58BD-86BC-40DC-9515-208682C01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3</a:t>
            </a:fld>
            <a:endParaRPr lang="tr-T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E89D5A-8BA3-4208-93E5-05758D18BA2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Dosya sistemi aslında disklere kaydedilen yada disklerden silinen verilerin adresleme bilgisini ifade eden kavramdır. </a:t>
            </a:r>
          </a:p>
          <a:p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Linux'ta genellikle ext4 ve ext3 dosya sistemi kullanılmaktadır.</a:t>
            </a:r>
            <a:endParaRPr lang="tr-TR" sz="3600" dirty="0"/>
          </a:p>
          <a:p>
            <a:pPr algn="l"/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Windows sistemlerin dosya yapısı FAT / FAT32 veya </a:t>
            </a:r>
            <a:r>
              <a:rPr lang="tr-TR" sz="2800" b="0" i="0" u="none" strike="noStrike" baseline="0" dirty="0" err="1">
                <a:solidFill>
                  <a:srgbClr val="1C1C1C"/>
                </a:solidFill>
                <a:latin typeface="Arial" panose="020B0604020202020204" pitchFamily="34" charset="0"/>
              </a:rPr>
              <a:t>NTFS’tir</a:t>
            </a:r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.</a:t>
            </a:r>
          </a:p>
          <a:p>
            <a:pPr lvl="1"/>
            <a:r>
              <a:rPr lang="tr-TR" sz="2600" dirty="0">
                <a:solidFill>
                  <a:srgbClr val="1C1C1C"/>
                </a:solidFill>
                <a:latin typeface="Arial" panose="020B0604020202020204" pitchFamily="34" charset="0"/>
              </a:rPr>
              <a:t>NTFS, FAT kadar yaygın destek görmez.</a:t>
            </a:r>
          </a:p>
          <a:p>
            <a:pPr lvl="1"/>
            <a:r>
              <a:rPr lang="tr-TR" sz="2600" dirty="0">
                <a:solidFill>
                  <a:srgbClr val="1C1C1C"/>
                </a:solidFill>
                <a:latin typeface="Arial" panose="020B0604020202020204" pitchFamily="34" charset="0"/>
              </a:rPr>
              <a:t>Örneğin NTFS olarak MP3 çalmak amacıyla NTFS formatladığınız flaş belleği aracınızın medya oynatıcısı görmeyebilir.</a:t>
            </a:r>
          </a:p>
          <a:p>
            <a:pPr lvl="1"/>
            <a:r>
              <a:rPr lang="tr-TR" sz="2600" dirty="0">
                <a:solidFill>
                  <a:srgbClr val="1C1C1C"/>
                </a:solidFill>
                <a:latin typeface="Arial" panose="020B0604020202020204" pitchFamily="34" charset="0"/>
              </a:rPr>
              <a:t>Ancak televizyonunuz %99 görecektir. </a:t>
            </a:r>
            <a:endParaRPr lang="tr-TR" sz="2600" b="0" i="0" u="none" strike="noStrike" baseline="0" dirty="0">
              <a:solidFill>
                <a:srgbClr val="1C1C1C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869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CD51A-8E81-4BF6-BEBC-03946E37F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Windows/Linux Dosya Yapısı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8AE58BD-86BC-40DC-9515-208682C01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4</a:t>
            </a:fld>
            <a:endParaRPr lang="tr-T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E89D5A-8BA3-4208-93E5-05758D18BA2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Bu güne dek size sorsalar NTFS disk kullanmada az farkla önde derdiniz.</a:t>
            </a:r>
          </a:p>
          <a:p>
            <a:pPr lvl="1"/>
            <a:r>
              <a:rPr lang="tr-TR" sz="26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Evet dosyaları daha az alana kaydeder.</a:t>
            </a:r>
          </a:p>
          <a:p>
            <a:pPr lvl="1"/>
            <a:r>
              <a:rPr lang="tr-TR" sz="26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FAT bu konuda kötüdür mesela. </a:t>
            </a:r>
          </a:p>
          <a:p>
            <a:pPr algn="l"/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Kalan her şeyde ext4'ün ezici bir üstünlüğü var. (Veri kopyalama, dosya sıkıştırma, sıkıştırılmış dosyayı </a:t>
            </a:r>
            <a:r>
              <a:rPr lang="tr-TR" sz="2800" b="0" i="0" u="none" strike="noStrike" baseline="0" dirty="0" err="1">
                <a:solidFill>
                  <a:srgbClr val="1C1C1C"/>
                </a:solidFill>
                <a:latin typeface="Arial" panose="020B0604020202020204" pitchFamily="34" charset="0"/>
              </a:rPr>
              <a:t>unzip</a:t>
            </a:r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 etme...) </a:t>
            </a:r>
          </a:p>
          <a:p>
            <a:pPr lvl="1"/>
            <a:r>
              <a:rPr lang="tr-TR" sz="26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ext4 düzenli bir dosya sistemi olduğu için </a:t>
            </a:r>
            <a:r>
              <a:rPr lang="tr-TR" sz="2600" b="0" i="0" u="none" strike="noStrike" baseline="0" dirty="0" err="1">
                <a:solidFill>
                  <a:srgbClr val="1C1C1C"/>
                </a:solidFill>
                <a:latin typeface="Arial" panose="020B0604020202020204" pitchFamily="34" charset="0"/>
              </a:rPr>
              <a:t>defrag</a:t>
            </a:r>
            <a:r>
              <a:rPr lang="tr-TR" sz="26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 (disk </a:t>
            </a:r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birleştirme gerektirmez)</a:t>
            </a:r>
          </a:p>
          <a:p>
            <a:pPr lvl="1"/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Konuyu araştırın ext4 </a:t>
            </a:r>
            <a:r>
              <a:rPr lang="tr-TR" sz="2800" b="0" i="0" u="none" strike="noStrike" baseline="0" dirty="0" err="1">
                <a:solidFill>
                  <a:srgbClr val="1C1C1C"/>
                </a:solidFill>
                <a:latin typeface="Arial" panose="020B0604020202020204" pitchFamily="34" charset="0"/>
              </a:rPr>
              <a:t>NTFS’ten</a:t>
            </a:r>
            <a:r>
              <a:rPr lang="tr-TR" sz="2800" dirty="0">
                <a:solidFill>
                  <a:srgbClr val="1C1C1C"/>
                </a:solidFill>
                <a:latin typeface="Arial" panose="020B0604020202020204" pitchFamily="34" charset="0"/>
              </a:rPr>
              <a:t> </a:t>
            </a:r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bir çok konuda daha üstündür.</a:t>
            </a:r>
            <a:endParaRPr lang="tr-TR" sz="2600" b="0" i="0" u="none" strike="noStrike" baseline="0" dirty="0">
              <a:solidFill>
                <a:srgbClr val="1C1C1C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061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CD51A-8E81-4BF6-BEBC-03946E37F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Windows’ta Dosya Silme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8AE58BD-86BC-40DC-9515-208682C01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5</a:t>
            </a:fld>
            <a:endParaRPr lang="tr-T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E89D5A-8BA3-4208-93E5-05758D18BA2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l"/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Örneğin dosya silmede NTFS dosyayı silmiyor, o alanı kullanılabilir diye işaretleyip bırakıyor.</a:t>
            </a:r>
          </a:p>
          <a:p>
            <a:pPr lvl="1"/>
            <a:r>
              <a:rPr lang="tr-TR" sz="2600" dirty="0">
                <a:solidFill>
                  <a:srgbClr val="1C1C1C"/>
                </a:solidFill>
                <a:latin typeface="Arial" panose="020B0604020202020204" pitchFamily="34" charset="0"/>
              </a:rPr>
              <a:t>Evet bu özellik dosyayı hemen kurtarmanızı sağlayabilir.</a:t>
            </a:r>
            <a:endParaRPr lang="tr-TR" sz="2600" b="0" i="0" u="none" strike="noStrike" baseline="0" dirty="0">
              <a:solidFill>
                <a:srgbClr val="1C1C1C"/>
              </a:solidFill>
              <a:latin typeface="Arial" panose="020B0604020202020204" pitchFamily="34" charset="0"/>
            </a:endParaRPr>
          </a:p>
          <a:p>
            <a:pPr lvl="1"/>
            <a:r>
              <a:rPr lang="tr-TR" sz="2400" dirty="0">
                <a:solidFill>
                  <a:srgbClr val="1C1C1C"/>
                </a:solidFill>
                <a:latin typeface="Arial" panose="020B0604020202020204" pitchFamily="34" charset="0"/>
              </a:rPr>
              <a:t>Daha büyük yeni bir dosya geldiğinde, bir kısmı buraya, diğer kısmı başka yere yazılır = FRAGMENTATION.</a:t>
            </a:r>
          </a:p>
          <a:p>
            <a:pPr lvl="1"/>
            <a:r>
              <a:rPr lang="tr-TR" sz="24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Bir de veri gizliliği açığı oluşturur.</a:t>
            </a:r>
          </a:p>
          <a:p>
            <a:pPr lvl="2"/>
            <a:r>
              <a:rPr lang="tr-TR" sz="2200" dirty="0">
                <a:solidFill>
                  <a:srgbClr val="1C1C1C"/>
                </a:solidFill>
                <a:latin typeface="Arial" panose="020B0604020202020204" pitchFamily="34" charset="0"/>
              </a:rPr>
              <a:t>Örneğin silinmiş bir kod dosyasının yerine içinde A yazan bir </a:t>
            </a:r>
            <a:r>
              <a:rPr lang="tr-TR" sz="2200" dirty="0" err="1">
                <a:solidFill>
                  <a:srgbClr val="1C1C1C"/>
                </a:solidFill>
                <a:latin typeface="Arial" panose="020B0604020202020204" pitchFamily="34" charset="0"/>
              </a:rPr>
              <a:t>text</a:t>
            </a:r>
            <a:r>
              <a:rPr lang="tr-TR" sz="2200" dirty="0">
                <a:solidFill>
                  <a:srgbClr val="1C1C1C"/>
                </a:solidFill>
                <a:latin typeface="Arial" panose="020B0604020202020204" pitchFamily="34" charset="0"/>
              </a:rPr>
              <a:t> gelsin. İsmi a.txt, ama uzmanı dosyayı açar ve.</a:t>
            </a:r>
          </a:p>
          <a:p>
            <a:pPr lvl="2"/>
            <a:r>
              <a:rPr lang="tr-TR" sz="22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A&lt;CR&gt;&lt;LF&gt;</a:t>
            </a:r>
            <a:r>
              <a:rPr lang="tr-TR" sz="2200" b="0" i="0" u="none" strike="noStrike" baseline="0" dirty="0" err="1">
                <a:solidFill>
                  <a:srgbClr val="1C1C1C"/>
                </a:solidFill>
                <a:latin typeface="Arial" panose="020B0604020202020204" pitchFamily="34" charset="0"/>
              </a:rPr>
              <a:t>clude</a:t>
            </a:r>
            <a:r>
              <a:rPr lang="tr-TR" sz="22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 &lt;</a:t>
            </a:r>
            <a:r>
              <a:rPr lang="tr-TR" sz="2200" b="0" i="0" u="none" strike="noStrike" baseline="0" dirty="0" err="1">
                <a:solidFill>
                  <a:srgbClr val="1C1C1C"/>
                </a:solidFill>
                <a:latin typeface="Arial" panose="020B0604020202020204" pitchFamily="34" charset="0"/>
              </a:rPr>
              <a:t>stdio.h</a:t>
            </a:r>
            <a:r>
              <a:rPr lang="tr-TR" sz="22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&gt;;&lt;CR&gt;&lt;LF&gt;#include &lt;</a:t>
            </a:r>
            <a:r>
              <a:rPr lang="tr-TR" sz="2200" b="0" i="0" u="none" strike="noStrike" baseline="0" dirty="0" err="1">
                <a:solidFill>
                  <a:srgbClr val="1C1C1C"/>
                </a:solidFill>
                <a:latin typeface="Arial" panose="020B0604020202020204" pitchFamily="34" charset="0"/>
              </a:rPr>
              <a:t>math.h</a:t>
            </a:r>
            <a:r>
              <a:rPr lang="tr-TR" sz="22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&gt; . . .</a:t>
            </a:r>
          </a:p>
          <a:p>
            <a:pPr lvl="2"/>
            <a:r>
              <a:rPr lang="tr-TR" sz="2200" dirty="0">
                <a:solidFill>
                  <a:srgbClr val="1C1C1C"/>
                </a:solidFill>
                <a:latin typeface="Arial" panose="020B0604020202020204" pitchFamily="34" charset="0"/>
              </a:rPr>
              <a:t>4KB içine giren tüm kod elindedir, sistem orayı silmez.</a:t>
            </a:r>
            <a:endParaRPr lang="tr-TR" sz="2200" b="0" i="0" u="none" strike="noStrike" baseline="0" dirty="0">
              <a:solidFill>
                <a:srgbClr val="1C1C1C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778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CD51A-8E81-4BF6-BEBC-03946E37F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Linux Dosya Yapısı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8AE58BD-86BC-40DC-9515-208682C01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6</a:t>
            </a:fld>
            <a:endParaRPr lang="tr-T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E89D5A-8BA3-4208-93E5-05758D18BA2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l"/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Bilindiği gibi Windows'ta disk birimleri C:\, D:\ gibi harflerle gösterilir.</a:t>
            </a:r>
          </a:p>
          <a:p>
            <a:pPr algn="l"/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Ancak Linux'ta ise durum biraz farklıdır.</a:t>
            </a:r>
          </a:p>
          <a:p>
            <a:pPr algn="l"/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Linux'ta disk bölümleri ve sürücüler /dev dizini altında bir dosya görüntüsü şeklinde bulunur. </a:t>
            </a:r>
          </a:p>
          <a:p>
            <a:pPr algn="l"/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Ayrıca Linux sistemlerde dosya ve dizinler hiyerarşik bir yapıda bulunur.</a:t>
            </a:r>
            <a:endParaRPr lang="tr-TR" sz="2600" b="0" i="0" u="none" strike="noStrike" baseline="0" dirty="0">
              <a:solidFill>
                <a:srgbClr val="1C1C1C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770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A563813-31D9-4E4D-9C47-7BC4AC362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7</a:t>
            </a:fld>
            <a:endParaRPr lang="tr-TR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7A35782-4198-49BA-89B6-DA4DA84CD8A0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47000" contrast="46000"/>
          </a:blip>
          <a:stretch>
            <a:fillRect/>
          </a:stretch>
        </p:blipFill>
        <p:spPr>
          <a:xfrm>
            <a:off x="899592" y="120003"/>
            <a:ext cx="7344816" cy="6617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328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CD51A-8E81-4BF6-BEBC-03946E37F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Linux Dosya Yapısı: Kök Dizin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8AE58BD-86BC-40DC-9515-208682C01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8</a:t>
            </a:fld>
            <a:endParaRPr lang="tr-T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E89D5A-8BA3-4208-93E5-05758D18BA2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l"/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(/): </a:t>
            </a:r>
            <a:r>
              <a:rPr lang="tr-TR" sz="2800" b="0" i="0" u="none" strike="noStrike" baseline="0" dirty="0" err="1">
                <a:solidFill>
                  <a:srgbClr val="1C1C1C"/>
                </a:solidFill>
                <a:latin typeface="Arial" panose="020B0604020202020204" pitchFamily="34" charset="0"/>
              </a:rPr>
              <a:t>Root</a:t>
            </a:r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 dizini. </a:t>
            </a:r>
          </a:p>
          <a:p>
            <a:pPr lvl="1"/>
            <a:r>
              <a:rPr lang="tr-TR" sz="2600" dirty="0">
                <a:solidFill>
                  <a:srgbClr val="1C1C1C"/>
                </a:solidFill>
                <a:latin typeface="Arial" panose="020B0604020202020204" pitchFamily="34" charset="0"/>
              </a:rPr>
              <a:t>&gt;cd /     ile her yerden ulaşılır.</a:t>
            </a:r>
          </a:p>
          <a:p>
            <a:r>
              <a:rPr lang="tr-TR" sz="2800" dirty="0">
                <a:solidFill>
                  <a:srgbClr val="1C1C1C"/>
                </a:solidFill>
                <a:latin typeface="Arial" panose="020B0604020202020204" pitchFamily="34" charset="0"/>
              </a:rPr>
              <a:t>Dikkat Linux’ta düz bölü (</a:t>
            </a:r>
            <a:r>
              <a:rPr lang="tr-TR" sz="2800" dirty="0" err="1">
                <a:solidFill>
                  <a:srgbClr val="1C1C1C"/>
                </a:solidFill>
                <a:latin typeface="Arial" panose="020B0604020202020204" pitchFamily="34" charset="0"/>
              </a:rPr>
              <a:t>ing</a:t>
            </a:r>
            <a:r>
              <a:rPr lang="tr-TR" sz="2800" dirty="0">
                <a:solidFill>
                  <a:srgbClr val="1C1C1C"/>
                </a:solidFill>
                <a:latin typeface="Arial" panose="020B0604020202020204" pitchFamily="34" charset="0"/>
              </a:rPr>
              <a:t>: </a:t>
            </a:r>
            <a:r>
              <a:rPr lang="tr-TR" sz="2800" dirty="0" err="1">
                <a:solidFill>
                  <a:srgbClr val="1C1C1C"/>
                </a:solidFill>
                <a:latin typeface="Arial" panose="020B0604020202020204" pitchFamily="34" charset="0"/>
              </a:rPr>
              <a:t>slash</a:t>
            </a:r>
            <a:r>
              <a:rPr lang="tr-TR" sz="2800" dirty="0">
                <a:solidFill>
                  <a:srgbClr val="1C1C1C"/>
                </a:solidFill>
                <a:latin typeface="Arial" panose="020B0604020202020204" pitchFamily="34" charset="0"/>
              </a:rPr>
              <a:t>) dizinleri ayırır.</a:t>
            </a:r>
          </a:p>
          <a:p>
            <a:pPr lvl="1"/>
            <a:r>
              <a:rPr lang="tr-TR" sz="2600" dirty="0">
                <a:solidFill>
                  <a:srgbClr val="1C1C1C"/>
                </a:solidFill>
                <a:latin typeface="Arial" panose="020B0604020202020204" pitchFamily="34" charset="0"/>
              </a:rPr>
              <a:t>Windows’ta C:\ da olduğu gibi ters bölü (</a:t>
            </a:r>
            <a:r>
              <a:rPr lang="tr-TR" sz="2600" dirty="0" err="1">
                <a:solidFill>
                  <a:srgbClr val="1C1C1C"/>
                </a:solidFill>
                <a:latin typeface="Arial" panose="020B0604020202020204" pitchFamily="34" charset="0"/>
              </a:rPr>
              <a:t>ing</a:t>
            </a:r>
            <a:r>
              <a:rPr lang="tr-TR" sz="2600" dirty="0">
                <a:solidFill>
                  <a:srgbClr val="1C1C1C"/>
                </a:solidFill>
                <a:latin typeface="Arial" panose="020B0604020202020204" pitchFamily="34" charset="0"/>
              </a:rPr>
              <a:t>: </a:t>
            </a:r>
            <a:r>
              <a:rPr lang="tr-TR" sz="2600" dirty="0" err="1">
                <a:solidFill>
                  <a:srgbClr val="1C1C1C"/>
                </a:solidFill>
                <a:latin typeface="Arial" panose="020B0604020202020204" pitchFamily="34" charset="0"/>
              </a:rPr>
              <a:t>backslash</a:t>
            </a:r>
            <a:r>
              <a:rPr lang="tr-TR" sz="2600" dirty="0">
                <a:solidFill>
                  <a:srgbClr val="1C1C1C"/>
                </a:solidFill>
                <a:latin typeface="Arial" panose="020B0604020202020204" pitchFamily="34" charset="0"/>
              </a:rPr>
              <a:t>) kullanılır.</a:t>
            </a:r>
          </a:p>
          <a:p>
            <a:r>
              <a:rPr lang="tr-TR" sz="2800" b="0" i="0" u="none" strike="noStrike" baseline="0" dirty="0" err="1">
                <a:solidFill>
                  <a:srgbClr val="1C1C1C"/>
                </a:solidFill>
                <a:latin typeface="Arial" panose="020B0604020202020204" pitchFamily="34" charset="0"/>
              </a:rPr>
              <a:t>root</a:t>
            </a:r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 hiyerarşik yapıda en üstte bulunan dizindir.</a:t>
            </a:r>
            <a:endParaRPr lang="tr-TR" sz="2600" b="0" i="0" u="none" strike="noStrike" baseline="0" dirty="0">
              <a:solidFill>
                <a:srgbClr val="1C1C1C"/>
              </a:solidFill>
              <a:latin typeface="Arial" panose="020B0604020202020204" pitchFamily="34" charset="0"/>
            </a:endParaRPr>
          </a:p>
          <a:p>
            <a:pPr lvl="1"/>
            <a:r>
              <a:rPr lang="tr-TR" sz="26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Tüm dosya ve dizinler bu kök dizin altında bulunmaktadır.</a:t>
            </a:r>
          </a:p>
        </p:txBody>
      </p:sp>
    </p:spTree>
    <p:extLst>
      <p:ext uri="{BB962C8B-B14F-4D97-AF65-F5344CB8AC3E}">
        <p14:creationId xmlns:p14="http://schemas.microsoft.com/office/powerpoint/2010/main" val="1309363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CD51A-8E81-4BF6-BEBC-03946E37F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Linux Dosya Yapısı: bin Dizinleri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8AE58BD-86BC-40DC-9515-208682C01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9</a:t>
            </a:fld>
            <a:endParaRPr lang="tr-T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E89D5A-8BA3-4208-93E5-05758D18BA2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l"/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(/</a:t>
            </a:r>
            <a:r>
              <a:rPr lang="tr-TR" sz="2800" dirty="0">
                <a:solidFill>
                  <a:srgbClr val="1C1C1C"/>
                </a:solidFill>
                <a:latin typeface="Arial" panose="020B0604020202020204" pitchFamily="34" charset="0"/>
              </a:rPr>
              <a:t>bin</a:t>
            </a:r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):</a:t>
            </a:r>
          </a:p>
          <a:p>
            <a:pPr lvl="1"/>
            <a:r>
              <a:rPr lang="tr-TR" sz="26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Sistemdeki genel kullanıcıların kullanabileceği komutlara ait </a:t>
            </a:r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program dosyalarının bulunduğu dizindir.</a:t>
            </a:r>
          </a:p>
          <a:p>
            <a:r>
              <a:rPr lang="tr-TR" sz="30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(/</a:t>
            </a:r>
            <a:r>
              <a:rPr lang="tr-TR" sz="3000" dirty="0" err="1">
                <a:solidFill>
                  <a:srgbClr val="1C1C1C"/>
                </a:solidFill>
                <a:latin typeface="Arial" panose="020B0604020202020204" pitchFamily="34" charset="0"/>
              </a:rPr>
              <a:t>sbin</a:t>
            </a:r>
            <a:r>
              <a:rPr lang="tr-TR" sz="30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):</a:t>
            </a:r>
          </a:p>
          <a:p>
            <a:pPr lvl="1"/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Sadece </a:t>
            </a:r>
            <a:r>
              <a:rPr lang="tr-TR" sz="2800" b="0" i="0" u="none" strike="noStrike" baseline="0" dirty="0" err="1">
                <a:solidFill>
                  <a:srgbClr val="1C1C1C"/>
                </a:solidFill>
                <a:latin typeface="Arial" panose="020B0604020202020204" pitchFamily="34" charset="0"/>
              </a:rPr>
              <a:t>root</a:t>
            </a:r>
            <a:r>
              <a:rPr lang="tr-TR" sz="28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 kullanıcının (Linux sistemlerdeki en yetkili kullanıcı) kullanabileceği komutlara ait program dosyalarının bulunduğu dizindir.</a:t>
            </a:r>
          </a:p>
          <a:p>
            <a:r>
              <a:rPr lang="tr-TR" sz="3000" dirty="0">
                <a:solidFill>
                  <a:srgbClr val="1C1C1C"/>
                </a:solidFill>
                <a:latin typeface="Arial" panose="020B0604020202020204" pitchFamily="34" charset="0"/>
              </a:rPr>
              <a:t>Bir de</a:t>
            </a:r>
            <a:r>
              <a:rPr lang="tr-TR" sz="3000" b="1" dirty="0">
                <a:solidFill>
                  <a:srgbClr val="1C1C1C"/>
                </a:solidFill>
                <a:latin typeface="Arial" panose="020B0604020202020204" pitchFamily="34" charset="0"/>
              </a:rPr>
              <a:t> </a:t>
            </a:r>
            <a:r>
              <a:rPr lang="tr-TR" sz="30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(/</a:t>
            </a:r>
            <a:r>
              <a:rPr lang="tr-TR" sz="3000" b="0" i="0" u="none" strike="noStrike" baseline="0" dirty="0" err="1">
                <a:solidFill>
                  <a:srgbClr val="1C1C1C"/>
                </a:solidFill>
                <a:latin typeface="Arial" panose="020B0604020202020204" pitchFamily="34" charset="0"/>
              </a:rPr>
              <a:t>u</a:t>
            </a:r>
            <a:r>
              <a:rPr lang="tr-TR" sz="3000" dirty="0" err="1">
                <a:solidFill>
                  <a:srgbClr val="1C1C1C"/>
                </a:solidFill>
                <a:latin typeface="Arial" panose="020B0604020202020204" pitchFamily="34" charset="0"/>
              </a:rPr>
              <a:t>sr</a:t>
            </a:r>
            <a:r>
              <a:rPr lang="tr-TR" sz="3000" dirty="0">
                <a:solidFill>
                  <a:srgbClr val="1C1C1C"/>
                </a:solidFill>
                <a:latin typeface="Arial" panose="020B0604020202020204" pitchFamily="34" charset="0"/>
              </a:rPr>
              <a:t>/bin, </a:t>
            </a:r>
            <a:r>
              <a:rPr lang="tr-TR" sz="30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/</a:t>
            </a:r>
            <a:r>
              <a:rPr lang="tr-TR" sz="3000" b="0" i="0" u="none" strike="noStrike" baseline="0" dirty="0" err="1">
                <a:solidFill>
                  <a:srgbClr val="1C1C1C"/>
                </a:solidFill>
                <a:latin typeface="Arial" panose="020B0604020202020204" pitchFamily="34" charset="0"/>
              </a:rPr>
              <a:t>u</a:t>
            </a:r>
            <a:r>
              <a:rPr lang="tr-TR" sz="3000" dirty="0" err="1">
                <a:solidFill>
                  <a:srgbClr val="1C1C1C"/>
                </a:solidFill>
                <a:latin typeface="Arial" panose="020B0604020202020204" pitchFamily="34" charset="0"/>
              </a:rPr>
              <a:t>sr</a:t>
            </a:r>
            <a:r>
              <a:rPr lang="tr-TR" sz="3000" dirty="0">
                <a:solidFill>
                  <a:srgbClr val="1C1C1C"/>
                </a:solidFill>
                <a:latin typeface="Arial" panose="020B0604020202020204" pitchFamily="34" charset="0"/>
              </a:rPr>
              <a:t>/</a:t>
            </a:r>
            <a:r>
              <a:rPr lang="tr-TR" sz="3000" dirty="0" err="1">
                <a:solidFill>
                  <a:srgbClr val="1C1C1C"/>
                </a:solidFill>
                <a:latin typeface="Arial" panose="020B0604020202020204" pitchFamily="34" charset="0"/>
              </a:rPr>
              <a:t>local</a:t>
            </a:r>
            <a:r>
              <a:rPr lang="tr-TR" sz="3000" dirty="0">
                <a:solidFill>
                  <a:srgbClr val="1C1C1C"/>
                </a:solidFill>
                <a:latin typeface="Arial" panose="020B0604020202020204" pitchFamily="34" charset="0"/>
              </a:rPr>
              <a:t>/bin</a:t>
            </a:r>
            <a:r>
              <a:rPr lang="tr-TR" sz="30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) ‘</a:t>
            </a:r>
            <a:r>
              <a:rPr lang="tr-TR" sz="3000" b="0" i="0" u="none" strike="noStrike" baseline="0" dirty="0" err="1">
                <a:solidFill>
                  <a:srgbClr val="1C1C1C"/>
                </a:solidFill>
                <a:latin typeface="Arial" panose="020B0604020202020204" pitchFamily="34" charset="0"/>
              </a:rPr>
              <a:t>ler</a:t>
            </a:r>
            <a:r>
              <a:rPr lang="tr-TR" sz="3000" b="0" i="0" u="none" strike="noStrike" baseline="0" dirty="0">
                <a:solidFill>
                  <a:srgbClr val="1C1C1C"/>
                </a:solidFill>
                <a:latin typeface="Arial" panose="020B0604020202020204" pitchFamily="34" charset="0"/>
              </a:rPr>
              <a:t> vardır.</a:t>
            </a:r>
            <a:endParaRPr lang="tr-TR" sz="3000" b="1" i="0" u="none" strike="noStrike" baseline="0" dirty="0">
              <a:solidFill>
                <a:srgbClr val="1C1C1C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6864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11156</TotalTime>
  <Words>1476</Words>
  <Application>Microsoft Office PowerPoint</Application>
  <PresentationFormat>On-screen Show (4:3)</PresentationFormat>
  <Paragraphs>190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5" baseType="lpstr">
      <vt:lpstr>Arial</vt:lpstr>
      <vt:lpstr>Bookman Old Style</vt:lpstr>
      <vt:lpstr>Calibri</vt:lpstr>
      <vt:lpstr>Consolas</vt:lpstr>
      <vt:lpstr>Gill Sans MT</vt:lpstr>
      <vt:lpstr>Tahoma</vt:lpstr>
      <vt:lpstr>Verdana</vt:lpstr>
      <vt:lpstr>Wingdings</vt:lpstr>
      <vt:lpstr>Wingdings 3</vt:lpstr>
      <vt:lpstr>Origin</vt:lpstr>
      <vt:lpstr>Linux Dosya Sistemi</vt:lpstr>
      <vt:lpstr>Linux Dosya Yapısı</vt:lpstr>
      <vt:lpstr>Linux Dosya Yapısı</vt:lpstr>
      <vt:lpstr>Windows/Linux Dosya Yapısı</vt:lpstr>
      <vt:lpstr>Windows’ta Dosya Silme</vt:lpstr>
      <vt:lpstr>Linux Dosya Yapısı</vt:lpstr>
      <vt:lpstr>PowerPoint Presentation</vt:lpstr>
      <vt:lpstr>Linux Dosya Yapısı: Kök Dizin</vt:lpstr>
      <vt:lpstr>Linux Dosya Yapısı: bin Dizinleri</vt:lpstr>
      <vt:lpstr>Linux Dosya Yapısı: boot, dev ve etc dizinleri</vt:lpstr>
      <vt:lpstr>/etc/passwd dosyası</vt:lpstr>
      <vt:lpstr>/etc/passwd’de niye şifreler yok?</vt:lpstr>
      <vt:lpstr>/etc/shadow : şifreler</vt:lpstr>
      <vt:lpstr>/etc/shadow : şifreler</vt:lpstr>
      <vt:lpstr>/etc/shadow : şifreler</vt:lpstr>
      <vt:lpstr>Grup nedir?</vt:lpstr>
      <vt:lpstr>/etc/group dosyası</vt:lpstr>
      <vt:lpstr>Linux Dosya Yapısı: home dizini</vt:lpstr>
      <vt:lpstr>Linux Dosya Yapısı: Diğer dizinler</vt:lpstr>
      <vt:lpstr>Linux Dosya Yapısı: Diğer dizinler</vt:lpstr>
      <vt:lpstr>Linux Dosya Yapısı: Diğer dizinler</vt:lpstr>
      <vt:lpstr>Linux Dosya Yapısı: Diğer dizinler</vt:lpstr>
      <vt:lpstr>Linux Dosya Yapısı: Dosya Yaratmak</vt:lpstr>
      <vt:lpstr>Linux Dosya Yapısı: Dosya Yaratmak</vt:lpstr>
      <vt:lpstr>Linux Dosya Yapısı: Dosya Yaratmak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GUNGOR</dc:creator>
  <cp:lastModifiedBy>cengiz gungor</cp:lastModifiedBy>
  <cp:revision>519</cp:revision>
  <dcterms:created xsi:type="dcterms:W3CDTF">2013-09-20T11:24:12Z</dcterms:created>
  <dcterms:modified xsi:type="dcterms:W3CDTF">2021-02-26T02:50:53Z</dcterms:modified>
</cp:coreProperties>
</file>