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4" r:id="rId22"/>
    <p:sldId id="277" r:id="rId23"/>
    <p:sldId id="279" r:id="rId24"/>
    <p:sldId id="278" r:id="rId25"/>
    <p:sldId id="280" r:id="rId26"/>
    <p:sldId id="281" r:id="rId27"/>
    <p:sldId id="282" r:id="rId28"/>
    <p:sldId id="287" r:id="rId29"/>
    <p:sldId id="285" r:id="rId30"/>
    <p:sldId id="286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14" r:id="rId46"/>
    <p:sldId id="315" r:id="rId47"/>
    <p:sldId id="316" r:id="rId48"/>
    <p:sldId id="320" r:id="rId49"/>
    <p:sldId id="323" r:id="rId50"/>
    <p:sldId id="321" r:id="rId51"/>
    <p:sldId id="322" r:id="rId52"/>
    <p:sldId id="326" r:id="rId53"/>
    <p:sldId id="327" r:id="rId54"/>
    <p:sldId id="328" r:id="rId55"/>
    <p:sldId id="329" r:id="rId56"/>
    <p:sldId id="330" r:id="rId57"/>
    <p:sldId id="354" r:id="rId58"/>
    <p:sldId id="331" r:id="rId59"/>
    <p:sldId id="332" r:id="rId60"/>
    <p:sldId id="333" r:id="rId61"/>
    <p:sldId id="334" r:id="rId62"/>
    <p:sldId id="335" r:id="rId63"/>
    <p:sldId id="336" r:id="rId64"/>
    <p:sldId id="337" r:id="rId65"/>
    <p:sldId id="338" r:id="rId66"/>
    <p:sldId id="339" r:id="rId67"/>
    <p:sldId id="340" r:id="rId68"/>
    <p:sldId id="341" r:id="rId69"/>
    <p:sldId id="342" r:id="rId70"/>
    <p:sldId id="343" r:id="rId71"/>
    <p:sldId id="345" r:id="rId72"/>
    <p:sldId id="346" r:id="rId73"/>
    <p:sldId id="347" r:id="rId74"/>
    <p:sldId id="355" r:id="rId75"/>
    <p:sldId id="356" r:id="rId76"/>
    <p:sldId id="349" r:id="rId77"/>
    <p:sldId id="353" r:id="rId78"/>
    <p:sldId id="313" r:id="rId79"/>
    <p:sldId id="302" r:id="rId80"/>
    <p:sldId id="303" r:id="rId81"/>
    <p:sldId id="305" r:id="rId82"/>
    <p:sldId id="306" r:id="rId83"/>
    <p:sldId id="307" r:id="rId84"/>
    <p:sldId id="308" r:id="rId85"/>
    <p:sldId id="309" r:id="rId86"/>
    <p:sldId id="310" r:id="rId87"/>
    <p:sldId id="311" r:id="rId88"/>
    <p:sldId id="312" r:id="rId8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3400" autoAdjust="0"/>
  </p:normalViewPr>
  <p:slideViewPr>
    <p:cSldViewPr>
      <p:cViewPr varScale="1">
        <p:scale>
          <a:sx n="59" d="100"/>
          <a:sy n="59" d="100"/>
        </p:scale>
        <p:origin x="142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60C12-1A27-4A64-B0B2-F796C1A51EED}" type="datetimeFigureOut">
              <a:rPr lang="tr-TR" smtClean="0"/>
              <a:pPr/>
              <a:t>21.04.2021</a:t>
            </a:fld>
            <a:endParaRPr lang="tr-T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C25BA-1208-4CE7-BA56-982F150D70B7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7446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C25BA-1208-4CE7-BA56-982F150D70B7}" type="slidenum">
              <a:rPr lang="tr-TR" smtClean="0"/>
              <a:pPr/>
              <a:t>32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42397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tr-TR"/>
              <a:t>veya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511042-F386-40DE-8EC2-572E59412A9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467544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FCDFDF45-B05A-4083-AAC7-D93DF07C3BB8}" type="datetime1">
              <a:rPr lang="tr-TR" smtClean="0"/>
              <a:pPr/>
              <a:t>21.04.2021</a:t>
            </a:fld>
            <a:endParaRPr lang="tr-TR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6521152" y="6375608"/>
            <a:ext cx="2227312" cy="365760"/>
          </a:xfrm>
        </p:spPr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0EDD-4205-433A-B6CB-CF6DD2DA6306}" type="datetime1">
              <a:rPr lang="tr-TR" smtClean="0"/>
              <a:pPr/>
              <a:t>21.04.2021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127D-451D-47F7-9B1A-9E708C5295EA}" type="datetime1">
              <a:rPr lang="tr-TR" smtClean="0"/>
              <a:pPr/>
              <a:t>21.04.2021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53F5B-CA1F-4DB0-9F24-ACC79FBE47D7}" type="datetime1">
              <a:rPr lang="tr-TR" smtClean="0"/>
              <a:pPr/>
              <a:t>21.04.2021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8224" y="6356350"/>
            <a:ext cx="2126304" cy="365760"/>
          </a:xfrm>
          <a:solidFill>
            <a:schemeClr val="bg1"/>
          </a:solidFill>
        </p:spPr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spcBef>
                <a:spcPts val="1200"/>
              </a:spcBef>
              <a:defRPr sz="2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2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0960DCE6-766E-49E7-B2E2-340AE244AD26}" type="datetime1">
              <a:rPr lang="tr-TR" smtClean="0"/>
              <a:pPr/>
              <a:t>21.04.2021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49279-1099-4222-AFEC-1F85D6D8FBE7}" type="datetime1">
              <a:rPr lang="tr-TR" smtClean="0"/>
              <a:pPr/>
              <a:t>21.04.2021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A600-E9D0-4753-AE05-DF97FF1B874E}" type="datetime1">
              <a:rPr lang="tr-TR" smtClean="0"/>
              <a:pPr/>
              <a:t>21.04.2021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70A70-7FCC-4E86-B076-A7933EB67FD1}" type="datetime1">
              <a:rPr lang="tr-TR" smtClean="0"/>
              <a:pPr/>
              <a:t>21.04.2021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BC2A-2C61-4C3A-9217-4299804337F2}" type="datetime1">
              <a:rPr lang="tr-TR" smtClean="0"/>
              <a:pPr/>
              <a:t>21.04.2021</a:t>
            </a:fld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D07F5-DE31-4F58-B5B9-CA4D40378050}" type="datetime1">
              <a:rPr lang="tr-TR" smtClean="0"/>
              <a:pPr/>
              <a:t>21.04.2021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95C6-6473-48B2-A712-1EE437C3E56F}" type="datetime1">
              <a:rPr lang="tr-TR" smtClean="0"/>
              <a:pPr/>
              <a:t>21.04.2021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ctr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23528" y="6237312"/>
            <a:ext cx="576064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536975" y="6375608"/>
            <a:ext cx="2139481" cy="365760"/>
          </a:xfrm>
          <a:prstGeom prst="rect">
            <a:avLst/>
          </a:prstGeom>
          <a:solidFill>
            <a:schemeClr val="bg1"/>
          </a:solidFill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0678150-2F3D-4E05-931D-3530E2373772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67544" y="6342464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88B272E-DE6C-4CD0-BFE9-F935876A97FC}" type="datetime1">
              <a:rPr lang="tr-TR" smtClean="0"/>
              <a:pPr/>
              <a:t>21.04.2021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b="1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C8BE0AB-C53C-4C48-BD87-2B961062E5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/>
              <a:t>Süreç (Process) Yönetimi</a:t>
            </a:r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3E372A2-56F1-4752-AE85-B8B1081CEF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Dr. Cengiz Güngör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547DBBE-9C0B-40A5-BB42-8DF9C0720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1263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10</a:t>
            </a:fld>
            <a:endParaRPr lang="tr-T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Süreç (Process) Kavramı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i="1" u="sng" dirty="0"/>
              <a:t>Thread</a:t>
            </a:r>
          </a:p>
          <a:p>
            <a:r>
              <a:rPr lang="tr-TR" b="1" dirty="0"/>
              <a:t>Tek iş parçacığı</a:t>
            </a:r>
            <a:r>
              <a:rPr lang="tr-TR" dirty="0"/>
              <a:t> (</a:t>
            </a:r>
            <a:r>
              <a:rPr lang="tr-TR" b="1" i="1" dirty="0">
                <a:solidFill>
                  <a:srgbClr val="FF0000"/>
                </a:solidFill>
              </a:rPr>
              <a:t>thread</a:t>
            </a:r>
            <a:r>
              <a:rPr lang="tr-TR" dirty="0"/>
              <a:t>) ile </a:t>
            </a:r>
            <a:r>
              <a:rPr lang="tr-TR" b="1" dirty="0"/>
              <a:t>bir process</a:t>
            </a:r>
            <a:r>
              <a:rPr lang="tr-TR" dirty="0"/>
              <a:t> </a:t>
            </a:r>
            <a:r>
              <a:rPr lang="tr-TR" b="1" dirty="0"/>
              <a:t>kontrol edilir</a:t>
            </a:r>
            <a:r>
              <a:rPr lang="tr-TR" dirty="0"/>
              <a:t> ve birden fazla görev aynı anda yapılamaz.</a:t>
            </a:r>
          </a:p>
          <a:p>
            <a:pPr lvl="1"/>
            <a:r>
              <a:rPr lang="tr-TR" dirty="0"/>
              <a:t>Örneğin karakter girişi ile spell check aynı anda yapılamaz. </a:t>
            </a:r>
          </a:p>
          <a:p>
            <a:r>
              <a:rPr lang="tr-TR" dirty="0"/>
              <a:t>Modern işletim sistemlerinde </a:t>
            </a:r>
            <a:r>
              <a:rPr lang="tr-TR" b="1" dirty="0"/>
              <a:t>bir process</a:t>
            </a:r>
            <a:r>
              <a:rPr lang="tr-TR" dirty="0"/>
              <a:t> ile </a:t>
            </a:r>
            <a:r>
              <a:rPr lang="tr-TR" b="1" dirty="0"/>
              <a:t>birden fazla thread</a:t>
            </a:r>
            <a:r>
              <a:rPr lang="tr-TR" dirty="0"/>
              <a:t> çalıştırılmasına izin verilir. </a:t>
            </a:r>
          </a:p>
          <a:p>
            <a:pPr lvl="1"/>
            <a:r>
              <a:rPr lang="tr-TR" dirty="0"/>
              <a:t>Bu özellik multicore işlemcilerde çok faydalıdır ve çok thread eşzamanlı çalıştırılır. </a:t>
            </a:r>
          </a:p>
          <a:p>
            <a:pPr lvl="1"/>
            <a:r>
              <a:rPr lang="tr-TR" dirty="0"/>
              <a:t>Çok thread ile çalışan sistemlerde, PCB ile her bir thread’e ait bilgiler saklanır.</a:t>
            </a:r>
          </a:p>
        </p:txBody>
      </p:sp>
    </p:spTree>
    <p:extLst>
      <p:ext uri="{BB962C8B-B14F-4D97-AF65-F5344CB8AC3E}">
        <p14:creationId xmlns:p14="http://schemas.microsoft.com/office/powerpoint/2010/main" val="2331558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E20523-E2E7-4C51-A5B1-52A296FC2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Konular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BC8A23AF-54BF-4646-A488-BCA16A101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11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7D416E2-69BB-46DE-8BB4-76B71609993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99552"/>
            <a:ext cx="8229600" cy="493776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tr-TR" dirty="0"/>
              <a:t>Process kavramı </a:t>
            </a:r>
          </a:p>
          <a:p>
            <a:pPr>
              <a:spcBef>
                <a:spcPts val="600"/>
              </a:spcBef>
            </a:pPr>
            <a:r>
              <a:rPr lang="tr-TR" b="1" dirty="0">
                <a:solidFill>
                  <a:srgbClr val="FF0000"/>
                </a:solidFill>
              </a:rPr>
              <a:t>Process planlama</a:t>
            </a:r>
            <a:r>
              <a:rPr lang="tr-TR" dirty="0">
                <a:solidFill>
                  <a:srgbClr val="FF0000"/>
                </a:solidFill>
              </a:rPr>
              <a:t> </a:t>
            </a:r>
          </a:p>
          <a:p>
            <a:pPr>
              <a:spcBef>
                <a:spcPts val="600"/>
              </a:spcBef>
            </a:pPr>
            <a:r>
              <a:rPr lang="tr-TR" dirty="0"/>
              <a:t>Process işlemleri </a:t>
            </a:r>
          </a:p>
          <a:p>
            <a:pPr>
              <a:spcBef>
                <a:spcPts val="600"/>
              </a:spcBef>
            </a:pPr>
            <a:r>
              <a:rPr lang="tr-TR" dirty="0"/>
              <a:t>Process’ler arası iletişim </a:t>
            </a:r>
          </a:p>
          <a:p>
            <a:pPr>
              <a:spcBef>
                <a:spcPts val="600"/>
              </a:spcBef>
            </a:pPr>
            <a:r>
              <a:rPr lang="tr-TR" dirty="0"/>
              <a:t>İstemci-sunucu sistemlerde iletişim </a:t>
            </a:r>
          </a:p>
        </p:txBody>
      </p:sp>
    </p:spTree>
    <p:extLst>
      <p:ext uri="{BB962C8B-B14F-4D97-AF65-F5344CB8AC3E}">
        <p14:creationId xmlns:p14="http://schemas.microsoft.com/office/powerpoint/2010/main" val="3993990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12</a:t>
            </a:fld>
            <a:endParaRPr lang="tr-T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Süreç (Process) Planlama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Çok programlı sistemlerin temel amacı, </a:t>
            </a:r>
            <a:r>
              <a:rPr lang="tr-TR" b="1" dirty="0"/>
              <a:t>CPU kullanımını maksimuma çıkaracak şekilde</a:t>
            </a:r>
            <a:r>
              <a:rPr lang="tr-TR" dirty="0"/>
              <a:t> process’leri çalıştırmaktır. </a:t>
            </a:r>
          </a:p>
          <a:p>
            <a:r>
              <a:rPr lang="tr-TR" dirty="0"/>
              <a:t>Zaman paylaşımlı sistemlerde CPU çok kısa aralıklarla process’ler arasında geçiş yapar. </a:t>
            </a:r>
          </a:p>
          <a:p>
            <a:r>
              <a:rPr lang="tr-TR" b="1" dirty="0"/>
              <a:t>Bir process’i CPU’da çalışması için </a:t>
            </a:r>
            <a:r>
              <a:rPr lang="tr-TR" b="1" i="1" dirty="0">
                <a:solidFill>
                  <a:srgbClr val="FF0000"/>
                </a:solidFill>
              </a:rPr>
              <a:t>process scheduler</a:t>
            </a:r>
            <a:r>
              <a:rPr lang="tr-TR" b="1" dirty="0"/>
              <a:t> seçer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9195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13</a:t>
            </a:fld>
            <a:endParaRPr lang="tr-T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Süreç (Process) Planlama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i="1" u="sng" dirty="0"/>
              <a:t>İş Planlama Kuyrukları (Scheduling Queues)</a:t>
            </a:r>
          </a:p>
          <a:p>
            <a:r>
              <a:rPr lang="tr-TR" dirty="0"/>
              <a:t>Bir process sisteme girdiğinde, tüm işlerin bulunduğu iş kuyruğuna (</a:t>
            </a:r>
            <a:r>
              <a:rPr lang="tr-TR" b="1" i="1" dirty="0">
                <a:solidFill>
                  <a:srgbClr val="FF0000"/>
                </a:solidFill>
              </a:rPr>
              <a:t>job queue</a:t>
            </a:r>
            <a:r>
              <a:rPr lang="tr-TR" dirty="0"/>
              <a:t>) alınır.</a:t>
            </a:r>
          </a:p>
          <a:p>
            <a:r>
              <a:rPr lang="tr-TR" dirty="0"/>
              <a:t>Hafızaya alınmış ve çalışmayı bekleyen process’ler hazır kuyruğuna (</a:t>
            </a:r>
            <a:r>
              <a:rPr lang="tr-TR" b="1" i="1" dirty="0">
                <a:solidFill>
                  <a:srgbClr val="FF0000"/>
                </a:solidFill>
              </a:rPr>
              <a:t>ready queue</a:t>
            </a:r>
            <a:r>
              <a:rPr lang="tr-TR" dirty="0"/>
              <a:t>) alınır. </a:t>
            </a:r>
          </a:p>
          <a:p>
            <a:r>
              <a:rPr lang="tr-TR" dirty="0"/>
              <a:t>Kuyruk yapıları genellikle </a:t>
            </a:r>
            <a:r>
              <a:rPr lang="tr-TR" b="1" dirty="0"/>
              <a:t>linked list</a:t>
            </a:r>
            <a:r>
              <a:rPr lang="tr-TR" dirty="0"/>
              <a:t> veri yapısı ile gerçekleştirilir. </a:t>
            </a:r>
          </a:p>
          <a:p>
            <a:r>
              <a:rPr lang="tr-TR" dirty="0"/>
              <a:t>Ready queue, listedeki PCB’lerin ilk ve son elemanlarını işaret eder. </a:t>
            </a:r>
          </a:p>
          <a:p>
            <a:r>
              <a:rPr lang="tr-TR" dirty="0"/>
              <a:t>Bir sistemde hazır kuyruğu dışında I/O cihazları için de kuyruk (</a:t>
            </a:r>
            <a:r>
              <a:rPr lang="tr-TR" b="1" i="1" dirty="0">
                <a:solidFill>
                  <a:srgbClr val="FF0000"/>
                </a:solidFill>
              </a:rPr>
              <a:t>device queue</a:t>
            </a:r>
            <a:r>
              <a:rPr lang="tr-TR" dirty="0"/>
              <a:t>) bulunur. </a:t>
            </a:r>
          </a:p>
        </p:txBody>
      </p:sp>
    </p:spTree>
    <p:extLst>
      <p:ext uri="{BB962C8B-B14F-4D97-AF65-F5344CB8AC3E}">
        <p14:creationId xmlns:p14="http://schemas.microsoft.com/office/powerpoint/2010/main" val="1719847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14</a:t>
            </a:fld>
            <a:endParaRPr lang="tr-T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Süreç (Process) Planlama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i="1" u="sng" dirty="0"/>
              <a:t>İş Planlama Kuyrukları</a:t>
            </a:r>
          </a:p>
          <a:p>
            <a:r>
              <a:rPr lang="tr-TR" dirty="0"/>
              <a:t>Process planlama için aşağıdaki şekilde verilen </a:t>
            </a:r>
            <a:r>
              <a:rPr lang="tr-TR" b="1" i="1" dirty="0">
                <a:solidFill>
                  <a:srgbClr val="FF0000"/>
                </a:solidFill>
              </a:rPr>
              <a:t>queueing diagram</a:t>
            </a:r>
            <a:r>
              <a:rPr lang="tr-TR" dirty="0"/>
              <a:t> yaygın kullanılan gösterimdir.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2569046"/>
            <a:ext cx="7981950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8741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15</a:t>
            </a:fld>
            <a:endParaRPr lang="tr-T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Süreç (Process) Planlama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i="1" u="sng" dirty="0"/>
              <a:t>İş Planlama Kuyrukları</a:t>
            </a:r>
          </a:p>
          <a:p>
            <a:r>
              <a:rPr lang="tr-TR" dirty="0"/>
              <a:t>Bir process I/O isteğinde bulunursa, </a:t>
            </a:r>
            <a:r>
              <a:rPr lang="tr-TR" b="1" dirty="0"/>
              <a:t>I/O kuyruğuna</a:t>
            </a:r>
            <a:r>
              <a:rPr lang="tr-TR" dirty="0"/>
              <a:t> aktarılır. </a:t>
            </a:r>
          </a:p>
          <a:p>
            <a:r>
              <a:rPr lang="tr-TR" dirty="0"/>
              <a:t>Bir process başka bir process’i çalıştırırsa onun bitmesini bekler. </a:t>
            </a:r>
          </a:p>
          <a:p>
            <a:r>
              <a:rPr lang="tr-TR" dirty="0"/>
              <a:t>Bir process çalışması için ayrılan süre tamamlanırsa CPU tarafından tekrar </a:t>
            </a:r>
            <a:r>
              <a:rPr lang="tr-TR" b="1" dirty="0"/>
              <a:t>hazır kuyruğunun</a:t>
            </a:r>
            <a:r>
              <a:rPr lang="tr-TR" dirty="0"/>
              <a:t> sonuna alınır. </a:t>
            </a:r>
          </a:p>
          <a:p>
            <a:r>
              <a:rPr lang="tr-TR" dirty="0"/>
              <a:t>Bir process interrupt beklemeye başlarsa </a:t>
            </a:r>
            <a:r>
              <a:rPr lang="tr-TR" b="1" dirty="0"/>
              <a:t>interrupt kuyruğuna</a:t>
            </a:r>
            <a:r>
              <a:rPr lang="tr-TR" dirty="0"/>
              <a:t> alınır.</a:t>
            </a:r>
          </a:p>
        </p:txBody>
      </p:sp>
    </p:spTree>
    <p:extLst>
      <p:ext uri="{BB962C8B-B14F-4D97-AF65-F5344CB8AC3E}">
        <p14:creationId xmlns:p14="http://schemas.microsoft.com/office/powerpoint/2010/main" val="2217303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16</a:t>
            </a:fld>
            <a:endParaRPr lang="tr-T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Süreç (Process) Planlama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i="1" u="sng" dirty="0"/>
              <a:t>Planlayıcılar (Schedulers)</a:t>
            </a:r>
          </a:p>
          <a:p>
            <a:r>
              <a:rPr lang="tr-TR" dirty="0"/>
              <a:t>Bir process, çalışma süresi boyunca farklı kuyruklara alınabilir. </a:t>
            </a:r>
          </a:p>
          <a:p>
            <a:r>
              <a:rPr lang="tr-TR" dirty="0"/>
              <a:t>Kuyruktaki process’lerin seçilmesi </a:t>
            </a:r>
            <a:r>
              <a:rPr lang="tr-TR" b="1" i="1" dirty="0">
                <a:solidFill>
                  <a:srgbClr val="FF0000"/>
                </a:solidFill>
              </a:rPr>
              <a:t>scheduler</a:t>
            </a:r>
            <a:r>
              <a:rPr lang="tr-TR" dirty="0"/>
              <a:t> tarafından gerçekleştirilir. </a:t>
            </a:r>
          </a:p>
          <a:p>
            <a:r>
              <a:rPr lang="tr-TR" dirty="0"/>
              <a:t>Genellikle batch sistemlerde </a:t>
            </a:r>
            <a:r>
              <a:rPr lang="tr-TR" b="1" dirty="0"/>
              <a:t>çok sayıda process </a:t>
            </a:r>
            <a:r>
              <a:rPr lang="tr-TR" dirty="0"/>
              <a:t>çalıştırılmak üzere sisteme gönderilir. </a:t>
            </a:r>
          </a:p>
          <a:p>
            <a:pPr lvl="1"/>
            <a:r>
              <a:rPr lang="tr-TR" dirty="0"/>
              <a:t>Bu process’ler disk üzerinde biriktirilir ve daha sonra çalıştırılır.</a:t>
            </a:r>
          </a:p>
        </p:txBody>
      </p:sp>
    </p:spTree>
    <p:extLst>
      <p:ext uri="{BB962C8B-B14F-4D97-AF65-F5344CB8AC3E}">
        <p14:creationId xmlns:p14="http://schemas.microsoft.com/office/powerpoint/2010/main" val="421870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17</a:t>
            </a:fld>
            <a:endParaRPr lang="tr-T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Süreç (Process) Planlama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b="1" i="1" u="sng" dirty="0"/>
              <a:t>Planlayıcılar (Schedulers)</a:t>
            </a:r>
          </a:p>
          <a:p>
            <a:r>
              <a:rPr lang="tr-TR" b="1" i="1" dirty="0">
                <a:solidFill>
                  <a:srgbClr val="FF0000"/>
                </a:solidFill>
              </a:rPr>
              <a:t>Long-term scheduler</a:t>
            </a:r>
            <a:r>
              <a:rPr lang="tr-TR" dirty="0"/>
              <a:t> (veya </a:t>
            </a:r>
            <a:r>
              <a:rPr lang="tr-TR" b="1" i="1" dirty="0">
                <a:solidFill>
                  <a:srgbClr val="FF0000"/>
                </a:solidFill>
              </a:rPr>
              <a:t>job scheduler</a:t>
            </a:r>
            <a:r>
              <a:rPr lang="tr-TR" dirty="0"/>
              <a:t>) bu işleri seçerek çalıştırılmak üzere hafızaya yükler. </a:t>
            </a:r>
          </a:p>
          <a:p>
            <a:pPr lvl="1"/>
            <a:r>
              <a:rPr lang="tr-TR" dirty="0"/>
              <a:t>Long-term scheduler dakika seviyesindeki aralıklarla çalıştırılır.</a:t>
            </a:r>
          </a:p>
          <a:p>
            <a:r>
              <a:rPr lang="tr-TR" b="1" i="1" dirty="0">
                <a:solidFill>
                  <a:srgbClr val="FF0000"/>
                </a:solidFill>
              </a:rPr>
              <a:t>Short-term scheduler</a:t>
            </a:r>
            <a:r>
              <a:rPr lang="tr-TR" dirty="0"/>
              <a:t> (veya </a:t>
            </a:r>
            <a:r>
              <a:rPr lang="tr-TR" b="1" i="1" dirty="0">
                <a:solidFill>
                  <a:srgbClr val="FF0000"/>
                </a:solidFill>
              </a:rPr>
              <a:t>CPU scheduler</a:t>
            </a:r>
            <a:r>
              <a:rPr lang="tr-TR" dirty="0"/>
              <a:t>) bu işlerden çalıştırılmak üzere hazır olanları seçerek CPU’yu onlara tahsis eder. </a:t>
            </a:r>
          </a:p>
          <a:p>
            <a:pPr lvl="1"/>
            <a:r>
              <a:rPr lang="tr-TR" dirty="0"/>
              <a:t>Short-term scheduler çok kısa aralıklarla (</a:t>
            </a:r>
            <a:r>
              <a:rPr lang="tr-TR" b="1" dirty="0"/>
              <a:t>&lt;100ms</a:t>
            </a:r>
            <a:r>
              <a:rPr lang="tr-TR" dirty="0"/>
              <a:t>) ve sıklıkla çalıştırılır</a:t>
            </a:r>
          </a:p>
          <a:p>
            <a:r>
              <a:rPr lang="tr-TR" dirty="0"/>
              <a:t>Windows ve Unix işletim sistemlerinde long-term scheduler bulunmaz ve sadece short-term scheduler kullanılır.</a:t>
            </a:r>
          </a:p>
        </p:txBody>
      </p:sp>
    </p:spTree>
    <p:extLst>
      <p:ext uri="{BB962C8B-B14F-4D97-AF65-F5344CB8AC3E}">
        <p14:creationId xmlns:p14="http://schemas.microsoft.com/office/powerpoint/2010/main" val="2500434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18</a:t>
            </a:fld>
            <a:endParaRPr lang="tr-T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Süreç (Process) Planlama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b="1" i="1" u="sng" dirty="0"/>
              <a:t>Planlayıcılar (Schedulers)</a:t>
            </a:r>
          </a:p>
          <a:p>
            <a:r>
              <a:rPr lang="tr-TR" dirty="0"/>
              <a:t>Process’ler </a:t>
            </a:r>
            <a:r>
              <a:rPr lang="tr-TR" b="1" i="1" dirty="0">
                <a:solidFill>
                  <a:srgbClr val="FF0000"/>
                </a:solidFill>
              </a:rPr>
              <a:t>I/O-bound</a:t>
            </a:r>
            <a:r>
              <a:rPr lang="tr-TR" dirty="0"/>
              <a:t> ve </a:t>
            </a:r>
            <a:r>
              <a:rPr lang="tr-TR" b="1" i="1" dirty="0">
                <a:solidFill>
                  <a:srgbClr val="FF0000"/>
                </a:solidFill>
              </a:rPr>
              <a:t>CPU-bound</a:t>
            </a:r>
            <a:r>
              <a:rPr lang="tr-TR" dirty="0"/>
              <a:t> olarak iki gruba ayrılır. </a:t>
            </a:r>
          </a:p>
          <a:p>
            <a:pPr lvl="1"/>
            <a:r>
              <a:rPr lang="tr-TR" dirty="0"/>
              <a:t>I/O-bound process’ler </a:t>
            </a:r>
            <a:r>
              <a:rPr lang="tr-TR" b="1" dirty="0"/>
              <a:t>I/O işlemleri için daha fazla süre ayırırlar</a:t>
            </a:r>
            <a:r>
              <a:rPr lang="tr-TR" dirty="0"/>
              <a:t>.</a:t>
            </a:r>
          </a:p>
          <a:p>
            <a:pPr lvl="2"/>
            <a:r>
              <a:rPr lang="tr-TR" dirty="0"/>
              <a:t>Eğer </a:t>
            </a:r>
            <a:r>
              <a:rPr lang="tr-TR" b="1" dirty="0"/>
              <a:t>tüm process’ler I/O-bound olursa, </a:t>
            </a:r>
            <a:r>
              <a:rPr lang="tr-TR" dirty="0"/>
              <a:t>hafızadaki ready queue hemen hemen her zaman boş kalır ve</a:t>
            </a:r>
            <a:r>
              <a:rPr lang="tr-TR" b="1" dirty="0"/>
              <a:t> short-term scheduler çok az çalışır</a:t>
            </a:r>
            <a:r>
              <a:rPr lang="tr-TR" dirty="0"/>
              <a:t>. </a:t>
            </a:r>
          </a:p>
          <a:p>
            <a:pPr lvl="1"/>
            <a:r>
              <a:rPr lang="tr-TR" dirty="0"/>
              <a:t>CPU-bound process’ler </a:t>
            </a:r>
            <a:r>
              <a:rPr lang="tr-TR" b="1" dirty="0"/>
              <a:t>CPU ile hesaplama işlemleri için daha fazla süre ayırırlar</a:t>
            </a:r>
            <a:r>
              <a:rPr lang="tr-TR" dirty="0"/>
              <a:t>. </a:t>
            </a:r>
            <a:endParaRPr lang="tr-TR" b="1" dirty="0"/>
          </a:p>
          <a:p>
            <a:pPr lvl="2"/>
            <a:r>
              <a:rPr lang="tr-TR" dirty="0"/>
              <a:t>Eğer </a:t>
            </a:r>
            <a:r>
              <a:rPr lang="tr-TR" b="1" dirty="0"/>
              <a:t>tüm process’ler CPU-bound olursa</a:t>
            </a:r>
            <a:r>
              <a:rPr lang="tr-TR" dirty="0"/>
              <a:t>, I/O waiting queue hemen hemen her zaman boş kalır ve </a:t>
            </a:r>
            <a:r>
              <a:rPr lang="tr-TR" b="1" dirty="0"/>
              <a:t>cihazlar kullanılmadan boş kalır. </a:t>
            </a:r>
          </a:p>
          <a:p>
            <a:pPr lvl="1"/>
            <a:r>
              <a:rPr lang="tr-TR" b="1" dirty="0"/>
              <a:t>Her iki durumda da sistem dengesiz iş dağılımına sahip olur.</a:t>
            </a:r>
          </a:p>
        </p:txBody>
      </p:sp>
    </p:spTree>
    <p:extLst>
      <p:ext uri="{BB962C8B-B14F-4D97-AF65-F5344CB8AC3E}">
        <p14:creationId xmlns:p14="http://schemas.microsoft.com/office/powerpoint/2010/main" val="431414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19</a:t>
            </a:fld>
            <a:endParaRPr lang="tr-T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Süreç (Process) Planlama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3061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b="1" i="1" u="sng" dirty="0"/>
              <a:t>Planlayıcılar (Schedulers)</a:t>
            </a:r>
          </a:p>
          <a:p>
            <a:r>
              <a:rPr lang="tr-TR" dirty="0"/>
              <a:t>Bazı işletim sistemleri </a:t>
            </a:r>
            <a:r>
              <a:rPr lang="tr-TR" b="1" i="1" dirty="0">
                <a:solidFill>
                  <a:srgbClr val="FF0000"/>
                </a:solidFill>
              </a:rPr>
              <a:t>medium-term scheduler</a:t>
            </a:r>
            <a:r>
              <a:rPr lang="tr-TR" dirty="0"/>
              <a:t> kullanır. 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r>
              <a:rPr lang="tr-TR" dirty="0"/>
              <a:t>Gereksiniminin değişmesi gibi bazı durumlarda, process’ler hafızadan atılır ve daha sonra tekrar hafızaya alınır (</a:t>
            </a:r>
            <a:r>
              <a:rPr lang="tr-TR" b="1" i="1" dirty="0">
                <a:solidFill>
                  <a:srgbClr val="FF0000"/>
                </a:solidFill>
              </a:rPr>
              <a:t>swapping</a:t>
            </a:r>
            <a:r>
              <a:rPr lang="tr-TR" dirty="0"/>
              <a:t>).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2588493"/>
            <a:ext cx="633412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3602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E20523-E2E7-4C51-A5B1-52A296FC2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Konular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BC8A23AF-54BF-4646-A488-BCA16A101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7D416E2-69BB-46DE-8BB4-76B71609993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tr-TR" b="1" dirty="0">
                <a:solidFill>
                  <a:srgbClr val="FF0000"/>
                </a:solidFill>
              </a:rPr>
              <a:t>Process kavramı</a:t>
            </a:r>
            <a:r>
              <a:rPr lang="tr-TR" dirty="0"/>
              <a:t> </a:t>
            </a:r>
          </a:p>
          <a:p>
            <a:pPr>
              <a:spcBef>
                <a:spcPts val="600"/>
              </a:spcBef>
            </a:pPr>
            <a:r>
              <a:rPr lang="tr-TR" dirty="0"/>
              <a:t>Process planlama </a:t>
            </a:r>
          </a:p>
          <a:p>
            <a:pPr>
              <a:spcBef>
                <a:spcPts val="600"/>
              </a:spcBef>
            </a:pPr>
            <a:r>
              <a:rPr lang="tr-TR" dirty="0"/>
              <a:t>Process işlemleri </a:t>
            </a:r>
          </a:p>
          <a:p>
            <a:pPr>
              <a:spcBef>
                <a:spcPts val="600"/>
              </a:spcBef>
            </a:pPr>
            <a:r>
              <a:rPr lang="tr-TR" dirty="0"/>
              <a:t>Process’ler arası iletişim </a:t>
            </a:r>
          </a:p>
          <a:p>
            <a:pPr>
              <a:spcBef>
                <a:spcPts val="600"/>
              </a:spcBef>
            </a:pPr>
            <a:r>
              <a:rPr lang="tr-TR" dirty="0"/>
              <a:t>İstemci-sunucu sistemlerde iletişim </a:t>
            </a:r>
          </a:p>
        </p:txBody>
      </p:sp>
    </p:spTree>
    <p:extLst>
      <p:ext uri="{BB962C8B-B14F-4D97-AF65-F5344CB8AC3E}">
        <p14:creationId xmlns:p14="http://schemas.microsoft.com/office/powerpoint/2010/main" val="2378802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Süreç (Process) Planlama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20</a:t>
            </a:fld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tr-TR" b="1" i="1" u="sng" dirty="0"/>
              <a:t>İçerik değiştirme (Context switch)</a:t>
            </a:r>
            <a:r>
              <a:rPr lang="tr-TR" dirty="0"/>
              <a:t> </a:t>
            </a:r>
          </a:p>
          <a:p>
            <a:pPr>
              <a:spcBef>
                <a:spcPts val="1200"/>
              </a:spcBef>
            </a:pPr>
            <a:r>
              <a:rPr lang="tr-TR" b="1" dirty="0"/>
              <a:t>Interrupt’lar</a:t>
            </a:r>
            <a:r>
              <a:rPr lang="tr-TR" dirty="0"/>
              <a:t>, CPU’nun yürütmekte olduğu </a:t>
            </a:r>
            <a:r>
              <a:rPr lang="tr-TR" b="1" dirty="0"/>
              <a:t>bir</a:t>
            </a:r>
            <a:r>
              <a:rPr lang="tr-TR" dirty="0"/>
              <a:t> </a:t>
            </a:r>
            <a:r>
              <a:rPr lang="tr-TR" b="1" dirty="0"/>
              <a:t>görevden</a:t>
            </a:r>
            <a:r>
              <a:rPr lang="tr-TR" dirty="0"/>
              <a:t> </a:t>
            </a:r>
            <a:r>
              <a:rPr lang="tr-TR" dirty="0">
                <a:sym typeface="Wingdings" pitchFamily="2" charset="2"/>
              </a:rPr>
              <a:t> </a:t>
            </a:r>
            <a:r>
              <a:rPr lang="tr-TR" dirty="0"/>
              <a:t>İşletim sisteminin </a:t>
            </a:r>
            <a:r>
              <a:rPr lang="tr-TR" b="1" dirty="0"/>
              <a:t>kernel fonksiyonuna geçmesine</a:t>
            </a:r>
            <a:r>
              <a:rPr lang="tr-TR" dirty="0"/>
              <a:t> neden olurlar. </a:t>
            </a:r>
          </a:p>
          <a:p>
            <a:pPr>
              <a:spcBef>
                <a:spcPts val="1200"/>
              </a:spcBef>
            </a:pPr>
            <a:r>
              <a:rPr lang="tr-TR" dirty="0"/>
              <a:t>Bir interrupt gerçekleştiğinde, mevcut konfigürasyon (</a:t>
            </a:r>
            <a:r>
              <a:rPr lang="tr-TR" b="1" dirty="0"/>
              <a:t>context</a:t>
            </a:r>
            <a:r>
              <a:rPr lang="tr-TR" dirty="0"/>
              <a:t>) saklanır ve geri dönüldüğünde yeniden aynı içeriğe dönülerek devam edilir. </a:t>
            </a:r>
          </a:p>
          <a:p>
            <a:pPr>
              <a:spcBef>
                <a:spcPts val="1200"/>
              </a:spcBef>
            </a:pPr>
            <a:r>
              <a:rPr lang="tr-TR" b="1" dirty="0"/>
              <a:t>Bir process için context, program control block (PCB) içerisinde saklanır</a:t>
            </a:r>
            <a:r>
              <a:rPr lang="tr-TR" dirty="0"/>
              <a:t>.</a:t>
            </a:r>
          </a:p>
          <a:p>
            <a:pPr>
              <a:spcBef>
                <a:spcPts val="1200"/>
              </a:spcBef>
            </a:pPr>
            <a:r>
              <a:rPr lang="tr-TR" dirty="0"/>
              <a:t>Context, </a:t>
            </a:r>
            <a:r>
              <a:rPr lang="tr-TR" b="1" dirty="0"/>
              <a:t>CPU register’larının değerleri, hafıza yönetim bilgileri, process state bilgisini içerir</a:t>
            </a:r>
            <a:r>
              <a:rPr lang="tr-TR" dirty="0"/>
              <a:t>.</a:t>
            </a:r>
          </a:p>
          <a:p>
            <a:pPr>
              <a:spcBef>
                <a:spcPts val="1200"/>
              </a:spcBef>
            </a:pPr>
            <a:r>
              <a:rPr lang="tr-TR" dirty="0"/>
              <a:t>CPU’nun bir process’ten başka bir process’e geçmesine </a:t>
            </a:r>
            <a:r>
              <a:rPr lang="tr-TR" b="1" i="1" dirty="0">
                <a:solidFill>
                  <a:srgbClr val="FF0000"/>
                </a:solidFill>
              </a:rPr>
              <a:t>context switch</a:t>
            </a:r>
            <a:r>
              <a:rPr lang="tr-TR" dirty="0"/>
              <a:t> denilmektedir. </a:t>
            </a:r>
          </a:p>
          <a:p>
            <a:pPr>
              <a:spcBef>
                <a:spcPts val="1200"/>
              </a:spcBef>
            </a:pPr>
            <a:r>
              <a:rPr lang="tr-TR" b="1" dirty="0"/>
              <a:t>Context switch süresi</a:t>
            </a:r>
            <a:r>
              <a:rPr lang="tr-TR" dirty="0"/>
              <a:t>, bir iş üretilmediği için </a:t>
            </a:r>
            <a:r>
              <a:rPr lang="tr-TR" b="1" i="1" dirty="0">
                <a:solidFill>
                  <a:srgbClr val="FF0000"/>
                </a:solidFill>
              </a:rPr>
              <a:t>overhead</a:t>
            </a:r>
            <a:r>
              <a:rPr lang="tr-TR" dirty="0"/>
              <a:t> olarak adlandırılır ve genellikle birkaç milisaniyedir.</a:t>
            </a:r>
          </a:p>
        </p:txBody>
      </p:sp>
    </p:spTree>
    <p:extLst>
      <p:ext uri="{BB962C8B-B14F-4D97-AF65-F5344CB8AC3E}">
        <p14:creationId xmlns:p14="http://schemas.microsoft.com/office/powerpoint/2010/main" val="29291794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E20523-E2E7-4C51-A5B1-52A296FC2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Konular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BC8A23AF-54BF-4646-A488-BCA16A101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21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7D416E2-69BB-46DE-8BB4-76B71609993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tr-TR" dirty="0"/>
              <a:t>Process kavramı </a:t>
            </a:r>
          </a:p>
          <a:p>
            <a:pPr>
              <a:spcBef>
                <a:spcPts val="600"/>
              </a:spcBef>
            </a:pPr>
            <a:r>
              <a:rPr lang="tr-TR" dirty="0"/>
              <a:t>Process planlama </a:t>
            </a:r>
          </a:p>
          <a:p>
            <a:pPr>
              <a:spcBef>
                <a:spcPts val="600"/>
              </a:spcBef>
            </a:pPr>
            <a:r>
              <a:rPr lang="tr-TR" b="1" dirty="0">
                <a:solidFill>
                  <a:srgbClr val="FF0000"/>
                </a:solidFill>
              </a:rPr>
              <a:t>Process işlemleri</a:t>
            </a:r>
            <a:r>
              <a:rPr lang="tr-TR" dirty="0"/>
              <a:t> </a:t>
            </a:r>
          </a:p>
          <a:p>
            <a:pPr>
              <a:spcBef>
                <a:spcPts val="600"/>
              </a:spcBef>
            </a:pPr>
            <a:r>
              <a:rPr lang="tr-TR" dirty="0"/>
              <a:t>Process’ler arası iletişim </a:t>
            </a:r>
          </a:p>
          <a:p>
            <a:pPr>
              <a:spcBef>
                <a:spcPts val="600"/>
              </a:spcBef>
            </a:pPr>
            <a:r>
              <a:rPr lang="tr-TR" dirty="0"/>
              <a:t>İstemci-sunucu sistemlerde iletişim </a:t>
            </a:r>
          </a:p>
        </p:txBody>
      </p:sp>
    </p:spTree>
    <p:extLst>
      <p:ext uri="{BB962C8B-B14F-4D97-AF65-F5344CB8AC3E}">
        <p14:creationId xmlns:p14="http://schemas.microsoft.com/office/powerpoint/2010/main" val="743246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Süreç (Process) İşlemleri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22</a:t>
            </a:fld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tr-TR" b="1" i="1" u="sng" dirty="0"/>
              <a:t>İçerik açma</a:t>
            </a:r>
            <a:r>
              <a:rPr lang="tr-TR" dirty="0"/>
              <a:t> </a:t>
            </a:r>
          </a:p>
          <a:p>
            <a:pPr>
              <a:spcBef>
                <a:spcPts val="1200"/>
              </a:spcBef>
            </a:pPr>
            <a:r>
              <a:rPr lang="tr-TR" dirty="0"/>
              <a:t>Process’ler dinamik olarak oluşturulurlar ve silinirler. </a:t>
            </a:r>
          </a:p>
          <a:p>
            <a:pPr>
              <a:spcBef>
                <a:spcPts val="1200"/>
              </a:spcBef>
            </a:pPr>
            <a:r>
              <a:rPr lang="tr-TR" b="1" dirty="0"/>
              <a:t>Bir process</a:t>
            </a:r>
            <a:r>
              <a:rPr lang="tr-TR" dirty="0"/>
              <a:t> çalışması sırasında birkaç tane </a:t>
            </a:r>
            <a:r>
              <a:rPr lang="tr-TR" b="1" dirty="0"/>
              <a:t>başka process’i çalıştırabilir</a:t>
            </a:r>
            <a:r>
              <a:rPr lang="tr-TR" dirty="0"/>
              <a:t>. </a:t>
            </a:r>
          </a:p>
          <a:p>
            <a:pPr>
              <a:spcBef>
                <a:spcPts val="1200"/>
              </a:spcBef>
            </a:pPr>
            <a:r>
              <a:rPr lang="tr-TR" dirty="0"/>
              <a:t>Çağıran process </a:t>
            </a:r>
            <a:r>
              <a:rPr lang="tr-TR" b="1" i="1" dirty="0">
                <a:solidFill>
                  <a:srgbClr val="FF0000"/>
                </a:solidFill>
              </a:rPr>
              <a:t>parent</a:t>
            </a:r>
            <a:r>
              <a:rPr lang="tr-TR" dirty="0"/>
              <a:t>, yeni oluşturulan </a:t>
            </a:r>
            <a:r>
              <a:rPr lang="tr-TR" b="1" i="1" dirty="0">
                <a:solidFill>
                  <a:srgbClr val="FF0000"/>
                </a:solidFill>
              </a:rPr>
              <a:t>child</a:t>
            </a:r>
            <a:r>
              <a:rPr lang="tr-TR" dirty="0"/>
              <a:t> olarak adlandırılır. </a:t>
            </a:r>
          </a:p>
          <a:p>
            <a:pPr lvl="1">
              <a:spcBef>
                <a:spcPts val="1200"/>
              </a:spcBef>
            </a:pPr>
            <a:r>
              <a:rPr lang="tr-TR" dirty="0"/>
              <a:t>Bir parent process, child process başlattığında sonlana kadar bekleyebilir veya eşzamanlı çalışmasını sürdürebilir.</a:t>
            </a:r>
          </a:p>
        </p:txBody>
      </p:sp>
    </p:spTree>
    <p:extLst>
      <p:ext uri="{BB962C8B-B14F-4D97-AF65-F5344CB8AC3E}">
        <p14:creationId xmlns:p14="http://schemas.microsoft.com/office/powerpoint/2010/main" val="2187521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Süreç (Process) İşlemleri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23</a:t>
            </a:fld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tr-TR" b="1" i="1" u="sng" dirty="0"/>
              <a:t>İçerik açma</a:t>
            </a:r>
            <a:r>
              <a:rPr lang="tr-TR" dirty="0"/>
              <a:t> </a:t>
            </a:r>
          </a:p>
          <a:p>
            <a:pPr>
              <a:spcBef>
                <a:spcPts val="1200"/>
              </a:spcBef>
            </a:pPr>
            <a:r>
              <a:rPr lang="tr-TR" dirty="0"/>
              <a:t>Unix, Linux ve Windows gibi işletim sistemleri, her process için </a:t>
            </a:r>
            <a:r>
              <a:rPr lang="tr-TR" b="1" i="1" dirty="0">
                <a:solidFill>
                  <a:srgbClr val="FF0000"/>
                </a:solidFill>
              </a:rPr>
              <a:t>process identifier</a:t>
            </a:r>
            <a:r>
              <a:rPr lang="tr-TR" dirty="0"/>
              <a:t> (</a:t>
            </a:r>
            <a:r>
              <a:rPr lang="tr-TR" b="1" dirty="0"/>
              <a:t>pid</a:t>
            </a:r>
            <a:r>
              <a:rPr lang="tr-TR" dirty="0"/>
              <a:t>) değeri atarlar. </a:t>
            </a:r>
          </a:p>
          <a:p>
            <a:pPr>
              <a:spcBef>
                <a:spcPts val="1200"/>
              </a:spcBef>
            </a:pPr>
            <a:r>
              <a:rPr lang="tr-TR" dirty="0"/>
              <a:t>Her process için atanan değer tekildir (</a:t>
            </a:r>
            <a:r>
              <a:rPr lang="tr-TR" b="1" i="1" dirty="0">
                <a:solidFill>
                  <a:srgbClr val="FF0000"/>
                </a:solidFill>
              </a:rPr>
              <a:t>unique</a:t>
            </a:r>
            <a:r>
              <a:rPr lang="tr-TR" dirty="0"/>
              <a:t>) ve process’e erişim için kullanılır.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79166" y="4005064"/>
            <a:ext cx="4616970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254000" dist="38100" dir="5400000" sx="105000" sy="105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tr-TR" dirty="0">
                <a:latin typeface="Consolas" pitchFamily="49" charset="0"/>
                <a:cs typeface="Consolas" pitchFamily="49" charset="0"/>
              </a:rPr>
              <a:t>[gungor@ube ~]$ ps -u root</a:t>
            </a:r>
          </a:p>
          <a:p>
            <a:r>
              <a:rPr lang="tr-TR" dirty="0">
                <a:latin typeface="Consolas" pitchFamily="49" charset="0"/>
                <a:cs typeface="Consolas" pitchFamily="49" charset="0"/>
              </a:rPr>
              <a:t>  PID TTY          TIME CMD</a:t>
            </a:r>
          </a:p>
          <a:p>
            <a:r>
              <a:rPr lang="tr-TR" dirty="0">
                <a:latin typeface="Consolas" pitchFamily="49" charset="0"/>
                <a:cs typeface="Consolas" pitchFamily="49" charset="0"/>
              </a:rPr>
              <a:t>    1 ?        00:01:16 init</a:t>
            </a:r>
          </a:p>
          <a:p>
            <a:r>
              <a:rPr lang="tr-TR" dirty="0">
                <a:latin typeface="Consolas" pitchFamily="49" charset="0"/>
                <a:cs typeface="Consolas" pitchFamily="49" charset="0"/>
              </a:rPr>
              <a:t>    2 ?        00:00:00 migration/0</a:t>
            </a:r>
          </a:p>
          <a:p>
            <a:r>
              <a:rPr lang="tr-TR" dirty="0">
                <a:latin typeface="Consolas" pitchFamily="49" charset="0"/>
                <a:cs typeface="Consolas" pitchFamily="49" charset="0"/>
              </a:rPr>
              <a:t>    3 ?        00:00:00 ksoftirqd/0</a:t>
            </a:r>
          </a:p>
          <a:p>
            <a:r>
              <a:rPr lang="tr-TR" dirty="0">
                <a:latin typeface="Consolas" pitchFamily="49" charset="0"/>
                <a:cs typeface="Consolas" pitchFamily="49" charset="0"/>
              </a:rPr>
              <a:t>    4 ?        00:00:00 watchdog/0</a:t>
            </a:r>
          </a:p>
          <a:p>
            <a:r>
              <a:rPr lang="tr-TR" dirty="0">
                <a:latin typeface="Consolas" pitchFamily="49" charset="0"/>
                <a:cs typeface="Consolas" pitchFamily="49" charset="0"/>
              </a:rPr>
              <a:t>24671 ?        00:00:54 sshd</a:t>
            </a:r>
          </a:p>
          <a:p>
            <a:endParaRPr lang="tr-TR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9011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Süreç (Process) İşlemleri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24</a:t>
            </a:fld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tr-TR" b="1" i="1" u="sng" dirty="0"/>
              <a:t>İçerik açma</a:t>
            </a:r>
            <a:r>
              <a:rPr lang="tr-TR" dirty="0"/>
              <a:t> </a:t>
            </a:r>
          </a:p>
          <a:p>
            <a:r>
              <a:rPr lang="tr-TR" dirty="0"/>
              <a:t>Bir parent process, yeni bir child process oluşturduğunda; </a:t>
            </a:r>
          </a:p>
          <a:p>
            <a:pPr lvl="1"/>
            <a:r>
              <a:rPr lang="tr-TR" b="1" dirty="0"/>
              <a:t>Yeni child process de CPU time, hafıza, dosyalar ve I/O cihazları gibi kaynaklara ihtiyaç duyar</a:t>
            </a:r>
            <a:r>
              <a:rPr lang="tr-TR" dirty="0"/>
              <a:t>. </a:t>
            </a:r>
            <a:endParaRPr lang="tr-TR" b="1" dirty="0"/>
          </a:p>
          <a:p>
            <a:pPr lvl="1"/>
            <a:r>
              <a:rPr lang="tr-TR" dirty="0"/>
              <a:t>Parent process, kendi kaynaklarını child process’lere paylaştırabilir </a:t>
            </a:r>
          </a:p>
          <a:p>
            <a:pPr lvl="1"/>
            <a:r>
              <a:rPr lang="tr-TR" dirty="0"/>
              <a:t>Veya işletim sistemi tarafından child process’e yeni kaynak tahsis edilebilir. </a:t>
            </a:r>
          </a:p>
        </p:txBody>
      </p:sp>
    </p:spTree>
    <p:extLst>
      <p:ext uri="{BB962C8B-B14F-4D97-AF65-F5344CB8AC3E}">
        <p14:creationId xmlns:p14="http://schemas.microsoft.com/office/powerpoint/2010/main" val="17078665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0" y="1196752"/>
            <a:ext cx="8957316" cy="5542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Süreç (Process) İşlemleri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577026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Süreç (Process) İşlemleri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26</a:t>
            </a:fld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tr-TR" b="1" i="1" u="sng" dirty="0"/>
              <a:t>İçerik açma - Unix</a:t>
            </a:r>
            <a:r>
              <a:rPr lang="tr-TR" dirty="0"/>
              <a:t> </a:t>
            </a:r>
          </a:p>
          <a:p>
            <a:r>
              <a:rPr lang="tr-TR" dirty="0"/>
              <a:t>Child process exit() ile sonlanıncaya kadar parent process bekler. </a:t>
            </a:r>
          </a:p>
          <a:p>
            <a:r>
              <a:rPr lang="tr-TR" dirty="0"/>
              <a:t>Şekilde parent process’in child process’i beklemesi görülmektedir.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2" y="3573016"/>
            <a:ext cx="8994917" cy="1703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27454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27</a:t>
            </a:fld>
            <a:endParaRPr lang="tr-T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7" y="131035"/>
            <a:ext cx="9056987" cy="6250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44410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Süreç (Process) İşlemleri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28</a:t>
            </a:fld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/>
              <a:t>Bir process son deyimini çalıştırıp tamamlandığında, exit() sistem çağrısını çalıştırır ve hafızadan silinmesini ister. </a:t>
            </a:r>
          </a:p>
          <a:p>
            <a:r>
              <a:rPr lang="tr-TR" dirty="0"/>
              <a:t>Sonlanan process, parent process’e durum bilgisini gösteren değer (integer) döndürebilir.</a:t>
            </a:r>
          </a:p>
          <a:p>
            <a:r>
              <a:rPr lang="tr-TR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exit();</a:t>
            </a:r>
            <a:r>
              <a:rPr lang="tr-TR" dirty="0"/>
              <a:t> doğrudan, </a:t>
            </a:r>
            <a:r>
              <a:rPr lang="tr-TR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return int;</a:t>
            </a:r>
            <a:r>
              <a:rPr lang="tr-TR" dirty="0"/>
              <a:t> dolaylı sonlandırma yapar.</a:t>
            </a:r>
          </a:p>
          <a:p>
            <a:r>
              <a:rPr lang="tr-TR" dirty="0"/>
              <a:t>Bir parent process, child process’in sonlanmasına da neden olabilir (Windows’ta TerminateProcess() sistem çağrısı). </a:t>
            </a:r>
          </a:p>
          <a:p>
            <a:pPr lvl="1"/>
            <a:r>
              <a:rPr lang="tr-TR" dirty="0"/>
              <a:t>Child process kaynak kullanım sınırını aştığında, parent process tarafından sonlandırılabilir. </a:t>
            </a:r>
          </a:p>
          <a:p>
            <a:pPr lvl="1"/>
            <a:r>
              <a:rPr lang="tr-TR" dirty="0"/>
              <a:t>Child process’in yaptığı işe gerek kalmayabilir. </a:t>
            </a:r>
          </a:p>
          <a:p>
            <a:pPr lvl="1"/>
            <a:r>
              <a:rPr lang="tr-TR" dirty="0"/>
              <a:t>İşletim sistemi parent process’i sonlandırdığında child process’lerin de sonlandırılmasını isteyebilir. </a:t>
            </a:r>
          </a:p>
        </p:txBody>
      </p:sp>
    </p:spTree>
    <p:extLst>
      <p:ext uri="{BB962C8B-B14F-4D97-AF65-F5344CB8AC3E}">
        <p14:creationId xmlns:p14="http://schemas.microsoft.com/office/powerpoint/2010/main" val="12658739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E20523-E2E7-4C51-A5B1-52A296FC2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Konular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BC8A23AF-54BF-4646-A488-BCA16A101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29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7D416E2-69BB-46DE-8BB4-76B71609993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tr-TR" dirty="0"/>
              <a:t>Process kavramı </a:t>
            </a:r>
          </a:p>
          <a:p>
            <a:pPr>
              <a:spcBef>
                <a:spcPts val="600"/>
              </a:spcBef>
            </a:pPr>
            <a:r>
              <a:rPr lang="tr-TR" dirty="0"/>
              <a:t>Process planlama </a:t>
            </a:r>
          </a:p>
          <a:p>
            <a:pPr>
              <a:spcBef>
                <a:spcPts val="600"/>
              </a:spcBef>
            </a:pPr>
            <a:r>
              <a:rPr lang="tr-TR" dirty="0"/>
              <a:t>Process işlemleri </a:t>
            </a:r>
          </a:p>
          <a:p>
            <a:pPr>
              <a:spcBef>
                <a:spcPts val="600"/>
              </a:spcBef>
            </a:pPr>
            <a:r>
              <a:rPr lang="tr-TR" b="1" dirty="0">
                <a:solidFill>
                  <a:srgbClr val="FF0000"/>
                </a:solidFill>
              </a:rPr>
              <a:t>Process’ler arası iletişim</a:t>
            </a:r>
            <a:r>
              <a:rPr lang="tr-TR" dirty="0"/>
              <a:t> </a:t>
            </a:r>
          </a:p>
          <a:p>
            <a:pPr>
              <a:spcBef>
                <a:spcPts val="600"/>
              </a:spcBef>
            </a:pPr>
            <a:r>
              <a:rPr lang="tr-TR" dirty="0"/>
              <a:t>İstemci-sunucu sistemlerde iletişim </a:t>
            </a:r>
          </a:p>
        </p:txBody>
      </p:sp>
    </p:spTree>
    <p:extLst>
      <p:ext uri="{BB962C8B-B14F-4D97-AF65-F5344CB8AC3E}">
        <p14:creationId xmlns:p14="http://schemas.microsoft.com/office/powerpoint/2010/main" val="3553830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Süreç (Process) Kavramı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</a:t>
            </a:fld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/>
              <a:t>Çalışmakta olan programa süreç (</a:t>
            </a:r>
            <a:r>
              <a:rPr lang="tr-TR" b="1" i="1" dirty="0">
                <a:solidFill>
                  <a:srgbClr val="FF0000"/>
                </a:solidFill>
              </a:rPr>
              <a:t>process</a:t>
            </a:r>
            <a:r>
              <a:rPr lang="tr-TR" dirty="0"/>
              <a:t>) denilmektedir.</a:t>
            </a:r>
          </a:p>
          <a:p>
            <a:pPr lvl="1"/>
            <a:r>
              <a:rPr lang="tr-TR" dirty="0"/>
              <a:t>Diskte kayıtlı durduğu sürece adı program olarak kalır.</a:t>
            </a:r>
          </a:p>
          <a:p>
            <a:r>
              <a:rPr lang="tr-TR" dirty="0"/>
              <a:t>Günümüz işletim sistemleri birden çok programın hafızaya yüklenmesine ve süreç olarak eşzamanlı çalıştırılmasına izin verir. </a:t>
            </a:r>
          </a:p>
          <a:p>
            <a:r>
              <a:rPr lang="tr-TR" b="1" dirty="0"/>
              <a:t>Modern işletim sistemlerinde, process işin bir parçasıdır</a:t>
            </a:r>
            <a:r>
              <a:rPr lang="tr-TR" dirty="0"/>
              <a:t>. </a:t>
            </a:r>
          </a:p>
          <a:p>
            <a:r>
              <a:rPr lang="tr-TR" b="1" dirty="0"/>
              <a:t>CPU, aralarında geçiş yaparak tüm process’leri eş zamanlı çalıştırılabilir</a:t>
            </a:r>
            <a:r>
              <a:rPr lang="tr-TR" dirty="0"/>
              <a:t>. </a:t>
            </a:r>
          </a:p>
          <a:p>
            <a:r>
              <a:rPr lang="tr-TR" dirty="0"/>
              <a:t>Bir sistem, tek kullanıcılı bile olsa, birden fazla uygulamayı (Word, Excel, Web Browser, …) birlikte çalıştırabilir. </a:t>
            </a:r>
          </a:p>
          <a:p>
            <a:r>
              <a:rPr lang="tr-TR" dirty="0"/>
              <a:t>İşletim sistemi multitasking desteklemese bile, işletim sisteminin kendi fonksiyonlarını çağırarak çalıştırır.</a:t>
            </a:r>
          </a:p>
        </p:txBody>
      </p:sp>
    </p:spTree>
    <p:extLst>
      <p:ext uri="{BB962C8B-B14F-4D97-AF65-F5344CB8AC3E}">
        <p14:creationId xmlns:p14="http://schemas.microsoft.com/office/powerpoint/2010/main" val="40649335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Süreçler Arası İletişim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30</a:t>
            </a:fld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Process’ler işletim sisteminde; </a:t>
            </a:r>
          </a:p>
          <a:p>
            <a:pPr lvl="1"/>
            <a:r>
              <a:rPr lang="tr-TR" b="1" i="1" dirty="0">
                <a:solidFill>
                  <a:srgbClr val="FF0000"/>
                </a:solidFill>
              </a:rPr>
              <a:t>independent process</a:t>
            </a:r>
            <a:r>
              <a:rPr lang="tr-TR" dirty="0"/>
              <a:t> veya </a:t>
            </a:r>
            <a:br>
              <a:rPr lang="tr-TR" dirty="0"/>
            </a:br>
            <a:r>
              <a:rPr lang="tr-TR" b="1" i="1" dirty="0">
                <a:solidFill>
                  <a:srgbClr val="FF0000"/>
                </a:solidFill>
              </a:rPr>
              <a:t>cooperating process</a:t>
            </a:r>
            <a:r>
              <a:rPr lang="tr-TR" dirty="0"/>
              <a:t> </a:t>
            </a:r>
          </a:p>
          <a:p>
            <a:pPr marL="0" indent="0">
              <a:buNone/>
            </a:pPr>
            <a:r>
              <a:rPr lang="tr-TR" dirty="0"/>
              <a:t>   olarak çalışırlar. </a:t>
            </a:r>
          </a:p>
          <a:p>
            <a:r>
              <a:rPr lang="tr-TR" dirty="0"/>
              <a:t>Independent process’ler diğer process’leri etkilemezler ve onlardan etkilenmezler. </a:t>
            </a:r>
          </a:p>
          <a:p>
            <a:r>
              <a:rPr lang="tr-TR" dirty="0"/>
              <a:t>Cooperating process’ler diğer process’leri etkilerler ve onlardan etkilenirler.</a:t>
            </a:r>
          </a:p>
        </p:txBody>
      </p:sp>
    </p:spTree>
    <p:extLst>
      <p:ext uri="{BB962C8B-B14F-4D97-AF65-F5344CB8AC3E}">
        <p14:creationId xmlns:p14="http://schemas.microsoft.com/office/powerpoint/2010/main" val="19496401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Süreçler Arası İletişim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31</a:t>
            </a:fld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Cooperating process’ler diğer process’leri etkilerler ve onlardan etkilenirler (diğer process’lerle veri paylaşımı yaparlar). </a:t>
            </a:r>
          </a:p>
          <a:p>
            <a:pPr lvl="1"/>
            <a:r>
              <a:rPr lang="tr-TR" b="1" i="1" dirty="0">
                <a:solidFill>
                  <a:srgbClr val="FF0000"/>
                </a:solidFill>
              </a:rPr>
              <a:t>Information sharing</a:t>
            </a:r>
            <a:r>
              <a:rPr lang="tr-TR"/>
              <a:t>: Paylaşılmış </a:t>
            </a:r>
            <a:r>
              <a:rPr lang="tr-TR" dirty="0"/>
              <a:t>dosyalar üzerinde işlem yapmak gerekebilir. </a:t>
            </a:r>
          </a:p>
          <a:p>
            <a:pPr lvl="1"/>
            <a:r>
              <a:rPr lang="tr-TR" b="1" i="1" dirty="0">
                <a:solidFill>
                  <a:srgbClr val="FF0000"/>
                </a:solidFill>
              </a:rPr>
              <a:t>Computation speedup</a:t>
            </a:r>
            <a:r>
              <a:rPr lang="tr-TR" dirty="0"/>
              <a:t>: Birden fazla core’a sahip işlemcili bilgisayarlarda, görevler parçalar halinde eşzamanlı yürütülürler. </a:t>
            </a:r>
          </a:p>
          <a:p>
            <a:pPr lvl="1"/>
            <a:r>
              <a:rPr lang="tr-TR" b="1" i="1" dirty="0">
                <a:solidFill>
                  <a:srgbClr val="FF0000"/>
                </a:solidFill>
              </a:rPr>
              <a:t>Modularity</a:t>
            </a:r>
            <a:r>
              <a:rPr lang="tr-TR" dirty="0"/>
              <a:t>: Sistem parçalar (process’ler, thread’ler) halinde oluşturulabilir ve bu parçalar arasında iletişim yapılabilir. </a:t>
            </a:r>
          </a:p>
          <a:p>
            <a:pPr lvl="1"/>
            <a:r>
              <a:rPr lang="tr-TR" b="1" i="1" dirty="0">
                <a:solidFill>
                  <a:srgbClr val="FF0000"/>
                </a:solidFill>
              </a:rPr>
              <a:t>Convenience</a:t>
            </a:r>
            <a:r>
              <a:rPr lang="tr-TR" dirty="0"/>
              <a:t>: Bir kullanıcı farklı işleri (müzik dinleme, metin yazma, compile, …) aynı anda gerçekleştirebilir.</a:t>
            </a:r>
          </a:p>
        </p:txBody>
      </p:sp>
    </p:spTree>
    <p:extLst>
      <p:ext uri="{BB962C8B-B14F-4D97-AF65-F5344CB8AC3E}">
        <p14:creationId xmlns:p14="http://schemas.microsoft.com/office/powerpoint/2010/main" val="26101516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Süreçler Arası İletişim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32</a:t>
            </a:fld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Cooperating process’ler </a:t>
            </a:r>
            <a:r>
              <a:rPr lang="tr-TR" b="1" i="1" dirty="0">
                <a:solidFill>
                  <a:srgbClr val="FF0000"/>
                </a:solidFill>
              </a:rPr>
              <a:t>shared memory</a:t>
            </a:r>
            <a:r>
              <a:rPr lang="tr-TR" dirty="0"/>
              <a:t> ve </a:t>
            </a:r>
            <a:r>
              <a:rPr lang="tr-TR" b="1" i="1" dirty="0">
                <a:solidFill>
                  <a:srgbClr val="FF0000"/>
                </a:solidFill>
              </a:rPr>
              <a:t>message passing</a:t>
            </a:r>
            <a:r>
              <a:rPr lang="tr-TR" dirty="0"/>
              <a:t> modelleri ile veri aktarımı yaparlar. </a:t>
            </a:r>
          </a:p>
          <a:p>
            <a:pPr lvl="1"/>
            <a:r>
              <a:rPr lang="tr-TR" dirty="0"/>
              <a:t>Shared memory modeli daha hızlıdır!!! </a:t>
            </a:r>
          </a:p>
          <a:p>
            <a:pPr lvl="1"/>
            <a:r>
              <a:rPr lang="tr-TR" dirty="0"/>
              <a:t>Shared memory modelinde, hafızada bir bölge process’ler arasında paylaştırılır. </a:t>
            </a:r>
          </a:p>
          <a:p>
            <a:pPr lvl="1"/>
            <a:r>
              <a:rPr lang="tr-TR" dirty="0"/>
              <a:t>Message passing </a:t>
            </a:r>
            <a:br>
              <a:rPr lang="tr-TR" dirty="0"/>
            </a:br>
            <a:r>
              <a:rPr lang="tr-TR" dirty="0"/>
              <a:t>modelinde, process’ler </a:t>
            </a:r>
            <a:br>
              <a:rPr lang="tr-TR" dirty="0"/>
            </a:br>
            <a:r>
              <a:rPr lang="tr-TR" dirty="0"/>
              <a:t>arasında mesaj ile </a:t>
            </a:r>
            <a:br>
              <a:rPr lang="tr-TR" dirty="0"/>
            </a:br>
            <a:r>
              <a:rPr lang="tr-TR" dirty="0"/>
              <a:t>veri gönderilir.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796" y="3636218"/>
            <a:ext cx="445770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41336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Süreçler Arası İletişim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33</a:t>
            </a:fld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Dersimizde C dili temelli olarak; </a:t>
            </a:r>
          </a:p>
          <a:p>
            <a:pPr lvl="1"/>
            <a:r>
              <a:rPr lang="tr-TR" b="1" i="1" dirty="0">
                <a:solidFill>
                  <a:srgbClr val="FF0000"/>
                </a:solidFill>
              </a:rPr>
              <a:t>Message passing</a:t>
            </a:r>
            <a:r>
              <a:rPr lang="tr-TR" dirty="0"/>
              <a:t> için MPI</a:t>
            </a:r>
          </a:p>
          <a:p>
            <a:pPr lvl="1"/>
            <a:r>
              <a:rPr lang="tr-TR" b="1" i="1" dirty="0">
                <a:solidFill>
                  <a:srgbClr val="FF0000"/>
                </a:solidFill>
              </a:rPr>
              <a:t>Shared memory</a:t>
            </a:r>
            <a:r>
              <a:rPr lang="tr-TR" dirty="0"/>
              <a:t> için OpenMP</a:t>
            </a:r>
          </a:p>
          <a:p>
            <a:pPr marL="0" indent="0">
              <a:buNone/>
            </a:pPr>
            <a:r>
              <a:rPr lang="tr-TR" dirty="0"/>
              <a:t>   kütüphanelerini göstereceğim.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796" y="3636218"/>
            <a:ext cx="445770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10343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Süreçler Arası İletişim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34</a:t>
            </a:fld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i="1" u="sng" dirty="0"/>
              <a:t>Paylaşımlı bellek (Shared memory)</a:t>
            </a:r>
            <a:r>
              <a:rPr lang="tr-TR" dirty="0"/>
              <a:t> </a:t>
            </a:r>
          </a:p>
          <a:p>
            <a:r>
              <a:rPr lang="tr-TR" dirty="0"/>
              <a:t>Shared memory modelinde; </a:t>
            </a:r>
          </a:p>
          <a:p>
            <a:pPr lvl="1"/>
            <a:r>
              <a:rPr lang="tr-TR" dirty="0"/>
              <a:t>Üretİci (</a:t>
            </a:r>
            <a:r>
              <a:rPr lang="tr-TR" b="1" i="1" dirty="0">
                <a:solidFill>
                  <a:srgbClr val="FF0000"/>
                </a:solidFill>
              </a:rPr>
              <a:t>producer</a:t>
            </a:r>
            <a:r>
              <a:rPr lang="tr-TR" dirty="0"/>
              <a:t>) veriyi oluşturur ve paylaşılmış hafıza alanına yazar, </a:t>
            </a:r>
          </a:p>
          <a:p>
            <a:pPr lvl="1"/>
            <a:r>
              <a:rPr lang="tr-TR" dirty="0"/>
              <a:t>Tüketici (</a:t>
            </a:r>
            <a:r>
              <a:rPr lang="tr-TR" b="1" i="1" dirty="0">
                <a:solidFill>
                  <a:srgbClr val="FF0000"/>
                </a:solidFill>
              </a:rPr>
              <a:t>consumer</a:t>
            </a:r>
            <a:r>
              <a:rPr lang="tr-TR" dirty="0"/>
              <a:t>) ise veriyi okuyarak kullanır. </a:t>
            </a:r>
          </a:p>
          <a:p>
            <a:pPr lvl="1"/>
            <a:r>
              <a:rPr lang="tr-TR" dirty="0"/>
              <a:t>Örneğin: Compiler, bir programı derler ve assembly kod üretir, assembler bu kodu alır ve object kod üretir, loader ise bu kodu giriş olarak alır. </a:t>
            </a:r>
          </a:p>
          <a:p>
            <a:r>
              <a:rPr lang="tr-TR" dirty="0"/>
              <a:t>Mesaj geçişte kullanılan buffer, dizi şeklinde oluşturulur (dairesel bağlı liste kullanılabilir). </a:t>
            </a:r>
          </a:p>
          <a:p>
            <a:pPr lvl="1"/>
            <a:r>
              <a:rPr lang="tr-TR" dirty="0"/>
              <a:t>Bir değişken sonraki boş yeri, </a:t>
            </a:r>
          </a:p>
          <a:p>
            <a:pPr lvl="1"/>
            <a:r>
              <a:rPr lang="tr-TR" dirty="0"/>
              <a:t>Bir değişken ise ilk dolu yeri gösterir.</a:t>
            </a:r>
          </a:p>
        </p:txBody>
      </p:sp>
    </p:spTree>
    <p:extLst>
      <p:ext uri="{BB962C8B-B14F-4D97-AF65-F5344CB8AC3E}">
        <p14:creationId xmlns:p14="http://schemas.microsoft.com/office/powerpoint/2010/main" val="33610650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Süreçler Arası İletişim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35</a:t>
            </a:fld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2200" dirty="0"/>
              <a:t>Paylaşımlı bellek (</a:t>
            </a:r>
            <a:r>
              <a:rPr lang="tr-TR" sz="2200" b="1" dirty="0"/>
              <a:t>Shared memory</a:t>
            </a:r>
            <a:r>
              <a:rPr lang="tr-TR" sz="2200" dirty="0"/>
              <a:t>)</a:t>
            </a:r>
            <a:br>
              <a:rPr lang="tr-TR" sz="2200" dirty="0"/>
            </a:br>
            <a:r>
              <a:rPr lang="tr-TR" sz="2200" dirty="0"/>
              <a:t>veri yapısı ve program örneği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2" y="3136297"/>
            <a:ext cx="9048716" cy="3677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37" y="836712"/>
            <a:ext cx="3088767" cy="2258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35349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Süreçler Arası İletişim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36</a:t>
            </a:fld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b="1" i="1" u="sng" dirty="0"/>
              <a:t>Mesaj geçişli (Message passing)</a:t>
            </a:r>
            <a:r>
              <a:rPr lang="tr-TR" dirty="0"/>
              <a:t> </a:t>
            </a:r>
          </a:p>
          <a:p>
            <a:r>
              <a:rPr lang="tr-TR" dirty="0"/>
              <a:t>Message passing modeli, </a:t>
            </a:r>
            <a:r>
              <a:rPr lang="tr-TR" b="1" dirty="0"/>
              <a:t>dağıtık ortamlardaki process</a:t>
            </a:r>
            <a:r>
              <a:rPr lang="tr-TR" dirty="0"/>
              <a:t>’lerin (örn. chat programı) iletişiminde faydalıdır. </a:t>
            </a:r>
          </a:p>
          <a:p>
            <a:r>
              <a:rPr lang="tr-TR" dirty="0"/>
              <a:t>Message passing modelinde en az iki işlem tanımlanır: </a:t>
            </a:r>
          </a:p>
          <a:p>
            <a:pPr lvl="1"/>
            <a:r>
              <a:rPr lang="tr-TR" b="1" i="1" dirty="0">
                <a:solidFill>
                  <a:srgbClr val="FF0000"/>
                </a:solidFill>
              </a:rPr>
              <a:t>send(message) </a:t>
            </a:r>
          </a:p>
          <a:p>
            <a:pPr lvl="1"/>
            <a:r>
              <a:rPr lang="tr-TR" b="1" i="1" dirty="0">
                <a:solidFill>
                  <a:srgbClr val="FF0000"/>
                </a:solidFill>
              </a:rPr>
              <a:t>receive(message)</a:t>
            </a:r>
            <a:r>
              <a:rPr lang="tr-TR" dirty="0"/>
              <a:t> </a:t>
            </a:r>
          </a:p>
          <a:p>
            <a:r>
              <a:rPr lang="tr-TR" dirty="0"/>
              <a:t>Mesaj boyutları sabit uzunlukta veya değişken uzunlukta olabilir. </a:t>
            </a:r>
          </a:p>
          <a:p>
            <a:r>
              <a:rPr lang="tr-TR" dirty="0"/>
              <a:t>Process’ler birbirlerini doğrudan isimleriyle adresleyerek mesaj gönderirler: </a:t>
            </a:r>
          </a:p>
          <a:p>
            <a:pPr lvl="1"/>
            <a:r>
              <a:rPr lang="tr-TR" b="1" i="1" dirty="0">
                <a:solidFill>
                  <a:srgbClr val="FF0000"/>
                </a:solidFill>
              </a:rPr>
              <a:t>send(P, message)</a:t>
            </a:r>
            <a:r>
              <a:rPr lang="tr-TR" dirty="0"/>
              <a:t> // P process’ine mesaj gönderilir. </a:t>
            </a:r>
          </a:p>
          <a:p>
            <a:pPr lvl="1"/>
            <a:r>
              <a:rPr lang="tr-TR" b="1" i="1" dirty="0">
                <a:solidFill>
                  <a:srgbClr val="FF0000"/>
                </a:solidFill>
              </a:rPr>
              <a:t>receive(Q, message)</a:t>
            </a:r>
            <a:r>
              <a:rPr lang="tr-TR" dirty="0"/>
              <a:t> // Q process’inden mesaj alınır.</a:t>
            </a:r>
          </a:p>
        </p:txBody>
      </p:sp>
    </p:spTree>
    <p:extLst>
      <p:ext uri="{BB962C8B-B14F-4D97-AF65-F5344CB8AC3E}">
        <p14:creationId xmlns:p14="http://schemas.microsoft.com/office/powerpoint/2010/main" val="27618483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E20523-E2E7-4C51-A5B1-52A296FC2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Konular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BC8A23AF-54BF-4646-A488-BCA16A101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37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7D416E2-69BB-46DE-8BB4-76B71609993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tr-TR" dirty="0"/>
              <a:t>Process kavramı </a:t>
            </a:r>
          </a:p>
          <a:p>
            <a:pPr>
              <a:spcBef>
                <a:spcPts val="600"/>
              </a:spcBef>
            </a:pPr>
            <a:r>
              <a:rPr lang="tr-TR" dirty="0"/>
              <a:t>Process planlama </a:t>
            </a:r>
          </a:p>
          <a:p>
            <a:pPr>
              <a:spcBef>
                <a:spcPts val="600"/>
              </a:spcBef>
            </a:pPr>
            <a:r>
              <a:rPr lang="tr-TR" dirty="0"/>
              <a:t>Process işlemleri </a:t>
            </a:r>
          </a:p>
          <a:p>
            <a:pPr>
              <a:spcBef>
                <a:spcPts val="600"/>
              </a:spcBef>
            </a:pPr>
            <a:r>
              <a:rPr lang="tr-TR" dirty="0"/>
              <a:t>Process’ler arası iletişim </a:t>
            </a:r>
          </a:p>
          <a:p>
            <a:pPr>
              <a:spcBef>
                <a:spcPts val="600"/>
              </a:spcBef>
            </a:pPr>
            <a:r>
              <a:rPr lang="tr-TR" b="1" dirty="0">
                <a:solidFill>
                  <a:srgbClr val="FF0000"/>
                </a:solidFill>
              </a:rPr>
              <a:t>İstemci-sunucu sistemlerde iletişim</a:t>
            </a:r>
            <a:r>
              <a:rPr lang="tr-T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79570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İstemci-sunucu sistemlerde iletişim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38</a:t>
            </a:fld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b="1" i="1" u="sng" dirty="0"/>
              <a:t>Soketler</a:t>
            </a:r>
            <a:r>
              <a:rPr lang="tr-TR" dirty="0"/>
              <a:t> </a:t>
            </a:r>
          </a:p>
          <a:p>
            <a:r>
              <a:rPr lang="tr-TR" b="1" dirty="0"/>
              <a:t>Bir soket iletişim için uç noktayı (</a:t>
            </a:r>
            <a:r>
              <a:rPr lang="tr-TR" b="1" i="1" dirty="0">
                <a:solidFill>
                  <a:srgbClr val="FF0000"/>
                </a:solidFill>
              </a:rPr>
              <a:t>process</a:t>
            </a:r>
            <a:r>
              <a:rPr lang="tr-TR" b="1" dirty="0"/>
              <a:t>) tanımlar.</a:t>
            </a:r>
            <a:r>
              <a:rPr lang="tr-TR" dirty="0"/>
              <a:t> </a:t>
            </a:r>
          </a:p>
          <a:p>
            <a:r>
              <a:rPr lang="tr-TR" dirty="0"/>
              <a:t>Bir ağ üzerinde haberleşen iki process’in her biri bir sokete sahiptir. </a:t>
            </a:r>
          </a:p>
          <a:p>
            <a:r>
              <a:rPr lang="tr-TR" dirty="0"/>
              <a:t>Bir soket, </a:t>
            </a:r>
            <a:r>
              <a:rPr lang="tr-TR" b="1" dirty="0"/>
              <a:t>IP adresi</a:t>
            </a:r>
            <a:r>
              <a:rPr lang="tr-TR" dirty="0"/>
              <a:t> ve </a:t>
            </a:r>
            <a:r>
              <a:rPr lang="tr-TR" b="1" dirty="0"/>
              <a:t>port</a:t>
            </a:r>
            <a:r>
              <a:rPr lang="tr-TR" dirty="0"/>
              <a:t> numarasıyla tanımlanır. </a:t>
            </a:r>
          </a:p>
          <a:p>
            <a:r>
              <a:rPr lang="tr-TR" dirty="0"/>
              <a:t>Sunucu, bir portu dinleyerek gelen istekleri bekler. </a:t>
            </a:r>
          </a:p>
          <a:p>
            <a:pPr lvl="1"/>
            <a:r>
              <a:rPr lang="tr-TR" dirty="0"/>
              <a:t>Sunucuya bir istek geldiğinde alır ve gerekli işlemleri başlatır. </a:t>
            </a:r>
          </a:p>
          <a:p>
            <a:pPr lvl="1"/>
            <a:r>
              <a:rPr lang="tr-TR" dirty="0"/>
              <a:t>FTP, HTTP gibi protokoller ayrılmış port numaralarına sahiptir (HTTP için 80, FTP için 21). </a:t>
            </a:r>
          </a:p>
        </p:txBody>
      </p:sp>
    </p:spTree>
    <p:extLst>
      <p:ext uri="{BB962C8B-B14F-4D97-AF65-F5344CB8AC3E}">
        <p14:creationId xmlns:p14="http://schemas.microsoft.com/office/powerpoint/2010/main" val="8201652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İstemci-sunucu sistemlerde iletişim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39</a:t>
            </a:fld>
            <a:endParaRPr lang="tr-T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933056"/>
            <a:ext cx="3364235" cy="225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b="1" i="1" u="sng" dirty="0"/>
              <a:t>Soketler</a:t>
            </a:r>
            <a:r>
              <a:rPr lang="tr-TR" dirty="0"/>
              <a:t> </a:t>
            </a:r>
          </a:p>
          <a:p>
            <a:r>
              <a:rPr lang="tr-TR" dirty="0"/>
              <a:t>Bir host üzerindeki;</a:t>
            </a:r>
          </a:p>
          <a:p>
            <a:pPr lvl="1"/>
            <a:r>
              <a:rPr lang="tr-TR" dirty="0"/>
              <a:t>Tüm process’ler için bağlantıların tekil olması zorunludur. </a:t>
            </a:r>
          </a:p>
          <a:p>
            <a:pPr lvl="1"/>
            <a:r>
              <a:rPr lang="tr-TR" dirty="0"/>
              <a:t>Tüm process’ler için işletim sisteminin atadığı port numaraları da farklı olmak zorundadır.</a:t>
            </a:r>
          </a:p>
          <a:p>
            <a:r>
              <a:rPr lang="tr-TR" dirty="0"/>
              <a:t>Örneğin:</a:t>
            </a:r>
          </a:p>
          <a:p>
            <a:pPr lvl="1"/>
            <a:r>
              <a:rPr lang="tr-TR" dirty="0"/>
              <a:t>IP adresi </a:t>
            </a:r>
            <a:r>
              <a:rPr lang="tr-TR" b="1" dirty="0"/>
              <a:t>146.86.5.20</a:t>
            </a:r>
            <a:r>
              <a:rPr lang="tr-TR" dirty="0"/>
              <a:t> olan istemci host üzerindeki process port numarası olarak</a:t>
            </a:r>
            <a:br>
              <a:rPr lang="tr-TR" dirty="0"/>
            </a:br>
            <a:r>
              <a:rPr lang="tr-TR" b="1" dirty="0"/>
              <a:t>1625</a:t>
            </a:r>
            <a:r>
              <a:rPr lang="tr-TR" dirty="0"/>
              <a:t>’e sahip olsun. </a:t>
            </a:r>
          </a:p>
          <a:p>
            <a:pPr lvl="1"/>
            <a:r>
              <a:rPr lang="tr-TR" dirty="0"/>
              <a:t>Bağlanılan web sunucu </a:t>
            </a:r>
            <a:br>
              <a:rPr lang="tr-TR" dirty="0"/>
            </a:br>
            <a:r>
              <a:rPr lang="tr-TR" b="1" dirty="0"/>
              <a:t>161.25.19.8</a:t>
            </a:r>
            <a:r>
              <a:rPr lang="tr-TR" dirty="0"/>
              <a:t> IP adresine ve </a:t>
            </a:r>
            <a:br>
              <a:rPr lang="tr-TR" dirty="0"/>
            </a:br>
            <a:r>
              <a:rPr lang="tr-TR" dirty="0"/>
              <a:t>sunucu process </a:t>
            </a:r>
            <a:r>
              <a:rPr lang="tr-TR" b="1" dirty="0"/>
              <a:t>80</a:t>
            </a:r>
            <a:r>
              <a:rPr lang="tr-TR" dirty="0"/>
              <a:t> port </a:t>
            </a:r>
            <a:br>
              <a:rPr lang="tr-TR" dirty="0"/>
            </a:br>
            <a:r>
              <a:rPr lang="tr-TR" dirty="0"/>
              <a:t>numarasına sahip olsun. </a:t>
            </a:r>
          </a:p>
          <a:p>
            <a:pPr lvl="1"/>
            <a:r>
              <a:rPr lang="tr-TR" dirty="0"/>
              <a:t>Soket çiftleri</a:t>
            </a:r>
            <a:r>
              <a:rPr lang="tr-TR" b="1" dirty="0"/>
              <a:t> (146.86.5.20:1625)</a:t>
            </a:r>
            <a:br>
              <a:rPr lang="tr-TR" b="1" dirty="0"/>
            </a:br>
            <a:r>
              <a:rPr lang="tr-TR" dirty="0"/>
              <a:t>ile</a:t>
            </a:r>
            <a:r>
              <a:rPr lang="tr-TR" b="1" dirty="0"/>
              <a:t> (161.25.19.8:80) </a:t>
            </a:r>
            <a:r>
              <a:rPr lang="tr-TR" dirty="0"/>
              <a:t>olacaktır.</a:t>
            </a:r>
          </a:p>
        </p:txBody>
      </p:sp>
    </p:spTree>
    <p:extLst>
      <p:ext uri="{BB962C8B-B14F-4D97-AF65-F5344CB8AC3E}">
        <p14:creationId xmlns:p14="http://schemas.microsoft.com/office/powerpoint/2010/main" val="4108651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</a:t>
            </a:fld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46" y="1412776"/>
            <a:ext cx="291465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Süreç (Process) Kavramı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Bir process;</a:t>
            </a:r>
          </a:p>
          <a:p>
            <a:pPr lvl="1"/>
            <a:r>
              <a:rPr lang="tr-TR" dirty="0"/>
              <a:t>Yürütmekte olduğu işi, </a:t>
            </a:r>
          </a:p>
          <a:p>
            <a:pPr lvl="1"/>
            <a:r>
              <a:rPr lang="tr-TR" dirty="0"/>
              <a:t>Program counter değerini, </a:t>
            </a:r>
          </a:p>
          <a:p>
            <a:pPr lvl="1"/>
            <a:r>
              <a:rPr lang="tr-TR" dirty="0"/>
              <a:t>CPU register’larının değerlerini </a:t>
            </a:r>
            <a:br>
              <a:rPr lang="tr-TR" dirty="0"/>
            </a:br>
            <a:r>
              <a:rPr lang="tr-TR" dirty="0"/>
              <a:t>içermektedir. </a:t>
            </a:r>
          </a:p>
          <a:p>
            <a:r>
              <a:rPr lang="tr-TR" dirty="0"/>
              <a:t>Bir process aşağıdaki bileşenleri </a:t>
            </a:r>
            <a:br>
              <a:rPr lang="tr-TR" dirty="0"/>
            </a:br>
            <a:r>
              <a:rPr lang="tr-TR" dirty="0"/>
              <a:t>içermektedir: </a:t>
            </a:r>
          </a:p>
          <a:p>
            <a:pPr lvl="1"/>
            <a:r>
              <a:rPr lang="tr-TR" dirty="0"/>
              <a:t>Stack, fonksiyon parametreleri, </a:t>
            </a:r>
            <a:br>
              <a:rPr lang="tr-TR" dirty="0"/>
            </a:br>
            <a:r>
              <a:rPr lang="tr-TR" dirty="0"/>
              <a:t>return adresleri ve </a:t>
            </a:r>
            <a:br>
              <a:rPr lang="tr-TR" dirty="0"/>
            </a:br>
            <a:r>
              <a:rPr lang="tr-TR" dirty="0"/>
              <a:t>lokal değişkenleri saklar. </a:t>
            </a:r>
          </a:p>
          <a:p>
            <a:pPr lvl="1"/>
            <a:r>
              <a:rPr lang="tr-TR" dirty="0"/>
              <a:t>Data section, global değişkenleri </a:t>
            </a:r>
            <a:br>
              <a:rPr lang="tr-TR" dirty="0"/>
            </a:br>
            <a:r>
              <a:rPr lang="tr-TR" dirty="0"/>
              <a:t>saklar.</a:t>
            </a:r>
          </a:p>
          <a:p>
            <a:pPr lvl="1"/>
            <a:r>
              <a:rPr lang="tr-TR" dirty="0"/>
              <a:t>Heap, process’e runtime’da </a:t>
            </a:r>
            <a:br>
              <a:rPr lang="tr-TR" dirty="0"/>
            </a:br>
            <a:r>
              <a:rPr lang="tr-TR" dirty="0"/>
              <a:t>dinamik olarak atanan bellektir.</a:t>
            </a:r>
          </a:p>
        </p:txBody>
      </p:sp>
    </p:spTree>
    <p:extLst>
      <p:ext uri="{BB962C8B-B14F-4D97-AF65-F5344CB8AC3E}">
        <p14:creationId xmlns:p14="http://schemas.microsoft.com/office/powerpoint/2010/main" val="35990641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İstemci-sunucu sistemlerde iletişim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40</a:t>
            </a:fld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i="1" u="sng" dirty="0"/>
              <a:t>Soketler</a:t>
            </a:r>
            <a:r>
              <a:rPr lang="tr-TR" dirty="0"/>
              <a:t> </a:t>
            </a:r>
          </a:p>
          <a:p>
            <a:r>
              <a:rPr lang="tr-TR" dirty="0"/>
              <a:t>Soketler arasında iki tür bağlantı yapılmaktadır: </a:t>
            </a:r>
          </a:p>
          <a:p>
            <a:pPr lvl="1"/>
            <a:r>
              <a:rPr lang="tr-TR" b="1" i="1" dirty="0">
                <a:solidFill>
                  <a:srgbClr val="FF0000"/>
                </a:solidFill>
              </a:rPr>
              <a:t>Connection-oriented</a:t>
            </a:r>
            <a:r>
              <a:rPr lang="tr-TR" dirty="0"/>
              <a:t> güvenilir (</a:t>
            </a:r>
            <a:r>
              <a:rPr lang="tr-TR" b="1" i="1" dirty="0">
                <a:solidFill>
                  <a:srgbClr val="FF0000"/>
                </a:solidFill>
              </a:rPr>
              <a:t>reliable</a:t>
            </a:r>
            <a:r>
              <a:rPr lang="tr-TR" dirty="0"/>
              <a:t>) </a:t>
            </a:r>
          </a:p>
          <a:p>
            <a:pPr lvl="1"/>
            <a:r>
              <a:rPr lang="tr-TR" b="1" i="1" dirty="0">
                <a:solidFill>
                  <a:srgbClr val="FF0000"/>
                </a:solidFill>
              </a:rPr>
              <a:t>Connectionless</a:t>
            </a:r>
            <a:r>
              <a:rPr lang="tr-TR" dirty="0"/>
              <a:t> güvenilmez (</a:t>
            </a:r>
            <a:r>
              <a:rPr lang="tr-TR" b="1" i="1" dirty="0">
                <a:solidFill>
                  <a:srgbClr val="FF0000"/>
                </a:solidFill>
              </a:rPr>
              <a:t>unreliable</a:t>
            </a:r>
            <a:r>
              <a:rPr lang="tr-TR" dirty="0"/>
              <a:t>) </a:t>
            </a:r>
          </a:p>
          <a:p>
            <a:r>
              <a:rPr lang="tr-TR" dirty="0"/>
              <a:t>Reliable iletişim </a:t>
            </a:r>
            <a:r>
              <a:rPr lang="tr-TR" b="1" dirty="0"/>
              <a:t>TCP</a:t>
            </a:r>
            <a:r>
              <a:rPr lang="tr-TR" dirty="0"/>
              <a:t> (</a:t>
            </a:r>
            <a:r>
              <a:rPr lang="tr-TR" b="1" i="1" dirty="0">
                <a:solidFill>
                  <a:srgbClr val="FF0000"/>
                </a:solidFill>
              </a:rPr>
              <a:t>Transmission Control Protocol</a:t>
            </a:r>
            <a:r>
              <a:rPr lang="tr-TR" dirty="0"/>
              <a:t>) ile, </a:t>
            </a:r>
          </a:p>
          <a:p>
            <a:r>
              <a:rPr lang="tr-TR" dirty="0"/>
              <a:t>Unreliable iletişim ise </a:t>
            </a:r>
            <a:r>
              <a:rPr lang="tr-TR" b="1" dirty="0"/>
              <a:t>UDP</a:t>
            </a:r>
            <a:r>
              <a:rPr lang="tr-TR" dirty="0"/>
              <a:t> (</a:t>
            </a:r>
            <a:r>
              <a:rPr lang="tr-TR" b="1" i="1" dirty="0">
                <a:solidFill>
                  <a:srgbClr val="FF0000"/>
                </a:solidFill>
              </a:rPr>
              <a:t>User Datagram Protocol</a:t>
            </a:r>
            <a:r>
              <a:rPr lang="tr-TR" dirty="0"/>
              <a:t>) ile gerçekleştirilir. </a:t>
            </a:r>
          </a:p>
          <a:p>
            <a:r>
              <a:rPr lang="tr-TR" dirty="0"/>
              <a:t>Java programlama dilinde TCP bağlantısı </a:t>
            </a:r>
            <a:r>
              <a:rPr lang="tr-TR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Socket</a:t>
            </a:r>
            <a:r>
              <a:rPr lang="tr-TR" dirty="0"/>
              <a:t> sınıfı ile, UDP bağlantısı </a:t>
            </a:r>
            <a:r>
              <a:rPr lang="tr-TR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DatagramSocket</a:t>
            </a:r>
            <a:r>
              <a:rPr lang="tr-TR" dirty="0"/>
              <a:t> sınıfı ile gerçekleştirilir.</a:t>
            </a:r>
          </a:p>
        </p:txBody>
      </p:sp>
    </p:spTree>
    <p:extLst>
      <p:ext uri="{BB962C8B-B14F-4D97-AF65-F5344CB8AC3E}">
        <p14:creationId xmlns:p14="http://schemas.microsoft.com/office/powerpoint/2010/main" val="3810870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İstemci-sunucu sistemlerde iletişim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41</a:t>
            </a:fld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b="1" i="1" u="sng" dirty="0"/>
              <a:t>Soketler</a:t>
            </a:r>
            <a:r>
              <a:rPr lang="tr-TR" dirty="0"/>
              <a:t> </a:t>
            </a:r>
          </a:p>
          <a:p>
            <a:r>
              <a:rPr lang="tr-TR" dirty="0"/>
              <a:t>Devam slayttaki örnekte sunucu 6013 portunu dinliyor. </a:t>
            </a:r>
          </a:p>
          <a:p>
            <a:pPr lvl="1"/>
            <a:r>
              <a:rPr lang="tr-TR" dirty="0"/>
              <a:t>İstemcilerden gelen isteklere tarih ve saat bilgisini cevap olarak gönderecektir. </a:t>
            </a:r>
          </a:p>
          <a:p>
            <a:r>
              <a:rPr lang="tr-TR" dirty="0"/>
              <a:t>Sunucu </a:t>
            </a:r>
            <a:r>
              <a:rPr lang="tr-TR" b="1" dirty="0"/>
              <a:t>ServerSocket</a:t>
            </a:r>
            <a:r>
              <a:rPr lang="tr-TR" dirty="0"/>
              <a:t> nesnesi oluşturarak </a:t>
            </a:r>
            <a:r>
              <a:rPr lang="tr-TR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accept()</a:t>
            </a:r>
            <a:r>
              <a:rPr lang="tr-TR" dirty="0"/>
              <a:t> metodu ile </a:t>
            </a:r>
            <a:r>
              <a:rPr lang="tr-TR" b="1" dirty="0"/>
              <a:t>6013</a:t>
            </a:r>
            <a:r>
              <a:rPr lang="tr-TR" dirty="0"/>
              <a:t> portunu dinlemektedir. </a:t>
            </a:r>
          </a:p>
          <a:p>
            <a:r>
              <a:rPr lang="tr-TR" b="1" dirty="0"/>
              <a:t>PrintWriter</a:t>
            </a:r>
            <a:r>
              <a:rPr lang="tr-TR" dirty="0"/>
              <a:t> nesnesi bir sokete </a:t>
            </a:r>
            <a:r>
              <a:rPr lang="tr-TR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print()</a:t>
            </a:r>
            <a:r>
              <a:rPr lang="tr-TR" dirty="0"/>
              <a:t> veya </a:t>
            </a:r>
            <a:r>
              <a:rPr lang="tr-TR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println()</a:t>
            </a:r>
            <a:r>
              <a:rPr lang="tr-TR" dirty="0"/>
              <a:t> metotları ile yazma işlemi yapar. </a:t>
            </a:r>
          </a:p>
          <a:p>
            <a:r>
              <a:rPr lang="tr-TR" dirty="0"/>
              <a:t>İstemci process, sunucu process ile belirlenmiş port üzerinden bağlantı yapar. </a:t>
            </a:r>
          </a:p>
          <a:p>
            <a:r>
              <a:rPr lang="tr-TR" dirty="0"/>
              <a:t>İstemci Socket nesnesi oluşturur ve </a:t>
            </a:r>
            <a:r>
              <a:rPr lang="tr-TR" b="1" dirty="0"/>
              <a:t>127.0.0.1</a:t>
            </a:r>
            <a:r>
              <a:rPr lang="tr-TR" dirty="0"/>
              <a:t> IP adresinden </a:t>
            </a:r>
            <a:r>
              <a:rPr lang="tr-TR" b="1" dirty="0"/>
              <a:t>6013</a:t>
            </a:r>
            <a:r>
              <a:rPr lang="tr-TR" dirty="0"/>
              <a:t> portu ile bağlantı yapar. </a:t>
            </a:r>
          </a:p>
          <a:p>
            <a:pPr lvl="1"/>
            <a:r>
              <a:rPr lang="tr-TR" dirty="0"/>
              <a:t>127.0.0.1 IP adresi </a:t>
            </a:r>
            <a:r>
              <a:rPr lang="tr-TR" b="1" i="1" dirty="0">
                <a:solidFill>
                  <a:srgbClr val="FF0000"/>
                </a:solidFill>
              </a:rPr>
              <a:t>loopback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/>
              <a:t>olarak adlandırılır ve kendisini gösterir.</a:t>
            </a:r>
          </a:p>
        </p:txBody>
      </p:sp>
    </p:spTree>
    <p:extLst>
      <p:ext uri="{BB962C8B-B14F-4D97-AF65-F5344CB8AC3E}">
        <p14:creationId xmlns:p14="http://schemas.microsoft.com/office/powerpoint/2010/main" val="19652296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42</a:t>
            </a:fld>
            <a:endParaRPr lang="tr-T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07109"/>
            <a:ext cx="8985757" cy="6243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57164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43</a:t>
            </a:fld>
            <a:endParaRPr lang="tr-T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1" y="301605"/>
            <a:ext cx="9018795" cy="6254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7253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MPI ile Programlama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608806"/>
          </a:xfrm>
        </p:spPr>
        <p:txBody>
          <a:bodyPr>
            <a:normAutofit/>
          </a:bodyPr>
          <a:lstStyle/>
          <a:p>
            <a:r>
              <a:rPr lang="tr-TR" dirty="0"/>
              <a:t>Dr. Cengiz Güngör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FEED06-A45B-49F7-A4E7-E4A0A60926E4}" type="slidenum">
              <a:rPr kumimoji="0" lang="tr-TR" sz="1400" b="0" i="0" u="none" strike="noStrike" kern="1200" cap="none" spc="0" normalizeH="0" baseline="0" noProof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38747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600" dirty="0"/>
              <a:t>MPI</a:t>
            </a:r>
            <a:r>
              <a:rPr lang="tr-TR" altLang="en-US" sz="3600" dirty="0"/>
              <a:t> </a:t>
            </a:r>
            <a:r>
              <a:rPr lang="en-US" altLang="en-US" sz="3200" dirty="0"/>
              <a:t>(Message Passing Interface)</a:t>
            </a:r>
          </a:p>
        </p:txBody>
      </p:sp>
      <p:sp>
        <p:nvSpPr>
          <p:cNvPr id="1536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2E8087-8604-49B1-8C6C-1F220CAE344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altLang="en-US" sz="2800" dirty="0"/>
              <a:t>Mesaj aktarma kütüphanesi geniş kullanım ve platform bağımsızlık amaçlanarak akademiler ve endüstriyel ortakları ile geliştirildi</a:t>
            </a:r>
            <a:r>
              <a:rPr lang="en-US" altLang="en-US" sz="2800" dirty="0"/>
              <a:t>.</a:t>
            </a:r>
          </a:p>
          <a:p>
            <a:r>
              <a:rPr lang="tr-TR" altLang="en-US" sz="2800" dirty="0"/>
              <a:t>Başlangıçta temel rutinler tanımlanmış, asıl gerekli uygulamalar yapılmamıştır</a:t>
            </a:r>
            <a:r>
              <a:rPr lang="en-US" altLang="en-US" sz="2800" dirty="0"/>
              <a:t>.</a:t>
            </a:r>
          </a:p>
          <a:p>
            <a:r>
              <a:rPr lang="tr-TR" altLang="en-US" sz="2800" dirty="0"/>
              <a:t>Şu an pek çok uygulama programcılar tarafından geliştirilmiştir ve ücretsiz olarak bulunabilmektedir</a:t>
            </a:r>
            <a:r>
              <a:rPr lang="en-US" alt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44162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Fig 9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17525"/>
            <a:ext cx="80010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7"/>
          <p:cNvSpPr txBox="1">
            <a:spLocks noChangeArrowheads="1"/>
          </p:cNvSpPr>
          <p:nvPr/>
        </p:nvSpPr>
        <p:spPr bwMode="auto">
          <a:xfrm>
            <a:off x="304800" y="228600"/>
            <a:ext cx="5105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Kütüphane Komutları ile Mesajlaşma Kavramı</a:t>
            </a:r>
            <a:endParaRPr kumimoji="0" lang="en-US" altLang="tr-TR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88" name="TextBox 1"/>
          <p:cNvSpPr txBox="1">
            <a:spLocks noChangeArrowheads="1"/>
          </p:cNvSpPr>
          <p:nvPr/>
        </p:nvSpPr>
        <p:spPr bwMode="auto">
          <a:xfrm>
            <a:off x="1143000" y="1992313"/>
            <a:ext cx="1243013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Bilgisayar 1</a:t>
            </a:r>
          </a:p>
        </p:txBody>
      </p:sp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6757988" y="500063"/>
            <a:ext cx="1243012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Bilgisayar 2</a:t>
            </a:r>
          </a:p>
        </p:txBody>
      </p:sp>
      <p:sp>
        <p:nvSpPr>
          <p:cNvPr id="16390" name="TextBox 6"/>
          <p:cNvSpPr txBox="1">
            <a:spLocks noChangeArrowheads="1"/>
          </p:cNvSpPr>
          <p:nvPr/>
        </p:nvSpPr>
        <p:spPr bwMode="auto">
          <a:xfrm>
            <a:off x="4243388" y="3124200"/>
            <a:ext cx="1243012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Bilgisayar 3</a:t>
            </a:r>
          </a:p>
        </p:txBody>
      </p:sp>
      <p:sp>
        <p:nvSpPr>
          <p:cNvPr id="1639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000890-4F3D-483E-BD33-B9CC643A0F0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51855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tr-TR" altLang="en-US" sz="2400" dirty="0"/>
              <a:t>Bilgisayarlarda Kurulu Olan, Sanal Makine Şeklinde </a:t>
            </a:r>
            <a:br>
              <a:rPr lang="tr-TR" altLang="en-US" sz="2400" dirty="0"/>
            </a:br>
            <a:r>
              <a:rPr lang="tr-TR" altLang="en-US" sz="2400" dirty="0"/>
              <a:t>Arka Planda Çalışan Süreçlerin Mesajlaşması  </a:t>
            </a:r>
            <a:endParaRPr lang="en-US" altLang="en-US" sz="4800" dirty="0"/>
          </a:p>
        </p:txBody>
      </p:sp>
      <p:sp>
        <p:nvSpPr>
          <p:cNvPr id="1747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DAA27B-3191-48FD-AE6C-59C2623D637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7411" name="Rectangle 1029"/>
          <p:cNvSpPr>
            <a:spLocks noChangeArrowheads="1"/>
          </p:cNvSpPr>
          <p:nvPr/>
        </p:nvSpPr>
        <p:spPr bwMode="auto">
          <a:xfrm>
            <a:off x="2470150" y="4735513"/>
            <a:ext cx="355600" cy="712787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7412" name="Rectangle 1030"/>
          <p:cNvSpPr>
            <a:spLocks noChangeArrowheads="1"/>
          </p:cNvSpPr>
          <p:nvPr/>
        </p:nvSpPr>
        <p:spPr bwMode="auto">
          <a:xfrm>
            <a:off x="2478088" y="4743450"/>
            <a:ext cx="358775" cy="714375"/>
          </a:xfrm>
          <a:prstGeom prst="rect">
            <a:avLst/>
          </a:prstGeom>
          <a:noFill/>
          <a:ln w="1746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7413" name="Rectangle 1031"/>
          <p:cNvSpPr>
            <a:spLocks noChangeArrowheads="1"/>
          </p:cNvSpPr>
          <p:nvPr/>
        </p:nvSpPr>
        <p:spPr bwMode="auto">
          <a:xfrm>
            <a:off x="2122488" y="3692525"/>
            <a:ext cx="1763712" cy="1943100"/>
          </a:xfrm>
          <a:prstGeom prst="rect">
            <a:avLst/>
          </a:prstGeom>
          <a:noFill/>
          <a:ln w="1746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7414" name="Oval 1032"/>
          <p:cNvSpPr>
            <a:spLocks noChangeArrowheads="1"/>
          </p:cNvSpPr>
          <p:nvPr/>
        </p:nvSpPr>
        <p:spPr bwMode="auto">
          <a:xfrm>
            <a:off x="2781300" y="3924300"/>
            <a:ext cx="803275" cy="341313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74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7415" name="Rectangle 1033"/>
          <p:cNvSpPr>
            <a:spLocks noChangeArrowheads="1"/>
          </p:cNvSpPr>
          <p:nvPr/>
        </p:nvSpPr>
        <p:spPr bwMode="auto">
          <a:xfrm>
            <a:off x="4695825" y="2332038"/>
            <a:ext cx="355600" cy="712787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7416" name="Rectangle 1034"/>
          <p:cNvSpPr>
            <a:spLocks noChangeArrowheads="1"/>
          </p:cNvSpPr>
          <p:nvPr/>
        </p:nvSpPr>
        <p:spPr bwMode="auto">
          <a:xfrm>
            <a:off x="4703763" y="2339975"/>
            <a:ext cx="358775" cy="714375"/>
          </a:xfrm>
          <a:prstGeom prst="rect">
            <a:avLst/>
          </a:prstGeom>
          <a:noFill/>
          <a:ln w="1746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7417" name="Rectangle 1035"/>
          <p:cNvSpPr>
            <a:spLocks noChangeArrowheads="1"/>
          </p:cNvSpPr>
          <p:nvPr/>
        </p:nvSpPr>
        <p:spPr bwMode="auto">
          <a:xfrm>
            <a:off x="4365625" y="1289050"/>
            <a:ext cx="1765300" cy="1943100"/>
          </a:xfrm>
          <a:prstGeom prst="rect">
            <a:avLst/>
          </a:prstGeom>
          <a:noFill/>
          <a:ln w="1746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7418" name="Oval 1036"/>
          <p:cNvSpPr>
            <a:spLocks noChangeArrowheads="1"/>
          </p:cNvSpPr>
          <p:nvPr/>
        </p:nvSpPr>
        <p:spPr bwMode="auto">
          <a:xfrm>
            <a:off x="5006975" y="1520825"/>
            <a:ext cx="803275" cy="339725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74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7419" name="Rectangle 1037"/>
          <p:cNvSpPr>
            <a:spLocks noChangeArrowheads="1"/>
          </p:cNvSpPr>
          <p:nvPr/>
        </p:nvSpPr>
        <p:spPr bwMode="auto">
          <a:xfrm>
            <a:off x="6457950" y="5394325"/>
            <a:ext cx="357188" cy="6953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7420" name="Rectangle 1038"/>
          <p:cNvSpPr>
            <a:spLocks noChangeArrowheads="1"/>
          </p:cNvSpPr>
          <p:nvPr/>
        </p:nvSpPr>
        <p:spPr bwMode="auto">
          <a:xfrm>
            <a:off x="6465888" y="5402263"/>
            <a:ext cx="358775" cy="696912"/>
          </a:xfrm>
          <a:prstGeom prst="rect">
            <a:avLst/>
          </a:prstGeom>
          <a:noFill/>
          <a:ln w="1746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7421" name="Rectangle 1039"/>
          <p:cNvSpPr>
            <a:spLocks noChangeArrowheads="1"/>
          </p:cNvSpPr>
          <p:nvPr/>
        </p:nvSpPr>
        <p:spPr bwMode="auto">
          <a:xfrm>
            <a:off x="6127750" y="4333875"/>
            <a:ext cx="1765300" cy="1943100"/>
          </a:xfrm>
          <a:prstGeom prst="rect">
            <a:avLst/>
          </a:prstGeom>
          <a:noFill/>
          <a:ln w="1746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7422" name="Oval 1040"/>
          <p:cNvSpPr>
            <a:spLocks noChangeArrowheads="1"/>
          </p:cNvSpPr>
          <p:nvPr/>
        </p:nvSpPr>
        <p:spPr bwMode="auto">
          <a:xfrm>
            <a:off x="6769100" y="4583113"/>
            <a:ext cx="803275" cy="322262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74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7423" name="Line 1043"/>
          <p:cNvSpPr>
            <a:spLocks noChangeShapeType="1"/>
          </p:cNvSpPr>
          <p:nvPr/>
        </p:nvSpPr>
        <p:spPr bwMode="auto">
          <a:xfrm flipH="1">
            <a:off x="3235325" y="3827463"/>
            <a:ext cx="19050" cy="17462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7424" name="Freeform 1044"/>
          <p:cNvSpPr>
            <a:spLocks/>
          </p:cNvSpPr>
          <p:nvPr/>
        </p:nvSpPr>
        <p:spPr bwMode="auto">
          <a:xfrm>
            <a:off x="3200400" y="3827463"/>
            <a:ext cx="71438" cy="71437"/>
          </a:xfrm>
          <a:custGeom>
            <a:avLst/>
            <a:gdLst>
              <a:gd name="T0" fmla="*/ 2147483646 w 45"/>
              <a:gd name="T1" fmla="*/ 2147483646 h 45"/>
              <a:gd name="T2" fmla="*/ 2147483646 w 45"/>
              <a:gd name="T3" fmla="*/ 2147483646 h 45"/>
              <a:gd name="T4" fmla="*/ 0 w 45"/>
              <a:gd name="T5" fmla="*/ 2147483646 h 45"/>
              <a:gd name="T6" fmla="*/ 2147483646 w 45"/>
              <a:gd name="T7" fmla="*/ 0 h 45"/>
              <a:gd name="T8" fmla="*/ 2147483646 w 45"/>
              <a:gd name="T9" fmla="*/ 2147483646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45"/>
              <a:gd name="T17" fmla="*/ 45 w 45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45">
                <a:moveTo>
                  <a:pt x="22" y="11"/>
                </a:moveTo>
                <a:lnTo>
                  <a:pt x="45" y="11"/>
                </a:lnTo>
                <a:lnTo>
                  <a:pt x="0" y="45"/>
                </a:lnTo>
                <a:lnTo>
                  <a:pt x="22" y="0"/>
                </a:lnTo>
                <a:lnTo>
                  <a:pt x="22" y="11"/>
                </a:lnTo>
                <a:close/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7425" name="Freeform 1045"/>
          <p:cNvSpPr>
            <a:spLocks/>
          </p:cNvSpPr>
          <p:nvPr/>
        </p:nvSpPr>
        <p:spPr bwMode="auto">
          <a:xfrm>
            <a:off x="3200400" y="3827463"/>
            <a:ext cx="71438" cy="71437"/>
          </a:xfrm>
          <a:custGeom>
            <a:avLst/>
            <a:gdLst>
              <a:gd name="T0" fmla="*/ 2147483646 w 45"/>
              <a:gd name="T1" fmla="*/ 2147483646 h 45"/>
              <a:gd name="T2" fmla="*/ 2147483646 w 45"/>
              <a:gd name="T3" fmla="*/ 2147483646 h 45"/>
              <a:gd name="T4" fmla="*/ 0 w 45"/>
              <a:gd name="T5" fmla="*/ 2147483646 h 45"/>
              <a:gd name="T6" fmla="*/ 2147483646 w 45"/>
              <a:gd name="T7" fmla="*/ 0 h 45"/>
              <a:gd name="T8" fmla="*/ 2147483646 w 45"/>
              <a:gd name="T9" fmla="*/ 2147483646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45"/>
              <a:gd name="T17" fmla="*/ 45 w 45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45">
                <a:moveTo>
                  <a:pt x="22" y="11"/>
                </a:moveTo>
                <a:lnTo>
                  <a:pt x="45" y="11"/>
                </a:lnTo>
                <a:lnTo>
                  <a:pt x="0" y="45"/>
                </a:lnTo>
                <a:lnTo>
                  <a:pt x="22" y="0"/>
                </a:lnTo>
                <a:lnTo>
                  <a:pt x="22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7426" name="Line 1046"/>
          <p:cNvSpPr>
            <a:spLocks noChangeShapeType="1"/>
          </p:cNvSpPr>
          <p:nvPr/>
        </p:nvSpPr>
        <p:spPr bwMode="auto">
          <a:xfrm flipV="1">
            <a:off x="4962525" y="1816100"/>
            <a:ext cx="17463" cy="349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7427" name="Freeform 1047"/>
          <p:cNvSpPr>
            <a:spLocks/>
          </p:cNvSpPr>
          <p:nvPr/>
        </p:nvSpPr>
        <p:spPr bwMode="auto">
          <a:xfrm>
            <a:off x="4945063" y="1779588"/>
            <a:ext cx="71437" cy="71437"/>
          </a:xfrm>
          <a:custGeom>
            <a:avLst/>
            <a:gdLst>
              <a:gd name="T0" fmla="*/ 2147483646 w 45"/>
              <a:gd name="T1" fmla="*/ 2147483646 h 45"/>
              <a:gd name="T2" fmla="*/ 0 w 45"/>
              <a:gd name="T3" fmla="*/ 2147483646 h 45"/>
              <a:gd name="T4" fmla="*/ 2147483646 w 45"/>
              <a:gd name="T5" fmla="*/ 0 h 45"/>
              <a:gd name="T6" fmla="*/ 2147483646 w 45"/>
              <a:gd name="T7" fmla="*/ 2147483646 h 45"/>
              <a:gd name="T8" fmla="*/ 2147483646 w 45"/>
              <a:gd name="T9" fmla="*/ 2147483646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45"/>
              <a:gd name="T17" fmla="*/ 45 w 45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45">
                <a:moveTo>
                  <a:pt x="22" y="23"/>
                </a:moveTo>
                <a:lnTo>
                  <a:pt x="0" y="23"/>
                </a:lnTo>
                <a:lnTo>
                  <a:pt x="45" y="0"/>
                </a:lnTo>
                <a:lnTo>
                  <a:pt x="22" y="45"/>
                </a:lnTo>
                <a:lnTo>
                  <a:pt x="22" y="23"/>
                </a:lnTo>
                <a:close/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7428" name="Freeform 1048"/>
          <p:cNvSpPr>
            <a:spLocks/>
          </p:cNvSpPr>
          <p:nvPr/>
        </p:nvSpPr>
        <p:spPr bwMode="auto">
          <a:xfrm>
            <a:off x="4945063" y="1779588"/>
            <a:ext cx="71437" cy="71437"/>
          </a:xfrm>
          <a:custGeom>
            <a:avLst/>
            <a:gdLst>
              <a:gd name="T0" fmla="*/ 2147483646 w 45"/>
              <a:gd name="T1" fmla="*/ 2147483646 h 45"/>
              <a:gd name="T2" fmla="*/ 0 w 45"/>
              <a:gd name="T3" fmla="*/ 2147483646 h 45"/>
              <a:gd name="T4" fmla="*/ 2147483646 w 45"/>
              <a:gd name="T5" fmla="*/ 0 h 45"/>
              <a:gd name="T6" fmla="*/ 2147483646 w 45"/>
              <a:gd name="T7" fmla="*/ 2147483646 h 45"/>
              <a:gd name="T8" fmla="*/ 2147483646 w 45"/>
              <a:gd name="T9" fmla="*/ 2147483646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45"/>
              <a:gd name="T17" fmla="*/ 45 w 45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45">
                <a:moveTo>
                  <a:pt x="22" y="23"/>
                </a:moveTo>
                <a:lnTo>
                  <a:pt x="0" y="23"/>
                </a:lnTo>
                <a:lnTo>
                  <a:pt x="45" y="0"/>
                </a:lnTo>
                <a:lnTo>
                  <a:pt x="22" y="45"/>
                </a:lnTo>
                <a:lnTo>
                  <a:pt x="22" y="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7429" name="Line 1049"/>
          <p:cNvSpPr>
            <a:spLocks noChangeShapeType="1"/>
          </p:cNvSpPr>
          <p:nvPr/>
        </p:nvSpPr>
        <p:spPr bwMode="auto">
          <a:xfrm flipV="1">
            <a:off x="3254375" y="1851025"/>
            <a:ext cx="1708150" cy="197643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7430" name="Line 1050"/>
          <p:cNvSpPr>
            <a:spLocks noChangeShapeType="1"/>
          </p:cNvSpPr>
          <p:nvPr/>
        </p:nvSpPr>
        <p:spPr bwMode="auto">
          <a:xfrm flipH="1" flipV="1">
            <a:off x="5675313" y="1922463"/>
            <a:ext cx="17462" cy="17462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7431" name="Freeform 1051"/>
          <p:cNvSpPr>
            <a:spLocks/>
          </p:cNvSpPr>
          <p:nvPr/>
        </p:nvSpPr>
        <p:spPr bwMode="auto">
          <a:xfrm>
            <a:off x="5657850" y="1868488"/>
            <a:ext cx="52388" cy="88900"/>
          </a:xfrm>
          <a:custGeom>
            <a:avLst/>
            <a:gdLst>
              <a:gd name="T0" fmla="*/ 2147483646 w 33"/>
              <a:gd name="T1" fmla="*/ 2147483646 h 56"/>
              <a:gd name="T2" fmla="*/ 2147483646 w 33"/>
              <a:gd name="T3" fmla="*/ 2147483646 h 56"/>
              <a:gd name="T4" fmla="*/ 0 w 33"/>
              <a:gd name="T5" fmla="*/ 0 h 56"/>
              <a:gd name="T6" fmla="*/ 2147483646 w 33"/>
              <a:gd name="T7" fmla="*/ 2147483646 h 56"/>
              <a:gd name="T8" fmla="*/ 2147483646 w 33"/>
              <a:gd name="T9" fmla="*/ 2147483646 h 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"/>
              <a:gd name="T16" fmla="*/ 0 h 56"/>
              <a:gd name="T17" fmla="*/ 33 w 33"/>
              <a:gd name="T18" fmla="*/ 56 h 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" h="56">
                <a:moveTo>
                  <a:pt x="11" y="34"/>
                </a:moveTo>
                <a:lnTo>
                  <a:pt x="11" y="56"/>
                </a:lnTo>
                <a:lnTo>
                  <a:pt x="0" y="0"/>
                </a:lnTo>
                <a:lnTo>
                  <a:pt x="33" y="34"/>
                </a:lnTo>
                <a:lnTo>
                  <a:pt x="11" y="34"/>
                </a:lnTo>
                <a:close/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7432" name="Freeform 1052"/>
          <p:cNvSpPr>
            <a:spLocks/>
          </p:cNvSpPr>
          <p:nvPr/>
        </p:nvSpPr>
        <p:spPr bwMode="auto">
          <a:xfrm>
            <a:off x="5657850" y="1868488"/>
            <a:ext cx="52388" cy="88900"/>
          </a:xfrm>
          <a:custGeom>
            <a:avLst/>
            <a:gdLst>
              <a:gd name="T0" fmla="*/ 2147483646 w 33"/>
              <a:gd name="T1" fmla="*/ 2147483646 h 56"/>
              <a:gd name="T2" fmla="*/ 2147483646 w 33"/>
              <a:gd name="T3" fmla="*/ 2147483646 h 56"/>
              <a:gd name="T4" fmla="*/ 0 w 33"/>
              <a:gd name="T5" fmla="*/ 0 h 56"/>
              <a:gd name="T6" fmla="*/ 2147483646 w 33"/>
              <a:gd name="T7" fmla="*/ 2147483646 h 56"/>
              <a:gd name="T8" fmla="*/ 2147483646 w 33"/>
              <a:gd name="T9" fmla="*/ 2147483646 h 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"/>
              <a:gd name="T16" fmla="*/ 0 h 56"/>
              <a:gd name="T17" fmla="*/ 33 w 33"/>
              <a:gd name="T18" fmla="*/ 56 h 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" h="56">
                <a:moveTo>
                  <a:pt x="11" y="34"/>
                </a:moveTo>
                <a:lnTo>
                  <a:pt x="11" y="56"/>
                </a:lnTo>
                <a:lnTo>
                  <a:pt x="0" y="0"/>
                </a:lnTo>
                <a:lnTo>
                  <a:pt x="33" y="34"/>
                </a:lnTo>
                <a:lnTo>
                  <a:pt x="11" y="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7433" name="Line 1053"/>
          <p:cNvSpPr>
            <a:spLocks noChangeShapeType="1"/>
          </p:cNvSpPr>
          <p:nvPr/>
        </p:nvSpPr>
        <p:spPr bwMode="auto">
          <a:xfrm>
            <a:off x="7116763" y="4468813"/>
            <a:ext cx="19050" cy="17462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7434" name="Freeform 1054"/>
          <p:cNvSpPr>
            <a:spLocks/>
          </p:cNvSpPr>
          <p:nvPr/>
        </p:nvSpPr>
        <p:spPr bwMode="auto">
          <a:xfrm>
            <a:off x="7099300" y="4451350"/>
            <a:ext cx="53975" cy="88900"/>
          </a:xfrm>
          <a:custGeom>
            <a:avLst/>
            <a:gdLst>
              <a:gd name="T0" fmla="*/ 2147483646 w 34"/>
              <a:gd name="T1" fmla="*/ 2147483646 h 56"/>
              <a:gd name="T2" fmla="*/ 2147483646 w 34"/>
              <a:gd name="T3" fmla="*/ 0 h 56"/>
              <a:gd name="T4" fmla="*/ 2147483646 w 34"/>
              <a:gd name="T5" fmla="*/ 2147483646 h 56"/>
              <a:gd name="T6" fmla="*/ 0 w 34"/>
              <a:gd name="T7" fmla="*/ 2147483646 h 56"/>
              <a:gd name="T8" fmla="*/ 2147483646 w 34"/>
              <a:gd name="T9" fmla="*/ 2147483646 h 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56"/>
              <a:gd name="T17" fmla="*/ 34 w 34"/>
              <a:gd name="T18" fmla="*/ 56 h 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56">
                <a:moveTo>
                  <a:pt x="23" y="22"/>
                </a:moveTo>
                <a:lnTo>
                  <a:pt x="23" y="0"/>
                </a:lnTo>
                <a:lnTo>
                  <a:pt x="34" y="56"/>
                </a:lnTo>
                <a:lnTo>
                  <a:pt x="0" y="22"/>
                </a:lnTo>
                <a:lnTo>
                  <a:pt x="23" y="22"/>
                </a:lnTo>
                <a:close/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7435" name="Freeform 1055"/>
          <p:cNvSpPr>
            <a:spLocks/>
          </p:cNvSpPr>
          <p:nvPr/>
        </p:nvSpPr>
        <p:spPr bwMode="auto">
          <a:xfrm>
            <a:off x="7099300" y="4451350"/>
            <a:ext cx="53975" cy="88900"/>
          </a:xfrm>
          <a:custGeom>
            <a:avLst/>
            <a:gdLst>
              <a:gd name="T0" fmla="*/ 2147483646 w 34"/>
              <a:gd name="T1" fmla="*/ 2147483646 h 56"/>
              <a:gd name="T2" fmla="*/ 2147483646 w 34"/>
              <a:gd name="T3" fmla="*/ 0 h 56"/>
              <a:gd name="T4" fmla="*/ 2147483646 w 34"/>
              <a:gd name="T5" fmla="*/ 2147483646 h 56"/>
              <a:gd name="T6" fmla="*/ 0 w 34"/>
              <a:gd name="T7" fmla="*/ 2147483646 h 56"/>
              <a:gd name="T8" fmla="*/ 2147483646 w 34"/>
              <a:gd name="T9" fmla="*/ 2147483646 h 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56"/>
              <a:gd name="T17" fmla="*/ 34 w 34"/>
              <a:gd name="T18" fmla="*/ 56 h 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56">
                <a:moveTo>
                  <a:pt x="23" y="22"/>
                </a:moveTo>
                <a:lnTo>
                  <a:pt x="23" y="0"/>
                </a:lnTo>
                <a:lnTo>
                  <a:pt x="34" y="56"/>
                </a:lnTo>
                <a:lnTo>
                  <a:pt x="0" y="22"/>
                </a:lnTo>
                <a:lnTo>
                  <a:pt x="23" y="2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7436" name="Line 1056"/>
          <p:cNvSpPr>
            <a:spLocks noChangeShapeType="1"/>
          </p:cNvSpPr>
          <p:nvPr/>
        </p:nvSpPr>
        <p:spPr bwMode="auto">
          <a:xfrm>
            <a:off x="5692775" y="1939925"/>
            <a:ext cx="1423988" cy="25288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7437" name="Line 1057"/>
          <p:cNvSpPr>
            <a:spLocks noChangeShapeType="1"/>
          </p:cNvSpPr>
          <p:nvPr/>
        </p:nvSpPr>
        <p:spPr bwMode="auto">
          <a:xfrm flipH="1">
            <a:off x="3681413" y="4113213"/>
            <a:ext cx="17462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7438" name="Freeform 1058"/>
          <p:cNvSpPr>
            <a:spLocks/>
          </p:cNvSpPr>
          <p:nvPr/>
        </p:nvSpPr>
        <p:spPr bwMode="auto">
          <a:xfrm>
            <a:off x="3627438" y="4094163"/>
            <a:ext cx="71437" cy="53975"/>
          </a:xfrm>
          <a:custGeom>
            <a:avLst/>
            <a:gdLst>
              <a:gd name="T0" fmla="*/ 2147483646 w 45"/>
              <a:gd name="T1" fmla="*/ 2147483646 h 34"/>
              <a:gd name="T2" fmla="*/ 2147483646 w 45"/>
              <a:gd name="T3" fmla="*/ 2147483646 h 34"/>
              <a:gd name="T4" fmla="*/ 0 w 45"/>
              <a:gd name="T5" fmla="*/ 0 h 34"/>
              <a:gd name="T6" fmla="*/ 2147483646 w 45"/>
              <a:gd name="T7" fmla="*/ 0 h 34"/>
              <a:gd name="T8" fmla="*/ 2147483646 w 45"/>
              <a:gd name="T9" fmla="*/ 2147483646 h 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34"/>
              <a:gd name="T17" fmla="*/ 45 w 45"/>
              <a:gd name="T18" fmla="*/ 34 h 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34">
                <a:moveTo>
                  <a:pt x="34" y="12"/>
                </a:moveTo>
                <a:lnTo>
                  <a:pt x="45" y="34"/>
                </a:lnTo>
                <a:lnTo>
                  <a:pt x="0" y="0"/>
                </a:lnTo>
                <a:lnTo>
                  <a:pt x="45" y="0"/>
                </a:lnTo>
                <a:lnTo>
                  <a:pt x="34" y="12"/>
                </a:lnTo>
                <a:close/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7439" name="Freeform 1059"/>
          <p:cNvSpPr>
            <a:spLocks/>
          </p:cNvSpPr>
          <p:nvPr/>
        </p:nvSpPr>
        <p:spPr bwMode="auto">
          <a:xfrm>
            <a:off x="3627438" y="4094163"/>
            <a:ext cx="71437" cy="53975"/>
          </a:xfrm>
          <a:custGeom>
            <a:avLst/>
            <a:gdLst>
              <a:gd name="T0" fmla="*/ 2147483646 w 45"/>
              <a:gd name="T1" fmla="*/ 2147483646 h 34"/>
              <a:gd name="T2" fmla="*/ 2147483646 w 45"/>
              <a:gd name="T3" fmla="*/ 2147483646 h 34"/>
              <a:gd name="T4" fmla="*/ 0 w 45"/>
              <a:gd name="T5" fmla="*/ 0 h 34"/>
              <a:gd name="T6" fmla="*/ 2147483646 w 45"/>
              <a:gd name="T7" fmla="*/ 0 h 34"/>
              <a:gd name="T8" fmla="*/ 2147483646 w 45"/>
              <a:gd name="T9" fmla="*/ 2147483646 h 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34"/>
              <a:gd name="T17" fmla="*/ 45 w 45"/>
              <a:gd name="T18" fmla="*/ 34 h 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34">
                <a:moveTo>
                  <a:pt x="34" y="12"/>
                </a:moveTo>
                <a:lnTo>
                  <a:pt x="45" y="34"/>
                </a:lnTo>
                <a:lnTo>
                  <a:pt x="0" y="0"/>
                </a:lnTo>
                <a:lnTo>
                  <a:pt x="45" y="0"/>
                </a:lnTo>
                <a:lnTo>
                  <a:pt x="34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7440" name="Line 1060"/>
          <p:cNvSpPr>
            <a:spLocks noChangeShapeType="1"/>
          </p:cNvSpPr>
          <p:nvPr/>
        </p:nvSpPr>
        <p:spPr bwMode="auto">
          <a:xfrm>
            <a:off x="6637338" y="4718050"/>
            <a:ext cx="349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7441" name="Freeform 1061"/>
          <p:cNvSpPr>
            <a:spLocks/>
          </p:cNvSpPr>
          <p:nvPr/>
        </p:nvSpPr>
        <p:spPr bwMode="auto">
          <a:xfrm>
            <a:off x="6654800" y="4700588"/>
            <a:ext cx="71438" cy="34925"/>
          </a:xfrm>
          <a:custGeom>
            <a:avLst/>
            <a:gdLst>
              <a:gd name="T0" fmla="*/ 2147483646 w 45"/>
              <a:gd name="T1" fmla="*/ 2147483646 h 22"/>
              <a:gd name="T2" fmla="*/ 0 w 45"/>
              <a:gd name="T3" fmla="*/ 0 h 22"/>
              <a:gd name="T4" fmla="*/ 2147483646 w 45"/>
              <a:gd name="T5" fmla="*/ 2147483646 h 22"/>
              <a:gd name="T6" fmla="*/ 0 w 45"/>
              <a:gd name="T7" fmla="*/ 2147483646 h 22"/>
              <a:gd name="T8" fmla="*/ 2147483646 w 45"/>
              <a:gd name="T9" fmla="*/ 2147483646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22"/>
              <a:gd name="T17" fmla="*/ 45 w 45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22">
                <a:moveTo>
                  <a:pt x="11" y="11"/>
                </a:moveTo>
                <a:lnTo>
                  <a:pt x="0" y="0"/>
                </a:lnTo>
                <a:lnTo>
                  <a:pt x="45" y="22"/>
                </a:lnTo>
                <a:lnTo>
                  <a:pt x="0" y="22"/>
                </a:lnTo>
                <a:lnTo>
                  <a:pt x="11" y="11"/>
                </a:lnTo>
                <a:close/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7442" name="Freeform 1062"/>
          <p:cNvSpPr>
            <a:spLocks/>
          </p:cNvSpPr>
          <p:nvPr/>
        </p:nvSpPr>
        <p:spPr bwMode="auto">
          <a:xfrm>
            <a:off x="6654800" y="4700588"/>
            <a:ext cx="71438" cy="34925"/>
          </a:xfrm>
          <a:custGeom>
            <a:avLst/>
            <a:gdLst>
              <a:gd name="T0" fmla="*/ 2147483646 w 45"/>
              <a:gd name="T1" fmla="*/ 2147483646 h 22"/>
              <a:gd name="T2" fmla="*/ 0 w 45"/>
              <a:gd name="T3" fmla="*/ 0 h 22"/>
              <a:gd name="T4" fmla="*/ 2147483646 w 45"/>
              <a:gd name="T5" fmla="*/ 2147483646 h 22"/>
              <a:gd name="T6" fmla="*/ 0 w 45"/>
              <a:gd name="T7" fmla="*/ 2147483646 h 22"/>
              <a:gd name="T8" fmla="*/ 2147483646 w 45"/>
              <a:gd name="T9" fmla="*/ 2147483646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22"/>
              <a:gd name="T17" fmla="*/ 45 w 45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22">
                <a:moveTo>
                  <a:pt x="11" y="11"/>
                </a:moveTo>
                <a:lnTo>
                  <a:pt x="0" y="0"/>
                </a:lnTo>
                <a:lnTo>
                  <a:pt x="45" y="22"/>
                </a:lnTo>
                <a:lnTo>
                  <a:pt x="0" y="22"/>
                </a:lnTo>
                <a:lnTo>
                  <a:pt x="11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7443" name="Line 1063"/>
          <p:cNvSpPr>
            <a:spLocks noChangeShapeType="1"/>
          </p:cNvSpPr>
          <p:nvPr/>
        </p:nvSpPr>
        <p:spPr bwMode="auto">
          <a:xfrm>
            <a:off x="3698875" y="4113213"/>
            <a:ext cx="2938463" cy="60483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7444" name="Rectangle 1064"/>
          <p:cNvSpPr>
            <a:spLocks noChangeArrowheads="1"/>
          </p:cNvSpPr>
          <p:nvPr/>
        </p:nvSpPr>
        <p:spPr bwMode="auto">
          <a:xfrm>
            <a:off x="4724400" y="1295400"/>
            <a:ext cx="12842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Arka plan süreci</a:t>
            </a:r>
            <a:endParaRPr kumimoji="0" lang="en-US" alt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7445" name="Line 1068"/>
          <p:cNvSpPr>
            <a:spLocks noChangeShapeType="1"/>
          </p:cNvSpPr>
          <p:nvPr/>
        </p:nvSpPr>
        <p:spPr bwMode="auto">
          <a:xfrm flipH="1">
            <a:off x="2684463" y="4646613"/>
            <a:ext cx="17462" cy="17462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7446" name="Freeform 1069"/>
          <p:cNvSpPr>
            <a:spLocks/>
          </p:cNvSpPr>
          <p:nvPr/>
        </p:nvSpPr>
        <p:spPr bwMode="auto">
          <a:xfrm>
            <a:off x="2665413" y="4629150"/>
            <a:ext cx="53975" cy="88900"/>
          </a:xfrm>
          <a:custGeom>
            <a:avLst/>
            <a:gdLst>
              <a:gd name="T0" fmla="*/ 2147483646 w 34"/>
              <a:gd name="T1" fmla="*/ 2147483646 h 56"/>
              <a:gd name="T2" fmla="*/ 2147483646 w 34"/>
              <a:gd name="T3" fmla="*/ 2147483646 h 56"/>
              <a:gd name="T4" fmla="*/ 0 w 34"/>
              <a:gd name="T5" fmla="*/ 2147483646 h 56"/>
              <a:gd name="T6" fmla="*/ 2147483646 w 34"/>
              <a:gd name="T7" fmla="*/ 0 h 56"/>
              <a:gd name="T8" fmla="*/ 2147483646 w 34"/>
              <a:gd name="T9" fmla="*/ 2147483646 h 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56"/>
              <a:gd name="T17" fmla="*/ 34 w 34"/>
              <a:gd name="T18" fmla="*/ 56 h 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56">
                <a:moveTo>
                  <a:pt x="12" y="22"/>
                </a:moveTo>
                <a:lnTo>
                  <a:pt x="34" y="22"/>
                </a:lnTo>
                <a:lnTo>
                  <a:pt x="0" y="56"/>
                </a:lnTo>
                <a:lnTo>
                  <a:pt x="12" y="0"/>
                </a:lnTo>
                <a:lnTo>
                  <a:pt x="12" y="22"/>
                </a:lnTo>
                <a:close/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7447" name="Freeform 1070"/>
          <p:cNvSpPr>
            <a:spLocks/>
          </p:cNvSpPr>
          <p:nvPr/>
        </p:nvSpPr>
        <p:spPr bwMode="auto">
          <a:xfrm>
            <a:off x="2665413" y="4629150"/>
            <a:ext cx="53975" cy="88900"/>
          </a:xfrm>
          <a:custGeom>
            <a:avLst/>
            <a:gdLst>
              <a:gd name="T0" fmla="*/ 2147483646 w 34"/>
              <a:gd name="T1" fmla="*/ 2147483646 h 56"/>
              <a:gd name="T2" fmla="*/ 2147483646 w 34"/>
              <a:gd name="T3" fmla="*/ 2147483646 h 56"/>
              <a:gd name="T4" fmla="*/ 0 w 34"/>
              <a:gd name="T5" fmla="*/ 2147483646 h 56"/>
              <a:gd name="T6" fmla="*/ 2147483646 w 34"/>
              <a:gd name="T7" fmla="*/ 0 h 56"/>
              <a:gd name="T8" fmla="*/ 2147483646 w 34"/>
              <a:gd name="T9" fmla="*/ 2147483646 h 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56"/>
              <a:gd name="T17" fmla="*/ 34 w 34"/>
              <a:gd name="T18" fmla="*/ 56 h 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56">
                <a:moveTo>
                  <a:pt x="12" y="22"/>
                </a:moveTo>
                <a:lnTo>
                  <a:pt x="34" y="22"/>
                </a:lnTo>
                <a:lnTo>
                  <a:pt x="0" y="56"/>
                </a:lnTo>
                <a:lnTo>
                  <a:pt x="12" y="0"/>
                </a:lnTo>
                <a:lnTo>
                  <a:pt x="12" y="2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7448" name="Line 1071"/>
          <p:cNvSpPr>
            <a:spLocks noChangeShapeType="1"/>
          </p:cNvSpPr>
          <p:nvPr/>
        </p:nvSpPr>
        <p:spPr bwMode="auto">
          <a:xfrm flipV="1">
            <a:off x="2879725" y="4308475"/>
            <a:ext cx="17463" cy="3651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7449" name="Freeform 1072"/>
          <p:cNvSpPr>
            <a:spLocks/>
          </p:cNvSpPr>
          <p:nvPr/>
        </p:nvSpPr>
        <p:spPr bwMode="auto">
          <a:xfrm>
            <a:off x="2862263" y="4273550"/>
            <a:ext cx="52387" cy="71438"/>
          </a:xfrm>
          <a:custGeom>
            <a:avLst/>
            <a:gdLst>
              <a:gd name="T0" fmla="*/ 2147483646 w 33"/>
              <a:gd name="T1" fmla="*/ 2147483646 h 45"/>
              <a:gd name="T2" fmla="*/ 0 w 33"/>
              <a:gd name="T3" fmla="*/ 2147483646 h 45"/>
              <a:gd name="T4" fmla="*/ 2147483646 w 33"/>
              <a:gd name="T5" fmla="*/ 0 h 45"/>
              <a:gd name="T6" fmla="*/ 2147483646 w 33"/>
              <a:gd name="T7" fmla="*/ 2147483646 h 45"/>
              <a:gd name="T8" fmla="*/ 2147483646 w 33"/>
              <a:gd name="T9" fmla="*/ 2147483646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"/>
              <a:gd name="T16" fmla="*/ 0 h 45"/>
              <a:gd name="T17" fmla="*/ 33 w 33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" h="45">
                <a:moveTo>
                  <a:pt x="22" y="22"/>
                </a:moveTo>
                <a:lnTo>
                  <a:pt x="0" y="33"/>
                </a:lnTo>
                <a:lnTo>
                  <a:pt x="33" y="0"/>
                </a:lnTo>
                <a:lnTo>
                  <a:pt x="22" y="45"/>
                </a:lnTo>
                <a:lnTo>
                  <a:pt x="22" y="22"/>
                </a:lnTo>
                <a:close/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7450" name="Freeform 1073"/>
          <p:cNvSpPr>
            <a:spLocks/>
          </p:cNvSpPr>
          <p:nvPr/>
        </p:nvSpPr>
        <p:spPr bwMode="auto">
          <a:xfrm>
            <a:off x="2862263" y="4273550"/>
            <a:ext cx="52387" cy="71438"/>
          </a:xfrm>
          <a:custGeom>
            <a:avLst/>
            <a:gdLst>
              <a:gd name="T0" fmla="*/ 2147483646 w 33"/>
              <a:gd name="T1" fmla="*/ 2147483646 h 45"/>
              <a:gd name="T2" fmla="*/ 0 w 33"/>
              <a:gd name="T3" fmla="*/ 2147483646 h 45"/>
              <a:gd name="T4" fmla="*/ 2147483646 w 33"/>
              <a:gd name="T5" fmla="*/ 0 h 45"/>
              <a:gd name="T6" fmla="*/ 2147483646 w 33"/>
              <a:gd name="T7" fmla="*/ 2147483646 h 45"/>
              <a:gd name="T8" fmla="*/ 2147483646 w 33"/>
              <a:gd name="T9" fmla="*/ 2147483646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"/>
              <a:gd name="T16" fmla="*/ 0 h 45"/>
              <a:gd name="T17" fmla="*/ 33 w 33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" h="45">
                <a:moveTo>
                  <a:pt x="22" y="22"/>
                </a:moveTo>
                <a:lnTo>
                  <a:pt x="0" y="33"/>
                </a:lnTo>
                <a:lnTo>
                  <a:pt x="33" y="0"/>
                </a:lnTo>
                <a:lnTo>
                  <a:pt x="22" y="45"/>
                </a:lnTo>
                <a:lnTo>
                  <a:pt x="22" y="2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7451" name="Line 1074"/>
          <p:cNvSpPr>
            <a:spLocks noChangeShapeType="1"/>
          </p:cNvSpPr>
          <p:nvPr/>
        </p:nvSpPr>
        <p:spPr bwMode="auto">
          <a:xfrm flipV="1">
            <a:off x="2701925" y="4344988"/>
            <a:ext cx="177800" cy="3016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7452" name="Line 1075"/>
          <p:cNvSpPr>
            <a:spLocks noChangeShapeType="1"/>
          </p:cNvSpPr>
          <p:nvPr/>
        </p:nvSpPr>
        <p:spPr bwMode="auto">
          <a:xfrm flipH="1">
            <a:off x="6689725" y="5287963"/>
            <a:ext cx="17463" cy="17462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7453" name="Freeform 1076"/>
          <p:cNvSpPr>
            <a:spLocks/>
          </p:cNvSpPr>
          <p:nvPr/>
        </p:nvSpPr>
        <p:spPr bwMode="auto">
          <a:xfrm>
            <a:off x="6654800" y="5287963"/>
            <a:ext cx="52388" cy="71437"/>
          </a:xfrm>
          <a:custGeom>
            <a:avLst/>
            <a:gdLst>
              <a:gd name="T0" fmla="*/ 2147483646 w 33"/>
              <a:gd name="T1" fmla="*/ 2147483646 h 45"/>
              <a:gd name="T2" fmla="*/ 2147483646 w 33"/>
              <a:gd name="T3" fmla="*/ 2147483646 h 45"/>
              <a:gd name="T4" fmla="*/ 0 w 33"/>
              <a:gd name="T5" fmla="*/ 2147483646 h 45"/>
              <a:gd name="T6" fmla="*/ 2147483646 w 33"/>
              <a:gd name="T7" fmla="*/ 0 h 45"/>
              <a:gd name="T8" fmla="*/ 2147483646 w 33"/>
              <a:gd name="T9" fmla="*/ 2147483646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"/>
              <a:gd name="T16" fmla="*/ 0 h 45"/>
              <a:gd name="T17" fmla="*/ 33 w 33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" h="45">
                <a:moveTo>
                  <a:pt x="22" y="11"/>
                </a:moveTo>
                <a:lnTo>
                  <a:pt x="33" y="11"/>
                </a:lnTo>
                <a:lnTo>
                  <a:pt x="0" y="45"/>
                </a:lnTo>
                <a:lnTo>
                  <a:pt x="11" y="0"/>
                </a:lnTo>
                <a:lnTo>
                  <a:pt x="22" y="11"/>
                </a:lnTo>
                <a:close/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7454" name="Freeform 1077"/>
          <p:cNvSpPr>
            <a:spLocks/>
          </p:cNvSpPr>
          <p:nvPr/>
        </p:nvSpPr>
        <p:spPr bwMode="auto">
          <a:xfrm>
            <a:off x="6654800" y="5287963"/>
            <a:ext cx="52388" cy="71437"/>
          </a:xfrm>
          <a:custGeom>
            <a:avLst/>
            <a:gdLst>
              <a:gd name="T0" fmla="*/ 2147483646 w 33"/>
              <a:gd name="T1" fmla="*/ 2147483646 h 45"/>
              <a:gd name="T2" fmla="*/ 2147483646 w 33"/>
              <a:gd name="T3" fmla="*/ 2147483646 h 45"/>
              <a:gd name="T4" fmla="*/ 0 w 33"/>
              <a:gd name="T5" fmla="*/ 2147483646 h 45"/>
              <a:gd name="T6" fmla="*/ 2147483646 w 33"/>
              <a:gd name="T7" fmla="*/ 0 h 45"/>
              <a:gd name="T8" fmla="*/ 2147483646 w 33"/>
              <a:gd name="T9" fmla="*/ 2147483646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"/>
              <a:gd name="T16" fmla="*/ 0 h 45"/>
              <a:gd name="T17" fmla="*/ 33 w 33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" h="45">
                <a:moveTo>
                  <a:pt x="22" y="11"/>
                </a:moveTo>
                <a:lnTo>
                  <a:pt x="33" y="11"/>
                </a:lnTo>
                <a:lnTo>
                  <a:pt x="0" y="45"/>
                </a:lnTo>
                <a:lnTo>
                  <a:pt x="11" y="0"/>
                </a:lnTo>
                <a:lnTo>
                  <a:pt x="22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7455" name="Line 1078"/>
          <p:cNvSpPr>
            <a:spLocks noChangeShapeType="1"/>
          </p:cNvSpPr>
          <p:nvPr/>
        </p:nvSpPr>
        <p:spPr bwMode="auto">
          <a:xfrm flipV="1">
            <a:off x="6867525" y="4949825"/>
            <a:ext cx="19050" cy="349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7456" name="Freeform 1079"/>
          <p:cNvSpPr>
            <a:spLocks/>
          </p:cNvSpPr>
          <p:nvPr/>
        </p:nvSpPr>
        <p:spPr bwMode="auto">
          <a:xfrm>
            <a:off x="6850063" y="4913313"/>
            <a:ext cx="53975" cy="71437"/>
          </a:xfrm>
          <a:custGeom>
            <a:avLst/>
            <a:gdLst>
              <a:gd name="T0" fmla="*/ 2147483646 w 34"/>
              <a:gd name="T1" fmla="*/ 2147483646 h 45"/>
              <a:gd name="T2" fmla="*/ 0 w 34"/>
              <a:gd name="T3" fmla="*/ 2147483646 h 45"/>
              <a:gd name="T4" fmla="*/ 2147483646 w 34"/>
              <a:gd name="T5" fmla="*/ 0 h 45"/>
              <a:gd name="T6" fmla="*/ 2147483646 w 34"/>
              <a:gd name="T7" fmla="*/ 2147483646 h 45"/>
              <a:gd name="T8" fmla="*/ 2147483646 w 34"/>
              <a:gd name="T9" fmla="*/ 2147483646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45"/>
              <a:gd name="T17" fmla="*/ 34 w 34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45">
                <a:moveTo>
                  <a:pt x="23" y="23"/>
                </a:moveTo>
                <a:lnTo>
                  <a:pt x="0" y="34"/>
                </a:lnTo>
                <a:lnTo>
                  <a:pt x="34" y="0"/>
                </a:lnTo>
                <a:lnTo>
                  <a:pt x="23" y="45"/>
                </a:lnTo>
                <a:lnTo>
                  <a:pt x="23" y="23"/>
                </a:lnTo>
                <a:close/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7457" name="Freeform 1080"/>
          <p:cNvSpPr>
            <a:spLocks/>
          </p:cNvSpPr>
          <p:nvPr/>
        </p:nvSpPr>
        <p:spPr bwMode="auto">
          <a:xfrm>
            <a:off x="6850063" y="4913313"/>
            <a:ext cx="53975" cy="71437"/>
          </a:xfrm>
          <a:custGeom>
            <a:avLst/>
            <a:gdLst>
              <a:gd name="T0" fmla="*/ 2147483646 w 34"/>
              <a:gd name="T1" fmla="*/ 2147483646 h 45"/>
              <a:gd name="T2" fmla="*/ 0 w 34"/>
              <a:gd name="T3" fmla="*/ 2147483646 h 45"/>
              <a:gd name="T4" fmla="*/ 2147483646 w 34"/>
              <a:gd name="T5" fmla="*/ 0 h 45"/>
              <a:gd name="T6" fmla="*/ 2147483646 w 34"/>
              <a:gd name="T7" fmla="*/ 2147483646 h 45"/>
              <a:gd name="T8" fmla="*/ 2147483646 w 34"/>
              <a:gd name="T9" fmla="*/ 2147483646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45"/>
              <a:gd name="T17" fmla="*/ 34 w 34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45">
                <a:moveTo>
                  <a:pt x="23" y="23"/>
                </a:moveTo>
                <a:lnTo>
                  <a:pt x="0" y="34"/>
                </a:lnTo>
                <a:lnTo>
                  <a:pt x="34" y="0"/>
                </a:lnTo>
                <a:lnTo>
                  <a:pt x="23" y="45"/>
                </a:lnTo>
                <a:lnTo>
                  <a:pt x="23" y="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7458" name="Line 1081"/>
          <p:cNvSpPr>
            <a:spLocks noChangeShapeType="1"/>
          </p:cNvSpPr>
          <p:nvPr/>
        </p:nvSpPr>
        <p:spPr bwMode="auto">
          <a:xfrm flipV="1">
            <a:off x="6707188" y="4984750"/>
            <a:ext cx="160337" cy="30321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7459" name="Line 1082"/>
          <p:cNvSpPr>
            <a:spLocks noChangeShapeType="1"/>
          </p:cNvSpPr>
          <p:nvPr/>
        </p:nvSpPr>
        <p:spPr bwMode="auto">
          <a:xfrm flipH="1">
            <a:off x="4927600" y="2243138"/>
            <a:ext cx="17463" cy="17462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7460" name="Freeform 1083"/>
          <p:cNvSpPr>
            <a:spLocks/>
          </p:cNvSpPr>
          <p:nvPr/>
        </p:nvSpPr>
        <p:spPr bwMode="auto">
          <a:xfrm>
            <a:off x="4891088" y="2225675"/>
            <a:ext cx="71437" cy="88900"/>
          </a:xfrm>
          <a:custGeom>
            <a:avLst/>
            <a:gdLst>
              <a:gd name="T0" fmla="*/ 2147483646 w 45"/>
              <a:gd name="T1" fmla="*/ 2147483646 h 56"/>
              <a:gd name="T2" fmla="*/ 2147483646 w 45"/>
              <a:gd name="T3" fmla="*/ 2147483646 h 56"/>
              <a:gd name="T4" fmla="*/ 0 w 45"/>
              <a:gd name="T5" fmla="*/ 2147483646 h 56"/>
              <a:gd name="T6" fmla="*/ 2147483646 w 45"/>
              <a:gd name="T7" fmla="*/ 0 h 56"/>
              <a:gd name="T8" fmla="*/ 2147483646 w 45"/>
              <a:gd name="T9" fmla="*/ 2147483646 h 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56"/>
              <a:gd name="T17" fmla="*/ 45 w 45"/>
              <a:gd name="T18" fmla="*/ 56 h 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56">
                <a:moveTo>
                  <a:pt x="23" y="22"/>
                </a:moveTo>
                <a:lnTo>
                  <a:pt x="45" y="22"/>
                </a:lnTo>
                <a:lnTo>
                  <a:pt x="0" y="56"/>
                </a:lnTo>
                <a:lnTo>
                  <a:pt x="23" y="0"/>
                </a:lnTo>
                <a:lnTo>
                  <a:pt x="23" y="22"/>
                </a:lnTo>
                <a:close/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7461" name="Freeform 1084"/>
          <p:cNvSpPr>
            <a:spLocks/>
          </p:cNvSpPr>
          <p:nvPr/>
        </p:nvSpPr>
        <p:spPr bwMode="auto">
          <a:xfrm>
            <a:off x="4891088" y="2225675"/>
            <a:ext cx="71437" cy="88900"/>
          </a:xfrm>
          <a:custGeom>
            <a:avLst/>
            <a:gdLst>
              <a:gd name="T0" fmla="*/ 2147483646 w 45"/>
              <a:gd name="T1" fmla="*/ 2147483646 h 56"/>
              <a:gd name="T2" fmla="*/ 2147483646 w 45"/>
              <a:gd name="T3" fmla="*/ 2147483646 h 56"/>
              <a:gd name="T4" fmla="*/ 0 w 45"/>
              <a:gd name="T5" fmla="*/ 2147483646 h 56"/>
              <a:gd name="T6" fmla="*/ 2147483646 w 45"/>
              <a:gd name="T7" fmla="*/ 0 h 56"/>
              <a:gd name="T8" fmla="*/ 2147483646 w 45"/>
              <a:gd name="T9" fmla="*/ 2147483646 h 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56"/>
              <a:gd name="T17" fmla="*/ 45 w 45"/>
              <a:gd name="T18" fmla="*/ 56 h 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56">
                <a:moveTo>
                  <a:pt x="23" y="22"/>
                </a:moveTo>
                <a:lnTo>
                  <a:pt x="45" y="22"/>
                </a:lnTo>
                <a:lnTo>
                  <a:pt x="0" y="56"/>
                </a:lnTo>
                <a:lnTo>
                  <a:pt x="23" y="0"/>
                </a:lnTo>
                <a:lnTo>
                  <a:pt x="23" y="2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7462" name="Line 1085"/>
          <p:cNvSpPr>
            <a:spLocks noChangeShapeType="1"/>
          </p:cNvSpPr>
          <p:nvPr/>
        </p:nvSpPr>
        <p:spPr bwMode="auto">
          <a:xfrm flipV="1">
            <a:off x="5140325" y="1905000"/>
            <a:ext cx="19050" cy="349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7463" name="Freeform 1086"/>
          <p:cNvSpPr>
            <a:spLocks/>
          </p:cNvSpPr>
          <p:nvPr/>
        </p:nvSpPr>
        <p:spPr bwMode="auto">
          <a:xfrm>
            <a:off x="5140325" y="1868488"/>
            <a:ext cx="53975" cy="71437"/>
          </a:xfrm>
          <a:custGeom>
            <a:avLst/>
            <a:gdLst>
              <a:gd name="T0" fmla="*/ 2147483646 w 34"/>
              <a:gd name="T1" fmla="*/ 2147483646 h 45"/>
              <a:gd name="T2" fmla="*/ 0 w 34"/>
              <a:gd name="T3" fmla="*/ 2147483646 h 45"/>
              <a:gd name="T4" fmla="*/ 2147483646 w 34"/>
              <a:gd name="T5" fmla="*/ 0 h 45"/>
              <a:gd name="T6" fmla="*/ 2147483646 w 34"/>
              <a:gd name="T7" fmla="*/ 2147483646 h 45"/>
              <a:gd name="T8" fmla="*/ 2147483646 w 34"/>
              <a:gd name="T9" fmla="*/ 2147483646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45"/>
              <a:gd name="T17" fmla="*/ 34 w 34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45">
                <a:moveTo>
                  <a:pt x="12" y="23"/>
                </a:moveTo>
                <a:lnTo>
                  <a:pt x="0" y="34"/>
                </a:lnTo>
                <a:lnTo>
                  <a:pt x="34" y="0"/>
                </a:lnTo>
                <a:lnTo>
                  <a:pt x="23" y="45"/>
                </a:lnTo>
                <a:lnTo>
                  <a:pt x="12" y="23"/>
                </a:lnTo>
                <a:close/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7464" name="Freeform 1087"/>
          <p:cNvSpPr>
            <a:spLocks/>
          </p:cNvSpPr>
          <p:nvPr/>
        </p:nvSpPr>
        <p:spPr bwMode="auto">
          <a:xfrm>
            <a:off x="5140325" y="1868488"/>
            <a:ext cx="53975" cy="71437"/>
          </a:xfrm>
          <a:custGeom>
            <a:avLst/>
            <a:gdLst>
              <a:gd name="T0" fmla="*/ 2147483646 w 34"/>
              <a:gd name="T1" fmla="*/ 2147483646 h 45"/>
              <a:gd name="T2" fmla="*/ 0 w 34"/>
              <a:gd name="T3" fmla="*/ 2147483646 h 45"/>
              <a:gd name="T4" fmla="*/ 2147483646 w 34"/>
              <a:gd name="T5" fmla="*/ 0 h 45"/>
              <a:gd name="T6" fmla="*/ 2147483646 w 34"/>
              <a:gd name="T7" fmla="*/ 2147483646 h 45"/>
              <a:gd name="T8" fmla="*/ 2147483646 w 34"/>
              <a:gd name="T9" fmla="*/ 2147483646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45"/>
              <a:gd name="T17" fmla="*/ 34 w 34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45">
                <a:moveTo>
                  <a:pt x="12" y="23"/>
                </a:moveTo>
                <a:lnTo>
                  <a:pt x="0" y="34"/>
                </a:lnTo>
                <a:lnTo>
                  <a:pt x="34" y="0"/>
                </a:lnTo>
                <a:lnTo>
                  <a:pt x="23" y="45"/>
                </a:lnTo>
                <a:lnTo>
                  <a:pt x="12" y="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7465" name="Line 1088"/>
          <p:cNvSpPr>
            <a:spLocks noChangeShapeType="1"/>
          </p:cNvSpPr>
          <p:nvPr/>
        </p:nvSpPr>
        <p:spPr bwMode="auto">
          <a:xfrm flipV="1">
            <a:off x="4945063" y="1939925"/>
            <a:ext cx="195262" cy="30321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7466" name="Rectangle 1098"/>
          <p:cNvSpPr>
            <a:spLocks noChangeArrowheads="1"/>
          </p:cNvSpPr>
          <p:nvPr/>
        </p:nvSpPr>
        <p:spPr bwMode="auto">
          <a:xfrm>
            <a:off x="5122863" y="2603500"/>
            <a:ext cx="8159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Uygulama</a:t>
            </a:r>
            <a:endParaRPr kumimoji="0" lang="en-US" alt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7467" name="Rectangle 1109"/>
          <p:cNvSpPr>
            <a:spLocks noChangeArrowheads="1"/>
          </p:cNvSpPr>
          <p:nvPr/>
        </p:nvSpPr>
        <p:spPr bwMode="auto">
          <a:xfrm>
            <a:off x="3124200" y="1295400"/>
            <a:ext cx="11541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İş istasyonu</a:t>
            </a:r>
            <a:endParaRPr kumimoji="0" lang="en-US" alt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7468" name="Rectangle 1110"/>
          <p:cNvSpPr>
            <a:spLocks noChangeArrowheads="1"/>
          </p:cNvSpPr>
          <p:nvPr/>
        </p:nvSpPr>
        <p:spPr bwMode="auto">
          <a:xfrm>
            <a:off x="6718300" y="3057525"/>
            <a:ext cx="220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Mesajlar ağ üzerinden </a:t>
            </a:r>
            <a:br>
              <a:rPr kumimoji="0" lang="tr-TR" altLang="tr-TR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</a:br>
            <a:r>
              <a:rPr kumimoji="0" lang="tr-TR" altLang="tr-TR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yollanır. </a:t>
            </a:r>
            <a:endParaRPr kumimoji="0" lang="en-US" alt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7469" name="Rectangle 1129"/>
          <p:cNvSpPr>
            <a:spLocks noChangeArrowheads="1"/>
          </p:cNvSpPr>
          <p:nvPr/>
        </p:nvSpPr>
        <p:spPr bwMode="auto">
          <a:xfrm>
            <a:off x="4713288" y="6088063"/>
            <a:ext cx="603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tr-TR" sz="17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.</a:t>
            </a:r>
            <a:endParaRPr kumimoji="0" lang="en-US" alt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7470" name="Rectangle 1132"/>
          <p:cNvSpPr>
            <a:spLocks noChangeArrowheads="1"/>
          </p:cNvSpPr>
          <p:nvPr/>
        </p:nvSpPr>
        <p:spPr bwMode="auto">
          <a:xfrm>
            <a:off x="1954213" y="2046288"/>
            <a:ext cx="2281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7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Her bilgisayarda bir çok</a:t>
            </a:r>
            <a:br>
              <a:rPr kumimoji="0" lang="tr-TR" altLang="tr-TR" sz="17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</a:br>
            <a:r>
              <a:rPr kumimoji="0" lang="tr-TR" altLang="tr-TR" sz="17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süreç çalışabilir.</a:t>
            </a:r>
            <a:endParaRPr kumimoji="0" lang="en-US" alt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7472" name="Rectangle 1109"/>
          <p:cNvSpPr>
            <a:spLocks noChangeArrowheads="1"/>
          </p:cNvSpPr>
          <p:nvPr/>
        </p:nvSpPr>
        <p:spPr bwMode="auto">
          <a:xfrm>
            <a:off x="914400" y="3700463"/>
            <a:ext cx="11541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İş istasyonu</a:t>
            </a:r>
            <a:endParaRPr kumimoji="0" lang="en-US" alt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7473" name="Rectangle 1109"/>
          <p:cNvSpPr>
            <a:spLocks noChangeArrowheads="1"/>
          </p:cNvSpPr>
          <p:nvPr/>
        </p:nvSpPr>
        <p:spPr bwMode="auto">
          <a:xfrm>
            <a:off x="4905375" y="4614863"/>
            <a:ext cx="11541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İş istasyonu</a:t>
            </a:r>
            <a:endParaRPr kumimoji="0" lang="en-US" alt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7474" name="Rectangle 1098"/>
          <p:cNvSpPr>
            <a:spLocks noChangeArrowheads="1"/>
          </p:cNvSpPr>
          <p:nvPr/>
        </p:nvSpPr>
        <p:spPr bwMode="auto">
          <a:xfrm>
            <a:off x="2895600" y="5029200"/>
            <a:ext cx="8159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Uygulama</a:t>
            </a:r>
            <a:endParaRPr kumimoji="0" lang="en-US" alt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7475" name="Rectangle 1098"/>
          <p:cNvSpPr>
            <a:spLocks noChangeArrowheads="1"/>
          </p:cNvSpPr>
          <p:nvPr/>
        </p:nvSpPr>
        <p:spPr bwMode="auto">
          <a:xfrm>
            <a:off x="6889750" y="5651500"/>
            <a:ext cx="8064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Uygulama</a:t>
            </a:r>
            <a:endParaRPr kumimoji="0" lang="en-US" alt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9843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val 6"/>
          <p:cNvSpPr>
            <a:spLocks noChangeArrowheads="1"/>
          </p:cNvSpPr>
          <p:nvPr/>
        </p:nvSpPr>
        <p:spPr bwMode="auto">
          <a:xfrm>
            <a:off x="3424238" y="5745163"/>
            <a:ext cx="641350" cy="660400"/>
          </a:xfrm>
          <a:prstGeom prst="ellips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1507" name="AutoShape 7"/>
          <p:cNvSpPr>
            <a:spLocks noChangeArrowheads="1"/>
          </p:cNvSpPr>
          <p:nvPr/>
        </p:nvSpPr>
        <p:spPr bwMode="auto">
          <a:xfrm>
            <a:off x="3352800" y="4413250"/>
            <a:ext cx="801688" cy="1068388"/>
          </a:xfrm>
          <a:prstGeom prst="roundRect">
            <a:avLst>
              <a:gd name="adj" fmla="val 13042"/>
            </a:avLst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1508" name="AutoShape 8"/>
          <p:cNvSpPr>
            <a:spLocks noChangeArrowheads="1"/>
          </p:cNvSpPr>
          <p:nvPr/>
        </p:nvSpPr>
        <p:spPr bwMode="auto">
          <a:xfrm>
            <a:off x="4953000" y="2689225"/>
            <a:ext cx="800100" cy="1263650"/>
          </a:xfrm>
          <a:prstGeom prst="roundRect">
            <a:avLst>
              <a:gd name="adj" fmla="val 13042"/>
            </a:avLst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1509" name="Line 9"/>
          <p:cNvSpPr>
            <a:spLocks noChangeShapeType="1"/>
          </p:cNvSpPr>
          <p:nvPr/>
        </p:nvSpPr>
        <p:spPr bwMode="auto">
          <a:xfrm>
            <a:off x="3736975" y="5630863"/>
            <a:ext cx="1588" cy="17462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1510" name="Freeform 10"/>
          <p:cNvSpPr>
            <a:spLocks/>
          </p:cNvSpPr>
          <p:nvPr/>
        </p:nvSpPr>
        <p:spPr bwMode="auto">
          <a:xfrm>
            <a:off x="3717925" y="5630863"/>
            <a:ext cx="53975" cy="88900"/>
          </a:xfrm>
          <a:custGeom>
            <a:avLst/>
            <a:gdLst>
              <a:gd name="T0" fmla="*/ 2147483646 w 34"/>
              <a:gd name="T1" fmla="*/ 2147483646 h 56"/>
              <a:gd name="T2" fmla="*/ 2147483646 w 34"/>
              <a:gd name="T3" fmla="*/ 0 h 56"/>
              <a:gd name="T4" fmla="*/ 2147483646 w 34"/>
              <a:gd name="T5" fmla="*/ 2147483646 h 56"/>
              <a:gd name="T6" fmla="*/ 0 w 34"/>
              <a:gd name="T7" fmla="*/ 0 h 56"/>
              <a:gd name="T8" fmla="*/ 2147483646 w 34"/>
              <a:gd name="T9" fmla="*/ 2147483646 h 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56"/>
              <a:gd name="T17" fmla="*/ 34 w 34"/>
              <a:gd name="T18" fmla="*/ 56 h 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56">
                <a:moveTo>
                  <a:pt x="12" y="11"/>
                </a:moveTo>
                <a:lnTo>
                  <a:pt x="34" y="0"/>
                </a:lnTo>
                <a:lnTo>
                  <a:pt x="12" y="56"/>
                </a:lnTo>
                <a:lnTo>
                  <a:pt x="0" y="0"/>
                </a:lnTo>
                <a:lnTo>
                  <a:pt x="12" y="11"/>
                </a:lnTo>
                <a:close/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1511" name="Freeform 11"/>
          <p:cNvSpPr>
            <a:spLocks/>
          </p:cNvSpPr>
          <p:nvPr/>
        </p:nvSpPr>
        <p:spPr bwMode="auto">
          <a:xfrm>
            <a:off x="3717925" y="5630863"/>
            <a:ext cx="53975" cy="88900"/>
          </a:xfrm>
          <a:custGeom>
            <a:avLst/>
            <a:gdLst>
              <a:gd name="T0" fmla="*/ 2147483646 w 34"/>
              <a:gd name="T1" fmla="*/ 2147483646 h 56"/>
              <a:gd name="T2" fmla="*/ 2147483646 w 34"/>
              <a:gd name="T3" fmla="*/ 0 h 56"/>
              <a:gd name="T4" fmla="*/ 2147483646 w 34"/>
              <a:gd name="T5" fmla="*/ 2147483646 h 56"/>
              <a:gd name="T6" fmla="*/ 0 w 34"/>
              <a:gd name="T7" fmla="*/ 0 h 56"/>
              <a:gd name="T8" fmla="*/ 2147483646 w 34"/>
              <a:gd name="T9" fmla="*/ 2147483646 h 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56"/>
              <a:gd name="T17" fmla="*/ 34 w 34"/>
              <a:gd name="T18" fmla="*/ 56 h 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56">
                <a:moveTo>
                  <a:pt x="12" y="11"/>
                </a:moveTo>
                <a:lnTo>
                  <a:pt x="34" y="0"/>
                </a:lnTo>
                <a:lnTo>
                  <a:pt x="12" y="56"/>
                </a:lnTo>
                <a:lnTo>
                  <a:pt x="0" y="0"/>
                </a:lnTo>
                <a:lnTo>
                  <a:pt x="12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1512" name="Line 12"/>
          <p:cNvSpPr>
            <a:spLocks noChangeShapeType="1"/>
          </p:cNvSpPr>
          <p:nvPr/>
        </p:nvSpPr>
        <p:spPr bwMode="auto">
          <a:xfrm>
            <a:off x="3736975" y="5470525"/>
            <a:ext cx="1588" cy="16033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1513" name="Line 13"/>
          <p:cNvSpPr>
            <a:spLocks noChangeShapeType="1"/>
          </p:cNvSpPr>
          <p:nvPr/>
        </p:nvSpPr>
        <p:spPr bwMode="auto">
          <a:xfrm flipH="1">
            <a:off x="4216400" y="4351338"/>
            <a:ext cx="34925" cy="17462"/>
          </a:xfrm>
          <a:prstGeom prst="line">
            <a:avLst/>
          </a:prstGeom>
          <a:noFill/>
          <a:ln w="17463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1514" name="Freeform 14"/>
          <p:cNvSpPr>
            <a:spLocks/>
          </p:cNvSpPr>
          <p:nvPr/>
        </p:nvSpPr>
        <p:spPr bwMode="auto">
          <a:xfrm>
            <a:off x="4162425" y="4333875"/>
            <a:ext cx="88900" cy="71438"/>
          </a:xfrm>
          <a:custGeom>
            <a:avLst/>
            <a:gdLst>
              <a:gd name="T0" fmla="*/ 2147483646 w 56"/>
              <a:gd name="T1" fmla="*/ 2147483646 h 45"/>
              <a:gd name="T2" fmla="*/ 2147483646 w 56"/>
              <a:gd name="T3" fmla="*/ 2147483646 h 45"/>
              <a:gd name="T4" fmla="*/ 0 w 56"/>
              <a:gd name="T5" fmla="*/ 2147483646 h 45"/>
              <a:gd name="T6" fmla="*/ 2147483646 w 56"/>
              <a:gd name="T7" fmla="*/ 0 h 45"/>
              <a:gd name="T8" fmla="*/ 2147483646 w 56"/>
              <a:gd name="T9" fmla="*/ 2147483646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"/>
              <a:gd name="T16" fmla="*/ 0 h 45"/>
              <a:gd name="T17" fmla="*/ 56 w 56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" h="45">
                <a:moveTo>
                  <a:pt x="34" y="22"/>
                </a:moveTo>
                <a:lnTo>
                  <a:pt x="56" y="34"/>
                </a:lnTo>
                <a:lnTo>
                  <a:pt x="0" y="45"/>
                </a:lnTo>
                <a:lnTo>
                  <a:pt x="45" y="0"/>
                </a:lnTo>
                <a:lnTo>
                  <a:pt x="34" y="22"/>
                </a:lnTo>
                <a:close/>
              </a:path>
            </a:pathLst>
          </a:custGeom>
          <a:noFill/>
          <a:ln w="17463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1515" name="Freeform 15"/>
          <p:cNvSpPr>
            <a:spLocks/>
          </p:cNvSpPr>
          <p:nvPr/>
        </p:nvSpPr>
        <p:spPr bwMode="auto">
          <a:xfrm>
            <a:off x="4162425" y="4333875"/>
            <a:ext cx="88900" cy="71438"/>
          </a:xfrm>
          <a:custGeom>
            <a:avLst/>
            <a:gdLst>
              <a:gd name="T0" fmla="*/ 2147483646 w 56"/>
              <a:gd name="T1" fmla="*/ 2147483646 h 45"/>
              <a:gd name="T2" fmla="*/ 2147483646 w 56"/>
              <a:gd name="T3" fmla="*/ 2147483646 h 45"/>
              <a:gd name="T4" fmla="*/ 0 w 56"/>
              <a:gd name="T5" fmla="*/ 2147483646 h 45"/>
              <a:gd name="T6" fmla="*/ 2147483646 w 56"/>
              <a:gd name="T7" fmla="*/ 0 h 45"/>
              <a:gd name="T8" fmla="*/ 2147483646 w 56"/>
              <a:gd name="T9" fmla="*/ 2147483646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"/>
              <a:gd name="T16" fmla="*/ 0 h 45"/>
              <a:gd name="T17" fmla="*/ 56 w 56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" h="45">
                <a:moveTo>
                  <a:pt x="34" y="22"/>
                </a:moveTo>
                <a:lnTo>
                  <a:pt x="56" y="34"/>
                </a:lnTo>
                <a:lnTo>
                  <a:pt x="0" y="45"/>
                </a:lnTo>
                <a:lnTo>
                  <a:pt x="45" y="0"/>
                </a:lnTo>
                <a:lnTo>
                  <a:pt x="34" y="22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1516" name="Line 16"/>
          <p:cNvSpPr>
            <a:spLocks noChangeShapeType="1"/>
          </p:cNvSpPr>
          <p:nvPr/>
        </p:nvSpPr>
        <p:spPr bwMode="auto">
          <a:xfrm flipH="1">
            <a:off x="4251325" y="4014788"/>
            <a:ext cx="693738" cy="336550"/>
          </a:xfrm>
          <a:prstGeom prst="line">
            <a:avLst/>
          </a:prstGeom>
          <a:noFill/>
          <a:ln w="17463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1517" name="Oval 17"/>
          <p:cNvSpPr>
            <a:spLocks noChangeArrowheads="1"/>
          </p:cNvSpPr>
          <p:nvPr/>
        </p:nvSpPr>
        <p:spPr bwMode="auto">
          <a:xfrm>
            <a:off x="6621463" y="5745163"/>
            <a:ext cx="641350" cy="660400"/>
          </a:xfrm>
          <a:prstGeom prst="ellips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1518" name="AutoShape 18"/>
          <p:cNvSpPr>
            <a:spLocks noChangeArrowheads="1"/>
          </p:cNvSpPr>
          <p:nvPr/>
        </p:nvSpPr>
        <p:spPr bwMode="auto">
          <a:xfrm>
            <a:off x="6551613" y="4413250"/>
            <a:ext cx="800100" cy="1068388"/>
          </a:xfrm>
          <a:prstGeom prst="roundRect">
            <a:avLst>
              <a:gd name="adj" fmla="val 13042"/>
            </a:avLst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1519" name="Line 19"/>
          <p:cNvSpPr>
            <a:spLocks noChangeShapeType="1"/>
          </p:cNvSpPr>
          <p:nvPr/>
        </p:nvSpPr>
        <p:spPr bwMode="auto">
          <a:xfrm>
            <a:off x="6934200" y="5630863"/>
            <a:ext cx="1588" cy="17462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1520" name="Freeform 20"/>
          <p:cNvSpPr>
            <a:spLocks/>
          </p:cNvSpPr>
          <p:nvPr/>
        </p:nvSpPr>
        <p:spPr bwMode="auto">
          <a:xfrm>
            <a:off x="6916738" y="5630863"/>
            <a:ext cx="52387" cy="88900"/>
          </a:xfrm>
          <a:custGeom>
            <a:avLst/>
            <a:gdLst>
              <a:gd name="T0" fmla="*/ 2147483646 w 33"/>
              <a:gd name="T1" fmla="*/ 2147483646 h 56"/>
              <a:gd name="T2" fmla="*/ 2147483646 w 33"/>
              <a:gd name="T3" fmla="*/ 0 h 56"/>
              <a:gd name="T4" fmla="*/ 2147483646 w 33"/>
              <a:gd name="T5" fmla="*/ 2147483646 h 56"/>
              <a:gd name="T6" fmla="*/ 0 w 33"/>
              <a:gd name="T7" fmla="*/ 0 h 56"/>
              <a:gd name="T8" fmla="*/ 2147483646 w 33"/>
              <a:gd name="T9" fmla="*/ 2147483646 h 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"/>
              <a:gd name="T16" fmla="*/ 0 h 56"/>
              <a:gd name="T17" fmla="*/ 33 w 33"/>
              <a:gd name="T18" fmla="*/ 56 h 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" h="56">
                <a:moveTo>
                  <a:pt x="11" y="11"/>
                </a:moveTo>
                <a:lnTo>
                  <a:pt x="33" y="0"/>
                </a:lnTo>
                <a:lnTo>
                  <a:pt x="11" y="56"/>
                </a:lnTo>
                <a:lnTo>
                  <a:pt x="0" y="0"/>
                </a:lnTo>
                <a:lnTo>
                  <a:pt x="11" y="11"/>
                </a:lnTo>
                <a:close/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1521" name="Freeform 21"/>
          <p:cNvSpPr>
            <a:spLocks/>
          </p:cNvSpPr>
          <p:nvPr/>
        </p:nvSpPr>
        <p:spPr bwMode="auto">
          <a:xfrm>
            <a:off x="6916738" y="5630863"/>
            <a:ext cx="52387" cy="88900"/>
          </a:xfrm>
          <a:custGeom>
            <a:avLst/>
            <a:gdLst>
              <a:gd name="T0" fmla="*/ 2147483646 w 33"/>
              <a:gd name="T1" fmla="*/ 2147483646 h 56"/>
              <a:gd name="T2" fmla="*/ 2147483646 w 33"/>
              <a:gd name="T3" fmla="*/ 0 h 56"/>
              <a:gd name="T4" fmla="*/ 2147483646 w 33"/>
              <a:gd name="T5" fmla="*/ 2147483646 h 56"/>
              <a:gd name="T6" fmla="*/ 0 w 33"/>
              <a:gd name="T7" fmla="*/ 0 h 56"/>
              <a:gd name="T8" fmla="*/ 2147483646 w 33"/>
              <a:gd name="T9" fmla="*/ 2147483646 h 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"/>
              <a:gd name="T16" fmla="*/ 0 h 56"/>
              <a:gd name="T17" fmla="*/ 33 w 33"/>
              <a:gd name="T18" fmla="*/ 56 h 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" h="56">
                <a:moveTo>
                  <a:pt x="11" y="11"/>
                </a:moveTo>
                <a:lnTo>
                  <a:pt x="33" y="0"/>
                </a:lnTo>
                <a:lnTo>
                  <a:pt x="11" y="56"/>
                </a:lnTo>
                <a:lnTo>
                  <a:pt x="0" y="0"/>
                </a:lnTo>
                <a:lnTo>
                  <a:pt x="11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1522" name="Line 22"/>
          <p:cNvSpPr>
            <a:spLocks noChangeShapeType="1"/>
          </p:cNvSpPr>
          <p:nvPr/>
        </p:nvSpPr>
        <p:spPr bwMode="auto">
          <a:xfrm>
            <a:off x="6934200" y="5470525"/>
            <a:ext cx="1588" cy="16033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1523" name="Line 23"/>
          <p:cNvSpPr>
            <a:spLocks noChangeShapeType="1"/>
          </p:cNvSpPr>
          <p:nvPr/>
        </p:nvSpPr>
        <p:spPr bwMode="auto">
          <a:xfrm>
            <a:off x="6437313" y="4351338"/>
            <a:ext cx="17462" cy="17462"/>
          </a:xfrm>
          <a:prstGeom prst="line">
            <a:avLst/>
          </a:prstGeom>
          <a:noFill/>
          <a:ln w="17463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1524" name="Freeform 24"/>
          <p:cNvSpPr>
            <a:spLocks/>
          </p:cNvSpPr>
          <p:nvPr/>
        </p:nvSpPr>
        <p:spPr bwMode="auto">
          <a:xfrm>
            <a:off x="6437313" y="4333875"/>
            <a:ext cx="69850" cy="71438"/>
          </a:xfrm>
          <a:custGeom>
            <a:avLst/>
            <a:gdLst>
              <a:gd name="T0" fmla="*/ 2147483646 w 44"/>
              <a:gd name="T1" fmla="*/ 2147483646 h 45"/>
              <a:gd name="T2" fmla="*/ 2147483646 w 44"/>
              <a:gd name="T3" fmla="*/ 0 h 45"/>
              <a:gd name="T4" fmla="*/ 2147483646 w 44"/>
              <a:gd name="T5" fmla="*/ 2147483646 h 45"/>
              <a:gd name="T6" fmla="*/ 0 w 44"/>
              <a:gd name="T7" fmla="*/ 2147483646 h 45"/>
              <a:gd name="T8" fmla="*/ 2147483646 w 44"/>
              <a:gd name="T9" fmla="*/ 2147483646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"/>
              <a:gd name="T16" fmla="*/ 0 h 45"/>
              <a:gd name="T17" fmla="*/ 44 w 44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" h="45">
                <a:moveTo>
                  <a:pt x="11" y="22"/>
                </a:moveTo>
                <a:lnTo>
                  <a:pt x="11" y="0"/>
                </a:lnTo>
                <a:lnTo>
                  <a:pt x="44" y="45"/>
                </a:lnTo>
                <a:lnTo>
                  <a:pt x="0" y="34"/>
                </a:lnTo>
                <a:lnTo>
                  <a:pt x="11" y="22"/>
                </a:lnTo>
                <a:close/>
              </a:path>
            </a:pathLst>
          </a:custGeom>
          <a:noFill/>
          <a:ln w="17463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1525" name="Freeform 25"/>
          <p:cNvSpPr>
            <a:spLocks/>
          </p:cNvSpPr>
          <p:nvPr/>
        </p:nvSpPr>
        <p:spPr bwMode="auto">
          <a:xfrm>
            <a:off x="6437313" y="4333875"/>
            <a:ext cx="69850" cy="71438"/>
          </a:xfrm>
          <a:custGeom>
            <a:avLst/>
            <a:gdLst>
              <a:gd name="T0" fmla="*/ 2147483646 w 44"/>
              <a:gd name="T1" fmla="*/ 2147483646 h 45"/>
              <a:gd name="T2" fmla="*/ 2147483646 w 44"/>
              <a:gd name="T3" fmla="*/ 0 h 45"/>
              <a:gd name="T4" fmla="*/ 2147483646 w 44"/>
              <a:gd name="T5" fmla="*/ 2147483646 h 45"/>
              <a:gd name="T6" fmla="*/ 0 w 44"/>
              <a:gd name="T7" fmla="*/ 2147483646 h 45"/>
              <a:gd name="T8" fmla="*/ 2147483646 w 44"/>
              <a:gd name="T9" fmla="*/ 2147483646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"/>
              <a:gd name="T16" fmla="*/ 0 h 45"/>
              <a:gd name="T17" fmla="*/ 44 w 44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" h="45">
                <a:moveTo>
                  <a:pt x="11" y="22"/>
                </a:moveTo>
                <a:lnTo>
                  <a:pt x="11" y="0"/>
                </a:lnTo>
                <a:lnTo>
                  <a:pt x="44" y="45"/>
                </a:lnTo>
                <a:lnTo>
                  <a:pt x="0" y="34"/>
                </a:lnTo>
                <a:lnTo>
                  <a:pt x="11" y="22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1526" name="Line 26"/>
          <p:cNvSpPr>
            <a:spLocks noChangeShapeType="1"/>
          </p:cNvSpPr>
          <p:nvPr/>
        </p:nvSpPr>
        <p:spPr bwMode="auto">
          <a:xfrm>
            <a:off x="5743575" y="4014788"/>
            <a:ext cx="693738" cy="336550"/>
          </a:xfrm>
          <a:prstGeom prst="line">
            <a:avLst/>
          </a:prstGeom>
          <a:noFill/>
          <a:ln w="17463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1527" name="Line 27"/>
          <p:cNvSpPr>
            <a:spLocks noChangeShapeType="1"/>
          </p:cNvSpPr>
          <p:nvPr/>
        </p:nvSpPr>
        <p:spPr bwMode="auto">
          <a:xfrm>
            <a:off x="4144963" y="5008563"/>
            <a:ext cx="349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1528" name="Line 28"/>
          <p:cNvSpPr>
            <a:spLocks noChangeShapeType="1"/>
          </p:cNvSpPr>
          <p:nvPr/>
        </p:nvSpPr>
        <p:spPr bwMode="auto">
          <a:xfrm>
            <a:off x="4251325" y="5008563"/>
            <a:ext cx="5397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1529" name="Line 29"/>
          <p:cNvSpPr>
            <a:spLocks noChangeShapeType="1"/>
          </p:cNvSpPr>
          <p:nvPr/>
        </p:nvSpPr>
        <p:spPr bwMode="auto">
          <a:xfrm>
            <a:off x="4394200" y="5008563"/>
            <a:ext cx="52388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1530" name="Line 30"/>
          <p:cNvSpPr>
            <a:spLocks noChangeShapeType="1"/>
          </p:cNvSpPr>
          <p:nvPr/>
        </p:nvSpPr>
        <p:spPr bwMode="auto">
          <a:xfrm>
            <a:off x="4535488" y="5008563"/>
            <a:ext cx="5397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1531" name="Line 31"/>
          <p:cNvSpPr>
            <a:spLocks noChangeShapeType="1"/>
          </p:cNvSpPr>
          <p:nvPr/>
        </p:nvSpPr>
        <p:spPr bwMode="auto">
          <a:xfrm>
            <a:off x="4678363" y="5008563"/>
            <a:ext cx="52387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1532" name="Line 32"/>
          <p:cNvSpPr>
            <a:spLocks noChangeShapeType="1"/>
          </p:cNvSpPr>
          <p:nvPr/>
        </p:nvSpPr>
        <p:spPr bwMode="auto">
          <a:xfrm>
            <a:off x="4819650" y="5008563"/>
            <a:ext cx="5397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1533" name="Line 33"/>
          <p:cNvSpPr>
            <a:spLocks noChangeShapeType="1"/>
          </p:cNvSpPr>
          <p:nvPr/>
        </p:nvSpPr>
        <p:spPr bwMode="auto">
          <a:xfrm>
            <a:off x="4962525" y="5008563"/>
            <a:ext cx="52388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1534" name="Line 34"/>
          <p:cNvSpPr>
            <a:spLocks noChangeShapeType="1"/>
          </p:cNvSpPr>
          <p:nvPr/>
        </p:nvSpPr>
        <p:spPr bwMode="auto">
          <a:xfrm>
            <a:off x="5103813" y="5008563"/>
            <a:ext cx="5397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1535" name="Line 35"/>
          <p:cNvSpPr>
            <a:spLocks noChangeShapeType="1"/>
          </p:cNvSpPr>
          <p:nvPr/>
        </p:nvSpPr>
        <p:spPr bwMode="auto">
          <a:xfrm>
            <a:off x="5246688" y="5008563"/>
            <a:ext cx="52387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1536" name="Line 36"/>
          <p:cNvSpPr>
            <a:spLocks noChangeShapeType="1"/>
          </p:cNvSpPr>
          <p:nvPr/>
        </p:nvSpPr>
        <p:spPr bwMode="auto">
          <a:xfrm>
            <a:off x="5387975" y="5008563"/>
            <a:ext cx="5397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1537" name="Line 37"/>
          <p:cNvSpPr>
            <a:spLocks noChangeShapeType="1"/>
          </p:cNvSpPr>
          <p:nvPr/>
        </p:nvSpPr>
        <p:spPr bwMode="auto">
          <a:xfrm>
            <a:off x="5513388" y="5008563"/>
            <a:ext cx="69850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1538" name="Line 38"/>
          <p:cNvSpPr>
            <a:spLocks noChangeShapeType="1"/>
          </p:cNvSpPr>
          <p:nvPr/>
        </p:nvSpPr>
        <p:spPr bwMode="auto">
          <a:xfrm>
            <a:off x="5654675" y="5008563"/>
            <a:ext cx="71438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1539" name="Line 39"/>
          <p:cNvSpPr>
            <a:spLocks noChangeShapeType="1"/>
          </p:cNvSpPr>
          <p:nvPr/>
        </p:nvSpPr>
        <p:spPr bwMode="auto">
          <a:xfrm>
            <a:off x="5797550" y="5008563"/>
            <a:ext cx="69850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1540" name="Line 40"/>
          <p:cNvSpPr>
            <a:spLocks noChangeShapeType="1"/>
          </p:cNvSpPr>
          <p:nvPr/>
        </p:nvSpPr>
        <p:spPr bwMode="auto">
          <a:xfrm>
            <a:off x="5938838" y="5008563"/>
            <a:ext cx="71437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1541" name="Line 41"/>
          <p:cNvSpPr>
            <a:spLocks noChangeShapeType="1"/>
          </p:cNvSpPr>
          <p:nvPr/>
        </p:nvSpPr>
        <p:spPr bwMode="auto">
          <a:xfrm>
            <a:off x="6081713" y="5008563"/>
            <a:ext cx="69850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1542" name="Line 42"/>
          <p:cNvSpPr>
            <a:spLocks noChangeShapeType="1"/>
          </p:cNvSpPr>
          <p:nvPr/>
        </p:nvSpPr>
        <p:spPr bwMode="auto">
          <a:xfrm>
            <a:off x="6223000" y="5008563"/>
            <a:ext cx="71438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1543" name="Line 43"/>
          <p:cNvSpPr>
            <a:spLocks noChangeShapeType="1"/>
          </p:cNvSpPr>
          <p:nvPr/>
        </p:nvSpPr>
        <p:spPr bwMode="auto">
          <a:xfrm>
            <a:off x="6365875" y="5008563"/>
            <a:ext cx="71438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1544" name="Line 44"/>
          <p:cNvSpPr>
            <a:spLocks noChangeShapeType="1"/>
          </p:cNvSpPr>
          <p:nvPr/>
        </p:nvSpPr>
        <p:spPr bwMode="auto">
          <a:xfrm>
            <a:off x="6507163" y="5008563"/>
            <a:ext cx="36512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1545" name="Rectangle 59"/>
          <p:cNvSpPr>
            <a:spLocks noChangeArrowheads="1"/>
          </p:cNvSpPr>
          <p:nvPr/>
        </p:nvSpPr>
        <p:spPr bwMode="auto">
          <a:xfrm>
            <a:off x="304800" y="3505200"/>
            <a:ext cx="3759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En temel</a:t>
            </a:r>
            <a:r>
              <a:rPr kumimoji="0" lang="en-US" altLang="tr-TR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MPI</a:t>
            </a:r>
            <a:r>
              <a:rPr kumimoji="0" lang="tr-TR" altLang="tr-TR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tekniği</a:t>
            </a:r>
            <a:endParaRPr kumimoji="0" lang="en-US" alt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altLang="en-US" kern="0" dirty="0"/>
              <a:t>Tek Program Çoklu Veri</a:t>
            </a:r>
            <a:br>
              <a:rPr lang="tr-TR" altLang="en-US" kern="0" dirty="0"/>
            </a:br>
            <a:r>
              <a:rPr lang="tr-TR" altLang="en-US" kern="0" dirty="0"/>
              <a:t>( S</a:t>
            </a:r>
            <a:r>
              <a:rPr lang="en-US" altLang="en-US" kern="0" dirty="0"/>
              <a:t>i</a:t>
            </a:r>
            <a:r>
              <a:rPr lang="tr-TR" altLang="en-US" kern="0" dirty="0"/>
              <a:t>ng</a:t>
            </a:r>
            <a:r>
              <a:rPr lang="en-US" altLang="en-US" kern="0" dirty="0"/>
              <a:t>le program, multiple data (</a:t>
            </a:r>
            <a:r>
              <a:rPr lang="tr-TR" altLang="en-US" kern="0" dirty="0"/>
              <a:t>S</a:t>
            </a:r>
            <a:r>
              <a:rPr lang="en-US" altLang="en-US" kern="0" dirty="0"/>
              <a:t>PMD)</a:t>
            </a:r>
            <a:r>
              <a:rPr lang="tr-TR" altLang="en-US" kern="0" dirty="0"/>
              <a:t> )</a:t>
            </a:r>
            <a:endParaRPr lang="tr-TR" dirty="0"/>
          </a:p>
        </p:txBody>
      </p:sp>
      <p:sp>
        <p:nvSpPr>
          <p:cNvPr id="2154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0AB2D0-A025-4748-B736-5A28E86E97C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tr-TR" altLang="en-US" dirty="0"/>
              <a:t>Aynı program, her bir işlemciye uygun olarak derlenip, çalıştırılır.</a:t>
            </a:r>
            <a:endParaRPr lang="en-US" altLang="en-US" dirty="0"/>
          </a:p>
          <a:p>
            <a:pPr>
              <a:buFontTx/>
              <a:buChar char="•"/>
            </a:pPr>
            <a:r>
              <a:rPr lang="tr-TR" altLang="en-US" dirty="0"/>
              <a:t>Kontrol ifadeleri hangi işlemcinin hangi parçayı çalıştıracağını belirler</a:t>
            </a:r>
            <a:r>
              <a:rPr lang="en-US" altLang="en-US" dirty="0"/>
              <a:t>. 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21548" name="Rectangle 57"/>
          <p:cNvSpPr>
            <a:spLocks noChangeArrowheads="1"/>
          </p:cNvSpPr>
          <p:nvPr/>
        </p:nvSpPr>
        <p:spPr bwMode="auto">
          <a:xfrm>
            <a:off x="4267200" y="4267200"/>
            <a:ext cx="2195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İşlemciye uygun</a:t>
            </a:r>
            <a:br>
              <a:rPr kumimoji="0" lang="tr-TR" altLang="tr-TR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</a:br>
            <a:r>
              <a:rPr kumimoji="0" lang="tr-TR" altLang="tr-TR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derlenmiş uygulamalar</a:t>
            </a:r>
            <a:endParaRPr kumimoji="0" lang="en-US" alt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1549" name="Rectangle 47"/>
          <p:cNvSpPr>
            <a:spLocks noChangeArrowheads="1"/>
          </p:cNvSpPr>
          <p:nvPr/>
        </p:nvSpPr>
        <p:spPr bwMode="auto">
          <a:xfrm>
            <a:off x="4994275" y="3106738"/>
            <a:ext cx="7302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Kaynak</a:t>
            </a:r>
            <a:endParaRPr kumimoji="0" lang="en-US" alt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1550" name="Rectangle 49"/>
          <p:cNvSpPr>
            <a:spLocks noChangeArrowheads="1"/>
          </p:cNvSpPr>
          <p:nvPr/>
        </p:nvSpPr>
        <p:spPr bwMode="auto">
          <a:xfrm>
            <a:off x="5070475" y="3319463"/>
            <a:ext cx="5842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dosya</a:t>
            </a:r>
            <a:endParaRPr kumimoji="0" lang="en-US" alt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1551" name="Rectangle 53"/>
          <p:cNvSpPr>
            <a:spLocks noChangeArrowheads="1"/>
          </p:cNvSpPr>
          <p:nvPr/>
        </p:nvSpPr>
        <p:spPr bwMode="auto">
          <a:xfrm>
            <a:off x="3330575" y="6502400"/>
            <a:ext cx="8604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İşlemci</a:t>
            </a:r>
            <a:r>
              <a:rPr kumimoji="0" lang="en-US" altLang="tr-TR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0</a:t>
            </a:r>
            <a:endParaRPr kumimoji="0" lang="en-US" alt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1552" name="Rectangle 54"/>
          <p:cNvSpPr>
            <a:spLocks noChangeArrowheads="1"/>
          </p:cNvSpPr>
          <p:nvPr/>
        </p:nvSpPr>
        <p:spPr bwMode="auto">
          <a:xfrm>
            <a:off x="6369050" y="6502400"/>
            <a:ext cx="11160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İşlemci </a:t>
            </a:r>
            <a:r>
              <a:rPr kumimoji="0" lang="tr-TR" altLang="tr-TR" sz="17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</a:t>
            </a:r>
            <a:r>
              <a:rPr kumimoji="0" lang="tr-TR" altLang="tr-TR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-1</a:t>
            </a:r>
            <a:r>
              <a:rPr kumimoji="0" lang="en-US" altLang="tr-TR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</a:t>
            </a:r>
            <a:endParaRPr kumimoji="0" lang="en-US" alt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87090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en-US" dirty="0"/>
              <a:t>Kalıcı (</a:t>
            </a:r>
            <a:r>
              <a:rPr lang="tr-TR" altLang="en-US" dirty="0" err="1"/>
              <a:t>static</a:t>
            </a:r>
            <a:r>
              <a:rPr lang="tr-TR" altLang="en-US" dirty="0"/>
              <a:t>) Süreç Yaratma</a:t>
            </a:r>
            <a:endParaRPr lang="en-US" altLang="tr-TR" dirty="0"/>
          </a:p>
        </p:txBody>
      </p:sp>
      <p:sp>
        <p:nvSpPr>
          <p:cNvPr id="2458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3DD34-A4BC-4A29-8FAD-0984192D6A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altLang="en-US" sz="2800" dirty="0"/>
              <a:t>Tüm uygulamalar birlikte başlarlar</a:t>
            </a:r>
            <a:r>
              <a:rPr lang="en-US" altLang="en-US" sz="2800" dirty="0"/>
              <a:t>.</a:t>
            </a:r>
          </a:p>
          <a:p>
            <a:endParaRPr lang="en-US" altLang="en-US" sz="2800" dirty="0"/>
          </a:p>
          <a:p>
            <a:r>
              <a:rPr lang="tr-TR" altLang="en-US" sz="2800" dirty="0"/>
              <a:t>İçlerinden birisi derlenmiş programları başlatınca süreçleri açar.</a:t>
            </a:r>
            <a:endParaRPr lang="en-US" altLang="en-US" sz="2800" dirty="0"/>
          </a:p>
          <a:p>
            <a:endParaRPr lang="en-US" altLang="en-US" sz="2800" dirty="0"/>
          </a:p>
          <a:p>
            <a:r>
              <a:rPr lang="en-US" altLang="en-US" sz="2800" dirty="0"/>
              <a:t>Normal MPI </a:t>
            </a:r>
            <a:r>
              <a:rPr lang="tr-TR" altLang="en-US" sz="2800" dirty="0"/>
              <a:t>tarzında işler yürür</a:t>
            </a:r>
            <a:r>
              <a:rPr lang="en-US" altLang="en-US" sz="2800" dirty="0"/>
              <a:t>.</a:t>
            </a:r>
          </a:p>
          <a:p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3804890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5</a:t>
            </a:fld>
            <a:endParaRPr lang="tr-T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Süreç (Process) Kavramı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i="1" u="sng" dirty="0"/>
              <a:t>Process</a:t>
            </a:r>
          </a:p>
          <a:p>
            <a:r>
              <a:rPr lang="tr-TR" dirty="0"/>
              <a:t>Bir </a:t>
            </a:r>
            <a:r>
              <a:rPr lang="tr-TR" b="1" dirty="0"/>
              <a:t>program pasif varlıktır</a:t>
            </a:r>
            <a:r>
              <a:rPr lang="tr-TR" dirty="0"/>
              <a:t> (</a:t>
            </a:r>
            <a:r>
              <a:rPr lang="tr-TR" b="1" i="1" dirty="0">
                <a:solidFill>
                  <a:srgbClr val="FF0000"/>
                </a:solidFill>
              </a:rPr>
              <a:t>executable file</a:t>
            </a:r>
            <a:r>
              <a:rPr lang="tr-TR" dirty="0"/>
              <a:t>), disk üzerinde saklanan komut kümesidir. </a:t>
            </a:r>
          </a:p>
          <a:p>
            <a:r>
              <a:rPr lang="tr-TR" dirty="0"/>
              <a:t>Bir </a:t>
            </a:r>
            <a:r>
              <a:rPr lang="tr-TR" b="1" dirty="0"/>
              <a:t>process aktif varlıktır</a:t>
            </a:r>
            <a:r>
              <a:rPr lang="tr-TR" dirty="0"/>
              <a:t>, sonraki çalışacak komutun adresi </a:t>
            </a:r>
            <a:r>
              <a:rPr lang="tr-TR" b="1" i="1" dirty="0">
                <a:solidFill>
                  <a:srgbClr val="FF0000"/>
                </a:solidFill>
              </a:rPr>
              <a:t>program counter</a:t>
            </a:r>
            <a:r>
              <a:rPr lang="tr-TR" dirty="0"/>
              <a:t>‘da saklar. </a:t>
            </a:r>
          </a:p>
          <a:p>
            <a:r>
              <a:rPr lang="tr-TR" b="1" dirty="0"/>
              <a:t>Aynı program birden fazla process ile ilişkili olabilir</a:t>
            </a:r>
            <a:r>
              <a:rPr lang="tr-TR" dirty="0"/>
              <a:t>.</a:t>
            </a:r>
          </a:p>
          <a:p>
            <a:pPr lvl="1"/>
            <a:r>
              <a:rPr lang="tr-TR" dirty="0"/>
              <a:t>Örneğin birden fazla eşzamanlı çalışan Web browser. </a:t>
            </a:r>
          </a:p>
          <a:p>
            <a:r>
              <a:rPr lang="tr-TR" dirty="0"/>
              <a:t>Her process’in </a:t>
            </a:r>
            <a:r>
              <a:rPr lang="tr-TR" b="1" dirty="0"/>
              <a:t>stack, data section ve heap kısımları farklıdır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16606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Kontrol İfadeleri</a:t>
            </a:r>
          </a:p>
        </p:txBody>
      </p:sp>
      <p:sp>
        <p:nvSpPr>
          <p:cNvPr id="2253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3E8C5A-DC42-4177-92AF-1C1741B2283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2800" dirty="0"/>
              <a:t>MPI</a:t>
            </a:r>
            <a:r>
              <a:rPr lang="tr-TR" sz="2800" dirty="0"/>
              <a:t> içinde</a:t>
            </a:r>
            <a:r>
              <a:rPr lang="en-US" sz="2800" dirty="0"/>
              <a:t>, </a:t>
            </a:r>
            <a:r>
              <a:rPr lang="tr-TR" sz="2800" dirty="0"/>
              <a:t>sıfır değerinden başlayan ve süreçlerin hangi mesajlaşma gurubunda olduğunu belirten </a:t>
            </a:r>
            <a:r>
              <a:rPr lang="tr-TR" sz="2800" dirty="0">
                <a:solidFill>
                  <a:srgbClr val="FF0000"/>
                </a:solidFill>
              </a:rPr>
              <a:t>"</a:t>
            </a:r>
            <a:r>
              <a:rPr lang="tr-TR" sz="2800" b="1" i="1" dirty="0">
                <a:solidFill>
                  <a:srgbClr val="FF0000"/>
                </a:solidFill>
              </a:rPr>
              <a:t>r</a:t>
            </a:r>
            <a:r>
              <a:rPr lang="en-US" sz="2800" b="1" i="1" dirty="0" err="1">
                <a:solidFill>
                  <a:srgbClr val="FF0000"/>
                </a:solidFill>
              </a:rPr>
              <a:t>ank</a:t>
            </a:r>
            <a:r>
              <a:rPr lang="tr-TR" sz="2800" dirty="0">
                <a:solidFill>
                  <a:srgbClr val="FF0000"/>
                </a:solidFill>
              </a:rPr>
              <a:t>"</a:t>
            </a:r>
            <a:r>
              <a:rPr lang="en-US" sz="2800" dirty="0"/>
              <a:t> </a:t>
            </a:r>
            <a:r>
              <a:rPr lang="tr-TR" sz="2800" dirty="0"/>
              <a:t>(rütbe/derece) ismi verilen bir tamsayı vardır</a:t>
            </a:r>
            <a:r>
              <a:rPr lang="en-US" sz="2800" dirty="0"/>
              <a:t>.</a:t>
            </a:r>
          </a:p>
          <a:p>
            <a:pPr>
              <a:defRPr/>
            </a:pPr>
            <a:r>
              <a:rPr lang="tr-TR" sz="2800" b="1" dirty="0">
                <a:solidFill>
                  <a:srgbClr val="FF0000"/>
                </a:solidFill>
              </a:rPr>
              <a:t>IF</a:t>
            </a:r>
            <a:r>
              <a:rPr lang="tr-TR" sz="2800" dirty="0"/>
              <a:t> komutu ile süreçler hangi program parçasıyla çalışacaklarını belirlerler</a:t>
            </a:r>
            <a:r>
              <a:rPr lang="en-US" sz="2800" dirty="0"/>
              <a:t>.</a:t>
            </a:r>
            <a:endParaRPr lang="tr-TR" sz="2800" dirty="0"/>
          </a:p>
          <a:p>
            <a:pPr>
              <a:defRPr/>
            </a:pPr>
            <a:r>
              <a:rPr lang="tr-TR" sz="2800" dirty="0"/>
              <a:t>Örneğin:</a:t>
            </a:r>
            <a:endParaRPr lang="en-US" sz="2800" dirty="0"/>
          </a:p>
          <a:p>
            <a:pPr marL="0" indent="0">
              <a:buFontTx/>
              <a:buNone/>
              <a:defRPr/>
            </a:pPr>
            <a:r>
              <a:rPr lang="en-US" dirty="0"/>
              <a:t>	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if (rank == 0) ...		/* </a:t>
            </a:r>
            <a:r>
              <a:rPr lang="tr-TR" sz="2000" b="1" dirty="0">
                <a:solidFill>
                  <a:schemeClr val="accent2">
                    <a:lumMod val="75000"/>
                  </a:schemeClr>
                </a:solidFill>
              </a:rPr>
              <a:t>0 sen bunu yap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*/;</a:t>
            </a:r>
          </a:p>
          <a:p>
            <a:pPr marL="0" indent="0">
              <a:buFontTx/>
              <a:buNone/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	if (rank == 1) ...		/* </a:t>
            </a:r>
            <a:r>
              <a:rPr lang="tr-TR" sz="2000" b="1" dirty="0">
                <a:solidFill>
                  <a:schemeClr val="accent2">
                    <a:lumMod val="75000"/>
                  </a:schemeClr>
                </a:solidFill>
              </a:rPr>
              <a:t>1 sen bunu yap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*/;</a:t>
            </a:r>
          </a:p>
          <a:p>
            <a:pPr marL="0" indent="0">
              <a:lnSpc>
                <a:spcPts val="1800"/>
              </a:lnSpc>
              <a:spcBef>
                <a:spcPts val="0"/>
              </a:spcBef>
              <a:buFontTx/>
              <a:buNone/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		.</a:t>
            </a:r>
          </a:p>
          <a:p>
            <a:pPr marL="0" indent="0">
              <a:lnSpc>
                <a:spcPts val="1800"/>
              </a:lnSpc>
              <a:spcBef>
                <a:spcPts val="0"/>
              </a:spcBef>
              <a:buFontTx/>
              <a:buNone/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		.</a:t>
            </a:r>
          </a:p>
          <a:p>
            <a:pPr marL="0" indent="0">
              <a:lnSpc>
                <a:spcPts val="1800"/>
              </a:lnSpc>
              <a:spcBef>
                <a:spcPts val="0"/>
              </a:spcBef>
              <a:buFontTx/>
              <a:buNone/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		.</a:t>
            </a:r>
          </a:p>
          <a:p>
            <a:pPr marL="0" indent="0">
              <a:buFontTx/>
              <a:buNone/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859489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tr-TR" sz="3600" dirty="0"/>
              <a:t>Sahip-Köle (Master</a:t>
            </a:r>
            <a:r>
              <a:rPr lang="en-US" sz="3600" dirty="0"/>
              <a:t>-Slave</a:t>
            </a:r>
            <a:r>
              <a:rPr lang="tr-TR" sz="3600" dirty="0"/>
              <a:t>)</a:t>
            </a:r>
            <a:r>
              <a:rPr lang="en-US" sz="3600" dirty="0"/>
              <a:t> </a:t>
            </a:r>
            <a:r>
              <a:rPr lang="tr-TR" sz="3600" dirty="0"/>
              <a:t>Yaklaşımı</a:t>
            </a:r>
            <a:endParaRPr lang="en-US" altLang="en-US" sz="4800" dirty="0"/>
          </a:p>
        </p:txBody>
      </p:sp>
      <p:sp>
        <p:nvSpPr>
          <p:cNvPr id="2355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BB23A1-2B74-4F8F-B855-1EA0B8A3B1B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tr-TR" sz="2800" dirty="0"/>
              <a:t>Hesaplama işi usta-çırak veya sahip-köle tarzı oluşturulur ve çalışır.</a:t>
            </a:r>
            <a:r>
              <a:rPr lang="en-US" sz="2800" dirty="0"/>
              <a:t> </a:t>
            </a:r>
          </a:p>
          <a:p>
            <a:pPr>
              <a:defRPr/>
            </a:pPr>
            <a:r>
              <a:rPr lang="tr-TR" sz="2800" dirty="0"/>
              <a:t>Süreçlerden birisi</a:t>
            </a:r>
            <a:r>
              <a:rPr lang="en-US" sz="2800" dirty="0"/>
              <a:t> (master), </a:t>
            </a:r>
            <a:r>
              <a:rPr lang="tr-TR" sz="2800" dirty="0"/>
              <a:t>kuralları koyar, diğerleri</a:t>
            </a:r>
            <a:r>
              <a:rPr lang="en-US" sz="2800" dirty="0"/>
              <a:t> (slaves) </a:t>
            </a:r>
            <a:r>
              <a:rPr lang="tr-TR" sz="2800" dirty="0"/>
              <a:t>ise değişik veriler üzerinde kendi işlerini yaparlar</a:t>
            </a:r>
            <a:r>
              <a:rPr lang="en-US" sz="2800" dirty="0"/>
              <a:t>.</a:t>
            </a:r>
          </a:p>
          <a:p>
            <a:pPr marL="0" indent="0">
              <a:buFontTx/>
              <a:buNone/>
              <a:defRPr/>
            </a:pPr>
            <a:endParaRPr lang="en-US" sz="2800" dirty="0"/>
          </a:p>
          <a:p>
            <a:pPr marL="0" indent="0">
              <a:buFontTx/>
              <a:buNone/>
              <a:defRPr/>
            </a:pPr>
            <a:r>
              <a:rPr lang="en-US" sz="2800" dirty="0"/>
              <a:t>	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if (rank == 0) ...	/* master </a:t>
            </a:r>
            <a:r>
              <a:rPr lang="tr-TR" sz="2000" b="1" dirty="0">
                <a:solidFill>
                  <a:schemeClr val="accent2">
                    <a:lumMod val="75000"/>
                  </a:schemeClr>
                </a:solidFill>
              </a:rPr>
              <a:t>sen bunu yap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*/;</a:t>
            </a:r>
          </a:p>
          <a:p>
            <a:pPr marL="0" indent="0">
              <a:buFontTx/>
              <a:buNone/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	else ... 		/* </a:t>
            </a:r>
            <a:r>
              <a:rPr lang="tr-TR" sz="2000" b="1" dirty="0">
                <a:solidFill>
                  <a:schemeClr val="accent2">
                    <a:lumMod val="75000"/>
                  </a:schemeClr>
                </a:solidFill>
              </a:rPr>
              <a:t>diğerleri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2000" b="1" dirty="0">
                <a:solidFill>
                  <a:schemeClr val="accent2">
                    <a:lumMod val="75000"/>
                  </a:schemeClr>
                </a:solidFill>
              </a:rPr>
              <a:t>bunu yapsın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*/;</a:t>
            </a:r>
          </a:p>
          <a:p>
            <a:pPr marL="0" indent="0">
              <a:buFontTx/>
              <a:buNone/>
              <a:defRPr/>
            </a:pPr>
            <a:endParaRPr lang="en-US" sz="1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6196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MPI Rutinleri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55AD20-C847-46AF-87C9-D11FBD35EF2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altLang="tr-TR" sz="2800" dirty="0"/>
              <a:t>6 temel MPI fonksiyonu şöyledir:</a:t>
            </a:r>
          </a:p>
          <a:p>
            <a:pPr lvl="1">
              <a:spcBef>
                <a:spcPts val="1200"/>
              </a:spcBef>
            </a:pPr>
            <a:r>
              <a:rPr lang="tr-TR" altLang="tr-TR" sz="2400" b="1" dirty="0">
                <a:solidFill>
                  <a:srgbClr val="FF0000"/>
                </a:solidFill>
              </a:rPr>
              <a:t>MPI_Init</a:t>
            </a:r>
            <a:r>
              <a:rPr lang="tr-TR" altLang="tr-TR" sz="2400" dirty="0"/>
              <a:t> 		– MPI ortamını açar.</a:t>
            </a:r>
          </a:p>
          <a:p>
            <a:pPr lvl="1">
              <a:spcBef>
                <a:spcPts val="1200"/>
              </a:spcBef>
            </a:pPr>
            <a:r>
              <a:rPr lang="tr-TR" altLang="tr-TR" sz="2400" b="1" dirty="0">
                <a:solidFill>
                  <a:srgbClr val="FF0000"/>
                </a:solidFill>
              </a:rPr>
              <a:t>MPI_Finalize</a:t>
            </a:r>
            <a:r>
              <a:rPr lang="tr-TR" altLang="tr-TR" sz="2400" dirty="0"/>
              <a:t> 	– MPI ortamını kapatır.</a:t>
            </a:r>
          </a:p>
          <a:p>
            <a:pPr lvl="1">
              <a:spcBef>
                <a:spcPts val="1200"/>
              </a:spcBef>
            </a:pPr>
            <a:r>
              <a:rPr lang="tr-TR" altLang="tr-TR" sz="2400" b="1" dirty="0">
                <a:solidFill>
                  <a:srgbClr val="FF0000"/>
                </a:solidFill>
              </a:rPr>
              <a:t>MPI_Comm_size</a:t>
            </a:r>
            <a:r>
              <a:rPr lang="tr-TR" altLang="tr-TR" sz="2400" dirty="0"/>
              <a:t>	– Kaç süreç paralel </a:t>
            </a:r>
            <a:br>
              <a:rPr lang="tr-TR" altLang="tr-TR" sz="2400" dirty="0"/>
            </a:br>
            <a:r>
              <a:rPr lang="tr-TR" altLang="tr-TR" sz="2400" dirty="0"/>
              <a:t>  				   çalışacak bulur.</a:t>
            </a:r>
          </a:p>
          <a:p>
            <a:pPr lvl="1">
              <a:spcBef>
                <a:spcPts val="1200"/>
              </a:spcBef>
            </a:pPr>
            <a:r>
              <a:rPr lang="tr-TR" altLang="tr-TR" sz="2400" b="1" dirty="0">
                <a:solidFill>
                  <a:srgbClr val="FF0000"/>
                </a:solidFill>
              </a:rPr>
              <a:t>MPI_Comm_rank</a:t>
            </a:r>
            <a:r>
              <a:rPr lang="tr-TR" altLang="tr-TR" sz="2400" dirty="0"/>
              <a:t>	– Bize verilen "rank" </a:t>
            </a:r>
            <a:br>
              <a:rPr lang="tr-TR" altLang="tr-TR" sz="2400" dirty="0"/>
            </a:br>
            <a:r>
              <a:rPr lang="tr-TR" altLang="tr-TR" sz="2400" dirty="0"/>
              <a:t>				   değerini bulur. </a:t>
            </a:r>
          </a:p>
          <a:p>
            <a:pPr lvl="1">
              <a:spcBef>
                <a:spcPts val="1200"/>
              </a:spcBef>
            </a:pPr>
            <a:r>
              <a:rPr lang="tr-TR" altLang="tr-TR" sz="2400" b="1" dirty="0">
                <a:solidFill>
                  <a:srgbClr val="FF0000"/>
                </a:solidFill>
              </a:rPr>
              <a:t>MPI_Send</a:t>
            </a:r>
            <a:r>
              <a:rPr lang="tr-TR" altLang="tr-TR" sz="2400" dirty="0"/>
              <a:t> 		– Veri yollama</a:t>
            </a:r>
          </a:p>
          <a:p>
            <a:pPr lvl="1">
              <a:spcBef>
                <a:spcPts val="1200"/>
              </a:spcBef>
            </a:pPr>
            <a:r>
              <a:rPr lang="tr-TR" altLang="tr-TR" sz="2400" b="1" dirty="0">
                <a:solidFill>
                  <a:srgbClr val="FF0000"/>
                </a:solidFill>
              </a:rPr>
              <a:t>MPI_Recv</a:t>
            </a:r>
            <a:r>
              <a:rPr lang="tr-TR" altLang="tr-TR" sz="2400" dirty="0"/>
              <a:t> 		– Veri alma</a:t>
            </a:r>
          </a:p>
          <a:p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22575593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Temel Veri Tipleri </a:t>
            </a:r>
            <a:r>
              <a:rPr lang="en-US" alt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tr-TR" alt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Dili</a:t>
            </a:r>
            <a:r>
              <a:rPr lang="en-US" alt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tr-TR" sz="2000" b="1">
                <a:solidFill>
                  <a:srgbClr val="FF0000"/>
                </a:solidFill>
              </a:rPr>
              <a:t>MPI_</a:t>
            </a:r>
            <a:r>
              <a:rPr lang="tr-TR" altLang="tr-TR" sz="2000" b="1">
                <a:solidFill>
                  <a:srgbClr val="FF0000"/>
                </a:solidFill>
              </a:rPr>
              <a:t>CHAR</a:t>
            </a:r>
            <a:endParaRPr lang="en-US" altLang="tr-TR" sz="2000" b="1">
              <a:solidFill>
                <a:srgbClr val="FF0000"/>
              </a:solidFill>
            </a:endParaRPr>
          </a:p>
          <a:p>
            <a:r>
              <a:rPr lang="en-US" altLang="tr-TR" sz="2000" b="1">
                <a:solidFill>
                  <a:srgbClr val="FF0000"/>
                </a:solidFill>
              </a:rPr>
              <a:t>MPI_</a:t>
            </a:r>
            <a:r>
              <a:rPr lang="tr-TR" altLang="tr-TR" sz="2000" b="1">
                <a:solidFill>
                  <a:srgbClr val="FF0000"/>
                </a:solidFill>
              </a:rPr>
              <a:t>SHORT</a:t>
            </a:r>
            <a:endParaRPr lang="en-US" altLang="tr-TR" sz="2000" b="1">
              <a:solidFill>
                <a:srgbClr val="FF0000"/>
              </a:solidFill>
            </a:endParaRPr>
          </a:p>
          <a:p>
            <a:r>
              <a:rPr lang="en-US" altLang="tr-TR" sz="2000" b="1">
                <a:solidFill>
                  <a:srgbClr val="FF0000"/>
                </a:solidFill>
              </a:rPr>
              <a:t>MPI_</a:t>
            </a:r>
            <a:r>
              <a:rPr lang="tr-TR" altLang="tr-TR" sz="2000" b="1">
                <a:solidFill>
                  <a:srgbClr val="FF0000"/>
                </a:solidFill>
              </a:rPr>
              <a:t>INT</a:t>
            </a:r>
          </a:p>
          <a:p>
            <a:r>
              <a:rPr lang="en-US" altLang="tr-TR" sz="2000" b="1">
                <a:solidFill>
                  <a:srgbClr val="FF0000"/>
                </a:solidFill>
              </a:rPr>
              <a:t>MPI_</a:t>
            </a:r>
            <a:r>
              <a:rPr lang="tr-TR" altLang="tr-TR" sz="2000" b="1">
                <a:solidFill>
                  <a:srgbClr val="FF0000"/>
                </a:solidFill>
              </a:rPr>
              <a:t>LONG</a:t>
            </a:r>
          </a:p>
          <a:p>
            <a:r>
              <a:rPr lang="en-US" altLang="tr-TR" sz="2000" b="1">
                <a:solidFill>
                  <a:srgbClr val="FF0000"/>
                </a:solidFill>
              </a:rPr>
              <a:t>MPI_</a:t>
            </a:r>
            <a:r>
              <a:rPr lang="tr-TR" altLang="tr-TR" sz="2000" b="1">
                <a:solidFill>
                  <a:srgbClr val="FF0000"/>
                </a:solidFill>
              </a:rPr>
              <a:t>UNSIGNED_CHAR</a:t>
            </a:r>
          </a:p>
          <a:p>
            <a:r>
              <a:rPr lang="en-US" altLang="tr-TR" sz="2000" b="1">
                <a:solidFill>
                  <a:srgbClr val="FF0000"/>
                </a:solidFill>
              </a:rPr>
              <a:t>MPI_</a:t>
            </a:r>
            <a:r>
              <a:rPr lang="tr-TR" altLang="tr-TR" sz="2000" b="1">
                <a:solidFill>
                  <a:srgbClr val="FF0000"/>
                </a:solidFill>
              </a:rPr>
              <a:t>UNSIGNED_SHORT</a:t>
            </a:r>
            <a:endParaRPr lang="en-US" altLang="tr-TR" sz="2000" b="1">
              <a:solidFill>
                <a:srgbClr val="FF0000"/>
              </a:solidFill>
            </a:endParaRPr>
          </a:p>
          <a:p>
            <a:r>
              <a:rPr lang="en-US" altLang="tr-TR" sz="2000" b="1">
                <a:solidFill>
                  <a:srgbClr val="FF0000"/>
                </a:solidFill>
              </a:rPr>
              <a:t>MPI_</a:t>
            </a:r>
            <a:r>
              <a:rPr lang="tr-TR" altLang="tr-TR" sz="2000" b="1">
                <a:solidFill>
                  <a:srgbClr val="FF0000"/>
                </a:solidFill>
              </a:rPr>
              <a:t>UNSIGNED</a:t>
            </a:r>
          </a:p>
          <a:p>
            <a:r>
              <a:rPr lang="en-US" altLang="tr-TR" sz="2000" b="1">
                <a:solidFill>
                  <a:srgbClr val="FF0000"/>
                </a:solidFill>
              </a:rPr>
              <a:t>MPI_</a:t>
            </a:r>
            <a:r>
              <a:rPr lang="tr-TR" altLang="tr-TR" sz="2000" b="1">
                <a:solidFill>
                  <a:srgbClr val="FF0000"/>
                </a:solidFill>
              </a:rPr>
              <a:t>UNSIGNED_LONG</a:t>
            </a:r>
          </a:p>
          <a:p>
            <a:r>
              <a:rPr lang="en-US" altLang="tr-TR" sz="2000" b="1">
                <a:solidFill>
                  <a:srgbClr val="FF0000"/>
                </a:solidFill>
              </a:rPr>
              <a:t>MPI_</a:t>
            </a:r>
            <a:r>
              <a:rPr lang="tr-TR" altLang="tr-TR" sz="2000" b="1">
                <a:solidFill>
                  <a:srgbClr val="FF0000"/>
                </a:solidFill>
              </a:rPr>
              <a:t>FLOAT</a:t>
            </a:r>
            <a:endParaRPr lang="en-US" altLang="tr-TR" sz="2000" b="1">
              <a:solidFill>
                <a:srgbClr val="FF0000"/>
              </a:solidFill>
            </a:endParaRPr>
          </a:p>
          <a:p>
            <a:r>
              <a:rPr lang="en-US" altLang="tr-TR" sz="2000" b="1">
                <a:solidFill>
                  <a:srgbClr val="FF0000"/>
                </a:solidFill>
              </a:rPr>
              <a:t>MPI_</a:t>
            </a:r>
            <a:r>
              <a:rPr lang="tr-TR" altLang="tr-TR" sz="2000" b="1">
                <a:solidFill>
                  <a:srgbClr val="FF0000"/>
                </a:solidFill>
              </a:rPr>
              <a:t>DOUBLE</a:t>
            </a:r>
            <a:endParaRPr lang="en-US" altLang="tr-TR" sz="2000" b="1">
              <a:solidFill>
                <a:srgbClr val="FF0000"/>
              </a:solidFill>
            </a:endParaRPr>
          </a:p>
          <a:p>
            <a:r>
              <a:rPr lang="en-US" altLang="tr-TR" sz="2000" b="1">
                <a:solidFill>
                  <a:srgbClr val="FF0000"/>
                </a:solidFill>
              </a:rPr>
              <a:t>MPI_</a:t>
            </a:r>
            <a:r>
              <a:rPr lang="tr-TR" altLang="tr-TR" sz="2000" b="1">
                <a:solidFill>
                  <a:srgbClr val="FF0000"/>
                </a:solidFill>
              </a:rPr>
              <a:t>LONG_DOUBLE</a:t>
            </a:r>
            <a:endParaRPr lang="en-US" altLang="tr-TR" sz="2000" b="1">
              <a:solidFill>
                <a:srgbClr val="FF0000"/>
              </a:solidFill>
            </a:endParaRPr>
          </a:p>
        </p:txBody>
      </p:sp>
      <p:sp>
        <p:nvSpPr>
          <p:cNvPr id="28676" name="Rectangle 6"/>
          <p:cNvSpPr>
            <a:spLocks noChangeArrowheads="1"/>
          </p:cNvSpPr>
          <p:nvPr/>
        </p:nvSpPr>
        <p:spPr bwMode="auto">
          <a:xfrm>
            <a:off x="4572000" y="1924050"/>
            <a:ext cx="32766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FB8CD"/>
              </a:buClr>
              <a:buSzTx/>
              <a:buFontTx/>
              <a:buChar char="•"/>
              <a:tabLst/>
              <a:defRPr/>
            </a:pPr>
            <a:r>
              <a:rPr kumimoji="1" lang="tr-TR" altLang="tr-T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Signed Char</a:t>
            </a:r>
            <a:endParaRPr kumimoji="1" lang="en-US" altLang="tr-TR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FB8CD"/>
              </a:buClr>
              <a:buSzTx/>
              <a:buFontTx/>
              <a:buChar char="•"/>
              <a:tabLst/>
              <a:defRPr/>
            </a:pPr>
            <a:r>
              <a:rPr kumimoji="1" lang="tr-TR" altLang="tr-T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Signed Short Int</a:t>
            </a:r>
            <a:endParaRPr kumimoji="1" lang="en-US" altLang="tr-TR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FB8CD"/>
              </a:buClr>
              <a:buSzTx/>
              <a:buFontTx/>
              <a:buChar char="•"/>
              <a:tabLst/>
              <a:defRPr/>
            </a:pPr>
            <a:r>
              <a:rPr kumimoji="1" lang="tr-TR" altLang="tr-T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Signed Int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FB8CD"/>
              </a:buClr>
              <a:buSzTx/>
              <a:buFontTx/>
              <a:buChar char="•"/>
              <a:tabLst/>
              <a:defRPr/>
            </a:pPr>
            <a:r>
              <a:rPr kumimoji="1" lang="tr-TR" altLang="tr-T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Signed Long Int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FB8CD"/>
              </a:buClr>
              <a:buSzTx/>
              <a:buFontTx/>
              <a:buChar char="•"/>
              <a:tabLst/>
              <a:defRPr/>
            </a:pPr>
            <a:r>
              <a:rPr kumimoji="1" lang="tr-TR" altLang="tr-T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Unsigned Char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FB8CD"/>
              </a:buClr>
              <a:buSzTx/>
              <a:buFontTx/>
              <a:buChar char="•"/>
              <a:tabLst/>
              <a:defRPr/>
            </a:pPr>
            <a:r>
              <a:rPr kumimoji="1" lang="tr-TR" altLang="tr-T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Unsigned Short Int</a:t>
            </a:r>
            <a:endParaRPr kumimoji="1" lang="en-US" altLang="tr-TR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FB8CD"/>
              </a:buClr>
              <a:buSzTx/>
              <a:buFontTx/>
              <a:buChar char="•"/>
              <a:tabLst/>
              <a:defRPr/>
            </a:pPr>
            <a:r>
              <a:rPr kumimoji="1" lang="tr-TR" altLang="tr-T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Unsigned Int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FB8CD"/>
              </a:buClr>
              <a:buSzTx/>
              <a:buFontTx/>
              <a:buChar char="•"/>
              <a:tabLst/>
              <a:defRPr/>
            </a:pPr>
            <a:r>
              <a:rPr kumimoji="1" lang="tr-TR" altLang="tr-T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Unsigned Long Int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FB8CD"/>
              </a:buClr>
              <a:buSzTx/>
              <a:buFontTx/>
              <a:buChar char="•"/>
              <a:tabLst/>
              <a:defRPr/>
            </a:pPr>
            <a:r>
              <a:rPr kumimoji="1" lang="tr-TR" altLang="tr-T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Float</a:t>
            </a:r>
            <a:endParaRPr kumimoji="1" lang="en-US" altLang="tr-TR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FB8CD"/>
              </a:buClr>
              <a:buSzTx/>
              <a:buFontTx/>
              <a:buChar char="•"/>
              <a:tabLst/>
              <a:defRPr/>
            </a:pPr>
            <a:r>
              <a:rPr kumimoji="1" lang="tr-TR" altLang="tr-T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Double</a:t>
            </a:r>
            <a:endParaRPr kumimoji="1" lang="en-US" altLang="tr-TR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FB8CD"/>
              </a:buClr>
              <a:buSzTx/>
              <a:buFontTx/>
              <a:buChar char="•"/>
              <a:tabLst/>
              <a:defRPr/>
            </a:pPr>
            <a:r>
              <a:rPr kumimoji="1" lang="tr-TR" altLang="tr-T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Long Double</a:t>
            </a:r>
            <a:endParaRPr kumimoji="1" lang="en-US" altLang="tr-TR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06547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tr-TR" altLang="en-US" sz="3600" dirty="0"/>
              <a:t>Temel</a:t>
            </a:r>
            <a:r>
              <a:rPr lang="en-US" altLang="en-US" sz="3600" dirty="0"/>
              <a:t> </a:t>
            </a:r>
            <a:r>
              <a:rPr lang="tr-TR" altLang="en-US" sz="3600" dirty="0"/>
              <a:t>Noktadan Noktaya </a:t>
            </a:r>
            <a:br>
              <a:rPr lang="tr-TR" altLang="en-US" sz="3600" dirty="0"/>
            </a:br>
            <a:r>
              <a:rPr lang="tr-TR" altLang="en-US" sz="3600" dirty="0"/>
              <a:t>Mesaj Yollama ve Alma</a:t>
            </a:r>
            <a:endParaRPr lang="en-US" altLang="en-US" sz="3600" dirty="0"/>
          </a:p>
        </p:txBody>
      </p:sp>
      <p:sp>
        <p:nvSpPr>
          <p:cNvPr id="2975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78859-CB4F-4651-8C91-173CC0CEE96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altLang="en-US" dirty="0"/>
              <a:t>Bir</a:t>
            </a:r>
            <a:r>
              <a:rPr lang="en-US" altLang="en-US" dirty="0"/>
              <a:t> </a:t>
            </a:r>
            <a:r>
              <a:rPr lang="tr-TR" altLang="en-US" dirty="0"/>
              <a:t>mesajın süreçler arasında</a:t>
            </a:r>
            <a:r>
              <a:rPr lang="en-US" altLang="en-US" dirty="0"/>
              <a:t> send() </a:t>
            </a:r>
            <a:r>
              <a:rPr lang="tr-TR" altLang="en-US" dirty="0"/>
              <a:t>ve</a:t>
            </a:r>
            <a:r>
              <a:rPr lang="en-US" altLang="en-US" dirty="0"/>
              <a:t> </a:t>
            </a:r>
            <a:r>
              <a:rPr lang="en-US" altLang="en-US" dirty="0" err="1"/>
              <a:t>recv</a:t>
            </a:r>
            <a:r>
              <a:rPr lang="en-US" altLang="en-US" dirty="0"/>
              <a:t>() </a:t>
            </a:r>
            <a:r>
              <a:rPr lang="tr-TR" altLang="en-US" dirty="0"/>
              <a:t>çağrımları ile gönderilmesi</a:t>
            </a:r>
            <a:r>
              <a:rPr lang="en-US" altLang="en-US" dirty="0"/>
              <a:t>:</a:t>
            </a:r>
          </a:p>
          <a:p>
            <a:endParaRPr lang="tr-TR" dirty="0"/>
          </a:p>
        </p:txBody>
      </p:sp>
      <p:sp>
        <p:nvSpPr>
          <p:cNvPr id="29699" name="Rectangle 6"/>
          <p:cNvSpPr>
            <a:spLocks noChangeArrowheads="1"/>
          </p:cNvSpPr>
          <p:nvPr/>
        </p:nvSpPr>
        <p:spPr bwMode="auto">
          <a:xfrm>
            <a:off x="3036888" y="2946400"/>
            <a:ext cx="7540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Süreç</a:t>
            </a:r>
            <a:r>
              <a:rPr kumimoji="0" lang="en-US" altLang="tr-TR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1</a:t>
            </a:r>
            <a:endParaRPr kumimoji="0" lang="en-US" alt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9700" name="Rectangle 7"/>
          <p:cNvSpPr>
            <a:spLocks noChangeArrowheads="1"/>
          </p:cNvSpPr>
          <p:nvPr/>
        </p:nvSpPr>
        <p:spPr bwMode="auto">
          <a:xfrm>
            <a:off x="6403975" y="2946400"/>
            <a:ext cx="7540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Süreç</a:t>
            </a:r>
            <a:r>
              <a:rPr kumimoji="0" lang="en-US" altLang="tr-TR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2</a:t>
            </a:r>
            <a:endParaRPr kumimoji="0" lang="en-US" alt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9701" name="Rectangle 8"/>
          <p:cNvSpPr>
            <a:spLocks noChangeArrowheads="1"/>
          </p:cNvSpPr>
          <p:nvPr/>
        </p:nvSpPr>
        <p:spPr bwMode="auto">
          <a:xfrm>
            <a:off x="2733675" y="4410075"/>
            <a:ext cx="116681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tr-TR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send(&amp;x, 2);</a:t>
            </a:r>
            <a:endParaRPr kumimoji="0" lang="en-US" alt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9702" name="Rectangle 9"/>
          <p:cNvSpPr>
            <a:spLocks noChangeArrowheads="1"/>
          </p:cNvSpPr>
          <p:nvPr/>
        </p:nvSpPr>
        <p:spPr bwMode="auto">
          <a:xfrm>
            <a:off x="6100763" y="4802188"/>
            <a:ext cx="110490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tr-TR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recv(&amp;y, 1);</a:t>
            </a:r>
            <a:endParaRPr kumimoji="0" lang="en-US" alt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9703" name="Line 10"/>
          <p:cNvSpPr>
            <a:spLocks noChangeShapeType="1"/>
          </p:cNvSpPr>
          <p:nvPr/>
        </p:nvSpPr>
        <p:spPr bwMode="auto">
          <a:xfrm>
            <a:off x="3517900" y="3624263"/>
            <a:ext cx="1588" cy="1905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9704" name="Line 11"/>
          <p:cNvSpPr>
            <a:spLocks noChangeShapeType="1"/>
          </p:cNvSpPr>
          <p:nvPr/>
        </p:nvSpPr>
        <p:spPr bwMode="auto">
          <a:xfrm>
            <a:off x="3517900" y="3732213"/>
            <a:ext cx="1588" cy="17462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9705" name="Line 12"/>
          <p:cNvSpPr>
            <a:spLocks noChangeShapeType="1"/>
          </p:cNvSpPr>
          <p:nvPr/>
        </p:nvSpPr>
        <p:spPr bwMode="auto">
          <a:xfrm>
            <a:off x="3517900" y="3838575"/>
            <a:ext cx="1588" cy="1746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9706" name="Line 13"/>
          <p:cNvSpPr>
            <a:spLocks noChangeShapeType="1"/>
          </p:cNvSpPr>
          <p:nvPr/>
        </p:nvSpPr>
        <p:spPr bwMode="auto">
          <a:xfrm>
            <a:off x="3517900" y="3944938"/>
            <a:ext cx="1588" cy="36512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9707" name="Line 14"/>
          <p:cNvSpPr>
            <a:spLocks noChangeShapeType="1"/>
          </p:cNvSpPr>
          <p:nvPr/>
        </p:nvSpPr>
        <p:spPr bwMode="auto">
          <a:xfrm>
            <a:off x="3517900" y="4052888"/>
            <a:ext cx="1588" cy="349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9708" name="Line 15"/>
          <p:cNvSpPr>
            <a:spLocks noChangeShapeType="1"/>
          </p:cNvSpPr>
          <p:nvPr/>
        </p:nvSpPr>
        <p:spPr bwMode="auto">
          <a:xfrm>
            <a:off x="3517900" y="4159250"/>
            <a:ext cx="1588" cy="3651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9709" name="Line 16"/>
          <p:cNvSpPr>
            <a:spLocks noChangeShapeType="1"/>
          </p:cNvSpPr>
          <p:nvPr/>
        </p:nvSpPr>
        <p:spPr bwMode="auto">
          <a:xfrm>
            <a:off x="3517900" y="4265613"/>
            <a:ext cx="1588" cy="36512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9710" name="Line 17"/>
          <p:cNvSpPr>
            <a:spLocks noChangeShapeType="1"/>
          </p:cNvSpPr>
          <p:nvPr/>
        </p:nvSpPr>
        <p:spPr bwMode="auto">
          <a:xfrm>
            <a:off x="3517900" y="4391025"/>
            <a:ext cx="1588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9711" name="Line 18"/>
          <p:cNvSpPr>
            <a:spLocks noChangeShapeType="1"/>
          </p:cNvSpPr>
          <p:nvPr/>
        </p:nvSpPr>
        <p:spPr bwMode="auto">
          <a:xfrm>
            <a:off x="6884988" y="5032375"/>
            <a:ext cx="1587" cy="1746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9712" name="Line 19"/>
          <p:cNvSpPr>
            <a:spLocks noChangeShapeType="1"/>
          </p:cNvSpPr>
          <p:nvPr/>
        </p:nvSpPr>
        <p:spPr bwMode="auto">
          <a:xfrm>
            <a:off x="6884988" y="5121275"/>
            <a:ext cx="1587" cy="1746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9713" name="Line 20"/>
          <p:cNvSpPr>
            <a:spLocks noChangeShapeType="1"/>
          </p:cNvSpPr>
          <p:nvPr/>
        </p:nvSpPr>
        <p:spPr bwMode="auto">
          <a:xfrm>
            <a:off x="6884988" y="5210175"/>
            <a:ext cx="1587" cy="1905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9714" name="Line 21"/>
          <p:cNvSpPr>
            <a:spLocks noChangeShapeType="1"/>
          </p:cNvSpPr>
          <p:nvPr/>
        </p:nvSpPr>
        <p:spPr bwMode="auto">
          <a:xfrm>
            <a:off x="6884988" y="5299075"/>
            <a:ext cx="1587" cy="3651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9715" name="Line 22"/>
          <p:cNvSpPr>
            <a:spLocks noChangeShapeType="1"/>
          </p:cNvSpPr>
          <p:nvPr/>
        </p:nvSpPr>
        <p:spPr bwMode="auto">
          <a:xfrm>
            <a:off x="6884988" y="5407025"/>
            <a:ext cx="1587" cy="1746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9716" name="Line 23"/>
          <p:cNvSpPr>
            <a:spLocks noChangeShapeType="1"/>
          </p:cNvSpPr>
          <p:nvPr/>
        </p:nvSpPr>
        <p:spPr bwMode="auto">
          <a:xfrm>
            <a:off x="6884988" y="5495925"/>
            <a:ext cx="1587" cy="1746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9717" name="Line 24"/>
          <p:cNvSpPr>
            <a:spLocks noChangeShapeType="1"/>
          </p:cNvSpPr>
          <p:nvPr/>
        </p:nvSpPr>
        <p:spPr bwMode="auto">
          <a:xfrm>
            <a:off x="3517900" y="4622800"/>
            <a:ext cx="1588" cy="1746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9718" name="Line 25"/>
          <p:cNvSpPr>
            <a:spLocks noChangeShapeType="1"/>
          </p:cNvSpPr>
          <p:nvPr/>
        </p:nvSpPr>
        <p:spPr bwMode="auto">
          <a:xfrm>
            <a:off x="3517900" y="4711700"/>
            <a:ext cx="1588" cy="349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9719" name="Line 26"/>
          <p:cNvSpPr>
            <a:spLocks noChangeShapeType="1"/>
          </p:cNvSpPr>
          <p:nvPr/>
        </p:nvSpPr>
        <p:spPr bwMode="auto">
          <a:xfrm>
            <a:off x="3517900" y="4818063"/>
            <a:ext cx="1588" cy="1905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9720" name="Line 27"/>
          <p:cNvSpPr>
            <a:spLocks noChangeShapeType="1"/>
          </p:cNvSpPr>
          <p:nvPr/>
        </p:nvSpPr>
        <p:spPr bwMode="auto">
          <a:xfrm>
            <a:off x="3517900" y="4906963"/>
            <a:ext cx="1588" cy="36512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9721" name="Line 28"/>
          <p:cNvSpPr>
            <a:spLocks noChangeShapeType="1"/>
          </p:cNvSpPr>
          <p:nvPr/>
        </p:nvSpPr>
        <p:spPr bwMode="auto">
          <a:xfrm>
            <a:off x="3517900" y="5014913"/>
            <a:ext cx="1588" cy="17462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9722" name="Line 29"/>
          <p:cNvSpPr>
            <a:spLocks noChangeShapeType="1"/>
          </p:cNvSpPr>
          <p:nvPr/>
        </p:nvSpPr>
        <p:spPr bwMode="auto">
          <a:xfrm>
            <a:off x="3517900" y="5103813"/>
            <a:ext cx="1588" cy="349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9723" name="Line 30"/>
          <p:cNvSpPr>
            <a:spLocks noChangeShapeType="1"/>
          </p:cNvSpPr>
          <p:nvPr/>
        </p:nvSpPr>
        <p:spPr bwMode="auto">
          <a:xfrm>
            <a:off x="3517900" y="5210175"/>
            <a:ext cx="1588" cy="1905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9724" name="Line 31"/>
          <p:cNvSpPr>
            <a:spLocks noChangeShapeType="1"/>
          </p:cNvSpPr>
          <p:nvPr/>
        </p:nvSpPr>
        <p:spPr bwMode="auto">
          <a:xfrm>
            <a:off x="3517900" y="5299075"/>
            <a:ext cx="1588" cy="3651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9725" name="Line 32"/>
          <p:cNvSpPr>
            <a:spLocks noChangeShapeType="1"/>
          </p:cNvSpPr>
          <p:nvPr/>
        </p:nvSpPr>
        <p:spPr bwMode="auto">
          <a:xfrm>
            <a:off x="3517900" y="5407025"/>
            <a:ext cx="1588" cy="1746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9726" name="Line 33"/>
          <p:cNvSpPr>
            <a:spLocks noChangeShapeType="1"/>
          </p:cNvSpPr>
          <p:nvPr/>
        </p:nvSpPr>
        <p:spPr bwMode="auto">
          <a:xfrm>
            <a:off x="3517900" y="5495925"/>
            <a:ext cx="1588" cy="1746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9727" name="Line 34"/>
          <p:cNvSpPr>
            <a:spLocks noChangeShapeType="1"/>
          </p:cNvSpPr>
          <p:nvPr/>
        </p:nvSpPr>
        <p:spPr bwMode="auto">
          <a:xfrm>
            <a:off x="6884988" y="3624263"/>
            <a:ext cx="1587" cy="1905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9728" name="Line 35"/>
          <p:cNvSpPr>
            <a:spLocks noChangeShapeType="1"/>
          </p:cNvSpPr>
          <p:nvPr/>
        </p:nvSpPr>
        <p:spPr bwMode="auto">
          <a:xfrm>
            <a:off x="6884988" y="3713163"/>
            <a:ext cx="1587" cy="36512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9729" name="Line 36"/>
          <p:cNvSpPr>
            <a:spLocks noChangeShapeType="1"/>
          </p:cNvSpPr>
          <p:nvPr/>
        </p:nvSpPr>
        <p:spPr bwMode="auto">
          <a:xfrm>
            <a:off x="6884988" y="3821113"/>
            <a:ext cx="1587" cy="349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9730" name="Line 37"/>
          <p:cNvSpPr>
            <a:spLocks noChangeShapeType="1"/>
          </p:cNvSpPr>
          <p:nvPr/>
        </p:nvSpPr>
        <p:spPr bwMode="auto">
          <a:xfrm>
            <a:off x="6884988" y="3927475"/>
            <a:ext cx="1587" cy="3651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9731" name="Line 38"/>
          <p:cNvSpPr>
            <a:spLocks noChangeShapeType="1"/>
          </p:cNvSpPr>
          <p:nvPr/>
        </p:nvSpPr>
        <p:spPr bwMode="auto">
          <a:xfrm>
            <a:off x="6884988" y="4033838"/>
            <a:ext cx="1587" cy="36512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9732" name="Line 39"/>
          <p:cNvSpPr>
            <a:spLocks noChangeShapeType="1"/>
          </p:cNvSpPr>
          <p:nvPr/>
        </p:nvSpPr>
        <p:spPr bwMode="auto">
          <a:xfrm>
            <a:off x="6884988" y="4141788"/>
            <a:ext cx="1587" cy="349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9733" name="Line 40"/>
          <p:cNvSpPr>
            <a:spLocks noChangeShapeType="1"/>
          </p:cNvSpPr>
          <p:nvPr/>
        </p:nvSpPr>
        <p:spPr bwMode="auto">
          <a:xfrm>
            <a:off x="6884988" y="4248150"/>
            <a:ext cx="1587" cy="3651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9734" name="Line 41"/>
          <p:cNvSpPr>
            <a:spLocks noChangeShapeType="1"/>
          </p:cNvSpPr>
          <p:nvPr/>
        </p:nvSpPr>
        <p:spPr bwMode="auto">
          <a:xfrm>
            <a:off x="6884988" y="4356100"/>
            <a:ext cx="1587" cy="349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9735" name="Line 42"/>
          <p:cNvSpPr>
            <a:spLocks noChangeShapeType="1"/>
          </p:cNvSpPr>
          <p:nvPr/>
        </p:nvSpPr>
        <p:spPr bwMode="auto">
          <a:xfrm>
            <a:off x="6884988" y="4462463"/>
            <a:ext cx="1587" cy="349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9736" name="Line 43"/>
          <p:cNvSpPr>
            <a:spLocks noChangeShapeType="1"/>
          </p:cNvSpPr>
          <p:nvPr/>
        </p:nvSpPr>
        <p:spPr bwMode="auto">
          <a:xfrm>
            <a:off x="6884988" y="4568825"/>
            <a:ext cx="1587" cy="3651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9737" name="Line 44"/>
          <p:cNvSpPr>
            <a:spLocks noChangeShapeType="1"/>
          </p:cNvSpPr>
          <p:nvPr/>
        </p:nvSpPr>
        <p:spPr bwMode="auto">
          <a:xfrm>
            <a:off x="6884988" y="4676775"/>
            <a:ext cx="1587" cy="349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9738" name="Line 45"/>
          <p:cNvSpPr>
            <a:spLocks noChangeShapeType="1"/>
          </p:cNvSpPr>
          <p:nvPr/>
        </p:nvSpPr>
        <p:spPr bwMode="auto">
          <a:xfrm>
            <a:off x="6884988" y="4783138"/>
            <a:ext cx="1587" cy="17462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9739" name="Line 46"/>
          <p:cNvSpPr>
            <a:spLocks noChangeShapeType="1"/>
          </p:cNvSpPr>
          <p:nvPr/>
        </p:nvSpPr>
        <p:spPr bwMode="auto">
          <a:xfrm>
            <a:off x="4283075" y="4568825"/>
            <a:ext cx="1763713" cy="338138"/>
          </a:xfrm>
          <a:prstGeom prst="line">
            <a:avLst/>
          </a:prstGeom>
          <a:noFill/>
          <a:ln w="17463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9740" name="AutoShape 47"/>
          <p:cNvSpPr>
            <a:spLocks noChangeArrowheads="1"/>
          </p:cNvSpPr>
          <p:nvPr/>
        </p:nvSpPr>
        <p:spPr bwMode="auto">
          <a:xfrm>
            <a:off x="2652713" y="3276600"/>
            <a:ext cx="1604962" cy="2406650"/>
          </a:xfrm>
          <a:prstGeom prst="roundRect">
            <a:avLst>
              <a:gd name="adj" fmla="val 19782"/>
            </a:avLst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9741" name="AutoShape 48"/>
          <p:cNvSpPr>
            <a:spLocks noChangeArrowheads="1"/>
          </p:cNvSpPr>
          <p:nvPr/>
        </p:nvSpPr>
        <p:spPr bwMode="auto">
          <a:xfrm>
            <a:off x="6019800" y="3276600"/>
            <a:ext cx="1604963" cy="2406650"/>
          </a:xfrm>
          <a:prstGeom prst="roundRect">
            <a:avLst>
              <a:gd name="adj" fmla="val 19782"/>
            </a:avLst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9742" name="Rectangle 49"/>
          <p:cNvSpPr>
            <a:spLocks noChangeArrowheads="1"/>
          </p:cNvSpPr>
          <p:nvPr/>
        </p:nvSpPr>
        <p:spPr bwMode="auto">
          <a:xfrm>
            <a:off x="3463925" y="3287713"/>
            <a:ext cx="141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tr-TR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x</a:t>
            </a:r>
            <a:endParaRPr kumimoji="0" lang="en-US" alt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9743" name="Rectangle 50"/>
          <p:cNvSpPr>
            <a:spLocks noChangeArrowheads="1"/>
          </p:cNvSpPr>
          <p:nvPr/>
        </p:nvSpPr>
        <p:spPr bwMode="auto">
          <a:xfrm>
            <a:off x="6831013" y="3287713"/>
            <a:ext cx="141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tr-TR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y</a:t>
            </a:r>
            <a:endParaRPr kumimoji="0" lang="en-US" alt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9744" name="Line 51"/>
          <p:cNvSpPr>
            <a:spLocks noChangeShapeType="1"/>
          </p:cNvSpPr>
          <p:nvPr/>
        </p:nvSpPr>
        <p:spPr bwMode="auto">
          <a:xfrm>
            <a:off x="4337050" y="4462463"/>
            <a:ext cx="17463" cy="17462"/>
          </a:xfrm>
          <a:prstGeom prst="line">
            <a:avLst/>
          </a:prstGeom>
          <a:noFill/>
          <a:ln w="17463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9745" name="Freeform 52"/>
          <p:cNvSpPr>
            <a:spLocks/>
          </p:cNvSpPr>
          <p:nvPr/>
        </p:nvSpPr>
        <p:spPr bwMode="auto">
          <a:xfrm>
            <a:off x="4319588" y="4445000"/>
            <a:ext cx="71437" cy="88900"/>
          </a:xfrm>
          <a:custGeom>
            <a:avLst/>
            <a:gdLst>
              <a:gd name="T0" fmla="*/ 2147483646 w 45"/>
              <a:gd name="T1" fmla="*/ 2147483646 h 56"/>
              <a:gd name="T2" fmla="*/ 2147483646 w 45"/>
              <a:gd name="T3" fmla="*/ 0 h 56"/>
              <a:gd name="T4" fmla="*/ 2147483646 w 45"/>
              <a:gd name="T5" fmla="*/ 2147483646 h 56"/>
              <a:gd name="T6" fmla="*/ 0 w 45"/>
              <a:gd name="T7" fmla="*/ 2147483646 h 56"/>
              <a:gd name="T8" fmla="*/ 2147483646 w 45"/>
              <a:gd name="T9" fmla="*/ 2147483646 h 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56"/>
              <a:gd name="T17" fmla="*/ 45 w 45"/>
              <a:gd name="T18" fmla="*/ 56 h 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56">
                <a:moveTo>
                  <a:pt x="22" y="22"/>
                </a:moveTo>
                <a:lnTo>
                  <a:pt x="22" y="0"/>
                </a:lnTo>
                <a:lnTo>
                  <a:pt x="45" y="56"/>
                </a:lnTo>
                <a:lnTo>
                  <a:pt x="0" y="22"/>
                </a:lnTo>
                <a:lnTo>
                  <a:pt x="22" y="22"/>
                </a:lnTo>
                <a:close/>
              </a:path>
            </a:pathLst>
          </a:custGeom>
          <a:noFill/>
          <a:ln w="17463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9746" name="Freeform 53"/>
          <p:cNvSpPr>
            <a:spLocks/>
          </p:cNvSpPr>
          <p:nvPr/>
        </p:nvSpPr>
        <p:spPr bwMode="auto">
          <a:xfrm>
            <a:off x="4319588" y="4445000"/>
            <a:ext cx="71437" cy="88900"/>
          </a:xfrm>
          <a:custGeom>
            <a:avLst/>
            <a:gdLst>
              <a:gd name="T0" fmla="*/ 2147483646 w 45"/>
              <a:gd name="T1" fmla="*/ 2147483646 h 56"/>
              <a:gd name="T2" fmla="*/ 2147483646 w 45"/>
              <a:gd name="T3" fmla="*/ 0 h 56"/>
              <a:gd name="T4" fmla="*/ 2147483646 w 45"/>
              <a:gd name="T5" fmla="*/ 2147483646 h 56"/>
              <a:gd name="T6" fmla="*/ 0 w 45"/>
              <a:gd name="T7" fmla="*/ 2147483646 h 56"/>
              <a:gd name="T8" fmla="*/ 2147483646 w 45"/>
              <a:gd name="T9" fmla="*/ 2147483646 h 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56"/>
              <a:gd name="T17" fmla="*/ 45 w 45"/>
              <a:gd name="T18" fmla="*/ 56 h 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56">
                <a:moveTo>
                  <a:pt x="22" y="22"/>
                </a:moveTo>
                <a:lnTo>
                  <a:pt x="22" y="0"/>
                </a:lnTo>
                <a:lnTo>
                  <a:pt x="45" y="56"/>
                </a:lnTo>
                <a:lnTo>
                  <a:pt x="0" y="22"/>
                </a:lnTo>
                <a:lnTo>
                  <a:pt x="22" y="22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9747" name="Line 54"/>
          <p:cNvSpPr>
            <a:spLocks noChangeShapeType="1"/>
          </p:cNvSpPr>
          <p:nvPr/>
        </p:nvSpPr>
        <p:spPr bwMode="auto">
          <a:xfrm>
            <a:off x="3678238" y="3482975"/>
            <a:ext cx="658812" cy="979488"/>
          </a:xfrm>
          <a:prstGeom prst="line">
            <a:avLst/>
          </a:prstGeom>
          <a:noFill/>
          <a:ln w="17463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9748" name="Line 55"/>
          <p:cNvSpPr>
            <a:spLocks noChangeShapeType="1"/>
          </p:cNvSpPr>
          <p:nvPr/>
        </p:nvSpPr>
        <p:spPr bwMode="auto">
          <a:xfrm flipV="1">
            <a:off x="6670675" y="3535363"/>
            <a:ext cx="17463" cy="17462"/>
          </a:xfrm>
          <a:prstGeom prst="line">
            <a:avLst/>
          </a:prstGeom>
          <a:noFill/>
          <a:ln w="17463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9749" name="Freeform 56"/>
          <p:cNvSpPr>
            <a:spLocks/>
          </p:cNvSpPr>
          <p:nvPr/>
        </p:nvSpPr>
        <p:spPr bwMode="auto">
          <a:xfrm>
            <a:off x="6670675" y="3482975"/>
            <a:ext cx="53975" cy="69850"/>
          </a:xfrm>
          <a:custGeom>
            <a:avLst/>
            <a:gdLst>
              <a:gd name="T0" fmla="*/ 2147483646 w 34"/>
              <a:gd name="T1" fmla="*/ 2147483646 h 44"/>
              <a:gd name="T2" fmla="*/ 0 w 34"/>
              <a:gd name="T3" fmla="*/ 2147483646 h 44"/>
              <a:gd name="T4" fmla="*/ 2147483646 w 34"/>
              <a:gd name="T5" fmla="*/ 0 h 44"/>
              <a:gd name="T6" fmla="*/ 2147483646 w 34"/>
              <a:gd name="T7" fmla="*/ 2147483646 h 44"/>
              <a:gd name="T8" fmla="*/ 2147483646 w 34"/>
              <a:gd name="T9" fmla="*/ 2147483646 h 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44"/>
              <a:gd name="T17" fmla="*/ 34 w 34"/>
              <a:gd name="T18" fmla="*/ 44 h 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44">
                <a:moveTo>
                  <a:pt x="11" y="33"/>
                </a:moveTo>
                <a:lnTo>
                  <a:pt x="0" y="33"/>
                </a:lnTo>
                <a:lnTo>
                  <a:pt x="34" y="0"/>
                </a:lnTo>
                <a:lnTo>
                  <a:pt x="22" y="44"/>
                </a:lnTo>
                <a:lnTo>
                  <a:pt x="11" y="33"/>
                </a:lnTo>
                <a:close/>
              </a:path>
            </a:pathLst>
          </a:custGeom>
          <a:noFill/>
          <a:ln w="17463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9750" name="Freeform 57"/>
          <p:cNvSpPr>
            <a:spLocks/>
          </p:cNvSpPr>
          <p:nvPr/>
        </p:nvSpPr>
        <p:spPr bwMode="auto">
          <a:xfrm>
            <a:off x="6670675" y="3482975"/>
            <a:ext cx="53975" cy="69850"/>
          </a:xfrm>
          <a:custGeom>
            <a:avLst/>
            <a:gdLst>
              <a:gd name="T0" fmla="*/ 2147483646 w 34"/>
              <a:gd name="T1" fmla="*/ 2147483646 h 44"/>
              <a:gd name="T2" fmla="*/ 0 w 34"/>
              <a:gd name="T3" fmla="*/ 2147483646 h 44"/>
              <a:gd name="T4" fmla="*/ 2147483646 w 34"/>
              <a:gd name="T5" fmla="*/ 0 h 44"/>
              <a:gd name="T6" fmla="*/ 2147483646 w 34"/>
              <a:gd name="T7" fmla="*/ 2147483646 h 44"/>
              <a:gd name="T8" fmla="*/ 2147483646 w 34"/>
              <a:gd name="T9" fmla="*/ 2147483646 h 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44"/>
              <a:gd name="T17" fmla="*/ 34 w 34"/>
              <a:gd name="T18" fmla="*/ 44 h 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44">
                <a:moveTo>
                  <a:pt x="11" y="33"/>
                </a:moveTo>
                <a:lnTo>
                  <a:pt x="0" y="33"/>
                </a:lnTo>
                <a:lnTo>
                  <a:pt x="34" y="0"/>
                </a:lnTo>
                <a:lnTo>
                  <a:pt x="22" y="44"/>
                </a:lnTo>
                <a:lnTo>
                  <a:pt x="11" y="33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9751" name="Line 58"/>
          <p:cNvSpPr>
            <a:spLocks noChangeShapeType="1"/>
          </p:cNvSpPr>
          <p:nvPr/>
        </p:nvSpPr>
        <p:spPr bwMode="auto">
          <a:xfrm flipV="1">
            <a:off x="5940425" y="3552825"/>
            <a:ext cx="730250" cy="1319213"/>
          </a:xfrm>
          <a:prstGeom prst="line">
            <a:avLst/>
          </a:prstGeom>
          <a:noFill/>
          <a:ln w="17463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9752" name="Rectangle 62"/>
          <p:cNvSpPr>
            <a:spLocks noChangeArrowheads="1"/>
          </p:cNvSpPr>
          <p:nvPr/>
        </p:nvSpPr>
        <p:spPr bwMode="auto">
          <a:xfrm>
            <a:off x="4872038" y="4191000"/>
            <a:ext cx="777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Verinin </a:t>
            </a:r>
            <a:br>
              <a:rPr kumimoji="0" lang="tr-TR" altLang="tr-TR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</a:br>
            <a:r>
              <a:rPr kumimoji="0" lang="tr-TR" altLang="tr-TR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hareketi</a:t>
            </a:r>
            <a:endParaRPr kumimoji="0" lang="en-US" alt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9753" name="Line 63"/>
          <p:cNvSpPr>
            <a:spLocks noChangeShapeType="1"/>
          </p:cNvSpPr>
          <p:nvPr/>
        </p:nvSpPr>
        <p:spPr bwMode="auto">
          <a:xfrm flipV="1">
            <a:off x="2181225" y="4605338"/>
            <a:ext cx="534988" cy="1282700"/>
          </a:xfrm>
          <a:prstGeom prst="line">
            <a:avLst/>
          </a:prstGeom>
          <a:noFill/>
          <a:ln w="174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9754" name="Rectangle 64"/>
          <p:cNvSpPr>
            <a:spLocks noChangeArrowheads="1"/>
          </p:cNvSpPr>
          <p:nvPr/>
        </p:nvSpPr>
        <p:spPr bwMode="auto">
          <a:xfrm>
            <a:off x="1379538" y="5868988"/>
            <a:ext cx="343693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Anlatım  amaçlı  bir  formattır,</a:t>
            </a:r>
            <a:br>
              <a:rPr kumimoji="0" lang="tr-TR" alt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</a:br>
            <a:r>
              <a:rPr kumimoji="0" lang="en-US" alt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(</a:t>
            </a:r>
            <a:r>
              <a:rPr kumimoji="0" lang="tr-TR" alt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asıl  format  birazdan  gelecek</a:t>
            </a:r>
            <a:r>
              <a:rPr kumimoji="0" lang="en-US" alt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1331959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tr-TR" altLang="en-US" sz="3600" dirty="0"/>
              <a:t>MPI_Send() ve MPI_Recv() Komutları İle Mesaj Geçişi</a:t>
            </a:r>
            <a:endParaRPr lang="en-US" altLang="en-US" sz="3600" dirty="0"/>
          </a:p>
        </p:txBody>
      </p:sp>
      <p:sp>
        <p:nvSpPr>
          <p:cNvPr id="3072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0C0F1-78F2-4EEA-BB2D-D96C5B9EE19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5413" y="1268760"/>
            <a:ext cx="9018587" cy="4060825"/>
            <a:chOff x="125413" y="1828800"/>
            <a:chExt cx="9018587" cy="4060825"/>
          </a:xfrm>
        </p:grpSpPr>
        <p:pic>
          <p:nvPicPr>
            <p:cNvPr id="30722" name="Picture 6" descr="Fig 9.14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413" y="1905000"/>
              <a:ext cx="8882062" cy="388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5" name="TextBox 2"/>
            <p:cNvSpPr txBox="1">
              <a:spLocks noChangeArrowheads="1"/>
            </p:cNvSpPr>
            <p:nvPr/>
          </p:nvSpPr>
          <p:spPr bwMode="auto">
            <a:xfrm>
              <a:off x="609600" y="1828800"/>
              <a:ext cx="2438400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rank=1 olan süreç</a:t>
              </a:r>
            </a:p>
          </p:txBody>
        </p:sp>
        <p:sp>
          <p:nvSpPr>
            <p:cNvPr id="30726" name="TextBox 7"/>
            <p:cNvSpPr txBox="1">
              <a:spLocks noChangeArrowheads="1"/>
            </p:cNvSpPr>
            <p:nvPr/>
          </p:nvSpPr>
          <p:spPr bwMode="auto">
            <a:xfrm>
              <a:off x="6019800" y="1838325"/>
              <a:ext cx="2438400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rank=2 olan süreç</a:t>
              </a:r>
            </a:p>
          </p:txBody>
        </p:sp>
        <p:sp>
          <p:nvSpPr>
            <p:cNvPr id="30727" name="Rectangle 62"/>
            <p:cNvSpPr>
              <a:spLocks noChangeArrowheads="1"/>
            </p:cNvSpPr>
            <p:nvPr/>
          </p:nvSpPr>
          <p:spPr bwMode="auto">
            <a:xfrm>
              <a:off x="3962400" y="3335338"/>
              <a:ext cx="1295400" cy="614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Verinin </a:t>
              </a:r>
              <a:br>
                <a:rPr kumimoji="0" lang="tr-TR" altLang="tr-TR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</a:br>
              <a:r>
                <a:rPr kumimoji="0" lang="tr-TR" altLang="tr-TR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hareketi</a:t>
              </a:r>
              <a:endParaRPr kumimoji="0" lang="en-US" altLang="tr-T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30728" name="TextBox 9"/>
            <p:cNvSpPr txBox="1">
              <a:spLocks noChangeArrowheads="1"/>
            </p:cNvSpPr>
            <p:nvPr/>
          </p:nvSpPr>
          <p:spPr bwMode="auto">
            <a:xfrm>
              <a:off x="381000" y="5181600"/>
              <a:ext cx="1981200" cy="708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Veriyi tutan </a:t>
              </a:r>
              <a:br>
                <a:rPr kumimoji="0" lang="tr-TR" altLang="tr-TR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</a:br>
              <a:r>
                <a:rPr kumimoji="0" lang="tr-TR" altLang="tr-TR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tampon bellek</a:t>
              </a:r>
            </a:p>
          </p:txBody>
        </p:sp>
        <p:sp>
          <p:nvSpPr>
            <p:cNvPr id="30729" name="TextBox 10"/>
            <p:cNvSpPr txBox="1">
              <a:spLocks noChangeArrowheads="1"/>
            </p:cNvSpPr>
            <p:nvPr/>
          </p:nvSpPr>
          <p:spPr bwMode="auto">
            <a:xfrm>
              <a:off x="5486400" y="5181600"/>
              <a:ext cx="1981200" cy="708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Veriyi tutan </a:t>
              </a:r>
              <a:br>
                <a:rPr kumimoji="0" lang="tr-TR" altLang="tr-TR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</a:br>
              <a:r>
                <a:rPr kumimoji="0" lang="tr-TR" altLang="tr-TR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tampon bellek</a:t>
              </a:r>
            </a:p>
          </p:txBody>
        </p:sp>
        <p:sp>
          <p:nvSpPr>
            <p:cNvPr id="30730" name="TextBox 11"/>
            <p:cNvSpPr txBox="1">
              <a:spLocks noChangeArrowheads="1"/>
            </p:cNvSpPr>
            <p:nvPr/>
          </p:nvSpPr>
          <p:spPr bwMode="auto">
            <a:xfrm>
              <a:off x="2362200" y="5181600"/>
              <a:ext cx="1676400" cy="708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Hedef </a:t>
              </a:r>
              <a:br>
                <a:rPr kumimoji="0" lang="tr-TR" altLang="tr-TR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</a:br>
              <a:r>
                <a:rPr kumimoji="0" lang="tr-TR" altLang="tr-TR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rank</a:t>
              </a:r>
            </a:p>
          </p:txBody>
        </p:sp>
        <p:sp>
          <p:nvSpPr>
            <p:cNvPr id="30731" name="TextBox 12"/>
            <p:cNvSpPr txBox="1">
              <a:spLocks noChangeArrowheads="1"/>
            </p:cNvSpPr>
            <p:nvPr/>
          </p:nvSpPr>
          <p:spPr bwMode="auto">
            <a:xfrm>
              <a:off x="7467600" y="5181600"/>
              <a:ext cx="1676400" cy="708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Kaynak </a:t>
              </a:r>
              <a:br>
                <a:rPr kumimoji="0" lang="tr-TR" altLang="tr-TR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</a:br>
              <a:r>
                <a:rPr kumimoji="0" lang="tr-TR" altLang="tr-TR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rank</a:t>
              </a:r>
            </a:p>
          </p:txBody>
        </p:sp>
      </p:grpSp>
      <p:sp>
        <p:nvSpPr>
          <p:cNvPr id="30732" name="TextBox 13"/>
          <p:cNvSpPr txBox="1">
            <a:spLocks noChangeArrowheads="1"/>
          </p:cNvSpPr>
          <p:nvPr/>
        </p:nvSpPr>
        <p:spPr bwMode="auto">
          <a:xfrm>
            <a:off x="381000" y="5733256"/>
            <a:ext cx="78486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tr-TR" alt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Süreç-1 kendi x değerini, Süreç-2'ye aktarmış olur.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216581-5AD6-487A-A634-03D3E7DDCBDD}"/>
              </a:ext>
            </a:extLst>
          </p:cNvPr>
          <p:cNvSpPr txBox="1"/>
          <p:nvPr/>
        </p:nvSpPr>
        <p:spPr>
          <a:xfrm>
            <a:off x="1045337" y="3110511"/>
            <a:ext cx="812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4BE58D-C633-4377-8AB6-CE31000DE1E2}"/>
              </a:ext>
            </a:extLst>
          </p:cNvPr>
          <p:cNvSpPr txBox="1"/>
          <p:nvPr/>
        </p:nvSpPr>
        <p:spPr>
          <a:xfrm>
            <a:off x="6545640" y="3567957"/>
            <a:ext cx="637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0395996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MPI_Send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()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tr-TR" sz="3600" dirty="0"/>
              <a:t>ve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MPI_Recv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()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tr-TR" sz="3600" dirty="0"/>
              <a:t>'</a:t>
            </a:r>
            <a:r>
              <a:rPr lang="tr-TR" sz="3600" dirty="0" err="1"/>
              <a:t>lerin</a:t>
            </a:r>
            <a:r>
              <a:rPr lang="tr-TR" sz="3600" dirty="0"/>
              <a:t> Anlamı</a:t>
            </a:r>
            <a:endParaRPr lang="en-US" sz="3600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DEBD19-7ED1-4005-B4D9-1BEF57E4148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tr-TR" sz="2400" dirty="0">
                <a:solidFill>
                  <a:srgbClr val="FF0000"/>
                </a:solidFill>
              </a:rPr>
              <a:t>"</a:t>
            </a:r>
            <a:r>
              <a:rPr lang="tr-TR" sz="2400" b="1" dirty="0" err="1">
                <a:solidFill>
                  <a:srgbClr val="FF0000"/>
                </a:solidFill>
              </a:rPr>
              <a:t>bloklanma</a:t>
            </a:r>
            <a:r>
              <a:rPr lang="tr-TR" sz="2400" dirty="0">
                <a:solidFill>
                  <a:srgbClr val="FF0000"/>
                </a:solidFill>
              </a:rPr>
              <a:t>":</a:t>
            </a:r>
            <a:r>
              <a:rPr lang="en-US" sz="2400" dirty="0"/>
              <a:t> MPI</a:t>
            </a:r>
            <a:r>
              <a:rPr lang="tr-TR" sz="2400" dirty="0"/>
              <a:t>'de</a:t>
            </a:r>
            <a:r>
              <a:rPr lang="en-US" sz="2400" dirty="0"/>
              <a:t> </a:t>
            </a:r>
            <a:r>
              <a:rPr lang="tr-TR" sz="2400" dirty="0"/>
              <a:t>bir program parçasının</a:t>
            </a:r>
            <a:r>
              <a:rPr lang="en-US" sz="2400" dirty="0"/>
              <a:t> </a:t>
            </a:r>
            <a:r>
              <a:rPr lang="tr-TR" sz="2400" dirty="0"/>
              <a:t>(rutinin) sonlanması için üzerine aldığı tüm işlerinin bitmesini beklemesi anlamına gelir.</a:t>
            </a:r>
            <a:endParaRPr lang="en-US" sz="2400" dirty="0"/>
          </a:p>
          <a:p>
            <a:pPr lvl="1">
              <a:defRPr/>
            </a:pPr>
            <a:r>
              <a:rPr lang="tr-TR" sz="2000" b="1" dirty="0">
                <a:solidFill>
                  <a:schemeClr val="tx1"/>
                </a:solidFill>
              </a:rPr>
              <a:t>Sonlanmanın ardından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r>
              <a:rPr lang="tr-TR" sz="2000" b="1" dirty="0">
                <a:solidFill>
                  <a:schemeClr val="tx1"/>
                </a:solidFill>
              </a:rPr>
              <a:t>kullanılan her yerel değişken mesaj transferini etkilemeden değiştirilebilir</a:t>
            </a:r>
            <a:r>
              <a:rPr lang="en-US" sz="2000" b="1" dirty="0">
                <a:solidFill>
                  <a:schemeClr val="tx1"/>
                </a:solidFill>
              </a:rPr>
              <a:t>.</a:t>
            </a:r>
            <a:endParaRPr lang="en-US" sz="24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400" b="1" dirty="0" err="1">
                <a:solidFill>
                  <a:srgbClr val="FF0000"/>
                </a:solidFill>
              </a:rPr>
              <a:t>MPI_Send</a:t>
            </a:r>
            <a:r>
              <a:rPr lang="en-US" sz="2400" b="1" dirty="0">
                <a:solidFill>
                  <a:srgbClr val="FF0000"/>
                </a:solidFill>
              </a:rPr>
              <a:t>()</a:t>
            </a:r>
            <a:r>
              <a:rPr lang="en-US" sz="2400" dirty="0"/>
              <a:t> </a:t>
            </a:r>
            <a:r>
              <a:rPr lang="tr-TR" sz="2400" dirty="0"/>
              <a:t>ve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MPI_Recv</a:t>
            </a:r>
            <a:r>
              <a:rPr lang="en-US" sz="2400" b="1" dirty="0">
                <a:solidFill>
                  <a:srgbClr val="FF0000"/>
                </a:solidFill>
              </a:rPr>
              <a:t>()</a:t>
            </a:r>
            <a:r>
              <a:rPr lang="en-US" sz="2400" dirty="0"/>
              <a:t> </a:t>
            </a:r>
            <a:r>
              <a:rPr lang="tr-TR" sz="2400" dirty="0"/>
              <a:t>metotlarının farklı sürümleri vardır, herbiri farklı anlama gelir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25256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MPI_Send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()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tr-TR" sz="3600" dirty="0"/>
              <a:t>ve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MPI_Recv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()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tr-TR" sz="3600" dirty="0"/>
              <a:t>'</a:t>
            </a:r>
            <a:r>
              <a:rPr lang="tr-TR" sz="3600" dirty="0" err="1"/>
              <a:t>lerin</a:t>
            </a:r>
            <a:r>
              <a:rPr lang="tr-TR" sz="3600" dirty="0"/>
              <a:t> Anlamı</a:t>
            </a:r>
            <a:endParaRPr lang="en-US" sz="3600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DEBD19-7ED1-4005-B4D9-1BEF57E4148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FF0000"/>
                </a:solidFill>
              </a:rPr>
              <a:t>MPI_Send</a:t>
            </a:r>
            <a:r>
              <a:rPr lang="en-US" sz="2400" b="1" dirty="0">
                <a:solidFill>
                  <a:srgbClr val="FF0000"/>
                </a:solidFill>
              </a:rPr>
              <a:t>()</a:t>
            </a:r>
            <a:r>
              <a:rPr lang="en-US" sz="2400" dirty="0"/>
              <a:t> – </a:t>
            </a:r>
            <a:r>
              <a:rPr lang="tr-TR" sz="2400" dirty="0"/>
              <a:t>Mesaj yollanana dek </a:t>
            </a:r>
            <a:r>
              <a:rPr lang="tr-TR" sz="2400" dirty="0" err="1"/>
              <a:t>bloklanır</a:t>
            </a:r>
            <a:r>
              <a:rPr lang="tr-TR" sz="2400" dirty="0"/>
              <a:t>, mesaj tümüyle ağa aktarıldığında kendi işine devam eder. Ama acaba mesaj yerine vardı mı? Önemli değil sürecimiz</a:t>
            </a:r>
            <a:r>
              <a:rPr lang="en-US" sz="2400" dirty="0"/>
              <a:t> </a:t>
            </a:r>
            <a:r>
              <a:rPr lang="tr-TR" sz="2400" dirty="0"/>
              <a:t>mesajının güvenle yollandığına inanır</a:t>
            </a:r>
            <a:r>
              <a:rPr lang="en-US" sz="2400" dirty="0"/>
              <a:t>. </a:t>
            </a:r>
          </a:p>
          <a:p>
            <a:pPr>
              <a:defRPr/>
            </a:pPr>
            <a:r>
              <a:rPr lang="en-US" sz="2400" b="1" dirty="0" err="1">
                <a:solidFill>
                  <a:srgbClr val="FF0000"/>
                </a:solidFill>
              </a:rPr>
              <a:t>MPI_Recv</a:t>
            </a:r>
            <a:r>
              <a:rPr lang="en-US" sz="2400" b="1" dirty="0">
                <a:solidFill>
                  <a:srgbClr val="FF0000"/>
                </a:solidFill>
              </a:rPr>
              <a:t>()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/>
              <a:t>– </a:t>
            </a:r>
            <a:r>
              <a:rPr lang="tr-TR" sz="2400" dirty="0"/>
              <a:t>Mesaj gelene dek burada </a:t>
            </a:r>
            <a:r>
              <a:rPr lang="tr-TR" sz="2400" dirty="0" err="1"/>
              <a:t>bloklanırız</a:t>
            </a:r>
            <a:r>
              <a:rPr lang="tr-TR" sz="2400" dirty="0"/>
              <a:t>. Mesaj geldiğinde ve veriler içeriye aktarıldığında işe devam edilir.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580755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en-US" dirty="0"/>
              <a:t>Mesaj Etiketi (</a:t>
            </a:r>
            <a:r>
              <a:rPr lang="en-US" altLang="en-US" dirty="0"/>
              <a:t>Tag</a:t>
            </a:r>
            <a:r>
              <a:rPr lang="tr-TR" altLang="en-US" dirty="0"/>
              <a:t>)</a:t>
            </a:r>
            <a:endParaRPr lang="en-US" altLang="en-US" dirty="0"/>
          </a:p>
        </p:txBody>
      </p:sp>
      <p:sp>
        <p:nvSpPr>
          <p:cNvPr id="3277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45BECE-3E4D-4C60-A4A7-525E361107C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altLang="en-US" sz="2800"/>
              <a:t>Yollanan mesajları birbirlerinden ayırmaya yarayan mesaj tipini verir</a:t>
            </a:r>
            <a:r>
              <a:rPr lang="en-US" altLang="en-US" sz="2800"/>
              <a:t>.</a:t>
            </a:r>
          </a:p>
          <a:p>
            <a:endParaRPr lang="en-US" altLang="en-US" sz="2800"/>
          </a:p>
          <a:p>
            <a:r>
              <a:rPr lang="tr-TR" altLang="en-US" sz="2800"/>
              <a:t>Etiket mesajla birlikte taşınır</a:t>
            </a:r>
            <a:r>
              <a:rPr lang="en-US" altLang="en-US" sz="2800"/>
              <a:t>.</a:t>
            </a:r>
          </a:p>
          <a:p>
            <a:endParaRPr lang="en-US" altLang="en-US" sz="2800"/>
          </a:p>
          <a:p>
            <a:r>
              <a:rPr lang="tr-TR" altLang="en-US" sz="2800"/>
              <a:t>Beklenen mesaj, özel tipte bir mesaj değilse</a:t>
            </a:r>
            <a:r>
              <a:rPr lang="en-US" altLang="en-US" sz="2800"/>
              <a:t>, </a:t>
            </a:r>
            <a:r>
              <a:rPr lang="tr-TR" altLang="en-US" sz="2800"/>
              <a:t>bir yıldız etiketi kullanılabilir</a:t>
            </a:r>
            <a:r>
              <a:rPr lang="en-US" altLang="en-US" sz="2800"/>
              <a:t>. </a:t>
            </a:r>
            <a:r>
              <a:rPr lang="tr-TR" altLang="en-US" sz="2800"/>
              <a:t>Aksi taktirde </a:t>
            </a:r>
            <a:r>
              <a:rPr lang="en-US" altLang="en-US" sz="2800"/>
              <a:t>recv() </a:t>
            </a:r>
            <a:r>
              <a:rPr lang="tr-TR" altLang="en-US" sz="2800"/>
              <a:t>sadece</a:t>
            </a:r>
            <a:r>
              <a:rPr lang="en-US" altLang="en-US" sz="2800"/>
              <a:t> send()</a:t>
            </a:r>
            <a:r>
              <a:rPr lang="tr-TR" altLang="en-US" sz="2800"/>
              <a:t> aracılığıyla yollanan belli bir tipte mesajı bekler</a:t>
            </a:r>
            <a:r>
              <a:rPr lang="en-US" altLang="en-US" sz="28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578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en-US" sz="4000" dirty="0"/>
              <a:t>Mesaj Etiketi Örneği</a:t>
            </a:r>
            <a:endParaRPr lang="en-US" altLang="en-US" sz="4000" dirty="0"/>
          </a:p>
        </p:txBody>
      </p:sp>
      <p:sp>
        <p:nvSpPr>
          <p:cNvPr id="3385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AA9B39-F3CB-495E-BFCB-82F4B8AEE9A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5 etiketi ile bir x mesajını kaynak süreçten hedef sürece yollayıp, hedefte y üzerine kaydetmek: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843286" y="2492896"/>
            <a:ext cx="6761162" cy="3238500"/>
            <a:chOff x="1763713" y="3257550"/>
            <a:chExt cx="6761162" cy="3238500"/>
          </a:xfrm>
        </p:grpSpPr>
        <p:sp>
          <p:nvSpPr>
            <p:cNvPr id="33795" name="Rectangle 6"/>
            <p:cNvSpPr>
              <a:spLocks noChangeArrowheads="1"/>
            </p:cNvSpPr>
            <p:nvPr/>
          </p:nvSpPr>
          <p:spPr bwMode="auto">
            <a:xfrm>
              <a:off x="2147888" y="3257550"/>
              <a:ext cx="754062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Süreç</a:t>
              </a:r>
              <a:r>
                <a:rPr kumimoji="0" lang="en-US" altLang="tr-TR" sz="1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 1</a:t>
              </a:r>
              <a:endParaRPr kumimoji="0" lang="en-US" alt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33796" name="Rectangle 7"/>
            <p:cNvSpPr>
              <a:spLocks noChangeArrowheads="1"/>
            </p:cNvSpPr>
            <p:nvPr/>
          </p:nvSpPr>
          <p:spPr bwMode="auto">
            <a:xfrm>
              <a:off x="5516563" y="3257550"/>
              <a:ext cx="754062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Süreç</a:t>
              </a:r>
              <a:r>
                <a:rPr kumimoji="0" lang="en-US" altLang="tr-TR" sz="1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 2</a:t>
              </a:r>
              <a:endParaRPr kumimoji="0" lang="en-US" alt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33797" name="Rectangle 8"/>
            <p:cNvSpPr>
              <a:spLocks noChangeArrowheads="1"/>
            </p:cNvSpPr>
            <p:nvPr/>
          </p:nvSpPr>
          <p:spPr bwMode="auto">
            <a:xfrm>
              <a:off x="1773238" y="4721225"/>
              <a:ext cx="1035050" cy="258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1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send(&amp;x,2,</a:t>
              </a:r>
              <a:endParaRPr kumimoji="0" lang="en-US" altLang="tr-T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33798" name="Rectangle 9"/>
            <p:cNvSpPr>
              <a:spLocks noChangeArrowheads="1"/>
            </p:cNvSpPr>
            <p:nvPr/>
          </p:nvSpPr>
          <p:spPr bwMode="auto">
            <a:xfrm>
              <a:off x="3021013" y="4721225"/>
              <a:ext cx="12182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5</a:t>
              </a:r>
              <a:endParaRPr kumimoji="0" lang="en-US" altLang="tr-T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33799" name="Rectangle 10"/>
            <p:cNvSpPr>
              <a:spLocks noChangeArrowheads="1"/>
            </p:cNvSpPr>
            <p:nvPr/>
          </p:nvSpPr>
          <p:spPr bwMode="auto">
            <a:xfrm>
              <a:off x="3146425" y="4721225"/>
              <a:ext cx="131763" cy="258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1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);</a:t>
              </a:r>
              <a:endParaRPr kumimoji="0" lang="en-US" alt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33800" name="Rectangle 11"/>
            <p:cNvSpPr>
              <a:spLocks noChangeArrowheads="1"/>
            </p:cNvSpPr>
            <p:nvPr/>
          </p:nvSpPr>
          <p:spPr bwMode="auto">
            <a:xfrm>
              <a:off x="5141913" y="5113338"/>
              <a:ext cx="973137" cy="25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1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recv(&amp;y,1,</a:t>
              </a:r>
              <a:endParaRPr kumimoji="0" lang="en-US" alt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33801" name="Rectangle 12"/>
            <p:cNvSpPr>
              <a:spLocks noChangeArrowheads="1"/>
            </p:cNvSpPr>
            <p:nvPr/>
          </p:nvSpPr>
          <p:spPr bwMode="auto">
            <a:xfrm>
              <a:off x="6389688" y="5113338"/>
              <a:ext cx="12182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5</a:t>
              </a:r>
              <a:endParaRPr kumimoji="0" lang="en-US" altLang="tr-T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33802" name="Rectangle 13"/>
            <p:cNvSpPr>
              <a:spLocks noChangeArrowheads="1"/>
            </p:cNvSpPr>
            <p:nvPr/>
          </p:nvSpPr>
          <p:spPr bwMode="auto">
            <a:xfrm>
              <a:off x="6515100" y="5113338"/>
              <a:ext cx="131763" cy="25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1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);</a:t>
              </a:r>
              <a:endParaRPr kumimoji="0" lang="en-US" alt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33803" name="Line 14"/>
            <p:cNvSpPr>
              <a:spLocks noChangeShapeType="1"/>
            </p:cNvSpPr>
            <p:nvPr/>
          </p:nvSpPr>
          <p:spPr bwMode="auto">
            <a:xfrm>
              <a:off x="2628900" y="3935413"/>
              <a:ext cx="1588" cy="1905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33804" name="Line 15"/>
            <p:cNvSpPr>
              <a:spLocks noChangeShapeType="1"/>
            </p:cNvSpPr>
            <p:nvPr/>
          </p:nvSpPr>
          <p:spPr bwMode="auto">
            <a:xfrm>
              <a:off x="2628900" y="4043363"/>
              <a:ext cx="1588" cy="1746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33805" name="Line 16"/>
            <p:cNvSpPr>
              <a:spLocks noChangeShapeType="1"/>
            </p:cNvSpPr>
            <p:nvPr/>
          </p:nvSpPr>
          <p:spPr bwMode="auto">
            <a:xfrm>
              <a:off x="2628900" y="4149725"/>
              <a:ext cx="1588" cy="1746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33806" name="Line 17"/>
            <p:cNvSpPr>
              <a:spLocks noChangeShapeType="1"/>
            </p:cNvSpPr>
            <p:nvPr/>
          </p:nvSpPr>
          <p:spPr bwMode="auto">
            <a:xfrm>
              <a:off x="2628900" y="4256088"/>
              <a:ext cx="1588" cy="3651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33807" name="Line 18"/>
            <p:cNvSpPr>
              <a:spLocks noChangeShapeType="1"/>
            </p:cNvSpPr>
            <p:nvPr/>
          </p:nvSpPr>
          <p:spPr bwMode="auto">
            <a:xfrm>
              <a:off x="2628900" y="4364038"/>
              <a:ext cx="1588" cy="349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33808" name="Line 19"/>
            <p:cNvSpPr>
              <a:spLocks noChangeShapeType="1"/>
            </p:cNvSpPr>
            <p:nvPr/>
          </p:nvSpPr>
          <p:spPr bwMode="auto">
            <a:xfrm>
              <a:off x="2628900" y="4470400"/>
              <a:ext cx="1588" cy="3651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33809" name="Line 20"/>
            <p:cNvSpPr>
              <a:spLocks noChangeShapeType="1"/>
            </p:cNvSpPr>
            <p:nvPr/>
          </p:nvSpPr>
          <p:spPr bwMode="auto">
            <a:xfrm>
              <a:off x="2628900" y="4578350"/>
              <a:ext cx="1588" cy="349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33810" name="Line 21"/>
            <p:cNvSpPr>
              <a:spLocks noChangeShapeType="1"/>
            </p:cNvSpPr>
            <p:nvPr/>
          </p:nvSpPr>
          <p:spPr bwMode="auto">
            <a:xfrm>
              <a:off x="2628900" y="4702175"/>
              <a:ext cx="1588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33811" name="Line 22"/>
            <p:cNvSpPr>
              <a:spLocks noChangeShapeType="1"/>
            </p:cNvSpPr>
            <p:nvPr/>
          </p:nvSpPr>
          <p:spPr bwMode="auto">
            <a:xfrm>
              <a:off x="5997575" y="5343525"/>
              <a:ext cx="1588" cy="1905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33812" name="Line 23"/>
            <p:cNvSpPr>
              <a:spLocks noChangeShapeType="1"/>
            </p:cNvSpPr>
            <p:nvPr/>
          </p:nvSpPr>
          <p:spPr bwMode="auto">
            <a:xfrm>
              <a:off x="5997575" y="5432425"/>
              <a:ext cx="1588" cy="1905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33813" name="Line 24"/>
            <p:cNvSpPr>
              <a:spLocks noChangeShapeType="1"/>
            </p:cNvSpPr>
            <p:nvPr/>
          </p:nvSpPr>
          <p:spPr bwMode="auto">
            <a:xfrm>
              <a:off x="5997575" y="5522913"/>
              <a:ext cx="1588" cy="1746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33814" name="Line 25"/>
            <p:cNvSpPr>
              <a:spLocks noChangeShapeType="1"/>
            </p:cNvSpPr>
            <p:nvPr/>
          </p:nvSpPr>
          <p:spPr bwMode="auto">
            <a:xfrm>
              <a:off x="5997575" y="5611813"/>
              <a:ext cx="1588" cy="349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33815" name="Line 26"/>
            <p:cNvSpPr>
              <a:spLocks noChangeShapeType="1"/>
            </p:cNvSpPr>
            <p:nvPr/>
          </p:nvSpPr>
          <p:spPr bwMode="auto">
            <a:xfrm>
              <a:off x="5997575" y="5718175"/>
              <a:ext cx="1588" cy="1746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33816" name="Line 27"/>
            <p:cNvSpPr>
              <a:spLocks noChangeShapeType="1"/>
            </p:cNvSpPr>
            <p:nvPr/>
          </p:nvSpPr>
          <p:spPr bwMode="auto">
            <a:xfrm>
              <a:off x="5997575" y="5807075"/>
              <a:ext cx="1588" cy="1746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33817" name="Line 28"/>
            <p:cNvSpPr>
              <a:spLocks noChangeShapeType="1"/>
            </p:cNvSpPr>
            <p:nvPr/>
          </p:nvSpPr>
          <p:spPr bwMode="auto">
            <a:xfrm>
              <a:off x="2628900" y="4933950"/>
              <a:ext cx="1588" cy="1746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33818" name="Line 29"/>
            <p:cNvSpPr>
              <a:spLocks noChangeShapeType="1"/>
            </p:cNvSpPr>
            <p:nvPr/>
          </p:nvSpPr>
          <p:spPr bwMode="auto">
            <a:xfrm>
              <a:off x="2628900" y="5022850"/>
              <a:ext cx="1588" cy="3651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33819" name="Line 30"/>
            <p:cNvSpPr>
              <a:spLocks noChangeShapeType="1"/>
            </p:cNvSpPr>
            <p:nvPr/>
          </p:nvSpPr>
          <p:spPr bwMode="auto">
            <a:xfrm>
              <a:off x="2628900" y="5130800"/>
              <a:ext cx="1588" cy="1746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33820" name="Line 31"/>
            <p:cNvSpPr>
              <a:spLocks noChangeShapeType="1"/>
            </p:cNvSpPr>
            <p:nvPr/>
          </p:nvSpPr>
          <p:spPr bwMode="auto">
            <a:xfrm>
              <a:off x="2628900" y="5219700"/>
              <a:ext cx="1588" cy="349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33821" name="Line 32"/>
            <p:cNvSpPr>
              <a:spLocks noChangeShapeType="1"/>
            </p:cNvSpPr>
            <p:nvPr/>
          </p:nvSpPr>
          <p:spPr bwMode="auto">
            <a:xfrm>
              <a:off x="2628900" y="5326063"/>
              <a:ext cx="1588" cy="1746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33822" name="Line 33"/>
            <p:cNvSpPr>
              <a:spLocks noChangeShapeType="1"/>
            </p:cNvSpPr>
            <p:nvPr/>
          </p:nvSpPr>
          <p:spPr bwMode="auto">
            <a:xfrm>
              <a:off x="2628900" y="5414963"/>
              <a:ext cx="1588" cy="3651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33823" name="Line 34"/>
            <p:cNvSpPr>
              <a:spLocks noChangeShapeType="1"/>
            </p:cNvSpPr>
            <p:nvPr/>
          </p:nvSpPr>
          <p:spPr bwMode="auto">
            <a:xfrm>
              <a:off x="2628900" y="5522913"/>
              <a:ext cx="1588" cy="1746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33824" name="Line 35"/>
            <p:cNvSpPr>
              <a:spLocks noChangeShapeType="1"/>
            </p:cNvSpPr>
            <p:nvPr/>
          </p:nvSpPr>
          <p:spPr bwMode="auto">
            <a:xfrm>
              <a:off x="2628900" y="5611813"/>
              <a:ext cx="1588" cy="349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33825" name="Line 36"/>
            <p:cNvSpPr>
              <a:spLocks noChangeShapeType="1"/>
            </p:cNvSpPr>
            <p:nvPr/>
          </p:nvSpPr>
          <p:spPr bwMode="auto">
            <a:xfrm>
              <a:off x="2628900" y="5718175"/>
              <a:ext cx="1588" cy="1746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33826" name="Line 37"/>
            <p:cNvSpPr>
              <a:spLocks noChangeShapeType="1"/>
            </p:cNvSpPr>
            <p:nvPr/>
          </p:nvSpPr>
          <p:spPr bwMode="auto">
            <a:xfrm>
              <a:off x="2628900" y="5807075"/>
              <a:ext cx="1588" cy="1746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33827" name="Line 38"/>
            <p:cNvSpPr>
              <a:spLocks noChangeShapeType="1"/>
            </p:cNvSpPr>
            <p:nvPr/>
          </p:nvSpPr>
          <p:spPr bwMode="auto">
            <a:xfrm>
              <a:off x="5997575" y="3935413"/>
              <a:ext cx="1588" cy="1905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33828" name="Line 39"/>
            <p:cNvSpPr>
              <a:spLocks noChangeShapeType="1"/>
            </p:cNvSpPr>
            <p:nvPr/>
          </p:nvSpPr>
          <p:spPr bwMode="auto">
            <a:xfrm>
              <a:off x="5997575" y="4025900"/>
              <a:ext cx="1588" cy="349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33829" name="Line 40"/>
            <p:cNvSpPr>
              <a:spLocks noChangeShapeType="1"/>
            </p:cNvSpPr>
            <p:nvPr/>
          </p:nvSpPr>
          <p:spPr bwMode="auto">
            <a:xfrm>
              <a:off x="5997575" y="4132263"/>
              <a:ext cx="1588" cy="349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33830" name="Line 41"/>
            <p:cNvSpPr>
              <a:spLocks noChangeShapeType="1"/>
            </p:cNvSpPr>
            <p:nvPr/>
          </p:nvSpPr>
          <p:spPr bwMode="auto">
            <a:xfrm>
              <a:off x="5997575" y="4238625"/>
              <a:ext cx="1588" cy="3651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33831" name="Line 42"/>
            <p:cNvSpPr>
              <a:spLocks noChangeShapeType="1"/>
            </p:cNvSpPr>
            <p:nvPr/>
          </p:nvSpPr>
          <p:spPr bwMode="auto">
            <a:xfrm>
              <a:off x="5997575" y="4346575"/>
              <a:ext cx="1588" cy="349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33832" name="Line 43"/>
            <p:cNvSpPr>
              <a:spLocks noChangeShapeType="1"/>
            </p:cNvSpPr>
            <p:nvPr/>
          </p:nvSpPr>
          <p:spPr bwMode="auto">
            <a:xfrm>
              <a:off x="5997575" y="4452938"/>
              <a:ext cx="1588" cy="349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33833" name="Line 44"/>
            <p:cNvSpPr>
              <a:spLocks noChangeShapeType="1"/>
            </p:cNvSpPr>
            <p:nvPr/>
          </p:nvSpPr>
          <p:spPr bwMode="auto">
            <a:xfrm>
              <a:off x="5997575" y="4559300"/>
              <a:ext cx="1588" cy="3651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33834" name="Line 45"/>
            <p:cNvSpPr>
              <a:spLocks noChangeShapeType="1"/>
            </p:cNvSpPr>
            <p:nvPr/>
          </p:nvSpPr>
          <p:spPr bwMode="auto">
            <a:xfrm>
              <a:off x="5997575" y="4667250"/>
              <a:ext cx="1588" cy="349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33835" name="Line 46"/>
            <p:cNvSpPr>
              <a:spLocks noChangeShapeType="1"/>
            </p:cNvSpPr>
            <p:nvPr/>
          </p:nvSpPr>
          <p:spPr bwMode="auto">
            <a:xfrm>
              <a:off x="5997575" y="4773613"/>
              <a:ext cx="1588" cy="349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33836" name="Line 47"/>
            <p:cNvSpPr>
              <a:spLocks noChangeShapeType="1"/>
            </p:cNvSpPr>
            <p:nvPr/>
          </p:nvSpPr>
          <p:spPr bwMode="auto">
            <a:xfrm>
              <a:off x="5997575" y="4879975"/>
              <a:ext cx="1588" cy="3651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33837" name="Line 48"/>
            <p:cNvSpPr>
              <a:spLocks noChangeShapeType="1"/>
            </p:cNvSpPr>
            <p:nvPr/>
          </p:nvSpPr>
          <p:spPr bwMode="auto">
            <a:xfrm>
              <a:off x="5997575" y="4987925"/>
              <a:ext cx="1588" cy="349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33838" name="Line 49"/>
            <p:cNvSpPr>
              <a:spLocks noChangeShapeType="1"/>
            </p:cNvSpPr>
            <p:nvPr/>
          </p:nvSpPr>
          <p:spPr bwMode="auto">
            <a:xfrm>
              <a:off x="5997575" y="5094288"/>
              <a:ext cx="1588" cy="1746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33839" name="Line 50"/>
            <p:cNvSpPr>
              <a:spLocks noChangeShapeType="1"/>
            </p:cNvSpPr>
            <p:nvPr/>
          </p:nvSpPr>
          <p:spPr bwMode="auto">
            <a:xfrm>
              <a:off x="3395663" y="4879975"/>
              <a:ext cx="1763712" cy="339725"/>
            </a:xfrm>
            <a:prstGeom prst="line">
              <a:avLst/>
            </a:prstGeom>
            <a:noFill/>
            <a:ln w="1746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33840" name="AutoShape 51"/>
            <p:cNvSpPr>
              <a:spLocks noChangeArrowheads="1"/>
            </p:cNvSpPr>
            <p:nvPr/>
          </p:nvSpPr>
          <p:spPr bwMode="auto">
            <a:xfrm>
              <a:off x="1763713" y="3587750"/>
              <a:ext cx="1606550" cy="2408238"/>
            </a:xfrm>
            <a:prstGeom prst="roundRect">
              <a:avLst>
                <a:gd name="adj" fmla="val 19782"/>
              </a:avLst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33841" name="AutoShape 52"/>
            <p:cNvSpPr>
              <a:spLocks noChangeArrowheads="1"/>
            </p:cNvSpPr>
            <p:nvPr/>
          </p:nvSpPr>
          <p:spPr bwMode="auto">
            <a:xfrm>
              <a:off x="5132388" y="3587750"/>
              <a:ext cx="1606550" cy="2408238"/>
            </a:xfrm>
            <a:prstGeom prst="roundRect">
              <a:avLst>
                <a:gd name="adj" fmla="val 19782"/>
              </a:avLst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33842" name="Rectangle 53"/>
            <p:cNvSpPr>
              <a:spLocks noChangeArrowheads="1"/>
            </p:cNvSpPr>
            <p:nvPr/>
          </p:nvSpPr>
          <p:spPr bwMode="auto">
            <a:xfrm>
              <a:off x="2576513" y="3598863"/>
              <a:ext cx="141287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x</a:t>
              </a:r>
              <a:endParaRPr kumimoji="0" lang="en-US" alt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33843" name="Rectangle 54"/>
            <p:cNvSpPr>
              <a:spLocks noChangeArrowheads="1"/>
            </p:cNvSpPr>
            <p:nvPr/>
          </p:nvSpPr>
          <p:spPr bwMode="auto">
            <a:xfrm>
              <a:off x="5943600" y="3598863"/>
              <a:ext cx="1412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y</a:t>
              </a:r>
              <a:endParaRPr kumimoji="0" lang="en-US" alt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33844" name="Line 55"/>
            <p:cNvSpPr>
              <a:spLocks noChangeShapeType="1"/>
            </p:cNvSpPr>
            <p:nvPr/>
          </p:nvSpPr>
          <p:spPr bwMode="auto">
            <a:xfrm>
              <a:off x="3449638" y="4773613"/>
              <a:ext cx="17462" cy="17462"/>
            </a:xfrm>
            <a:prstGeom prst="line">
              <a:avLst/>
            </a:prstGeom>
            <a:noFill/>
            <a:ln w="1746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33845" name="Freeform 56"/>
            <p:cNvSpPr>
              <a:spLocks/>
            </p:cNvSpPr>
            <p:nvPr/>
          </p:nvSpPr>
          <p:spPr bwMode="auto">
            <a:xfrm>
              <a:off x="3432175" y="4756150"/>
              <a:ext cx="69850" cy="88900"/>
            </a:xfrm>
            <a:custGeom>
              <a:avLst/>
              <a:gdLst>
                <a:gd name="T0" fmla="*/ 2147483646 w 44"/>
                <a:gd name="T1" fmla="*/ 2147483646 h 56"/>
                <a:gd name="T2" fmla="*/ 2147483646 w 44"/>
                <a:gd name="T3" fmla="*/ 0 h 56"/>
                <a:gd name="T4" fmla="*/ 2147483646 w 44"/>
                <a:gd name="T5" fmla="*/ 2147483646 h 56"/>
                <a:gd name="T6" fmla="*/ 0 w 44"/>
                <a:gd name="T7" fmla="*/ 2147483646 h 56"/>
                <a:gd name="T8" fmla="*/ 2147483646 w 44"/>
                <a:gd name="T9" fmla="*/ 214748364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56"/>
                <a:gd name="T17" fmla="*/ 44 w 4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56">
                  <a:moveTo>
                    <a:pt x="22" y="22"/>
                  </a:moveTo>
                  <a:lnTo>
                    <a:pt x="22" y="0"/>
                  </a:lnTo>
                  <a:lnTo>
                    <a:pt x="44" y="56"/>
                  </a:lnTo>
                  <a:lnTo>
                    <a:pt x="0" y="22"/>
                  </a:lnTo>
                  <a:lnTo>
                    <a:pt x="22" y="22"/>
                  </a:lnTo>
                  <a:close/>
                </a:path>
              </a:pathLst>
            </a:custGeom>
            <a:noFill/>
            <a:ln w="1746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33846" name="Freeform 57"/>
            <p:cNvSpPr>
              <a:spLocks/>
            </p:cNvSpPr>
            <p:nvPr/>
          </p:nvSpPr>
          <p:spPr bwMode="auto">
            <a:xfrm>
              <a:off x="3432175" y="4756150"/>
              <a:ext cx="69850" cy="88900"/>
            </a:xfrm>
            <a:custGeom>
              <a:avLst/>
              <a:gdLst>
                <a:gd name="T0" fmla="*/ 2147483646 w 44"/>
                <a:gd name="T1" fmla="*/ 2147483646 h 56"/>
                <a:gd name="T2" fmla="*/ 2147483646 w 44"/>
                <a:gd name="T3" fmla="*/ 0 h 56"/>
                <a:gd name="T4" fmla="*/ 2147483646 w 44"/>
                <a:gd name="T5" fmla="*/ 2147483646 h 56"/>
                <a:gd name="T6" fmla="*/ 0 w 44"/>
                <a:gd name="T7" fmla="*/ 2147483646 h 56"/>
                <a:gd name="T8" fmla="*/ 2147483646 w 44"/>
                <a:gd name="T9" fmla="*/ 214748364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56"/>
                <a:gd name="T17" fmla="*/ 44 w 4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56">
                  <a:moveTo>
                    <a:pt x="22" y="22"/>
                  </a:moveTo>
                  <a:lnTo>
                    <a:pt x="22" y="0"/>
                  </a:lnTo>
                  <a:lnTo>
                    <a:pt x="44" y="56"/>
                  </a:lnTo>
                  <a:lnTo>
                    <a:pt x="0" y="22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33847" name="Line 58"/>
            <p:cNvSpPr>
              <a:spLocks noChangeShapeType="1"/>
            </p:cNvSpPr>
            <p:nvPr/>
          </p:nvSpPr>
          <p:spPr bwMode="auto">
            <a:xfrm>
              <a:off x="2789238" y="3794125"/>
              <a:ext cx="660400" cy="979488"/>
            </a:xfrm>
            <a:prstGeom prst="line">
              <a:avLst/>
            </a:prstGeom>
            <a:noFill/>
            <a:ln w="1746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33848" name="Line 59"/>
            <p:cNvSpPr>
              <a:spLocks noChangeShapeType="1"/>
            </p:cNvSpPr>
            <p:nvPr/>
          </p:nvSpPr>
          <p:spPr bwMode="auto">
            <a:xfrm flipV="1">
              <a:off x="5783263" y="3846513"/>
              <a:ext cx="19050" cy="17462"/>
            </a:xfrm>
            <a:prstGeom prst="line">
              <a:avLst/>
            </a:prstGeom>
            <a:noFill/>
            <a:ln w="1746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33849" name="Freeform 60"/>
            <p:cNvSpPr>
              <a:spLocks/>
            </p:cNvSpPr>
            <p:nvPr/>
          </p:nvSpPr>
          <p:spPr bwMode="auto">
            <a:xfrm>
              <a:off x="5783263" y="3794125"/>
              <a:ext cx="53975" cy="69850"/>
            </a:xfrm>
            <a:custGeom>
              <a:avLst/>
              <a:gdLst>
                <a:gd name="T0" fmla="*/ 2147483646 w 34"/>
                <a:gd name="T1" fmla="*/ 2147483646 h 44"/>
                <a:gd name="T2" fmla="*/ 0 w 34"/>
                <a:gd name="T3" fmla="*/ 2147483646 h 44"/>
                <a:gd name="T4" fmla="*/ 2147483646 w 34"/>
                <a:gd name="T5" fmla="*/ 0 h 44"/>
                <a:gd name="T6" fmla="*/ 2147483646 w 34"/>
                <a:gd name="T7" fmla="*/ 2147483646 h 44"/>
                <a:gd name="T8" fmla="*/ 2147483646 w 34"/>
                <a:gd name="T9" fmla="*/ 214748364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4"/>
                <a:gd name="T17" fmla="*/ 34 w 3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4">
                  <a:moveTo>
                    <a:pt x="12" y="33"/>
                  </a:moveTo>
                  <a:lnTo>
                    <a:pt x="0" y="33"/>
                  </a:lnTo>
                  <a:lnTo>
                    <a:pt x="34" y="0"/>
                  </a:lnTo>
                  <a:lnTo>
                    <a:pt x="23" y="44"/>
                  </a:lnTo>
                  <a:lnTo>
                    <a:pt x="12" y="33"/>
                  </a:lnTo>
                  <a:close/>
                </a:path>
              </a:pathLst>
            </a:custGeom>
            <a:noFill/>
            <a:ln w="1746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33850" name="Freeform 61"/>
            <p:cNvSpPr>
              <a:spLocks/>
            </p:cNvSpPr>
            <p:nvPr/>
          </p:nvSpPr>
          <p:spPr bwMode="auto">
            <a:xfrm>
              <a:off x="5783263" y="3794125"/>
              <a:ext cx="53975" cy="69850"/>
            </a:xfrm>
            <a:custGeom>
              <a:avLst/>
              <a:gdLst>
                <a:gd name="T0" fmla="*/ 2147483646 w 34"/>
                <a:gd name="T1" fmla="*/ 2147483646 h 44"/>
                <a:gd name="T2" fmla="*/ 0 w 34"/>
                <a:gd name="T3" fmla="*/ 2147483646 h 44"/>
                <a:gd name="T4" fmla="*/ 2147483646 w 34"/>
                <a:gd name="T5" fmla="*/ 0 h 44"/>
                <a:gd name="T6" fmla="*/ 2147483646 w 34"/>
                <a:gd name="T7" fmla="*/ 2147483646 h 44"/>
                <a:gd name="T8" fmla="*/ 2147483646 w 34"/>
                <a:gd name="T9" fmla="*/ 214748364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4"/>
                <a:gd name="T17" fmla="*/ 34 w 3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4">
                  <a:moveTo>
                    <a:pt x="12" y="33"/>
                  </a:moveTo>
                  <a:lnTo>
                    <a:pt x="0" y="33"/>
                  </a:lnTo>
                  <a:lnTo>
                    <a:pt x="34" y="0"/>
                  </a:lnTo>
                  <a:lnTo>
                    <a:pt x="23" y="44"/>
                  </a:lnTo>
                  <a:lnTo>
                    <a:pt x="12" y="33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33851" name="Line 62"/>
            <p:cNvSpPr>
              <a:spLocks noChangeShapeType="1"/>
            </p:cNvSpPr>
            <p:nvPr/>
          </p:nvSpPr>
          <p:spPr bwMode="auto">
            <a:xfrm flipV="1">
              <a:off x="5053013" y="3863975"/>
              <a:ext cx="730250" cy="1319213"/>
            </a:xfrm>
            <a:prstGeom prst="line">
              <a:avLst/>
            </a:prstGeom>
            <a:noFill/>
            <a:ln w="1746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33852" name="Line 67"/>
            <p:cNvSpPr>
              <a:spLocks noChangeShapeType="1"/>
            </p:cNvSpPr>
            <p:nvPr/>
          </p:nvSpPr>
          <p:spPr bwMode="auto">
            <a:xfrm flipH="1">
              <a:off x="4714875" y="5343525"/>
              <a:ext cx="587375" cy="909638"/>
            </a:xfrm>
            <a:prstGeom prst="line">
              <a:avLst/>
            </a:prstGeom>
            <a:noFill/>
            <a:ln w="17463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33853" name="Rectangle 70"/>
            <p:cNvSpPr>
              <a:spLocks noChangeArrowheads="1"/>
            </p:cNvSpPr>
            <p:nvPr/>
          </p:nvSpPr>
          <p:spPr bwMode="auto">
            <a:xfrm>
              <a:off x="3217863" y="6234113"/>
              <a:ext cx="5307012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7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1 numaralı süreçten 5 tipinde etiketli bir mesaj bekliyor.</a:t>
              </a:r>
              <a:endParaRPr kumimoji="0" lang="en-US" altLang="tr-TR" sz="1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33856" name="Rectangle 62"/>
            <p:cNvSpPr>
              <a:spLocks noChangeArrowheads="1"/>
            </p:cNvSpPr>
            <p:nvPr/>
          </p:nvSpPr>
          <p:spPr bwMode="auto">
            <a:xfrm>
              <a:off x="3657600" y="4267200"/>
              <a:ext cx="1295400" cy="6159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Verinin </a:t>
              </a:r>
              <a:br>
                <a:rPr kumimoji="0" lang="tr-TR" altLang="tr-TR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</a:br>
              <a:r>
                <a:rPr kumimoji="0" lang="tr-TR" altLang="tr-TR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hareketi</a:t>
              </a:r>
              <a:endParaRPr kumimoji="0" lang="en-US" altLang="tr-T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9513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22551"/>
            <a:ext cx="6962775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6</a:t>
            </a:fld>
            <a:endParaRPr lang="tr-T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Süreç (Process) Kavramı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b="1" i="1" u="sng" dirty="0"/>
              <a:t>Process Durumu (State)</a:t>
            </a:r>
          </a:p>
          <a:p>
            <a:r>
              <a:rPr lang="tr-TR" sz="2000" dirty="0"/>
              <a:t>Bir process çalıştığı sürece durum değiştirir. </a:t>
            </a:r>
          </a:p>
          <a:p>
            <a:pPr lvl="1"/>
            <a:r>
              <a:rPr lang="tr-TR" sz="1800" b="1" i="1" dirty="0">
                <a:solidFill>
                  <a:srgbClr val="FF0000"/>
                </a:solidFill>
              </a:rPr>
              <a:t>New</a:t>
            </a:r>
            <a:r>
              <a:rPr lang="tr-TR" sz="1800" dirty="0"/>
              <a:t>: Process oluşturulmaktadır. </a:t>
            </a:r>
          </a:p>
          <a:p>
            <a:pPr lvl="1"/>
            <a:r>
              <a:rPr lang="tr-TR" sz="1800" b="1" i="1" dirty="0">
                <a:solidFill>
                  <a:srgbClr val="FF0000"/>
                </a:solidFill>
              </a:rPr>
              <a:t>Running</a:t>
            </a:r>
            <a:r>
              <a:rPr lang="tr-TR" sz="1800" dirty="0"/>
              <a:t>: Komutlar çalıştırılmaktadır. </a:t>
            </a:r>
          </a:p>
          <a:p>
            <a:pPr lvl="1"/>
            <a:r>
              <a:rPr lang="tr-TR" sz="1800" b="1" i="1" dirty="0">
                <a:solidFill>
                  <a:srgbClr val="FF0000"/>
                </a:solidFill>
              </a:rPr>
              <a:t>Waiting</a:t>
            </a:r>
            <a:r>
              <a:rPr lang="tr-TR" sz="1800" dirty="0"/>
              <a:t>: Process bir olayın gerçekleşmesini beklemektedir (I/O, bir cihazdan geribildirim). </a:t>
            </a:r>
          </a:p>
          <a:p>
            <a:pPr lvl="1"/>
            <a:r>
              <a:rPr lang="tr-TR" sz="1800" b="1" i="1" dirty="0">
                <a:solidFill>
                  <a:srgbClr val="FF0000"/>
                </a:solidFill>
              </a:rPr>
              <a:t>Ready</a:t>
            </a:r>
            <a:r>
              <a:rPr lang="tr-TR" sz="1800" dirty="0"/>
              <a:t>: Process çalışmak için CPU’ya atanmak üzere bekliyor. </a:t>
            </a:r>
          </a:p>
          <a:p>
            <a:pPr lvl="1"/>
            <a:r>
              <a:rPr lang="tr-TR" sz="1800" b="1" i="1" dirty="0">
                <a:solidFill>
                  <a:srgbClr val="FF0000"/>
                </a:solidFill>
              </a:rPr>
              <a:t>Terminated</a:t>
            </a:r>
            <a:r>
              <a:rPr lang="tr-TR" sz="1800" dirty="0"/>
              <a:t>: Process çalışmasını sonlandırır.</a:t>
            </a:r>
            <a:endParaRPr lang="tr-TR" sz="1800" b="1" i="1" u="sng" dirty="0"/>
          </a:p>
        </p:txBody>
      </p:sp>
    </p:spTree>
    <p:extLst>
      <p:ext uri="{BB962C8B-B14F-4D97-AF65-F5344CB8AC3E}">
        <p14:creationId xmlns:p14="http://schemas.microsoft.com/office/powerpoint/2010/main" val="37567867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tr-TR" altLang="en-US" sz="3600" dirty="0"/>
              <a:t>Güvenli Olmayan Mesaj Geçişi Örneği</a:t>
            </a:r>
            <a:endParaRPr lang="en-US" altLang="en-US" sz="3600" dirty="0"/>
          </a:p>
        </p:txBody>
      </p:sp>
      <p:sp>
        <p:nvSpPr>
          <p:cNvPr id="3491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792FE1-C54A-412F-A48F-E74EB669B8C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4819" name="AutoShape 4"/>
          <p:cNvSpPr>
            <a:spLocks noChangeArrowheads="1"/>
          </p:cNvSpPr>
          <p:nvPr/>
        </p:nvSpPr>
        <p:spPr bwMode="auto">
          <a:xfrm>
            <a:off x="3810000" y="1295400"/>
            <a:ext cx="1406525" cy="2117725"/>
          </a:xfrm>
          <a:prstGeom prst="roundRect">
            <a:avLst>
              <a:gd name="adj" fmla="val 22500"/>
            </a:avLst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820" name="AutoShape 5"/>
          <p:cNvSpPr>
            <a:spLocks noChangeArrowheads="1"/>
          </p:cNvSpPr>
          <p:nvPr/>
        </p:nvSpPr>
        <p:spPr bwMode="auto">
          <a:xfrm>
            <a:off x="6281738" y="1295400"/>
            <a:ext cx="1406525" cy="2117725"/>
          </a:xfrm>
          <a:prstGeom prst="roundRect">
            <a:avLst>
              <a:gd name="adj" fmla="val 22500"/>
            </a:avLst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821" name="AutoShape 6"/>
          <p:cNvSpPr>
            <a:spLocks noChangeArrowheads="1"/>
          </p:cNvSpPr>
          <p:nvPr/>
        </p:nvSpPr>
        <p:spPr bwMode="auto">
          <a:xfrm>
            <a:off x="3863975" y="2006600"/>
            <a:ext cx="1317625" cy="357188"/>
          </a:xfrm>
          <a:prstGeom prst="roundRect">
            <a:avLst>
              <a:gd name="adj" fmla="val 47620"/>
            </a:avLst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822" name="AutoShape 7"/>
          <p:cNvSpPr>
            <a:spLocks noChangeArrowheads="1"/>
          </p:cNvSpPr>
          <p:nvPr/>
        </p:nvSpPr>
        <p:spPr bwMode="auto">
          <a:xfrm>
            <a:off x="6316663" y="2362200"/>
            <a:ext cx="1317625" cy="357188"/>
          </a:xfrm>
          <a:prstGeom prst="roundRect">
            <a:avLst>
              <a:gd name="adj" fmla="val 47620"/>
            </a:avLst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823" name="Rectangle 8"/>
          <p:cNvSpPr>
            <a:spLocks noChangeArrowheads="1"/>
          </p:cNvSpPr>
          <p:nvPr/>
        </p:nvSpPr>
        <p:spPr bwMode="auto">
          <a:xfrm>
            <a:off x="3214688" y="2052638"/>
            <a:ext cx="2762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tr-TR" sz="13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lib()</a:t>
            </a:r>
            <a:endParaRPr kumimoji="0" lang="en-US" alt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824" name="Rectangle 9"/>
          <p:cNvSpPr>
            <a:spLocks noChangeArrowheads="1"/>
          </p:cNvSpPr>
          <p:nvPr/>
        </p:nvSpPr>
        <p:spPr bwMode="auto">
          <a:xfrm>
            <a:off x="7785100" y="2389188"/>
            <a:ext cx="2762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tr-TR" sz="13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lib()</a:t>
            </a:r>
            <a:endParaRPr kumimoji="0" lang="en-US" alt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825" name="Rectangle 10"/>
          <p:cNvSpPr>
            <a:spLocks noChangeArrowheads="1"/>
          </p:cNvSpPr>
          <p:nvPr/>
        </p:nvSpPr>
        <p:spPr bwMode="auto">
          <a:xfrm>
            <a:off x="3979863" y="1554163"/>
            <a:ext cx="1030287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tr-TR" sz="13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send(…,1,…);</a:t>
            </a:r>
            <a:endParaRPr kumimoji="0" lang="en-US" alt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826" name="Rectangle 11"/>
          <p:cNvSpPr>
            <a:spLocks noChangeArrowheads="1"/>
          </p:cNvSpPr>
          <p:nvPr/>
        </p:nvSpPr>
        <p:spPr bwMode="auto">
          <a:xfrm>
            <a:off x="6451600" y="2887663"/>
            <a:ext cx="9842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tr-TR" sz="13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recv(…,0,…);</a:t>
            </a:r>
            <a:endParaRPr kumimoji="0" lang="en-US" alt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827" name="Rectangle 12"/>
          <p:cNvSpPr>
            <a:spLocks noChangeArrowheads="1"/>
          </p:cNvSpPr>
          <p:nvPr/>
        </p:nvSpPr>
        <p:spPr bwMode="auto">
          <a:xfrm>
            <a:off x="4090988" y="1003300"/>
            <a:ext cx="7540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Süreç</a:t>
            </a:r>
            <a:r>
              <a:rPr kumimoji="0" lang="en-US" altLang="tr-TR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0</a:t>
            </a:r>
            <a:endParaRPr kumimoji="0" lang="en-US" alt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828" name="Rectangle 13"/>
          <p:cNvSpPr>
            <a:spLocks noChangeArrowheads="1"/>
          </p:cNvSpPr>
          <p:nvPr/>
        </p:nvSpPr>
        <p:spPr bwMode="auto">
          <a:xfrm>
            <a:off x="6561138" y="1003300"/>
            <a:ext cx="7540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Süreç</a:t>
            </a:r>
            <a:r>
              <a:rPr kumimoji="0" lang="en-US" altLang="tr-TR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1</a:t>
            </a:r>
            <a:endParaRPr kumimoji="0" lang="en-US" alt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829" name="Rectangle 14"/>
          <p:cNvSpPr>
            <a:spLocks noChangeArrowheads="1"/>
          </p:cNvSpPr>
          <p:nvPr/>
        </p:nvSpPr>
        <p:spPr bwMode="auto">
          <a:xfrm>
            <a:off x="3979863" y="2016125"/>
            <a:ext cx="103028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tr-TR" sz="13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send(…,1,…);</a:t>
            </a:r>
            <a:endParaRPr kumimoji="0" lang="en-US" alt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830" name="Rectangle 15"/>
          <p:cNvSpPr>
            <a:spLocks noChangeArrowheads="1"/>
          </p:cNvSpPr>
          <p:nvPr/>
        </p:nvSpPr>
        <p:spPr bwMode="auto">
          <a:xfrm>
            <a:off x="6451600" y="2371725"/>
            <a:ext cx="9842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tr-TR" sz="13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recv(…,0,…);</a:t>
            </a:r>
            <a:endParaRPr kumimoji="0" lang="en-US" alt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831" name="Rectangle 16"/>
          <p:cNvSpPr>
            <a:spLocks noChangeArrowheads="1"/>
          </p:cNvSpPr>
          <p:nvPr/>
        </p:nvSpPr>
        <p:spPr bwMode="auto">
          <a:xfrm>
            <a:off x="779463" y="2286000"/>
            <a:ext cx="219868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tr-TR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(a) </a:t>
            </a:r>
            <a:r>
              <a:rPr kumimoji="0" lang="tr-TR" altLang="tr-TR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Planlanan davranış</a:t>
            </a:r>
            <a:endParaRPr kumimoji="0" lang="en-US" alt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832" name="Rectangle 18"/>
          <p:cNvSpPr>
            <a:spLocks noChangeArrowheads="1"/>
          </p:cNvSpPr>
          <p:nvPr/>
        </p:nvSpPr>
        <p:spPr bwMode="auto">
          <a:xfrm>
            <a:off x="781050" y="4967288"/>
            <a:ext cx="20383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tr-TR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(b) </a:t>
            </a:r>
            <a:r>
              <a:rPr kumimoji="0" lang="tr-TR" altLang="tr-TR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Olası bir davranış</a:t>
            </a:r>
            <a:endParaRPr kumimoji="0" lang="en-US" alt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833" name="Line 22"/>
          <p:cNvSpPr>
            <a:spLocks noChangeShapeType="1"/>
          </p:cNvSpPr>
          <p:nvPr/>
        </p:nvSpPr>
        <p:spPr bwMode="auto">
          <a:xfrm>
            <a:off x="6256338" y="2922588"/>
            <a:ext cx="17462" cy="17462"/>
          </a:xfrm>
          <a:prstGeom prst="line">
            <a:avLst/>
          </a:prstGeom>
          <a:noFill/>
          <a:ln w="1746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834" name="Freeform 23"/>
          <p:cNvSpPr>
            <a:spLocks/>
          </p:cNvSpPr>
          <p:nvPr/>
        </p:nvSpPr>
        <p:spPr bwMode="auto">
          <a:xfrm>
            <a:off x="6256338" y="2922588"/>
            <a:ext cx="69850" cy="71437"/>
          </a:xfrm>
          <a:custGeom>
            <a:avLst/>
            <a:gdLst>
              <a:gd name="T0" fmla="*/ 2147483646 w 44"/>
              <a:gd name="T1" fmla="*/ 2147483646 h 45"/>
              <a:gd name="T2" fmla="*/ 2147483646 w 44"/>
              <a:gd name="T3" fmla="*/ 0 h 45"/>
              <a:gd name="T4" fmla="*/ 2147483646 w 44"/>
              <a:gd name="T5" fmla="*/ 2147483646 h 45"/>
              <a:gd name="T6" fmla="*/ 0 w 44"/>
              <a:gd name="T7" fmla="*/ 2147483646 h 45"/>
              <a:gd name="T8" fmla="*/ 2147483646 w 44"/>
              <a:gd name="T9" fmla="*/ 2147483646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"/>
              <a:gd name="T16" fmla="*/ 0 h 45"/>
              <a:gd name="T17" fmla="*/ 44 w 44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" h="45">
                <a:moveTo>
                  <a:pt x="11" y="11"/>
                </a:moveTo>
                <a:lnTo>
                  <a:pt x="11" y="0"/>
                </a:lnTo>
                <a:lnTo>
                  <a:pt x="44" y="45"/>
                </a:lnTo>
                <a:lnTo>
                  <a:pt x="0" y="11"/>
                </a:lnTo>
                <a:lnTo>
                  <a:pt x="11" y="11"/>
                </a:lnTo>
                <a:close/>
              </a:path>
            </a:pathLst>
          </a:custGeom>
          <a:noFill/>
          <a:ln w="1746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835" name="Freeform 24"/>
          <p:cNvSpPr>
            <a:spLocks/>
          </p:cNvSpPr>
          <p:nvPr/>
        </p:nvSpPr>
        <p:spPr bwMode="auto">
          <a:xfrm>
            <a:off x="6256338" y="2922588"/>
            <a:ext cx="69850" cy="71437"/>
          </a:xfrm>
          <a:custGeom>
            <a:avLst/>
            <a:gdLst>
              <a:gd name="T0" fmla="*/ 2147483646 w 44"/>
              <a:gd name="T1" fmla="*/ 2147483646 h 45"/>
              <a:gd name="T2" fmla="*/ 2147483646 w 44"/>
              <a:gd name="T3" fmla="*/ 0 h 45"/>
              <a:gd name="T4" fmla="*/ 2147483646 w 44"/>
              <a:gd name="T5" fmla="*/ 2147483646 h 45"/>
              <a:gd name="T6" fmla="*/ 0 w 44"/>
              <a:gd name="T7" fmla="*/ 2147483646 h 45"/>
              <a:gd name="T8" fmla="*/ 2147483646 w 44"/>
              <a:gd name="T9" fmla="*/ 2147483646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"/>
              <a:gd name="T16" fmla="*/ 0 h 45"/>
              <a:gd name="T17" fmla="*/ 44 w 44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" h="45">
                <a:moveTo>
                  <a:pt x="11" y="11"/>
                </a:moveTo>
                <a:lnTo>
                  <a:pt x="11" y="0"/>
                </a:lnTo>
                <a:lnTo>
                  <a:pt x="44" y="45"/>
                </a:lnTo>
                <a:lnTo>
                  <a:pt x="0" y="11"/>
                </a:lnTo>
                <a:lnTo>
                  <a:pt x="11" y="1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836" name="Line 25"/>
          <p:cNvSpPr>
            <a:spLocks noChangeShapeType="1"/>
          </p:cNvSpPr>
          <p:nvPr/>
        </p:nvSpPr>
        <p:spPr bwMode="auto">
          <a:xfrm>
            <a:off x="4975225" y="1731963"/>
            <a:ext cx="1281113" cy="1190625"/>
          </a:xfrm>
          <a:prstGeom prst="line">
            <a:avLst/>
          </a:prstGeom>
          <a:noFill/>
          <a:ln w="1746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837" name="Line 26"/>
          <p:cNvSpPr>
            <a:spLocks noChangeShapeType="1"/>
          </p:cNvSpPr>
          <p:nvPr/>
        </p:nvSpPr>
        <p:spPr bwMode="auto">
          <a:xfrm>
            <a:off x="7024688" y="1358900"/>
            <a:ext cx="1587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838" name="Line 27"/>
          <p:cNvSpPr>
            <a:spLocks noChangeShapeType="1"/>
          </p:cNvSpPr>
          <p:nvPr/>
        </p:nvSpPr>
        <p:spPr bwMode="auto">
          <a:xfrm>
            <a:off x="6967538" y="1447800"/>
            <a:ext cx="1587" cy="1746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839" name="Line 28"/>
          <p:cNvSpPr>
            <a:spLocks noChangeShapeType="1"/>
          </p:cNvSpPr>
          <p:nvPr/>
        </p:nvSpPr>
        <p:spPr bwMode="auto">
          <a:xfrm>
            <a:off x="6967538" y="1536700"/>
            <a:ext cx="1587" cy="349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840" name="Line 29"/>
          <p:cNvSpPr>
            <a:spLocks noChangeShapeType="1"/>
          </p:cNvSpPr>
          <p:nvPr/>
        </p:nvSpPr>
        <p:spPr bwMode="auto">
          <a:xfrm>
            <a:off x="6967538" y="1643063"/>
            <a:ext cx="1587" cy="17462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841" name="Line 30"/>
          <p:cNvSpPr>
            <a:spLocks noChangeShapeType="1"/>
          </p:cNvSpPr>
          <p:nvPr/>
        </p:nvSpPr>
        <p:spPr bwMode="auto">
          <a:xfrm>
            <a:off x="6967538" y="1731963"/>
            <a:ext cx="1587" cy="349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842" name="Line 31"/>
          <p:cNvSpPr>
            <a:spLocks noChangeShapeType="1"/>
          </p:cNvSpPr>
          <p:nvPr/>
        </p:nvSpPr>
        <p:spPr bwMode="auto">
          <a:xfrm>
            <a:off x="6967538" y="1838325"/>
            <a:ext cx="1587" cy="1746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843" name="Line 32"/>
          <p:cNvSpPr>
            <a:spLocks noChangeShapeType="1"/>
          </p:cNvSpPr>
          <p:nvPr/>
        </p:nvSpPr>
        <p:spPr bwMode="auto">
          <a:xfrm>
            <a:off x="6967538" y="1944688"/>
            <a:ext cx="1587" cy="17462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844" name="Line 33"/>
          <p:cNvSpPr>
            <a:spLocks noChangeShapeType="1"/>
          </p:cNvSpPr>
          <p:nvPr/>
        </p:nvSpPr>
        <p:spPr bwMode="auto">
          <a:xfrm>
            <a:off x="6967538" y="2033588"/>
            <a:ext cx="1587" cy="36512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845" name="Line 34"/>
          <p:cNvSpPr>
            <a:spLocks noChangeShapeType="1"/>
          </p:cNvSpPr>
          <p:nvPr/>
        </p:nvSpPr>
        <p:spPr bwMode="auto">
          <a:xfrm>
            <a:off x="6967538" y="2139950"/>
            <a:ext cx="1587" cy="1905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846" name="Line 35"/>
          <p:cNvSpPr>
            <a:spLocks noChangeShapeType="1"/>
          </p:cNvSpPr>
          <p:nvPr/>
        </p:nvSpPr>
        <p:spPr bwMode="auto">
          <a:xfrm>
            <a:off x="6967538" y="2228850"/>
            <a:ext cx="1587" cy="3651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847" name="Line 36"/>
          <p:cNvSpPr>
            <a:spLocks noChangeShapeType="1"/>
          </p:cNvSpPr>
          <p:nvPr/>
        </p:nvSpPr>
        <p:spPr bwMode="auto">
          <a:xfrm>
            <a:off x="6967538" y="2336800"/>
            <a:ext cx="1587" cy="1746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848" name="Line 37"/>
          <p:cNvSpPr>
            <a:spLocks noChangeShapeType="1"/>
          </p:cNvSpPr>
          <p:nvPr/>
        </p:nvSpPr>
        <p:spPr bwMode="auto">
          <a:xfrm>
            <a:off x="6967538" y="2709863"/>
            <a:ext cx="1587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849" name="Line 38"/>
          <p:cNvSpPr>
            <a:spLocks noChangeShapeType="1"/>
          </p:cNvSpPr>
          <p:nvPr/>
        </p:nvSpPr>
        <p:spPr bwMode="auto">
          <a:xfrm>
            <a:off x="6967538" y="2798763"/>
            <a:ext cx="1587" cy="349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850" name="Line 39"/>
          <p:cNvSpPr>
            <a:spLocks noChangeShapeType="1"/>
          </p:cNvSpPr>
          <p:nvPr/>
        </p:nvSpPr>
        <p:spPr bwMode="auto">
          <a:xfrm>
            <a:off x="6967538" y="2922588"/>
            <a:ext cx="1587" cy="17462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851" name="Line 40"/>
          <p:cNvSpPr>
            <a:spLocks noChangeShapeType="1"/>
          </p:cNvSpPr>
          <p:nvPr/>
        </p:nvSpPr>
        <p:spPr bwMode="auto">
          <a:xfrm>
            <a:off x="6967538" y="3117850"/>
            <a:ext cx="1587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852" name="Line 41"/>
          <p:cNvSpPr>
            <a:spLocks noChangeShapeType="1"/>
          </p:cNvSpPr>
          <p:nvPr/>
        </p:nvSpPr>
        <p:spPr bwMode="auto">
          <a:xfrm>
            <a:off x="6967538" y="3206750"/>
            <a:ext cx="1587" cy="3651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853" name="Line 42"/>
          <p:cNvSpPr>
            <a:spLocks noChangeShapeType="1"/>
          </p:cNvSpPr>
          <p:nvPr/>
        </p:nvSpPr>
        <p:spPr bwMode="auto">
          <a:xfrm>
            <a:off x="6967538" y="3332163"/>
            <a:ext cx="1587" cy="17462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854" name="Line 43"/>
          <p:cNvSpPr>
            <a:spLocks noChangeShapeType="1"/>
          </p:cNvSpPr>
          <p:nvPr/>
        </p:nvSpPr>
        <p:spPr bwMode="auto">
          <a:xfrm>
            <a:off x="4513263" y="1766888"/>
            <a:ext cx="1587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855" name="Line 44"/>
          <p:cNvSpPr>
            <a:spLocks noChangeShapeType="1"/>
          </p:cNvSpPr>
          <p:nvPr/>
        </p:nvSpPr>
        <p:spPr bwMode="auto">
          <a:xfrm>
            <a:off x="4513263" y="1838325"/>
            <a:ext cx="1587" cy="1746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856" name="Line 45"/>
          <p:cNvSpPr>
            <a:spLocks noChangeShapeType="1"/>
          </p:cNvSpPr>
          <p:nvPr/>
        </p:nvSpPr>
        <p:spPr bwMode="auto">
          <a:xfrm>
            <a:off x="4513263" y="1927225"/>
            <a:ext cx="1587" cy="1746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857" name="Line 46"/>
          <p:cNvSpPr>
            <a:spLocks noChangeShapeType="1"/>
          </p:cNvSpPr>
          <p:nvPr/>
        </p:nvSpPr>
        <p:spPr bwMode="auto">
          <a:xfrm>
            <a:off x="4513263" y="2354263"/>
            <a:ext cx="1587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858" name="Line 47"/>
          <p:cNvSpPr>
            <a:spLocks noChangeShapeType="1"/>
          </p:cNvSpPr>
          <p:nvPr/>
        </p:nvSpPr>
        <p:spPr bwMode="auto">
          <a:xfrm>
            <a:off x="4513263" y="2443163"/>
            <a:ext cx="1587" cy="17462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859" name="Line 48"/>
          <p:cNvSpPr>
            <a:spLocks noChangeShapeType="1"/>
          </p:cNvSpPr>
          <p:nvPr/>
        </p:nvSpPr>
        <p:spPr bwMode="auto">
          <a:xfrm>
            <a:off x="4513263" y="2532063"/>
            <a:ext cx="1587" cy="349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860" name="Line 49"/>
          <p:cNvSpPr>
            <a:spLocks noChangeShapeType="1"/>
          </p:cNvSpPr>
          <p:nvPr/>
        </p:nvSpPr>
        <p:spPr bwMode="auto">
          <a:xfrm>
            <a:off x="4513263" y="2638425"/>
            <a:ext cx="1587" cy="1746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861" name="Line 50"/>
          <p:cNvSpPr>
            <a:spLocks noChangeShapeType="1"/>
          </p:cNvSpPr>
          <p:nvPr/>
        </p:nvSpPr>
        <p:spPr bwMode="auto">
          <a:xfrm>
            <a:off x="4513263" y="2744788"/>
            <a:ext cx="1587" cy="17462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862" name="Line 51"/>
          <p:cNvSpPr>
            <a:spLocks noChangeShapeType="1"/>
          </p:cNvSpPr>
          <p:nvPr/>
        </p:nvSpPr>
        <p:spPr bwMode="auto">
          <a:xfrm>
            <a:off x="4513263" y="2833688"/>
            <a:ext cx="1587" cy="349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863" name="Line 52"/>
          <p:cNvSpPr>
            <a:spLocks noChangeShapeType="1"/>
          </p:cNvSpPr>
          <p:nvPr/>
        </p:nvSpPr>
        <p:spPr bwMode="auto">
          <a:xfrm>
            <a:off x="4513263" y="2940050"/>
            <a:ext cx="1587" cy="1746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864" name="Line 53"/>
          <p:cNvSpPr>
            <a:spLocks noChangeShapeType="1"/>
          </p:cNvSpPr>
          <p:nvPr/>
        </p:nvSpPr>
        <p:spPr bwMode="auto">
          <a:xfrm>
            <a:off x="4513263" y="3046413"/>
            <a:ext cx="1587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865" name="Line 54"/>
          <p:cNvSpPr>
            <a:spLocks noChangeShapeType="1"/>
          </p:cNvSpPr>
          <p:nvPr/>
        </p:nvSpPr>
        <p:spPr bwMode="auto">
          <a:xfrm>
            <a:off x="6219825" y="2478088"/>
            <a:ext cx="17463" cy="1587"/>
          </a:xfrm>
          <a:prstGeom prst="line">
            <a:avLst/>
          </a:prstGeom>
          <a:noFill/>
          <a:ln w="174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866" name="Freeform 55"/>
          <p:cNvSpPr>
            <a:spLocks/>
          </p:cNvSpPr>
          <p:nvPr/>
        </p:nvSpPr>
        <p:spPr bwMode="auto">
          <a:xfrm>
            <a:off x="6219825" y="2460625"/>
            <a:ext cx="71438" cy="34925"/>
          </a:xfrm>
          <a:custGeom>
            <a:avLst/>
            <a:gdLst>
              <a:gd name="T0" fmla="*/ 2147483646 w 45"/>
              <a:gd name="T1" fmla="*/ 2147483646 h 22"/>
              <a:gd name="T2" fmla="*/ 0 w 45"/>
              <a:gd name="T3" fmla="*/ 0 h 22"/>
              <a:gd name="T4" fmla="*/ 2147483646 w 45"/>
              <a:gd name="T5" fmla="*/ 2147483646 h 22"/>
              <a:gd name="T6" fmla="*/ 0 w 45"/>
              <a:gd name="T7" fmla="*/ 2147483646 h 22"/>
              <a:gd name="T8" fmla="*/ 2147483646 w 45"/>
              <a:gd name="T9" fmla="*/ 2147483646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22"/>
              <a:gd name="T17" fmla="*/ 45 w 45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22">
                <a:moveTo>
                  <a:pt x="11" y="11"/>
                </a:moveTo>
                <a:lnTo>
                  <a:pt x="0" y="0"/>
                </a:lnTo>
                <a:lnTo>
                  <a:pt x="45" y="22"/>
                </a:lnTo>
                <a:lnTo>
                  <a:pt x="0" y="22"/>
                </a:lnTo>
                <a:lnTo>
                  <a:pt x="11" y="11"/>
                </a:lnTo>
                <a:close/>
              </a:path>
            </a:pathLst>
          </a:custGeom>
          <a:noFill/>
          <a:ln w="174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867" name="Freeform 56"/>
          <p:cNvSpPr>
            <a:spLocks/>
          </p:cNvSpPr>
          <p:nvPr/>
        </p:nvSpPr>
        <p:spPr bwMode="auto">
          <a:xfrm>
            <a:off x="6219825" y="2460625"/>
            <a:ext cx="71438" cy="34925"/>
          </a:xfrm>
          <a:custGeom>
            <a:avLst/>
            <a:gdLst>
              <a:gd name="T0" fmla="*/ 2147483646 w 45"/>
              <a:gd name="T1" fmla="*/ 2147483646 h 22"/>
              <a:gd name="T2" fmla="*/ 0 w 45"/>
              <a:gd name="T3" fmla="*/ 0 h 22"/>
              <a:gd name="T4" fmla="*/ 2147483646 w 45"/>
              <a:gd name="T5" fmla="*/ 2147483646 h 22"/>
              <a:gd name="T6" fmla="*/ 0 w 45"/>
              <a:gd name="T7" fmla="*/ 2147483646 h 22"/>
              <a:gd name="T8" fmla="*/ 2147483646 w 45"/>
              <a:gd name="T9" fmla="*/ 2147483646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22"/>
              <a:gd name="T17" fmla="*/ 45 w 45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22">
                <a:moveTo>
                  <a:pt x="11" y="11"/>
                </a:moveTo>
                <a:lnTo>
                  <a:pt x="0" y="0"/>
                </a:lnTo>
                <a:lnTo>
                  <a:pt x="45" y="22"/>
                </a:lnTo>
                <a:lnTo>
                  <a:pt x="0" y="22"/>
                </a:lnTo>
                <a:lnTo>
                  <a:pt x="11" y="11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868" name="Line 57"/>
          <p:cNvSpPr>
            <a:spLocks noChangeShapeType="1"/>
          </p:cNvSpPr>
          <p:nvPr/>
        </p:nvSpPr>
        <p:spPr bwMode="auto">
          <a:xfrm>
            <a:off x="5118100" y="2193925"/>
            <a:ext cx="1101725" cy="284163"/>
          </a:xfrm>
          <a:prstGeom prst="line">
            <a:avLst/>
          </a:prstGeom>
          <a:noFill/>
          <a:ln w="174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869" name="AutoShape 58"/>
          <p:cNvSpPr>
            <a:spLocks noChangeArrowheads="1"/>
          </p:cNvSpPr>
          <p:nvPr/>
        </p:nvSpPr>
        <p:spPr bwMode="auto">
          <a:xfrm>
            <a:off x="3810000" y="4086225"/>
            <a:ext cx="1406525" cy="2117725"/>
          </a:xfrm>
          <a:prstGeom prst="roundRect">
            <a:avLst>
              <a:gd name="adj" fmla="val 22500"/>
            </a:avLst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870" name="AutoShape 59"/>
          <p:cNvSpPr>
            <a:spLocks noChangeArrowheads="1"/>
          </p:cNvSpPr>
          <p:nvPr/>
        </p:nvSpPr>
        <p:spPr bwMode="auto">
          <a:xfrm>
            <a:off x="6281738" y="4086225"/>
            <a:ext cx="1406525" cy="2117725"/>
          </a:xfrm>
          <a:prstGeom prst="roundRect">
            <a:avLst>
              <a:gd name="adj" fmla="val 22500"/>
            </a:avLst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871" name="AutoShape 60"/>
          <p:cNvSpPr>
            <a:spLocks noChangeArrowheads="1"/>
          </p:cNvSpPr>
          <p:nvPr/>
        </p:nvSpPr>
        <p:spPr bwMode="auto">
          <a:xfrm>
            <a:off x="3863975" y="4797425"/>
            <a:ext cx="1317625" cy="357188"/>
          </a:xfrm>
          <a:prstGeom prst="roundRect">
            <a:avLst>
              <a:gd name="adj" fmla="val 47620"/>
            </a:avLst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872" name="AutoShape 61"/>
          <p:cNvSpPr>
            <a:spLocks noChangeArrowheads="1"/>
          </p:cNvSpPr>
          <p:nvPr/>
        </p:nvSpPr>
        <p:spPr bwMode="auto">
          <a:xfrm>
            <a:off x="6316663" y="5153025"/>
            <a:ext cx="1317625" cy="357188"/>
          </a:xfrm>
          <a:prstGeom prst="roundRect">
            <a:avLst>
              <a:gd name="adj" fmla="val 47620"/>
            </a:avLst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873" name="Rectangle 62"/>
          <p:cNvSpPr>
            <a:spLocks noChangeArrowheads="1"/>
          </p:cNvSpPr>
          <p:nvPr/>
        </p:nvSpPr>
        <p:spPr bwMode="auto">
          <a:xfrm>
            <a:off x="3214688" y="4843463"/>
            <a:ext cx="2762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tr-TR" sz="13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lib()</a:t>
            </a:r>
            <a:endParaRPr kumimoji="0" lang="en-US" alt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874" name="Rectangle 63"/>
          <p:cNvSpPr>
            <a:spLocks noChangeArrowheads="1"/>
          </p:cNvSpPr>
          <p:nvPr/>
        </p:nvSpPr>
        <p:spPr bwMode="auto">
          <a:xfrm>
            <a:off x="7785100" y="5180013"/>
            <a:ext cx="2762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tr-TR" sz="13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lib()</a:t>
            </a:r>
            <a:endParaRPr kumimoji="0" lang="en-US" alt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875" name="Rectangle 64"/>
          <p:cNvSpPr>
            <a:spLocks noChangeArrowheads="1"/>
          </p:cNvSpPr>
          <p:nvPr/>
        </p:nvSpPr>
        <p:spPr bwMode="auto">
          <a:xfrm>
            <a:off x="3979863" y="4344988"/>
            <a:ext cx="1030287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tr-TR" sz="13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send(…,1,…);</a:t>
            </a:r>
            <a:endParaRPr kumimoji="0" lang="en-US" alt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876" name="Rectangle 65"/>
          <p:cNvSpPr>
            <a:spLocks noChangeArrowheads="1"/>
          </p:cNvSpPr>
          <p:nvPr/>
        </p:nvSpPr>
        <p:spPr bwMode="auto">
          <a:xfrm>
            <a:off x="6451600" y="5695950"/>
            <a:ext cx="9842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tr-TR" sz="13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recv(…,0,…);</a:t>
            </a:r>
            <a:endParaRPr kumimoji="0" lang="en-US" alt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877" name="Rectangle 68"/>
          <p:cNvSpPr>
            <a:spLocks noChangeArrowheads="1"/>
          </p:cNvSpPr>
          <p:nvPr/>
        </p:nvSpPr>
        <p:spPr bwMode="auto">
          <a:xfrm>
            <a:off x="3979863" y="4806950"/>
            <a:ext cx="103028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tr-TR" sz="13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send(…,1,…);</a:t>
            </a:r>
            <a:endParaRPr kumimoji="0" lang="en-US" alt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878" name="Rectangle 69"/>
          <p:cNvSpPr>
            <a:spLocks noChangeArrowheads="1"/>
          </p:cNvSpPr>
          <p:nvPr/>
        </p:nvSpPr>
        <p:spPr bwMode="auto">
          <a:xfrm>
            <a:off x="6451600" y="5162550"/>
            <a:ext cx="9842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tr-TR" sz="13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recv(…,0,…);</a:t>
            </a:r>
            <a:endParaRPr kumimoji="0" lang="en-US" alt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879" name="Line 70"/>
          <p:cNvSpPr>
            <a:spLocks noChangeShapeType="1"/>
          </p:cNvSpPr>
          <p:nvPr/>
        </p:nvSpPr>
        <p:spPr bwMode="auto">
          <a:xfrm>
            <a:off x="6237288" y="5251450"/>
            <a:ext cx="19050" cy="17463"/>
          </a:xfrm>
          <a:prstGeom prst="line">
            <a:avLst/>
          </a:prstGeom>
          <a:noFill/>
          <a:ln w="1746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880" name="Freeform 71"/>
          <p:cNvSpPr>
            <a:spLocks/>
          </p:cNvSpPr>
          <p:nvPr/>
        </p:nvSpPr>
        <p:spPr bwMode="auto">
          <a:xfrm>
            <a:off x="6237288" y="5233988"/>
            <a:ext cx="71437" cy="71437"/>
          </a:xfrm>
          <a:custGeom>
            <a:avLst/>
            <a:gdLst>
              <a:gd name="T0" fmla="*/ 2147483646 w 45"/>
              <a:gd name="T1" fmla="*/ 2147483646 h 45"/>
              <a:gd name="T2" fmla="*/ 2147483646 w 45"/>
              <a:gd name="T3" fmla="*/ 0 h 45"/>
              <a:gd name="T4" fmla="*/ 2147483646 w 45"/>
              <a:gd name="T5" fmla="*/ 2147483646 h 45"/>
              <a:gd name="T6" fmla="*/ 0 w 45"/>
              <a:gd name="T7" fmla="*/ 2147483646 h 45"/>
              <a:gd name="T8" fmla="*/ 2147483646 w 45"/>
              <a:gd name="T9" fmla="*/ 2147483646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45"/>
              <a:gd name="T17" fmla="*/ 45 w 45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45">
                <a:moveTo>
                  <a:pt x="12" y="22"/>
                </a:moveTo>
                <a:lnTo>
                  <a:pt x="12" y="0"/>
                </a:lnTo>
                <a:lnTo>
                  <a:pt x="45" y="45"/>
                </a:lnTo>
                <a:lnTo>
                  <a:pt x="0" y="22"/>
                </a:lnTo>
                <a:lnTo>
                  <a:pt x="12" y="22"/>
                </a:lnTo>
                <a:close/>
              </a:path>
            </a:pathLst>
          </a:custGeom>
          <a:noFill/>
          <a:ln w="1746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881" name="Freeform 72"/>
          <p:cNvSpPr>
            <a:spLocks/>
          </p:cNvSpPr>
          <p:nvPr/>
        </p:nvSpPr>
        <p:spPr bwMode="auto">
          <a:xfrm>
            <a:off x="6237288" y="5233988"/>
            <a:ext cx="71437" cy="71437"/>
          </a:xfrm>
          <a:custGeom>
            <a:avLst/>
            <a:gdLst>
              <a:gd name="T0" fmla="*/ 2147483646 w 45"/>
              <a:gd name="T1" fmla="*/ 2147483646 h 45"/>
              <a:gd name="T2" fmla="*/ 2147483646 w 45"/>
              <a:gd name="T3" fmla="*/ 0 h 45"/>
              <a:gd name="T4" fmla="*/ 2147483646 w 45"/>
              <a:gd name="T5" fmla="*/ 2147483646 h 45"/>
              <a:gd name="T6" fmla="*/ 0 w 45"/>
              <a:gd name="T7" fmla="*/ 2147483646 h 45"/>
              <a:gd name="T8" fmla="*/ 2147483646 w 45"/>
              <a:gd name="T9" fmla="*/ 2147483646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45"/>
              <a:gd name="T17" fmla="*/ 45 w 45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45">
                <a:moveTo>
                  <a:pt x="12" y="22"/>
                </a:moveTo>
                <a:lnTo>
                  <a:pt x="12" y="0"/>
                </a:lnTo>
                <a:lnTo>
                  <a:pt x="45" y="45"/>
                </a:lnTo>
                <a:lnTo>
                  <a:pt x="0" y="22"/>
                </a:lnTo>
                <a:lnTo>
                  <a:pt x="12" y="2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882" name="Line 73"/>
          <p:cNvSpPr>
            <a:spLocks noChangeShapeType="1"/>
          </p:cNvSpPr>
          <p:nvPr/>
        </p:nvSpPr>
        <p:spPr bwMode="auto">
          <a:xfrm>
            <a:off x="4975225" y="4505325"/>
            <a:ext cx="1262063" cy="746125"/>
          </a:xfrm>
          <a:prstGeom prst="line">
            <a:avLst/>
          </a:prstGeom>
          <a:noFill/>
          <a:ln w="1746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883" name="Line 74"/>
          <p:cNvSpPr>
            <a:spLocks noChangeShapeType="1"/>
          </p:cNvSpPr>
          <p:nvPr/>
        </p:nvSpPr>
        <p:spPr bwMode="auto">
          <a:xfrm>
            <a:off x="6967538" y="4149725"/>
            <a:ext cx="1587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884" name="Line 75"/>
          <p:cNvSpPr>
            <a:spLocks noChangeShapeType="1"/>
          </p:cNvSpPr>
          <p:nvPr/>
        </p:nvSpPr>
        <p:spPr bwMode="auto">
          <a:xfrm>
            <a:off x="6967538" y="4238625"/>
            <a:ext cx="1587" cy="1746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885" name="Line 76"/>
          <p:cNvSpPr>
            <a:spLocks noChangeShapeType="1"/>
          </p:cNvSpPr>
          <p:nvPr/>
        </p:nvSpPr>
        <p:spPr bwMode="auto">
          <a:xfrm>
            <a:off x="6967538" y="4327525"/>
            <a:ext cx="1587" cy="349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886" name="Line 77"/>
          <p:cNvSpPr>
            <a:spLocks noChangeShapeType="1"/>
          </p:cNvSpPr>
          <p:nvPr/>
        </p:nvSpPr>
        <p:spPr bwMode="auto">
          <a:xfrm>
            <a:off x="6967538" y="4433888"/>
            <a:ext cx="1587" cy="17462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887" name="Line 78"/>
          <p:cNvSpPr>
            <a:spLocks noChangeShapeType="1"/>
          </p:cNvSpPr>
          <p:nvPr/>
        </p:nvSpPr>
        <p:spPr bwMode="auto">
          <a:xfrm>
            <a:off x="6967538" y="4522788"/>
            <a:ext cx="1587" cy="349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888" name="Line 79"/>
          <p:cNvSpPr>
            <a:spLocks noChangeShapeType="1"/>
          </p:cNvSpPr>
          <p:nvPr/>
        </p:nvSpPr>
        <p:spPr bwMode="auto">
          <a:xfrm>
            <a:off x="6967538" y="4629150"/>
            <a:ext cx="1587" cy="1746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889" name="Line 80"/>
          <p:cNvSpPr>
            <a:spLocks noChangeShapeType="1"/>
          </p:cNvSpPr>
          <p:nvPr/>
        </p:nvSpPr>
        <p:spPr bwMode="auto">
          <a:xfrm>
            <a:off x="6967538" y="4735513"/>
            <a:ext cx="1587" cy="1905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890" name="Line 81"/>
          <p:cNvSpPr>
            <a:spLocks noChangeShapeType="1"/>
          </p:cNvSpPr>
          <p:nvPr/>
        </p:nvSpPr>
        <p:spPr bwMode="auto">
          <a:xfrm>
            <a:off x="6967538" y="4824413"/>
            <a:ext cx="1587" cy="36512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891" name="Line 82"/>
          <p:cNvSpPr>
            <a:spLocks noChangeShapeType="1"/>
          </p:cNvSpPr>
          <p:nvPr/>
        </p:nvSpPr>
        <p:spPr bwMode="auto">
          <a:xfrm>
            <a:off x="6967538" y="4932363"/>
            <a:ext cx="1587" cy="17462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892" name="Line 83"/>
          <p:cNvSpPr>
            <a:spLocks noChangeShapeType="1"/>
          </p:cNvSpPr>
          <p:nvPr/>
        </p:nvSpPr>
        <p:spPr bwMode="auto">
          <a:xfrm>
            <a:off x="6967538" y="5019675"/>
            <a:ext cx="1587" cy="3651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893" name="Line 84"/>
          <p:cNvSpPr>
            <a:spLocks noChangeShapeType="1"/>
          </p:cNvSpPr>
          <p:nvPr/>
        </p:nvSpPr>
        <p:spPr bwMode="auto">
          <a:xfrm>
            <a:off x="6967538" y="5127625"/>
            <a:ext cx="1587" cy="1746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894" name="Line 85"/>
          <p:cNvSpPr>
            <a:spLocks noChangeShapeType="1"/>
          </p:cNvSpPr>
          <p:nvPr/>
        </p:nvSpPr>
        <p:spPr bwMode="auto">
          <a:xfrm>
            <a:off x="6967538" y="5500688"/>
            <a:ext cx="1587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895" name="Line 86"/>
          <p:cNvSpPr>
            <a:spLocks noChangeShapeType="1"/>
          </p:cNvSpPr>
          <p:nvPr/>
        </p:nvSpPr>
        <p:spPr bwMode="auto">
          <a:xfrm>
            <a:off x="6967538" y="5589588"/>
            <a:ext cx="1587" cy="349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896" name="Line 87"/>
          <p:cNvSpPr>
            <a:spLocks noChangeShapeType="1"/>
          </p:cNvSpPr>
          <p:nvPr/>
        </p:nvSpPr>
        <p:spPr bwMode="auto">
          <a:xfrm>
            <a:off x="6967538" y="5713413"/>
            <a:ext cx="1587" cy="17462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897" name="Line 88"/>
          <p:cNvSpPr>
            <a:spLocks noChangeShapeType="1"/>
          </p:cNvSpPr>
          <p:nvPr/>
        </p:nvSpPr>
        <p:spPr bwMode="auto">
          <a:xfrm>
            <a:off x="6967538" y="5908675"/>
            <a:ext cx="1587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898" name="Line 89"/>
          <p:cNvSpPr>
            <a:spLocks noChangeShapeType="1"/>
          </p:cNvSpPr>
          <p:nvPr/>
        </p:nvSpPr>
        <p:spPr bwMode="auto">
          <a:xfrm>
            <a:off x="6967538" y="5997575"/>
            <a:ext cx="1587" cy="3651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899" name="Line 90"/>
          <p:cNvSpPr>
            <a:spLocks noChangeShapeType="1"/>
          </p:cNvSpPr>
          <p:nvPr/>
        </p:nvSpPr>
        <p:spPr bwMode="auto">
          <a:xfrm>
            <a:off x="6967538" y="6122988"/>
            <a:ext cx="1587" cy="17462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900" name="Line 91"/>
          <p:cNvSpPr>
            <a:spLocks noChangeShapeType="1"/>
          </p:cNvSpPr>
          <p:nvPr/>
        </p:nvSpPr>
        <p:spPr bwMode="auto">
          <a:xfrm>
            <a:off x="4513263" y="4576763"/>
            <a:ext cx="1587" cy="17462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901" name="Line 92"/>
          <p:cNvSpPr>
            <a:spLocks noChangeShapeType="1"/>
          </p:cNvSpPr>
          <p:nvPr/>
        </p:nvSpPr>
        <p:spPr bwMode="auto">
          <a:xfrm>
            <a:off x="4513263" y="4646613"/>
            <a:ext cx="1587" cy="1905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902" name="Line 93"/>
          <p:cNvSpPr>
            <a:spLocks noChangeShapeType="1"/>
          </p:cNvSpPr>
          <p:nvPr/>
        </p:nvSpPr>
        <p:spPr bwMode="auto">
          <a:xfrm>
            <a:off x="4513263" y="4718050"/>
            <a:ext cx="1587" cy="1746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903" name="Line 94"/>
          <p:cNvSpPr>
            <a:spLocks noChangeShapeType="1"/>
          </p:cNvSpPr>
          <p:nvPr/>
        </p:nvSpPr>
        <p:spPr bwMode="auto">
          <a:xfrm>
            <a:off x="4513263" y="5145088"/>
            <a:ext cx="1587" cy="17462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904" name="Line 95"/>
          <p:cNvSpPr>
            <a:spLocks noChangeShapeType="1"/>
          </p:cNvSpPr>
          <p:nvPr/>
        </p:nvSpPr>
        <p:spPr bwMode="auto">
          <a:xfrm>
            <a:off x="4513263" y="5233988"/>
            <a:ext cx="1587" cy="17462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905" name="Line 96"/>
          <p:cNvSpPr>
            <a:spLocks noChangeShapeType="1"/>
          </p:cNvSpPr>
          <p:nvPr/>
        </p:nvSpPr>
        <p:spPr bwMode="auto">
          <a:xfrm>
            <a:off x="4513263" y="5322888"/>
            <a:ext cx="1587" cy="349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906" name="Line 97"/>
          <p:cNvSpPr>
            <a:spLocks noChangeShapeType="1"/>
          </p:cNvSpPr>
          <p:nvPr/>
        </p:nvSpPr>
        <p:spPr bwMode="auto">
          <a:xfrm>
            <a:off x="4513263" y="5429250"/>
            <a:ext cx="1587" cy="349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907" name="Line 98"/>
          <p:cNvSpPr>
            <a:spLocks noChangeShapeType="1"/>
          </p:cNvSpPr>
          <p:nvPr/>
        </p:nvSpPr>
        <p:spPr bwMode="auto">
          <a:xfrm>
            <a:off x="4513263" y="5535613"/>
            <a:ext cx="1587" cy="17462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908" name="Line 99"/>
          <p:cNvSpPr>
            <a:spLocks noChangeShapeType="1"/>
          </p:cNvSpPr>
          <p:nvPr/>
        </p:nvSpPr>
        <p:spPr bwMode="auto">
          <a:xfrm>
            <a:off x="4513263" y="5624513"/>
            <a:ext cx="1587" cy="36512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909" name="Line 100"/>
          <p:cNvSpPr>
            <a:spLocks noChangeShapeType="1"/>
          </p:cNvSpPr>
          <p:nvPr/>
        </p:nvSpPr>
        <p:spPr bwMode="auto">
          <a:xfrm>
            <a:off x="4513263" y="5730875"/>
            <a:ext cx="1587" cy="1905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910" name="Line 101"/>
          <p:cNvSpPr>
            <a:spLocks noChangeShapeType="1"/>
          </p:cNvSpPr>
          <p:nvPr/>
        </p:nvSpPr>
        <p:spPr bwMode="auto">
          <a:xfrm>
            <a:off x="4513263" y="5838825"/>
            <a:ext cx="1587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911" name="Line 102"/>
          <p:cNvSpPr>
            <a:spLocks noChangeShapeType="1"/>
          </p:cNvSpPr>
          <p:nvPr/>
        </p:nvSpPr>
        <p:spPr bwMode="auto">
          <a:xfrm>
            <a:off x="6237288" y="5730875"/>
            <a:ext cx="36512" cy="19050"/>
          </a:xfrm>
          <a:prstGeom prst="line">
            <a:avLst/>
          </a:prstGeom>
          <a:noFill/>
          <a:ln w="174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912" name="Freeform 103"/>
          <p:cNvSpPr>
            <a:spLocks/>
          </p:cNvSpPr>
          <p:nvPr/>
        </p:nvSpPr>
        <p:spPr bwMode="auto">
          <a:xfrm>
            <a:off x="6237288" y="5713413"/>
            <a:ext cx="88900" cy="53975"/>
          </a:xfrm>
          <a:custGeom>
            <a:avLst/>
            <a:gdLst>
              <a:gd name="T0" fmla="*/ 2147483646 w 56"/>
              <a:gd name="T1" fmla="*/ 2147483646 h 34"/>
              <a:gd name="T2" fmla="*/ 2147483646 w 56"/>
              <a:gd name="T3" fmla="*/ 0 h 34"/>
              <a:gd name="T4" fmla="*/ 2147483646 w 56"/>
              <a:gd name="T5" fmla="*/ 2147483646 h 34"/>
              <a:gd name="T6" fmla="*/ 0 w 56"/>
              <a:gd name="T7" fmla="*/ 2147483646 h 34"/>
              <a:gd name="T8" fmla="*/ 2147483646 w 56"/>
              <a:gd name="T9" fmla="*/ 2147483646 h 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"/>
              <a:gd name="T16" fmla="*/ 0 h 34"/>
              <a:gd name="T17" fmla="*/ 56 w 56"/>
              <a:gd name="T18" fmla="*/ 34 h 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" h="34">
                <a:moveTo>
                  <a:pt x="23" y="23"/>
                </a:moveTo>
                <a:lnTo>
                  <a:pt x="23" y="0"/>
                </a:lnTo>
                <a:lnTo>
                  <a:pt x="56" y="34"/>
                </a:lnTo>
                <a:lnTo>
                  <a:pt x="0" y="23"/>
                </a:lnTo>
                <a:lnTo>
                  <a:pt x="23" y="23"/>
                </a:lnTo>
                <a:close/>
              </a:path>
            </a:pathLst>
          </a:custGeom>
          <a:noFill/>
          <a:ln w="174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913" name="Freeform 104"/>
          <p:cNvSpPr>
            <a:spLocks/>
          </p:cNvSpPr>
          <p:nvPr/>
        </p:nvSpPr>
        <p:spPr bwMode="auto">
          <a:xfrm>
            <a:off x="6237288" y="5713413"/>
            <a:ext cx="88900" cy="53975"/>
          </a:xfrm>
          <a:custGeom>
            <a:avLst/>
            <a:gdLst>
              <a:gd name="T0" fmla="*/ 2147483646 w 56"/>
              <a:gd name="T1" fmla="*/ 2147483646 h 34"/>
              <a:gd name="T2" fmla="*/ 2147483646 w 56"/>
              <a:gd name="T3" fmla="*/ 0 h 34"/>
              <a:gd name="T4" fmla="*/ 2147483646 w 56"/>
              <a:gd name="T5" fmla="*/ 2147483646 h 34"/>
              <a:gd name="T6" fmla="*/ 0 w 56"/>
              <a:gd name="T7" fmla="*/ 2147483646 h 34"/>
              <a:gd name="T8" fmla="*/ 2147483646 w 56"/>
              <a:gd name="T9" fmla="*/ 2147483646 h 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"/>
              <a:gd name="T16" fmla="*/ 0 h 34"/>
              <a:gd name="T17" fmla="*/ 56 w 56"/>
              <a:gd name="T18" fmla="*/ 34 h 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" h="34">
                <a:moveTo>
                  <a:pt x="23" y="23"/>
                </a:moveTo>
                <a:lnTo>
                  <a:pt x="23" y="0"/>
                </a:lnTo>
                <a:lnTo>
                  <a:pt x="56" y="34"/>
                </a:lnTo>
                <a:lnTo>
                  <a:pt x="0" y="23"/>
                </a:lnTo>
                <a:lnTo>
                  <a:pt x="23" y="23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914" name="Line 105"/>
          <p:cNvSpPr>
            <a:spLocks noChangeShapeType="1"/>
          </p:cNvSpPr>
          <p:nvPr/>
        </p:nvSpPr>
        <p:spPr bwMode="auto">
          <a:xfrm>
            <a:off x="5100638" y="4967288"/>
            <a:ext cx="1136650" cy="763587"/>
          </a:xfrm>
          <a:prstGeom prst="line">
            <a:avLst/>
          </a:prstGeom>
          <a:noFill/>
          <a:ln w="174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915" name="Rectangle 106"/>
          <p:cNvSpPr>
            <a:spLocks noChangeArrowheads="1"/>
          </p:cNvSpPr>
          <p:nvPr/>
        </p:nvSpPr>
        <p:spPr bwMode="auto">
          <a:xfrm>
            <a:off x="5226050" y="1265238"/>
            <a:ext cx="4778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Hedef</a:t>
            </a:r>
            <a:endParaRPr kumimoji="0" lang="en-US" alt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916" name="Rectangle 107"/>
          <p:cNvSpPr>
            <a:spLocks noChangeArrowheads="1"/>
          </p:cNvSpPr>
          <p:nvPr/>
        </p:nvSpPr>
        <p:spPr bwMode="auto">
          <a:xfrm>
            <a:off x="7780338" y="1893888"/>
            <a:ext cx="5984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Kaynak</a:t>
            </a:r>
            <a:endParaRPr kumimoji="0" lang="en-US" alt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917" name="Line 111"/>
          <p:cNvSpPr>
            <a:spLocks noChangeShapeType="1"/>
          </p:cNvSpPr>
          <p:nvPr/>
        </p:nvSpPr>
        <p:spPr bwMode="auto">
          <a:xfrm flipH="1">
            <a:off x="4648200" y="1455738"/>
            <a:ext cx="685800" cy="1158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918" name="Line 115"/>
          <p:cNvSpPr>
            <a:spLocks noChangeShapeType="1"/>
          </p:cNvSpPr>
          <p:nvPr/>
        </p:nvSpPr>
        <p:spPr bwMode="auto">
          <a:xfrm flipH="1">
            <a:off x="7162800" y="2106613"/>
            <a:ext cx="760413" cy="33655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920" name="Rectangle 12"/>
          <p:cNvSpPr>
            <a:spLocks noChangeArrowheads="1"/>
          </p:cNvSpPr>
          <p:nvPr/>
        </p:nvSpPr>
        <p:spPr bwMode="auto">
          <a:xfrm>
            <a:off x="4114800" y="3776663"/>
            <a:ext cx="75406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Süreç</a:t>
            </a:r>
            <a:r>
              <a:rPr kumimoji="0" lang="en-US" altLang="tr-TR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0</a:t>
            </a:r>
            <a:endParaRPr kumimoji="0" lang="en-US" alt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921" name="Rectangle 13"/>
          <p:cNvSpPr>
            <a:spLocks noChangeArrowheads="1"/>
          </p:cNvSpPr>
          <p:nvPr/>
        </p:nvSpPr>
        <p:spPr bwMode="auto">
          <a:xfrm>
            <a:off x="6584950" y="3776663"/>
            <a:ext cx="75406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Süreç</a:t>
            </a:r>
            <a:r>
              <a:rPr kumimoji="0" lang="en-US" altLang="tr-TR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1</a:t>
            </a:r>
            <a:endParaRPr kumimoji="0" lang="en-US" alt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635254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sz="3600" dirty="0"/>
              <a:t>MPI </a:t>
            </a:r>
            <a:r>
              <a:rPr lang="tr-TR" altLang="en-US" sz="3600" dirty="0"/>
              <a:t>Çözümü </a:t>
            </a:r>
            <a:r>
              <a:rPr lang="en-US" altLang="en-US" sz="3200" dirty="0"/>
              <a:t>“</a:t>
            </a:r>
            <a:r>
              <a:rPr lang="tr-TR" altLang="en-US" sz="3200" dirty="0"/>
              <a:t>İletişimciler</a:t>
            </a:r>
            <a:r>
              <a:rPr lang="en-US" altLang="en-US" sz="3200" dirty="0"/>
              <a:t>”</a:t>
            </a:r>
          </a:p>
        </p:txBody>
      </p:sp>
      <p:sp>
        <p:nvSpPr>
          <p:cNvPr id="3584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662D4B-D96E-4C51-A86E-C43B1BFD7FF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tr-TR" altLang="en-US" sz="2800"/>
              <a:t>Bir iletişim etki alanı (domain) tanımlanır.</a:t>
            </a:r>
          </a:p>
          <a:p>
            <a:pPr lvl="1"/>
            <a:r>
              <a:rPr lang="tr-TR" altLang="en-US" sz="2400"/>
              <a:t>Sadece izin verilen bir grup süreç birbirleriyle haberleşebilirler</a:t>
            </a:r>
            <a:r>
              <a:rPr lang="en-US" altLang="en-US" sz="2400"/>
              <a:t>.</a:t>
            </a:r>
          </a:p>
          <a:p>
            <a:endParaRPr lang="en-US" altLang="en-US" sz="2800"/>
          </a:p>
          <a:p>
            <a:r>
              <a:rPr lang="tr-TR" altLang="en-US" sz="2800"/>
              <a:t>Kütüphanelerin iletişim alanları</a:t>
            </a:r>
            <a:r>
              <a:rPr lang="en-US" altLang="en-US" sz="2800"/>
              <a:t> </a:t>
            </a:r>
            <a:r>
              <a:rPr lang="tr-TR" altLang="en-US" sz="2800"/>
              <a:t>kullanıcı programlarının alanlarından ayrı tutulabilirler</a:t>
            </a:r>
            <a:r>
              <a:rPr lang="en-US" altLang="en-US" sz="2800"/>
              <a:t>.</a:t>
            </a:r>
          </a:p>
          <a:p>
            <a:endParaRPr lang="en-US" altLang="en-US" sz="2800"/>
          </a:p>
          <a:p>
            <a:r>
              <a:rPr lang="tr-TR" altLang="en-US" sz="2800"/>
              <a:t>Tüm uçtan-uca (bire-bir) bağlantılarda</a:t>
            </a:r>
            <a:r>
              <a:rPr lang="en-US" altLang="en-US" sz="2800"/>
              <a:t> </a:t>
            </a:r>
            <a:r>
              <a:rPr lang="tr-TR" altLang="en-US" sz="2800"/>
              <a:t>ve bir grup içinde</a:t>
            </a:r>
            <a:r>
              <a:rPr lang="en-US" altLang="en-US" sz="2800"/>
              <a:t> MPI </a:t>
            </a:r>
            <a:r>
              <a:rPr lang="tr-TR" altLang="en-US" sz="2800"/>
              <a:t>mesaj geçişleri yapılabilir.</a:t>
            </a: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264068447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52400"/>
            <a:ext cx="8640960" cy="990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r-TR" altLang="en-US" sz="3600" dirty="0"/>
              <a:t>Varsayılan İletişimci:</a:t>
            </a:r>
            <a:r>
              <a:rPr lang="en-US" altLang="en-US" dirty="0"/>
              <a:t> </a:t>
            </a:r>
            <a:r>
              <a:rPr lang="tr-TR" altLang="en-US" dirty="0"/>
              <a:t>M</a:t>
            </a:r>
            <a:r>
              <a:rPr lang="en-US" altLang="en-US" sz="3200" dirty="0">
                <a:solidFill>
                  <a:schemeClr val="tx1"/>
                </a:solidFill>
              </a:rPr>
              <a:t>PI_COMM_WORLD</a:t>
            </a:r>
            <a:r>
              <a:rPr lang="en-US" altLang="en-US" sz="4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686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44DEA7-84C4-40B4-9A6C-90AE4D4D48E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406400" indent="-406400"/>
            <a:r>
              <a:rPr lang="tr-TR" altLang="en-US" sz="2800" dirty="0"/>
              <a:t>Uygulama içinde hazır gelmektedir, yeni bir tane açmadan tüm süreçler bunu kullanılabilirler</a:t>
            </a:r>
            <a:r>
              <a:rPr lang="en-US" altLang="en-US" sz="2800" dirty="0"/>
              <a:t>.</a:t>
            </a:r>
          </a:p>
          <a:p>
            <a:pPr marL="406400" indent="-406400"/>
            <a:endParaRPr lang="en-US" altLang="en-US" sz="2800" dirty="0"/>
          </a:p>
          <a:p>
            <a:pPr marL="406400" indent="-406400"/>
            <a:r>
              <a:rPr lang="tr-TR" altLang="en-US" sz="2800" dirty="0"/>
              <a:t>Yeni iletişimci formları oluşturmak için bir set</a:t>
            </a:r>
            <a:r>
              <a:rPr lang="en-US" altLang="en-US" sz="2800" dirty="0"/>
              <a:t> MPI </a:t>
            </a:r>
            <a:r>
              <a:rPr lang="tr-TR" altLang="en-US" sz="2800" dirty="0"/>
              <a:t>rutini bulunmaktadır</a:t>
            </a:r>
            <a:r>
              <a:rPr lang="en-US" altLang="en-US" sz="2800" dirty="0"/>
              <a:t>. </a:t>
            </a:r>
          </a:p>
          <a:p>
            <a:pPr marL="406400" indent="-406400"/>
            <a:endParaRPr lang="en-US" altLang="en-US" sz="2800" dirty="0"/>
          </a:p>
          <a:p>
            <a:pPr marL="406400" indent="-406400"/>
            <a:r>
              <a:rPr lang="tr-TR" altLang="en-US" sz="2800" dirty="0"/>
              <a:t>Bir iletişimci içinde süreçler ortak bir</a:t>
            </a:r>
            <a:r>
              <a:rPr lang="en-US" altLang="en-US" sz="2800" dirty="0"/>
              <a:t> “rank” </a:t>
            </a:r>
            <a:r>
              <a:rPr lang="tr-TR" altLang="en-US" sz="2800" dirty="0"/>
              <a:t>değerine sahiptirler</a:t>
            </a:r>
            <a:r>
              <a:rPr lang="en-US" altLang="en-US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9960497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sz="3600" dirty="0"/>
              <a:t>SPMD </a:t>
            </a:r>
            <a:r>
              <a:rPr lang="tr-TR" altLang="en-US" sz="3600" dirty="0"/>
              <a:t>Hesaplamalı</a:t>
            </a:r>
            <a:r>
              <a:rPr lang="en-US" altLang="en-US" sz="3600" dirty="0"/>
              <a:t> </a:t>
            </a:r>
            <a:r>
              <a:rPr lang="tr-TR" altLang="en-US" sz="3600" dirty="0"/>
              <a:t>Modelin Kullanımı</a:t>
            </a:r>
            <a:endParaRPr lang="en-US" altLang="en-US" sz="3600" dirty="0"/>
          </a:p>
        </p:txBody>
      </p:sp>
      <p:sp>
        <p:nvSpPr>
          <p:cNvPr id="3789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2DE28-B3C2-4B77-A1AA-3C4C49CD7C5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FontTx/>
              <a:buNone/>
              <a:tabLst>
                <a:tab pos="284163" algn="l"/>
              </a:tabLst>
            </a:pPr>
            <a:r>
              <a:rPr lang="en-US" altLang="en-US" sz="2000" b="1" dirty="0">
                <a:solidFill>
                  <a:srgbClr val="C00000"/>
                </a:solidFill>
                <a:latin typeface="Courier New Bold"/>
              </a:rPr>
              <a:t>main (</a:t>
            </a:r>
            <a:r>
              <a:rPr lang="en-US" altLang="en-US" sz="2000" b="1" dirty="0" err="1">
                <a:solidFill>
                  <a:srgbClr val="C00000"/>
                </a:solidFill>
                <a:latin typeface="Courier New Bold"/>
              </a:rPr>
              <a:t>int</a:t>
            </a:r>
            <a:r>
              <a:rPr lang="en-US" altLang="en-US" sz="2000" b="1" dirty="0">
                <a:solidFill>
                  <a:srgbClr val="C00000"/>
                </a:solidFill>
                <a:latin typeface="Courier New Bold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Courier New Bold"/>
              </a:rPr>
              <a:t>argc</a:t>
            </a:r>
            <a:r>
              <a:rPr lang="en-US" altLang="en-US" sz="2000" b="1" dirty="0">
                <a:solidFill>
                  <a:srgbClr val="C00000"/>
                </a:solidFill>
                <a:latin typeface="Courier New Bold"/>
              </a:rPr>
              <a:t>, char *</a:t>
            </a:r>
            <a:r>
              <a:rPr lang="en-US" altLang="en-US" sz="2000" b="1" dirty="0" err="1">
                <a:solidFill>
                  <a:srgbClr val="C00000"/>
                </a:solidFill>
                <a:latin typeface="Courier New Bold"/>
              </a:rPr>
              <a:t>argv</a:t>
            </a:r>
            <a:r>
              <a:rPr lang="en-US" altLang="en-US" sz="2000" b="1" dirty="0">
                <a:solidFill>
                  <a:srgbClr val="C00000"/>
                </a:solidFill>
                <a:latin typeface="Courier New Bold"/>
              </a:rPr>
              <a:t>[]) {</a:t>
            </a:r>
          </a:p>
          <a:p>
            <a:pPr marL="0" indent="0">
              <a:buFontTx/>
              <a:buNone/>
              <a:tabLst>
                <a:tab pos="284163" algn="l"/>
              </a:tabLst>
            </a:pPr>
            <a:r>
              <a:rPr lang="en-US" altLang="en-US" sz="2000" b="1" dirty="0">
                <a:solidFill>
                  <a:srgbClr val="C00000"/>
                </a:solidFill>
                <a:latin typeface="Courier New Bold"/>
              </a:rPr>
              <a:t>	</a:t>
            </a:r>
            <a:r>
              <a:rPr lang="en-US" altLang="en-US" sz="2000" b="1" dirty="0" err="1">
                <a:solidFill>
                  <a:srgbClr val="C00000"/>
                </a:solidFill>
                <a:latin typeface="Courier New Bold"/>
              </a:rPr>
              <a:t>MPI_Init</a:t>
            </a:r>
            <a:r>
              <a:rPr lang="en-US" altLang="en-US" sz="2000" b="1" dirty="0">
                <a:solidFill>
                  <a:srgbClr val="C00000"/>
                </a:solidFill>
                <a:latin typeface="Courier New Bold"/>
              </a:rPr>
              <a:t>(&amp;</a:t>
            </a:r>
            <a:r>
              <a:rPr lang="en-US" altLang="en-US" sz="2000" b="1" dirty="0" err="1">
                <a:solidFill>
                  <a:srgbClr val="C00000"/>
                </a:solidFill>
                <a:latin typeface="Courier New Bold"/>
              </a:rPr>
              <a:t>argc</a:t>
            </a:r>
            <a:r>
              <a:rPr lang="en-US" altLang="en-US" sz="2000" b="1" dirty="0">
                <a:solidFill>
                  <a:srgbClr val="C00000"/>
                </a:solidFill>
                <a:latin typeface="Courier New Bold"/>
              </a:rPr>
              <a:t>, &amp;</a:t>
            </a:r>
            <a:r>
              <a:rPr lang="en-US" altLang="en-US" sz="2000" b="1" dirty="0" err="1">
                <a:solidFill>
                  <a:srgbClr val="C00000"/>
                </a:solidFill>
                <a:latin typeface="Courier New Bold"/>
              </a:rPr>
              <a:t>argv</a:t>
            </a:r>
            <a:r>
              <a:rPr lang="en-US" altLang="en-US" sz="2000" b="1" dirty="0">
                <a:solidFill>
                  <a:srgbClr val="C00000"/>
                </a:solidFill>
                <a:latin typeface="Courier New Bold"/>
              </a:rPr>
              <a:t>);</a:t>
            </a:r>
          </a:p>
          <a:p>
            <a:pPr marL="0" indent="0">
              <a:buFontTx/>
              <a:buNone/>
              <a:tabLst>
                <a:tab pos="284163" algn="l"/>
              </a:tabLst>
            </a:pPr>
            <a:r>
              <a:rPr lang="en-US" altLang="en-US" sz="2000" b="1" dirty="0">
                <a:solidFill>
                  <a:srgbClr val="C00000"/>
                </a:solidFill>
                <a:latin typeface="Courier New Bold"/>
              </a:rPr>
              <a:t>	</a:t>
            </a:r>
            <a:r>
              <a:rPr lang="en-US" altLang="en-US" sz="2000" b="1" dirty="0" err="1">
                <a:solidFill>
                  <a:srgbClr val="C00000"/>
                </a:solidFill>
                <a:latin typeface="Courier New Bold"/>
              </a:rPr>
              <a:t>MPI_Comm_rank</a:t>
            </a:r>
            <a:r>
              <a:rPr lang="en-US" altLang="en-US" sz="2000" b="1" dirty="0">
                <a:solidFill>
                  <a:srgbClr val="C00000"/>
                </a:solidFill>
                <a:latin typeface="Courier New Bold"/>
              </a:rPr>
              <a:t>(MPI_COMM_WORLD, &amp;</a:t>
            </a:r>
            <a:r>
              <a:rPr lang="en-US" altLang="en-US" sz="2000" b="1" dirty="0" err="1">
                <a:solidFill>
                  <a:srgbClr val="C00000"/>
                </a:solidFill>
                <a:latin typeface="Courier New Bold"/>
              </a:rPr>
              <a:t>myrank</a:t>
            </a:r>
            <a:r>
              <a:rPr lang="en-US" altLang="en-US" sz="2000" b="1" dirty="0">
                <a:solidFill>
                  <a:srgbClr val="C00000"/>
                </a:solidFill>
                <a:latin typeface="Courier New Bold"/>
              </a:rPr>
              <a:t>); /* rank */</a:t>
            </a:r>
          </a:p>
          <a:p>
            <a:pPr marL="0" indent="0">
              <a:buFontTx/>
              <a:buNone/>
              <a:tabLst>
                <a:tab pos="284163" algn="l"/>
              </a:tabLst>
            </a:pPr>
            <a:r>
              <a:rPr lang="en-US" altLang="en-US" sz="2000" b="1" dirty="0">
                <a:solidFill>
                  <a:schemeClr val="accent2"/>
                </a:solidFill>
                <a:latin typeface="Courier New Bold"/>
              </a:rPr>
              <a:t>	</a:t>
            </a:r>
            <a:r>
              <a:rPr lang="en-US" altLang="en-US" sz="2000" b="1" dirty="0">
                <a:solidFill>
                  <a:srgbClr val="FF0000"/>
                </a:solidFill>
                <a:latin typeface="Courier New Bold"/>
              </a:rPr>
              <a:t>if (</a:t>
            </a:r>
            <a:r>
              <a:rPr lang="en-US" altLang="en-US" sz="2000" b="1" dirty="0" err="1">
                <a:solidFill>
                  <a:srgbClr val="FF0000"/>
                </a:solidFill>
                <a:latin typeface="Courier New Bold"/>
              </a:rPr>
              <a:t>myrank</a:t>
            </a:r>
            <a:r>
              <a:rPr lang="en-US" altLang="en-US" sz="2000" b="1" dirty="0">
                <a:solidFill>
                  <a:srgbClr val="FF0000"/>
                </a:solidFill>
                <a:latin typeface="Courier New Bold"/>
              </a:rPr>
              <a:t> == 0)</a:t>
            </a:r>
          </a:p>
          <a:p>
            <a:pPr marL="0" indent="0">
              <a:buFontTx/>
              <a:buNone/>
              <a:tabLst>
                <a:tab pos="284163" algn="l"/>
              </a:tabLst>
            </a:pPr>
            <a:r>
              <a:rPr lang="en-US" altLang="en-US" sz="2000" b="1" dirty="0">
                <a:solidFill>
                  <a:srgbClr val="FF0000"/>
                </a:solidFill>
                <a:latin typeface="Courier New Bold"/>
              </a:rPr>
              <a:t>		master();</a:t>
            </a:r>
          </a:p>
          <a:p>
            <a:pPr marL="0" indent="0">
              <a:buFontTx/>
              <a:buNone/>
              <a:tabLst>
                <a:tab pos="284163" algn="l"/>
              </a:tabLst>
            </a:pPr>
            <a:r>
              <a:rPr lang="en-US" altLang="en-US" sz="2000" b="1" dirty="0">
                <a:solidFill>
                  <a:srgbClr val="FF0000"/>
                </a:solidFill>
                <a:latin typeface="Courier New Bold"/>
              </a:rPr>
              <a:t>	else</a:t>
            </a:r>
          </a:p>
          <a:p>
            <a:pPr marL="0" indent="0">
              <a:buFontTx/>
              <a:buNone/>
              <a:tabLst>
                <a:tab pos="284163" algn="l"/>
              </a:tabLst>
            </a:pPr>
            <a:r>
              <a:rPr lang="en-US" altLang="en-US" sz="2000" b="1" dirty="0">
                <a:solidFill>
                  <a:srgbClr val="FF0000"/>
                </a:solidFill>
                <a:latin typeface="Courier New Bold"/>
              </a:rPr>
              <a:t>		slave();</a:t>
            </a:r>
          </a:p>
          <a:p>
            <a:pPr marL="0" indent="0">
              <a:buFontTx/>
              <a:buNone/>
              <a:tabLst>
                <a:tab pos="284163" algn="l"/>
              </a:tabLst>
            </a:pPr>
            <a:r>
              <a:rPr lang="en-US" altLang="en-US" sz="2000" b="1" dirty="0">
                <a:solidFill>
                  <a:schemeClr val="accent2"/>
                </a:solidFill>
                <a:latin typeface="Courier New Bold"/>
              </a:rPr>
              <a:t>	</a:t>
            </a:r>
            <a:r>
              <a:rPr lang="en-US" altLang="en-US" sz="2000" b="1" dirty="0" err="1">
                <a:solidFill>
                  <a:srgbClr val="C00000"/>
                </a:solidFill>
                <a:latin typeface="Courier New Bold"/>
              </a:rPr>
              <a:t>MPI_Finalize</a:t>
            </a:r>
            <a:r>
              <a:rPr lang="en-US" altLang="en-US" sz="2000" b="1" dirty="0">
                <a:solidFill>
                  <a:srgbClr val="C00000"/>
                </a:solidFill>
                <a:latin typeface="Courier New Bold"/>
              </a:rPr>
              <a:t>();</a:t>
            </a:r>
          </a:p>
          <a:p>
            <a:pPr marL="0" indent="0">
              <a:buFontTx/>
              <a:buNone/>
              <a:tabLst>
                <a:tab pos="284163" algn="l"/>
              </a:tabLst>
            </a:pPr>
            <a:r>
              <a:rPr lang="en-US" altLang="en-US" sz="2000" b="1" dirty="0">
                <a:solidFill>
                  <a:srgbClr val="C00000"/>
                </a:solidFill>
                <a:latin typeface="Courier New Bold"/>
              </a:rPr>
              <a:t>	}</a:t>
            </a:r>
            <a:endParaRPr lang="en-US" altLang="en-US" sz="1600" b="1" dirty="0">
              <a:solidFill>
                <a:srgbClr val="C00000"/>
              </a:solidFill>
              <a:latin typeface="Courier New Bold"/>
            </a:endParaRPr>
          </a:p>
          <a:p>
            <a:pPr marL="0" indent="0">
              <a:buFontTx/>
              <a:buNone/>
              <a:tabLst>
                <a:tab pos="284163" algn="l"/>
              </a:tabLst>
            </a:pPr>
            <a:endParaRPr lang="en-US" altLang="en-US" sz="1200" dirty="0"/>
          </a:p>
          <a:p>
            <a:pPr marL="0" indent="0">
              <a:buFontTx/>
              <a:buNone/>
              <a:tabLst>
                <a:tab pos="284163" algn="l"/>
              </a:tabLst>
            </a:pPr>
            <a:r>
              <a:rPr lang="tr-TR" altLang="en-US" sz="2400" dirty="0"/>
              <a:t>Patron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FF0000"/>
                </a:solidFill>
              </a:rPr>
              <a:t>master()</a:t>
            </a:r>
            <a:r>
              <a:rPr lang="en-US" altLang="en-US" sz="2400" dirty="0"/>
              <a:t> </a:t>
            </a:r>
            <a:r>
              <a:rPr lang="tr-TR" altLang="en-US" sz="2400" dirty="0"/>
              <a:t>ve işçiler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FF0000"/>
                </a:solidFill>
              </a:rPr>
              <a:t>slave()</a:t>
            </a:r>
            <a:r>
              <a:rPr lang="en-US" altLang="en-US" sz="2400" dirty="0"/>
              <a:t> </a:t>
            </a:r>
            <a:r>
              <a:rPr lang="tr-TR" altLang="en-US" sz="2400" dirty="0"/>
              <a:t>metotlarını çağırır</a:t>
            </a:r>
            <a:r>
              <a:rPr lang="en-US" alt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446550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tr-TR" altLang="en-US" sz="3600" dirty="0" err="1"/>
              <a:t>Bloklanan</a:t>
            </a:r>
            <a:r>
              <a:rPr lang="tr-TR" altLang="en-US" sz="3600" dirty="0"/>
              <a:t> </a:t>
            </a:r>
            <a:r>
              <a:rPr lang="tr-TR" altLang="en-US" sz="3600" dirty="0" err="1"/>
              <a:t>Send</a:t>
            </a:r>
            <a:r>
              <a:rPr lang="tr-TR" altLang="en-US" sz="3600" dirty="0"/>
              <a:t> Komutu Parametreleri</a:t>
            </a:r>
            <a:endParaRPr lang="en-US" altLang="en-US" sz="3600" dirty="0"/>
          </a:p>
        </p:txBody>
      </p:sp>
      <p:sp>
        <p:nvSpPr>
          <p:cNvPr id="3892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B9379-AFE6-4927-A42F-760B43E6D92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95536" y="2492896"/>
            <a:ext cx="8424936" cy="1810420"/>
            <a:chOff x="395536" y="2492896"/>
            <a:chExt cx="8424936" cy="1810420"/>
          </a:xfrm>
        </p:grpSpPr>
        <p:sp>
          <p:nvSpPr>
            <p:cNvPr id="25604" name="Rectangle 4"/>
            <p:cNvSpPr>
              <a:spLocks noChangeArrowheads="1"/>
            </p:cNvSpPr>
            <p:nvPr/>
          </p:nvSpPr>
          <p:spPr bwMode="auto">
            <a:xfrm>
              <a:off x="395536" y="2492896"/>
              <a:ext cx="8309967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E736A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MPI_Send</a:t>
              </a:r>
              <a:r>
                <a:rPr kumimoji="0" lang="en-US" altLang="tr-T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8E736A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(</a:t>
              </a:r>
              <a:r>
                <a:rPr kumimoji="0" lang="en-US" altLang="tr-TR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E736A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buf</a:t>
              </a:r>
              <a:r>
                <a:rPr kumimoji="0" lang="en-US" altLang="tr-T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8E736A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, count, </a:t>
              </a:r>
              <a:r>
                <a:rPr kumimoji="0" lang="en-US" altLang="tr-TR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E736A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datatype</a:t>
              </a:r>
              <a:r>
                <a:rPr kumimoji="0" lang="en-US" altLang="tr-T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8E736A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, </a:t>
              </a:r>
              <a:r>
                <a:rPr kumimoji="0" lang="en-US" altLang="tr-TR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E736A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dest</a:t>
              </a:r>
              <a:r>
                <a:rPr kumimoji="0" lang="en-US" altLang="tr-T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8E736A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, tag, </a:t>
              </a:r>
              <a:r>
                <a:rPr kumimoji="0" lang="en-US" altLang="tr-TR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E736A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comm</a:t>
              </a:r>
              <a:r>
                <a:rPr kumimoji="0" lang="en-US" altLang="tr-T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8E736A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)</a:t>
              </a:r>
              <a:endParaRPr kumimoji="0" lang="en-US" alt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8E736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8916" name="Rectangle 5"/>
            <p:cNvSpPr>
              <a:spLocks noChangeArrowheads="1"/>
            </p:cNvSpPr>
            <p:nvPr/>
          </p:nvSpPr>
          <p:spPr bwMode="auto">
            <a:xfrm>
              <a:off x="827584" y="3154363"/>
              <a:ext cx="2158155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20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Yollanacak tampon</a:t>
              </a:r>
              <a:br>
                <a:rPr kumimoji="0" lang="tr-TR" altLang="tr-TR" sz="20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</a:br>
              <a:r>
                <a:rPr kumimoji="0" lang="tr-TR" altLang="tr-TR" sz="20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belleğin adresi</a:t>
              </a:r>
              <a:endParaRPr kumimoji="0" lang="en-US" altLang="tr-T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38917" name="Rectangle 6"/>
            <p:cNvSpPr>
              <a:spLocks noChangeArrowheads="1"/>
            </p:cNvSpPr>
            <p:nvPr/>
          </p:nvSpPr>
          <p:spPr bwMode="auto">
            <a:xfrm>
              <a:off x="2661929" y="3687763"/>
              <a:ext cx="2145331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20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Yollanacak eleman</a:t>
              </a:r>
              <a:br>
                <a:rPr kumimoji="0" lang="tr-TR" altLang="tr-TR" sz="20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</a:br>
              <a:r>
                <a:rPr kumimoji="0" lang="tr-TR" altLang="tr-TR" sz="20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sayısı</a:t>
              </a:r>
              <a:endParaRPr kumimoji="0" lang="en-US" altLang="tr-T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38918" name="Rectangle 7"/>
            <p:cNvSpPr>
              <a:spLocks noChangeArrowheads="1"/>
            </p:cNvSpPr>
            <p:nvPr/>
          </p:nvSpPr>
          <p:spPr bwMode="auto">
            <a:xfrm>
              <a:off x="4522254" y="3193231"/>
              <a:ext cx="8418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Veri tipi</a:t>
              </a:r>
              <a:endParaRPr kumimoji="0" lang="en-US" alt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38919" name="Rectangle 8"/>
            <p:cNvSpPr>
              <a:spLocks noChangeArrowheads="1"/>
            </p:cNvSpPr>
            <p:nvPr/>
          </p:nvSpPr>
          <p:spPr bwMode="auto">
            <a:xfrm>
              <a:off x="5370617" y="3687763"/>
              <a:ext cx="1636666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Hedefin "rank"</a:t>
              </a:r>
              <a:br>
                <a:rPr kumimoji="0" lang="tr-TR" altLang="tr-T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</a:br>
              <a:r>
                <a:rPr kumimoji="0" lang="tr-TR" altLang="tr-T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değeri</a:t>
              </a:r>
              <a:endParaRPr kumimoji="0" lang="en-US" alt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38920" name="Rectangle 9"/>
            <p:cNvSpPr>
              <a:spLocks noChangeArrowheads="1"/>
            </p:cNvSpPr>
            <p:nvPr/>
          </p:nvSpPr>
          <p:spPr bwMode="auto">
            <a:xfrm>
              <a:off x="6332618" y="3206750"/>
              <a:ext cx="14250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20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Mesaj etiketi</a:t>
              </a:r>
              <a:endParaRPr kumimoji="0" lang="en-US" altLang="tr-T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38921" name="Rectangle 10"/>
            <p:cNvSpPr>
              <a:spLocks noChangeArrowheads="1"/>
            </p:cNvSpPr>
            <p:nvPr/>
          </p:nvSpPr>
          <p:spPr bwMode="auto">
            <a:xfrm>
              <a:off x="7836228" y="3705225"/>
              <a:ext cx="98424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İletişimci</a:t>
              </a:r>
              <a:endParaRPr kumimoji="0" lang="en-US" alt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38922" name="Line 18"/>
            <p:cNvSpPr>
              <a:spLocks noChangeShapeType="1"/>
            </p:cNvSpPr>
            <p:nvPr/>
          </p:nvSpPr>
          <p:spPr bwMode="auto">
            <a:xfrm flipH="1">
              <a:off x="2351584" y="2940050"/>
              <a:ext cx="214313" cy="26670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38923" name="Line 19"/>
            <p:cNvSpPr>
              <a:spLocks noChangeShapeType="1"/>
            </p:cNvSpPr>
            <p:nvPr/>
          </p:nvSpPr>
          <p:spPr bwMode="auto">
            <a:xfrm>
              <a:off x="3719513" y="2940050"/>
              <a:ext cx="1587" cy="80010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38924" name="Line 20"/>
            <p:cNvSpPr>
              <a:spLocks noChangeShapeType="1"/>
            </p:cNvSpPr>
            <p:nvPr/>
          </p:nvSpPr>
          <p:spPr bwMode="auto">
            <a:xfrm>
              <a:off x="4888966" y="2924944"/>
              <a:ext cx="1588" cy="26670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38925" name="Line 21"/>
            <p:cNvSpPr>
              <a:spLocks noChangeShapeType="1"/>
            </p:cNvSpPr>
            <p:nvPr/>
          </p:nvSpPr>
          <p:spPr bwMode="auto">
            <a:xfrm>
              <a:off x="6946676" y="2940050"/>
              <a:ext cx="1588" cy="26670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38926" name="Line 22"/>
            <p:cNvSpPr>
              <a:spLocks noChangeShapeType="1"/>
            </p:cNvSpPr>
            <p:nvPr/>
          </p:nvSpPr>
          <p:spPr bwMode="auto">
            <a:xfrm>
              <a:off x="6189743" y="2886075"/>
              <a:ext cx="1587" cy="80010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38927" name="Line 23"/>
            <p:cNvSpPr>
              <a:spLocks noChangeShapeType="1"/>
            </p:cNvSpPr>
            <p:nvPr/>
          </p:nvSpPr>
          <p:spPr bwMode="auto">
            <a:xfrm>
              <a:off x="8007678" y="2940050"/>
              <a:ext cx="266700" cy="80010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478140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tr-TR" altLang="en-US" sz="3600" dirty="0" err="1"/>
              <a:t>Bloklanan</a:t>
            </a:r>
            <a:r>
              <a:rPr lang="tr-TR" altLang="en-US" sz="3600" dirty="0"/>
              <a:t> </a:t>
            </a:r>
            <a:r>
              <a:rPr lang="tr-TR" altLang="en-US" sz="3600" dirty="0" err="1"/>
              <a:t>Recv</a:t>
            </a:r>
            <a:r>
              <a:rPr lang="tr-TR" altLang="en-US" sz="3600" dirty="0"/>
              <a:t> Komutu Parametreleri</a:t>
            </a:r>
            <a:endParaRPr lang="en-US" altLang="en-US" sz="3600" dirty="0"/>
          </a:p>
        </p:txBody>
      </p:sp>
      <p:sp>
        <p:nvSpPr>
          <p:cNvPr id="3994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7B3C10-2C9A-4216-8191-3C46F2D7D75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7504" y="1673895"/>
            <a:ext cx="9064982" cy="2658690"/>
            <a:chOff x="107504" y="1673895"/>
            <a:chExt cx="9064982" cy="2658690"/>
          </a:xfrm>
        </p:grpSpPr>
        <p:sp>
          <p:nvSpPr>
            <p:cNvPr id="26628" name="Rectangle 4"/>
            <p:cNvSpPr>
              <a:spLocks noChangeArrowheads="1"/>
            </p:cNvSpPr>
            <p:nvPr/>
          </p:nvSpPr>
          <p:spPr bwMode="auto">
            <a:xfrm>
              <a:off x="107504" y="2492896"/>
              <a:ext cx="9064982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E736A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MPI_Recv</a:t>
              </a:r>
              <a:r>
                <a:rPr kumimoji="0" lang="en-US" altLang="tr-T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8E736A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(</a:t>
              </a:r>
              <a:r>
                <a:rPr kumimoji="0" lang="en-US" altLang="tr-TR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E736A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buf</a:t>
              </a:r>
              <a:r>
                <a:rPr kumimoji="0" lang="en-US" altLang="tr-T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8E736A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, count, </a:t>
              </a:r>
              <a:r>
                <a:rPr kumimoji="0" lang="en-US" altLang="tr-TR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E736A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datatype</a:t>
              </a:r>
              <a:r>
                <a:rPr kumimoji="0" lang="en-US" altLang="tr-T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8E736A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, </a:t>
              </a:r>
              <a:r>
                <a:rPr kumimoji="0" lang="en-US" altLang="tr-TR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E736A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src</a:t>
              </a:r>
              <a:r>
                <a:rPr kumimoji="0" lang="en-US" altLang="tr-T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8E736A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, tag, </a:t>
              </a:r>
              <a:r>
                <a:rPr kumimoji="0" lang="en-US" altLang="tr-TR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E736A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comm</a:t>
              </a:r>
              <a:r>
                <a:rPr kumimoji="0" lang="en-US" altLang="tr-T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8E736A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, </a:t>
              </a:r>
              <a:br>
                <a:rPr kumimoji="0" lang="tr-TR" altLang="tr-T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8E736A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</a:br>
              <a:r>
                <a:rPr kumimoji="0" lang="tr-TR" altLang="tr-T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8E736A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								    </a:t>
              </a:r>
              <a:r>
                <a:rPr kumimoji="0" lang="en-US" altLang="tr-T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8E736A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status)</a:t>
              </a:r>
              <a:endParaRPr kumimoji="0" lang="en-US" alt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8E736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9940" name="Rectangle 28"/>
            <p:cNvSpPr>
              <a:spLocks noChangeArrowheads="1"/>
            </p:cNvSpPr>
            <p:nvPr/>
          </p:nvSpPr>
          <p:spPr bwMode="auto">
            <a:xfrm>
              <a:off x="7170473" y="3717032"/>
              <a:ext cx="1938031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İşlem sonucunun</a:t>
              </a:r>
              <a:br>
                <a:rPr kumimoji="0" lang="tr-TR" altLang="tr-T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</a:br>
              <a:r>
                <a:rPr kumimoji="0" lang="tr-TR" altLang="tr-T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durum değeri</a:t>
              </a:r>
              <a:endParaRPr kumimoji="0" lang="en-US" alt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39941" name="Line 29"/>
            <p:cNvSpPr>
              <a:spLocks noChangeShapeType="1"/>
            </p:cNvSpPr>
            <p:nvPr/>
          </p:nvSpPr>
          <p:spPr bwMode="auto">
            <a:xfrm flipV="1">
              <a:off x="8316416" y="3340099"/>
              <a:ext cx="0" cy="376931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467544" y="3154363"/>
              <a:ext cx="1909177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Alınacak tampon</a:t>
              </a:r>
              <a:br>
                <a:rPr kumimoji="0" lang="tr-TR" altLang="tr-T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</a:br>
              <a:r>
                <a:rPr kumimoji="0" lang="tr-TR" altLang="tr-T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belleğin adresi</a:t>
              </a:r>
              <a:endParaRPr kumimoji="0" lang="en-US" alt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>
              <a:off x="2426378" y="3687763"/>
              <a:ext cx="1896353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Alınacak eleman</a:t>
              </a:r>
              <a:br>
                <a:rPr kumimoji="0" lang="tr-TR" altLang="tr-T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</a:br>
              <a:r>
                <a:rPr kumimoji="0" lang="tr-TR" altLang="tr-T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sayısı</a:t>
              </a:r>
              <a:endParaRPr kumimoji="0" lang="en-US" alt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1" name="Rectangle 7"/>
            <p:cNvSpPr>
              <a:spLocks noChangeArrowheads="1"/>
            </p:cNvSpPr>
            <p:nvPr/>
          </p:nvSpPr>
          <p:spPr bwMode="auto">
            <a:xfrm>
              <a:off x="4162214" y="3193231"/>
              <a:ext cx="8418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Veri tipi</a:t>
              </a:r>
              <a:endParaRPr kumimoji="0" lang="en-US" alt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2" name="Rectangle 8"/>
            <p:cNvSpPr>
              <a:spLocks noChangeArrowheads="1"/>
            </p:cNvSpPr>
            <p:nvPr/>
          </p:nvSpPr>
          <p:spPr bwMode="auto">
            <a:xfrm>
              <a:off x="4911194" y="3687763"/>
              <a:ext cx="1835439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Kaynağın "rank"</a:t>
              </a:r>
              <a:br>
                <a:rPr kumimoji="0" lang="tr-TR" altLang="tr-T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</a:br>
              <a:r>
                <a:rPr kumimoji="0" lang="tr-TR" altLang="tr-T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değeri</a:t>
              </a:r>
              <a:endParaRPr kumimoji="0" lang="en-US" alt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3" name="Rectangle 9"/>
            <p:cNvSpPr>
              <a:spLocks noChangeArrowheads="1"/>
            </p:cNvSpPr>
            <p:nvPr/>
          </p:nvSpPr>
          <p:spPr bwMode="auto">
            <a:xfrm>
              <a:off x="5972578" y="3206750"/>
              <a:ext cx="14250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20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Mesaj etiketi</a:t>
              </a:r>
              <a:endParaRPr kumimoji="0" lang="en-US" altLang="tr-T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4" name="Rectangle 10"/>
            <p:cNvSpPr>
              <a:spLocks noChangeArrowheads="1"/>
            </p:cNvSpPr>
            <p:nvPr/>
          </p:nvSpPr>
          <p:spPr bwMode="auto">
            <a:xfrm>
              <a:off x="7188156" y="1673895"/>
              <a:ext cx="98424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İletişimci</a:t>
              </a:r>
              <a:endParaRPr kumimoji="0" lang="en-US" alt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5" name="Line 18"/>
            <p:cNvSpPr>
              <a:spLocks noChangeShapeType="1"/>
            </p:cNvSpPr>
            <p:nvPr/>
          </p:nvSpPr>
          <p:spPr bwMode="auto">
            <a:xfrm flipH="1">
              <a:off x="1991544" y="2940050"/>
              <a:ext cx="214313" cy="26670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6" name="Line 19"/>
            <p:cNvSpPr>
              <a:spLocks noChangeShapeType="1"/>
            </p:cNvSpPr>
            <p:nvPr/>
          </p:nvSpPr>
          <p:spPr bwMode="auto">
            <a:xfrm>
              <a:off x="3359473" y="2940050"/>
              <a:ext cx="1587" cy="80010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7" name="Line 20"/>
            <p:cNvSpPr>
              <a:spLocks noChangeShapeType="1"/>
            </p:cNvSpPr>
            <p:nvPr/>
          </p:nvSpPr>
          <p:spPr bwMode="auto">
            <a:xfrm>
              <a:off x="4528926" y="2924944"/>
              <a:ext cx="1588" cy="26670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8" name="Line 21"/>
            <p:cNvSpPr>
              <a:spLocks noChangeShapeType="1"/>
            </p:cNvSpPr>
            <p:nvPr/>
          </p:nvSpPr>
          <p:spPr bwMode="auto">
            <a:xfrm>
              <a:off x="6586636" y="2940050"/>
              <a:ext cx="1588" cy="26670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9" name="Line 22"/>
            <p:cNvSpPr>
              <a:spLocks noChangeShapeType="1"/>
            </p:cNvSpPr>
            <p:nvPr/>
          </p:nvSpPr>
          <p:spPr bwMode="auto">
            <a:xfrm>
              <a:off x="5724128" y="2886075"/>
              <a:ext cx="1587" cy="80010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30" name="Line 23"/>
            <p:cNvSpPr>
              <a:spLocks noChangeShapeType="1"/>
            </p:cNvSpPr>
            <p:nvPr/>
          </p:nvSpPr>
          <p:spPr bwMode="auto">
            <a:xfrm>
              <a:off x="7524328" y="1981672"/>
              <a:ext cx="0" cy="583232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912255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en-US" sz="3600" dirty="0"/>
              <a:t>Örnek</a:t>
            </a:r>
            <a:endParaRPr lang="en-US" altLang="en-US" sz="3600" dirty="0"/>
          </a:p>
        </p:txBody>
      </p:sp>
      <p:sp>
        <p:nvSpPr>
          <p:cNvPr id="4096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414EE-32E2-4DB0-BCDF-50913E90C1F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r>
              <a:rPr lang="tr-TR" altLang="en-US" sz="2400" dirty="0"/>
              <a:t>Bir</a:t>
            </a:r>
            <a:r>
              <a:rPr lang="en-US" altLang="en-US" sz="2400" dirty="0"/>
              <a:t> x </a:t>
            </a:r>
            <a:r>
              <a:rPr lang="tr-TR" altLang="en-US" sz="2400" dirty="0"/>
              <a:t>tamsayısının süreç-</a:t>
            </a:r>
            <a:r>
              <a:rPr lang="en-US" altLang="en-US" sz="2400" dirty="0"/>
              <a:t>0</a:t>
            </a:r>
            <a:r>
              <a:rPr lang="tr-TR" altLang="en-US" sz="2400" dirty="0"/>
              <a:t>'dan</a:t>
            </a:r>
            <a:r>
              <a:rPr lang="en-US" altLang="en-US" sz="2400" dirty="0"/>
              <a:t> </a:t>
            </a:r>
            <a:r>
              <a:rPr lang="tr-TR" altLang="en-US" sz="2400" dirty="0"/>
              <a:t>süreç-</a:t>
            </a:r>
            <a:r>
              <a:rPr lang="en-US" altLang="en-US" sz="2400" dirty="0"/>
              <a:t>1</a:t>
            </a:r>
            <a:r>
              <a:rPr lang="tr-TR" altLang="en-US" sz="2400" dirty="0"/>
              <a:t>'e yollanması:</a:t>
            </a:r>
            <a:endParaRPr lang="en-US" altLang="en-US" sz="2400" dirty="0"/>
          </a:p>
          <a:p>
            <a:pPr>
              <a:buFontTx/>
              <a:buNone/>
            </a:pPr>
            <a:endParaRPr lang="en-US" altLang="en-US" sz="1800" dirty="0"/>
          </a:p>
          <a:p>
            <a:pPr>
              <a:buFontTx/>
              <a:buNone/>
            </a:pPr>
            <a:r>
              <a:rPr lang="en-US" altLang="en-US" sz="2000" b="1" dirty="0">
                <a:latin typeface="Courier New Bold"/>
              </a:rPr>
              <a:t>/* rank</a:t>
            </a:r>
            <a:r>
              <a:rPr lang="tr-TR" altLang="en-US" sz="2000" b="1" dirty="0">
                <a:latin typeface="Courier New Bold"/>
              </a:rPr>
              <a:t> değerim</a:t>
            </a:r>
            <a:r>
              <a:rPr lang="en-US" altLang="en-US" sz="2000" b="1" dirty="0">
                <a:latin typeface="Courier New Bold"/>
              </a:rPr>
              <a:t> </a:t>
            </a:r>
            <a:r>
              <a:rPr lang="tr-TR" altLang="en-US" sz="2000" b="1" dirty="0">
                <a:latin typeface="Courier New Bold"/>
              </a:rPr>
              <a:t>nedir ? </a:t>
            </a:r>
            <a:r>
              <a:rPr lang="en-US" altLang="en-US" sz="2000" b="1" dirty="0">
                <a:latin typeface="Courier New Bold"/>
              </a:rPr>
              <a:t>*</a:t>
            </a:r>
            <a:r>
              <a:rPr lang="tr-TR" altLang="en-US" sz="2000" b="1" dirty="0">
                <a:latin typeface="Courier New Bold"/>
              </a:rPr>
              <a:t>/</a:t>
            </a:r>
          </a:p>
          <a:p>
            <a:pPr>
              <a:buFontTx/>
              <a:buNone/>
            </a:pPr>
            <a:r>
              <a:rPr lang="en-US" altLang="en-US" sz="2000" b="1" dirty="0" err="1">
                <a:latin typeface="Courier New Bold"/>
              </a:rPr>
              <a:t>MPI_Comm_rank</a:t>
            </a:r>
            <a:r>
              <a:rPr lang="en-US" altLang="en-US" sz="2000" b="1" dirty="0">
                <a:latin typeface="Courier New Bold"/>
              </a:rPr>
              <a:t>(MPI_COMM_WORLD,&amp;</a:t>
            </a:r>
            <a:r>
              <a:rPr lang="en-US" altLang="en-US" sz="2000" b="1" dirty="0" err="1">
                <a:latin typeface="Courier New Bold"/>
              </a:rPr>
              <a:t>myrank</a:t>
            </a:r>
            <a:r>
              <a:rPr lang="en-US" altLang="en-US" sz="2000" b="1" dirty="0">
                <a:latin typeface="Courier New Bold"/>
              </a:rPr>
              <a:t>); 								</a:t>
            </a:r>
          </a:p>
          <a:p>
            <a:pPr>
              <a:buFontTx/>
              <a:buNone/>
            </a:pPr>
            <a:r>
              <a:rPr lang="en-US" altLang="en-US" sz="2000" b="1" dirty="0">
                <a:latin typeface="Courier New Bold"/>
              </a:rPr>
              <a:t>if (</a:t>
            </a:r>
            <a:r>
              <a:rPr lang="en-US" altLang="en-US" sz="2000" b="1" dirty="0" err="1">
                <a:latin typeface="Courier New Bold"/>
              </a:rPr>
              <a:t>myrank</a:t>
            </a:r>
            <a:r>
              <a:rPr lang="en-US" altLang="en-US" sz="2000" b="1" dirty="0">
                <a:latin typeface="Courier New Bold"/>
              </a:rPr>
              <a:t> == 0) {</a:t>
            </a:r>
          </a:p>
          <a:p>
            <a:pPr>
              <a:buFontTx/>
              <a:buNone/>
            </a:pPr>
            <a:r>
              <a:rPr lang="en-US" altLang="en-US" sz="2000" b="1" dirty="0">
                <a:latin typeface="Courier New Bold"/>
              </a:rPr>
              <a:t>	</a:t>
            </a:r>
            <a:r>
              <a:rPr lang="en-US" altLang="en-US" sz="2000" b="1" dirty="0" err="1">
                <a:latin typeface="Courier New Bold"/>
              </a:rPr>
              <a:t>int</a:t>
            </a:r>
            <a:r>
              <a:rPr lang="en-US" altLang="en-US" sz="2000" b="1" dirty="0">
                <a:latin typeface="Courier New Bold"/>
              </a:rPr>
              <a:t> x;</a:t>
            </a:r>
          </a:p>
          <a:p>
            <a:pPr>
              <a:buFontTx/>
              <a:buNone/>
            </a:pPr>
            <a:r>
              <a:rPr lang="en-US" altLang="en-US" sz="2000" b="1" dirty="0">
                <a:solidFill>
                  <a:schemeClr val="accent2"/>
                </a:solidFill>
                <a:latin typeface="Courier New Bold"/>
              </a:rPr>
              <a:t>	</a:t>
            </a:r>
            <a:r>
              <a:rPr lang="en-US" altLang="en-US" sz="2000" b="1" dirty="0" err="1">
                <a:solidFill>
                  <a:srgbClr val="FF0000"/>
                </a:solidFill>
                <a:latin typeface="Courier New Bold"/>
              </a:rPr>
              <a:t>MPI_Send</a:t>
            </a:r>
            <a:r>
              <a:rPr lang="en-US" altLang="en-US" sz="2000" b="1" dirty="0">
                <a:solidFill>
                  <a:srgbClr val="FF0000"/>
                </a:solidFill>
                <a:latin typeface="Courier New Bold"/>
              </a:rPr>
              <a:t>(&amp;x, 1, MPI_INT, 1, </a:t>
            </a:r>
            <a:r>
              <a:rPr lang="en-US" altLang="en-US" sz="2000" b="1" dirty="0" err="1">
                <a:solidFill>
                  <a:srgbClr val="FF0000"/>
                </a:solidFill>
                <a:latin typeface="Courier New Bold"/>
              </a:rPr>
              <a:t>msgtag</a:t>
            </a:r>
            <a:r>
              <a:rPr lang="en-US" altLang="en-US" sz="2000" b="1" dirty="0">
                <a:solidFill>
                  <a:srgbClr val="FF0000"/>
                </a:solidFill>
                <a:latin typeface="Courier New Bold"/>
              </a:rPr>
              <a:t>, MPI_COMM_WORLD);</a:t>
            </a:r>
          </a:p>
          <a:p>
            <a:pPr>
              <a:buFontTx/>
              <a:buNone/>
            </a:pPr>
            <a:r>
              <a:rPr lang="en-US" altLang="en-US" sz="2000" b="1" dirty="0">
                <a:latin typeface="Courier New Bold"/>
              </a:rPr>
              <a:t>} else if (</a:t>
            </a:r>
            <a:r>
              <a:rPr lang="en-US" altLang="en-US" sz="2000" b="1" dirty="0" err="1">
                <a:latin typeface="Courier New Bold"/>
              </a:rPr>
              <a:t>myrank</a:t>
            </a:r>
            <a:r>
              <a:rPr lang="en-US" altLang="en-US" sz="2000" b="1" dirty="0">
                <a:latin typeface="Courier New Bold"/>
              </a:rPr>
              <a:t> == 1) {</a:t>
            </a:r>
          </a:p>
          <a:p>
            <a:pPr>
              <a:buFontTx/>
              <a:buNone/>
            </a:pPr>
            <a:r>
              <a:rPr lang="en-US" altLang="en-US" sz="2000" b="1" dirty="0">
                <a:latin typeface="Courier New Bold"/>
              </a:rPr>
              <a:t>	</a:t>
            </a:r>
            <a:r>
              <a:rPr lang="en-US" altLang="en-US" sz="2000" b="1" dirty="0" err="1">
                <a:latin typeface="Courier New Bold"/>
              </a:rPr>
              <a:t>int</a:t>
            </a:r>
            <a:r>
              <a:rPr lang="en-US" altLang="en-US" sz="2000" b="1" dirty="0">
                <a:latin typeface="Courier New Bold"/>
              </a:rPr>
              <a:t> x;</a:t>
            </a:r>
          </a:p>
          <a:p>
            <a:pPr>
              <a:buFontTx/>
              <a:buNone/>
            </a:pPr>
            <a:r>
              <a:rPr lang="en-US" altLang="en-US" sz="2000" b="1" dirty="0">
                <a:solidFill>
                  <a:schemeClr val="accent2"/>
                </a:solidFill>
                <a:latin typeface="Courier New Bold"/>
              </a:rPr>
              <a:t>	</a:t>
            </a:r>
            <a:r>
              <a:rPr lang="en-US" altLang="en-US" sz="2000" b="1" dirty="0" err="1">
                <a:solidFill>
                  <a:srgbClr val="FF0000"/>
                </a:solidFill>
                <a:latin typeface="Courier New Bold"/>
              </a:rPr>
              <a:t>MPI_Recv</a:t>
            </a:r>
            <a:r>
              <a:rPr lang="en-US" altLang="en-US" sz="2000" b="1" dirty="0">
                <a:solidFill>
                  <a:srgbClr val="FF0000"/>
                </a:solidFill>
                <a:latin typeface="Courier New Bold"/>
              </a:rPr>
              <a:t>(&amp;x, 1, MPI_INT,</a:t>
            </a:r>
            <a:r>
              <a:rPr lang="en-US" altLang="en-US" sz="2000" b="1" dirty="0">
                <a:solidFill>
                  <a:schemeClr val="accent2"/>
                </a:solidFill>
                <a:latin typeface="Courier New Bold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Courier New Bold"/>
              </a:rPr>
              <a:t>0,</a:t>
            </a:r>
            <a:r>
              <a:rPr lang="tr-TR" altLang="en-US" sz="2000" b="1" dirty="0">
                <a:solidFill>
                  <a:srgbClr val="FF0000"/>
                </a:solidFill>
                <a:latin typeface="Courier New Bold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Courier New Bold"/>
              </a:rPr>
              <a:t>msgtag</a:t>
            </a:r>
            <a:r>
              <a:rPr lang="en-US" altLang="en-US" sz="2000" b="1" dirty="0">
                <a:solidFill>
                  <a:srgbClr val="FF0000"/>
                </a:solidFill>
                <a:latin typeface="Courier New Bold"/>
              </a:rPr>
              <a:t>,</a:t>
            </a:r>
            <a:r>
              <a:rPr lang="tr-TR" altLang="en-US" sz="2000" b="1" dirty="0">
                <a:solidFill>
                  <a:srgbClr val="FF0000"/>
                </a:solidFill>
                <a:latin typeface="Courier New Bold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Courier New Bold"/>
              </a:rPr>
              <a:t>MPI_COMM_WORLD,</a:t>
            </a:r>
            <a:r>
              <a:rPr lang="tr-TR" altLang="en-US" sz="2000" b="1" dirty="0">
                <a:solidFill>
                  <a:srgbClr val="FF0000"/>
                </a:solidFill>
                <a:latin typeface="Courier New Bold"/>
              </a:rPr>
              <a:t> </a:t>
            </a:r>
            <a:br>
              <a:rPr lang="tr-TR" altLang="en-US" sz="2000" b="1" dirty="0">
                <a:solidFill>
                  <a:srgbClr val="FF0000"/>
                </a:solidFill>
                <a:latin typeface="Courier New Bold"/>
              </a:rPr>
            </a:br>
            <a:r>
              <a:rPr lang="tr-TR" altLang="en-US" sz="2000" b="1" dirty="0">
                <a:solidFill>
                  <a:srgbClr val="FF0000"/>
                </a:solidFill>
                <a:latin typeface="Courier New Bold"/>
              </a:rPr>
              <a:t> 	     &amp;</a:t>
            </a:r>
            <a:r>
              <a:rPr lang="en-US" altLang="en-US" sz="2000" b="1" dirty="0">
                <a:solidFill>
                  <a:srgbClr val="FF0000"/>
                </a:solidFill>
                <a:latin typeface="Courier New Bold"/>
              </a:rPr>
              <a:t>status);</a:t>
            </a:r>
          </a:p>
          <a:p>
            <a:pPr>
              <a:buFontTx/>
              <a:buNone/>
            </a:pPr>
            <a:r>
              <a:rPr lang="en-US" altLang="en-US" sz="2000" b="1" dirty="0">
                <a:latin typeface="Courier New Bold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7542431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tr-TR" altLang="tr-TR" sz="3600" dirty="0"/>
              <a:t>Örnek</a:t>
            </a:r>
            <a:r>
              <a:rPr lang="en-US" altLang="tr-TR" sz="3600" dirty="0"/>
              <a:t> MPI </a:t>
            </a:r>
            <a:r>
              <a:rPr lang="tr-TR" altLang="tr-TR" sz="3600" dirty="0"/>
              <a:t>Programı: "</a:t>
            </a:r>
            <a:r>
              <a:rPr lang="en-US" altLang="tr-TR" sz="3600" dirty="0"/>
              <a:t>Hello World</a:t>
            </a:r>
            <a:r>
              <a:rPr lang="tr-TR" altLang="tr-TR" sz="3600" dirty="0"/>
              <a:t>"</a:t>
            </a:r>
            <a:endParaRPr lang="en-US" altLang="tr-TR" sz="3600" dirty="0"/>
          </a:p>
        </p:txBody>
      </p:sp>
      <p:sp>
        <p:nvSpPr>
          <p:cNvPr id="4198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BE3D1B-0814-44F8-8299-E06E1F5BB64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198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45016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tr-TR" altLang="tr-TR" sz="1500" dirty="0">
                <a:latin typeface="Lucida Console" pitchFamily="49" charset="0"/>
              </a:rPr>
              <a:t>#include &lt;stddef.h&gt;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tr-TR" altLang="tr-TR" sz="1500" dirty="0">
                <a:latin typeface="Lucida Console" pitchFamily="49" charset="0"/>
              </a:rPr>
              <a:t>#include &lt;stdlib.h&gt;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tr-TR" altLang="tr-TR" sz="1500" dirty="0">
                <a:latin typeface="Lucida Console" pitchFamily="49" charset="0"/>
              </a:rPr>
              <a:t>#include &lt;stdio.h&gt;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tr-TR" altLang="tr-TR" sz="1500" dirty="0">
                <a:latin typeface="Lucida Console" pitchFamily="49" charset="0"/>
              </a:rPr>
              <a:t>#include &lt;string.h&gt;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tr-TR" altLang="tr-TR" sz="1500" dirty="0">
                <a:latin typeface="Lucida Console" pitchFamily="49" charset="0"/>
              </a:rPr>
              <a:t>#include "mpi.h"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tr-TR" altLang="tr-TR" sz="1500" dirty="0">
                <a:latin typeface="Lucida Console" pitchFamily="49" charset="0"/>
              </a:rPr>
              <a:t>void main(int argc, char **argv ) {</a:t>
            </a:r>
          </a:p>
          <a:p>
            <a:pPr marL="400050" lvl="1" indent="0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tr-TR" altLang="tr-TR" sz="1500" dirty="0">
                <a:latin typeface="Lucida Console" pitchFamily="49" charset="0"/>
              </a:rPr>
              <a:t>char message[20];</a:t>
            </a:r>
          </a:p>
          <a:p>
            <a:pPr marL="400050" lvl="1" indent="0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tr-TR" altLang="tr-TR" sz="1500" dirty="0">
                <a:latin typeface="Lucida Console" pitchFamily="49" charset="0"/>
              </a:rPr>
              <a:t>int i,rank, size, type=99;</a:t>
            </a:r>
          </a:p>
          <a:p>
            <a:pPr marL="400050" lvl="1" indent="0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tr-TR" altLang="tr-TR" sz="1500" dirty="0">
                <a:latin typeface="Lucida Console" pitchFamily="49" charset="0"/>
              </a:rPr>
              <a:t>MPI_Status status;</a:t>
            </a:r>
          </a:p>
          <a:p>
            <a:pPr marL="400050" lvl="1" indent="0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tr-TR" altLang="tr-TR" sz="1500" dirty="0">
                <a:latin typeface="Lucida Console" pitchFamily="49" charset="0"/>
              </a:rPr>
              <a:t>MPI_Init(&amp;argc, &amp;argv);</a:t>
            </a:r>
          </a:p>
          <a:p>
            <a:pPr marL="400050" lvl="1" indent="0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tr-TR" altLang="tr-TR" sz="1500" dirty="0">
                <a:latin typeface="Lucida Console" pitchFamily="49" charset="0"/>
              </a:rPr>
              <a:t>MPI_Comm_size(MPI_COMM_WORLD,&amp;size);</a:t>
            </a:r>
          </a:p>
          <a:p>
            <a:pPr marL="400050" lvl="1" indent="0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tr-TR" altLang="tr-TR" sz="1500" dirty="0">
                <a:latin typeface="Lucida Console" pitchFamily="49" charset="0"/>
              </a:rPr>
              <a:t>MPI_Comm_rank(MPI_COMM_WORLD,&amp;rank);</a:t>
            </a:r>
          </a:p>
          <a:p>
            <a:pPr marL="400050" lvl="1" indent="0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tr-TR" altLang="tr-TR" sz="1500" dirty="0">
                <a:latin typeface="Lucida Console" pitchFamily="49" charset="0"/>
              </a:rPr>
              <a:t>if(rank == 0) {</a:t>
            </a:r>
          </a:p>
          <a:p>
            <a:pPr marL="400050" lvl="1" indent="0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tr-TR" altLang="tr-TR" sz="1500" dirty="0">
                <a:latin typeface="Lucida Console" pitchFamily="49" charset="0"/>
              </a:rPr>
              <a:t>	strcpy(message, "Hello, world");</a:t>
            </a:r>
          </a:p>
          <a:p>
            <a:pPr marL="400050" lvl="1" indent="0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tr-TR" altLang="tr-TR" sz="1500" dirty="0">
                <a:latin typeface="Lucida Console" pitchFamily="49" charset="0"/>
              </a:rPr>
              <a:t>	for (i=1; i&lt;size; i++)</a:t>
            </a:r>
          </a:p>
          <a:p>
            <a:pPr marL="400050" lvl="1" indent="0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tr-TR" altLang="tr-TR" sz="1500" dirty="0">
                <a:latin typeface="Lucida Console" pitchFamily="49" charset="0"/>
              </a:rPr>
              <a:t>	    MPI_Send(message,13,MPI_CHAR,i,type,MPI_COMM_WORLD);</a:t>
            </a:r>
          </a:p>
          <a:p>
            <a:pPr marL="400050" lvl="1" indent="0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tr-TR" altLang="tr-TR" sz="1500" dirty="0">
                <a:latin typeface="Lucida Console" pitchFamily="49" charset="0"/>
              </a:rPr>
              <a:t>} else </a:t>
            </a:r>
          </a:p>
          <a:p>
            <a:pPr marL="400050" lvl="1" indent="0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tr-TR" altLang="tr-TR" sz="1500" dirty="0">
                <a:latin typeface="Lucida Console" pitchFamily="49" charset="0"/>
              </a:rPr>
              <a:t>	MPI_Recv(message,20,MPI_CHAR,0,type,MPI_COMM_WORLD,&amp;status);</a:t>
            </a:r>
          </a:p>
          <a:p>
            <a:pPr marL="400050" lvl="1" indent="0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en-US" altLang="tr-TR" sz="1500" dirty="0" err="1">
                <a:latin typeface="Lucida Console" pitchFamily="49" charset="0"/>
              </a:rPr>
              <a:t>printf</a:t>
            </a:r>
            <a:r>
              <a:rPr lang="en-US" altLang="tr-TR" sz="1500" dirty="0">
                <a:latin typeface="Lucida Console" pitchFamily="49" charset="0"/>
              </a:rPr>
              <a:t>( "Message from process =%d : %.13s\n", rank,</a:t>
            </a:r>
            <a:r>
              <a:rPr lang="tr-TR" altLang="tr-TR" sz="1500" dirty="0">
                <a:latin typeface="Lucida Console" pitchFamily="49" charset="0"/>
              </a:rPr>
              <a:t> </a:t>
            </a:r>
            <a:r>
              <a:rPr lang="en-US" altLang="tr-TR" sz="1500" dirty="0">
                <a:latin typeface="Lucida Console" pitchFamily="49" charset="0"/>
              </a:rPr>
              <a:t>message);</a:t>
            </a:r>
          </a:p>
          <a:p>
            <a:pPr marL="400050" lvl="1" indent="0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tr-TR" altLang="tr-TR" sz="1500" dirty="0">
                <a:latin typeface="Lucida Console" pitchFamily="49" charset="0"/>
              </a:rPr>
              <a:t>MPI_Finalize();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tr-TR" altLang="tr-TR" sz="1500" dirty="0">
                <a:latin typeface="Lucida Console" pitchFamily="49" charset="0"/>
              </a:rPr>
              <a:t>}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Tx/>
              <a:buNone/>
            </a:pPr>
            <a:endParaRPr lang="tr-TR" altLang="tr-TR" sz="1500" dirty="0"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5750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tr-TR" altLang="tr-TR" sz="3600" dirty="0"/>
              <a:t>Örnek</a:t>
            </a:r>
            <a:r>
              <a:rPr lang="en-US" altLang="tr-TR" sz="3600" dirty="0"/>
              <a:t> MPI </a:t>
            </a:r>
            <a:r>
              <a:rPr lang="tr-TR" altLang="tr-TR" sz="3600" dirty="0"/>
              <a:t>Programı: "</a:t>
            </a:r>
            <a:r>
              <a:rPr lang="en-US" altLang="tr-TR" sz="3600" dirty="0"/>
              <a:t>Hello World</a:t>
            </a:r>
            <a:r>
              <a:rPr lang="tr-TR" altLang="tr-TR" sz="3600" dirty="0"/>
              <a:t>"</a:t>
            </a:r>
            <a:endParaRPr lang="en-US" altLang="tr-TR" sz="3600" dirty="0"/>
          </a:p>
        </p:txBody>
      </p:sp>
      <p:sp>
        <p:nvSpPr>
          <p:cNvPr id="4301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5BC8BD-943B-46ED-8D0A-82CE7C760D7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tr-TR" sz="2400" dirty="0"/>
              <a:t>Patron süreçten </a:t>
            </a:r>
            <a:r>
              <a:rPr lang="en-US" sz="2400" dirty="0"/>
              <a:t>(rank = 0)</a:t>
            </a:r>
            <a:r>
              <a:rPr lang="tr-TR" sz="2400" dirty="0"/>
              <a:t> </a:t>
            </a:r>
            <a:r>
              <a:rPr lang="en-US" sz="2400" dirty="0"/>
              <a:t>“Hello World” </a:t>
            </a:r>
            <a:r>
              <a:rPr lang="tr-TR" sz="2400" dirty="0"/>
              <a:t>mesajı diğer</a:t>
            </a:r>
            <a:r>
              <a:rPr lang="en-US" sz="2400" dirty="0"/>
              <a:t> </a:t>
            </a:r>
            <a:r>
              <a:rPr lang="tr-TR" sz="2400" dirty="0"/>
              <a:t>süreçlere</a:t>
            </a:r>
            <a:r>
              <a:rPr lang="en-US" sz="2400" dirty="0"/>
              <a:t> (rank </a:t>
            </a:r>
            <a:r>
              <a:rPr lang="tr-TR" sz="2400" dirty="0"/>
              <a:t>!</a:t>
            </a:r>
            <a:r>
              <a:rPr lang="en-US" sz="2400" dirty="0"/>
              <a:t>= 0) </a:t>
            </a:r>
            <a:r>
              <a:rPr lang="tr-TR" sz="2400" dirty="0"/>
              <a:t>yollanır</a:t>
            </a:r>
            <a:r>
              <a:rPr lang="en-US" sz="2400" dirty="0"/>
              <a:t>. </a:t>
            </a:r>
            <a:endParaRPr lang="tr-TR" sz="2400" dirty="0"/>
          </a:p>
          <a:p>
            <a:pPr>
              <a:defRPr/>
            </a:pPr>
            <a:r>
              <a:rPr lang="tr-TR" sz="2400" dirty="0"/>
              <a:t>Ardından herkes (patron dahil) </a:t>
            </a:r>
            <a:r>
              <a:rPr lang="en-US" sz="2400" dirty="0" err="1"/>
              <a:t>println</a:t>
            </a:r>
            <a:r>
              <a:rPr lang="en-US" sz="2400" dirty="0"/>
              <a:t> </a:t>
            </a:r>
            <a:r>
              <a:rPr lang="tr-TR" sz="2400" dirty="0"/>
              <a:t>komutu çalıştırır</a:t>
            </a:r>
            <a:r>
              <a:rPr lang="en-US" sz="2400" dirty="0"/>
              <a:t>.</a:t>
            </a:r>
          </a:p>
          <a:p>
            <a:pPr>
              <a:defRPr/>
            </a:pPr>
            <a:r>
              <a:rPr lang="en-US" sz="2400" dirty="0"/>
              <a:t>MPI</a:t>
            </a:r>
            <a:r>
              <a:rPr lang="tr-TR" sz="2400" dirty="0"/>
              <a:t>'de</a:t>
            </a:r>
            <a:r>
              <a:rPr lang="en-US" sz="2400" dirty="0"/>
              <a:t>, </a:t>
            </a:r>
            <a:r>
              <a:rPr lang="tr-TR" sz="2400" dirty="0"/>
              <a:t>standart çıktı kullanıcı ekranlarına basılır, aynı bilgisayarda çalışan süreçler için çıktı ise şu şekildedir:</a:t>
            </a:r>
            <a:endParaRPr lang="en-US" sz="2400" dirty="0"/>
          </a:p>
          <a:p>
            <a:pPr marL="0" indent="0">
              <a:buFontTx/>
              <a:buNone/>
              <a:defRPr/>
            </a:pPr>
            <a:r>
              <a:rPr lang="en-US" sz="2400" dirty="0"/>
              <a:t>	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Message from process =1 : Hello, world</a:t>
            </a:r>
          </a:p>
          <a:p>
            <a:pPr marL="0" indent="0">
              <a:buFontTx/>
              <a:buNone/>
              <a:defRPr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	Message from process =0 : Hello, world</a:t>
            </a:r>
          </a:p>
          <a:p>
            <a:pPr marL="0" indent="0">
              <a:buFontTx/>
              <a:buNone/>
              <a:defRPr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	Message from process =2 : Hello, world</a:t>
            </a:r>
          </a:p>
          <a:p>
            <a:pPr marL="0" indent="0">
              <a:buFontTx/>
              <a:buNone/>
              <a:defRPr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	Message from process =3 : Hello, world</a:t>
            </a:r>
          </a:p>
          <a:p>
            <a:pPr marL="0" indent="0">
              <a:buFontTx/>
              <a:buNone/>
              <a:defRPr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	... </a:t>
            </a:r>
            <a:endParaRPr lang="en-US" sz="2400" dirty="0"/>
          </a:p>
          <a:p>
            <a:pPr>
              <a:defRPr/>
            </a:pPr>
            <a:r>
              <a:rPr lang="tr-TR" sz="2400" dirty="0"/>
              <a:t>Sonuç çıktı hep karışık olacaktır, çünkü süreçler farklı sırayla yaratılır ve/veya biterler</a:t>
            </a:r>
            <a:r>
              <a:rPr lang="en-US" sz="2400" dirty="0"/>
              <a:t>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2982436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sz="3600" dirty="0"/>
              <a:t>Örnek:</a:t>
            </a:r>
            <a:r>
              <a:rPr lang="en-US" altLang="tr-TR" sz="3600" dirty="0"/>
              <a:t> </a:t>
            </a:r>
            <a:r>
              <a:rPr lang="tr-TR" altLang="tr-TR" sz="3600" dirty="0"/>
              <a:t>Producer/Consumer</a:t>
            </a:r>
            <a:endParaRPr lang="en-US" altLang="tr-TR" sz="3600" dirty="0"/>
          </a:p>
        </p:txBody>
      </p:sp>
      <p:sp>
        <p:nvSpPr>
          <p:cNvPr id="4403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08919A-C45D-4F3A-AA88-BCDC1E59C0E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4035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tr-TR" altLang="tr-TR" sz="1400" dirty="0">
                <a:latin typeface="Lucida Console" pitchFamily="49" charset="0"/>
              </a:rPr>
              <a:t>#include &lt;stddef.h&gt;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tr-TR" altLang="tr-TR" sz="1400" dirty="0">
                <a:latin typeface="Lucida Console" pitchFamily="49" charset="0"/>
              </a:rPr>
              <a:t>#include &lt;stdlib.h&gt;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tr-TR" altLang="tr-TR" sz="1400" dirty="0">
                <a:latin typeface="Lucida Console" pitchFamily="49" charset="0"/>
              </a:rPr>
              <a:t>#include &lt;stdio.h&gt;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tr-TR" altLang="tr-TR" sz="1400" dirty="0">
                <a:latin typeface="Lucida Console" pitchFamily="49" charset="0"/>
              </a:rPr>
              <a:t>#include &lt;string.h&gt;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tr-TR" altLang="tr-TR" sz="1400" dirty="0">
                <a:latin typeface="Lucida Console" pitchFamily="49" charset="0"/>
              </a:rPr>
              <a:t>#include "mpi.h"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endParaRPr lang="tr-TR" altLang="tr-TR" sz="1400" dirty="0">
              <a:latin typeface="Lucida Console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tr-TR" altLang="tr-TR" sz="1400" dirty="0">
                <a:latin typeface="Lucida Console" pitchFamily="49" charset="0"/>
              </a:rPr>
              <a:t>char message[20];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tr-TR" altLang="tr-TR" sz="1400" dirty="0">
                <a:latin typeface="Lucida Console" pitchFamily="49" charset="0"/>
              </a:rPr>
              <a:t>int  type=99;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tr-TR" altLang="tr-TR" sz="1400" dirty="0">
                <a:latin typeface="Lucida Console" pitchFamily="49" charset="0"/>
              </a:rPr>
              <a:t>MPI_Status status;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endParaRPr lang="tr-TR" altLang="tr-TR" sz="1400" dirty="0">
              <a:latin typeface="Lucida Console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tr-TR" altLang="tr-TR" sz="1400" dirty="0">
                <a:latin typeface="Lucida Console" pitchFamily="49" charset="0"/>
              </a:rPr>
              <a:t>void producer(int i)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tr-TR" altLang="tr-TR" sz="1400" dirty="0">
                <a:latin typeface="Lucida Console" pitchFamily="49" charset="0"/>
              </a:rPr>
              <a:t>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tr-TR" altLang="tr-TR" sz="1400" dirty="0">
                <a:latin typeface="Lucida Console" pitchFamily="49" charset="0"/>
              </a:rPr>
              <a:t>  switch (i % 5)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tr-TR" altLang="tr-TR" sz="1400" dirty="0">
                <a:latin typeface="Lucida Console" pitchFamily="49" charset="0"/>
              </a:rPr>
              <a:t>    case 0: strcpy(message, "Selam,"); break;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tr-TR" altLang="tr-TR" sz="1400" dirty="0">
                <a:latin typeface="Lucida Console" pitchFamily="49" charset="0"/>
              </a:rPr>
              <a:t>    case 1: strcpy(message, "bu mesaj"); break;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tr-TR" altLang="tr-TR" sz="1400" dirty="0">
                <a:latin typeface="Lucida Console" pitchFamily="49" charset="0"/>
              </a:rPr>
              <a:t>    case 2: strcpy(message, "tekrar"); break;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tr-TR" altLang="tr-TR" sz="1400" dirty="0">
                <a:latin typeface="Lucida Console" pitchFamily="49" charset="0"/>
              </a:rPr>
              <a:t>    case 3: strcpy(message, "ve tekrar"); break;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tr-TR" altLang="tr-TR" sz="1400" dirty="0">
                <a:latin typeface="Lucida Console" pitchFamily="49" charset="0"/>
              </a:rPr>
              <a:t>    case 4: strcpy(message, "yollanacaktır."); break;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tr-TR" altLang="tr-TR" sz="1400" dirty="0">
                <a:latin typeface="Lucida Console" pitchFamily="49" charset="0"/>
              </a:rPr>
              <a:t>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tr-TR" altLang="tr-TR" sz="1400" dirty="0">
                <a:latin typeface="Lucida Console" pitchFamily="49" charset="0"/>
              </a:rPr>
              <a:t>  MPI_Send(message,strlen(message)+1,MPI_CHAR,1,type,MPI_COMM_WORLD);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tr-TR" altLang="tr-TR" sz="1400" dirty="0">
                <a:latin typeface="Lucida Console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75726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871" y="3060154"/>
            <a:ext cx="1952625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7</a:t>
            </a:fld>
            <a:endParaRPr lang="tr-T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Süreç (Process) Kavramı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2341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200" b="1" i="1" u="sng" dirty="0"/>
              <a:t>Process kontrol bloğu</a:t>
            </a:r>
          </a:p>
          <a:p>
            <a:r>
              <a:rPr lang="tr-TR" sz="2200" dirty="0"/>
              <a:t>Her process, işletim sisteminde </a:t>
            </a:r>
            <a:r>
              <a:rPr lang="tr-TR" sz="2200" b="1" dirty="0"/>
              <a:t>PCB </a:t>
            </a:r>
            <a:r>
              <a:rPr lang="tr-TR" sz="2200" dirty="0"/>
              <a:t>(</a:t>
            </a:r>
            <a:r>
              <a:rPr lang="tr-TR" sz="2200" b="1" i="1" dirty="0">
                <a:solidFill>
                  <a:srgbClr val="FF0000"/>
                </a:solidFill>
              </a:rPr>
              <a:t>process control block</a:t>
            </a:r>
            <a:r>
              <a:rPr lang="tr-TR" sz="2200" dirty="0"/>
              <a:t> veya </a:t>
            </a:r>
            <a:r>
              <a:rPr lang="tr-TR" sz="2200" b="1" i="1" dirty="0">
                <a:solidFill>
                  <a:srgbClr val="FF0000"/>
                </a:solidFill>
              </a:rPr>
              <a:t>task control block</a:t>
            </a:r>
            <a:r>
              <a:rPr lang="tr-TR" sz="2200" dirty="0"/>
              <a:t>) tarafından temsil edilir.</a:t>
            </a:r>
          </a:p>
          <a:p>
            <a:r>
              <a:rPr lang="tr-TR" sz="2200" dirty="0"/>
              <a:t>Bir PCB aşağıdaki bilgilerle </a:t>
            </a:r>
            <a:br>
              <a:rPr lang="tr-TR" sz="2200" dirty="0"/>
            </a:br>
            <a:r>
              <a:rPr lang="tr-TR" sz="2200" dirty="0"/>
              <a:t>ilişkilendirilmiştir:</a:t>
            </a:r>
            <a:r>
              <a:rPr lang="tr-TR" sz="2000" dirty="0"/>
              <a:t> </a:t>
            </a:r>
          </a:p>
          <a:p>
            <a:pPr lvl="1"/>
            <a:r>
              <a:rPr lang="tr-TR" sz="2000" b="1" i="1" dirty="0">
                <a:solidFill>
                  <a:srgbClr val="FF0000"/>
                </a:solidFill>
              </a:rPr>
              <a:t>Process state</a:t>
            </a:r>
            <a:r>
              <a:rPr lang="tr-TR" sz="2000" dirty="0"/>
              <a:t>: Durum, new, ready, running, </a:t>
            </a:r>
            <a:br>
              <a:rPr lang="tr-TR" sz="2000" dirty="0"/>
            </a:br>
            <a:r>
              <a:rPr lang="tr-TR" sz="2000" dirty="0"/>
              <a:t>waiting, halted olabilir. </a:t>
            </a:r>
          </a:p>
          <a:p>
            <a:pPr lvl="1"/>
            <a:r>
              <a:rPr lang="tr-TR" sz="2000" b="1" i="1" dirty="0">
                <a:solidFill>
                  <a:srgbClr val="FF0000"/>
                </a:solidFill>
              </a:rPr>
              <a:t>Program counter</a:t>
            </a:r>
            <a:r>
              <a:rPr lang="tr-TR" sz="2000" dirty="0"/>
              <a:t>: Bu process için sonraki </a:t>
            </a:r>
            <a:br>
              <a:rPr lang="tr-TR" sz="2000" dirty="0"/>
            </a:br>
            <a:r>
              <a:rPr lang="tr-TR" sz="2000" dirty="0"/>
              <a:t>komutun adresini gösterir. </a:t>
            </a:r>
          </a:p>
          <a:p>
            <a:pPr lvl="1"/>
            <a:r>
              <a:rPr lang="tr-TR" sz="2000" b="1" i="1" dirty="0">
                <a:solidFill>
                  <a:srgbClr val="FF0000"/>
                </a:solidFill>
              </a:rPr>
              <a:t>CPU register’ları</a:t>
            </a:r>
            <a:r>
              <a:rPr lang="tr-TR" sz="2000" dirty="0"/>
              <a:t>: CPU’ya göre değişen </a:t>
            </a:r>
            <a:br>
              <a:rPr lang="tr-TR" sz="2000" dirty="0"/>
            </a:br>
            <a:r>
              <a:rPr lang="tr-TR" sz="2000" dirty="0"/>
              <a:t>tür ve boyutta register’lar vardır. </a:t>
            </a:r>
            <a:br>
              <a:rPr lang="tr-TR" sz="2000" dirty="0"/>
            </a:br>
            <a:r>
              <a:rPr lang="tr-TR" sz="2000" dirty="0"/>
              <a:t>(accumalators, index registers, stack pointers,</a:t>
            </a:r>
            <a:br>
              <a:rPr lang="tr-TR" sz="2000" dirty="0"/>
            </a:br>
            <a:r>
              <a:rPr lang="tr-TR" sz="2000" dirty="0"/>
              <a:t>general-purpose registers, condition codes, …)</a:t>
            </a:r>
          </a:p>
          <a:p>
            <a:pPr lvl="2"/>
            <a:r>
              <a:rPr lang="tr-TR" sz="1800" dirty="0"/>
              <a:t>Intel’de 8, RISC işlemcide 32 adet.</a:t>
            </a:r>
          </a:p>
          <a:p>
            <a:pPr marL="594360" lvl="2" indent="0">
              <a:buNone/>
            </a:pPr>
            <a:r>
              <a:rPr lang="tr-TR" sz="1800" dirty="0"/>
              <a:t>                                           -</a:t>
            </a:r>
            <a:r>
              <a:rPr lang="tr-TR" sz="1800" dirty="0">
                <a:sym typeface="Wingdings" pitchFamily="2" charset="2"/>
              </a:rPr>
              <a:t> Devam ediyor</a:t>
            </a: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176683587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sz="3600" dirty="0"/>
              <a:t>Örnek:</a:t>
            </a:r>
            <a:r>
              <a:rPr lang="en-US" altLang="tr-TR" sz="3600" dirty="0"/>
              <a:t> </a:t>
            </a:r>
            <a:r>
              <a:rPr lang="tr-TR" altLang="tr-TR" sz="3600" dirty="0"/>
              <a:t>Producer/Consumer</a:t>
            </a:r>
            <a:endParaRPr lang="en-US" altLang="tr-TR" sz="3600" dirty="0"/>
          </a:p>
        </p:txBody>
      </p:sp>
      <p:sp>
        <p:nvSpPr>
          <p:cNvPr id="4506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AD3580-D59A-49DE-A790-4837EEC89BA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5059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tr-TR" altLang="tr-TR" sz="1400" dirty="0">
                <a:latin typeface="Lucida Console" pitchFamily="49" charset="0"/>
              </a:rPr>
              <a:t>void consumer()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tr-TR" altLang="tr-TR" sz="1400" dirty="0">
                <a:latin typeface="Lucida Console" pitchFamily="49" charset="0"/>
              </a:rPr>
              <a:t>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tr-TR" altLang="tr-TR" sz="1400" dirty="0">
                <a:latin typeface="Lucida Console" pitchFamily="49" charset="0"/>
              </a:rPr>
              <a:t>  MPI_Recv(message,20,MPI_CHAR,0,type,MPI_COMM_WORLD,&amp;status);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tr-TR" altLang="tr-TR" sz="1400" dirty="0">
                <a:latin typeface="Lucida Console" pitchFamily="49" charset="0"/>
              </a:rPr>
              <a:t>  printf( "%s\n", message);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tr-TR" altLang="tr-TR" sz="1400" dirty="0">
                <a:latin typeface="Lucida Console" pitchFamily="49" charset="0"/>
              </a:rPr>
              <a:t>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endParaRPr lang="tr-TR" altLang="tr-TR" sz="1400" dirty="0">
              <a:latin typeface="Lucida Console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tr-TR" altLang="tr-TR" sz="1400" dirty="0">
                <a:latin typeface="Lucida Console" pitchFamily="49" charset="0"/>
              </a:rPr>
              <a:t>void main(int argc, char **argv 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tr-TR" altLang="tr-TR" sz="1400" dirty="0">
                <a:latin typeface="Lucida Console" pitchFamily="49" charset="0"/>
              </a:rPr>
              <a:t>  int i,rank, size;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tr-TR" altLang="tr-TR" sz="1400" dirty="0">
                <a:latin typeface="Lucida Console" pitchFamily="49" charset="0"/>
              </a:rPr>
              <a:t>  MPI_Init(&amp;argc, &amp;argv);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tr-TR" altLang="tr-TR" sz="1400" dirty="0">
                <a:latin typeface="Lucida Console" pitchFamily="49" charset="0"/>
              </a:rPr>
              <a:t>  MPI_Comm_size(MPI_COMM_WORLD,&amp;size);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tr-TR" altLang="tr-TR" sz="1400" dirty="0">
                <a:latin typeface="Lucida Console" pitchFamily="49" charset="0"/>
              </a:rPr>
              <a:t>  MPI_Comm_rank(MPI_COMM_WORLD,&amp;rank);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tr-TR" altLang="tr-TR" sz="1400" dirty="0">
                <a:latin typeface="Lucida Console" pitchFamily="49" charset="0"/>
              </a:rPr>
              <a:t>  if (rank == 0)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tr-TR" altLang="tr-TR" sz="1400" dirty="0">
                <a:latin typeface="Lucida Console" pitchFamily="49" charset="0"/>
              </a:rPr>
              <a:t>    for (i=0; i&lt;30; i++)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tr-TR" altLang="tr-TR" sz="1400" dirty="0">
                <a:latin typeface="Lucida Console" pitchFamily="49" charset="0"/>
              </a:rPr>
              <a:t>      producer(i);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tr-TR" altLang="tr-TR" sz="1400" dirty="0">
                <a:latin typeface="Lucida Console" pitchFamily="49" charset="0"/>
              </a:rPr>
              <a:t>  } else if (rank == </a:t>
            </a:r>
            <a:r>
              <a:rPr lang="en-US" altLang="tr-TR" sz="1400" dirty="0">
                <a:latin typeface="Lucida Console" pitchFamily="49" charset="0"/>
              </a:rPr>
              <a:t>1</a:t>
            </a:r>
            <a:r>
              <a:rPr lang="tr-TR" altLang="tr-TR" sz="1400" dirty="0">
                <a:latin typeface="Lucida Console" pitchFamily="49" charset="0"/>
              </a:rPr>
              <a:t>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tr-TR" altLang="tr-TR" sz="1400" dirty="0">
                <a:latin typeface="Lucida Console" pitchFamily="49" charset="0"/>
              </a:rPr>
              <a:t>    for (i=0; i&lt;30; i++)  // Recv adedi &lt;= Send adedi olmalı.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tr-TR" altLang="tr-TR" sz="1400" dirty="0">
                <a:latin typeface="Lucida Console" pitchFamily="49" charset="0"/>
              </a:rPr>
              <a:t>      consumer();         // Aksi takdirde çalışmaz.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tr-TR" altLang="tr-TR" sz="1400" dirty="0">
                <a:latin typeface="Lucida Console" pitchFamily="49" charset="0"/>
              </a:rPr>
              <a:t>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tr-TR" altLang="tr-TR" sz="1400" dirty="0">
                <a:latin typeface="Lucida Console" pitchFamily="49" charset="0"/>
              </a:rPr>
              <a:t>  MPI_Finalize();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tr-TR" altLang="tr-TR" sz="1400" dirty="0">
                <a:latin typeface="Lucida Console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1776072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tr-TR" altLang="en-US" sz="3600" dirty="0"/>
              <a:t>Visual </a:t>
            </a:r>
            <a:r>
              <a:rPr lang="tr-TR" altLang="en-US" sz="3600" dirty="0" err="1"/>
              <a:t>Studio</a:t>
            </a:r>
            <a:r>
              <a:rPr lang="tr-TR" altLang="en-US" sz="3600" dirty="0"/>
              <a:t> Dışında </a:t>
            </a:r>
            <a:r>
              <a:rPr lang="en-US" altLang="en-US" sz="3600" dirty="0"/>
              <a:t>MPI </a:t>
            </a:r>
            <a:r>
              <a:rPr lang="tr-TR" altLang="en-US" sz="3600" dirty="0"/>
              <a:t>Kodlarını </a:t>
            </a:r>
            <a:br>
              <a:rPr lang="tr-TR" altLang="en-US" sz="3600" dirty="0"/>
            </a:br>
            <a:r>
              <a:rPr lang="tr-TR" altLang="en-US" sz="3600" dirty="0"/>
              <a:t>Derlemek ve Çalıştırmak</a:t>
            </a:r>
            <a:endParaRPr lang="en-US" altLang="en-US" sz="4000" dirty="0"/>
          </a:p>
        </p:txBody>
      </p:sp>
      <p:sp>
        <p:nvSpPr>
          <p:cNvPr id="4710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CBC99F-518C-4967-9975-9D1F0F9AE63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altLang="en-US" sz="2800"/>
              <a:t>Visual Studio (VS) ortamı MPI için en uygunu, ancak VS kuramayacaklar veya Linux kullananlar da olabilir.</a:t>
            </a:r>
          </a:p>
          <a:p>
            <a:pPr>
              <a:lnSpc>
                <a:spcPct val="90000"/>
              </a:lnSpc>
            </a:pPr>
            <a:r>
              <a:rPr lang="tr-TR" altLang="en-US" sz="2800"/>
              <a:t>Linux benzeri ortamlarda ödevleri denemek için </a:t>
            </a:r>
            <a:r>
              <a:rPr lang="en-US" altLang="tr-TR" sz="2800"/>
              <a:t>MPICH </a:t>
            </a:r>
            <a:r>
              <a:rPr lang="tr-TR" altLang="tr-TR" sz="2800"/>
              <a:t>veya</a:t>
            </a:r>
            <a:r>
              <a:rPr lang="en-US" altLang="tr-TR" sz="2800"/>
              <a:t> MPICH-2</a:t>
            </a:r>
            <a:r>
              <a:rPr lang="tr-TR" altLang="tr-TR" sz="2800"/>
              <a:t> kurulmalıdır.</a:t>
            </a:r>
          </a:p>
          <a:p>
            <a:pPr>
              <a:lnSpc>
                <a:spcPct val="90000"/>
              </a:lnSpc>
            </a:pPr>
            <a:r>
              <a:rPr lang="tr-TR" altLang="tr-TR" sz="2800"/>
              <a:t>MPICH veya MPICH-2 Windows'a da kurulabilir.</a:t>
            </a:r>
          </a:p>
          <a:p>
            <a:pPr>
              <a:lnSpc>
                <a:spcPct val="90000"/>
              </a:lnSpc>
            </a:pPr>
            <a:endParaRPr lang="en-US" altLang="tr-TR" sz="2800"/>
          </a:p>
        </p:txBody>
      </p:sp>
    </p:spTree>
    <p:extLst>
      <p:ext uri="{BB962C8B-B14F-4D97-AF65-F5344CB8AC3E}">
        <p14:creationId xmlns:p14="http://schemas.microsoft.com/office/powerpoint/2010/main" val="101499628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tr-TR" dirty="0"/>
              <a:t>MPICH </a:t>
            </a:r>
            <a:r>
              <a:rPr lang="tr-TR" altLang="tr-TR" dirty="0"/>
              <a:t>Komutları</a:t>
            </a:r>
            <a:endParaRPr lang="en-US" altLang="tr-TR" dirty="0"/>
          </a:p>
        </p:txBody>
      </p:sp>
      <p:sp>
        <p:nvSpPr>
          <p:cNvPr id="4813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9E5EF-DE23-48C8-9565-BC05DB9F13B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altLang="tr-TR" sz="2800" dirty="0"/>
              <a:t>İki temel komut vardır</a:t>
            </a:r>
            <a:r>
              <a:rPr lang="en-US" altLang="tr-TR" sz="2800" dirty="0"/>
              <a:t>:</a:t>
            </a:r>
          </a:p>
          <a:p>
            <a:pPr lvl="1"/>
            <a:r>
              <a:rPr lang="en-US" altLang="tr-TR" sz="2400" dirty="0" err="1">
                <a:solidFill>
                  <a:srgbClr val="FF0000"/>
                </a:solidFill>
              </a:rPr>
              <a:t>mpicc</a:t>
            </a:r>
            <a:r>
              <a:rPr lang="en-US" altLang="tr-TR" sz="2400" dirty="0"/>
              <a:t> MPI </a:t>
            </a:r>
            <a:r>
              <a:rPr lang="tr-TR" altLang="tr-TR" sz="2400" dirty="0"/>
              <a:t>programlarınızı derlemeye yarar.</a:t>
            </a:r>
          </a:p>
          <a:p>
            <a:pPr lvl="1"/>
            <a:r>
              <a:rPr lang="en-US" altLang="tr-TR" sz="2400" dirty="0" err="1">
                <a:solidFill>
                  <a:srgbClr val="FF0000"/>
                </a:solidFill>
              </a:rPr>
              <a:t>mpirun</a:t>
            </a:r>
            <a:r>
              <a:rPr lang="en-US" altLang="tr-TR" sz="2400" dirty="0"/>
              <a:t> MPI </a:t>
            </a:r>
            <a:r>
              <a:rPr lang="tr-TR" altLang="tr-TR" sz="2400" dirty="0"/>
              <a:t>programlarınızı çalıştırır.</a:t>
            </a:r>
          </a:p>
          <a:p>
            <a:pPr lvl="1"/>
            <a:r>
              <a:rPr lang="en-US" altLang="tr-TR" sz="2400" dirty="0" err="1">
                <a:solidFill>
                  <a:srgbClr val="FF0000"/>
                </a:solidFill>
              </a:rPr>
              <a:t>mpiexec</a:t>
            </a:r>
            <a:r>
              <a:rPr lang="en-US" altLang="tr-TR" sz="2400" dirty="0"/>
              <a:t> - MPI-2 </a:t>
            </a:r>
            <a:r>
              <a:rPr lang="tr-TR" altLang="tr-TR" sz="2400" dirty="0"/>
              <a:t>kullanıyorsanız programlarınızı çalıştırmak için tercih edilmelidir ama</a:t>
            </a:r>
            <a:r>
              <a:rPr lang="en-US" altLang="tr-TR" sz="2400" dirty="0"/>
              <a:t> </a:t>
            </a:r>
            <a:r>
              <a:rPr lang="en-US" altLang="tr-TR" sz="2400" dirty="0" err="1">
                <a:solidFill>
                  <a:srgbClr val="FF0000"/>
                </a:solidFill>
              </a:rPr>
              <a:t>mpirun</a:t>
            </a:r>
            <a:r>
              <a:rPr lang="en-US" altLang="tr-TR" sz="2400" dirty="0"/>
              <a:t> </a:t>
            </a:r>
            <a:r>
              <a:rPr lang="tr-TR" altLang="tr-TR" sz="2400" dirty="0"/>
              <a:t>hala mevcuttur</a:t>
            </a:r>
            <a:r>
              <a:rPr lang="en-US" altLang="tr-TR" sz="2400" dirty="0"/>
              <a:t>.</a:t>
            </a:r>
          </a:p>
          <a:p>
            <a:endParaRPr lang="en-US" altLang="tr-TR" sz="2800" dirty="0"/>
          </a:p>
        </p:txBody>
      </p:sp>
    </p:spTree>
    <p:extLst>
      <p:ext uri="{BB962C8B-B14F-4D97-AF65-F5344CB8AC3E}">
        <p14:creationId xmlns:p14="http://schemas.microsoft.com/office/powerpoint/2010/main" val="141068046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sz="3600" dirty="0"/>
              <a:t>(SPMD) MPI </a:t>
            </a:r>
            <a:r>
              <a:rPr lang="tr-TR" altLang="en-US" sz="3600" dirty="0"/>
              <a:t>Programını Derlemek ve Çalıştırmak</a:t>
            </a:r>
            <a:endParaRPr lang="en-US" altLang="en-US" sz="3600" dirty="0"/>
          </a:p>
        </p:txBody>
      </p:sp>
      <p:sp>
        <p:nvSpPr>
          <p:cNvPr id="4915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1FCF3-8FDE-4D1F-BD77-07588DFE4E1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5844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Tx/>
              <a:buNone/>
              <a:defRPr/>
            </a:pPr>
            <a:r>
              <a:rPr lang="en-US" altLang="en-US" sz="2800" b="1" u="sng" dirty="0"/>
              <a:t>MPICH</a:t>
            </a:r>
            <a:r>
              <a:rPr lang="tr-TR" altLang="en-US" sz="2800" b="1" u="sng" dirty="0"/>
              <a:t> için</a:t>
            </a:r>
            <a:r>
              <a:rPr lang="en-US" altLang="en-US" sz="2800" b="1" u="sng" dirty="0"/>
              <a:t>:</a:t>
            </a:r>
          </a:p>
          <a:p>
            <a:pPr>
              <a:buFontTx/>
              <a:buNone/>
              <a:defRPr/>
            </a:pPr>
            <a:endParaRPr lang="en-US" altLang="en-US" sz="2400" dirty="0"/>
          </a:p>
          <a:p>
            <a:pPr>
              <a:buFontTx/>
              <a:buNone/>
              <a:defRPr/>
            </a:pPr>
            <a:r>
              <a:rPr lang="en-US" altLang="en-US" sz="2400" b="1" dirty="0"/>
              <a:t>MPI</a:t>
            </a:r>
            <a:r>
              <a:rPr lang="tr-TR" altLang="en-US" sz="2400" b="1" dirty="0"/>
              <a:t>'</a:t>
            </a:r>
            <a:r>
              <a:rPr lang="tr-TR" altLang="en-US" sz="2400" b="1" dirty="0" err="1"/>
              <a:t>yı</a:t>
            </a:r>
            <a:r>
              <a:rPr lang="tr-TR" altLang="en-US" sz="2400" b="1" dirty="0"/>
              <a:t> başlatmak</a:t>
            </a:r>
            <a:r>
              <a:rPr lang="en-US" altLang="en-US" sz="2400" b="1" dirty="0"/>
              <a:t>:     </a:t>
            </a:r>
            <a:r>
              <a:rPr lang="tr-TR" altLang="en-US" sz="2400" dirty="0"/>
              <a:t>Bir şeye gerek yok</a:t>
            </a:r>
            <a:r>
              <a:rPr lang="en-US" altLang="en-US" sz="2400" dirty="0"/>
              <a:t>.</a:t>
            </a:r>
          </a:p>
          <a:p>
            <a:pPr>
              <a:buFontTx/>
              <a:buNone/>
              <a:defRPr/>
            </a:pPr>
            <a:endParaRPr lang="en-US" altLang="en-US" sz="2400" dirty="0"/>
          </a:p>
          <a:p>
            <a:pPr>
              <a:buFontTx/>
              <a:buNone/>
              <a:defRPr/>
            </a:pPr>
            <a:r>
              <a:rPr lang="en-US" altLang="en-US" sz="2400" b="1" dirty="0"/>
              <a:t>MPI </a:t>
            </a:r>
            <a:r>
              <a:rPr lang="tr-TR" altLang="en-US" sz="2400" b="1" dirty="0"/>
              <a:t>programları derlemek</a:t>
            </a:r>
            <a:r>
              <a:rPr lang="en-US" altLang="en-US" sz="2400" b="1" dirty="0"/>
              <a:t>:</a:t>
            </a:r>
          </a:p>
          <a:p>
            <a:pPr>
              <a:buFontTx/>
              <a:buNone/>
              <a:defRPr/>
            </a:pPr>
            <a:r>
              <a:rPr lang="en-US" altLang="en-US" sz="2400" dirty="0"/>
              <a:t>C	</a:t>
            </a:r>
            <a:r>
              <a:rPr lang="tr-TR" altLang="en-US" sz="2400" dirty="0"/>
              <a:t>için	</a:t>
            </a:r>
            <a:r>
              <a:rPr lang="en-US" altLang="en-US" sz="2400" dirty="0"/>
              <a:t>	</a:t>
            </a:r>
            <a:r>
              <a:rPr lang="en-US" altLang="en-US" sz="2400" b="1" dirty="0" err="1">
                <a:solidFill>
                  <a:srgbClr val="FF0000"/>
                </a:solidFill>
                <a:latin typeface="Courier New" pitchFamily="49" charset="0"/>
              </a:rPr>
              <a:t>mpicc</a:t>
            </a:r>
            <a:r>
              <a:rPr lang="en-US" altLang="en-US" sz="2400" b="1" dirty="0">
                <a:solidFill>
                  <a:srgbClr val="FF0000"/>
                </a:solidFill>
                <a:latin typeface="Courier New" pitchFamily="49" charset="0"/>
              </a:rPr>
              <a:t> -o </a:t>
            </a:r>
            <a:r>
              <a:rPr lang="en-US" altLang="en-US" sz="2400" b="1" dirty="0" err="1">
                <a:solidFill>
                  <a:srgbClr val="FF0000"/>
                </a:solidFill>
                <a:latin typeface="Courier New" pitchFamily="49" charset="0"/>
              </a:rPr>
              <a:t>prog</a:t>
            </a:r>
            <a:r>
              <a:rPr lang="en-US" altLang="en-US" sz="2400" b="1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Courier New" pitchFamily="49" charset="0"/>
              </a:rPr>
              <a:t>prog.c</a:t>
            </a:r>
            <a:endParaRPr lang="en-US" altLang="en-US" sz="2400" b="1" dirty="0">
              <a:solidFill>
                <a:srgbClr val="FF0000"/>
              </a:solidFill>
              <a:latin typeface="Courier New" pitchFamily="49" charset="0"/>
            </a:endParaRPr>
          </a:p>
          <a:p>
            <a:pPr>
              <a:buFontTx/>
              <a:buNone/>
              <a:defRPr/>
            </a:pPr>
            <a:r>
              <a:rPr lang="en-US" altLang="en-US" sz="2400" dirty="0"/>
              <a:t>C++</a:t>
            </a:r>
            <a:r>
              <a:rPr lang="tr-TR" altLang="en-US" sz="2400" dirty="0"/>
              <a:t>  için</a:t>
            </a:r>
            <a:r>
              <a:rPr lang="en-US" altLang="en-US" sz="2400" dirty="0"/>
              <a:t>	</a:t>
            </a:r>
            <a:r>
              <a:rPr lang="en-US" altLang="en-US" sz="2400" b="1" dirty="0" err="1">
                <a:solidFill>
                  <a:srgbClr val="FF0000"/>
                </a:solidFill>
                <a:latin typeface="Courier New" pitchFamily="49" charset="0"/>
              </a:rPr>
              <a:t>mpiCC</a:t>
            </a:r>
            <a:r>
              <a:rPr lang="en-US" altLang="en-US" sz="2400" b="1" dirty="0">
                <a:solidFill>
                  <a:srgbClr val="FF0000"/>
                </a:solidFill>
                <a:latin typeface="Courier New" pitchFamily="49" charset="0"/>
              </a:rPr>
              <a:t> -o </a:t>
            </a:r>
            <a:r>
              <a:rPr lang="en-US" altLang="en-US" sz="2400" b="1" dirty="0" err="1">
                <a:solidFill>
                  <a:srgbClr val="FF0000"/>
                </a:solidFill>
                <a:latin typeface="Courier New" pitchFamily="49" charset="0"/>
              </a:rPr>
              <a:t>prog</a:t>
            </a:r>
            <a:r>
              <a:rPr lang="en-US" altLang="en-US" sz="2400" b="1" dirty="0">
                <a:solidFill>
                  <a:srgbClr val="FF0000"/>
                </a:solidFill>
                <a:latin typeface="Courier New" pitchFamily="49" charset="0"/>
              </a:rPr>
              <a:t> prog.cpp</a:t>
            </a:r>
          </a:p>
          <a:p>
            <a:pPr>
              <a:buFontTx/>
              <a:buNone/>
              <a:defRPr/>
            </a:pPr>
            <a:endParaRPr lang="en-US" altLang="en-US" sz="2400" b="1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buFontTx/>
              <a:buNone/>
              <a:defRPr/>
            </a:pPr>
            <a:r>
              <a:rPr lang="en-US" altLang="en-US" sz="2400" b="1" dirty="0"/>
              <a:t>MPI </a:t>
            </a:r>
            <a:r>
              <a:rPr lang="tr-TR" altLang="en-US" sz="2400" b="1" dirty="0"/>
              <a:t>programları çalıştırmak</a:t>
            </a:r>
            <a:r>
              <a:rPr lang="en-US" altLang="en-US" sz="2400" b="1" dirty="0"/>
              <a:t>:</a:t>
            </a:r>
          </a:p>
          <a:p>
            <a:pPr>
              <a:buFontTx/>
              <a:buNone/>
              <a:defRPr/>
            </a:pPr>
            <a:r>
              <a:rPr lang="en-US" altLang="en-US" sz="2400" dirty="0"/>
              <a:t>			</a:t>
            </a:r>
            <a:r>
              <a:rPr lang="en-US" altLang="en-US" sz="2400" b="1" dirty="0" err="1">
                <a:solidFill>
                  <a:srgbClr val="FF0000"/>
                </a:solidFill>
                <a:latin typeface="Courier New" pitchFamily="49" charset="0"/>
              </a:rPr>
              <a:t>mpiexec</a:t>
            </a:r>
            <a:r>
              <a:rPr lang="en-US" altLang="en-US" sz="2400" b="1" dirty="0">
                <a:solidFill>
                  <a:srgbClr val="FF0000"/>
                </a:solidFill>
                <a:latin typeface="Courier New" pitchFamily="49" charset="0"/>
              </a:rPr>
              <a:t> -n </a:t>
            </a:r>
            <a:r>
              <a:rPr lang="en-US" altLang="en-US" sz="2400" b="1" dirty="0" err="1">
                <a:solidFill>
                  <a:srgbClr val="FF0000"/>
                </a:solidFill>
                <a:latin typeface="Courier New" pitchFamily="49" charset="0"/>
              </a:rPr>
              <a:t>no_procs</a:t>
            </a:r>
            <a:r>
              <a:rPr lang="en-US" altLang="en-US" sz="2400" b="1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Courier New" pitchFamily="49" charset="0"/>
              </a:rPr>
              <a:t>prog</a:t>
            </a:r>
            <a:endParaRPr lang="en-US" altLang="en-US" sz="2400" b="1" dirty="0">
              <a:solidFill>
                <a:srgbClr val="FF0000"/>
              </a:solidFill>
              <a:latin typeface="Courier New" pitchFamily="49" charset="0"/>
            </a:endParaRPr>
          </a:p>
          <a:p>
            <a:pPr>
              <a:buFontTx/>
              <a:buNone/>
              <a:defRPr/>
            </a:pPr>
            <a:r>
              <a:rPr lang="tr-TR" altLang="en-US" sz="2400" b="1" dirty="0">
                <a:latin typeface="+mj-lt"/>
              </a:rPr>
              <a:t>veya</a:t>
            </a:r>
            <a:endParaRPr lang="tr-TR" altLang="en-US" b="1" dirty="0">
              <a:latin typeface="+mj-lt"/>
            </a:endParaRPr>
          </a:p>
          <a:p>
            <a:pPr>
              <a:buFontTx/>
              <a:buNone/>
              <a:defRPr/>
            </a:pPr>
            <a:r>
              <a:rPr lang="tr-TR" altLang="en-US" sz="2400" b="1" dirty="0">
                <a:solidFill>
                  <a:schemeClr val="accent2"/>
                </a:solidFill>
                <a:latin typeface="Courier New" pitchFamily="49" charset="0"/>
              </a:rPr>
              <a:t> 			</a:t>
            </a:r>
            <a:r>
              <a:rPr lang="en-US" altLang="en-US" sz="2400" b="1" dirty="0" err="1">
                <a:solidFill>
                  <a:srgbClr val="FF0000"/>
                </a:solidFill>
                <a:latin typeface="Courier New" pitchFamily="49" charset="0"/>
              </a:rPr>
              <a:t>mpirun</a:t>
            </a:r>
            <a:r>
              <a:rPr lang="en-US" altLang="en-US" sz="2400" b="1" dirty="0">
                <a:solidFill>
                  <a:srgbClr val="FF0000"/>
                </a:solidFill>
                <a:latin typeface="Courier New" pitchFamily="49" charset="0"/>
              </a:rPr>
              <a:t> -np </a:t>
            </a:r>
            <a:r>
              <a:rPr lang="en-US" altLang="en-US" sz="2400" b="1" dirty="0" err="1">
                <a:solidFill>
                  <a:srgbClr val="FF0000"/>
                </a:solidFill>
                <a:latin typeface="Courier New" pitchFamily="49" charset="0"/>
              </a:rPr>
              <a:t>no_procs</a:t>
            </a:r>
            <a:r>
              <a:rPr lang="en-US" altLang="en-US" sz="2400" b="1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Courier New" pitchFamily="49" charset="0"/>
              </a:rPr>
              <a:t>prog</a:t>
            </a:r>
            <a:endParaRPr lang="en-US" altLang="en-US" sz="2400" b="1" dirty="0">
              <a:solidFill>
                <a:srgbClr val="FF0000"/>
              </a:solidFill>
              <a:latin typeface="Courier New" pitchFamily="49" charset="0"/>
            </a:endParaRPr>
          </a:p>
          <a:p>
            <a:pPr>
              <a:buFontTx/>
              <a:buNone/>
              <a:defRPr/>
            </a:pPr>
            <a:endParaRPr lang="en-US" altLang="en-US" sz="2400" b="1" dirty="0">
              <a:solidFill>
                <a:schemeClr val="accent2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0101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tr-TR" altLang="tr-TR" sz="4000" dirty="0"/>
              <a:t>Programınızı İki Veya Daha Fazla Bilgisayarda Çalıştırmak</a:t>
            </a:r>
            <a:endParaRPr lang="en-US" altLang="tr-TR" sz="4000" dirty="0"/>
          </a:p>
        </p:txBody>
      </p:sp>
      <p:sp>
        <p:nvSpPr>
          <p:cNvPr id="5120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E976B5-C6F5-467B-9BDA-717301064A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0660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>
                <a:solidFill>
                  <a:srgbClr val="FF0000"/>
                </a:solidFill>
              </a:rPr>
              <a:t>“machines”</a:t>
            </a:r>
            <a:r>
              <a:rPr lang="en-US" sz="2800" dirty="0"/>
              <a:t> </a:t>
            </a:r>
            <a:r>
              <a:rPr lang="tr-TR" sz="2800" dirty="0"/>
              <a:t>isminde bir dosya yaratın.</a:t>
            </a:r>
          </a:p>
          <a:p>
            <a:pPr lvl="1">
              <a:lnSpc>
                <a:spcPct val="90000"/>
              </a:lnSpc>
              <a:defRPr/>
            </a:pPr>
            <a:r>
              <a:rPr lang="tr-TR" altLang="tr-TR" sz="2400" dirty="0"/>
              <a:t>Bu özel bir listelerde programımızı koşturacağımız farklı bilgisayarların ismini veya ip-adreslerini tutarız.</a:t>
            </a:r>
            <a:endParaRPr lang="tr-TR" sz="2600" dirty="0"/>
          </a:p>
          <a:p>
            <a:pPr>
              <a:lnSpc>
                <a:spcPct val="90000"/>
              </a:lnSpc>
              <a:defRPr/>
            </a:pPr>
            <a:r>
              <a:rPr lang="tr-TR" sz="2800" dirty="0"/>
              <a:t>İçine makinelerin ip-adreslerini ve açılmasını istediğiniz süreç adedini her bir satırda birisi olacak şekilde yazın. Listeye kendi makinenizi de eklemelisiniz</a:t>
            </a:r>
            <a:r>
              <a:rPr lang="en-US" sz="2800" dirty="0"/>
              <a:t>:</a:t>
            </a:r>
            <a:endParaRPr lang="tr-TR" sz="2800" dirty="0"/>
          </a:p>
          <a:p>
            <a:pPr lvl="1">
              <a:lnSpc>
                <a:spcPct val="90000"/>
              </a:lnSpc>
              <a:defRPr/>
            </a:pPr>
            <a:r>
              <a:rPr lang="tr-TR" altLang="tr-TR" sz="2400" dirty="0"/>
              <a:t>Bu dosyalara</a:t>
            </a:r>
            <a:r>
              <a:rPr lang="en-US" altLang="tr-TR" sz="2400" dirty="0"/>
              <a:t> </a:t>
            </a:r>
            <a:r>
              <a:rPr lang="tr-TR" altLang="tr-TR" sz="2400" dirty="0"/>
              <a:t>genelde </a:t>
            </a:r>
            <a:r>
              <a:rPr lang="tr-TR" altLang="tr-TR" sz="2400" dirty="0">
                <a:solidFill>
                  <a:srgbClr val="FF0000"/>
                </a:solidFill>
              </a:rPr>
              <a:t>"m</a:t>
            </a:r>
            <a:r>
              <a:rPr lang="en-US" altLang="tr-TR" sz="2400" dirty="0" err="1">
                <a:solidFill>
                  <a:srgbClr val="FF0000"/>
                </a:solidFill>
              </a:rPr>
              <a:t>achines</a:t>
            </a:r>
            <a:r>
              <a:rPr lang="tr-TR" altLang="tr-TR" sz="2400" dirty="0">
                <a:solidFill>
                  <a:srgbClr val="FF0000"/>
                </a:solidFill>
              </a:rPr>
              <a:t>" </a:t>
            </a:r>
            <a:r>
              <a:rPr lang="tr-TR" altLang="tr-TR" sz="2400" dirty="0"/>
              <a:t>veya</a:t>
            </a:r>
            <a:r>
              <a:rPr lang="en-US" altLang="tr-TR" sz="2400" dirty="0"/>
              <a:t> </a:t>
            </a:r>
            <a:r>
              <a:rPr lang="tr-TR" altLang="tr-TR" sz="2400" dirty="0">
                <a:solidFill>
                  <a:srgbClr val="FF0000"/>
                </a:solidFill>
              </a:rPr>
              <a:t>"h</a:t>
            </a:r>
            <a:r>
              <a:rPr lang="en-US" altLang="tr-TR" sz="2400" dirty="0" err="1">
                <a:solidFill>
                  <a:srgbClr val="FF0000"/>
                </a:solidFill>
              </a:rPr>
              <a:t>ostfile</a:t>
            </a:r>
            <a:r>
              <a:rPr lang="tr-TR" altLang="tr-TR" sz="2400" dirty="0">
                <a:solidFill>
                  <a:srgbClr val="FF0000"/>
                </a:solidFill>
              </a:rPr>
              <a:t>"</a:t>
            </a:r>
            <a:r>
              <a:rPr lang="en-US" altLang="tr-TR" sz="2400" dirty="0"/>
              <a:t> </a:t>
            </a:r>
            <a:r>
              <a:rPr lang="tr-TR" altLang="tr-TR" sz="2400" dirty="0"/>
              <a:t>ismi verilir</a:t>
            </a:r>
            <a:r>
              <a:rPr lang="en-US" altLang="tr-TR" sz="2400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82973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tr-TR" altLang="tr-TR" sz="4000" dirty="0"/>
              <a:t>Programınızı İki Veya Daha Fazla Bilgisayarda Çalıştırmak</a:t>
            </a:r>
            <a:endParaRPr lang="en-US" altLang="tr-TR" sz="4000" dirty="0"/>
          </a:p>
        </p:txBody>
      </p:sp>
      <p:sp>
        <p:nvSpPr>
          <p:cNvPr id="4608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C7545-DF19-4E14-856D-14E4FDC0939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219200"/>
            <a:ext cx="8229600" cy="4937760"/>
          </a:xfrm>
        </p:spPr>
        <p:txBody>
          <a:bodyPr>
            <a:normAutofit fontScale="77500" lnSpcReduction="20000"/>
          </a:bodyPr>
          <a:lstStyle/>
          <a:p>
            <a:r>
              <a:rPr lang="tr-TR" altLang="tr-TR" sz="3300" dirty="0"/>
              <a:t>Örnek: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tr-TR" sz="3300" dirty="0"/>
              <a:t> 	# IP ve num_proc (zorunlu degil)</a:t>
            </a:r>
            <a:br>
              <a:rPr lang="en-US" sz="3300" dirty="0"/>
            </a:br>
            <a:r>
              <a:rPr lang="en-US" sz="3300" dirty="0"/>
              <a:t> 	</a:t>
            </a:r>
            <a:r>
              <a:rPr lang="tr-TR" sz="3300" dirty="0">
                <a:solidFill>
                  <a:schemeClr val="accent2">
                    <a:lumMod val="75000"/>
                  </a:schemeClr>
                </a:solidFill>
              </a:rPr>
              <a:t>155.223.40.17  4</a:t>
            </a:r>
            <a:endParaRPr lang="en-US" sz="33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33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tr-TR" sz="3300" dirty="0">
                <a:solidFill>
                  <a:schemeClr val="accent2">
                    <a:lumMod val="75000"/>
                  </a:schemeClr>
                </a:solidFill>
              </a:rPr>
              <a:t>155.223.40.18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33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tr-TR" sz="3300" dirty="0">
                <a:solidFill>
                  <a:schemeClr val="accent2">
                    <a:lumMod val="75000"/>
                  </a:schemeClr>
                </a:solidFill>
              </a:rPr>
              <a:t>	</a:t>
            </a:r>
          </a:p>
          <a:p>
            <a:r>
              <a:rPr lang="tr-TR" altLang="tr-TR" sz="3300" dirty="0"/>
              <a:t>Satır başında # varsa o satır değerlendirilmez. </a:t>
            </a:r>
          </a:p>
          <a:p>
            <a:r>
              <a:rPr lang="tr-TR" altLang="tr-TR" sz="3300" dirty="0"/>
              <a:t>Dosyalarda makine adından sonra bir boşluk vererek, açılacak süreç sayıları da yazılabilir.</a:t>
            </a:r>
            <a:endParaRPr lang="en-US" altLang="tr-TR" sz="3300" dirty="0"/>
          </a:p>
          <a:p>
            <a:r>
              <a:rPr lang="tr-TR" altLang="tr-TR" sz="3300" dirty="0"/>
              <a:t>mpiexec çalıştırılırken "-machinefile machines" şeklinde parametre olarak bu dosya verilir.</a:t>
            </a:r>
          </a:p>
          <a:p>
            <a:r>
              <a:rPr lang="tr-TR" altLang="tr-TR" sz="3300" dirty="0"/>
              <a:t>Bu dosyanın ismi verilmezse her şey kendi bilgisayarınızda gerçekleşir.</a:t>
            </a:r>
            <a:endParaRPr lang="en-US" altLang="tr-TR" sz="3300" dirty="0"/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en-US" sz="3300" dirty="0"/>
          </a:p>
          <a:p>
            <a:endParaRPr lang="tr-TR" altLang="tr-TR" sz="2800" dirty="0"/>
          </a:p>
        </p:txBody>
      </p:sp>
    </p:spTree>
    <p:extLst>
      <p:ext uri="{BB962C8B-B14F-4D97-AF65-F5344CB8AC3E}">
        <p14:creationId xmlns:p14="http://schemas.microsoft.com/office/powerpoint/2010/main" val="351180665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tr-TR" altLang="tr-TR" sz="4000" dirty="0"/>
              <a:t>Programınızı İki Veya Daha Fazla Bilgisayarda Çalıştırmak</a:t>
            </a:r>
            <a:endParaRPr lang="en-US" altLang="tr-TR" sz="4000" dirty="0"/>
          </a:p>
        </p:txBody>
      </p:sp>
      <p:sp>
        <p:nvSpPr>
          <p:cNvPr id="5222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D9469C-12E3-4D81-9084-D9AC940A50E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tr-TR" sz="2800" dirty="0"/>
              <a:t>MPI </a:t>
            </a:r>
            <a:r>
              <a:rPr lang="tr-TR" altLang="tr-TR" sz="2800" dirty="0"/>
              <a:t>işleri farklı makinelerde koştursun diye aşağıdaki komutu komut satırında yazarız:</a:t>
            </a:r>
            <a:endParaRPr lang="tr-TR" altLang="tr-TR" sz="2800" b="1" dirty="0">
              <a:solidFill>
                <a:srgbClr val="0000FF"/>
              </a:solidFill>
            </a:endParaRPr>
          </a:p>
          <a:p>
            <a:pPr marL="0" indent="0" algn="ctr">
              <a:lnSpc>
                <a:spcPct val="80000"/>
              </a:lnSpc>
              <a:buFontTx/>
              <a:buNone/>
              <a:defRPr/>
            </a:pPr>
            <a:r>
              <a:rPr lang="en-US" altLang="tr-TR" b="1" dirty="0" err="1">
                <a:solidFill>
                  <a:srgbClr val="0000FF"/>
                </a:solidFill>
              </a:rPr>
              <a:t>mpiexec</a:t>
            </a:r>
            <a:r>
              <a:rPr lang="en-US" altLang="tr-TR" b="1" dirty="0">
                <a:solidFill>
                  <a:srgbClr val="0000FF"/>
                </a:solidFill>
              </a:rPr>
              <a:t> -</a:t>
            </a:r>
            <a:r>
              <a:rPr lang="en-US" altLang="tr-TR" b="1" dirty="0" err="1">
                <a:solidFill>
                  <a:srgbClr val="0000FF"/>
                </a:solidFill>
              </a:rPr>
              <a:t>machinefile</a:t>
            </a:r>
            <a:r>
              <a:rPr lang="en-US" altLang="tr-TR" b="1" dirty="0">
                <a:solidFill>
                  <a:srgbClr val="0000FF"/>
                </a:solidFill>
              </a:rPr>
              <a:t> machines -n </a:t>
            </a:r>
            <a:r>
              <a:rPr lang="tr-TR" altLang="tr-TR" b="1" dirty="0">
                <a:solidFill>
                  <a:srgbClr val="0000FF"/>
                </a:solidFill>
              </a:rPr>
              <a:t>2</a:t>
            </a:r>
            <a:r>
              <a:rPr lang="en-US" altLang="tr-TR" b="1" dirty="0">
                <a:solidFill>
                  <a:srgbClr val="0000FF"/>
                </a:solidFill>
              </a:rPr>
              <a:t> </a:t>
            </a:r>
            <a:r>
              <a:rPr lang="en-US" altLang="tr-TR" b="1" dirty="0" err="1">
                <a:solidFill>
                  <a:srgbClr val="0000FF"/>
                </a:solidFill>
              </a:rPr>
              <a:t>prog</a:t>
            </a:r>
            <a:br>
              <a:rPr lang="en-US" altLang="tr-TR" dirty="0"/>
            </a:br>
            <a:endParaRPr lang="en-US" altLang="tr-TR" sz="2800" dirty="0"/>
          </a:p>
          <a:p>
            <a:pPr>
              <a:lnSpc>
                <a:spcPct val="80000"/>
              </a:lnSpc>
              <a:defRPr/>
            </a:pPr>
            <a:r>
              <a:rPr lang="en-US" altLang="tr-TR" sz="2800" b="1" dirty="0" err="1">
                <a:solidFill>
                  <a:srgbClr val="FF0000"/>
                </a:solidFill>
              </a:rPr>
              <a:t>prog</a:t>
            </a:r>
            <a:r>
              <a:rPr lang="en-US" altLang="tr-TR" sz="2800" b="1" dirty="0"/>
              <a:t> </a:t>
            </a:r>
            <a:r>
              <a:rPr lang="tr-TR" altLang="tr-TR" sz="2800" dirty="0"/>
              <a:t>2 süreçte çalışacaktır</a:t>
            </a:r>
            <a:r>
              <a:rPr lang="en-US" altLang="tr-TR" sz="2800" dirty="0"/>
              <a:t>.</a:t>
            </a:r>
          </a:p>
          <a:p>
            <a:pPr>
              <a:lnSpc>
                <a:spcPct val="80000"/>
              </a:lnSpc>
              <a:defRPr/>
            </a:pPr>
            <a:r>
              <a:rPr lang="tr-TR" altLang="tr-TR" sz="2800" dirty="0"/>
              <a:t>Her süreç listedeki bir makinede</a:t>
            </a:r>
            <a:r>
              <a:rPr lang="en-US" altLang="tr-TR" sz="2800" dirty="0"/>
              <a:t> </a:t>
            </a:r>
            <a:r>
              <a:rPr lang="tr-TR" altLang="tr-TR" sz="2800" dirty="0"/>
              <a:t>yürütülecektir.</a:t>
            </a:r>
          </a:p>
          <a:p>
            <a:pPr>
              <a:lnSpc>
                <a:spcPct val="80000"/>
              </a:lnSpc>
              <a:defRPr/>
            </a:pPr>
            <a:r>
              <a:rPr lang="tr-TR" altLang="tr-TR" sz="2800" dirty="0"/>
              <a:t>İlk makine 4 süreç birden açıp, kendine verilen görevi kendi içinde paralelleştirme yapacaktır.</a:t>
            </a:r>
          </a:p>
          <a:p>
            <a:pPr lvl="1">
              <a:lnSpc>
                <a:spcPct val="80000"/>
              </a:lnSpc>
              <a:defRPr/>
            </a:pPr>
            <a:r>
              <a:rPr lang="tr-TR" altLang="tr-TR" sz="2600" dirty="0"/>
              <a:t>machines içinde 4 yazdık diye. 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altLang="tr-TR" sz="2800" dirty="0"/>
          </a:p>
        </p:txBody>
      </p:sp>
    </p:spTree>
    <p:extLst>
      <p:ext uri="{BB962C8B-B14F-4D97-AF65-F5344CB8AC3E}">
        <p14:creationId xmlns:p14="http://schemas.microsoft.com/office/powerpoint/2010/main" val="246312104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en-US" sz="4000" dirty="0"/>
              <a:t>Zaman Ölçümü ile Kontrol</a:t>
            </a:r>
            <a:endParaRPr lang="en-US" altLang="en-US" sz="4800" dirty="0"/>
          </a:p>
        </p:txBody>
      </p:sp>
      <p:sp>
        <p:nvSpPr>
          <p:cNvPr id="5632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87DAFF-1DBD-426A-8BB5-7D55621F12B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6322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FontTx/>
              <a:buNone/>
            </a:pPr>
            <a:endParaRPr lang="en-US" altLang="en-US" sz="1800" dirty="0"/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n-US" sz="2800" dirty="0"/>
              <a:t>MPI</a:t>
            </a:r>
            <a:r>
              <a:rPr lang="tr-TR" altLang="en-US" sz="2800" dirty="0"/>
              <a:t>,</a:t>
            </a:r>
            <a:r>
              <a:rPr lang="en-US" altLang="en-US" sz="2800" dirty="0"/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MPI_Wtime</a:t>
            </a:r>
            <a:r>
              <a:rPr lang="en-US" altLang="en-US" sz="2800" b="1" dirty="0">
                <a:solidFill>
                  <a:srgbClr val="FF0000"/>
                </a:solidFill>
              </a:rPr>
              <a:t>()</a:t>
            </a:r>
            <a:r>
              <a:rPr lang="en-US" altLang="en-US" sz="2800" dirty="0"/>
              <a:t> </a:t>
            </a:r>
            <a:r>
              <a:rPr lang="tr-TR" altLang="en-US" sz="2800" dirty="0"/>
              <a:t>rutini ile</a:t>
            </a:r>
            <a:r>
              <a:rPr lang="en-US" altLang="en-US" sz="2800" dirty="0"/>
              <a:t> s</a:t>
            </a:r>
            <a:r>
              <a:rPr lang="tr-TR" altLang="en-US" sz="2800" dirty="0"/>
              <a:t>aniye cinsinden zamanı hesaplamanıza yardımcı olur</a:t>
            </a:r>
            <a:r>
              <a:rPr lang="en-US" altLang="en-US" sz="2800" dirty="0"/>
              <a:t>: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en-US" altLang="en-US" sz="2800" dirty="0"/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n-US" dirty="0"/>
              <a:t>	</a:t>
            </a:r>
            <a:r>
              <a:rPr lang="en-US" altLang="en-US" sz="2800" dirty="0">
                <a:latin typeface="Consolas" panose="020B0609020204030204" pitchFamily="49" charset="0"/>
              </a:rPr>
              <a:t>double s</a:t>
            </a:r>
            <a:r>
              <a:rPr lang="tr-TR" altLang="en-US" sz="2800" dirty="0">
                <a:latin typeface="Consolas" panose="020B0609020204030204" pitchFamily="49" charset="0"/>
              </a:rPr>
              <a:t>ur</a:t>
            </a:r>
            <a:r>
              <a:rPr lang="en-US" altLang="en-US" sz="2800" dirty="0">
                <a:latin typeface="Consolas" panose="020B0609020204030204" pitchFamily="49" charset="0"/>
              </a:rPr>
              <a:t>e;</a:t>
            </a:r>
            <a:br>
              <a:rPr lang="en-US" altLang="en-US" sz="2800" dirty="0">
                <a:latin typeface="Consolas" panose="020B0609020204030204" pitchFamily="49" charset="0"/>
              </a:rPr>
            </a:br>
            <a:endParaRPr lang="en-US" altLang="en-US" sz="2800" dirty="0">
              <a:latin typeface="Consolas" panose="020B0609020204030204" pitchFamily="49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n-US" sz="2800" dirty="0">
                <a:latin typeface="Consolas" panose="020B0609020204030204" pitchFamily="49" charset="0"/>
              </a:rPr>
              <a:t>	</a:t>
            </a:r>
            <a:r>
              <a:rPr lang="tr-TR" altLang="en-US" sz="2800" dirty="0">
                <a:latin typeface="Consolas" panose="020B0609020204030204" pitchFamily="49" charset="0"/>
              </a:rPr>
              <a:t>sure</a:t>
            </a:r>
            <a:r>
              <a:rPr lang="en-US" altLang="en-US" sz="2800" dirty="0">
                <a:latin typeface="Consolas" panose="020B0609020204030204" pitchFamily="49" charset="0"/>
              </a:rPr>
              <a:t> = </a:t>
            </a:r>
            <a:r>
              <a:rPr lang="tr-TR" altLang="en-US" sz="2800" dirty="0">
                <a:latin typeface="Consolas" panose="020B0609020204030204" pitchFamily="49" charset="0"/>
              </a:rPr>
              <a:t>-</a:t>
            </a:r>
            <a:r>
              <a:rPr lang="en-US" altLang="en-US" sz="2800" dirty="0" err="1">
                <a:latin typeface="Consolas" panose="020B0609020204030204" pitchFamily="49" charset="0"/>
              </a:rPr>
              <a:t>MPI_Wtime</a:t>
            </a:r>
            <a:r>
              <a:rPr lang="en-US" altLang="en-US" sz="2800" dirty="0">
                <a:latin typeface="Consolas" panose="020B0609020204030204" pitchFamily="49" charset="0"/>
              </a:rPr>
              <a:t>();    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n-US" sz="2800" dirty="0">
                <a:latin typeface="Consolas" panose="020B0609020204030204" pitchFamily="49" charset="0"/>
              </a:rPr>
              <a:t>   		 .</a:t>
            </a:r>
            <a:br>
              <a:rPr lang="en-US" altLang="en-US" sz="2800" dirty="0">
                <a:latin typeface="Consolas" panose="020B0609020204030204" pitchFamily="49" charset="0"/>
              </a:rPr>
            </a:br>
            <a:r>
              <a:rPr lang="en-US" altLang="en-US" sz="2800" dirty="0">
                <a:latin typeface="Consolas" panose="020B0609020204030204" pitchFamily="49" charset="0"/>
              </a:rPr>
              <a:t>   		 .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n-US" sz="2800" dirty="0">
                <a:latin typeface="Consolas" panose="020B0609020204030204" pitchFamily="49" charset="0"/>
              </a:rPr>
              <a:t>	</a:t>
            </a:r>
            <a:r>
              <a:rPr lang="tr-TR" altLang="en-US" sz="2800" dirty="0">
                <a:latin typeface="Consolas" panose="020B0609020204030204" pitchFamily="49" charset="0"/>
              </a:rPr>
              <a:t>sur</a:t>
            </a:r>
            <a:r>
              <a:rPr lang="en-US" altLang="en-US" sz="2800" dirty="0">
                <a:latin typeface="Consolas" panose="020B0609020204030204" pitchFamily="49" charset="0"/>
              </a:rPr>
              <a:t>e </a:t>
            </a:r>
            <a:r>
              <a:rPr lang="tr-TR" altLang="en-US" sz="2800" dirty="0">
                <a:latin typeface="Consolas" panose="020B0609020204030204" pitchFamily="49" charset="0"/>
              </a:rPr>
              <a:t>+</a:t>
            </a:r>
            <a:r>
              <a:rPr lang="en-US" altLang="en-US" sz="2800" dirty="0">
                <a:latin typeface="Consolas" panose="020B0609020204030204" pitchFamily="49" charset="0"/>
              </a:rPr>
              <a:t>= </a:t>
            </a:r>
            <a:r>
              <a:rPr lang="en-US" altLang="en-US" sz="2800" dirty="0" err="1">
                <a:latin typeface="Consolas" panose="020B0609020204030204" pitchFamily="49" charset="0"/>
              </a:rPr>
              <a:t>MPI_Wtime</a:t>
            </a:r>
            <a:r>
              <a:rPr lang="en-US" altLang="en-US" sz="2800" dirty="0">
                <a:latin typeface="Consolas" panose="020B0609020204030204" pitchFamily="49" charset="0"/>
              </a:rPr>
              <a:t>();</a:t>
            </a:r>
            <a:br>
              <a:rPr lang="en-US" altLang="en-US" sz="2800" dirty="0">
                <a:latin typeface="Consolas" panose="020B0609020204030204" pitchFamily="49" charset="0"/>
              </a:rPr>
            </a:br>
            <a:r>
              <a:rPr lang="en-US" altLang="en-US" dirty="0"/>
              <a:t>	</a:t>
            </a:r>
            <a:endParaRPr lang="tr-TR" altLang="en-US" dirty="0"/>
          </a:p>
          <a:p>
            <a:pPr marL="0" indent="0">
              <a:lnSpc>
                <a:spcPct val="80000"/>
              </a:lnSpc>
              <a:buFontTx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46174845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MSMPI Kurulumu</a:t>
            </a:r>
            <a:br>
              <a:rPr lang="tr-TR" dirty="0"/>
            </a:br>
            <a:r>
              <a:rPr lang="tr-TR" sz="2000" dirty="0"/>
              <a:t>Dr.Cengiz Güngör</a:t>
            </a: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608806"/>
          </a:xfrm>
        </p:spPr>
        <p:txBody>
          <a:bodyPr>
            <a:normAutofit fontScale="92500" lnSpcReduction="20000"/>
          </a:bodyPr>
          <a:lstStyle/>
          <a:p>
            <a:r>
              <a:rPr lang="tr-TR" dirty="0"/>
              <a:t>Visual </a:t>
            </a:r>
            <a:r>
              <a:rPr lang="tr-TR" dirty="0" err="1"/>
              <a:t>Sudio</a:t>
            </a:r>
            <a:r>
              <a:rPr lang="tr-TR" dirty="0"/>
              <a:t> 2015 MPI Kurulumu</a:t>
            </a:r>
            <a:br>
              <a:rPr lang="tr-TR" dirty="0"/>
            </a:br>
            <a:r>
              <a:rPr lang="tr-TR" dirty="0"/>
              <a:t>Michael </a:t>
            </a:r>
            <a:r>
              <a:rPr lang="tr-TR" dirty="0" err="1"/>
              <a:t>Puthawala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FEED06-A45B-49F7-A4E7-E4A0A60926E4}" type="slidenum">
              <a:rPr kumimoji="0" lang="tr-TR" sz="1400" b="0" i="0" u="none" strike="noStrike" kern="1200" cap="none" spc="0" normalizeH="0" baseline="0" noProof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97968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MS-MPI Linkleri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FEED06-A45B-49F7-A4E7-E4A0A60926E4}" type="slidenum">
              <a:rPr kumimoji="0" lang="tr-TR" sz="1400" b="0" i="0" u="none" strike="noStrike" kern="1200" cap="none" spc="0" normalizeH="0" baseline="0" noProof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MPI için temel bir kaynak (LLNL </a:t>
            </a:r>
            <a:r>
              <a:rPr lang="tr-TR" dirty="0" err="1"/>
              <a:t>dökümanı</a:t>
            </a:r>
            <a:r>
              <a:rPr lang="tr-TR" dirty="0"/>
              <a:t>):</a:t>
            </a:r>
          </a:p>
          <a:p>
            <a:pPr lvl="1"/>
            <a:r>
              <a:rPr lang="tr-TR" dirty="0"/>
              <a:t>https://computing.llnl.gov/tutorials/mpi/</a:t>
            </a:r>
          </a:p>
          <a:p>
            <a:r>
              <a:rPr lang="tr-TR" dirty="0"/>
              <a:t>Bir de daha kısa olan MS-MPI </a:t>
            </a:r>
            <a:r>
              <a:rPr lang="tr-TR" dirty="0" err="1"/>
              <a:t>dökümanı</a:t>
            </a:r>
            <a:r>
              <a:rPr lang="tr-TR" dirty="0"/>
              <a:t>:</a:t>
            </a:r>
          </a:p>
          <a:p>
            <a:pPr lvl="1"/>
            <a:r>
              <a:rPr lang="tr-TR" dirty="0"/>
              <a:t>https://blogs.technet.microsoft.com/windowshpc/2015/02/02/how-to-compile-and-run-a-simple-ms-mpi-program/</a:t>
            </a:r>
          </a:p>
          <a:p>
            <a:r>
              <a:rPr lang="tr-TR" dirty="0"/>
              <a:t>MS-MPI indirme sayfası:</a:t>
            </a:r>
          </a:p>
          <a:p>
            <a:pPr lvl="1"/>
            <a:r>
              <a:rPr lang="tr-TR" dirty="0"/>
              <a:t>https://msdn.microsoft.com/en-us/library/bb524831.aspx</a:t>
            </a:r>
          </a:p>
        </p:txBody>
      </p:sp>
    </p:spTree>
    <p:extLst>
      <p:ext uri="{BB962C8B-B14F-4D97-AF65-F5344CB8AC3E}">
        <p14:creationId xmlns:p14="http://schemas.microsoft.com/office/powerpoint/2010/main" val="3984014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871" y="3060154"/>
            <a:ext cx="1952625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8</a:t>
            </a:fld>
            <a:endParaRPr lang="tr-T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Süreç (Process) Kavramı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b="1" i="1" u="sng" dirty="0"/>
              <a:t>Process kontrol bloğu</a:t>
            </a:r>
          </a:p>
          <a:p>
            <a:r>
              <a:rPr lang="tr-TR" dirty="0"/>
              <a:t>Her process, işletim sisteminde </a:t>
            </a:r>
            <a:r>
              <a:rPr lang="tr-TR" b="1" dirty="0"/>
              <a:t>PCB </a:t>
            </a:r>
            <a:r>
              <a:rPr lang="tr-TR" dirty="0"/>
              <a:t>(</a:t>
            </a:r>
            <a:r>
              <a:rPr lang="tr-TR" b="1" i="1" dirty="0">
                <a:solidFill>
                  <a:srgbClr val="FF0000"/>
                </a:solidFill>
              </a:rPr>
              <a:t>process control block</a:t>
            </a:r>
            <a:r>
              <a:rPr lang="tr-TR" dirty="0"/>
              <a:t> veya </a:t>
            </a:r>
            <a:r>
              <a:rPr lang="tr-TR" b="1" i="1" dirty="0">
                <a:solidFill>
                  <a:srgbClr val="FF0000"/>
                </a:solidFill>
              </a:rPr>
              <a:t>task control block</a:t>
            </a:r>
            <a:r>
              <a:rPr lang="tr-TR" dirty="0"/>
              <a:t>) tarafından temsil edilir.</a:t>
            </a:r>
          </a:p>
          <a:p>
            <a:r>
              <a:rPr lang="tr-TR" dirty="0"/>
              <a:t>Bir PCB aşağıdaki bilgilerle </a:t>
            </a:r>
            <a:br>
              <a:rPr lang="tr-TR" dirty="0"/>
            </a:br>
            <a:r>
              <a:rPr lang="tr-TR" dirty="0"/>
              <a:t>ilişkilendirilmiştir: </a:t>
            </a:r>
          </a:p>
          <a:p>
            <a:pPr lvl="1"/>
            <a:r>
              <a:rPr lang="tr-TR" b="1" i="1" dirty="0">
                <a:solidFill>
                  <a:srgbClr val="FF0000"/>
                </a:solidFill>
              </a:rPr>
              <a:t>CPU-scheduling information</a:t>
            </a:r>
            <a:r>
              <a:rPr lang="tr-TR" dirty="0"/>
              <a:t>: Process </a:t>
            </a:r>
            <a:br>
              <a:rPr lang="tr-TR" dirty="0"/>
            </a:br>
            <a:r>
              <a:rPr lang="tr-TR" dirty="0"/>
              <a:t>önceliğini içerir. </a:t>
            </a:r>
          </a:p>
          <a:p>
            <a:pPr lvl="1"/>
            <a:r>
              <a:rPr lang="tr-TR" b="1" i="1" dirty="0">
                <a:solidFill>
                  <a:srgbClr val="FF0000"/>
                </a:solidFill>
              </a:rPr>
              <a:t>Memory-management information</a:t>
            </a:r>
            <a:r>
              <a:rPr lang="tr-TR" dirty="0"/>
              <a:t>: </a:t>
            </a:r>
            <a:br>
              <a:rPr lang="tr-TR" dirty="0"/>
            </a:br>
            <a:r>
              <a:rPr lang="tr-TR" dirty="0"/>
              <a:t>Base ve limit register’ları, sayfa ve segment </a:t>
            </a:r>
            <a:br>
              <a:rPr lang="tr-TR" dirty="0"/>
            </a:br>
            <a:r>
              <a:rPr lang="tr-TR" dirty="0"/>
              <a:t>tabloları, vs. içerir. </a:t>
            </a:r>
            <a:br>
              <a:rPr lang="tr-TR" dirty="0"/>
            </a:br>
            <a:r>
              <a:rPr lang="tr-TR" b="1" i="1" dirty="0">
                <a:solidFill>
                  <a:srgbClr val="FF0000"/>
                </a:solidFill>
              </a:rPr>
              <a:t>Accounting information</a:t>
            </a:r>
            <a:r>
              <a:rPr lang="tr-TR" dirty="0"/>
              <a:t>: CPU kullanım </a:t>
            </a:r>
            <a:br>
              <a:rPr lang="tr-TR" dirty="0"/>
            </a:br>
            <a:r>
              <a:rPr lang="tr-TR" dirty="0"/>
              <a:t>oranları, account bilgileri ve process </a:t>
            </a:r>
            <a:br>
              <a:rPr lang="tr-TR" dirty="0"/>
            </a:br>
            <a:r>
              <a:rPr lang="tr-TR" dirty="0"/>
              <a:t>numaralarını içerir. </a:t>
            </a:r>
          </a:p>
          <a:p>
            <a:pPr lvl="1"/>
            <a:r>
              <a:rPr lang="tr-TR" b="1" i="1" dirty="0">
                <a:solidFill>
                  <a:srgbClr val="FF0000"/>
                </a:solidFill>
              </a:rPr>
              <a:t>I/O status information</a:t>
            </a:r>
            <a:r>
              <a:rPr lang="tr-TR" dirty="0"/>
              <a:t>: Process’lere tahsis </a:t>
            </a:r>
            <a:br>
              <a:rPr lang="tr-TR" dirty="0"/>
            </a:br>
            <a:r>
              <a:rPr lang="tr-TR" dirty="0"/>
              <a:t>edilmiş I/O cihazları ile açık durumdaki </a:t>
            </a:r>
            <a:br>
              <a:rPr lang="tr-TR" dirty="0"/>
            </a:br>
            <a:r>
              <a:rPr lang="tr-TR" dirty="0"/>
              <a:t>dosyaları içerir.</a:t>
            </a:r>
          </a:p>
        </p:txBody>
      </p:sp>
    </p:spTree>
    <p:extLst>
      <p:ext uri="{BB962C8B-B14F-4D97-AF65-F5344CB8AC3E}">
        <p14:creationId xmlns:p14="http://schemas.microsoft.com/office/powerpoint/2010/main" val="83548307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mpiexec</a:t>
            </a:r>
            <a:r>
              <a:rPr lang="tr-TR" dirty="0"/>
              <a:t> testi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FEED06-A45B-49F7-A4E7-E4A0A60926E4}" type="slidenum">
              <a:rPr kumimoji="0" lang="tr-TR" sz="1400" b="0" i="0" u="none" strike="noStrike" kern="1200" cap="none" spc="0" normalizeH="0" baseline="0" noProof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cmd</a:t>
            </a:r>
            <a:r>
              <a:rPr lang="tr-TR" dirty="0"/>
              <a:t> ekranında </a:t>
            </a:r>
            <a:r>
              <a:rPr lang="tr-TR" dirty="0" err="1"/>
              <a:t>mpiexec</a:t>
            </a:r>
            <a:r>
              <a:rPr lang="tr-TR" dirty="0"/>
              <a:t> yazarsanız aşağıdaki gibi bir çıktı vermelidir:</a:t>
            </a:r>
          </a:p>
          <a:p>
            <a:pPr marL="0" indent="0">
              <a:buNone/>
            </a:pPr>
            <a:endParaRPr lang="tr-TR" dirty="0"/>
          </a:p>
          <a:p>
            <a:pPr marL="274320" lvl="1" indent="0">
              <a:buNone/>
            </a:pPr>
            <a:r>
              <a:rPr lang="tr-TR" sz="1800" dirty="0">
                <a:latin typeface="Courier New" pitchFamily="49" charset="0"/>
                <a:cs typeface="Courier New" pitchFamily="49" charset="0"/>
              </a:rPr>
              <a:t>Microsoft MPI </a:t>
            </a:r>
            <a:r>
              <a:rPr lang="tr-TR" sz="1800" dirty="0" err="1">
                <a:latin typeface="Courier New" pitchFamily="49" charset="0"/>
                <a:cs typeface="Courier New" pitchFamily="49" charset="0"/>
              </a:rPr>
              <a:t>Startup</a:t>
            </a:r>
            <a:r>
              <a:rPr lang="tr-TR" sz="1800" dirty="0">
                <a:latin typeface="Courier New" pitchFamily="49" charset="0"/>
                <a:cs typeface="Courier New" pitchFamily="49" charset="0"/>
              </a:rPr>
              <a:t> Program [</a:t>
            </a:r>
            <a:r>
              <a:rPr lang="tr-TR" sz="1800" dirty="0" err="1">
                <a:latin typeface="Courier New" pitchFamily="49" charset="0"/>
                <a:cs typeface="Courier New" pitchFamily="49" charset="0"/>
              </a:rPr>
              <a:t>Version</a:t>
            </a:r>
            <a:r>
              <a:rPr lang="tr-TR" sz="1800" dirty="0">
                <a:latin typeface="Courier New" pitchFamily="49" charset="0"/>
                <a:cs typeface="Courier New" pitchFamily="49" charset="0"/>
              </a:rPr>
              <a:t> 8.1.12438.1084]</a:t>
            </a:r>
          </a:p>
          <a:p>
            <a:pPr marL="274320" lvl="1" indent="0">
              <a:buNone/>
            </a:pPr>
            <a:endParaRPr lang="tr-TR" sz="1800" dirty="0">
              <a:latin typeface="Courier New" pitchFamily="49" charset="0"/>
              <a:cs typeface="Courier New" pitchFamily="49" charset="0"/>
            </a:endParaRPr>
          </a:p>
          <a:p>
            <a:pPr marL="274320" lvl="1" indent="0">
              <a:buNone/>
            </a:pPr>
            <a:r>
              <a:rPr lang="tr-TR" sz="1800" dirty="0" err="1">
                <a:latin typeface="Courier New" pitchFamily="49" charset="0"/>
                <a:cs typeface="Courier New" pitchFamily="49" charset="0"/>
              </a:rPr>
              <a:t>Launches</a:t>
            </a:r>
            <a:r>
              <a:rPr lang="tr-TR" sz="1800" dirty="0">
                <a:latin typeface="Courier New" pitchFamily="49" charset="0"/>
                <a:cs typeface="Courier New" pitchFamily="49" charset="0"/>
              </a:rPr>
              <a:t> an </a:t>
            </a:r>
            <a:r>
              <a:rPr lang="tr-TR" sz="1800" dirty="0" err="1">
                <a:latin typeface="Courier New" pitchFamily="49" charset="0"/>
                <a:cs typeface="Courier New" pitchFamily="49" charset="0"/>
              </a:rPr>
              <a:t>application</a:t>
            </a:r>
            <a:r>
              <a:rPr lang="tr-TR" sz="1800" dirty="0">
                <a:latin typeface="Courier New" pitchFamily="49" charset="0"/>
                <a:cs typeface="Courier New" pitchFamily="49" charset="0"/>
              </a:rPr>
              <a:t> on </a:t>
            </a:r>
            <a:r>
              <a:rPr lang="tr-TR" sz="1800" dirty="0" err="1">
                <a:latin typeface="Courier New" pitchFamily="49" charset="0"/>
                <a:cs typeface="Courier New" pitchFamily="49" charset="0"/>
              </a:rPr>
              <a:t>multiple</a:t>
            </a:r>
            <a:r>
              <a:rPr lang="tr-TR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tr-TR" sz="1800" dirty="0" err="1">
                <a:latin typeface="Courier New" pitchFamily="49" charset="0"/>
                <a:cs typeface="Courier New" pitchFamily="49" charset="0"/>
              </a:rPr>
              <a:t>hosts</a:t>
            </a:r>
            <a:r>
              <a:rPr lang="tr-TR" sz="1800" dirty="0">
                <a:latin typeface="Courier New" pitchFamily="49" charset="0"/>
                <a:cs typeface="Courier New" pitchFamily="49" charset="0"/>
              </a:rPr>
              <a:t>.</a:t>
            </a:r>
          </a:p>
          <a:p>
            <a:pPr marL="274320" lvl="1" indent="0">
              <a:buNone/>
            </a:pPr>
            <a:endParaRPr lang="tr-TR" sz="1800" dirty="0">
              <a:latin typeface="Courier New" pitchFamily="49" charset="0"/>
              <a:cs typeface="Courier New" pitchFamily="49" charset="0"/>
            </a:endParaRPr>
          </a:p>
          <a:p>
            <a:pPr marL="274320" lvl="1" indent="0">
              <a:buNone/>
            </a:pPr>
            <a:r>
              <a:rPr lang="tr-TR" sz="1800" dirty="0" err="1">
                <a:latin typeface="Courier New" pitchFamily="49" charset="0"/>
                <a:cs typeface="Courier New" pitchFamily="49" charset="0"/>
              </a:rPr>
              <a:t>Usage</a:t>
            </a:r>
            <a:r>
              <a:rPr lang="tr-TR" sz="1800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pPr marL="274320" lvl="1" indent="0">
              <a:buNone/>
            </a:pPr>
            <a:endParaRPr lang="tr-TR" sz="1800" dirty="0">
              <a:latin typeface="Courier New" pitchFamily="49" charset="0"/>
              <a:cs typeface="Courier New" pitchFamily="49" charset="0"/>
            </a:endParaRPr>
          </a:p>
          <a:p>
            <a:pPr marL="274320" lvl="1" indent="0">
              <a:buNone/>
            </a:pPr>
            <a:r>
              <a:rPr lang="tr-TR" sz="18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tr-TR" sz="1800" dirty="0" err="1">
                <a:latin typeface="Courier New" pitchFamily="49" charset="0"/>
                <a:cs typeface="Courier New" pitchFamily="49" charset="0"/>
              </a:rPr>
              <a:t>mpiexec</a:t>
            </a:r>
            <a:r>
              <a:rPr lang="tr-TR" sz="1800" dirty="0">
                <a:latin typeface="Courier New" pitchFamily="49" charset="0"/>
                <a:cs typeface="Courier New" pitchFamily="49" charset="0"/>
              </a:rPr>
              <a:t> [</a:t>
            </a:r>
            <a:r>
              <a:rPr lang="tr-TR" sz="1800" dirty="0" err="1">
                <a:latin typeface="Courier New" pitchFamily="49" charset="0"/>
                <a:cs typeface="Courier New" pitchFamily="49" charset="0"/>
              </a:rPr>
              <a:t>options</a:t>
            </a:r>
            <a:r>
              <a:rPr lang="tr-TR" sz="1800" dirty="0">
                <a:latin typeface="Courier New" pitchFamily="49" charset="0"/>
                <a:cs typeface="Courier New" pitchFamily="49" charset="0"/>
              </a:rPr>
              <a:t>] </a:t>
            </a:r>
            <a:r>
              <a:rPr lang="tr-TR" sz="1800" dirty="0" err="1">
                <a:latin typeface="Courier New" pitchFamily="49" charset="0"/>
                <a:cs typeface="Courier New" pitchFamily="49" charset="0"/>
              </a:rPr>
              <a:t>executable</a:t>
            </a:r>
            <a:r>
              <a:rPr lang="tr-TR" sz="1800" dirty="0">
                <a:latin typeface="Courier New" pitchFamily="49" charset="0"/>
                <a:cs typeface="Courier New" pitchFamily="49" charset="0"/>
              </a:rPr>
              <a:t> [</a:t>
            </a:r>
            <a:r>
              <a:rPr lang="tr-TR" sz="1800" dirty="0" err="1">
                <a:latin typeface="Courier New" pitchFamily="49" charset="0"/>
                <a:cs typeface="Courier New" pitchFamily="49" charset="0"/>
              </a:rPr>
              <a:t>args</a:t>
            </a:r>
            <a:r>
              <a:rPr lang="tr-TR" sz="1800" dirty="0">
                <a:latin typeface="Courier New" pitchFamily="49" charset="0"/>
                <a:cs typeface="Courier New" pitchFamily="49" charset="0"/>
              </a:rPr>
              <a:t>] [ : [</a:t>
            </a:r>
            <a:r>
              <a:rPr lang="tr-TR" sz="1800" dirty="0" err="1">
                <a:latin typeface="Courier New" pitchFamily="49" charset="0"/>
                <a:cs typeface="Courier New" pitchFamily="49" charset="0"/>
              </a:rPr>
              <a:t>options</a:t>
            </a:r>
            <a:r>
              <a:rPr lang="tr-TR" sz="1800" dirty="0">
                <a:latin typeface="Courier New" pitchFamily="49" charset="0"/>
                <a:cs typeface="Courier New" pitchFamily="49" charset="0"/>
              </a:rPr>
              <a:t>] </a:t>
            </a:r>
            <a:r>
              <a:rPr lang="tr-TR" sz="1800" dirty="0" err="1">
                <a:latin typeface="Courier New" pitchFamily="49" charset="0"/>
                <a:cs typeface="Courier New" pitchFamily="49" charset="0"/>
              </a:rPr>
              <a:t>exe</a:t>
            </a:r>
            <a:r>
              <a:rPr lang="tr-TR" sz="1800" dirty="0">
                <a:latin typeface="Courier New" pitchFamily="49" charset="0"/>
                <a:cs typeface="Courier New" pitchFamily="49" charset="0"/>
              </a:rPr>
              <a:t> [</a:t>
            </a:r>
            <a:r>
              <a:rPr lang="tr-TR" sz="1800" dirty="0" err="1">
                <a:latin typeface="Courier New" pitchFamily="49" charset="0"/>
                <a:cs typeface="Courier New" pitchFamily="49" charset="0"/>
              </a:rPr>
              <a:t>args</a:t>
            </a:r>
            <a:r>
              <a:rPr lang="tr-TR" sz="1800" dirty="0">
                <a:latin typeface="Courier New" pitchFamily="49" charset="0"/>
                <a:cs typeface="Courier New" pitchFamily="49" charset="0"/>
              </a:rPr>
              <a:t>] : ... ]</a:t>
            </a:r>
          </a:p>
          <a:p>
            <a:pPr marL="274320" lvl="1" indent="0">
              <a:buNone/>
            </a:pPr>
            <a:r>
              <a:rPr lang="tr-TR" sz="18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tr-TR" sz="1800" dirty="0" err="1">
                <a:latin typeface="Courier New" pitchFamily="49" charset="0"/>
                <a:cs typeface="Courier New" pitchFamily="49" charset="0"/>
              </a:rPr>
              <a:t>mpiexec</a:t>
            </a:r>
            <a:r>
              <a:rPr lang="tr-TR" sz="1800" dirty="0">
                <a:latin typeface="Courier New" pitchFamily="49" charset="0"/>
                <a:cs typeface="Courier New" pitchFamily="49" charset="0"/>
              </a:rPr>
              <a:t> -</a:t>
            </a:r>
            <a:r>
              <a:rPr lang="tr-TR" sz="1800" dirty="0" err="1">
                <a:latin typeface="Courier New" pitchFamily="49" charset="0"/>
                <a:cs typeface="Courier New" pitchFamily="49" charset="0"/>
              </a:rPr>
              <a:t>configfile</a:t>
            </a:r>
            <a:r>
              <a:rPr lang="tr-TR" sz="1800" dirty="0">
                <a:latin typeface="Courier New" pitchFamily="49" charset="0"/>
                <a:cs typeface="Courier New" pitchFamily="49" charset="0"/>
              </a:rPr>
              <a:t> &lt;file name&gt;</a:t>
            </a:r>
          </a:p>
        </p:txBody>
      </p:sp>
    </p:spTree>
    <p:extLst>
      <p:ext uri="{BB962C8B-B14F-4D97-AF65-F5344CB8AC3E}">
        <p14:creationId xmlns:p14="http://schemas.microsoft.com/office/powerpoint/2010/main" val="410965696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Hata verirse aşağıdaki ayarları yapınız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FEED06-A45B-49F7-A4E7-E4A0A60926E4}" type="slidenum">
              <a:rPr kumimoji="0" lang="tr-TR" sz="1400" b="0" i="0" u="none" strike="noStrike" kern="1200" cap="none" spc="0" normalizeH="0" baseline="0" noProof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102568"/>
            <a:ext cx="9067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683807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MSMPI_BIN, MSMPI_INC, MSMPI_LIB32 ve MSMPI_LIB64 tanımlı olmalı.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FEED06-A45B-49F7-A4E7-E4A0A60926E4}" type="slidenum">
              <a:rPr kumimoji="0" lang="tr-TR" sz="1400" b="0" i="0" u="none" strike="noStrike" kern="1200" cap="none" spc="0" normalizeH="0" baseline="0" noProof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165051"/>
            <a:ext cx="9086850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272213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Konsol projesi ayarı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FEED06-A45B-49F7-A4E7-E4A0A60926E4}" type="slidenum">
              <a:rPr kumimoji="0" lang="tr-TR" sz="1400" b="0" i="0" u="none" strike="noStrike" kern="1200" cap="none" spc="0" normalizeH="0" baseline="0" noProof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Yeni bir C++ ‘Win32 Console </a:t>
            </a:r>
            <a:r>
              <a:rPr lang="tr-TR" dirty="0" err="1"/>
              <a:t>Aplication</a:t>
            </a:r>
            <a:r>
              <a:rPr lang="tr-TR" dirty="0"/>
              <a:t>’ açın.</a:t>
            </a:r>
          </a:p>
          <a:p>
            <a:r>
              <a:rPr lang="tr-TR" dirty="0" err="1"/>
              <a:t>Empty</a:t>
            </a:r>
            <a:r>
              <a:rPr lang="tr-TR" dirty="0"/>
              <a:t> </a:t>
            </a:r>
            <a:r>
              <a:rPr lang="tr-TR" dirty="0" err="1"/>
              <a:t>project</a:t>
            </a:r>
            <a:r>
              <a:rPr lang="tr-TR" dirty="0"/>
              <a:t> olsun.</a:t>
            </a:r>
          </a:p>
          <a:p>
            <a:r>
              <a:rPr lang="tr-TR" dirty="0"/>
              <a:t>AddNew Item ile Source.cpp ekleyin.</a:t>
            </a:r>
          </a:p>
          <a:p>
            <a:r>
              <a:rPr lang="en-US" dirty="0"/>
              <a:t>Project -&gt; properties - &gt; </a:t>
            </a:r>
            <a:r>
              <a:rPr lang="tr-TR" dirty="0" err="1"/>
              <a:t>Configuration</a:t>
            </a:r>
            <a:r>
              <a:rPr lang="tr-TR" dirty="0"/>
              <a:t> = </a:t>
            </a:r>
            <a:r>
              <a:rPr lang="tr-TR" dirty="0" err="1"/>
              <a:t>All</a:t>
            </a:r>
            <a:r>
              <a:rPr lang="tr-TR" dirty="0"/>
              <a:t> </a:t>
            </a:r>
            <a:r>
              <a:rPr lang="tr-TR" dirty="0" err="1"/>
              <a:t>Configuration</a:t>
            </a:r>
            <a:r>
              <a:rPr lang="tr-TR" dirty="0"/>
              <a:t> seçilir</a:t>
            </a:r>
          </a:p>
          <a:p>
            <a:r>
              <a:rPr lang="tr-TR" dirty="0"/>
              <a:t>Altta C</a:t>
            </a:r>
            <a:r>
              <a:rPr lang="en-US" dirty="0"/>
              <a:t>/</a:t>
            </a:r>
            <a:r>
              <a:rPr lang="tr-TR" dirty="0"/>
              <a:t>C</a:t>
            </a:r>
            <a:r>
              <a:rPr lang="en-US" dirty="0"/>
              <a:t>++ -&gt; All options</a:t>
            </a:r>
            <a:r>
              <a:rPr lang="tr-TR" dirty="0"/>
              <a:t> seçilir.</a:t>
            </a:r>
            <a:r>
              <a:rPr lang="en-US" dirty="0"/>
              <a:t> </a:t>
            </a:r>
            <a:endParaRPr lang="tr-TR" dirty="0"/>
          </a:p>
          <a:p>
            <a:r>
              <a:rPr lang="tr-TR" dirty="0" err="1"/>
              <a:t>Additional</a:t>
            </a:r>
            <a:r>
              <a:rPr lang="tr-TR" dirty="0"/>
              <a:t> </a:t>
            </a:r>
            <a:r>
              <a:rPr lang="tr-TR" dirty="0" err="1"/>
              <a:t>Include</a:t>
            </a:r>
            <a:r>
              <a:rPr lang="tr-TR" dirty="0"/>
              <a:t> </a:t>
            </a:r>
            <a:r>
              <a:rPr lang="tr-TR" dirty="0" err="1"/>
              <a:t>Directories</a:t>
            </a:r>
            <a:r>
              <a:rPr lang="tr-TR" dirty="0"/>
              <a:t> altına:</a:t>
            </a:r>
          </a:p>
          <a:p>
            <a:pPr lvl="1"/>
            <a:r>
              <a:rPr lang="tr-TR" dirty="0"/>
              <a:t>32 bit ise: </a:t>
            </a:r>
            <a:r>
              <a:rPr lang="en-US" dirty="0"/>
              <a:t>$(MSMPI_INC); $(MSMPI_INC)\x86 </a:t>
            </a:r>
            <a:endParaRPr lang="tr-TR" dirty="0"/>
          </a:p>
          <a:p>
            <a:pPr lvl="1"/>
            <a:r>
              <a:rPr lang="tr-TR" dirty="0"/>
              <a:t>64 bit ise: </a:t>
            </a:r>
            <a:r>
              <a:rPr lang="en-US" dirty="0"/>
              <a:t>$(MSMPI_INC); $(MSMPI_INC)\x64</a:t>
            </a:r>
            <a:endParaRPr lang="tr-TR" sz="2500" dirty="0">
              <a:latin typeface="Courier New" pitchFamily="49" charset="0"/>
              <a:cs typeface="Courier New" pitchFamily="49" charset="0"/>
            </a:endParaRPr>
          </a:p>
          <a:p>
            <a:pPr lv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6087026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FEED06-A45B-49F7-A4E7-E4A0A60926E4}" type="slidenum">
              <a:rPr kumimoji="0" lang="tr-TR" sz="1400" b="0" i="0" u="none" strike="noStrike" kern="1200" cap="none" spc="0" normalizeH="0" baseline="0" noProof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984"/>
            <a:ext cx="9144000" cy="656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183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Konsol projesi ayarı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FEED06-A45B-49F7-A4E7-E4A0A60926E4}" type="slidenum">
              <a:rPr kumimoji="0" lang="tr-TR" sz="1400" b="0" i="0" u="none" strike="noStrike" kern="1200" cap="none" spc="0" normalizeH="0" baseline="0" noProof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62128"/>
          </a:xfrm>
        </p:spPr>
        <p:txBody>
          <a:bodyPr>
            <a:normAutofit/>
          </a:bodyPr>
          <a:lstStyle/>
          <a:p>
            <a:r>
              <a:rPr lang="en-US" dirty="0"/>
              <a:t>Project -&gt; properties - &gt; </a:t>
            </a:r>
            <a:r>
              <a:rPr lang="tr-TR" dirty="0" err="1"/>
              <a:t>Linker</a:t>
            </a:r>
            <a:r>
              <a:rPr lang="en-US" dirty="0"/>
              <a:t> -&gt; All options </a:t>
            </a:r>
            <a:endParaRPr lang="tr-TR" dirty="0"/>
          </a:p>
          <a:p>
            <a:r>
              <a:rPr lang="tr-TR" dirty="0" err="1"/>
              <a:t>Additional</a:t>
            </a:r>
            <a:r>
              <a:rPr lang="tr-TR" dirty="0"/>
              <a:t> </a:t>
            </a:r>
            <a:r>
              <a:rPr lang="tr-TR" dirty="0" err="1"/>
              <a:t>Dependencies</a:t>
            </a:r>
            <a:r>
              <a:rPr lang="tr-TR" dirty="0"/>
              <a:t> altına:</a:t>
            </a:r>
          </a:p>
          <a:p>
            <a:pPr lvl="1"/>
            <a:r>
              <a:rPr lang="tr-TR" dirty="0"/>
              <a:t>msmpi.lib; </a:t>
            </a:r>
          </a:p>
          <a:p>
            <a:r>
              <a:rPr lang="tr-TR" dirty="0" err="1"/>
              <a:t>Additional</a:t>
            </a:r>
            <a:r>
              <a:rPr lang="tr-TR" dirty="0"/>
              <a:t> Library </a:t>
            </a:r>
            <a:r>
              <a:rPr lang="tr-TR" dirty="0" err="1"/>
              <a:t>Directories</a:t>
            </a:r>
            <a:r>
              <a:rPr lang="tr-TR" dirty="0"/>
              <a:t> altına:</a:t>
            </a:r>
          </a:p>
          <a:p>
            <a:pPr lvl="1"/>
            <a:r>
              <a:rPr lang="tr-TR" dirty="0"/>
              <a:t>32 bitte: $(MSMPI_LIB32) </a:t>
            </a:r>
          </a:p>
          <a:p>
            <a:pPr lvl="1"/>
            <a:r>
              <a:rPr lang="tr-TR" dirty="0"/>
              <a:t>64 bitte: $(MSMPI_LIB64) </a:t>
            </a:r>
          </a:p>
          <a:p>
            <a:r>
              <a:rPr lang="tr-TR" dirty="0"/>
              <a:t>Aşağıdaki kodu deneyin, hata vermesin:</a:t>
            </a:r>
          </a:p>
          <a:p>
            <a:pPr marL="274320" lvl="1" indent="0">
              <a:buNone/>
            </a:pPr>
            <a:r>
              <a:rPr lang="tr-TR" sz="2500" dirty="0">
                <a:latin typeface="Courier New" pitchFamily="49" charset="0"/>
                <a:cs typeface="Courier New" pitchFamily="49" charset="0"/>
              </a:rPr>
              <a:t>#</a:t>
            </a:r>
            <a:r>
              <a:rPr lang="tr-TR" sz="2500" dirty="0" err="1">
                <a:latin typeface="Courier New" pitchFamily="49" charset="0"/>
                <a:cs typeface="Courier New" pitchFamily="49" charset="0"/>
              </a:rPr>
              <a:t>include</a:t>
            </a:r>
            <a:r>
              <a:rPr lang="tr-TR" sz="2500" dirty="0">
                <a:latin typeface="Courier New" pitchFamily="49" charset="0"/>
                <a:cs typeface="Courier New" pitchFamily="49" charset="0"/>
              </a:rPr>
              <a:t> "</a:t>
            </a:r>
            <a:r>
              <a:rPr lang="tr-TR" sz="2500" dirty="0" err="1">
                <a:latin typeface="Courier New" pitchFamily="49" charset="0"/>
                <a:cs typeface="Courier New" pitchFamily="49" charset="0"/>
              </a:rPr>
              <a:t>mpi.h</a:t>
            </a:r>
            <a:r>
              <a:rPr lang="tr-TR" sz="2500" dirty="0">
                <a:latin typeface="Courier New" pitchFamily="49" charset="0"/>
                <a:cs typeface="Courier New" pitchFamily="49" charset="0"/>
              </a:rPr>
              <a:t>"</a:t>
            </a:r>
          </a:p>
          <a:p>
            <a:pPr marL="274320" lvl="1" indent="0">
              <a:buNone/>
            </a:pPr>
            <a:r>
              <a:rPr lang="tr-TR" sz="2500" dirty="0" err="1">
                <a:latin typeface="Courier New" pitchFamily="49" charset="0"/>
                <a:cs typeface="Courier New" pitchFamily="49" charset="0"/>
              </a:rPr>
              <a:t>void</a:t>
            </a:r>
            <a:r>
              <a:rPr lang="tr-TR" sz="2500" dirty="0">
                <a:latin typeface="Courier New" pitchFamily="49" charset="0"/>
                <a:cs typeface="Courier New" pitchFamily="49" charset="0"/>
              </a:rPr>
              <a:t> main(</a:t>
            </a:r>
            <a:r>
              <a:rPr lang="tr-TR" sz="2500" dirty="0" err="1">
                <a:latin typeface="Courier New" pitchFamily="49" charset="0"/>
                <a:cs typeface="Courier New" pitchFamily="49" charset="0"/>
              </a:rPr>
              <a:t>void</a:t>
            </a:r>
            <a:r>
              <a:rPr lang="tr-TR" sz="2500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274320" lvl="1" indent="0">
              <a:buNone/>
            </a:pPr>
            <a:r>
              <a:rPr lang="tr-TR" sz="250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lv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7365533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Visual </a:t>
            </a:r>
            <a:r>
              <a:rPr lang="tr-TR" dirty="0" err="1"/>
              <a:t>Studio</a:t>
            </a:r>
            <a:r>
              <a:rPr lang="tr-TR" dirty="0"/>
              <a:t> içinden çalışmak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FEED06-A45B-49F7-A4E7-E4A0A60926E4}" type="slidenum">
              <a:rPr kumimoji="0" lang="tr-TR" sz="1400" b="0" i="0" u="none" strike="noStrike" kern="1200" cap="none" spc="0" normalizeH="0" baseline="0" noProof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Projeleri </a:t>
            </a:r>
            <a:r>
              <a:rPr lang="tr-TR" dirty="0" err="1"/>
              <a:t>Build</a:t>
            </a:r>
            <a:r>
              <a:rPr lang="tr-TR" dirty="0"/>
              <a:t> ettikten sonra çalıştırabilmek için, </a:t>
            </a:r>
            <a:r>
              <a:rPr lang="en-US"/>
              <a:t>konsol</a:t>
            </a:r>
            <a:r>
              <a:rPr lang="tr-TR"/>
              <a:t> </a:t>
            </a:r>
            <a:r>
              <a:rPr lang="en-US" dirty="0" err="1"/>
              <a:t>ekranında</a:t>
            </a:r>
            <a:r>
              <a:rPr lang="tr-TR" dirty="0"/>
              <a:t> ‘</a:t>
            </a:r>
            <a:r>
              <a:rPr lang="tr-TR" dirty="0" err="1"/>
              <a:t>mpiexec</a:t>
            </a:r>
            <a:r>
              <a:rPr lang="tr-TR" dirty="0"/>
              <a:t> mpitest.exe’ demeliyiz, ya da:</a:t>
            </a:r>
          </a:p>
          <a:p>
            <a:r>
              <a:rPr lang="tr-TR" dirty="0"/>
              <a:t>T</a:t>
            </a:r>
            <a:r>
              <a:rPr lang="en-US" dirty="0" err="1"/>
              <a:t>ools</a:t>
            </a:r>
            <a:r>
              <a:rPr lang="en-US" dirty="0"/>
              <a:t> -&gt; External Tool</a:t>
            </a:r>
            <a:r>
              <a:rPr lang="tr-TR" dirty="0"/>
              <a:t>s ayarı</a:t>
            </a:r>
          </a:p>
          <a:p>
            <a:pPr lvl="1"/>
            <a:r>
              <a:rPr lang="tr-TR" dirty="0" err="1"/>
              <a:t>Title</a:t>
            </a:r>
            <a:r>
              <a:rPr lang="tr-TR" dirty="0"/>
              <a:t>: MS MPI </a:t>
            </a:r>
          </a:p>
          <a:p>
            <a:pPr lvl="1"/>
            <a:r>
              <a:rPr lang="tr-TR" dirty="0" err="1"/>
              <a:t>Command</a:t>
            </a:r>
            <a:r>
              <a:rPr lang="tr-TR" dirty="0"/>
              <a:t>: $(MSMPI_BIN)mpiexec.exe</a:t>
            </a:r>
          </a:p>
          <a:p>
            <a:pPr lvl="1"/>
            <a:r>
              <a:rPr lang="tr-TR" dirty="0" err="1"/>
              <a:t>Arguments</a:t>
            </a:r>
            <a:r>
              <a:rPr lang="tr-TR" dirty="0"/>
              <a:t>: $(TargetName).exe</a:t>
            </a:r>
          </a:p>
          <a:p>
            <a:pPr lvl="1"/>
            <a:r>
              <a:rPr lang="tr-TR" dirty="0" err="1"/>
              <a:t>Initial</a:t>
            </a:r>
            <a:r>
              <a:rPr lang="tr-TR" dirty="0"/>
              <a:t> Directory: $(</a:t>
            </a:r>
            <a:r>
              <a:rPr lang="tr-TR" dirty="0" err="1"/>
              <a:t>BinDir</a:t>
            </a:r>
            <a:r>
              <a:rPr lang="tr-TR" dirty="0"/>
              <a:t>)</a:t>
            </a:r>
          </a:p>
          <a:p>
            <a:pPr lvl="1"/>
            <a:r>
              <a:rPr lang="tr-TR" dirty="0"/>
              <a:t>‘Close on </a:t>
            </a:r>
            <a:r>
              <a:rPr lang="tr-TR" dirty="0" err="1"/>
              <a:t>exit</a:t>
            </a:r>
            <a:r>
              <a:rPr lang="tr-TR" dirty="0"/>
              <a:t>’ seçili olmasın…</a:t>
            </a:r>
            <a:endParaRPr lang="en-US" dirty="0"/>
          </a:p>
          <a:p>
            <a:r>
              <a:rPr lang="en-US" dirty="0"/>
              <a:t>Executable </a:t>
            </a:r>
            <a:r>
              <a:rPr lang="en-US" dirty="0" err="1"/>
              <a:t>bulunamadı</a:t>
            </a:r>
            <a:r>
              <a:rPr lang="en-US" dirty="0"/>
              <a:t> </a:t>
            </a:r>
            <a:r>
              <a:rPr lang="en-US" dirty="0" err="1"/>
              <a:t>derse</a:t>
            </a:r>
            <a:r>
              <a:rPr lang="en-US" dirty="0"/>
              <a:t> ‘Command’ </a:t>
            </a:r>
            <a:r>
              <a:rPr lang="en-US" dirty="0" err="1"/>
              <a:t>kısmına</a:t>
            </a:r>
            <a:r>
              <a:rPr lang="en-US" dirty="0"/>
              <a:t> tam </a:t>
            </a:r>
            <a:r>
              <a:rPr lang="en-US" dirty="0" err="1"/>
              <a:t>adres</a:t>
            </a:r>
            <a:r>
              <a:rPr lang="en-US" dirty="0"/>
              <a:t> </a:t>
            </a:r>
            <a:r>
              <a:rPr lang="en-US" dirty="0" err="1"/>
              <a:t>verin</a:t>
            </a:r>
            <a:r>
              <a:rPr lang="en-US" dirty="0"/>
              <a:t>. ‘C:\Program Files…’</a:t>
            </a:r>
            <a:endParaRPr lang="tr-TR" dirty="0"/>
          </a:p>
          <a:p>
            <a:r>
              <a:rPr lang="tr-TR" dirty="0"/>
              <a:t>Artık Tools -&gt; MS MPI dersek çalışır.</a:t>
            </a:r>
          </a:p>
        </p:txBody>
      </p:sp>
    </p:spTree>
    <p:extLst>
      <p:ext uri="{BB962C8B-B14F-4D97-AF65-F5344CB8AC3E}">
        <p14:creationId xmlns:p14="http://schemas.microsoft.com/office/powerpoint/2010/main" val="204516144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 kodumuz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FEED06-A45B-49F7-A4E7-E4A0A60926E4}" type="slidenum">
              <a:rPr kumimoji="0" lang="tr-TR" sz="1400" b="0" i="0" u="none" strike="noStrike" kern="1200" cap="none" spc="0" normalizeH="0" baseline="0" noProof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234136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/>
              <a:t>#</a:t>
            </a:r>
            <a:r>
              <a:rPr lang="tr-TR" dirty="0" err="1"/>
              <a:t>include</a:t>
            </a:r>
            <a:r>
              <a:rPr lang="tr-TR" dirty="0"/>
              <a:t> "</a:t>
            </a:r>
            <a:r>
              <a:rPr lang="tr-TR" dirty="0" err="1"/>
              <a:t>mpi.h</a:t>
            </a:r>
            <a:r>
              <a:rPr lang="tr-TR" dirty="0"/>
              <a:t>"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/>
              <a:t>#</a:t>
            </a:r>
            <a:r>
              <a:rPr lang="tr-TR" dirty="0" err="1"/>
              <a:t>include</a:t>
            </a:r>
            <a:r>
              <a:rPr lang="tr-TR" dirty="0"/>
              <a:t> &lt;</a:t>
            </a:r>
            <a:r>
              <a:rPr lang="tr-TR" dirty="0" err="1"/>
              <a:t>stdio.h</a:t>
            </a:r>
            <a:r>
              <a:rPr lang="tr-TR" dirty="0"/>
              <a:t>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tr-TR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 err="1"/>
              <a:t>void</a:t>
            </a:r>
            <a:r>
              <a:rPr lang="tr-TR" dirty="0"/>
              <a:t> main(</a:t>
            </a:r>
            <a:r>
              <a:rPr lang="tr-TR" dirty="0" err="1"/>
              <a:t>void</a:t>
            </a:r>
            <a:r>
              <a:rPr lang="tr-TR" dirty="0"/>
              <a:t>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/>
              <a:t>   </a:t>
            </a:r>
            <a:r>
              <a:rPr lang="tr-TR" dirty="0" err="1"/>
              <a:t>int</a:t>
            </a:r>
            <a:r>
              <a:rPr lang="tr-TR" dirty="0"/>
              <a:t> </a:t>
            </a:r>
            <a:r>
              <a:rPr lang="tr-TR" dirty="0" err="1"/>
              <a:t>numtasks</a:t>
            </a:r>
            <a:r>
              <a:rPr lang="tr-TR" dirty="0"/>
              <a:t>, </a:t>
            </a:r>
            <a:r>
              <a:rPr lang="tr-TR" dirty="0" err="1"/>
              <a:t>rank</a:t>
            </a:r>
            <a:r>
              <a:rPr lang="tr-TR" dirty="0"/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/>
              <a:t>   </a:t>
            </a:r>
            <a:r>
              <a:rPr lang="tr-TR" dirty="0" err="1"/>
              <a:t>int</a:t>
            </a:r>
            <a:r>
              <a:rPr lang="tr-TR" dirty="0"/>
              <a:t> </a:t>
            </a:r>
            <a:r>
              <a:rPr lang="tr-TR" dirty="0" err="1"/>
              <a:t>rc</a:t>
            </a:r>
            <a:r>
              <a:rPr lang="tr-TR" dirty="0"/>
              <a:t> = </a:t>
            </a:r>
            <a:r>
              <a:rPr lang="tr-TR" dirty="0" err="1"/>
              <a:t>MPI_Init</a:t>
            </a:r>
            <a:r>
              <a:rPr lang="tr-TR" dirty="0"/>
              <a:t>(NULL, NULL);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/>
              <a:t>   </a:t>
            </a:r>
            <a:r>
              <a:rPr lang="tr-TR" dirty="0" err="1"/>
              <a:t>if</a:t>
            </a:r>
            <a:r>
              <a:rPr lang="tr-TR" dirty="0"/>
              <a:t> ( </a:t>
            </a:r>
            <a:r>
              <a:rPr lang="tr-TR" dirty="0" err="1"/>
              <a:t>rc</a:t>
            </a:r>
            <a:r>
              <a:rPr lang="tr-TR" dirty="0"/>
              <a:t> != MPI_SUCCESS 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/>
              <a:t>      </a:t>
            </a:r>
            <a:r>
              <a:rPr lang="tr-TR" dirty="0" err="1"/>
              <a:t>printf</a:t>
            </a:r>
            <a:r>
              <a:rPr lang="tr-TR" dirty="0"/>
              <a:t>("MPI desteklenmiyor.\n");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/>
              <a:t>      </a:t>
            </a:r>
            <a:r>
              <a:rPr lang="tr-TR" dirty="0" err="1"/>
              <a:t>MPI_Abort</a:t>
            </a:r>
            <a:r>
              <a:rPr lang="tr-TR" dirty="0"/>
              <a:t>(MPI_COMM_WORLD, </a:t>
            </a:r>
            <a:r>
              <a:rPr lang="tr-TR" dirty="0" err="1"/>
              <a:t>rc</a:t>
            </a:r>
            <a:r>
              <a:rPr lang="tr-TR" dirty="0"/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/>
              <a:t>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/>
              <a:t>   </a:t>
            </a:r>
            <a:r>
              <a:rPr lang="tr-TR" dirty="0" err="1"/>
              <a:t>MPI_Comm_size</a:t>
            </a:r>
            <a:r>
              <a:rPr lang="tr-TR" dirty="0"/>
              <a:t>(MPI_COMM_WORLD, &amp;</a:t>
            </a:r>
            <a:r>
              <a:rPr lang="tr-TR" dirty="0" err="1"/>
              <a:t>numtasks</a:t>
            </a:r>
            <a:r>
              <a:rPr lang="tr-TR" dirty="0"/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/>
              <a:t>   </a:t>
            </a:r>
            <a:r>
              <a:rPr lang="tr-TR" dirty="0" err="1"/>
              <a:t>MPI_Comm_rank</a:t>
            </a:r>
            <a:r>
              <a:rPr lang="tr-TR" dirty="0"/>
              <a:t>(MPI_COMM_WORLD, &amp;</a:t>
            </a:r>
            <a:r>
              <a:rPr lang="tr-TR" dirty="0" err="1"/>
              <a:t>rank</a:t>
            </a:r>
            <a:r>
              <a:rPr lang="tr-TR" dirty="0"/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tr-TR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/>
              <a:t>   </a:t>
            </a:r>
            <a:r>
              <a:rPr lang="en-US" dirty="0" err="1"/>
              <a:t>printf</a:t>
            </a:r>
            <a:r>
              <a:rPr lang="en-US" dirty="0"/>
              <a:t>("Hello from %d/%d\n", rank, </a:t>
            </a:r>
            <a:r>
              <a:rPr lang="en-US" dirty="0" err="1"/>
              <a:t>numtasks</a:t>
            </a:r>
            <a:r>
              <a:rPr lang="en-US" dirty="0"/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tr-TR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/>
              <a:t>   </a:t>
            </a:r>
            <a:r>
              <a:rPr lang="tr-TR" dirty="0" err="1"/>
              <a:t>MPI_Finalize</a:t>
            </a:r>
            <a:r>
              <a:rPr lang="tr-TR" dirty="0"/>
              <a:t>();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4927713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Olası</a:t>
            </a:r>
            <a:r>
              <a:rPr lang="en-US" dirty="0"/>
              <a:t> </a:t>
            </a:r>
            <a:r>
              <a:rPr lang="en-US" dirty="0" err="1"/>
              <a:t>problemler</a:t>
            </a:r>
            <a:endParaRPr lang="tr-TR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FEED06-A45B-49F7-A4E7-E4A0A60926E4}" type="slidenum">
              <a:rPr kumimoji="0" lang="tr-TR" sz="1400" b="0" i="0" u="none" strike="noStrike" kern="1200" cap="none" spc="0" normalizeH="0" baseline="0" noProof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mpi.h</a:t>
            </a:r>
            <a:r>
              <a:rPr lang="en-US" dirty="0"/>
              <a:t>” </a:t>
            </a:r>
            <a:r>
              <a:rPr lang="en-US" dirty="0" err="1"/>
              <a:t>bulunamadı</a:t>
            </a:r>
            <a:r>
              <a:rPr lang="en-US" dirty="0"/>
              <a:t> </a:t>
            </a:r>
            <a:r>
              <a:rPr lang="en-US" dirty="0" err="1"/>
              <a:t>hatası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Projeyi</a:t>
            </a:r>
            <a:r>
              <a:rPr lang="en-US" dirty="0"/>
              <a:t> </a:t>
            </a:r>
            <a:r>
              <a:rPr lang="en-US" dirty="0" err="1"/>
              <a:t>yeniden</a:t>
            </a:r>
            <a:r>
              <a:rPr lang="en-US" dirty="0"/>
              <a:t> </a:t>
            </a:r>
            <a:r>
              <a:rPr lang="en-US" dirty="0" err="1"/>
              <a:t>oluşturun</a:t>
            </a:r>
            <a:r>
              <a:rPr lang="en-US" dirty="0"/>
              <a:t>, </a:t>
            </a:r>
            <a:r>
              <a:rPr lang="en-US" dirty="0" err="1"/>
              <a:t>anlatılan</a:t>
            </a:r>
            <a:r>
              <a:rPr lang="en-US" dirty="0"/>
              <a:t> </a:t>
            </a:r>
            <a:r>
              <a:rPr lang="en-US" dirty="0" err="1"/>
              <a:t>ayarlamaları</a:t>
            </a:r>
            <a:r>
              <a:rPr lang="en-US" dirty="0"/>
              <a:t> </a:t>
            </a:r>
            <a:r>
              <a:rPr lang="en-US" dirty="0" err="1"/>
              <a:t>yaparken</a:t>
            </a:r>
            <a:r>
              <a:rPr lang="en-US" dirty="0"/>
              <a:t> </a:t>
            </a:r>
            <a:r>
              <a:rPr lang="en-US" dirty="0" err="1"/>
              <a:t>eski</a:t>
            </a:r>
            <a:r>
              <a:rPr lang="en-US" dirty="0"/>
              <a:t> </a:t>
            </a:r>
            <a:r>
              <a:rPr lang="en-US" dirty="0" err="1"/>
              <a:t>bilgileri</a:t>
            </a:r>
            <a:r>
              <a:rPr lang="en-US" dirty="0"/>
              <a:t> </a:t>
            </a:r>
            <a:r>
              <a:rPr lang="en-US" dirty="0" err="1"/>
              <a:t>silmemeye</a:t>
            </a:r>
            <a:r>
              <a:rPr lang="en-US" dirty="0"/>
              <a:t> </a:t>
            </a:r>
            <a:r>
              <a:rPr lang="en-US" dirty="0" err="1"/>
              <a:t>dikkat</a:t>
            </a:r>
            <a:r>
              <a:rPr lang="en-US" dirty="0"/>
              <a:t> </a:t>
            </a:r>
            <a:r>
              <a:rPr lang="en-US" dirty="0" err="1"/>
              <a:t>edin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C++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linker’daki</a:t>
            </a:r>
            <a:r>
              <a:rPr lang="en-US" dirty="0"/>
              <a:t> </a:t>
            </a:r>
            <a:r>
              <a:rPr lang="en-US" dirty="0" err="1"/>
              <a:t>linkleri</a:t>
            </a:r>
            <a:r>
              <a:rPr lang="en-US" dirty="0"/>
              <a:t> $(MSMPI_XXX) </a:t>
            </a:r>
            <a:r>
              <a:rPr lang="en-US" dirty="0" err="1"/>
              <a:t>yerine</a:t>
            </a:r>
            <a:r>
              <a:rPr lang="en-US" dirty="0"/>
              <a:t> tam </a:t>
            </a:r>
            <a:r>
              <a:rPr lang="en-US" dirty="0" err="1"/>
              <a:t>adres</a:t>
            </a:r>
            <a:r>
              <a:rPr lang="en-US" dirty="0"/>
              <a:t> </a:t>
            </a:r>
            <a:r>
              <a:rPr lang="en-US" dirty="0" err="1"/>
              <a:t>verin</a:t>
            </a:r>
            <a:r>
              <a:rPr lang="en-US" dirty="0"/>
              <a:t>.</a:t>
            </a:r>
          </a:p>
          <a:p>
            <a:r>
              <a:rPr lang="en-US" dirty="0"/>
              <a:t>_</a:t>
            </a:r>
            <a:r>
              <a:rPr lang="en-US" dirty="0" err="1"/>
              <a:t>MPI_Comm_Size</a:t>
            </a:r>
            <a:r>
              <a:rPr lang="en-US" dirty="0"/>
              <a:t> unresolved external.</a:t>
            </a:r>
          </a:p>
          <a:p>
            <a:pPr lvl="1"/>
            <a:r>
              <a:rPr lang="en-US" dirty="0"/>
              <a:t>C++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linker’daki</a:t>
            </a:r>
            <a:r>
              <a:rPr lang="en-US" dirty="0"/>
              <a:t> </a:t>
            </a:r>
            <a:r>
              <a:rPr lang="en-US" dirty="0" err="1"/>
              <a:t>linkleri</a:t>
            </a:r>
            <a:r>
              <a:rPr lang="en-US" dirty="0"/>
              <a:t> $(MSMPI_XXX) </a:t>
            </a:r>
            <a:r>
              <a:rPr lang="en-US" dirty="0" err="1"/>
              <a:t>yerine</a:t>
            </a:r>
            <a:r>
              <a:rPr lang="en-US" dirty="0"/>
              <a:t> tam </a:t>
            </a:r>
            <a:r>
              <a:rPr lang="en-US" dirty="0" err="1"/>
              <a:t>adres</a:t>
            </a:r>
            <a:r>
              <a:rPr lang="en-US" dirty="0"/>
              <a:t> </a:t>
            </a:r>
            <a:r>
              <a:rPr lang="en-US" dirty="0" err="1"/>
              <a:t>verin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64 bit </a:t>
            </a:r>
            <a:r>
              <a:rPr lang="en-US" dirty="0" err="1"/>
              <a:t>değil</a:t>
            </a:r>
            <a:r>
              <a:rPr lang="en-US" dirty="0"/>
              <a:t>, 32 bit </a:t>
            </a:r>
            <a:r>
              <a:rPr lang="en-US" dirty="0" err="1"/>
              <a:t>ayarları</a:t>
            </a:r>
            <a:r>
              <a:rPr lang="en-US" dirty="0"/>
              <a:t> </a:t>
            </a:r>
            <a:r>
              <a:rPr lang="en-US" dirty="0" err="1"/>
              <a:t>yapın</a:t>
            </a:r>
            <a:r>
              <a:rPr lang="en-US" dirty="0"/>
              <a:t>.</a:t>
            </a:r>
          </a:p>
          <a:p>
            <a:r>
              <a:rPr lang="en-US" dirty="0" err="1"/>
              <a:t>sal.h</a:t>
            </a:r>
            <a:r>
              <a:rPr lang="en-US" dirty="0"/>
              <a:t> </a:t>
            </a:r>
            <a:r>
              <a:rPr lang="en-US" dirty="0" err="1"/>
              <a:t>bulunamadı</a:t>
            </a:r>
            <a:r>
              <a:rPr lang="tr-TR" dirty="0"/>
              <a:t> derse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C++’</a:t>
            </a:r>
            <a:r>
              <a:rPr lang="en-US" dirty="0" err="1"/>
              <a:t>daki</a:t>
            </a:r>
            <a:r>
              <a:rPr lang="en-US" dirty="0"/>
              <a:t> “Preprocessor Definitions” a MSMPI_NO_SAL </a:t>
            </a:r>
            <a:r>
              <a:rPr lang="en-US" dirty="0" err="1"/>
              <a:t>ekleyin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5602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9</a:t>
            </a:fld>
            <a:endParaRPr lang="tr-T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Süreç (Process) Kavramı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i="1" u="sng" dirty="0"/>
              <a:t>Process kontrol bloğu</a:t>
            </a:r>
          </a:p>
          <a:p>
            <a:r>
              <a:rPr lang="tr-TR" sz="2000" dirty="0"/>
              <a:t>CPU’nun process’ler arasında geçişi şekilde görülmektedir: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2132856"/>
            <a:ext cx="5870599" cy="461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95910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6947</TotalTime>
  <Words>5268</Words>
  <Application>Microsoft Office PowerPoint</Application>
  <PresentationFormat>On-screen Show (4:3)</PresentationFormat>
  <Paragraphs>762</Paragraphs>
  <Slides>88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102" baseType="lpstr">
      <vt:lpstr>Arial</vt:lpstr>
      <vt:lpstr>Bookman Old Style</vt:lpstr>
      <vt:lpstr>Calibri</vt:lpstr>
      <vt:lpstr>Consolas</vt:lpstr>
      <vt:lpstr>Courier New</vt:lpstr>
      <vt:lpstr>Courier New Bold</vt:lpstr>
      <vt:lpstr>Gill Sans MT</vt:lpstr>
      <vt:lpstr>Lucida Console</vt:lpstr>
      <vt:lpstr>Tahoma</vt:lpstr>
      <vt:lpstr>Times New Roman</vt:lpstr>
      <vt:lpstr>Verdana</vt:lpstr>
      <vt:lpstr>Wingdings</vt:lpstr>
      <vt:lpstr>Wingdings 3</vt:lpstr>
      <vt:lpstr>Origin</vt:lpstr>
      <vt:lpstr>Süreç (Process) Yönetimi</vt:lpstr>
      <vt:lpstr>Konular</vt:lpstr>
      <vt:lpstr>Süreç (Process) Kavramı</vt:lpstr>
      <vt:lpstr>Süreç (Process) Kavramı</vt:lpstr>
      <vt:lpstr>Süreç (Process) Kavramı</vt:lpstr>
      <vt:lpstr>Süreç (Process) Kavramı</vt:lpstr>
      <vt:lpstr>Süreç (Process) Kavramı</vt:lpstr>
      <vt:lpstr>Süreç (Process) Kavramı</vt:lpstr>
      <vt:lpstr>Süreç (Process) Kavramı</vt:lpstr>
      <vt:lpstr>Süreç (Process) Kavramı</vt:lpstr>
      <vt:lpstr>Konular</vt:lpstr>
      <vt:lpstr>Süreç (Process) Planlama</vt:lpstr>
      <vt:lpstr>Süreç (Process) Planlama</vt:lpstr>
      <vt:lpstr>Süreç (Process) Planlama</vt:lpstr>
      <vt:lpstr>Süreç (Process) Planlama</vt:lpstr>
      <vt:lpstr>Süreç (Process) Planlama</vt:lpstr>
      <vt:lpstr>Süreç (Process) Planlama</vt:lpstr>
      <vt:lpstr>Süreç (Process) Planlama</vt:lpstr>
      <vt:lpstr>Süreç (Process) Planlama</vt:lpstr>
      <vt:lpstr>Süreç (Process) Planlama</vt:lpstr>
      <vt:lpstr>Konular</vt:lpstr>
      <vt:lpstr>Süreç (Process) İşlemleri</vt:lpstr>
      <vt:lpstr>Süreç (Process) İşlemleri</vt:lpstr>
      <vt:lpstr>Süreç (Process) İşlemleri</vt:lpstr>
      <vt:lpstr>Süreç (Process) İşlemleri</vt:lpstr>
      <vt:lpstr>Süreç (Process) İşlemleri</vt:lpstr>
      <vt:lpstr>PowerPoint Presentation</vt:lpstr>
      <vt:lpstr>Süreç (Process) İşlemleri</vt:lpstr>
      <vt:lpstr>Konular</vt:lpstr>
      <vt:lpstr>Süreçler Arası İletişim</vt:lpstr>
      <vt:lpstr>Süreçler Arası İletişim</vt:lpstr>
      <vt:lpstr>Süreçler Arası İletişim</vt:lpstr>
      <vt:lpstr>Süreçler Arası İletişim</vt:lpstr>
      <vt:lpstr>Süreçler Arası İletişim</vt:lpstr>
      <vt:lpstr>Süreçler Arası İletişim</vt:lpstr>
      <vt:lpstr>Süreçler Arası İletişim</vt:lpstr>
      <vt:lpstr>Konular</vt:lpstr>
      <vt:lpstr>İstemci-sunucu sistemlerde iletişim</vt:lpstr>
      <vt:lpstr>İstemci-sunucu sistemlerde iletişim</vt:lpstr>
      <vt:lpstr>İstemci-sunucu sistemlerde iletişim</vt:lpstr>
      <vt:lpstr>İstemci-sunucu sistemlerde iletişim</vt:lpstr>
      <vt:lpstr>PowerPoint Presentation</vt:lpstr>
      <vt:lpstr>PowerPoint Presentation</vt:lpstr>
      <vt:lpstr>MPI ile Programlama</vt:lpstr>
      <vt:lpstr>MPI (Message Passing Interface)</vt:lpstr>
      <vt:lpstr>PowerPoint Presentation</vt:lpstr>
      <vt:lpstr>Bilgisayarlarda Kurulu Olan, Sanal Makine Şeklinde  Arka Planda Çalışan Süreçlerin Mesajlaşması  </vt:lpstr>
      <vt:lpstr>Tek Program Çoklu Veri ( Single program, multiple data (SPMD) )</vt:lpstr>
      <vt:lpstr>Kalıcı (static) Süreç Yaratma</vt:lpstr>
      <vt:lpstr>Kontrol İfadeleri</vt:lpstr>
      <vt:lpstr>Sahip-Köle (Master-Slave) Yaklaşımı</vt:lpstr>
      <vt:lpstr>MPI Rutinleri</vt:lpstr>
      <vt:lpstr>Temel Veri Tipleri (C Dili)</vt:lpstr>
      <vt:lpstr>Temel Noktadan Noktaya  Mesaj Yollama ve Alma</vt:lpstr>
      <vt:lpstr>MPI_Send() ve MPI_Recv() Komutları İle Mesaj Geçişi</vt:lpstr>
      <vt:lpstr>MPI_Send() ve MPI_Recv() 'lerin Anlamı</vt:lpstr>
      <vt:lpstr>MPI_Send() ve MPI_Recv() 'lerin Anlamı</vt:lpstr>
      <vt:lpstr>Mesaj Etiketi (Tag)</vt:lpstr>
      <vt:lpstr>Mesaj Etiketi Örneği</vt:lpstr>
      <vt:lpstr>Güvenli Olmayan Mesaj Geçişi Örneği</vt:lpstr>
      <vt:lpstr>MPI Çözümü “İletişimciler”</vt:lpstr>
      <vt:lpstr>Varsayılan İletişimci: MPI_COMM_WORLD </vt:lpstr>
      <vt:lpstr>SPMD Hesaplamalı Modelin Kullanımı</vt:lpstr>
      <vt:lpstr>Bloklanan Send Komutu Parametreleri</vt:lpstr>
      <vt:lpstr>Bloklanan Recv Komutu Parametreleri</vt:lpstr>
      <vt:lpstr>Örnek</vt:lpstr>
      <vt:lpstr>Örnek MPI Programı: "Hello World"</vt:lpstr>
      <vt:lpstr>Örnek MPI Programı: "Hello World"</vt:lpstr>
      <vt:lpstr>Örnek: Producer/Consumer</vt:lpstr>
      <vt:lpstr>Örnek: Producer/Consumer</vt:lpstr>
      <vt:lpstr>Visual Studio Dışında MPI Kodlarını  Derlemek ve Çalıştırmak</vt:lpstr>
      <vt:lpstr>MPICH Komutları</vt:lpstr>
      <vt:lpstr>(SPMD) MPI Programını Derlemek ve Çalıştırmak</vt:lpstr>
      <vt:lpstr>Programınızı İki Veya Daha Fazla Bilgisayarda Çalıştırmak</vt:lpstr>
      <vt:lpstr>Programınızı İki Veya Daha Fazla Bilgisayarda Çalıştırmak</vt:lpstr>
      <vt:lpstr>Programınızı İki Veya Daha Fazla Bilgisayarda Çalıştırmak</vt:lpstr>
      <vt:lpstr>Zaman Ölçümü ile Kontrol</vt:lpstr>
      <vt:lpstr>MSMPI Kurulumu Dr.Cengiz Güngör</vt:lpstr>
      <vt:lpstr>MS-MPI Linkleri</vt:lpstr>
      <vt:lpstr>mpiexec testi</vt:lpstr>
      <vt:lpstr>Hata verirse aşağıdaki ayarları yapınız</vt:lpstr>
      <vt:lpstr>MSMPI_BIN, MSMPI_INC, MSMPI_LIB32 ve MSMPI_LIB64 tanımlı olmalı.</vt:lpstr>
      <vt:lpstr>Konsol projesi ayarı</vt:lpstr>
      <vt:lpstr>PowerPoint Presentation</vt:lpstr>
      <vt:lpstr>Konsol projesi ayarı</vt:lpstr>
      <vt:lpstr>Visual Studio içinden çalışmak</vt:lpstr>
      <vt:lpstr>Örnek kodumuz</vt:lpstr>
      <vt:lpstr>Olası problemler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GUNGOR</dc:creator>
  <cp:lastModifiedBy>cengiz gungor</cp:lastModifiedBy>
  <cp:revision>390</cp:revision>
  <dcterms:created xsi:type="dcterms:W3CDTF">2013-09-20T11:24:12Z</dcterms:created>
  <dcterms:modified xsi:type="dcterms:W3CDTF">2021-04-20T23:47:07Z</dcterms:modified>
</cp:coreProperties>
</file>