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sldIdLst>
    <p:sldId id="256" r:id="rId2"/>
    <p:sldId id="257" r:id="rId3"/>
    <p:sldId id="258" r:id="rId4"/>
    <p:sldId id="306" r:id="rId5"/>
    <p:sldId id="307" r:id="rId6"/>
    <p:sldId id="308" r:id="rId7"/>
    <p:sldId id="309" r:id="rId8"/>
    <p:sldId id="263" r:id="rId9"/>
    <p:sldId id="265" r:id="rId10"/>
    <p:sldId id="264" r:id="rId11"/>
    <p:sldId id="268" r:id="rId12"/>
    <p:sldId id="305" r:id="rId13"/>
    <p:sldId id="266" r:id="rId14"/>
    <p:sldId id="269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10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00" autoAdjust="0"/>
  </p:normalViewPr>
  <p:slideViewPr>
    <p:cSldViewPr>
      <p:cViewPr varScale="1">
        <p:scale>
          <a:sx n="55" d="100"/>
          <a:sy n="55" d="100"/>
        </p:scale>
        <p:origin x="15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CDFDF45-B05A-4083-AAC7-D93DF07C3BB8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21152" y="6375608"/>
            <a:ext cx="222731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0EDD-4205-433A-B6CB-CF6DD2DA6306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127D-451D-47F7-9B1A-9E708C5295EA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3F5B-CA1F-4DB0-9F24-ACC79FBE47D7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26304" cy="365760"/>
          </a:xfrm>
          <a:solidFill>
            <a:schemeClr val="bg1"/>
          </a:solidFill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spcBef>
                <a:spcPts val="1200"/>
              </a:spcBef>
              <a:defRPr sz="2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60DCE6-766E-49E7-B2E2-340AE244AD26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9279-1099-4222-AFEC-1F85D6D8FBE7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600-E9D0-4753-AE05-DF97FF1B874E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0A70-7FCC-4E86-B076-A7933EB67FD1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BC2A-2C61-4C3A-9217-4299804337F2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07F5-DE31-4F58-B5B9-CA4D40378050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95C6-6473-48B2-A712-1EE437C3E56F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36975" y="6375608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7544" y="6342464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8B272E-DE6C-4CD0-BFE9-F935876A97FC}" type="datetime1">
              <a:rPr lang="tr-TR" smtClean="0"/>
              <a:pPr/>
              <a:t>11.04.2020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8BE0AB-C53C-4C48-BD87-2B961062E5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Süreç Senkronizasyonu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E372A2-56F1-4752-AE85-B8B1081CE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Cengiz Güngör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47DBBE-9C0B-40A5-BB42-8DF9C072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26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Kritik bölüm problemi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Bir sistem, {P0, P1, …, Pn-1} şeklinde n tane process’e sahip olsun. </a:t>
            </a:r>
          </a:p>
          <a:p>
            <a:pPr lvl="1"/>
            <a:r>
              <a:rPr lang="tr-TR" b="1" dirty="0"/>
              <a:t>Her process</a:t>
            </a:r>
            <a:r>
              <a:rPr lang="tr-TR" dirty="0"/>
              <a:t>, ortak değişkenler, </a:t>
            </a:r>
            <a:br>
              <a:rPr lang="tr-TR" dirty="0"/>
            </a:br>
            <a:r>
              <a:rPr lang="tr-TR" dirty="0"/>
              <a:t>tablolar veya dosyalar üzerinde </a:t>
            </a:r>
            <a:br>
              <a:rPr lang="tr-TR" dirty="0"/>
            </a:br>
            <a:r>
              <a:rPr lang="tr-TR" dirty="0"/>
              <a:t>işlem yapan </a:t>
            </a:r>
            <a:r>
              <a:rPr lang="tr-TR" b="1" dirty="0"/>
              <a:t>kritik bölüme sahip </a:t>
            </a:r>
            <a:br>
              <a:rPr lang="tr-TR" b="1" dirty="0"/>
            </a:br>
            <a:r>
              <a:rPr lang="tr-TR" b="1" dirty="0"/>
              <a:t>olabilir</a:t>
            </a:r>
            <a:r>
              <a:rPr lang="tr-TR" dirty="0"/>
              <a:t>. </a:t>
            </a:r>
          </a:p>
          <a:p>
            <a:r>
              <a:rPr lang="tr-TR" dirty="0"/>
              <a:t>Bir process kendi kritik bölümünü</a:t>
            </a:r>
            <a:br>
              <a:rPr lang="tr-TR" dirty="0"/>
            </a:br>
            <a:r>
              <a:rPr lang="tr-TR" dirty="0"/>
              <a:t>çalıştırırken diğer process’lerin </a:t>
            </a:r>
            <a:br>
              <a:rPr lang="tr-TR" dirty="0"/>
            </a:br>
            <a:r>
              <a:rPr lang="tr-TR" dirty="0"/>
              <a:t>kendi kritik bölümlerini </a:t>
            </a:r>
            <a:br>
              <a:rPr lang="tr-TR" dirty="0"/>
            </a:br>
            <a:r>
              <a:rPr lang="tr-TR" dirty="0"/>
              <a:t>çalıştırmamaları zorunludur. </a:t>
            </a:r>
          </a:p>
          <a:p>
            <a:r>
              <a:rPr lang="tr-TR" b="1" dirty="0"/>
              <a:t>Aynı anda iki process kritik </a:t>
            </a:r>
            <a:br>
              <a:rPr lang="tr-TR" b="1" dirty="0"/>
            </a:br>
            <a:r>
              <a:rPr lang="tr-TR" b="1" dirty="0"/>
              <a:t>bölümünü çalıştırmamalıdır</a:t>
            </a:r>
            <a:r>
              <a:rPr lang="tr-TR" dirty="0"/>
              <a:t>. </a:t>
            </a:r>
          </a:p>
          <a:p>
            <a:r>
              <a:rPr lang="tr-TR" dirty="0"/>
              <a:t>Kullanılan protokoller ile </a:t>
            </a:r>
            <a:r>
              <a:rPr lang="tr-TR" b="1" dirty="0"/>
              <a:t>her process </a:t>
            </a:r>
            <a:br>
              <a:rPr lang="tr-TR" b="1" dirty="0"/>
            </a:br>
            <a:r>
              <a:rPr lang="tr-TR" b="1" dirty="0"/>
              <a:t>kritik bölümüne girmek için izin istemektedir</a:t>
            </a:r>
            <a:r>
              <a:rPr lang="tr-TR" dirty="0"/>
              <a:t>. </a:t>
            </a:r>
          </a:p>
          <a:p>
            <a:r>
              <a:rPr lang="tr-TR" dirty="0"/>
              <a:t>Kritik bölümden sonra çıkış bölümü de yer alabilir. </a:t>
            </a:r>
          </a:p>
          <a:p>
            <a:r>
              <a:rPr lang="tr-TR" dirty="0"/>
              <a:t>Örnekte, </a:t>
            </a:r>
            <a:r>
              <a:rPr lang="tr-TR" b="1" i="1" dirty="0">
                <a:solidFill>
                  <a:srgbClr val="FF0000"/>
                </a:solidFill>
              </a:rPr>
              <a:t>entry section</a:t>
            </a:r>
            <a:r>
              <a:rPr lang="tr-TR" dirty="0"/>
              <a:t> giriş izni için kullanılır.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058" y="1705528"/>
            <a:ext cx="2927414" cy="301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37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Örnek: Selection Sort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Selection Sort, </a:t>
            </a:r>
            <a:r>
              <a:rPr lang="tr-TR" i="1" dirty="0"/>
              <a:t>n</a:t>
            </a:r>
            <a:r>
              <a:rPr lang="tr-TR" dirty="0"/>
              <a:t> elemanlı bir diziyi küçükten büyüğe sıralarken:</a:t>
            </a:r>
          </a:p>
          <a:p>
            <a:pPr lvl="1"/>
            <a:r>
              <a:rPr lang="tr-TR" dirty="0"/>
              <a:t>İlk elemanı minimum kabul edip, </a:t>
            </a:r>
          </a:p>
          <a:p>
            <a:pPr lvl="1"/>
            <a:r>
              <a:rPr lang="tr-TR" dirty="0"/>
              <a:t>kalan </a:t>
            </a:r>
            <a:r>
              <a:rPr lang="tr-TR" i="1" dirty="0"/>
              <a:t>n</a:t>
            </a:r>
            <a:r>
              <a:rPr lang="tr-TR" dirty="0"/>
              <a:t>-1 bundan küçük mü diye bakar.</a:t>
            </a:r>
          </a:p>
          <a:p>
            <a:pPr lvl="1"/>
            <a:r>
              <a:rPr lang="tr-TR" dirty="0"/>
              <a:t>Bulduğu minimum pozisyonundaki rakamı, ilk elemanla yer değiştirir.</a:t>
            </a:r>
          </a:p>
          <a:p>
            <a:pPr lvl="1"/>
            <a:r>
              <a:rPr lang="tr-TR" dirty="0"/>
              <a:t>İkinci dönüşte 2. elemanla, </a:t>
            </a:r>
            <a:r>
              <a:rPr lang="tr-TR" i="1" dirty="0"/>
              <a:t>n</a:t>
            </a:r>
            <a:r>
              <a:rPr lang="tr-TR" dirty="0"/>
              <a:t>-2 eleman karşılaştırılır.</a:t>
            </a:r>
          </a:p>
          <a:p>
            <a:pPr lvl="1"/>
            <a:r>
              <a:rPr lang="tr-TR" dirty="0"/>
              <a:t>Dizi bitene aynı işleme devam edilir.</a:t>
            </a:r>
          </a:p>
          <a:p>
            <a:r>
              <a:rPr lang="tr-TR" dirty="0"/>
              <a:t>İç –içe iki for döngüsü var, iç kısım paraleleştirilir.</a:t>
            </a:r>
          </a:p>
          <a:p>
            <a:r>
              <a:rPr lang="tr-TR" b="1" dirty="0"/>
              <a:t>O(n</a:t>
            </a:r>
            <a:r>
              <a:rPr lang="tr-TR" b="1" baseline="30000" dirty="0"/>
              <a:t>2</a:t>
            </a:r>
            <a:r>
              <a:rPr lang="tr-TR" b="1" dirty="0"/>
              <a:t>) </a:t>
            </a:r>
            <a:r>
              <a:rPr lang="tr-TR" dirty="0"/>
              <a:t> karmaşıklığı var, basit ama yavaş bir sıralama.</a:t>
            </a:r>
          </a:p>
          <a:p>
            <a:r>
              <a:rPr lang="tr-TR" b="1" dirty="0"/>
              <a:t>OpenMP </a:t>
            </a:r>
            <a:r>
              <a:rPr lang="tr-TR" dirty="0"/>
              <a:t> ile geliştirelim...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08727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3F0302-DF06-4F83-A19C-3D39826A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OpenMP’de kritik bölümler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D8130EB-62E6-4674-85A6-06BB0360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F4778D2-4C0C-4C63-96B9-00B16695B3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dirty="0"/>
              <a:t>OpenMP</a:t>
            </a:r>
            <a:r>
              <a:rPr lang="tr-TR" dirty="0"/>
              <a:t> (</a:t>
            </a:r>
            <a:r>
              <a:rPr lang="tr-TR" b="1" dirty="0">
                <a:solidFill>
                  <a:srgbClr val="FF0000"/>
                </a:solidFill>
              </a:rPr>
              <a:t>Open Multi-Processing</a:t>
            </a:r>
            <a:r>
              <a:rPr lang="tr-TR" dirty="0"/>
              <a:t>) paylaşılmış hafızada eşzamanlı çalışmayı destekler. </a:t>
            </a:r>
          </a:p>
          <a:p>
            <a:r>
              <a:rPr lang="tr-TR" dirty="0"/>
              <a:t>OpenMP, </a:t>
            </a:r>
            <a:r>
              <a:rPr lang="tr-TR" b="1" dirty="0"/>
              <a:t>#pragma omp critical</a:t>
            </a:r>
            <a:r>
              <a:rPr lang="tr-TR" dirty="0"/>
              <a:t> komutu ile kritik bölümü belirler ve aynı anda sadece bir thread çalışmasına izin verir.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7F49D03-8F45-40E0-8EA1-56F734DC3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3531071"/>
            <a:ext cx="38576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5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OpenMP Selection Sort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835696" y="1363216"/>
            <a:ext cx="5338936" cy="4946104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</a:pPr>
            <a:r>
              <a:rPr lang="tr-TR" altLang="tr-TR" sz="2000" b="1" dirty="0">
                <a:solidFill>
                  <a:srgbClr val="008000"/>
                </a:solidFill>
                <a:latin typeface="Consolas" pitchFamily="49" charset="0"/>
              </a:rPr>
              <a:t>for (int i = 0; i &lt; MAX; ++i) { </a:t>
            </a: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</a:pPr>
            <a:r>
              <a:rPr lang="tr-TR" altLang="tr-TR" sz="2000" b="1" dirty="0">
                <a:solidFill>
                  <a:srgbClr val="008000"/>
                </a:solidFill>
                <a:latin typeface="Consolas" pitchFamily="49" charset="0"/>
              </a:rPr>
              <a:t>		float min = i;</a:t>
            </a: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// İç döngü paylaşılır.</a:t>
            </a: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#pragma omp parallel for</a:t>
            </a: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f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or (</a:t>
            </a: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int 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j = i+1; j &lt; MAX; ++j)</a:t>
            </a: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	</a:t>
            </a: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if (a[j] &lt; a[min])</a:t>
            </a: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		   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min = j;</a:t>
            </a: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  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}</a:t>
            </a: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 // for j</a:t>
            </a:r>
            <a:endParaRPr lang="pt-BR" sz="2000" b="1" dirty="0">
              <a:solidFill>
                <a:srgbClr val="000000"/>
              </a:solidFill>
              <a:latin typeface="Consolas" pitchFamily="49" charset="0"/>
            </a:endParaRP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// En son yer değiştir</a:t>
            </a: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temp = a[i];</a:t>
            </a:r>
            <a:endParaRPr lang="tr-TR" sz="2000" b="1" dirty="0">
              <a:solidFill>
                <a:srgbClr val="000000"/>
              </a:solidFill>
              <a:latin typeface="Consolas" pitchFamily="49" charset="0"/>
            </a:endParaRP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a[i] = a[</a:t>
            </a: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m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in];</a:t>
            </a: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 </a:t>
            </a: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a[</a:t>
            </a: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m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in] = temp;</a:t>
            </a: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}</a:t>
            </a: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 // for i</a:t>
            </a:r>
            <a:endParaRPr lang="pt-BR" sz="2000" b="1" dirty="0">
              <a:solidFill>
                <a:srgbClr val="000000"/>
              </a:solidFill>
              <a:latin typeface="Consolas" pitchFamily="49" charset="0"/>
            </a:endParaRP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pt-BR" sz="2000" b="1" dirty="0">
              <a:solidFill>
                <a:srgbClr val="000000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41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Örnek: Selection Sort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Critical section (CS) kısmı varmı?</a:t>
            </a:r>
          </a:p>
          <a:p>
            <a:pPr lvl="1"/>
            <a:r>
              <a:rPr lang="tr-TR" dirty="0"/>
              <a:t>Min değeri ortak kaynak, threadlerin bunu değiştirmesi için bir önlem alınmalı.</a:t>
            </a:r>
          </a:p>
          <a:p>
            <a:pPr lvl="1"/>
            <a:r>
              <a:rPr lang="tr-TR" dirty="0"/>
              <a:t>if komutundan önce CS’e girersek sürekli CS beklentisi olur, sıkıntı yaratır. if komutu içinde girilmeli. </a:t>
            </a:r>
          </a:p>
          <a:p>
            <a:pPr lvl="1"/>
            <a:r>
              <a:rPr lang="tr-TR" dirty="0"/>
              <a:t>Bu haliyle min değerini değiştirmek çok sık başvurulan bir satır olmaz, CS çok kullanılmadıkça sıkıntı yaratmaz.</a:t>
            </a:r>
          </a:p>
          <a:p>
            <a:pPr lvl="1"/>
            <a:r>
              <a:rPr lang="tr-TR" dirty="0"/>
              <a:t>Aşağıdaki kod çalışıyor.</a:t>
            </a:r>
          </a:p>
          <a:p>
            <a:pPr lvl="1"/>
            <a:r>
              <a:rPr lang="tr-TR" b="1" dirty="0"/>
              <a:t>Ama bu kod hatalı çalışıyor!... Ne olabilir?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267744" y="5445224"/>
            <a:ext cx="4690864" cy="11521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12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200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	</a:t>
            </a: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if (a[j] &lt; a[min])</a:t>
            </a: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		   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#pragma omp critical </a:t>
            </a: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				   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min = j;</a:t>
            </a:r>
          </a:p>
        </p:txBody>
      </p:sp>
    </p:spTree>
    <p:extLst>
      <p:ext uri="{BB962C8B-B14F-4D97-AF65-F5344CB8AC3E}">
        <p14:creationId xmlns:p14="http://schemas.microsoft.com/office/powerpoint/2010/main" val="233875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OpenMP Selection Sort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149080"/>
            <a:ext cx="8229600" cy="2636912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	</a:t>
            </a: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if (a[j] &lt; a[min</a:t>
            </a:r>
            <a:r>
              <a:rPr lang="tr-TR" sz="2000" b="1">
                <a:solidFill>
                  <a:srgbClr val="000000"/>
                </a:solidFill>
                <a:latin typeface="Consolas" pitchFamily="49" charset="0"/>
              </a:rPr>
              <a:t>]</a:t>
            </a:r>
            <a:r>
              <a:rPr lang="pt-BR" sz="2000" b="1">
                <a:solidFill>
                  <a:srgbClr val="000000"/>
                </a:solidFill>
                <a:latin typeface="Consolas" pitchFamily="49" charset="0"/>
              </a:rPr>
              <a:t>)</a:t>
            </a:r>
            <a:endParaRPr lang="pt-BR" sz="2000" b="1" dirty="0">
              <a:solidFill>
                <a:srgbClr val="000000"/>
              </a:solidFill>
              <a:latin typeface="Consolas" pitchFamily="49" charset="0"/>
            </a:endParaRP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		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#pragma omp critical </a:t>
            </a: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// Sadece biri içeride</a:t>
            </a:r>
            <a:endParaRPr lang="pt-BR" sz="2000" b="1" dirty="0">
              <a:solidFill>
                <a:srgbClr val="000000"/>
              </a:solidFill>
              <a:latin typeface="Consolas" pitchFamily="49" charset="0"/>
            </a:endParaRP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		</a:t>
            </a: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{ </a:t>
            </a:r>
            <a:endParaRPr lang="tr-TR" sz="2000" b="1" dirty="0">
              <a:solidFill>
                <a:srgbClr val="000000"/>
              </a:solidFill>
              <a:latin typeface="Consolas" pitchFamily="49" charset="0"/>
            </a:endParaRP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				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// Tekrar kontrol etmeliyiz </a:t>
            </a: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hala küçükmü?</a:t>
            </a:r>
            <a:endParaRPr lang="pt-BR" sz="2000" b="1" dirty="0">
              <a:solidFill>
                <a:srgbClr val="000000"/>
              </a:solidFill>
              <a:latin typeface="Consolas" pitchFamily="49" charset="0"/>
            </a:endParaRP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			</a:t>
            </a: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if (a[j] &lt; a[min])</a:t>
            </a: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				</a:t>
            </a: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 m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in = j;</a:t>
            </a: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		</a:t>
            </a: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	</a:t>
            </a:r>
            <a:r>
              <a:rPr lang="pt-BR" sz="2000" b="1" dirty="0">
                <a:solidFill>
                  <a:srgbClr val="000000"/>
                </a:solidFill>
                <a:latin typeface="Consolas" pitchFamily="49" charset="0"/>
              </a:rPr>
              <a:t>}</a:t>
            </a:r>
            <a:r>
              <a:rPr lang="tr-TR" sz="2000" b="1" dirty="0">
                <a:solidFill>
                  <a:srgbClr val="000000"/>
                </a:solidFill>
                <a:latin typeface="Consolas" pitchFamily="49" charset="0"/>
              </a:rPr>
              <a:t> // pragma</a:t>
            </a:r>
            <a:endParaRPr lang="pt-BR" sz="2000" b="1" dirty="0">
              <a:solidFill>
                <a:srgbClr val="000000"/>
              </a:solidFill>
              <a:latin typeface="Consolas" pitchFamily="49" charset="0"/>
            </a:endParaRPr>
          </a:p>
          <a:p>
            <a:pPr marL="0" lvl="1" indent="0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pt-BR" sz="2000" b="1" dirty="0">
              <a:solidFill>
                <a:srgbClr val="000000"/>
              </a:solidFill>
              <a:latin typeface="Consolas" pitchFamily="49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12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200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Critical section (CS) kısmını çözdük ama hatalı atamalar var.</a:t>
            </a:r>
          </a:p>
          <a:p>
            <a:pPr lvl="1"/>
            <a:r>
              <a:rPr lang="tr-TR" sz="2000" dirty="0"/>
              <a:t>Örneğin herhangi bir anda min=10 pozisyon iken, CS kapısına bir thread daha küçük bir pozisyon olan min=20 bulup gelsin. Bu thread CS hakkını alır, içeri girer.</a:t>
            </a:r>
          </a:p>
          <a:p>
            <a:pPr lvl="1"/>
            <a:r>
              <a:rPr lang="tr-TR" sz="2000" dirty="0"/>
              <a:t>Henüz min değeri değişmediğinden bir diğer thread min=30 pozisyonunda, 20. pozisyondan büyük ama 10. pozisyondan küçük bir değer bulup gelebilir.</a:t>
            </a:r>
          </a:p>
          <a:p>
            <a:pPr lvl="1"/>
            <a:r>
              <a:rPr lang="tr-TR" sz="2000" dirty="0"/>
              <a:t>Önce min=20 olur, sonra min=30 olur, işte hata burada...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80899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Kritik bölüm problemi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/>
          </a:bodyPr>
          <a:lstStyle/>
          <a:p>
            <a:r>
              <a:rPr lang="tr-TR" dirty="0"/>
              <a:t>Kritik bölüm probleminin çözümü aşağıdaki üç gereksinimi sağlamak zorundadır: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Mutual exclusion</a:t>
            </a:r>
            <a:r>
              <a:rPr lang="tr-TR" dirty="0"/>
              <a:t> (karşılıklı dışlama): Bir Pi process’i kritik bölümünü çalıştırıyorsa diğer process’lerin hiç birisi kritik bölümlerini çalıştıramazlar.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Progress</a:t>
            </a:r>
            <a:r>
              <a:rPr lang="tr-TR" dirty="0"/>
              <a:t>: Hiçbir process kritik bölümünü çalıştırmıyorsa, kritik bölüme girmek isteyenlerden (remainder section çalıştırmayanlar arasından) bir tanesinin kritik bölüme girmesine izin verilir.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Bounded waiting</a:t>
            </a:r>
            <a:r>
              <a:rPr lang="tr-TR" dirty="0"/>
              <a:t> (sınırlı bekleme): Bir process kritik bölüme giriş izni istedikten sonra ve izin verildikten önceki aralıkta, kritik bölüme giriş izni verilen process sayısının sınır değeri vardır. </a:t>
            </a:r>
          </a:p>
        </p:txBody>
      </p:sp>
    </p:spTree>
    <p:extLst>
      <p:ext uri="{BB962C8B-B14F-4D97-AF65-F5344CB8AC3E}">
        <p14:creationId xmlns:p14="http://schemas.microsoft.com/office/powerpoint/2010/main" val="4095156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Kritik bölüm problemi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/>
          </a:bodyPr>
          <a:lstStyle/>
          <a:p>
            <a:r>
              <a:rPr lang="tr-TR" dirty="0"/>
              <a:t>İşletim sisteminde açık durumdaki tüm </a:t>
            </a:r>
            <a:r>
              <a:rPr lang="tr-TR" b="1" dirty="0"/>
              <a:t>dosyaların listesini tutmak için</a:t>
            </a:r>
            <a:r>
              <a:rPr lang="tr-TR" dirty="0"/>
              <a:t> </a:t>
            </a:r>
            <a:r>
              <a:rPr lang="tr-TR" b="1" dirty="0"/>
              <a:t>kernel veri yapısı oluşturulur</a:t>
            </a:r>
            <a:r>
              <a:rPr lang="tr-TR" dirty="0"/>
              <a:t>. </a:t>
            </a:r>
          </a:p>
          <a:p>
            <a:r>
              <a:rPr lang="tr-TR" dirty="0"/>
              <a:t>İki process </a:t>
            </a:r>
            <a:r>
              <a:rPr lang="tr-TR" b="1" dirty="0"/>
              <a:t>aynı anda dosya açma veya kapatma</a:t>
            </a:r>
            <a:r>
              <a:rPr lang="tr-TR" dirty="0"/>
              <a:t> işlemi yaptığında bu listeye erişmeleri gerekir (</a:t>
            </a:r>
            <a:r>
              <a:rPr lang="tr-TR" b="1" i="1" dirty="0">
                <a:solidFill>
                  <a:srgbClr val="FF0000"/>
                </a:solidFill>
              </a:rPr>
              <a:t>race condition</a:t>
            </a:r>
            <a:r>
              <a:rPr lang="tr-T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60329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Kritik bölüm problemi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/>
          </a:bodyPr>
          <a:lstStyle/>
          <a:p>
            <a:r>
              <a:rPr lang="tr-TR" b="1" dirty="0"/>
              <a:t>Hafıza tahsis edilmesi</a:t>
            </a:r>
            <a:r>
              <a:rPr lang="tr-TR" dirty="0"/>
              <a:t> ve </a:t>
            </a:r>
            <a:r>
              <a:rPr lang="tr-TR" b="1" dirty="0"/>
              <a:t>interrupt işlemleri</a:t>
            </a:r>
            <a:r>
              <a:rPr lang="tr-TR" dirty="0"/>
              <a:t> gibi işlemler race condition içeren örneklerdir. </a:t>
            </a:r>
          </a:p>
          <a:p>
            <a:r>
              <a:rPr lang="tr-TR" b="1" dirty="0"/>
              <a:t>Kritik bölüm yönetimi için</a:t>
            </a:r>
            <a:r>
              <a:rPr lang="tr-TR" dirty="0"/>
              <a:t> iki yaklaşım vardır: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Preemptive kernel</a:t>
            </a:r>
            <a:r>
              <a:rPr lang="tr-TR" dirty="0"/>
              <a:t>: Bir process </a:t>
            </a:r>
            <a:r>
              <a:rPr lang="tr-TR" b="1" dirty="0"/>
              <a:t>kernel mode’da çalışırken sonsuz öncelikli</a:t>
            </a:r>
            <a:r>
              <a:rPr lang="tr-TR" dirty="0"/>
              <a:t> (preemptive) olabilir.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Nonpreemptive kernel</a:t>
            </a:r>
            <a:r>
              <a:rPr lang="tr-TR" dirty="0"/>
              <a:t>: Bir process </a:t>
            </a:r>
            <a:r>
              <a:rPr lang="tr-TR" b="1" dirty="0"/>
              <a:t>kernel mode’da çalışırken sonsuz öncelikli olamaz</a:t>
            </a:r>
            <a:r>
              <a:rPr lang="tr-TR" dirty="0"/>
              <a:t>, onun yerine </a:t>
            </a:r>
            <a:r>
              <a:rPr lang="tr-TR" b="1" dirty="0"/>
              <a:t>bir kernel-function çalışır</a:t>
            </a:r>
            <a:r>
              <a:rPr lang="tr-TR" dirty="0"/>
              <a:t>. </a:t>
            </a:r>
          </a:p>
          <a:p>
            <a:r>
              <a:rPr lang="tr-TR" dirty="0"/>
              <a:t>Nonpreemptive kernel, </a:t>
            </a:r>
            <a:r>
              <a:rPr lang="tr-TR" b="1" dirty="0"/>
              <a:t>kernel veri yapıları üzerinde race condition oluşturmaz</a:t>
            </a:r>
            <a:r>
              <a:rPr lang="tr-TR" dirty="0"/>
              <a:t>, çünkü aynı anda bir process kernel içinde aktif durumdadır.</a:t>
            </a:r>
          </a:p>
        </p:txBody>
      </p:sp>
    </p:spTree>
    <p:extLst>
      <p:ext uri="{BB962C8B-B14F-4D97-AF65-F5344CB8AC3E}">
        <p14:creationId xmlns:p14="http://schemas.microsoft.com/office/powerpoint/2010/main" val="1055731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4AA2316-54DE-4063-A31F-0B93E5ACD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55" y="2780928"/>
            <a:ext cx="3919725" cy="2852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Kritik bölüm problemi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/>
              <a:t>SMP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Symmetric Multiprocessing</a:t>
            </a:r>
            <a:r>
              <a:rPr lang="tr-TR" dirty="0"/>
              <a:t>) mimarisinde (her işlemci eş düzey işlem kapasitesine sahiptir.) </a:t>
            </a:r>
            <a:r>
              <a:rPr lang="tr-TR" b="1" dirty="0"/>
              <a:t>preemptive kernel tasarımı daha zordur</a:t>
            </a:r>
            <a:r>
              <a:rPr lang="tr-TR" dirty="0"/>
              <a:t>. </a:t>
            </a:r>
          </a:p>
          <a:p>
            <a:r>
              <a:rPr lang="tr-TR" dirty="0"/>
              <a:t>Birden fazla kernel mode process, aynı anda farklı işlemcilerde çalışabilir.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Preemptive kernel’ın cevap verebilirliği (</a:t>
            </a:r>
            <a:r>
              <a:rPr lang="tr-TR" b="1" i="1" dirty="0">
                <a:solidFill>
                  <a:srgbClr val="FF0000"/>
                </a:solidFill>
              </a:rPr>
              <a:t>responsiveness</a:t>
            </a:r>
            <a:r>
              <a:rPr lang="tr-TR" dirty="0"/>
              <a:t>) daha iyidir ve gerçek zamanlı uygulamalar için daha uygundur.</a:t>
            </a:r>
          </a:p>
        </p:txBody>
      </p:sp>
    </p:spTree>
    <p:extLst>
      <p:ext uri="{BB962C8B-B14F-4D97-AF65-F5344CB8AC3E}">
        <p14:creationId xmlns:p14="http://schemas.microsoft.com/office/powerpoint/2010/main" val="230962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Process senkronizasyonu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Kritik bölüm problemi </a:t>
            </a:r>
          </a:p>
          <a:p>
            <a:pPr>
              <a:spcBef>
                <a:spcPts val="600"/>
              </a:spcBef>
            </a:pPr>
            <a:r>
              <a:rPr lang="tr-TR" dirty="0"/>
              <a:t>Peterson çözümü </a:t>
            </a:r>
          </a:p>
          <a:p>
            <a:pPr>
              <a:spcBef>
                <a:spcPts val="600"/>
              </a:spcBef>
            </a:pPr>
            <a:r>
              <a:rPr lang="tr-TR" dirty="0"/>
              <a:t>Senkronizasyon donanımı </a:t>
            </a:r>
          </a:p>
          <a:p>
            <a:pPr>
              <a:spcBef>
                <a:spcPts val="600"/>
              </a:spcBef>
            </a:pPr>
            <a:r>
              <a:rPr lang="tr-TR" dirty="0"/>
              <a:t>Mutex kilitlenmeleri </a:t>
            </a:r>
          </a:p>
          <a:p>
            <a:pPr>
              <a:spcBef>
                <a:spcPts val="600"/>
              </a:spcBef>
            </a:pPr>
            <a:r>
              <a:rPr lang="tr-TR" dirty="0"/>
              <a:t>Semaforlar </a:t>
            </a:r>
          </a:p>
          <a:p>
            <a:pPr>
              <a:spcBef>
                <a:spcPts val="600"/>
              </a:spcBef>
            </a:pPr>
            <a:r>
              <a:rPr lang="tr-TR" dirty="0"/>
              <a:t>İzleyiciler </a:t>
            </a:r>
          </a:p>
          <a:p>
            <a:pPr>
              <a:spcBef>
                <a:spcPts val="600"/>
              </a:spcBef>
            </a:pPr>
            <a:r>
              <a:rPr lang="tr-TR" dirty="0"/>
              <a:t>Alternatif yaklaşımlar</a:t>
            </a:r>
          </a:p>
        </p:txBody>
      </p:sp>
    </p:spTree>
    <p:extLst>
      <p:ext uri="{BB962C8B-B14F-4D97-AF65-F5344CB8AC3E}">
        <p14:creationId xmlns:p14="http://schemas.microsoft.com/office/powerpoint/2010/main" val="237880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Process senkronizasyonu </a:t>
            </a:r>
          </a:p>
          <a:p>
            <a:pPr>
              <a:spcBef>
                <a:spcPts val="600"/>
              </a:spcBef>
            </a:pPr>
            <a:r>
              <a:rPr lang="tr-TR" dirty="0"/>
              <a:t>Kritik bölüm problemi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Peterson çözümü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Senkronizasyon donanımı </a:t>
            </a:r>
          </a:p>
          <a:p>
            <a:pPr>
              <a:spcBef>
                <a:spcPts val="600"/>
              </a:spcBef>
            </a:pPr>
            <a:r>
              <a:rPr lang="tr-TR" dirty="0"/>
              <a:t>Mutex kilitlenmeleri </a:t>
            </a:r>
          </a:p>
          <a:p>
            <a:pPr>
              <a:spcBef>
                <a:spcPts val="600"/>
              </a:spcBef>
            </a:pPr>
            <a:r>
              <a:rPr lang="tr-TR" dirty="0"/>
              <a:t>Semaforlar </a:t>
            </a:r>
          </a:p>
          <a:p>
            <a:pPr>
              <a:spcBef>
                <a:spcPts val="600"/>
              </a:spcBef>
            </a:pPr>
            <a:r>
              <a:rPr lang="tr-TR" dirty="0"/>
              <a:t>İzleyiciler </a:t>
            </a:r>
          </a:p>
          <a:p>
            <a:pPr>
              <a:spcBef>
                <a:spcPts val="600"/>
              </a:spcBef>
            </a:pPr>
            <a:r>
              <a:rPr lang="tr-TR" dirty="0"/>
              <a:t>Alternatif yaklaşımlar</a:t>
            </a:r>
          </a:p>
        </p:txBody>
      </p:sp>
    </p:spTree>
    <p:extLst>
      <p:ext uri="{BB962C8B-B14F-4D97-AF65-F5344CB8AC3E}">
        <p14:creationId xmlns:p14="http://schemas.microsoft.com/office/powerpoint/2010/main" val="2561387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4183480-A6B6-4D96-92B1-4268428FE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5" y="1268760"/>
            <a:ext cx="8912369" cy="519427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3EE0A134-481F-42FC-BFDF-9BD1DB30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Peterson çözümü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290754A-3632-46F2-99C5-24A6DF2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486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050D092-EAB4-47EA-8E4A-46B1071E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22</a:t>
            </a:fld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D4C93CE-3459-4682-92A8-F189B9B2B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80"/>
            <a:ext cx="9144000" cy="59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98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Process senkronizasyonu </a:t>
            </a:r>
          </a:p>
          <a:p>
            <a:pPr>
              <a:spcBef>
                <a:spcPts val="600"/>
              </a:spcBef>
            </a:pPr>
            <a:r>
              <a:rPr lang="tr-TR" dirty="0"/>
              <a:t>Kritik bölüm problemi </a:t>
            </a:r>
          </a:p>
          <a:p>
            <a:pPr>
              <a:spcBef>
                <a:spcPts val="600"/>
              </a:spcBef>
            </a:pPr>
            <a:r>
              <a:rPr lang="tr-TR" dirty="0"/>
              <a:t>Peterson çözümü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Senkronizasyon donanımı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Mutex kilitlenmeleri </a:t>
            </a:r>
          </a:p>
          <a:p>
            <a:pPr>
              <a:spcBef>
                <a:spcPts val="600"/>
              </a:spcBef>
            </a:pPr>
            <a:r>
              <a:rPr lang="tr-TR" dirty="0"/>
              <a:t>Semaforlar </a:t>
            </a:r>
          </a:p>
          <a:p>
            <a:pPr>
              <a:spcBef>
                <a:spcPts val="600"/>
              </a:spcBef>
            </a:pPr>
            <a:r>
              <a:rPr lang="tr-TR" dirty="0"/>
              <a:t>İzleyiciler </a:t>
            </a:r>
          </a:p>
          <a:p>
            <a:pPr>
              <a:spcBef>
                <a:spcPts val="600"/>
              </a:spcBef>
            </a:pPr>
            <a:r>
              <a:rPr lang="tr-TR" dirty="0"/>
              <a:t>Alternatif yaklaşımlar</a:t>
            </a:r>
          </a:p>
        </p:txBody>
      </p:sp>
    </p:spTree>
    <p:extLst>
      <p:ext uri="{BB962C8B-B14F-4D97-AF65-F5344CB8AC3E}">
        <p14:creationId xmlns:p14="http://schemas.microsoft.com/office/powerpoint/2010/main" val="652194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676366AE-6351-463D-8DAD-CE38B20F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Senkronizasyon donanımı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1ED8D32-F8D6-4B7E-AB7F-C897D63A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F15629A-7679-4D50-8203-315DA8F24CD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Kritik bölüm problemi için çok sayıda donanım ve yazılım tabanlı çözüm vardır. </a:t>
            </a:r>
          </a:p>
          <a:p>
            <a:pPr lvl="1"/>
            <a:r>
              <a:rPr lang="tr-TR" b="1" dirty="0"/>
              <a:t>Bunlar, temel olarak kilitleme (</a:t>
            </a:r>
            <a:r>
              <a:rPr lang="tr-TR" b="1" i="1" dirty="0">
                <a:solidFill>
                  <a:srgbClr val="FF0000"/>
                </a:solidFill>
              </a:rPr>
              <a:t>locking</a:t>
            </a:r>
            <a:r>
              <a:rPr lang="tr-TR" b="1" dirty="0"/>
              <a:t>) tabanlı yaklaşımlardır.</a:t>
            </a:r>
            <a:r>
              <a:rPr lang="tr-TR" dirty="0"/>
              <a:t> </a:t>
            </a:r>
          </a:p>
          <a:p>
            <a:r>
              <a:rPr lang="tr-TR" dirty="0"/>
              <a:t>Tek işlemcili sistemlerde, </a:t>
            </a:r>
            <a:r>
              <a:rPr lang="tr-TR" b="1" dirty="0"/>
              <a:t>interrupt’ların paylaşılmış veriye erişimi engellenirse</a:t>
            </a:r>
            <a:r>
              <a:rPr lang="tr-TR" dirty="0"/>
              <a:t>, kritik bölüm problemi basit bir şekilde çözülebilir. </a:t>
            </a:r>
          </a:p>
          <a:p>
            <a:r>
              <a:rPr lang="tr-TR" dirty="0"/>
              <a:t>Bu sistemlerde, </a:t>
            </a:r>
            <a:r>
              <a:rPr lang="tr-TR" b="1" dirty="0"/>
              <a:t>komut sırası değiştirilmeden ve önceliklendirme yapmadan çalışma sağlanırsa kritik bölüm problemi ortaya çıkmaz</a:t>
            </a:r>
            <a:r>
              <a:rPr lang="tr-TR" dirty="0"/>
              <a:t>.</a:t>
            </a:r>
          </a:p>
          <a:p>
            <a:r>
              <a:rPr lang="tr-TR" dirty="0"/>
              <a:t>Nonpreemtive kernel’ların sıklıkla kullandığı yaklaşımdır. </a:t>
            </a:r>
          </a:p>
          <a:p>
            <a:r>
              <a:rPr lang="tr-TR" b="1" dirty="0"/>
              <a:t>Bu yöntem çok işlemcili sistemlerde uygun çözüm değildir</a:t>
            </a:r>
            <a:r>
              <a:rPr lang="tr-TR" dirty="0"/>
              <a:t>. </a:t>
            </a:r>
          </a:p>
          <a:p>
            <a:r>
              <a:rPr lang="tr-TR" dirty="0"/>
              <a:t>Çok işlemcili sistemlerde, </a:t>
            </a:r>
            <a:r>
              <a:rPr lang="tr-TR" b="1" dirty="0"/>
              <a:t>interrupt’ların disable/enable yapılması için tüm işlemcilere mesaj göndermek için zaman gereklidir</a:t>
            </a:r>
            <a:r>
              <a:rPr lang="tr-TR" dirty="0"/>
              <a:t> ve sistem performansı düşer.</a:t>
            </a:r>
          </a:p>
        </p:txBody>
      </p:sp>
    </p:spTree>
    <p:extLst>
      <p:ext uri="{BB962C8B-B14F-4D97-AF65-F5344CB8AC3E}">
        <p14:creationId xmlns:p14="http://schemas.microsoft.com/office/powerpoint/2010/main" val="3559532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676366AE-6351-463D-8DAD-CE38B20F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Senkronizasyon donanımı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1ED8D32-F8D6-4B7E-AB7F-C897D63A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25</a:t>
            </a:fld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E09CE02-87A8-4AF9-B25F-85BA85ECB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494"/>
            <a:ext cx="9144000" cy="50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88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676366AE-6351-463D-8DAD-CE38B20F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Senkronizasyon donanımı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1ED8D32-F8D6-4B7E-AB7F-C897D63A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26</a:t>
            </a:fld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5D88BB4-22A9-4AF7-9F24-43A397717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3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43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1ED8D32-F8D6-4B7E-AB7F-C897D63A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27</a:t>
            </a:fld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51E23BA-34A8-4433-ABE7-3A3963402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57"/>
            <a:ext cx="9144000" cy="631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83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Process senkronizasyonu </a:t>
            </a:r>
          </a:p>
          <a:p>
            <a:pPr>
              <a:spcBef>
                <a:spcPts val="600"/>
              </a:spcBef>
            </a:pPr>
            <a:r>
              <a:rPr lang="tr-TR" dirty="0"/>
              <a:t>Kritik bölüm problemi </a:t>
            </a:r>
          </a:p>
          <a:p>
            <a:pPr>
              <a:spcBef>
                <a:spcPts val="600"/>
              </a:spcBef>
            </a:pPr>
            <a:r>
              <a:rPr lang="tr-TR" dirty="0"/>
              <a:t>Peterson çözümü </a:t>
            </a:r>
          </a:p>
          <a:p>
            <a:pPr>
              <a:spcBef>
                <a:spcPts val="600"/>
              </a:spcBef>
            </a:pPr>
            <a:r>
              <a:rPr lang="tr-TR" dirty="0"/>
              <a:t>Senkronizasyon donanımı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Mutex kilitlenmeleri </a:t>
            </a:r>
          </a:p>
          <a:p>
            <a:pPr>
              <a:spcBef>
                <a:spcPts val="600"/>
              </a:spcBef>
            </a:pPr>
            <a:r>
              <a:rPr lang="tr-TR" dirty="0"/>
              <a:t>Semaforlar </a:t>
            </a:r>
          </a:p>
          <a:p>
            <a:pPr>
              <a:spcBef>
                <a:spcPts val="600"/>
              </a:spcBef>
            </a:pPr>
            <a:r>
              <a:rPr lang="tr-TR" dirty="0"/>
              <a:t>İzleyiciler </a:t>
            </a:r>
          </a:p>
          <a:p>
            <a:pPr>
              <a:spcBef>
                <a:spcPts val="600"/>
              </a:spcBef>
            </a:pPr>
            <a:r>
              <a:rPr lang="tr-TR" dirty="0"/>
              <a:t>Alternatif yaklaşımlar</a:t>
            </a:r>
          </a:p>
        </p:txBody>
      </p:sp>
    </p:spTree>
    <p:extLst>
      <p:ext uri="{BB962C8B-B14F-4D97-AF65-F5344CB8AC3E}">
        <p14:creationId xmlns:p14="http://schemas.microsoft.com/office/powerpoint/2010/main" val="797834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419DA9-DDB3-4500-9240-DA066674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Mutex kilitlenmeleri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A5048DF-71E3-440E-9722-DE0E207F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262635A-E92D-431C-9CDD-8BEDD67C288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Donanım tabanlı kritik bölüm çözümleri karmaşıktır ve uygulama geliştirici tarafından erişilemez</a:t>
            </a:r>
            <a:r>
              <a:rPr lang="tr-TR" dirty="0"/>
              <a:t>. </a:t>
            </a:r>
          </a:p>
          <a:p>
            <a:r>
              <a:rPr lang="tr-TR" dirty="0"/>
              <a:t>İşletim sistemi tasarımcıları, kritik bölüm problemi için yazılım araçları geliştirmişlerdir. </a:t>
            </a:r>
          </a:p>
          <a:p>
            <a:r>
              <a:rPr lang="tr-TR" dirty="0"/>
              <a:t>En basit yazılım aracı </a:t>
            </a:r>
            <a:r>
              <a:rPr lang="tr-TR" b="1" dirty="0"/>
              <a:t>mutex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mutual exclusion</a:t>
            </a:r>
            <a:r>
              <a:rPr lang="tr-TR" dirty="0"/>
              <a:t>) </a:t>
            </a:r>
            <a:r>
              <a:rPr lang="tr-TR" b="1" dirty="0"/>
              <a:t>lock</a:t>
            </a:r>
            <a:r>
              <a:rPr lang="tr-TR" dirty="0"/>
              <a:t> aracıdır. </a:t>
            </a:r>
          </a:p>
        </p:txBody>
      </p:sp>
    </p:spTree>
    <p:extLst>
      <p:ext uri="{BB962C8B-B14F-4D97-AF65-F5344CB8AC3E}">
        <p14:creationId xmlns:p14="http://schemas.microsoft.com/office/powerpoint/2010/main" val="193926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Process senkronizasyonu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Cooperating process</a:t>
            </a:r>
            <a:r>
              <a:rPr lang="tr-TR" dirty="0"/>
              <a:t>’ler diğer </a:t>
            </a:r>
            <a:r>
              <a:rPr lang="tr-TR" b="1" dirty="0"/>
              <a:t>process’leri</a:t>
            </a:r>
            <a:r>
              <a:rPr lang="tr-TR" dirty="0"/>
              <a:t> </a:t>
            </a:r>
            <a:r>
              <a:rPr lang="tr-TR" b="1" dirty="0"/>
              <a:t>etkilerler</a:t>
            </a:r>
            <a:r>
              <a:rPr lang="tr-TR" dirty="0"/>
              <a:t> veya </a:t>
            </a:r>
            <a:r>
              <a:rPr lang="tr-TR" b="1" dirty="0"/>
              <a:t>diğer process’lerden etkilenirler</a:t>
            </a:r>
            <a:r>
              <a:rPr lang="tr-TR" dirty="0"/>
              <a:t>. </a:t>
            </a:r>
          </a:p>
          <a:p>
            <a:r>
              <a:rPr lang="tr-TR" dirty="0"/>
              <a:t>Cooperating process’ler </a:t>
            </a:r>
            <a:r>
              <a:rPr lang="tr-TR" b="1" dirty="0"/>
              <a:t>paylaşılmış hafıza alanıyla</a:t>
            </a:r>
            <a:r>
              <a:rPr lang="tr-TR" dirty="0"/>
              <a:t> veya </a:t>
            </a:r>
            <a:r>
              <a:rPr lang="tr-TR" b="1" dirty="0"/>
              <a:t>dosya sistemleri</a:t>
            </a:r>
            <a:r>
              <a:rPr lang="tr-TR" dirty="0"/>
              <a:t> ile veri paylaşımı yaparlar. </a:t>
            </a:r>
          </a:p>
          <a:p>
            <a:r>
              <a:rPr lang="tr-TR" dirty="0"/>
              <a:t>Paylaşılmış veriye eşzamanlı erişim </a:t>
            </a:r>
            <a:r>
              <a:rPr lang="tr-TR" b="1" dirty="0"/>
              <a:t>tutarsızlık problemlerine yol açabilir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Cache-coherence konusu.</a:t>
            </a:r>
          </a:p>
          <a:p>
            <a:r>
              <a:rPr lang="tr-TR" dirty="0"/>
              <a:t>Paylaşılmış veri üzerinde işlem yapan process’ler arasında veriye </a:t>
            </a:r>
            <a:r>
              <a:rPr lang="tr-TR" b="1" dirty="0"/>
              <a:t>erişimin yönetilmesi gereklidir</a:t>
            </a:r>
            <a:r>
              <a:rPr lang="tr-TR" dirty="0"/>
              <a:t>. </a:t>
            </a:r>
          </a:p>
          <a:p>
            <a:r>
              <a:rPr lang="tr-TR" dirty="0"/>
              <a:t>Paylaşılan veriye erişim </a:t>
            </a:r>
            <a:r>
              <a:rPr lang="tr-TR" b="1" dirty="0"/>
              <a:t>üretici-tüketici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producer-consumer</a:t>
            </a:r>
            <a:r>
              <a:rPr lang="tr-TR" dirty="0"/>
              <a:t>) problemi olarak modellenebilir.</a:t>
            </a:r>
          </a:p>
        </p:txBody>
      </p:sp>
    </p:spTree>
    <p:extLst>
      <p:ext uri="{BB962C8B-B14F-4D97-AF65-F5344CB8AC3E}">
        <p14:creationId xmlns:p14="http://schemas.microsoft.com/office/powerpoint/2010/main" val="3712552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419DA9-DDB3-4500-9240-DA066674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Mutex kilitlenmeleri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A5048DF-71E3-440E-9722-DE0E207F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262635A-E92D-431C-9CDD-8BEDD67C288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Her process kritik bölüme girmek ve lock yapmak için izin ister:</a:t>
            </a:r>
          </a:p>
          <a:p>
            <a:pPr lvl="1"/>
            <a:r>
              <a:rPr lang="tr-TR" b="1" dirty="0"/>
              <a:t>acquire()</a:t>
            </a:r>
            <a:r>
              <a:rPr lang="tr-TR" dirty="0"/>
              <a:t> fonksiyonu. </a:t>
            </a:r>
          </a:p>
          <a:p>
            <a:r>
              <a:rPr lang="tr-TR" dirty="0"/>
              <a:t>Process kritik bölümünden çıktıktan sonra da lock durumu sonlandırılır:</a:t>
            </a:r>
          </a:p>
          <a:p>
            <a:pPr lvl="1"/>
            <a:r>
              <a:rPr lang="tr-TR" b="1" dirty="0"/>
              <a:t>release() </a:t>
            </a:r>
            <a:r>
              <a:rPr lang="tr-TR" dirty="0"/>
              <a:t>fonksiyonu.</a:t>
            </a:r>
          </a:p>
          <a:p>
            <a:r>
              <a:rPr lang="tr-TR" dirty="0"/>
              <a:t>Lock durumunun uygun olup olmadığına karar vermek için bir boolean değişken kullanılır: </a:t>
            </a:r>
          </a:p>
          <a:p>
            <a:pPr lvl="1"/>
            <a:r>
              <a:rPr lang="tr-TR" b="1" dirty="0"/>
              <a:t>available</a:t>
            </a:r>
            <a:r>
              <a:rPr lang="tr-TR" dirty="0"/>
              <a:t> değişkeni.</a:t>
            </a:r>
          </a:p>
        </p:txBody>
      </p:sp>
    </p:spTree>
    <p:extLst>
      <p:ext uri="{BB962C8B-B14F-4D97-AF65-F5344CB8AC3E}">
        <p14:creationId xmlns:p14="http://schemas.microsoft.com/office/powerpoint/2010/main" val="2688144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EFC1715-4947-4CA8-B6EF-CA12C405F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89" y="2303071"/>
            <a:ext cx="6870023" cy="307014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D419DA9-DDB3-4500-9240-DA066674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Mutex kilitlenmeleri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A5048DF-71E3-440E-9722-DE0E207F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262635A-E92D-431C-9CDD-8BEDD67C288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Aşağıda, </a:t>
            </a:r>
            <a:r>
              <a:rPr lang="tr-TR" b="1" dirty="0">
                <a:solidFill>
                  <a:srgbClr val="FF0000"/>
                </a:solidFill>
              </a:rPr>
              <a:t>acquire(), release()</a:t>
            </a:r>
            <a:r>
              <a:rPr lang="tr-TR" dirty="0"/>
              <a:t> fonksiyonları ile </a:t>
            </a:r>
            <a:r>
              <a:rPr lang="tr-TR" b="1" dirty="0">
                <a:solidFill>
                  <a:srgbClr val="FF0000"/>
                </a:solidFill>
              </a:rPr>
              <a:t>mutex lock</a:t>
            </a:r>
            <a:r>
              <a:rPr lang="tr-TR" dirty="0"/>
              <a:t> kullanılan </a:t>
            </a:r>
            <a:r>
              <a:rPr lang="tr-TR" b="1" dirty="0"/>
              <a:t>kritik bölüm çözümü</a:t>
            </a:r>
            <a:r>
              <a:rPr lang="tr-TR" dirty="0"/>
              <a:t> verilmiştir.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Bir process, kritik bölümünde iken diğer tüm process’ler acquire() fonksiyonunda sürekli döngüdedirler (</a:t>
            </a:r>
            <a:r>
              <a:rPr lang="tr-TR" b="1" i="1" dirty="0">
                <a:solidFill>
                  <a:srgbClr val="FF0000"/>
                </a:solidFill>
              </a:rPr>
              <a:t>spinlock</a:t>
            </a:r>
            <a:r>
              <a:rPr lang="tr-T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87249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Process senkronizasyonu </a:t>
            </a:r>
          </a:p>
          <a:p>
            <a:pPr>
              <a:spcBef>
                <a:spcPts val="600"/>
              </a:spcBef>
            </a:pPr>
            <a:r>
              <a:rPr lang="tr-TR" dirty="0"/>
              <a:t>Kritik bölüm problemi </a:t>
            </a:r>
          </a:p>
          <a:p>
            <a:pPr>
              <a:spcBef>
                <a:spcPts val="600"/>
              </a:spcBef>
            </a:pPr>
            <a:r>
              <a:rPr lang="tr-TR" dirty="0"/>
              <a:t>Peterson çözümü </a:t>
            </a:r>
          </a:p>
          <a:p>
            <a:pPr>
              <a:spcBef>
                <a:spcPts val="600"/>
              </a:spcBef>
            </a:pPr>
            <a:r>
              <a:rPr lang="tr-TR" dirty="0"/>
              <a:t>Senkronizasyon donanımı </a:t>
            </a:r>
          </a:p>
          <a:p>
            <a:pPr>
              <a:spcBef>
                <a:spcPts val="600"/>
              </a:spcBef>
            </a:pPr>
            <a:r>
              <a:rPr lang="tr-TR" dirty="0"/>
              <a:t>Mutex kilitlenmeleri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Semaforlar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İzleyiciler </a:t>
            </a:r>
          </a:p>
          <a:p>
            <a:pPr>
              <a:spcBef>
                <a:spcPts val="600"/>
              </a:spcBef>
            </a:pPr>
            <a:r>
              <a:rPr lang="tr-TR" dirty="0"/>
              <a:t>Alternatif yaklaşımlar</a:t>
            </a:r>
          </a:p>
        </p:txBody>
      </p:sp>
    </p:spTree>
    <p:extLst>
      <p:ext uri="{BB962C8B-B14F-4D97-AF65-F5344CB8AC3E}">
        <p14:creationId xmlns:p14="http://schemas.microsoft.com/office/powerpoint/2010/main" val="613269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C6D25C6-8E66-4B26-B423-1FDC30C47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293096"/>
            <a:ext cx="7896225" cy="22669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546D4F5-AD76-4685-A2BD-18831B3E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Semaforlar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00A2B70-A87A-498C-AE9D-D1923C0F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2F337D7-9F23-4820-B676-9037C0E529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 semaforu</a:t>
            </a:r>
            <a:r>
              <a:rPr lang="tr-TR" dirty="0"/>
              <a:t> bir tamsayıdır ve sadece </a:t>
            </a:r>
            <a:r>
              <a:rPr lang="tr-TR" b="1" dirty="0">
                <a:solidFill>
                  <a:srgbClr val="FF0000"/>
                </a:solidFill>
              </a:rPr>
              <a:t>wait()</a:t>
            </a:r>
            <a:r>
              <a:rPr lang="tr-TR" dirty="0"/>
              <a:t> ve </a:t>
            </a:r>
            <a:r>
              <a:rPr lang="tr-TR" b="1" dirty="0">
                <a:solidFill>
                  <a:srgbClr val="FF0000"/>
                </a:solidFill>
              </a:rPr>
              <a:t>signal()</a:t>
            </a:r>
            <a:r>
              <a:rPr lang="tr-TR" dirty="0"/>
              <a:t> kesintisiz (atomik) işlemleri tarafından erişilebilir.</a:t>
            </a:r>
          </a:p>
          <a:p>
            <a:r>
              <a:rPr lang="tr-TR" dirty="0"/>
              <a:t>Literatürde wait() işlemi </a:t>
            </a:r>
            <a:r>
              <a:rPr lang="tr-TR" b="1" dirty="0"/>
              <a:t>P</a:t>
            </a:r>
            <a:r>
              <a:rPr lang="tr-TR" dirty="0"/>
              <a:t> ile, signal() işlemi ise </a:t>
            </a:r>
            <a:r>
              <a:rPr lang="tr-TR" b="1" dirty="0"/>
              <a:t>V</a:t>
            </a:r>
            <a:r>
              <a:rPr lang="tr-TR" dirty="0"/>
              <a:t> ile gösterilir. </a:t>
            </a:r>
          </a:p>
          <a:p>
            <a:r>
              <a:rPr lang="tr-TR" dirty="0"/>
              <a:t>wait() ile S’nin değeri azaltılır, signal() ile S’nin değeri artırılır. </a:t>
            </a:r>
          </a:p>
        </p:txBody>
      </p:sp>
    </p:spTree>
    <p:extLst>
      <p:ext uri="{BB962C8B-B14F-4D97-AF65-F5344CB8AC3E}">
        <p14:creationId xmlns:p14="http://schemas.microsoft.com/office/powerpoint/2010/main" val="35331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46D4F5-AD76-4685-A2BD-18831B3E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Semaforlar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00A2B70-A87A-498C-AE9D-D1923C0F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2F337D7-9F23-4820-B676-9037C0E529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İşletim sistemleri; </a:t>
            </a:r>
          </a:p>
          <a:p>
            <a:pPr lvl="1"/>
            <a:r>
              <a:rPr lang="tr-TR" b="1" dirty="0"/>
              <a:t>Sayan semafor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counting semaphore</a:t>
            </a:r>
            <a:r>
              <a:rPr lang="tr-TR" dirty="0"/>
              <a:t>) ve </a:t>
            </a:r>
          </a:p>
          <a:p>
            <a:pPr lvl="1"/>
            <a:r>
              <a:rPr lang="tr-TR" b="1" dirty="0"/>
              <a:t>İkilik semafor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binary semaphore</a:t>
            </a:r>
            <a:r>
              <a:rPr lang="tr-TR" dirty="0"/>
              <a:t>) </a:t>
            </a:r>
          </a:p>
          <a:p>
            <a:pPr marL="0" indent="0">
              <a:buNone/>
            </a:pPr>
            <a:r>
              <a:rPr lang="tr-TR" dirty="0"/>
              <a:t>   kullanırlar. </a:t>
            </a:r>
          </a:p>
          <a:p>
            <a:r>
              <a:rPr lang="tr-TR" b="1" dirty="0"/>
              <a:t>Sayan semaforların değeri kısıtlı değildir. </a:t>
            </a:r>
          </a:p>
          <a:p>
            <a:r>
              <a:rPr lang="tr-TR" b="1" dirty="0"/>
              <a:t>İkilik semaforların değeri 0 veya 1 olabilir. </a:t>
            </a:r>
          </a:p>
          <a:p>
            <a:r>
              <a:rPr lang="tr-TR" dirty="0"/>
              <a:t>İkilik semafor mutex lock gibi davranır. </a:t>
            </a:r>
          </a:p>
        </p:txBody>
      </p:sp>
    </p:spTree>
    <p:extLst>
      <p:ext uri="{BB962C8B-B14F-4D97-AF65-F5344CB8AC3E}">
        <p14:creationId xmlns:p14="http://schemas.microsoft.com/office/powerpoint/2010/main" val="1741399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46D4F5-AD76-4685-A2BD-18831B3E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Semaforlar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00A2B70-A87A-498C-AE9D-D1923C0F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2F337D7-9F23-4820-B676-9037C0E529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Sayan semaforlar, </a:t>
            </a:r>
            <a:r>
              <a:rPr lang="tr-TR" b="1" dirty="0"/>
              <a:t>belirli sayıdaki kaynağa erişimi denetlemek için kullanılır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Sayan semafor kaynak sayısı ile başlatılır. </a:t>
            </a:r>
          </a:p>
          <a:p>
            <a:r>
              <a:rPr lang="tr-TR" dirty="0"/>
              <a:t>Kaynağı kullanmak isteyen her process:</a:t>
            </a:r>
          </a:p>
          <a:p>
            <a:pPr lvl="1"/>
            <a:r>
              <a:rPr lang="tr-TR" b="1" dirty="0"/>
              <a:t>semafor üzerinde wait() işlemi gerçekleştirir (sayaç azaltılır)</a:t>
            </a:r>
            <a:r>
              <a:rPr lang="tr-TR" dirty="0"/>
              <a:t>. </a:t>
            </a:r>
          </a:p>
          <a:p>
            <a:r>
              <a:rPr lang="tr-TR" dirty="0"/>
              <a:t>Bir process kaynağı serbest bıraktığında ise:</a:t>
            </a:r>
          </a:p>
          <a:p>
            <a:pPr lvl="1"/>
            <a:r>
              <a:rPr lang="tr-TR" b="1" dirty="0"/>
              <a:t>signal() işlemi gerçekleştirir (sayaç artırılır)</a:t>
            </a:r>
            <a:r>
              <a:rPr lang="tr-TR" dirty="0"/>
              <a:t>. </a:t>
            </a:r>
          </a:p>
          <a:p>
            <a:r>
              <a:rPr lang="tr-TR" dirty="0"/>
              <a:t>Semafor değeri = 0 olduğunda tüm kaynaklar kullanılır durumdadır.</a:t>
            </a:r>
          </a:p>
        </p:txBody>
      </p:sp>
    </p:spTree>
    <p:extLst>
      <p:ext uri="{BB962C8B-B14F-4D97-AF65-F5344CB8AC3E}">
        <p14:creationId xmlns:p14="http://schemas.microsoft.com/office/powerpoint/2010/main" val="3925665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46D4F5-AD76-4685-A2BD-18831B3E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Semaforlar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00A2B70-A87A-498C-AE9D-D1923C0F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2F337D7-9F23-4820-B676-9037C0E529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217912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Semaforlar, </a:t>
            </a:r>
            <a:r>
              <a:rPr lang="tr-TR" b="1" dirty="0"/>
              <a:t>işlem bağımlılığı gibi farklı senkronizasyon problemlerinde de kullanılabilir.</a:t>
            </a:r>
            <a:r>
              <a:rPr lang="tr-TR" dirty="0"/>
              <a:t> </a:t>
            </a:r>
          </a:p>
          <a:p>
            <a:r>
              <a:rPr lang="tr-TR" dirty="0"/>
              <a:t>Örneğin, P</a:t>
            </a:r>
            <a:r>
              <a:rPr lang="tr-TR" baseline="-25000" dirty="0"/>
              <a:t>2</a:t>
            </a:r>
            <a:r>
              <a:rPr lang="tr-TR" dirty="0"/>
              <a:t> process’indeki S</a:t>
            </a:r>
            <a:r>
              <a:rPr lang="tr-TR" baseline="-25000" dirty="0"/>
              <a:t>2</a:t>
            </a:r>
            <a:r>
              <a:rPr lang="tr-TR" dirty="0"/>
              <a:t> deyimi P</a:t>
            </a:r>
            <a:r>
              <a:rPr lang="tr-TR" baseline="-25000" dirty="0"/>
              <a:t>1</a:t>
            </a:r>
            <a:r>
              <a:rPr lang="tr-TR" dirty="0"/>
              <a:t> process’indeki S</a:t>
            </a:r>
            <a:r>
              <a:rPr lang="tr-TR" baseline="-25000" dirty="0"/>
              <a:t>1</a:t>
            </a:r>
            <a:r>
              <a:rPr lang="tr-TR" dirty="0"/>
              <a:t> deyiminden sonra çalışmak zorunda olsun. </a:t>
            </a:r>
          </a:p>
          <a:p>
            <a:r>
              <a:rPr lang="tr-TR" dirty="0"/>
              <a:t>Örnekte P</a:t>
            </a:r>
            <a:r>
              <a:rPr lang="tr-TR" baseline="-25000" dirty="0"/>
              <a:t>1</a:t>
            </a:r>
            <a:r>
              <a:rPr lang="tr-TR" dirty="0"/>
              <a:t> ve P</a:t>
            </a:r>
            <a:r>
              <a:rPr lang="tr-TR" baseline="-25000" dirty="0"/>
              <a:t>2</a:t>
            </a:r>
            <a:r>
              <a:rPr lang="tr-TR" dirty="0"/>
              <a:t> için paylaşılan synch semaforu tanımlanmıştır. </a:t>
            </a:r>
          </a:p>
          <a:p>
            <a:r>
              <a:rPr lang="tr-TR" b="1" dirty="0"/>
              <a:t>synch</a:t>
            </a:r>
            <a:r>
              <a:rPr lang="tr-TR" dirty="0"/>
              <a:t> semaforu </a:t>
            </a:r>
            <a:r>
              <a:rPr lang="tr-TR" b="1" dirty="0"/>
              <a:t>başlangıçta 0</a:t>
            </a:r>
            <a:r>
              <a:rPr lang="tr-TR" dirty="0"/>
              <a:t> değerine sahiptir. </a:t>
            </a:r>
          </a:p>
          <a:p>
            <a:r>
              <a:rPr lang="tr-TR" dirty="0"/>
              <a:t>P</a:t>
            </a:r>
            <a:r>
              <a:rPr lang="tr-TR" baseline="-25000" dirty="0"/>
              <a:t>1</a:t>
            </a:r>
            <a:r>
              <a:rPr lang="tr-TR" dirty="0"/>
              <a:t> ve P</a:t>
            </a:r>
            <a:r>
              <a:rPr lang="tr-TR" baseline="-25000" dirty="0"/>
              <a:t>2</a:t>
            </a:r>
            <a:r>
              <a:rPr lang="tr-TR" dirty="0"/>
              <a:t> içerisine eklenen deyimler aşağıda verilmiştir.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ED72C7D-2280-42B8-9C21-672EB2206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5561"/>
            <a:ext cx="9144000" cy="22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37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66F54C87-4AD5-4432-BCC3-758DE4AF1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9" y="2924944"/>
            <a:ext cx="4810125" cy="18669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546D4F5-AD76-4685-A2BD-18831B3E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Semaforlar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00A2B70-A87A-498C-AE9D-D1923C0F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2F337D7-9F23-4820-B676-9037C0E529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Semafor oluşturulması</a:t>
            </a:r>
            <a:r>
              <a:rPr lang="tr-TR" dirty="0"/>
              <a:t> </a:t>
            </a:r>
          </a:p>
          <a:p>
            <a:r>
              <a:rPr lang="tr-TR" b="1" dirty="0"/>
              <a:t>Mutex lock</a:t>
            </a:r>
            <a:r>
              <a:rPr lang="tr-TR" dirty="0"/>
              <a:t> gibi semafordaki </a:t>
            </a:r>
            <a:r>
              <a:rPr lang="tr-TR" b="1" dirty="0"/>
              <a:t>wait()</a:t>
            </a:r>
            <a:r>
              <a:rPr lang="tr-TR" dirty="0"/>
              <a:t> ve </a:t>
            </a:r>
            <a:r>
              <a:rPr lang="tr-TR" b="1" dirty="0"/>
              <a:t>signal()</a:t>
            </a:r>
            <a:r>
              <a:rPr lang="tr-TR" dirty="0"/>
              <a:t> tanımları da </a:t>
            </a:r>
            <a:r>
              <a:rPr lang="tr-TR" b="1" dirty="0"/>
              <a:t>süresiz beklemeye neden olabilir</a:t>
            </a:r>
            <a:r>
              <a:rPr lang="tr-TR" dirty="0"/>
              <a:t>.</a:t>
            </a:r>
          </a:p>
          <a:p>
            <a:r>
              <a:rPr lang="tr-TR" dirty="0"/>
              <a:t>Her semafor bir tamsayı değeri ve process listesine sahiptir. </a:t>
            </a:r>
          </a:p>
          <a:p>
            <a:r>
              <a:rPr lang="tr-TR" dirty="0"/>
              <a:t>Örnek semafor: </a:t>
            </a:r>
          </a:p>
          <a:p>
            <a:endParaRPr lang="tr-TR" dirty="0"/>
          </a:p>
          <a:p>
            <a:endParaRPr lang="tr-TR" dirty="0"/>
          </a:p>
          <a:p>
            <a:r>
              <a:rPr lang="tr-TR" b="1" dirty="0"/>
              <a:t>Bir process semaforu bekliyorsa process listesine eklenir.</a:t>
            </a:r>
            <a:r>
              <a:rPr lang="tr-TR" dirty="0"/>
              <a:t> </a:t>
            </a:r>
          </a:p>
          <a:p>
            <a:r>
              <a:rPr lang="tr-TR" dirty="0"/>
              <a:t>Listeden bir process signal() ile alınır ve çalıştırılır.</a:t>
            </a:r>
          </a:p>
        </p:txBody>
      </p:sp>
    </p:spTree>
    <p:extLst>
      <p:ext uri="{BB962C8B-B14F-4D97-AF65-F5344CB8AC3E}">
        <p14:creationId xmlns:p14="http://schemas.microsoft.com/office/powerpoint/2010/main" val="2298061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25CEC5FB-A036-4CD0-B146-4AB96DD11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8" y="2492896"/>
            <a:ext cx="8875076" cy="427946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546D4F5-AD76-4685-A2BD-18831B3E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Semaforlar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00A2B70-A87A-498C-AE9D-D1923C0F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2F337D7-9F23-4820-B676-9037C0E529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Semafor oluşturulması: wait ve signal </a:t>
            </a:r>
            <a:r>
              <a:rPr lang="tr-TR" dirty="0"/>
              <a:t> </a:t>
            </a:r>
          </a:p>
          <a:p>
            <a:r>
              <a:rPr lang="tr-TR" b="1" dirty="0"/>
              <a:t>block()</a:t>
            </a:r>
            <a:r>
              <a:rPr lang="tr-TR" dirty="0"/>
              <a:t> process’i </a:t>
            </a:r>
            <a:r>
              <a:rPr lang="tr-TR" b="1" dirty="0"/>
              <a:t>beklemeye</a:t>
            </a:r>
            <a:r>
              <a:rPr lang="tr-TR" dirty="0"/>
              <a:t> alır, </a:t>
            </a:r>
            <a:r>
              <a:rPr lang="tr-TR" b="1" dirty="0"/>
              <a:t>wakeup()</a:t>
            </a:r>
            <a:r>
              <a:rPr lang="tr-TR" dirty="0"/>
              <a:t> ise </a:t>
            </a:r>
            <a:r>
              <a:rPr lang="tr-TR" b="1" dirty="0"/>
              <a:t>çalışmaya devam</a:t>
            </a:r>
            <a:r>
              <a:rPr lang="tr-TR" dirty="0"/>
              <a:t> ettirir.</a:t>
            </a:r>
          </a:p>
        </p:txBody>
      </p:sp>
    </p:spTree>
    <p:extLst>
      <p:ext uri="{BB962C8B-B14F-4D97-AF65-F5344CB8AC3E}">
        <p14:creationId xmlns:p14="http://schemas.microsoft.com/office/powerpoint/2010/main" val="2621984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D35CC6A-3933-4C65-B0AA-ABA5323FF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754" y="1268760"/>
            <a:ext cx="2190750" cy="33147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546D4F5-AD76-4685-A2BD-18831B3E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Semaforlar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00A2B70-A87A-498C-AE9D-D1923C0F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2F337D7-9F23-4820-B676-9037C0E529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Semafor oluşturulması</a:t>
            </a:r>
            <a:r>
              <a:rPr lang="tr-TR" dirty="0"/>
              <a:t> </a:t>
            </a:r>
          </a:p>
          <a:p>
            <a:r>
              <a:rPr lang="tr-TR" dirty="0"/>
              <a:t>Bekleyen process listesi, her process’in </a:t>
            </a:r>
            <a:br>
              <a:rPr lang="tr-TR" dirty="0"/>
            </a:br>
            <a:r>
              <a:rPr lang="tr-TR" dirty="0"/>
              <a:t>PCB (</a:t>
            </a:r>
            <a:r>
              <a:rPr lang="tr-TR" b="1" i="1" dirty="0">
                <a:solidFill>
                  <a:srgbClr val="FF0000"/>
                </a:solidFill>
              </a:rPr>
              <a:t>Process Control Block</a:t>
            </a:r>
            <a:r>
              <a:rPr lang="tr-TR" dirty="0"/>
              <a:t>) linkiyle oluşturulabilir. </a:t>
            </a:r>
          </a:p>
          <a:p>
            <a:r>
              <a:rPr lang="tr-TR" b="1" dirty="0"/>
              <a:t>Her semafor bir tamsayı ile </a:t>
            </a:r>
            <a:br>
              <a:rPr lang="tr-TR" b="1" dirty="0"/>
            </a:br>
            <a:r>
              <a:rPr lang="tr-TR" b="1" dirty="0"/>
              <a:t>PCB pointer’ına sahiptir</a:t>
            </a:r>
            <a:r>
              <a:rPr lang="tr-TR" dirty="0"/>
              <a:t>. </a:t>
            </a:r>
          </a:p>
          <a:p>
            <a:r>
              <a:rPr lang="tr-TR" b="1" dirty="0"/>
              <a:t>Bounded waiting için FIFO kuyruk oluşturulur.</a:t>
            </a:r>
            <a:r>
              <a:rPr lang="tr-TR" dirty="0"/>
              <a:t> </a:t>
            </a:r>
          </a:p>
          <a:p>
            <a:r>
              <a:rPr lang="tr-TR" dirty="0"/>
              <a:t>FIFO kuyruk yapısının dışında </a:t>
            </a:r>
            <a:br>
              <a:rPr lang="tr-TR" dirty="0"/>
            </a:br>
            <a:r>
              <a:rPr lang="tr-TR" b="1" dirty="0"/>
              <a:t>priority queue</a:t>
            </a:r>
            <a:r>
              <a:rPr lang="tr-TR" dirty="0"/>
              <a:t> yapısı da oluşturulabilir. </a:t>
            </a:r>
          </a:p>
          <a:p>
            <a:r>
              <a:rPr lang="tr-TR" dirty="0"/>
              <a:t>Semafor işlemlerinin atomik olarak çalıştırılması gereklidir.</a:t>
            </a:r>
          </a:p>
        </p:txBody>
      </p:sp>
    </p:spTree>
    <p:extLst>
      <p:ext uri="{BB962C8B-B14F-4D97-AF65-F5344CB8AC3E}">
        <p14:creationId xmlns:p14="http://schemas.microsoft.com/office/powerpoint/2010/main" val="271728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Process senkronizasyonu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/>
          </a:bodyPr>
          <a:lstStyle/>
          <a:p>
            <a:r>
              <a:rPr lang="tr-TR" dirty="0"/>
              <a:t>Üretici ve tüketici processler için örnek kod aşağıda verilmiştir.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sz="2000" b="1" dirty="0">
              <a:solidFill>
                <a:srgbClr val="FF0000"/>
              </a:solidFill>
            </a:endParaRPr>
          </a:p>
          <a:p>
            <a:r>
              <a:rPr lang="tr-TR" sz="2000" b="1" dirty="0">
                <a:solidFill>
                  <a:srgbClr val="FF0000"/>
                </a:solidFill>
              </a:rPr>
              <a:t>counter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değişkeninin değeri buffer’a yeni eleman eklendiğinde artmakta, eleman alındığında azalmaktadır.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DD9B777-3808-4CEB-AB25-1C7C59AB4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7928"/>
            <a:ext cx="8875076" cy="340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61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AAE40824-9640-4780-BB1B-FCA7F48FB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235664"/>
            <a:ext cx="4169708" cy="30521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546D4F5-AD76-4685-A2BD-18831B3E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Semaforlar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00A2B70-A87A-498C-AE9D-D1923C0F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2F337D7-9F23-4820-B676-9037C0E529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2800" b="1" i="1" u="sng" dirty="0"/>
              <a:t>Kilitlenme (Deadlock)</a:t>
            </a:r>
            <a:endParaRPr lang="tr-TR" sz="2800" dirty="0"/>
          </a:p>
          <a:p>
            <a:r>
              <a:rPr lang="tr-TR" sz="2800" dirty="0"/>
              <a:t>Bir process’in beklemesine </a:t>
            </a:r>
            <a:br>
              <a:rPr lang="tr-TR" sz="2800" dirty="0"/>
            </a:br>
            <a:r>
              <a:rPr lang="tr-TR" sz="2800" dirty="0"/>
              <a:t>bağlı olarak, iki veya daha </a:t>
            </a:r>
            <a:br>
              <a:rPr lang="tr-TR" sz="2800" dirty="0"/>
            </a:br>
            <a:r>
              <a:rPr lang="tr-TR" sz="2800" dirty="0"/>
              <a:t>çok process’in sonsuza </a:t>
            </a:r>
            <a:br>
              <a:rPr lang="tr-TR" sz="2800" dirty="0"/>
            </a:br>
            <a:r>
              <a:rPr lang="tr-TR" sz="2800" dirty="0"/>
              <a:t>kadar beklemesine </a:t>
            </a:r>
            <a:br>
              <a:rPr lang="tr-TR" sz="2800" dirty="0"/>
            </a:br>
            <a:r>
              <a:rPr lang="tr-TR" sz="2800" b="1" dirty="0"/>
              <a:t>kilitlenme</a:t>
            </a:r>
            <a:r>
              <a:rPr lang="tr-TR" sz="2800" dirty="0"/>
              <a:t> (</a:t>
            </a:r>
            <a:r>
              <a:rPr lang="tr-TR" sz="2800" b="1" i="1" dirty="0">
                <a:solidFill>
                  <a:srgbClr val="FF0000"/>
                </a:solidFill>
              </a:rPr>
              <a:t>deadlock</a:t>
            </a:r>
            <a:r>
              <a:rPr lang="tr-TR" sz="2800" dirty="0"/>
              <a:t>) </a:t>
            </a:r>
            <a:br>
              <a:rPr lang="tr-TR" sz="2800" dirty="0"/>
            </a:br>
            <a:r>
              <a:rPr lang="tr-TR" sz="2800" dirty="0"/>
              <a:t>denir. </a:t>
            </a:r>
          </a:p>
          <a:p>
            <a:r>
              <a:rPr lang="tr-TR" sz="2800" dirty="0"/>
              <a:t>Şekildeki P</a:t>
            </a:r>
            <a:r>
              <a:rPr lang="tr-TR" sz="2800" baseline="-25000" dirty="0"/>
              <a:t>0</a:t>
            </a:r>
            <a:r>
              <a:rPr lang="tr-TR" sz="2800" dirty="0"/>
              <a:t> ve P</a:t>
            </a:r>
            <a:r>
              <a:rPr lang="tr-TR" sz="2800" baseline="-25000" dirty="0"/>
              <a:t>1</a:t>
            </a:r>
            <a:r>
              <a:rPr lang="tr-TR" sz="2800" dirty="0"/>
              <a:t> process-</a:t>
            </a:r>
            <a:br>
              <a:rPr lang="tr-TR" sz="2800" dirty="0"/>
            </a:br>
            <a:r>
              <a:rPr lang="tr-TR" sz="2800" dirty="0"/>
              <a:t>leri, S ve Q semaforlarına </a:t>
            </a:r>
            <a:br>
              <a:rPr lang="tr-TR" sz="2800" dirty="0"/>
            </a:br>
            <a:r>
              <a:rPr lang="tr-TR" sz="2800" dirty="0"/>
              <a:t>erişmektedir. </a:t>
            </a:r>
          </a:p>
          <a:p>
            <a:endParaRPr lang="tr-TR" dirty="0"/>
          </a:p>
          <a:p>
            <a:r>
              <a:rPr lang="tr-TR" dirty="0"/>
              <a:t>P</a:t>
            </a:r>
            <a:r>
              <a:rPr lang="tr-TR" baseline="-25000" dirty="0"/>
              <a:t>0</a:t>
            </a:r>
            <a:r>
              <a:rPr lang="tr-TR" dirty="0"/>
              <a:t> wait(S) ve P</a:t>
            </a:r>
            <a:r>
              <a:rPr lang="tr-TR" baseline="-25000" dirty="0"/>
              <a:t>1</a:t>
            </a:r>
            <a:r>
              <a:rPr lang="tr-TR" dirty="0"/>
              <a:t> wait(Q) işlemlerini aynı anda çalıştırsın. </a:t>
            </a:r>
          </a:p>
          <a:p>
            <a:r>
              <a:rPr lang="tr-TR" dirty="0"/>
              <a:t>P</a:t>
            </a:r>
            <a:r>
              <a:rPr lang="tr-TR" baseline="-25000" dirty="0"/>
              <a:t>0</a:t>
            </a:r>
            <a:r>
              <a:rPr lang="tr-TR" dirty="0"/>
              <a:t> wait(Q)’yu çalıştırırken, P</a:t>
            </a:r>
            <a:r>
              <a:rPr lang="tr-TR" baseline="-25000" dirty="0"/>
              <a:t>1</a:t>
            </a:r>
            <a:r>
              <a:rPr lang="tr-TR" dirty="0"/>
              <a:t> wait(S)’yı çalıştırır. </a:t>
            </a:r>
          </a:p>
          <a:p>
            <a:r>
              <a:rPr lang="tr-TR" dirty="0"/>
              <a:t>P</a:t>
            </a:r>
            <a:r>
              <a:rPr lang="tr-TR" baseline="-25000" dirty="0"/>
              <a:t>0</a:t>
            </a:r>
            <a:r>
              <a:rPr lang="tr-TR" dirty="0"/>
              <a:t> wait(Q)’da, P</a:t>
            </a:r>
            <a:r>
              <a:rPr lang="tr-TR" baseline="-25000" dirty="0"/>
              <a:t>1</a:t>
            </a:r>
            <a:r>
              <a:rPr lang="tr-TR" dirty="0"/>
              <a:t> wait(S)’de kilitlenir.</a:t>
            </a:r>
          </a:p>
        </p:txBody>
      </p:sp>
    </p:spTree>
    <p:extLst>
      <p:ext uri="{BB962C8B-B14F-4D97-AF65-F5344CB8AC3E}">
        <p14:creationId xmlns:p14="http://schemas.microsoft.com/office/powerpoint/2010/main" val="2920049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Process senkronizasyonu </a:t>
            </a:r>
          </a:p>
          <a:p>
            <a:pPr>
              <a:spcBef>
                <a:spcPts val="600"/>
              </a:spcBef>
            </a:pPr>
            <a:r>
              <a:rPr lang="tr-TR" dirty="0"/>
              <a:t>Kritik bölüm problemi </a:t>
            </a:r>
          </a:p>
          <a:p>
            <a:pPr>
              <a:spcBef>
                <a:spcPts val="600"/>
              </a:spcBef>
            </a:pPr>
            <a:r>
              <a:rPr lang="tr-TR" dirty="0"/>
              <a:t>Peterson çözümü </a:t>
            </a:r>
          </a:p>
          <a:p>
            <a:pPr>
              <a:spcBef>
                <a:spcPts val="600"/>
              </a:spcBef>
            </a:pPr>
            <a:r>
              <a:rPr lang="tr-TR" dirty="0"/>
              <a:t>Senkronizasyon donanımı </a:t>
            </a:r>
          </a:p>
          <a:p>
            <a:pPr>
              <a:spcBef>
                <a:spcPts val="600"/>
              </a:spcBef>
            </a:pPr>
            <a:r>
              <a:rPr lang="tr-TR" dirty="0"/>
              <a:t>Mutex kilitlenmeleri </a:t>
            </a:r>
            <a:endParaRPr lang="tr-TR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tr-TR" dirty="0"/>
              <a:t>Semaforlar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İzleyiciler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Alternatif yaklaşımlar</a:t>
            </a:r>
          </a:p>
        </p:txBody>
      </p:sp>
    </p:spTree>
    <p:extLst>
      <p:ext uri="{BB962C8B-B14F-4D97-AF65-F5344CB8AC3E}">
        <p14:creationId xmlns:p14="http://schemas.microsoft.com/office/powerpoint/2010/main" val="2703532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030196-FDC9-47BD-9554-71FE3DE5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İzleyiciler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978C423-2D15-4487-9A60-A761F12C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E45C771-0DA0-4ABC-9538-0250F6CBFDF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Semaforlar kullanıldığında da senkronizasyon hataları olabilmektedir. </a:t>
            </a:r>
          </a:p>
          <a:p>
            <a:r>
              <a:rPr lang="tr-TR" dirty="0"/>
              <a:t>Tüm process’lerin: </a:t>
            </a:r>
          </a:p>
          <a:p>
            <a:pPr lvl="1"/>
            <a:r>
              <a:rPr lang="tr-TR" dirty="0"/>
              <a:t>Kritik bölüme girmeden önce </a:t>
            </a:r>
            <a:r>
              <a:rPr lang="tr-TR" b="1" dirty="0"/>
              <a:t>wait()</a:t>
            </a:r>
            <a:r>
              <a:rPr lang="tr-TR" dirty="0"/>
              <a:t>, </a:t>
            </a:r>
          </a:p>
          <a:p>
            <a:pPr lvl="1"/>
            <a:r>
              <a:rPr lang="tr-TR" dirty="0"/>
              <a:t>Çıkarken ise </a:t>
            </a:r>
            <a:r>
              <a:rPr lang="tr-TR" b="1" dirty="0"/>
              <a:t>signal()</a:t>
            </a:r>
            <a:r>
              <a:rPr lang="tr-TR" dirty="0"/>
              <a:t> işlemlerini yapmaları gereklidir. </a:t>
            </a:r>
          </a:p>
          <a:p>
            <a:r>
              <a:rPr lang="tr-TR" dirty="0"/>
              <a:t>Program geliştirici bu sıraya dikkat etmezse, </a:t>
            </a:r>
            <a:r>
              <a:rPr lang="tr-TR" b="1" dirty="0"/>
              <a:t>iki veya daha fazla process aynı anda kritik bölüme girebilir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Bu durumlar programcılar arasında yeterli işbirliği olmadığı durumlarda da olabilmektedir. </a:t>
            </a:r>
          </a:p>
          <a:p>
            <a:r>
              <a:rPr lang="tr-TR" dirty="0"/>
              <a:t>Kritik bölüm problemine ilişkin tasarımda oluşan sorunlardan dolayı </a:t>
            </a:r>
            <a:r>
              <a:rPr lang="tr-TR" b="1" dirty="0"/>
              <a:t>kilitlenmeler</a:t>
            </a:r>
            <a:r>
              <a:rPr lang="tr-TR" dirty="0"/>
              <a:t> veya </a:t>
            </a:r>
            <a:r>
              <a:rPr lang="tr-TR" b="1" dirty="0"/>
              <a:t>eşzamanlı erişimden dolayı yanlış sonuçlar</a:t>
            </a:r>
            <a:r>
              <a:rPr lang="tr-TR" dirty="0"/>
              <a:t> ortaya çıkabilmektedir.</a:t>
            </a:r>
          </a:p>
        </p:txBody>
      </p:sp>
    </p:spTree>
    <p:extLst>
      <p:ext uri="{BB962C8B-B14F-4D97-AF65-F5344CB8AC3E}">
        <p14:creationId xmlns:p14="http://schemas.microsoft.com/office/powerpoint/2010/main" val="3130367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E135482-B810-4E2D-94AE-56A75F174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636390"/>
            <a:ext cx="2762250" cy="215265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FF0C2F5-1B61-434B-BBCC-9CB1185C0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104" y="3955504"/>
            <a:ext cx="2819400" cy="22098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1030196-FDC9-47BD-9554-71FE3DE5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İzleyiciler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978C423-2D15-4487-9A60-A761F12C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E45C771-0DA0-4ABC-9538-0250F6CBFD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tr-TR" b="1" dirty="0"/>
              <a:t>wait() ile signal() yerleri değişirse</a:t>
            </a:r>
            <a:r>
              <a:rPr lang="tr-TR" dirty="0"/>
              <a:t>, </a:t>
            </a:r>
            <a:br>
              <a:rPr lang="tr-TR" dirty="0"/>
            </a:br>
            <a:r>
              <a:rPr lang="tr-TR" dirty="0"/>
              <a:t>ilk çalışma durumu ortaya çıkar. </a:t>
            </a:r>
          </a:p>
          <a:p>
            <a:r>
              <a:rPr lang="tr-TR" dirty="0"/>
              <a:t>Örnekte </a:t>
            </a:r>
            <a:r>
              <a:rPr lang="tr-TR" b="1" dirty="0"/>
              <a:t>birden fazla</a:t>
            </a:r>
            <a:r>
              <a:rPr lang="tr-TR" dirty="0"/>
              <a:t> process </a:t>
            </a:r>
            <a:br>
              <a:rPr lang="tr-TR" dirty="0"/>
            </a:br>
            <a:r>
              <a:rPr lang="tr-TR" dirty="0"/>
              <a:t>kritik bölüme aynı anda girebilir. </a:t>
            </a:r>
            <a:br>
              <a:rPr lang="tr-TR" dirty="0"/>
            </a:br>
            <a:endParaRPr lang="tr-TR" dirty="0"/>
          </a:p>
          <a:p>
            <a:endParaRPr lang="tr-TR" dirty="0"/>
          </a:p>
          <a:p>
            <a:r>
              <a:rPr lang="tr-TR" b="1" dirty="0"/>
              <a:t>signal() yerine wait() yazılırsa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ikinci çalışma ortaya çıkar. </a:t>
            </a:r>
          </a:p>
          <a:p>
            <a:r>
              <a:rPr lang="tr-TR" dirty="0"/>
              <a:t>Bu durumda da </a:t>
            </a:r>
            <a:r>
              <a:rPr lang="tr-TR" b="1" dirty="0"/>
              <a:t>deadlock oluşur</a:t>
            </a:r>
            <a:r>
              <a:rPr lang="tr-TR" dirty="0"/>
              <a:t>. </a:t>
            </a:r>
          </a:p>
          <a:p>
            <a:r>
              <a:rPr lang="tr-TR" b="1" dirty="0"/>
              <a:t>wait() veya signal() unutulursa</a:t>
            </a:r>
            <a:r>
              <a:rPr lang="tr-TR" dirty="0"/>
              <a:t>, </a:t>
            </a:r>
            <a:br>
              <a:rPr lang="tr-TR" dirty="0"/>
            </a:br>
            <a:r>
              <a:rPr lang="tr-TR" dirty="0"/>
              <a:t>karşılıklı dışlama yapılamaz veya </a:t>
            </a:r>
            <a:br>
              <a:rPr lang="tr-TR" dirty="0"/>
            </a:br>
            <a:r>
              <a:rPr lang="tr-TR" dirty="0"/>
              <a:t>deadlock oluşur.</a:t>
            </a:r>
          </a:p>
        </p:txBody>
      </p:sp>
    </p:spTree>
    <p:extLst>
      <p:ext uri="{BB962C8B-B14F-4D97-AF65-F5344CB8AC3E}">
        <p14:creationId xmlns:p14="http://schemas.microsoft.com/office/powerpoint/2010/main" val="4287907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030196-FDC9-47BD-9554-71FE3DE5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İzleyiciler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978C423-2D15-4487-9A60-A761F12C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44</a:t>
            </a:fld>
            <a:endParaRPr lang="tr-TR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1131664C-F356-41A7-8200-D5ACCB11DB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3610744" cy="5564025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Programcıdan kaynaklanabilecek bu hataların giderilmesi için </a:t>
            </a:r>
            <a:r>
              <a:rPr lang="tr-TR" b="1" dirty="0"/>
              <a:t>izleyici </a:t>
            </a:r>
            <a:r>
              <a:rPr lang="tr-TR" dirty="0"/>
              <a:t>(</a:t>
            </a:r>
            <a:r>
              <a:rPr lang="tr-TR" b="1" i="1" dirty="0">
                <a:solidFill>
                  <a:srgbClr val="FF0000"/>
                </a:solidFill>
              </a:rPr>
              <a:t>monitor</a:t>
            </a:r>
            <a:r>
              <a:rPr lang="tr-TR" dirty="0"/>
              <a:t>) kullanılır. </a:t>
            </a:r>
          </a:p>
          <a:p>
            <a:r>
              <a:rPr lang="tr-TR" b="1" dirty="0"/>
              <a:t>Monitor içinde tanımlanan bir fonksiyon, sadece monitor içinde tanımlanan değişkenlere ve kendi parametre-lerine erişebilir.</a:t>
            </a:r>
            <a:r>
              <a:rPr lang="tr-TR" dirty="0"/>
              <a:t> </a:t>
            </a:r>
          </a:p>
          <a:p>
            <a:r>
              <a:rPr lang="tr-TR" b="1" dirty="0">
                <a:solidFill>
                  <a:srgbClr val="FF0000"/>
                </a:solidFill>
              </a:rPr>
              <a:t>Monitor içindeki fonksiyonlardan sadece bir tanesi aynı anda aktif olabilir.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58DB585-CB32-4634-9868-748988004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548680"/>
            <a:ext cx="4829469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87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5DE3F63-4544-4FC6-B017-07C70732A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022664"/>
            <a:ext cx="8312727" cy="551496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1030196-FDC9-47BD-9554-71FE3DE5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İzleyiciler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978C423-2D15-4487-9A60-A761F12C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5074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21301E-78CD-431B-BA7E-8A456B55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İzleyiciler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C4380A0-48DD-4171-A9F8-E656E497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46</a:t>
            </a:fld>
            <a:endParaRPr lang="tr-TR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E128888E-DB32-4CEF-9547-369DDC78FA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Programcılar </a:t>
            </a:r>
            <a:r>
              <a:rPr lang="tr-TR" b="1" dirty="0"/>
              <a:t>işe</a:t>
            </a:r>
            <a:r>
              <a:rPr lang="tr-TR" dirty="0"/>
              <a:t> veya </a:t>
            </a:r>
            <a:r>
              <a:rPr lang="tr-TR" b="1" dirty="0"/>
              <a:t>değişkene özel senkronizasyon</a:t>
            </a:r>
            <a:r>
              <a:rPr lang="tr-TR" dirty="0"/>
              <a:t> oluşturmak için durum değişkenleri oluşturabilir:</a:t>
            </a:r>
          </a:p>
          <a:p>
            <a:pPr marL="0" indent="0">
              <a:buNone/>
            </a:pPr>
            <a:r>
              <a:rPr lang="tr-TR" b="1" dirty="0"/>
              <a:t> 		</a:t>
            </a:r>
            <a:r>
              <a:rPr lang="tr-TR" sz="2800" b="1" dirty="0">
                <a:solidFill>
                  <a:srgbClr val="FF0000"/>
                </a:solidFill>
              </a:rPr>
              <a:t>condition x, y</a:t>
            </a:r>
            <a:r>
              <a:rPr lang="tr-TR" dirty="0"/>
              <a:t> </a:t>
            </a:r>
          </a:p>
          <a:p>
            <a:r>
              <a:rPr lang="tr-TR" dirty="0"/>
              <a:t>Sadece </a:t>
            </a:r>
            <a:r>
              <a:rPr lang="tr-TR" b="1" dirty="0"/>
              <a:t>bir durum değişkenine bağlı çalışan</a:t>
            </a:r>
            <a:r>
              <a:rPr lang="tr-TR" dirty="0"/>
              <a:t> wait() ve signal() işlemleri tanımlanabilir.</a:t>
            </a:r>
          </a:p>
          <a:p>
            <a:pPr lvl="1"/>
            <a:r>
              <a:rPr lang="tr-TR" sz="2600" b="1" dirty="0">
                <a:solidFill>
                  <a:srgbClr val="FF0000"/>
                </a:solidFill>
              </a:rPr>
              <a:t>x.wait();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/>
              <a:t>ile x durum değişkenine bağlı bir process beklemeye alınır. </a:t>
            </a:r>
          </a:p>
          <a:p>
            <a:pPr lvl="1"/>
            <a:r>
              <a:rPr lang="tr-TR" sz="2600" b="1" dirty="0">
                <a:solidFill>
                  <a:srgbClr val="FF0000"/>
                </a:solidFill>
              </a:rPr>
              <a:t>x.signal();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/>
              <a:t>ile x durum değişkenine bağlı beklemekte olan bir process çalışmaya devam eder.</a:t>
            </a:r>
          </a:p>
        </p:txBody>
      </p:sp>
    </p:spTree>
    <p:extLst>
      <p:ext uri="{BB962C8B-B14F-4D97-AF65-F5344CB8AC3E}">
        <p14:creationId xmlns:p14="http://schemas.microsoft.com/office/powerpoint/2010/main" val="1887787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21301E-78CD-431B-BA7E-8A456B55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İzleyiciler Örnek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C4380A0-48DD-4171-A9F8-E656E497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47</a:t>
            </a:fld>
            <a:endParaRPr lang="tr-TR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E128888E-DB32-4CEF-9547-369DDC78FA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x.signal()</a:t>
            </a:r>
            <a:r>
              <a:rPr lang="tr-TR" dirty="0"/>
              <a:t> işlemini </a:t>
            </a:r>
            <a:r>
              <a:rPr lang="tr-TR" b="1" dirty="0"/>
              <a:t>bir P process’i başlatmış olsun</a:t>
            </a:r>
            <a:r>
              <a:rPr lang="tr-TR" dirty="0"/>
              <a:t>. Aynı anda, </a:t>
            </a:r>
            <a:r>
              <a:rPr lang="tr-TR" b="1" dirty="0"/>
              <a:t>x durumuna bağlı beklemekte olan bir Q process’i olsun</a:t>
            </a:r>
            <a:r>
              <a:rPr lang="tr-TR" dirty="0"/>
              <a:t>. </a:t>
            </a:r>
          </a:p>
          <a:p>
            <a:r>
              <a:rPr lang="tr-TR" b="1" dirty="0"/>
              <a:t>Q process’i </a:t>
            </a:r>
            <a:r>
              <a:rPr lang="tr-TR" dirty="0"/>
              <a:t>çalışmaya başladığında, tekrar işlem yapmak isterse </a:t>
            </a:r>
            <a:r>
              <a:rPr lang="tr-TR" b="1" dirty="0"/>
              <a:t>P process’i beklemek zorundadır. </a:t>
            </a:r>
          </a:p>
          <a:p>
            <a:r>
              <a:rPr lang="tr-TR" dirty="0"/>
              <a:t>Aksi durumda, monitör içindeki P ve Q aynı anda aktif olur. </a:t>
            </a:r>
          </a:p>
          <a:p>
            <a:r>
              <a:rPr lang="tr-TR" dirty="0"/>
              <a:t>Bu durumda iki olasılık vardır: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Signal and wait</a:t>
            </a:r>
            <a:r>
              <a:rPr lang="tr-TR" dirty="0"/>
              <a:t>: P process’i, Q process’inin monitör’den ayrılmasını veya başka bir duruma geçmesini bekler.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Signal and continue</a:t>
            </a:r>
            <a:r>
              <a:rPr lang="tr-TR" dirty="0"/>
              <a:t>: Q process’i, P process’inin monitör’den ayrılmasını veya başka bir duruma geçmesini bekler.</a:t>
            </a:r>
          </a:p>
        </p:txBody>
      </p:sp>
    </p:spTree>
    <p:extLst>
      <p:ext uri="{BB962C8B-B14F-4D97-AF65-F5344CB8AC3E}">
        <p14:creationId xmlns:p14="http://schemas.microsoft.com/office/powerpoint/2010/main" val="1521341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21301E-78CD-431B-BA7E-8A456B55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İzleyiciler Örnek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C4380A0-48DD-4171-A9F8-E656E497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48</a:t>
            </a:fld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71C4098-7E4E-4AF2-8F91-8D20BB9E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086723"/>
            <a:ext cx="8312727" cy="558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9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Process senkronizasyonu </a:t>
            </a:r>
          </a:p>
          <a:p>
            <a:pPr>
              <a:spcBef>
                <a:spcPts val="600"/>
              </a:spcBef>
            </a:pPr>
            <a:r>
              <a:rPr lang="tr-TR" dirty="0"/>
              <a:t>Kritik bölüm problemi </a:t>
            </a:r>
          </a:p>
          <a:p>
            <a:pPr>
              <a:spcBef>
                <a:spcPts val="600"/>
              </a:spcBef>
            </a:pPr>
            <a:r>
              <a:rPr lang="tr-TR" dirty="0"/>
              <a:t>Peterson çözümü </a:t>
            </a:r>
          </a:p>
          <a:p>
            <a:pPr>
              <a:spcBef>
                <a:spcPts val="600"/>
              </a:spcBef>
            </a:pPr>
            <a:r>
              <a:rPr lang="tr-TR" dirty="0"/>
              <a:t>Senkronizasyon donanımı </a:t>
            </a:r>
          </a:p>
          <a:p>
            <a:pPr>
              <a:spcBef>
                <a:spcPts val="600"/>
              </a:spcBef>
            </a:pPr>
            <a:r>
              <a:rPr lang="tr-TR" dirty="0"/>
              <a:t>Mutex kilitlenmeleri </a:t>
            </a:r>
            <a:endParaRPr lang="tr-TR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tr-TR" dirty="0"/>
              <a:t>Semaforlar </a:t>
            </a:r>
          </a:p>
          <a:p>
            <a:pPr>
              <a:spcBef>
                <a:spcPts val="600"/>
              </a:spcBef>
            </a:pPr>
            <a:r>
              <a:rPr lang="tr-TR" dirty="0"/>
              <a:t>İzleyiciler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Alternatif yaklaşımlar</a:t>
            </a:r>
          </a:p>
        </p:txBody>
      </p:sp>
    </p:spTree>
    <p:extLst>
      <p:ext uri="{BB962C8B-B14F-4D97-AF65-F5344CB8AC3E}">
        <p14:creationId xmlns:p14="http://schemas.microsoft.com/office/powerpoint/2010/main" val="919592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Process senkronizasyonu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3517673"/>
            <a:ext cx="8229600" cy="2647631"/>
          </a:xfrm>
        </p:spPr>
        <p:txBody>
          <a:bodyPr>
            <a:normAutofit/>
          </a:bodyPr>
          <a:lstStyle/>
          <a:p>
            <a:r>
              <a:rPr lang="tr-TR" dirty="0"/>
              <a:t>İki örnek ayrı ayrı doğru olsa da eşzamanlı doğru çalışamayabilirler. </a:t>
            </a:r>
          </a:p>
          <a:p>
            <a:r>
              <a:rPr lang="tr-TR" b="1" dirty="0">
                <a:solidFill>
                  <a:srgbClr val="FF0000"/>
                </a:solidFill>
              </a:rPr>
              <a:t>counter=5</a:t>
            </a:r>
            <a:r>
              <a:rPr lang="tr-TR" dirty="0"/>
              <a:t> iken </a:t>
            </a:r>
            <a:r>
              <a:rPr lang="tr-TR" b="1" dirty="0">
                <a:solidFill>
                  <a:srgbClr val="FF0000"/>
                </a:solidFill>
              </a:rPr>
              <a:t>counter++</a:t>
            </a:r>
            <a:r>
              <a:rPr lang="tr-TR" dirty="0"/>
              <a:t> ve </a:t>
            </a:r>
            <a:r>
              <a:rPr lang="tr-TR" b="1" dirty="0">
                <a:solidFill>
                  <a:srgbClr val="FF0000"/>
                </a:solidFill>
              </a:rPr>
              <a:t>counter-–</a:t>
            </a:r>
            <a:r>
              <a:rPr lang="tr-TR" dirty="0"/>
              <a:t> deyimlerinin aynı anda çalıştığını düşünelim. </a:t>
            </a:r>
          </a:p>
          <a:p>
            <a:r>
              <a:rPr lang="tr-TR" dirty="0"/>
              <a:t>Farklı zaman aralıklarında çalışmış olsalardı </a:t>
            </a:r>
            <a:r>
              <a:rPr lang="tr-TR" b="1" dirty="0">
                <a:solidFill>
                  <a:srgbClr val="FF0000"/>
                </a:solidFill>
              </a:rPr>
              <a:t>counter=5</a:t>
            </a:r>
            <a:r>
              <a:rPr lang="tr-TR" dirty="0"/>
              <a:t> olacaktı.</a:t>
            </a:r>
            <a:endParaRPr lang="tr-TR" sz="2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5288220-A351-4B7B-9978-A252F08EC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6" y="1189653"/>
            <a:ext cx="8912369" cy="23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00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8685982-94FB-4A06-9D0F-E8DA7B981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43" y="3593162"/>
            <a:ext cx="4396761" cy="270086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B4552E7-CF19-429D-8209-34B10828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Alternatif yaklaşımlar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79F2B48A-8913-4E3D-9B61-0721F444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E0BA92-ADEE-47DB-8284-5971C981BC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Transactional memory</a:t>
            </a:r>
            <a:r>
              <a:rPr lang="tr-TR" dirty="0"/>
              <a:t> </a:t>
            </a:r>
          </a:p>
          <a:p>
            <a:r>
              <a:rPr lang="tr-TR" b="1" dirty="0"/>
              <a:t>Multicore sistemlerde</a:t>
            </a:r>
            <a:r>
              <a:rPr lang="tr-TR" dirty="0"/>
              <a:t>, mutex lock, semafor gibi mekanizmalarda </a:t>
            </a:r>
            <a:r>
              <a:rPr lang="tr-TR" b="1" dirty="0"/>
              <a:t>deadlock gibi problemlerin oluşma riski bulunmaktadır</a:t>
            </a:r>
            <a:r>
              <a:rPr lang="tr-TR" dirty="0"/>
              <a:t>. </a:t>
            </a:r>
          </a:p>
          <a:p>
            <a:r>
              <a:rPr lang="tr-TR" dirty="0"/>
              <a:t>Bunun yanı sıra, </a:t>
            </a:r>
            <a:r>
              <a:rPr lang="tr-TR" b="1" dirty="0"/>
              <a:t>thread sayısı arttıkça deadlock problemlerinin ortaya çıkma olasılığı artmaktadır</a:t>
            </a:r>
            <a:r>
              <a:rPr lang="tr-TR" dirty="0"/>
              <a:t>. </a:t>
            </a:r>
          </a:p>
          <a:p>
            <a:r>
              <a:rPr lang="tr-TR" b="1" dirty="0"/>
              <a:t>Klasik mutex lock </a:t>
            </a:r>
            <a:br>
              <a:rPr lang="tr-TR" b="1" dirty="0"/>
            </a:br>
            <a:r>
              <a:rPr lang="tr-TR" b="1" dirty="0"/>
              <a:t>(veya semafor)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kullanılarak paylaşılmış</a:t>
            </a:r>
            <a:br>
              <a:rPr lang="tr-TR" dirty="0"/>
            </a:br>
            <a:r>
              <a:rPr lang="tr-TR" dirty="0"/>
              <a:t>veride güncelleme yapan</a:t>
            </a:r>
            <a:br>
              <a:rPr lang="tr-TR" dirty="0"/>
            </a:br>
            <a:r>
              <a:rPr lang="tr-TR" b="1" dirty="0"/>
              <a:t>update()</a:t>
            </a:r>
            <a:r>
              <a:rPr lang="tr-TR" dirty="0"/>
              <a:t> fonksiyonu </a:t>
            </a:r>
            <a:br>
              <a:rPr lang="tr-TR" dirty="0"/>
            </a:br>
            <a:r>
              <a:rPr lang="tr-TR" dirty="0"/>
              <a:t>yandaki gibi yazılabilir.</a:t>
            </a:r>
          </a:p>
        </p:txBody>
      </p:sp>
    </p:spTree>
    <p:extLst>
      <p:ext uri="{BB962C8B-B14F-4D97-AF65-F5344CB8AC3E}">
        <p14:creationId xmlns:p14="http://schemas.microsoft.com/office/powerpoint/2010/main" val="1575301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54D6E13C-D801-4B63-8F91-67541F2AB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678" y="3861048"/>
            <a:ext cx="4398818" cy="206086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B4552E7-CF19-429D-8209-34B10828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Alternatif yaklaşımlar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79F2B48A-8913-4E3D-9B61-0721F444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E0BA92-ADEE-47DB-8284-5971C981BC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Transactional memory</a:t>
            </a:r>
            <a:r>
              <a:rPr lang="tr-TR" dirty="0"/>
              <a:t> </a:t>
            </a:r>
          </a:p>
          <a:p>
            <a:r>
              <a:rPr lang="tr-TR" dirty="0"/>
              <a:t>Klasik kilitleme yöntemlerine alternatif olarak programlama dillerine yeni özellikler eklenmiştir. </a:t>
            </a:r>
          </a:p>
          <a:p>
            <a:r>
              <a:rPr lang="tr-TR" dirty="0"/>
              <a:t>Örneğin, </a:t>
            </a:r>
            <a:r>
              <a:rPr lang="tr-TR" b="1" dirty="0"/>
              <a:t>atomic(S)</a:t>
            </a:r>
            <a:r>
              <a:rPr lang="tr-TR" dirty="0"/>
              <a:t> kullanılarak </a:t>
            </a:r>
            <a:r>
              <a:rPr lang="tr-TR" b="1" dirty="0"/>
              <a:t>S işlemlerinin tümünün transaction olarak gerçekleştirilmesi sağlanır</a:t>
            </a:r>
            <a:r>
              <a:rPr lang="tr-TR" dirty="0"/>
              <a:t>. </a:t>
            </a:r>
          </a:p>
          <a:p>
            <a:r>
              <a:rPr lang="tr-TR" dirty="0"/>
              <a:t>Lock işlemine gerek </a:t>
            </a:r>
            <a:br>
              <a:rPr lang="tr-TR" dirty="0"/>
            </a:br>
            <a:r>
              <a:rPr lang="tr-TR" dirty="0"/>
              <a:t>kalmadan ve kilitlenme </a:t>
            </a:r>
            <a:br>
              <a:rPr lang="tr-TR" dirty="0"/>
            </a:br>
            <a:r>
              <a:rPr lang="tr-TR" dirty="0"/>
              <a:t>olmadan işlem </a:t>
            </a:r>
            <a:br>
              <a:rPr lang="tr-TR" dirty="0"/>
            </a:br>
            <a:r>
              <a:rPr lang="tr-TR" dirty="0"/>
              <a:t>tamamlanır.</a:t>
            </a:r>
          </a:p>
        </p:txBody>
      </p:sp>
    </p:spTree>
    <p:extLst>
      <p:ext uri="{BB962C8B-B14F-4D97-AF65-F5344CB8AC3E}">
        <p14:creationId xmlns:p14="http://schemas.microsoft.com/office/powerpoint/2010/main" val="167772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Process senkronizasyonu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counter++</a:t>
            </a:r>
            <a:r>
              <a:rPr lang="tr-TR" dirty="0"/>
              <a:t> için makine komutları aşağıdaki gibi olabilir. </a:t>
            </a:r>
          </a:p>
          <a:p>
            <a:endParaRPr lang="tr-TR" dirty="0"/>
          </a:p>
          <a:p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counter--</a:t>
            </a:r>
            <a:r>
              <a:rPr lang="tr-TR" dirty="0"/>
              <a:t> için makine komutları da aşağıdaki gibi olabilir. </a:t>
            </a:r>
          </a:p>
          <a:p>
            <a:endParaRPr lang="tr-TR" dirty="0"/>
          </a:p>
          <a:p>
            <a:endParaRPr lang="tr-TR" dirty="0"/>
          </a:p>
          <a:p>
            <a:r>
              <a:rPr lang="tr-TR" i="1" dirty="0"/>
              <a:t>register</a:t>
            </a:r>
            <a:r>
              <a:rPr lang="tr-TR" i="1" baseline="-25000" dirty="0"/>
              <a:t>1</a:t>
            </a:r>
            <a:r>
              <a:rPr lang="tr-TR" dirty="0"/>
              <a:t> ve </a:t>
            </a:r>
            <a:r>
              <a:rPr lang="tr-TR" i="1" dirty="0"/>
              <a:t>register</a:t>
            </a:r>
            <a:r>
              <a:rPr lang="tr-TR" i="1" baseline="-25000" dirty="0"/>
              <a:t>2</a:t>
            </a:r>
            <a:r>
              <a:rPr lang="tr-TR" dirty="0"/>
              <a:t> aynı (EAX, $s0 gibi) veya farklı register’lar olabilir.</a:t>
            </a:r>
            <a:endParaRPr lang="tr-TR" sz="2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0E70CF9-C21E-4519-A970-1E58B9496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207" y="1700808"/>
            <a:ext cx="3589586" cy="148778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5FA6FE1-59E3-42B8-992C-CE0F4AF80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079" y="3611978"/>
            <a:ext cx="3573843" cy="14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9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9058F92-F207-4457-BA7F-5FE8142F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2276872"/>
            <a:ext cx="7557025" cy="194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Process senkronizasyonu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 fontScale="925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counter++</a:t>
            </a:r>
            <a:r>
              <a:rPr lang="tr-TR" dirty="0"/>
              <a:t> ve </a:t>
            </a:r>
            <a:r>
              <a:rPr lang="tr-TR" b="1" dirty="0">
                <a:solidFill>
                  <a:srgbClr val="FF0000"/>
                </a:solidFill>
              </a:rPr>
              <a:t>counter--</a:t>
            </a:r>
            <a:r>
              <a:rPr lang="tr-TR" dirty="0"/>
              <a:t> için sıralı zaman aralıklarında yapılan mikroişlemler aşağıdaki gibi olabilir.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lvl="1"/>
            <a:r>
              <a:rPr lang="tr-TR" dirty="0"/>
              <a:t>Yukarıdaki sırada buffer’daki eleman sayısı 4 olarak görülür, </a:t>
            </a:r>
            <a:r>
              <a:rPr lang="tr-TR" b="1" dirty="0"/>
              <a:t>ancak gerçekte buffer’daki eleman 5 tanedir</a:t>
            </a:r>
            <a:r>
              <a:rPr lang="tr-TR" dirty="0"/>
              <a:t>. </a:t>
            </a:r>
          </a:p>
          <a:p>
            <a:pPr lvl="1"/>
            <a:r>
              <a:rPr lang="tr-TR" b="1" dirty="0"/>
              <a:t>T4 ile T5 yer değiştirirse</a:t>
            </a:r>
            <a:r>
              <a:rPr lang="tr-TR" dirty="0"/>
              <a:t> buffer’daki </a:t>
            </a:r>
            <a:r>
              <a:rPr lang="tr-TR" b="1" dirty="0"/>
              <a:t>eleman sayısı 6</a:t>
            </a:r>
            <a:r>
              <a:rPr lang="tr-TR" dirty="0"/>
              <a:t> olarak görülecektir. </a:t>
            </a:r>
          </a:p>
          <a:p>
            <a:pPr lvl="1"/>
            <a:r>
              <a:rPr lang="tr-TR" b="1" dirty="0"/>
              <a:t>İki process aynı anda counter değişkeni üzerinde işlem yaptığından sonuç yanlış olmaktadır.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143174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Process senkronizasyonu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Aynı değişkene </a:t>
            </a:r>
            <a:r>
              <a:rPr lang="tr-TR" b="1" dirty="0"/>
              <a:t>çok sayıda process’in erişmesi</a:t>
            </a:r>
            <a:r>
              <a:rPr lang="tr-TR" dirty="0"/>
              <a:t> durumunda sonuç değer erişim sırasına bağlı olarak değişecektir (</a:t>
            </a:r>
            <a:r>
              <a:rPr lang="tr-TR" b="1" i="1" dirty="0">
                <a:solidFill>
                  <a:srgbClr val="FF0000"/>
                </a:solidFill>
              </a:rPr>
              <a:t>race condition</a:t>
            </a:r>
            <a:r>
              <a:rPr lang="tr-TR" dirty="0"/>
              <a:t>).</a:t>
            </a:r>
          </a:p>
          <a:p>
            <a:r>
              <a:rPr lang="tr-TR" dirty="0"/>
              <a:t>Paylaşılan bir değişkene </a:t>
            </a:r>
            <a:r>
              <a:rPr lang="tr-TR" b="1" dirty="0"/>
              <a:t>aynı anda sadece bir process’in erişimi</a:t>
            </a:r>
            <a:r>
              <a:rPr lang="tr-TR" dirty="0"/>
              <a:t> sağlanmak zorundadır </a:t>
            </a:r>
            <a:br>
              <a:rPr lang="tr-TR" dirty="0"/>
            </a:br>
            <a:r>
              <a:rPr lang="tr-TR" dirty="0"/>
              <a:t>(</a:t>
            </a:r>
            <a:r>
              <a:rPr lang="tr-TR" b="1" i="1" dirty="0">
                <a:solidFill>
                  <a:srgbClr val="FF0000"/>
                </a:solidFill>
              </a:rPr>
              <a:t>process synchronization</a:t>
            </a:r>
            <a:r>
              <a:rPr lang="tr-TR" dirty="0"/>
              <a:t>). </a:t>
            </a:r>
          </a:p>
          <a:p>
            <a:r>
              <a:rPr lang="tr-TR" dirty="0"/>
              <a:t>Günümüzde işletim sistemlerinin farklı kısımlarındaki process’lerin </a:t>
            </a:r>
            <a:r>
              <a:rPr lang="tr-TR" b="1" dirty="0"/>
              <a:t>aynı veriye erişiminde senkronizasyon</a:t>
            </a:r>
            <a:r>
              <a:rPr lang="tr-TR" dirty="0"/>
              <a:t> yapılmak zorundadır. </a:t>
            </a:r>
          </a:p>
          <a:p>
            <a:r>
              <a:rPr lang="tr-TR" b="1" dirty="0"/>
              <a:t>Multicore işlemcilerde çalışan multithread uygulamalarda da process senkronizasyonu yapılmak zorundadır.</a:t>
            </a:r>
          </a:p>
          <a:p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123995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Process senkronizasyonu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Kritik bölüm problemi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Peterson çözümü </a:t>
            </a:r>
          </a:p>
          <a:p>
            <a:pPr>
              <a:spcBef>
                <a:spcPts val="600"/>
              </a:spcBef>
            </a:pPr>
            <a:r>
              <a:rPr lang="tr-TR" dirty="0"/>
              <a:t>Senkronizasyon donanımı </a:t>
            </a:r>
          </a:p>
          <a:p>
            <a:pPr>
              <a:spcBef>
                <a:spcPts val="600"/>
              </a:spcBef>
            </a:pPr>
            <a:r>
              <a:rPr lang="tr-TR" dirty="0"/>
              <a:t>Mutex kilitlenmeleri </a:t>
            </a:r>
          </a:p>
          <a:p>
            <a:pPr>
              <a:spcBef>
                <a:spcPts val="600"/>
              </a:spcBef>
            </a:pPr>
            <a:r>
              <a:rPr lang="tr-TR" dirty="0"/>
              <a:t>Semaforlar </a:t>
            </a:r>
          </a:p>
          <a:p>
            <a:pPr>
              <a:spcBef>
                <a:spcPts val="600"/>
              </a:spcBef>
            </a:pPr>
            <a:r>
              <a:rPr lang="tr-TR" dirty="0"/>
              <a:t>İzleyiciler </a:t>
            </a:r>
          </a:p>
          <a:p>
            <a:pPr>
              <a:spcBef>
                <a:spcPts val="600"/>
              </a:spcBef>
            </a:pPr>
            <a:r>
              <a:rPr lang="tr-TR" dirty="0"/>
              <a:t>Alternatif yaklaşımlar</a:t>
            </a:r>
          </a:p>
        </p:txBody>
      </p:sp>
    </p:spTree>
    <p:extLst>
      <p:ext uri="{BB962C8B-B14F-4D97-AF65-F5344CB8AC3E}">
        <p14:creationId xmlns:p14="http://schemas.microsoft.com/office/powerpoint/2010/main" val="3155147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7589</TotalTime>
  <Words>2437</Words>
  <Application>Microsoft Office PowerPoint</Application>
  <PresentationFormat>Ekran Gösterisi (4:3)</PresentationFormat>
  <Paragraphs>379</Paragraphs>
  <Slides>51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9" baseType="lpstr">
      <vt:lpstr>Bookman Old Style</vt:lpstr>
      <vt:lpstr>Calibri</vt:lpstr>
      <vt:lpstr>Consolas</vt:lpstr>
      <vt:lpstr>Gill Sans MT</vt:lpstr>
      <vt:lpstr>Verdana</vt:lpstr>
      <vt:lpstr>Wingdings</vt:lpstr>
      <vt:lpstr>Wingdings 3</vt:lpstr>
      <vt:lpstr>Origin</vt:lpstr>
      <vt:lpstr>Süreç Senkronizasyonu</vt:lpstr>
      <vt:lpstr>Konular</vt:lpstr>
      <vt:lpstr>Process senkronizasyonu</vt:lpstr>
      <vt:lpstr>Process senkronizasyonu</vt:lpstr>
      <vt:lpstr>Process senkronizasyonu</vt:lpstr>
      <vt:lpstr>Process senkronizasyonu</vt:lpstr>
      <vt:lpstr>Process senkronizasyonu</vt:lpstr>
      <vt:lpstr>Process senkronizasyonu</vt:lpstr>
      <vt:lpstr>Konular</vt:lpstr>
      <vt:lpstr>Kritik bölüm problemi</vt:lpstr>
      <vt:lpstr>Örnek: Selection Sort</vt:lpstr>
      <vt:lpstr>OpenMP’de kritik bölümler</vt:lpstr>
      <vt:lpstr>OpenMP Selection Sort</vt:lpstr>
      <vt:lpstr>Örnek: Selection Sort</vt:lpstr>
      <vt:lpstr>OpenMP Selection Sort</vt:lpstr>
      <vt:lpstr>Kritik bölüm problemi</vt:lpstr>
      <vt:lpstr>Kritik bölüm problemi</vt:lpstr>
      <vt:lpstr>Kritik bölüm problemi</vt:lpstr>
      <vt:lpstr>Kritik bölüm problemi</vt:lpstr>
      <vt:lpstr>Konular</vt:lpstr>
      <vt:lpstr>Peterson çözümü</vt:lpstr>
      <vt:lpstr>PowerPoint Sunusu</vt:lpstr>
      <vt:lpstr>Konular</vt:lpstr>
      <vt:lpstr>Senkronizasyon donanımı</vt:lpstr>
      <vt:lpstr>Senkronizasyon donanımı</vt:lpstr>
      <vt:lpstr>Senkronizasyon donanımı</vt:lpstr>
      <vt:lpstr>PowerPoint Sunusu</vt:lpstr>
      <vt:lpstr>Konular</vt:lpstr>
      <vt:lpstr>Mutex kilitlenmeleri</vt:lpstr>
      <vt:lpstr>Mutex kilitlenmeleri</vt:lpstr>
      <vt:lpstr>Mutex kilitlenmeleri</vt:lpstr>
      <vt:lpstr>Konular</vt:lpstr>
      <vt:lpstr>Semaforlar</vt:lpstr>
      <vt:lpstr>Semaforlar</vt:lpstr>
      <vt:lpstr>Semaforlar</vt:lpstr>
      <vt:lpstr>Semaforlar</vt:lpstr>
      <vt:lpstr>Semaforlar</vt:lpstr>
      <vt:lpstr>Semaforlar</vt:lpstr>
      <vt:lpstr>Semaforlar</vt:lpstr>
      <vt:lpstr>Semaforlar</vt:lpstr>
      <vt:lpstr>Konular</vt:lpstr>
      <vt:lpstr>İzleyiciler</vt:lpstr>
      <vt:lpstr>İzleyiciler</vt:lpstr>
      <vt:lpstr>İzleyiciler</vt:lpstr>
      <vt:lpstr>İzleyiciler</vt:lpstr>
      <vt:lpstr>İzleyiciler</vt:lpstr>
      <vt:lpstr>İzleyiciler Örnek</vt:lpstr>
      <vt:lpstr>İzleyiciler Örnek</vt:lpstr>
      <vt:lpstr>Konular</vt:lpstr>
      <vt:lpstr>Alternatif yaklaşımlar</vt:lpstr>
      <vt:lpstr>Alternatif yaklaşımlar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476</cp:revision>
  <dcterms:created xsi:type="dcterms:W3CDTF">2013-09-20T11:24:12Z</dcterms:created>
  <dcterms:modified xsi:type="dcterms:W3CDTF">2020-04-11T00:18:59Z</dcterms:modified>
</cp:coreProperties>
</file>