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387" autoAdjust="0"/>
  </p:normalViewPr>
  <p:slideViewPr>
    <p:cSldViewPr>
      <p:cViewPr varScale="1">
        <p:scale>
          <a:sx n="59" d="100"/>
          <a:sy n="59" d="100"/>
        </p:scale>
        <p:origin x="14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60C12-1A27-4A64-B0B2-F796C1A51EED}" type="datetimeFigureOut">
              <a:rPr lang="tr-TR" smtClean="0"/>
              <a:pPr/>
              <a:t>17.05.2021</a:t>
            </a:fld>
            <a:endParaRPr lang="tr-T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C25BA-1208-4CE7-BA56-982F150D70B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44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67544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CDFDF45-B05A-4083-AAC7-D93DF07C3BB8}" type="datetime1">
              <a:rPr lang="tr-TR" smtClean="0"/>
              <a:pPr/>
              <a:t>17.05.2021</a:t>
            </a:fld>
            <a:endParaRPr lang="tr-T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21152" y="6375608"/>
            <a:ext cx="222731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0EDD-4205-433A-B6CB-CF6DD2DA6306}" type="datetime1">
              <a:rPr lang="tr-TR" smtClean="0"/>
              <a:pPr/>
              <a:t>17.05.2021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127D-451D-47F7-9B1A-9E708C5295EA}" type="datetime1">
              <a:rPr lang="tr-TR" smtClean="0"/>
              <a:pPr/>
              <a:t>17.05.2021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3F5B-CA1F-4DB0-9F24-ACC79FBE47D7}" type="datetime1">
              <a:rPr lang="tr-TR" smtClean="0"/>
              <a:pPr/>
              <a:t>17.05.2021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26304" cy="365760"/>
          </a:xfrm>
          <a:solidFill>
            <a:schemeClr val="bg1"/>
          </a:solidFill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spcBef>
                <a:spcPts val="1200"/>
              </a:spcBef>
              <a:defRPr sz="2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2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960DCE6-766E-49E7-B2E2-340AE244AD26}" type="datetime1">
              <a:rPr lang="tr-TR" smtClean="0"/>
              <a:pPr/>
              <a:t>17.05.2021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9279-1099-4222-AFEC-1F85D6D8FBE7}" type="datetime1">
              <a:rPr lang="tr-TR" smtClean="0"/>
              <a:pPr/>
              <a:t>17.05.2021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A600-E9D0-4753-AE05-DF97FF1B874E}" type="datetime1">
              <a:rPr lang="tr-TR" smtClean="0"/>
              <a:pPr/>
              <a:t>17.05.2021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0A70-7FCC-4E86-B076-A7933EB67FD1}" type="datetime1">
              <a:rPr lang="tr-TR" smtClean="0"/>
              <a:pPr/>
              <a:t>17.05.2021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BC2A-2C61-4C3A-9217-4299804337F2}" type="datetime1">
              <a:rPr lang="tr-TR" smtClean="0"/>
              <a:pPr/>
              <a:t>17.05.2021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07F5-DE31-4F58-B5B9-CA4D40378050}" type="datetime1">
              <a:rPr lang="tr-TR" smtClean="0"/>
              <a:pPr/>
              <a:t>17.05.2021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95C6-6473-48B2-A712-1EE437C3E56F}" type="datetime1">
              <a:rPr lang="tr-TR" smtClean="0"/>
              <a:pPr/>
              <a:t>17.05.2021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3528" y="6237312"/>
            <a:ext cx="5760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536975" y="6375608"/>
            <a:ext cx="2139481" cy="36576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78150-2F3D-4E05-931D-3530E2373772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67544" y="6342464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8B272E-DE6C-4CD0-BFE9-F935876A97FC}" type="datetime1">
              <a:rPr lang="tr-TR" smtClean="0"/>
              <a:pPr/>
              <a:t>17.05.2021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8BE0AB-C53C-4C48-BD87-2B961062E5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İşlemci (CPU) Planlayıcı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3E372A2-56F1-4752-AE85-B8B1081CE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Dr. Cengiz Güngör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547DBBE-9C0B-40A5-BB42-8DF9C072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26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C2DBE-030F-4FD1-8868-31B86BD49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CD6F89F-1D70-4E63-BBBB-9D9B24EA6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10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048ECF1-B247-457C-B63A-B39E54A2FEE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u="sng" dirty="0"/>
              <a:t>İşlemci Planlayıcı (CPU </a:t>
            </a:r>
            <a:r>
              <a:rPr lang="tr-TR" b="1" i="1" u="sng" dirty="0" err="1"/>
              <a:t>Scheduler</a:t>
            </a:r>
            <a:r>
              <a:rPr lang="tr-TR" b="1" i="1" u="sng" dirty="0"/>
              <a:t>)</a:t>
            </a:r>
            <a:endParaRPr lang="tr-TR" dirty="0"/>
          </a:p>
          <a:p>
            <a:r>
              <a:rPr lang="tr-TR" dirty="0"/>
              <a:t>Planlayıcılar temel olarak iki kategoriye ayrılırlar:</a:t>
            </a:r>
          </a:p>
          <a:p>
            <a:pPr lvl="1"/>
            <a:r>
              <a:rPr lang="tr-TR" dirty="0"/>
              <a:t>Kesintili </a:t>
            </a:r>
            <a:r>
              <a:rPr lang="tr-TR" dirty="0">
                <a:solidFill>
                  <a:srgbClr val="FF0000"/>
                </a:solidFill>
              </a:rPr>
              <a:t>(</a:t>
            </a:r>
            <a:r>
              <a:rPr lang="tr-TR" b="1" i="1" dirty="0" err="1">
                <a:solidFill>
                  <a:srgbClr val="FF0000"/>
                </a:solidFill>
              </a:rPr>
              <a:t>preemptive</a:t>
            </a:r>
            <a:r>
              <a:rPr lang="tr-TR" dirty="0"/>
              <a:t>) algoritmalar.</a:t>
            </a:r>
          </a:p>
          <a:p>
            <a:pPr lvl="1"/>
            <a:r>
              <a:rPr lang="tr-TR" dirty="0"/>
              <a:t>Kesintisiz </a:t>
            </a:r>
            <a:r>
              <a:rPr lang="tr-TR" dirty="0">
                <a:solidFill>
                  <a:srgbClr val="FF0000"/>
                </a:solidFill>
              </a:rPr>
              <a:t>(</a:t>
            </a:r>
            <a:r>
              <a:rPr lang="tr-TR" b="1" i="1" dirty="0" err="1">
                <a:solidFill>
                  <a:srgbClr val="FF0000"/>
                </a:solidFill>
              </a:rPr>
              <a:t>non-preemptive</a:t>
            </a:r>
            <a:r>
              <a:rPr lang="tr-TR" dirty="0"/>
              <a:t>) algoritmalar.</a:t>
            </a:r>
          </a:p>
          <a:p>
            <a:r>
              <a:rPr lang="tr-TR" dirty="0"/>
              <a:t>Bu algoritmalar arasındaki </a:t>
            </a:r>
            <a:r>
              <a:rPr lang="tr-TR" b="1" dirty="0"/>
              <a:t>temel fark</a:t>
            </a:r>
            <a:r>
              <a:rPr lang="tr-TR" dirty="0"/>
              <a:t> işlemcinin bir işleme başladıktan sonra, işlemi tamamlamadan</a:t>
            </a:r>
            <a:r>
              <a:rPr lang="tr-TR" b="1" dirty="0"/>
              <a:t> başka işleme geçilip geçilmeyeceğidir</a:t>
            </a:r>
            <a:r>
              <a:rPr lang="tr-TR" dirty="0"/>
              <a:t>.</a:t>
            </a:r>
          </a:p>
          <a:p>
            <a:r>
              <a:rPr lang="tr-TR" dirty="0"/>
              <a:t>Örneğin her ne olursa olsun yüklenen bir A süreci 3 msn sonra bekleme kuyruğuna alınacak dersek buna kesintili algoritma denilir.</a:t>
            </a:r>
          </a:p>
          <a:p>
            <a:pPr lvl="1"/>
            <a:r>
              <a:rPr lang="tr-TR" dirty="0"/>
              <a:t>Göreceğimiz </a:t>
            </a:r>
            <a:r>
              <a:rPr lang="tr-TR" dirty="0" err="1"/>
              <a:t>RoundRobin</a:t>
            </a:r>
            <a:r>
              <a:rPr lang="tr-TR" dirty="0"/>
              <a:t> böyle bir algoritmadır.</a:t>
            </a:r>
          </a:p>
        </p:txBody>
      </p:sp>
    </p:spTree>
    <p:extLst>
      <p:ext uri="{BB962C8B-B14F-4D97-AF65-F5344CB8AC3E}">
        <p14:creationId xmlns:p14="http://schemas.microsoft.com/office/powerpoint/2010/main" val="32135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BFCE4D-2E37-4E96-BE4F-76E527B4A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kavramlar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1261678-A6E2-481B-AC71-127583AE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A71F708-734A-41FD-A0BB-52BF99593AB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u="sng" dirty="0" err="1"/>
              <a:t>Preemptive</a:t>
            </a:r>
            <a:r>
              <a:rPr lang="tr-TR" b="1" i="1" u="sng" dirty="0"/>
              <a:t> </a:t>
            </a:r>
            <a:r>
              <a:rPr lang="tr-TR" b="1" i="1" u="sng" dirty="0" err="1"/>
              <a:t>Scheduling</a:t>
            </a:r>
            <a:r>
              <a:rPr lang="tr-TR" dirty="0"/>
              <a:t> </a:t>
            </a:r>
          </a:p>
          <a:p>
            <a:r>
              <a:rPr lang="tr-TR" dirty="0"/>
              <a:t>CPU-</a:t>
            </a:r>
            <a:r>
              <a:rPr lang="tr-TR" dirty="0" err="1"/>
              <a:t>scheduling</a:t>
            </a:r>
            <a:r>
              <a:rPr lang="tr-TR" dirty="0"/>
              <a:t> kararı 4 durum altında gerçekleştirilir: 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dirty="0"/>
              <a:t>Bir </a:t>
            </a:r>
            <a:r>
              <a:rPr lang="tr-TR" dirty="0" err="1"/>
              <a:t>process</a:t>
            </a:r>
            <a:r>
              <a:rPr lang="tr-TR" dirty="0"/>
              <a:t> </a:t>
            </a:r>
            <a:r>
              <a:rPr lang="tr-TR" b="1" dirty="0"/>
              <a:t>çalışma durumundan bekleme durumuna</a:t>
            </a:r>
            <a:r>
              <a:rPr lang="tr-TR" dirty="0"/>
              <a:t> geçtiğinde (I/O isteği), 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dirty="0"/>
              <a:t>Bir </a:t>
            </a:r>
            <a:r>
              <a:rPr lang="tr-TR" dirty="0" err="1"/>
              <a:t>process</a:t>
            </a:r>
            <a:r>
              <a:rPr lang="tr-TR" dirty="0"/>
              <a:t> </a:t>
            </a:r>
            <a:r>
              <a:rPr lang="tr-TR" b="1" dirty="0"/>
              <a:t>çalışma durumundan hazır durumuna</a:t>
            </a:r>
            <a:r>
              <a:rPr lang="tr-TR" dirty="0"/>
              <a:t> geçtiğinde (</a:t>
            </a:r>
            <a:r>
              <a:rPr lang="tr-TR" dirty="0" err="1"/>
              <a:t>interrupt</a:t>
            </a:r>
            <a:r>
              <a:rPr lang="tr-TR" dirty="0"/>
              <a:t>), 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dirty="0"/>
              <a:t>Bir </a:t>
            </a:r>
            <a:r>
              <a:rPr lang="tr-TR" dirty="0" err="1"/>
              <a:t>process</a:t>
            </a:r>
            <a:r>
              <a:rPr lang="tr-TR" dirty="0"/>
              <a:t> </a:t>
            </a:r>
            <a:r>
              <a:rPr lang="tr-TR" b="1" dirty="0"/>
              <a:t>bekleme durumundan hazır durumuna</a:t>
            </a:r>
            <a:r>
              <a:rPr lang="tr-TR" dirty="0"/>
              <a:t> geçtiğinde (I/O tamamlanması), </a:t>
            </a:r>
          </a:p>
          <a:p>
            <a:pPr marL="731520" lvl="1" indent="-457200">
              <a:buFont typeface="+mj-lt"/>
              <a:buAutoNum type="arabicPeriod"/>
            </a:pPr>
            <a:r>
              <a:rPr lang="tr-TR" dirty="0"/>
              <a:t>Bir </a:t>
            </a:r>
            <a:r>
              <a:rPr lang="tr-TR" dirty="0" err="1"/>
              <a:t>process</a:t>
            </a:r>
            <a:r>
              <a:rPr lang="tr-TR" dirty="0"/>
              <a:t> </a:t>
            </a:r>
            <a:r>
              <a:rPr lang="tr-TR" b="1" dirty="0"/>
              <a:t>sonlandırıldığında</a:t>
            </a:r>
            <a:r>
              <a:rPr lang="tr-TR" dirty="0"/>
              <a:t>. </a:t>
            </a:r>
          </a:p>
          <a:p>
            <a:r>
              <a:rPr lang="tr-TR" dirty="0"/>
              <a:t>Eğer </a:t>
            </a:r>
            <a:r>
              <a:rPr lang="tr-TR" dirty="0" err="1"/>
              <a:t>scheduling</a:t>
            </a:r>
            <a:r>
              <a:rPr lang="tr-TR" dirty="0"/>
              <a:t> işlemi 1. ve 4. durumlarda gerçekleşmişse, buna </a:t>
            </a:r>
            <a:r>
              <a:rPr lang="tr-TR" b="1" dirty="0" err="1"/>
              <a:t>nonpreemptive</a:t>
            </a:r>
            <a:r>
              <a:rPr lang="tr-TR" b="1" dirty="0"/>
              <a:t> </a:t>
            </a:r>
            <a:r>
              <a:rPr lang="tr-TR" dirty="0"/>
              <a:t>veya</a:t>
            </a:r>
            <a:r>
              <a:rPr lang="tr-TR" b="1" dirty="0"/>
              <a:t> </a:t>
            </a:r>
            <a:r>
              <a:rPr lang="tr-TR" b="1" dirty="0" err="1"/>
              <a:t>cooperative</a:t>
            </a:r>
            <a:r>
              <a:rPr lang="tr-TR" b="1" dirty="0"/>
              <a:t> </a:t>
            </a:r>
            <a:r>
              <a:rPr lang="tr-TR" b="1" dirty="0" err="1"/>
              <a:t>scheduling</a:t>
            </a:r>
            <a:r>
              <a:rPr lang="tr-TR" dirty="0"/>
              <a:t> denir. </a:t>
            </a:r>
          </a:p>
          <a:p>
            <a:r>
              <a:rPr lang="tr-TR" dirty="0"/>
              <a:t>2. ve 3. durumlarda gerçekleşmişse </a:t>
            </a:r>
            <a:r>
              <a:rPr lang="tr-TR" b="1" dirty="0" err="1"/>
              <a:t>preemptive</a:t>
            </a:r>
            <a:r>
              <a:rPr lang="tr-TR" b="1" dirty="0"/>
              <a:t> </a:t>
            </a:r>
            <a:r>
              <a:rPr lang="tr-TR" b="1" dirty="0" err="1"/>
              <a:t>scheduling</a:t>
            </a:r>
            <a:r>
              <a:rPr lang="tr-TR" dirty="0"/>
              <a:t> denir.</a:t>
            </a:r>
          </a:p>
        </p:txBody>
      </p:sp>
    </p:spTree>
    <p:extLst>
      <p:ext uri="{BB962C8B-B14F-4D97-AF65-F5344CB8AC3E}">
        <p14:creationId xmlns:p14="http://schemas.microsoft.com/office/powerpoint/2010/main" val="1049629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BFCE4D-2E37-4E96-BE4F-76E527B4A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kavramlar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1261678-A6E2-481B-AC71-127583AE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A71F708-734A-41FD-A0BB-52BF99593AB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u="sng" dirty="0" err="1"/>
              <a:t>Preemptive</a:t>
            </a:r>
            <a:r>
              <a:rPr lang="tr-TR" b="1" i="1" u="sng" dirty="0"/>
              <a:t> </a:t>
            </a:r>
            <a:r>
              <a:rPr lang="tr-TR" b="1" i="1" u="sng" dirty="0" err="1"/>
              <a:t>Scheduling</a:t>
            </a:r>
            <a:r>
              <a:rPr lang="tr-TR" dirty="0"/>
              <a:t> </a:t>
            </a:r>
          </a:p>
          <a:p>
            <a:r>
              <a:rPr lang="tr-TR" b="1" dirty="0" err="1"/>
              <a:t>Nonpreemptive</a:t>
            </a:r>
            <a:r>
              <a:rPr lang="tr-TR" b="1" dirty="0"/>
              <a:t> </a:t>
            </a:r>
            <a:r>
              <a:rPr lang="tr-TR" b="1" dirty="0" err="1"/>
              <a:t>scheduling’te</a:t>
            </a:r>
            <a:r>
              <a:rPr lang="tr-TR" dirty="0"/>
              <a:t>, CPU bir </a:t>
            </a:r>
            <a:r>
              <a:rPr lang="tr-TR" dirty="0" err="1"/>
              <a:t>process’e</a:t>
            </a:r>
            <a:r>
              <a:rPr lang="tr-TR" dirty="0"/>
              <a:t> tahsis edilmişse, bu </a:t>
            </a:r>
            <a:r>
              <a:rPr lang="tr-TR" dirty="0" err="1"/>
              <a:t>process</a:t>
            </a:r>
            <a:r>
              <a:rPr lang="tr-TR" dirty="0"/>
              <a:t> sonlandırılıncaya kadar, CPU’yu serbest bırakıncaya kadar veya bekler durumuna geçinceye kadar tutar. </a:t>
            </a:r>
          </a:p>
          <a:p>
            <a:pPr lvl="1"/>
            <a:r>
              <a:rPr lang="tr-TR" dirty="0"/>
              <a:t>Windows 3.1’te </a:t>
            </a:r>
            <a:r>
              <a:rPr lang="tr-TR" dirty="0" err="1"/>
              <a:t>nonpreemptive</a:t>
            </a:r>
            <a:r>
              <a:rPr lang="tr-TR" dirty="0"/>
              <a:t> </a:t>
            </a:r>
            <a:r>
              <a:rPr lang="tr-TR" dirty="0" err="1"/>
              <a:t>scheduling</a:t>
            </a:r>
            <a:r>
              <a:rPr lang="tr-TR" dirty="0"/>
              <a:t> kullanmıştı. </a:t>
            </a:r>
          </a:p>
          <a:p>
            <a:pPr lvl="1"/>
            <a:r>
              <a:rPr lang="tr-TR" dirty="0"/>
              <a:t>Diğer tüm Windows versiyonları ve Mac OS X işletim sisteminde </a:t>
            </a:r>
            <a:r>
              <a:rPr lang="tr-TR" dirty="0" err="1"/>
              <a:t>preemptive</a:t>
            </a:r>
            <a:r>
              <a:rPr lang="tr-TR" dirty="0"/>
              <a:t> </a:t>
            </a:r>
            <a:r>
              <a:rPr lang="tr-TR" dirty="0" err="1"/>
              <a:t>scheduling</a:t>
            </a:r>
            <a:r>
              <a:rPr lang="tr-TR" dirty="0"/>
              <a:t> kullanmaktadır. </a:t>
            </a:r>
          </a:p>
          <a:p>
            <a:r>
              <a:rPr lang="tr-TR" b="1" dirty="0" err="1"/>
              <a:t>Preemptive</a:t>
            </a:r>
            <a:r>
              <a:rPr lang="tr-TR" b="1" dirty="0"/>
              <a:t> </a:t>
            </a:r>
            <a:r>
              <a:rPr lang="tr-TR" b="1" dirty="0" err="1"/>
              <a:t>scheduling</a:t>
            </a:r>
            <a:r>
              <a:rPr lang="tr-TR" b="1" dirty="0"/>
              <a:t> veri paylaşımı yaptığında </a:t>
            </a:r>
            <a:r>
              <a:rPr lang="tr-TR" b="1" i="1" dirty="0" err="1">
                <a:solidFill>
                  <a:srgbClr val="FF0000"/>
                </a:solidFill>
              </a:rPr>
              <a:t>race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condition</a:t>
            </a:r>
            <a:r>
              <a:rPr lang="tr-TR" b="1" dirty="0"/>
              <a:t> gerçekleşir.</a:t>
            </a:r>
          </a:p>
          <a:p>
            <a:r>
              <a:rPr lang="tr-TR" dirty="0"/>
              <a:t>Bir </a:t>
            </a:r>
            <a:r>
              <a:rPr lang="tr-TR" dirty="0" err="1"/>
              <a:t>process</a:t>
            </a:r>
            <a:r>
              <a:rPr lang="tr-TR" dirty="0"/>
              <a:t> </a:t>
            </a:r>
            <a:r>
              <a:rPr lang="tr-TR" dirty="0" err="1"/>
              <a:t>kernel</a:t>
            </a:r>
            <a:r>
              <a:rPr lang="tr-TR" dirty="0"/>
              <a:t> verisi üzerinde değişiklik yaparken yarıda kesilerek başka bir </a:t>
            </a:r>
            <a:r>
              <a:rPr lang="tr-TR" dirty="0" err="1"/>
              <a:t>process’e</a:t>
            </a:r>
            <a:r>
              <a:rPr lang="tr-TR" dirty="0"/>
              <a:t> geçilmesi ve aynı veriye erişim yapılması halinde çakışma meydana gelir.</a:t>
            </a:r>
          </a:p>
        </p:txBody>
      </p:sp>
    </p:spTree>
    <p:extLst>
      <p:ext uri="{BB962C8B-B14F-4D97-AF65-F5344CB8AC3E}">
        <p14:creationId xmlns:p14="http://schemas.microsoft.com/office/powerpoint/2010/main" val="4089886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BFCE4D-2E37-4E96-BE4F-76E527B4A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kavramlar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1261678-A6E2-481B-AC71-127583AE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A71F708-734A-41FD-A0BB-52BF99593AB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i="1" u="sng" dirty="0" err="1"/>
              <a:t>Görevlendirici</a:t>
            </a:r>
            <a:r>
              <a:rPr lang="tr-TR" b="1" i="1" u="sng" dirty="0"/>
              <a:t> (</a:t>
            </a:r>
            <a:r>
              <a:rPr lang="tr-TR" b="1" i="1" u="sng" dirty="0" err="1"/>
              <a:t>Dispatcher</a:t>
            </a:r>
            <a:r>
              <a:rPr lang="tr-TR" b="1" i="1" u="sng" dirty="0"/>
              <a:t>)</a:t>
            </a:r>
            <a:r>
              <a:rPr lang="tr-TR" dirty="0"/>
              <a:t> </a:t>
            </a:r>
          </a:p>
          <a:p>
            <a:r>
              <a:rPr lang="tr-TR" b="1" i="1" dirty="0">
                <a:solidFill>
                  <a:srgbClr val="FF0000"/>
                </a:solidFill>
              </a:rPr>
              <a:t>CPU </a:t>
            </a:r>
            <a:r>
              <a:rPr lang="tr-TR" b="1" i="1" dirty="0" err="1">
                <a:solidFill>
                  <a:srgbClr val="FF0000"/>
                </a:solidFill>
              </a:rPr>
              <a:t>scheduling</a:t>
            </a:r>
            <a:r>
              <a:rPr lang="tr-TR" dirty="0"/>
              <a:t> işlevini gerçekleştiren bileşen </a:t>
            </a:r>
            <a:r>
              <a:rPr lang="tr-TR" b="1" i="1" dirty="0" err="1">
                <a:solidFill>
                  <a:srgbClr val="FF0000"/>
                </a:solidFill>
              </a:rPr>
              <a:t>dispatcher</a:t>
            </a:r>
            <a:r>
              <a:rPr lang="tr-TR" dirty="0"/>
              <a:t> olarak adlandırılır. </a:t>
            </a:r>
          </a:p>
          <a:p>
            <a:r>
              <a:rPr lang="tr-TR" b="1" dirty="0" err="1"/>
              <a:t>Dispatcher</a:t>
            </a:r>
            <a:r>
              <a:rPr lang="tr-TR" b="1" dirty="0"/>
              <a:t>, </a:t>
            </a:r>
            <a:r>
              <a:rPr lang="tr-TR" b="1" dirty="0" err="1"/>
              <a:t>short-term</a:t>
            </a:r>
            <a:r>
              <a:rPr lang="tr-TR" b="1" dirty="0"/>
              <a:t> </a:t>
            </a:r>
            <a:r>
              <a:rPr lang="tr-TR" b="1" dirty="0" err="1"/>
              <a:t>scheduler</a:t>
            </a:r>
            <a:r>
              <a:rPr lang="tr-TR" b="1" dirty="0"/>
              <a:t> tarafından CPU’ya atanacak </a:t>
            </a:r>
            <a:r>
              <a:rPr lang="tr-TR" b="1" dirty="0" err="1"/>
              <a:t>process’i</a:t>
            </a:r>
            <a:r>
              <a:rPr lang="tr-TR" b="1" dirty="0"/>
              <a:t> seçer</a:t>
            </a:r>
            <a:r>
              <a:rPr lang="tr-TR" dirty="0"/>
              <a:t>. </a:t>
            </a:r>
          </a:p>
          <a:p>
            <a:r>
              <a:rPr lang="tr-TR" dirty="0" err="1"/>
              <a:t>Dispatcher</a:t>
            </a:r>
            <a:r>
              <a:rPr lang="tr-TR" dirty="0"/>
              <a:t> aşağıdaki işlevleri içermektedir: </a:t>
            </a:r>
          </a:p>
          <a:p>
            <a:pPr lvl="1"/>
            <a:r>
              <a:rPr lang="tr-TR" dirty="0" err="1"/>
              <a:t>Context</a:t>
            </a:r>
            <a:r>
              <a:rPr lang="tr-TR" dirty="0"/>
              <a:t> geçişi </a:t>
            </a:r>
          </a:p>
          <a:p>
            <a:pPr lvl="1"/>
            <a:r>
              <a:rPr lang="tr-TR" dirty="0"/>
              <a:t>Kullanıcı </a:t>
            </a:r>
            <a:r>
              <a:rPr lang="tr-TR" dirty="0" err="1"/>
              <a:t>moduna</a:t>
            </a:r>
            <a:r>
              <a:rPr lang="tr-TR" dirty="0"/>
              <a:t> geçiş </a:t>
            </a:r>
          </a:p>
          <a:p>
            <a:pPr lvl="1"/>
            <a:r>
              <a:rPr lang="tr-TR" dirty="0"/>
              <a:t>Programı yeniden başlatmak için kullanıcı programında uygun konuma atlama </a:t>
            </a:r>
          </a:p>
          <a:p>
            <a:r>
              <a:rPr lang="tr-TR" dirty="0" err="1"/>
              <a:t>Dispatcher’ın</a:t>
            </a:r>
            <a:r>
              <a:rPr lang="tr-TR" dirty="0"/>
              <a:t> </a:t>
            </a:r>
            <a:r>
              <a:rPr lang="tr-TR" b="1" dirty="0"/>
              <a:t>çok hızlı bir şekilde geçiş</a:t>
            </a:r>
            <a:r>
              <a:rPr lang="tr-TR" dirty="0"/>
              <a:t> yapması zorunludur. </a:t>
            </a:r>
          </a:p>
          <a:p>
            <a:r>
              <a:rPr lang="tr-TR" dirty="0" err="1"/>
              <a:t>Process’ler</a:t>
            </a:r>
            <a:r>
              <a:rPr lang="tr-TR" dirty="0"/>
              <a:t> arasında geçiş süresine </a:t>
            </a:r>
            <a:r>
              <a:rPr lang="tr-TR" b="1" i="1" dirty="0" err="1">
                <a:solidFill>
                  <a:srgbClr val="FF0000"/>
                </a:solidFill>
              </a:rPr>
              <a:t>dispatch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latency</a:t>
            </a:r>
            <a:r>
              <a:rPr lang="tr-TR" dirty="0"/>
              <a:t> denilmektedir.</a:t>
            </a:r>
          </a:p>
        </p:txBody>
      </p:sp>
    </p:spTree>
    <p:extLst>
      <p:ext uri="{BB962C8B-B14F-4D97-AF65-F5344CB8AC3E}">
        <p14:creationId xmlns:p14="http://schemas.microsoft.com/office/powerpoint/2010/main" val="4232562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Temel kavramlar</a:t>
            </a:r>
          </a:p>
          <a:p>
            <a:r>
              <a:rPr lang="tr-TR" b="1" dirty="0">
                <a:solidFill>
                  <a:srgbClr val="FF0000"/>
                </a:solidFill>
              </a:rPr>
              <a:t>Planlama kriterleri</a:t>
            </a:r>
          </a:p>
          <a:p>
            <a:r>
              <a:rPr lang="tr-TR" dirty="0"/>
              <a:t>Planlama algoritmaları</a:t>
            </a:r>
          </a:p>
          <a:p>
            <a:r>
              <a:rPr lang="tr-TR" dirty="0"/>
              <a:t>Çok işlemci planlama</a:t>
            </a:r>
          </a:p>
          <a:p>
            <a:r>
              <a:rPr lang="tr-TR" dirty="0"/>
              <a:t>Gerçek zamanlı işlemci planlama</a:t>
            </a:r>
          </a:p>
        </p:txBody>
      </p:sp>
    </p:spTree>
    <p:extLst>
      <p:ext uri="{BB962C8B-B14F-4D97-AF65-F5344CB8AC3E}">
        <p14:creationId xmlns:p14="http://schemas.microsoft.com/office/powerpoint/2010/main" val="3365301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FD1CF6-A5E6-44DD-B457-CD68DD82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Planlama kriterleri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A63F6B1-60BE-46C3-AD43-7B8293E7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15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1F04905-0B11-4F3F-AD9C-691C7DAA4F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92500"/>
          </a:bodyPr>
          <a:lstStyle/>
          <a:p>
            <a:r>
              <a:rPr lang="tr-TR" dirty="0"/>
              <a:t>CPU </a:t>
            </a:r>
            <a:r>
              <a:rPr lang="tr-TR" dirty="0" err="1"/>
              <a:t>scheduling</a:t>
            </a:r>
            <a:r>
              <a:rPr lang="tr-TR" dirty="0"/>
              <a:t> algoritmaları çok sayıda farklı kritere göre karşılaştırılır: </a:t>
            </a:r>
          </a:p>
          <a:p>
            <a:pPr lvl="1"/>
            <a:r>
              <a:rPr lang="tr-TR" b="1" dirty="0"/>
              <a:t>İşlemciyi meşgul tutma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CPU </a:t>
            </a:r>
            <a:r>
              <a:rPr lang="tr-TR" b="1" i="1" dirty="0" err="1">
                <a:solidFill>
                  <a:srgbClr val="FF0000"/>
                </a:solidFill>
              </a:rPr>
              <a:t>utilization</a:t>
            </a:r>
            <a:r>
              <a:rPr lang="tr-TR" dirty="0"/>
              <a:t>): CPU’nun olabildiği kadar kullanımda olması istenir. </a:t>
            </a:r>
          </a:p>
          <a:p>
            <a:pPr lvl="2"/>
            <a:r>
              <a:rPr lang="tr-TR" dirty="0"/>
              <a:t>CPU kullanım oranı %0 - %100 arasındadır. </a:t>
            </a:r>
          </a:p>
          <a:p>
            <a:pPr lvl="2"/>
            <a:r>
              <a:rPr lang="tr-TR" dirty="0"/>
              <a:t>Gerçek sistemlerde bu oran %40 ile %90 arasındadır. </a:t>
            </a:r>
          </a:p>
          <a:p>
            <a:pPr lvl="1"/>
            <a:r>
              <a:rPr lang="tr-TR" b="1" dirty="0"/>
              <a:t>Süreç/zaman</a:t>
            </a:r>
            <a:r>
              <a:rPr lang="tr-TR" dirty="0"/>
              <a:t> (</a:t>
            </a:r>
            <a:r>
              <a:rPr lang="tr-TR" b="1" dirty="0" err="1">
                <a:solidFill>
                  <a:srgbClr val="FF0000"/>
                </a:solidFill>
              </a:rPr>
              <a:t>Throughput</a:t>
            </a:r>
            <a:r>
              <a:rPr lang="tr-TR" dirty="0"/>
              <a:t>): Her zaman aralığında tamamlanan </a:t>
            </a:r>
            <a:r>
              <a:rPr lang="tr-TR" dirty="0" err="1"/>
              <a:t>process</a:t>
            </a:r>
            <a:r>
              <a:rPr lang="tr-TR" dirty="0"/>
              <a:t> sayısıdır. </a:t>
            </a:r>
          </a:p>
          <a:p>
            <a:pPr lvl="1"/>
            <a:r>
              <a:rPr lang="tr-TR" b="1" dirty="0"/>
              <a:t>Dolaşım zamanı </a:t>
            </a:r>
            <a:r>
              <a:rPr lang="tr-TR" dirty="0"/>
              <a:t>(</a:t>
            </a:r>
            <a:r>
              <a:rPr lang="tr-TR" b="1" i="1" dirty="0" err="1">
                <a:solidFill>
                  <a:srgbClr val="FF0000"/>
                </a:solidFill>
              </a:rPr>
              <a:t>Turnaround</a:t>
            </a:r>
            <a:r>
              <a:rPr lang="tr-TR" b="1" i="1" dirty="0">
                <a:solidFill>
                  <a:srgbClr val="FF0000"/>
                </a:solidFill>
              </a:rPr>
              <a:t> time</a:t>
            </a:r>
            <a:r>
              <a:rPr lang="tr-TR" dirty="0"/>
              <a:t>): Bir </a:t>
            </a:r>
            <a:r>
              <a:rPr lang="tr-TR" dirty="0" err="1"/>
              <a:t>process’in</a:t>
            </a:r>
            <a:r>
              <a:rPr lang="tr-TR" dirty="0"/>
              <a:t> hafızaya alınmak için bekleme süresi, hazır kuyruğunda bekleme süresi, CPU’da çalıştırılması ve I/O işlemi yapması için geçen sürelerin toplamıdır. </a:t>
            </a:r>
          </a:p>
          <a:p>
            <a:pPr lvl="1"/>
            <a:r>
              <a:rPr lang="tr-TR" b="1" dirty="0"/>
              <a:t>Bekleme zamanı </a:t>
            </a:r>
            <a:r>
              <a:rPr lang="tr-TR" dirty="0"/>
              <a:t>(</a:t>
            </a:r>
            <a:r>
              <a:rPr lang="tr-TR" b="1" i="1" dirty="0" err="1">
                <a:solidFill>
                  <a:srgbClr val="FF0000"/>
                </a:solidFill>
              </a:rPr>
              <a:t>Waiting</a:t>
            </a:r>
            <a:r>
              <a:rPr lang="tr-TR" b="1" i="1" dirty="0">
                <a:solidFill>
                  <a:srgbClr val="FF0000"/>
                </a:solidFill>
              </a:rPr>
              <a:t> time</a:t>
            </a:r>
            <a:r>
              <a:rPr lang="tr-TR" dirty="0"/>
              <a:t>): Bir </a:t>
            </a:r>
            <a:r>
              <a:rPr lang="tr-TR" dirty="0" err="1"/>
              <a:t>process’in</a:t>
            </a:r>
            <a:r>
              <a:rPr lang="tr-TR" dirty="0"/>
              <a:t> hazır kuyruğunda beklediği süredir. </a:t>
            </a:r>
          </a:p>
          <a:p>
            <a:pPr lvl="1"/>
            <a:r>
              <a:rPr lang="tr-TR" b="1" dirty="0"/>
              <a:t>Tepki zamanı </a:t>
            </a:r>
            <a:r>
              <a:rPr lang="tr-TR" dirty="0"/>
              <a:t>(</a:t>
            </a:r>
            <a:r>
              <a:rPr lang="tr-TR" b="1" i="1" dirty="0" err="1">
                <a:solidFill>
                  <a:srgbClr val="FF0000"/>
                </a:solidFill>
              </a:rPr>
              <a:t>Response</a:t>
            </a:r>
            <a:r>
              <a:rPr lang="tr-TR" b="1" i="1" dirty="0">
                <a:solidFill>
                  <a:srgbClr val="FF0000"/>
                </a:solidFill>
              </a:rPr>
              <a:t> time</a:t>
            </a:r>
            <a:r>
              <a:rPr lang="tr-TR" dirty="0"/>
              <a:t>): Bir </a:t>
            </a:r>
            <a:r>
              <a:rPr lang="tr-TR" dirty="0" err="1"/>
              <a:t>process’e</a:t>
            </a:r>
            <a:r>
              <a:rPr lang="tr-TR" dirty="0"/>
              <a:t> gönderilen isteğe cevap dönünceye kadar geçen süredir. </a:t>
            </a:r>
          </a:p>
        </p:txBody>
      </p:sp>
    </p:spTree>
    <p:extLst>
      <p:ext uri="{BB962C8B-B14F-4D97-AF65-F5344CB8AC3E}">
        <p14:creationId xmlns:p14="http://schemas.microsoft.com/office/powerpoint/2010/main" val="920949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FD1CF6-A5E6-44DD-B457-CD68DD82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Planlama kriterleri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FA63F6B1-60BE-46C3-AD43-7B8293E7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16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1F04905-0B11-4F3F-AD9C-691C7DAA4F5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CPU </a:t>
            </a:r>
            <a:r>
              <a:rPr lang="tr-TR" dirty="0" err="1"/>
              <a:t>scheduling</a:t>
            </a:r>
            <a:r>
              <a:rPr lang="tr-TR" dirty="0"/>
              <a:t> kriterlerinde amaç: </a:t>
            </a:r>
          </a:p>
          <a:p>
            <a:pPr lvl="1"/>
            <a:r>
              <a:rPr lang="tr-TR" dirty="0"/>
              <a:t>CPU </a:t>
            </a:r>
            <a:r>
              <a:rPr lang="tr-TR" dirty="0" err="1"/>
              <a:t>utilization’ı</a:t>
            </a:r>
            <a:r>
              <a:rPr lang="tr-TR" dirty="0"/>
              <a:t> ve </a:t>
            </a:r>
            <a:r>
              <a:rPr lang="tr-TR" dirty="0" err="1"/>
              <a:t>thoroughput’u</a:t>
            </a:r>
            <a:r>
              <a:rPr lang="tr-TR" dirty="0"/>
              <a:t> maksimum yapmak, </a:t>
            </a:r>
          </a:p>
          <a:p>
            <a:pPr lvl="2"/>
            <a:r>
              <a:rPr lang="tr-TR" dirty="0"/>
              <a:t>CPU </a:t>
            </a:r>
            <a:r>
              <a:rPr lang="tr-TR" dirty="0" err="1"/>
              <a:t>utilization</a:t>
            </a:r>
            <a:r>
              <a:rPr lang="tr-TR" dirty="0"/>
              <a:t>. (</a:t>
            </a:r>
            <a:r>
              <a:rPr lang="tr-TR" dirty="0">
                <a:sym typeface="Wingdings" panose="05000000000000000000" pitchFamily="2" charset="2"/>
              </a:rPr>
              <a:t>)</a:t>
            </a:r>
            <a:endParaRPr lang="tr-TR" dirty="0"/>
          </a:p>
          <a:p>
            <a:pPr lvl="2"/>
            <a:r>
              <a:rPr lang="tr-TR" dirty="0" err="1"/>
              <a:t>Throughput</a:t>
            </a:r>
            <a:r>
              <a:rPr lang="tr-TR" dirty="0"/>
              <a:t>. (</a:t>
            </a:r>
            <a:r>
              <a:rPr lang="tr-TR" dirty="0">
                <a:sym typeface="Wingdings" panose="05000000000000000000" pitchFamily="2" charset="2"/>
              </a:rPr>
              <a:t>)</a:t>
            </a:r>
            <a:endParaRPr lang="tr-TR" dirty="0"/>
          </a:p>
          <a:p>
            <a:pPr lvl="1"/>
            <a:r>
              <a:rPr lang="tr-TR" dirty="0"/>
              <a:t>Diğerlerini minimum yapmak.</a:t>
            </a:r>
          </a:p>
          <a:p>
            <a:pPr lvl="2"/>
            <a:r>
              <a:rPr lang="tr-TR" dirty="0" err="1"/>
              <a:t>Turnaround</a:t>
            </a:r>
            <a:r>
              <a:rPr lang="tr-TR" dirty="0"/>
              <a:t> time. (</a:t>
            </a:r>
            <a:r>
              <a:rPr lang="tr-TR" dirty="0">
                <a:sym typeface="Wingdings" panose="05000000000000000000" pitchFamily="2" charset="2"/>
              </a:rPr>
              <a:t>)</a:t>
            </a:r>
            <a:endParaRPr lang="tr-TR" dirty="0"/>
          </a:p>
          <a:p>
            <a:pPr lvl="2"/>
            <a:r>
              <a:rPr lang="tr-TR" dirty="0" err="1"/>
              <a:t>Waiting</a:t>
            </a:r>
            <a:r>
              <a:rPr lang="tr-TR" dirty="0"/>
              <a:t> time. (</a:t>
            </a:r>
            <a:r>
              <a:rPr lang="tr-TR" dirty="0">
                <a:sym typeface="Wingdings" panose="05000000000000000000" pitchFamily="2" charset="2"/>
              </a:rPr>
              <a:t>)</a:t>
            </a:r>
            <a:endParaRPr lang="tr-TR" dirty="0"/>
          </a:p>
          <a:p>
            <a:pPr lvl="2"/>
            <a:r>
              <a:rPr lang="tr-TR" dirty="0" err="1"/>
              <a:t>Response</a:t>
            </a:r>
            <a:r>
              <a:rPr lang="tr-TR" dirty="0"/>
              <a:t> time. (</a:t>
            </a:r>
            <a:r>
              <a:rPr lang="tr-TR" dirty="0">
                <a:sym typeface="Wingdings" panose="05000000000000000000" pitchFamily="2" charset="2"/>
              </a:rPr>
              <a:t>)</a:t>
            </a:r>
            <a:endParaRPr lang="tr-TR" dirty="0"/>
          </a:p>
          <a:p>
            <a:r>
              <a:rPr lang="tr-TR" dirty="0"/>
              <a:t>Genellikle ortalama değerler optimize edilmeye çalışılır.</a:t>
            </a:r>
          </a:p>
        </p:txBody>
      </p:sp>
    </p:spTree>
    <p:extLst>
      <p:ext uri="{BB962C8B-B14F-4D97-AF65-F5344CB8AC3E}">
        <p14:creationId xmlns:p14="http://schemas.microsoft.com/office/powerpoint/2010/main" val="4051877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17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Temel kavramlar</a:t>
            </a:r>
          </a:p>
          <a:p>
            <a:r>
              <a:rPr lang="tr-TR" dirty="0"/>
              <a:t>Planlama kriterleri</a:t>
            </a:r>
          </a:p>
          <a:p>
            <a:r>
              <a:rPr lang="tr-TR" b="1" dirty="0">
                <a:solidFill>
                  <a:srgbClr val="FF0000"/>
                </a:solidFill>
              </a:rPr>
              <a:t>Planlama algoritmaları</a:t>
            </a:r>
          </a:p>
          <a:p>
            <a:r>
              <a:rPr lang="tr-TR" dirty="0"/>
              <a:t>Çok işlemci planlama</a:t>
            </a:r>
          </a:p>
          <a:p>
            <a:r>
              <a:rPr lang="tr-TR" dirty="0"/>
              <a:t>Gerçek zamanlı işlemci planlama</a:t>
            </a:r>
          </a:p>
        </p:txBody>
      </p:sp>
    </p:spTree>
    <p:extLst>
      <p:ext uri="{BB962C8B-B14F-4D97-AF65-F5344CB8AC3E}">
        <p14:creationId xmlns:p14="http://schemas.microsoft.com/office/powerpoint/2010/main" val="4143187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95525-4E36-4298-AAF4-DBF1921A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Planlama (</a:t>
            </a:r>
            <a:r>
              <a:rPr lang="tr-TR" dirty="0" err="1"/>
              <a:t>Scheduling</a:t>
            </a:r>
            <a:r>
              <a:rPr lang="tr-TR" dirty="0"/>
              <a:t>) algoritmaları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E1F1D41-6E26-4D53-9FB3-BEF067AF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18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2131C48-4244-46B6-AADD-DB0B537F68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CPU </a:t>
            </a:r>
            <a:r>
              <a:rPr lang="tr-TR" dirty="0" err="1"/>
              <a:t>scheduling</a:t>
            </a:r>
            <a:r>
              <a:rPr lang="tr-TR" dirty="0"/>
              <a:t> algoritmaları, hazır kuyruğunda bekleyen </a:t>
            </a:r>
            <a:r>
              <a:rPr lang="tr-TR" dirty="0" err="1"/>
              <a:t>process’lerden</a:t>
            </a:r>
            <a:r>
              <a:rPr lang="tr-TR" dirty="0"/>
              <a:t> hangisinin CPU’ya atanacağını belirlerler. Karar algoritmaları:</a:t>
            </a:r>
          </a:p>
          <a:p>
            <a:pPr lvl="1"/>
            <a:r>
              <a:rPr lang="tr-TR" dirty="0"/>
              <a:t>First-</a:t>
            </a:r>
            <a:r>
              <a:rPr lang="tr-TR" dirty="0" err="1"/>
              <a:t>Come</a:t>
            </a:r>
            <a:r>
              <a:rPr lang="tr-TR" dirty="0"/>
              <a:t>, First-</a:t>
            </a:r>
            <a:r>
              <a:rPr lang="tr-TR" dirty="0" err="1"/>
              <a:t>Served</a:t>
            </a:r>
            <a:r>
              <a:rPr lang="tr-TR" dirty="0"/>
              <a:t> </a:t>
            </a:r>
            <a:r>
              <a:rPr lang="tr-TR" dirty="0" err="1"/>
              <a:t>Scheduling</a:t>
            </a:r>
            <a:r>
              <a:rPr lang="tr-TR" dirty="0"/>
              <a:t> </a:t>
            </a:r>
          </a:p>
          <a:p>
            <a:pPr lvl="1"/>
            <a:r>
              <a:rPr lang="tr-TR" dirty="0" err="1"/>
              <a:t>Shortest</a:t>
            </a:r>
            <a:r>
              <a:rPr lang="tr-TR" dirty="0"/>
              <a:t>-</a:t>
            </a:r>
            <a:r>
              <a:rPr lang="tr-TR" dirty="0" err="1"/>
              <a:t>Job</a:t>
            </a:r>
            <a:r>
              <a:rPr lang="tr-TR" dirty="0"/>
              <a:t>-First </a:t>
            </a:r>
            <a:r>
              <a:rPr lang="tr-TR" dirty="0" err="1"/>
              <a:t>Scheduling</a:t>
            </a:r>
            <a:r>
              <a:rPr lang="tr-TR" dirty="0"/>
              <a:t> </a:t>
            </a:r>
          </a:p>
          <a:p>
            <a:pPr lvl="1"/>
            <a:r>
              <a:rPr lang="tr-TR" dirty="0" err="1"/>
              <a:t>Priority</a:t>
            </a:r>
            <a:r>
              <a:rPr lang="tr-TR" dirty="0"/>
              <a:t> </a:t>
            </a:r>
            <a:r>
              <a:rPr lang="tr-TR" dirty="0" err="1"/>
              <a:t>Scheduling</a:t>
            </a:r>
            <a:r>
              <a:rPr lang="tr-TR" dirty="0"/>
              <a:t> </a:t>
            </a:r>
          </a:p>
          <a:p>
            <a:pPr lvl="1"/>
            <a:r>
              <a:rPr lang="tr-TR" dirty="0" err="1"/>
              <a:t>Round-Robin</a:t>
            </a:r>
            <a:r>
              <a:rPr lang="tr-TR" dirty="0"/>
              <a:t> </a:t>
            </a:r>
            <a:r>
              <a:rPr lang="tr-TR" dirty="0" err="1"/>
              <a:t>Scheduling</a:t>
            </a:r>
            <a:r>
              <a:rPr lang="tr-TR" dirty="0"/>
              <a:t> </a:t>
            </a:r>
          </a:p>
          <a:p>
            <a:pPr lvl="1"/>
            <a:r>
              <a:rPr lang="tr-TR" dirty="0" err="1"/>
              <a:t>Multilevel</a:t>
            </a:r>
            <a:r>
              <a:rPr lang="tr-TR" dirty="0"/>
              <a:t> Queue </a:t>
            </a:r>
            <a:r>
              <a:rPr lang="tr-TR" dirty="0" err="1"/>
              <a:t>Scheduling</a:t>
            </a:r>
            <a:r>
              <a:rPr lang="tr-TR" dirty="0"/>
              <a:t> </a:t>
            </a:r>
          </a:p>
          <a:p>
            <a:pPr lvl="1"/>
            <a:r>
              <a:rPr lang="tr-TR" dirty="0" err="1"/>
              <a:t>Multilevel</a:t>
            </a:r>
            <a:r>
              <a:rPr lang="tr-TR" dirty="0"/>
              <a:t> Feedback Queue </a:t>
            </a:r>
            <a:r>
              <a:rPr lang="tr-TR" dirty="0" err="1"/>
              <a:t>Scheduling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5801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B8C5235E-0473-47E2-BBE0-52E43A67A75A}"/>
              </a:ext>
            </a:extLst>
          </p:cNvPr>
          <p:cNvCxnSpPr>
            <a:cxnSpLocks/>
          </p:cNvCxnSpPr>
          <p:nvPr/>
        </p:nvCxnSpPr>
        <p:spPr>
          <a:xfrm flipH="1">
            <a:off x="882136" y="3204186"/>
            <a:ext cx="5148000" cy="3600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>
            <a:extLst>
              <a:ext uri="{FF2B5EF4-FFF2-40B4-BE49-F238E27FC236}">
                <a16:creationId xmlns:a16="http://schemas.microsoft.com/office/drawing/2014/main" id="{AF095525-4E36-4298-AAF4-DBF1921A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Planlama (</a:t>
            </a:r>
            <a:r>
              <a:rPr lang="tr-TR" dirty="0" err="1"/>
              <a:t>Scheduling</a:t>
            </a:r>
            <a:r>
              <a:rPr lang="tr-TR" dirty="0"/>
              <a:t>) algoritmaları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E1F1D41-6E26-4D53-9FB3-BEF067AF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19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2131C48-4244-46B6-AADD-DB0B537F68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u="sng" dirty="0"/>
              <a:t>İlk gelen ilk servis alır </a:t>
            </a:r>
            <a:br>
              <a:rPr lang="tr-TR" b="1" i="1" u="sng" dirty="0"/>
            </a:br>
            <a:r>
              <a:rPr lang="tr-TR" b="1" i="1" u="sng" dirty="0"/>
              <a:t>(First-</a:t>
            </a:r>
            <a:r>
              <a:rPr lang="tr-TR" b="1" i="1" u="sng" dirty="0" err="1"/>
              <a:t>Come</a:t>
            </a:r>
            <a:r>
              <a:rPr lang="tr-TR" b="1" i="1" u="sng" dirty="0"/>
              <a:t>, First-</a:t>
            </a:r>
            <a:r>
              <a:rPr lang="tr-TR" b="1" i="1" u="sng" dirty="0" err="1"/>
              <a:t>Served</a:t>
            </a:r>
            <a:r>
              <a:rPr lang="tr-TR" b="1" i="1" u="sng" dirty="0"/>
              <a:t>)</a:t>
            </a:r>
          </a:p>
          <a:p>
            <a:r>
              <a:rPr lang="tr-TR" dirty="0"/>
              <a:t>En basit işlemci planlama algoritmasıdır ve </a:t>
            </a:r>
            <a:r>
              <a:rPr lang="tr-TR" dirty="0" err="1"/>
              <a:t>first-come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served</a:t>
            </a:r>
            <a:r>
              <a:rPr lang="tr-TR" dirty="0"/>
              <a:t> (FCFS) şeklinde çalışır. </a:t>
            </a:r>
          </a:p>
          <a:p>
            <a:endParaRPr lang="tr-TR" dirty="0"/>
          </a:p>
          <a:p>
            <a:endParaRPr lang="tr-TR" dirty="0"/>
          </a:p>
          <a:p>
            <a:pPr lvl="1"/>
            <a:r>
              <a:rPr lang="tr-TR" dirty="0"/>
              <a:t>CPU’ya ilk istek yapan </a:t>
            </a:r>
            <a:r>
              <a:rPr lang="tr-TR" dirty="0" err="1"/>
              <a:t>process</a:t>
            </a:r>
            <a:r>
              <a:rPr lang="tr-TR" dirty="0"/>
              <a:t>, CPU’ya ilk atanan </a:t>
            </a:r>
            <a:r>
              <a:rPr lang="tr-TR" dirty="0" err="1"/>
              <a:t>process’tir</a:t>
            </a:r>
            <a:r>
              <a:rPr lang="tr-TR" dirty="0"/>
              <a:t>. Bankaya ilk gelen gibi.</a:t>
            </a:r>
          </a:p>
          <a:p>
            <a:pPr lvl="1"/>
            <a:r>
              <a:rPr lang="tr-TR" dirty="0"/>
              <a:t>FIFO kuyruk yapısıyla yönetilebilir. </a:t>
            </a:r>
          </a:p>
          <a:p>
            <a:pPr lvl="1"/>
            <a:r>
              <a:rPr lang="tr-TR" dirty="0"/>
              <a:t>FCFS algoritmasıyla ortalama bekleme süresi genellikle yüksektir. </a:t>
            </a:r>
          </a:p>
          <a:p>
            <a:pPr lvl="1"/>
            <a:r>
              <a:rPr lang="tr-TR" dirty="0"/>
              <a:t>Bekleme süreleri </a:t>
            </a:r>
            <a:r>
              <a:rPr lang="tr-TR" dirty="0" err="1"/>
              <a:t>process’lerin</a:t>
            </a:r>
            <a:r>
              <a:rPr lang="tr-TR" dirty="0"/>
              <a:t> kuyruğa geliş sırasına göre çok değişmektedir.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86819F2E-3456-4020-A4C1-370531DBDB22}"/>
              </a:ext>
            </a:extLst>
          </p:cNvPr>
          <p:cNvSpPr/>
          <p:nvPr/>
        </p:nvSpPr>
        <p:spPr>
          <a:xfrm>
            <a:off x="1475656" y="3014531"/>
            <a:ext cx="657944" cy="4144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35FFC6E5-945C-4AF3-8BBF-D396CC5D7E63}"/>
              </a:ext>
            </a:extLst>
          </p:cNvPr>
          <p:cNvSpPr/>
          <p:nvPr/>
        </p:nvSpPr>
        <p:spPr>
          <a:xfrm>
            <a:off x="2329880" y="2996952"/>
            <a:ext cx="657944" cy="414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12FEF692-FF2E-432F-8029-939ABDC3F2D4}"/>
              </a:ext>
            </a:extLst>
          </p:cNvPr>
          <p:cNvSpPr/>
          <p:nvPr/>
        </p:nvSpPr>
        <p:spPr>
          <a:xfrm>
            <a:off x="3203848" y="3014531"/>
            <a:ext cx="657944" cy="414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698A9B09-5E81-43D8-ABBD-61EDE1780052}"/>
              </a:ext>
            </a:extLst>
          </p:cNvPr>
          <p:cNvSpPr/>
          <p:nvPr/>
        </p:nvSpPr>
        <p:spPr>
          <a:xfrm>
            <a:off x="4058072" y="2996952"/>
            <a:ext cx="657944" cy="414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98ECDB82-29DB-4446-A7F2-9834177F4AC2}"/>
              </a:ext>
            </a:extLst>
          </p:cNvPr>
          <p:cNvSpPr/>
          <p:nvPr/>
        </p:nvSpPr>
        <p:spPr>
          <a:xfrm>
            <a:off x="4932040" y="3014531"/>
            <a:ext cx="657944" cy="414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1978AA77-931E-4E5F-B8D0-7C5F8E027D4F}"/>
              </a:ext>
            </a:extLst>
          </p:cNvPr>
          <p:cNvSpPr/>
          <p:nvPr/>
        </p:nvSpPr>
        <p:spPr>
          <a:xfrm>
            <a:off x="5786264" y="2996952"/>
            <a:ext cx="657944" cy="414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1FEFCE62-CD65-4656-B026-CED6BEC697D9}"/>
              </a:ext>
            </a:extLst>
          </p:cNvPr>
          <p:cNvCxnSpPr>
            <a:cxnSpLocks/>
          </p:cNvCxnSpPr>
          <p:nvPr/>
        </p:nvCxnSpPr>
        <p:spPr>
          <a:xfrm flipH="1">
            <a:off x="6459868" y="3176976"/>
            <a:ext cx="632412" cy="3600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90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Temel kavramlar</a:t>
            </a:r>
          </a:p>
          <a:p>
            <a:r>
              <a:rPr lang="tr-TR" dirty="0"/>
              <a:t>Planlama kriterleri</a:t>
            </a:r>
          </a:p>
          <a:p>
            <a:r>
              <a:rPr lang="tr-TR" dirty="0"/>
              <a:t>Planlama algoritmaları</a:t>
            </a:r>
          </a:p>
          <a:p>
            <a:r>
              <a:rPr lang="tr-TR" dirty="0"/>
              <a:t>Çok işlemci planlama</a:t>
            </a:r>
          </a:p>
          <a:p>
            <a:r>
              <a:rPr lang="tr-TR" dirty="0"/>
              <a:t>Gerçek zamanlı işlemci planlama</a:t>
            </a:r>
          </a:p>
        </p:txBody>
      </p:sp>
    </p:spTree>
    <p:extLst>
      <p:ext uri="{BB962C8B-B14F-4D97-AF65-F5344CB8AC3E}">
        <p14:creationId xmlns:p14="http://schemas.microsoft.com/office/powerpoint/2010/main" val="237880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282330FB-DA32-4BE5-BE06-77FCA3A46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06569"/>
            <a:ext cx="8312727" cy="471877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AF095525-4E36-4298-AAF4-DBF1921A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Planlama (</a:t>
            </a:r>
            <a:r>
              <a:rPr lang="tr-TR" dirty="0" err="1"/>
              <a:t>Scheduling</a:t>
            </a:r>
            <a:r>
              <a:rPr lang="tr-TR" dirty="0"/>
              <a:t>) algoritmaları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E1F1D41-6E26-4D53-9FB3-BEF067AF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20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2131C48-4244-46B6-AADD-DB0B537F68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İlk gelen ilk servis alır (FCFS)</a:t>
            </a:r>
          </a:p>
        </p:txBody>
      </p:sp>
    </p:spTree>
    <p:extLst>
      <p:ext uri="{BB962C8B-B14F-4D97-AF65-F5344CB8AC3E}">
        <p14:creationId xmlns:p14="http://schemas.microsoft.com/office/powerpoint/2010/main" val="295821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95525-4E36-4298-AAF4-DBF1921A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Planlama (</a:t>
            </a:r>
            <a:r>
              <a:rPr lang="tr-TR" dirty="0" err="1"/>
              <a:t>Scheduling</a:t>
            </a:r>
            <a:r>
              <a:rPr lang="tr-TR" dirty="0"/>
              <a:t>) algoritmaları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E1F1D41-6E26-4D53-9FB3-BEF067AF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21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2131C48-4244-46B6-AADD-DB0B537F68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İlk gelen ilk servis alır (FCFS)</a:t>
            </a:r>
          </a:p>
          <a:p>
            <a:r>
              <a:rPr lang="tr-TR" dirty="0"/>
              <a:t>FCFS algoritmasında, </a:t>
            </a:r>
            <a:r>
              <a:rPr lang="tr-TR" dirty="0" err="1"/>
              <a:t>process’lerin</a:t>
            </a:r>
            <a:r>
              <a:rPr lang="tr-TR" dirty="0"/>
              <a:t> </a:t>
            </a:r>
            <a:r>
              <a:rPr lang="tr-TR" b="1" dirty="0"/>
              <a:t>çalışma süreleri çok farklıysa</a:t>
            </a:r>
            <a:r>
              <a:rPr lang="tr-TR" dirty="0"/>
              <a:t> </a:t>
            </a:r>
            <a:r>
              <a:rPr lang="tr-TR" b="1" dirty="0"/>
              <a:t>ortalama bekleme süreleri çok değişken</a:t>
            </a:r>
            <a:r>
              <a:rPr lang="tr-TR" dirty="0"/>
              <a:t> olur. </a:t>
            </a:r>
          </a:p>
          <a:p>
            <a:r>
              <a:rPr lang="tr-TR" dirty="0"/>
              <a:t>Bir CPU-</a:t>
            </a:r>
            <a:r>
              <a:rPr lang="tr-TR" dirty="0" err="1"/>
              <a:t>bound</a:t>
            </a:r>
            <a:r>
              <a:rPr lang="tr-TR" dirty="0"/>
              <a:t> (daha çok işlemci gerektiren) </a:t>
            </a:r>
            <a:r>
              <a:rPr lang="tr-TR" dirty="0" err="1"/>
              <a:t>process</a:t>
            </a:r>
            <a:r>
              <a:rPr lang="tr-TR" dirty="0"/>
              <a:t> ile çok sayıda I/O </a:t>
            </a:r>
            <a:r>
              <a:rPr lang="tr-TR" dirty="0" err="1"/>
              <a:t>bound</a:t>
            </a:r>
            <a:r>
              <a:rPr lang="tr-TR" dirty="0"/>
              <a:t> </a:t>
            </a:r>
            <a:r>
              <a:rPr lang="tr-TR" dirty="0" err="1"/>
              <a:t>process</a:t>
            </a:r>
            <a:r>
              <a:rPr lang="tr-TR" dirty="0"/>
              <a:t> varsa, </a:t>
            </a:r>
            <a:r>
              <a:rPr lang="tr-TR" dirty="0" err="1"/>
              <a:t>CPUbound</a:t>
            </a:r>
            <a:r>
              <a:rPr lang="tr-TR" dirty="0"/>
              <a:t> </a:t>
            </a:r>
            <a:r>
              <a:rPr lang="tr-TR" dirty="0" err="1"/>
              <a:t>process</a:t>
            </a:r>
            <a:r>
              <a:rPr lang="tr-TR" dirty="0"/>
              <a:t> CPU’da çalışırken tüm</a:t>
            </a:r>
            <a:r>
              <a:rPr lang="tr-TR" b="1" dirty="0"/>
              <a:t> I/O </a:t>
            </a:r>
            <a:r>
              <a:rPr lang="tr-TR" b="1" dirty="0" err="1"/>
              <a:t>bound</a:t>
            </a:r>
            <a:r>
              <a:rPr lang="tr-TR" b="1" dirty="0"/>
              <a:t> </a:t>
            </a:r>
            <a:r>
              <a:rPr lang="tr-TR" b="1" dirty="0" err="1"/>
              <a:t>process’ler</a:t>
            </a:r>
            <a:r>
              <a:rPr lang="tr-TR" b="1" dirty="0"/>
              <a:t> hazır kuyruğunda bekler, I/O cihazları boş kalır</a:t>
            </a:r>
            <a:r>
              <a:rPr lang="tr-TR" dirty="0"/>
              <a:t>. </a:t>
            </a:r>
          </a:p>
          <a:p>
            <a:r>
              <a:rPr lang="tr-TR" b="1" dirty="0"/>
              <a:t>Çok sayıda küçük </a:t>
            </a:r>
            <a:r>
              <a:rPr lang="tr-TR" b="1" dirty="0" err="1"/>
              <a:t>process’in</a:t>
            </a:r>
            <a:r>
              <a:rPr lang="tr-TR" b="1" dirty="0"/>
              <a:t> büyük bir </a:t>
            </a:r>
            <a:r>
              <a:rPr lang="tr-TR" b="1" dirty="0" err="1"/>
              <a:t>process’in</a:t>
            </a:r>
            <a:r>
              <a:rPr lang="tr-TR" b="1" dirty="0"/>
              <a:t> CPU’yu terk etmesini beklemesine</a:t>
            </a:r>
            <a:r>
              <a:rPr lang="tr-TR" dirty="0"/>
              <a:t> </a:t>
            </a:r>
            <a:r>
              <a:rPr lang="tr-TR" b="1" i="1" dirty="0" err="1">
                <a:solidFill>
                  <a:srgbClr val="FF0000"/>
                </a:solidFill>
              </a:rPr>
              <a:t>convoy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effect</a:t>
            </a:r>
            <a:r>
              <a:rPr lang="tr-TR" dirty="0"/>
              <a:t> denilmektedir. Çakalların ve aslanı beklemesi gibi. </a:t>
            </a:r>
          </a:p>
          <a:p>
            <a:r>
              <a:rPr lang="tr-TR" b="1" dirty="0"/>
              <a:t>Bir </a:t>
            </a:r>
            <a:r>
              <a:rPr lang="tr-TR" b="1" dirty="0" err="1"/>
              <a:t>process’e</a:t>
            </a:r>
            <a:r>
              <a:rPr lang="tr-TR" b="1" dirty="0"/>
              <a:t> CPU tahsis edildiğinde sonlanana veya I/O isteği yapana kadar CPU’yu elinde tutar</a:t>
            </a:r>
            <a:r>
              <a:rPr lang="tr-TR" dirty="0"/>
              <a:t>. </a:t>
            </a:r>
          </a:p>
          <a:p>
            <a:r>
              <a:rPr lang="tr-TR" b="1" dirty="0"/>
              <a:t>FCFS</a:t>
            </a:r>
            <a:r>
              <a:rPr lang="tr-TR" dirty="0"/>
              <a:t> algoritması belirli zaman aralıklarıyla CPU’yu paylaşan </a:t>
            </a:r>
            <a:r>
              <a:rPr lang="tr-TR" b="1" dirty="0" err="1"/>
              <a:t>timesharing</a:t>
            </a:r>
            <a:r>
              <a:rPr lang="tr-TR" b="1" dirty="0"/>
              <a:t> sistemler için uygun değildir</a:t>
            </a:r>
            <a:r>
              <a:rPr lang="tr-TR" dirty="0"/>
              <a:t>.</a:t>
            </a:r>
            <a:endParaRPr lang="tr-TR" b="1" i="1" u="sng" dirty="0"/>
          </a:p>
        </p:txBody>
      </p:sp>
    </p:spTree>
    <p:extLst>
      <p:ext uri="{BB962C8B-B14F-4D97-AF65-F5344CB8AC3E}">
        <p14:creationId xmlns:p14="http://schemas.microsoft.com/office/powerpoint/2010/main" val="3702498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F3619C0-2A1A-420F-844E-AE6760BD1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2569443"/>
            <a:ext cx="5857875" cy="237172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AF095525-4E36-4298-AAF4-DBF1921A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Planlama (</a:t>
            </a:r>
            <a:r>
              <a:rPr lang="tr-TR" dirty="0" err="1"/>
              <a:t>Scheduling</a:t>
            </a:r>
            <a:r>
              <a:rPr lang="tr-TR" dirty="0"/>
              <a:t>) algoritmaları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E1F1D41-6E26-4D53-9FB3-BEF067AF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2131C48-4244-46B6-AADD-DB0B537F68E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En kısası ilk servis alır (</a:t>
            </a:r>
            <a:r>
              <a:rPr lang="tr-TR" b="1" i="1" u="sng" dirty="0" err="1"/>
              <a:t>Shortest</a:t>
            </a:r>
            <a:r>
              <a:rPr lang="tr-TR" b="1" i="1" u="sng" dirty="0"/>
              <a:t>-</a:t>
            </a:r>
            <a:r>
              <a:rPr lang="tr-TR" b="1" i="1" u="sng" dirty="0" err="1"/>
              <a:t>Job</a:t>
            </a:r>
            <a:r>
              <a:rPr lang="tr-TR" b="1" i="1" u="sng" dirty="0"/>
              <a:t>-First)</a:t>
            </a:r>
          </a:p>
          <a:p>
            <a:r>
              <a:rPr lang="tr-TR" b="1"/>
              <a:t>SJF </a:t>
            </a:r>
            <a:r>
              <a:rPr lang="tr-TR" dirty="0"/>
              <a:t>(</a:t>
            </a:r>
            <a:r>
              <a:rPr lang="tr-TR" b="1" i="1" dirty="0" err="1">
                <a:solidFill>
                  <a:srgbClr val="FF0000"/>
                </a:solidFill>
              </a:rPr>
              <a:t>Shortest</a:t>
            </a:r>
            <a:r>
              <a:rPr lang="tr-TR" b="1" i="1" dirty="0">
                <a:solidFill>
                  <a:srgbClr val="FF0000"/>
                </a:solidFill>
              </a:rPr>
              <a:t>-</a:t>
            </a:r>
            <a:r>
              <a:rPr lang="tr-TR" b="1" i="1" dirty="0" err="1">
                <a:solidFill>
                  <a:srgbClr val="FF0000"/>
                </a:solidFill>
              </a:rPr>
              <a:t>Job</a:t>
            </a:r>
            <a:r>
              <a:rPr lang="tr-TR" b="1" i="1" dirty="0">
                <a:solidFill>
                  <a:srgbClr val="FF0000"/>
                </a:solidFill>
              </a:rPr>
              <a:t>-First </a:t>
            </a:r>
            <a:r>
              <a:rPr lang="tr-TR" b="1" i="1" dirty="0" err="1">
                <a:solidFill>
                  <a:srgbClr val="FF0000"/>
                </a:solidFill>
              </a:rPr>
              <a:t>Scheduling</a:t>
            </a:r>
            <a:r>
              <a:rPr lang="tr-TR" dirty="0"/>
              <a:t>) algoritmasında, CPU’ya bir sonraki işlem süresi en kısa olan (</a:t>
            </a:r>
            <a:r>
              <a:rPr lang="tr-TR" dirty="0" err="1"/>
              <a:t>shortest</a:t>
            </a:r>
            <a:r>
              <a:rPr lang="tr-TR" dirty="0"/>
              <a:t>-</a:t>
            </a:r>
            <a:r>
              <a:rPr lang="tr-TR" dirty="0" err="1"/>
              <a:t>next</a:t>
            </a:r>
            <a:r>
              <a:rPr lang="tr-TR" dirty="0"/>
              <a:t>-CPU-</a:t>
            </a:r>
            <a:r>
              <a:rPr lang="tr-TR" dirty="0" err="1"/>
              <a:t>burst</a:t>
            </a:r>
            <a:r>
              <a:rPr lang="tr-TR" dirty="0"/>
              <a:t>) </a:t>
            </a:r>
            <a:r>
              <a:rPr lang="tr-TR" dirty="0" err="1"/>
              <a:t>process</a:t>
            </a:r>
            <a:r>
              <a:rPr lang="tr-TR" dirty="0"/>
              <a:t> atanır.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Ortalama bekleme süresi: (0 + 3 + 9 + 16) / 4 = 7ms ’</a:t>
            </a:r>
            <a:r>
              <a:rPr lang="tr-TR" dirty="0" err="1"/>
              <a:t>dir</a:t>
            </a:r>
            <a:r>
              <a:rPr lang="tr-TR" dirty="0"/>
              <a:t>. FCFS kullanılsaydı daha uzun olurdu.</a:t>
            </a:r>
            <a:br>
              <a:rPr lang="tr-TR" dirty="0"/>
            </a:br>
            <a:r>
              <a:rPr lang="tr-TR" dirty="0"/>
              <a:t>(0 + 6 + 14 + 21) / 4 =  10,25 </a:t>
            </a:r>
            <a:r>
              <a:rPr lang="tr-TR" dirty="0" err="1"/>
              <a:t>ms</a:t>
            </a:r>
            <a:r>
              <a:rPr lang="tr-TR" dirty="0"/>
              <a:t>.</a:t>
            </a:r>
          </a:p>
          <a:p>
            <a:r>
              <a:rPr lang="tr-TR" dirty="0"/>
              <a:t>SJF algoritması minimum ortalama bekleme süresini elde eder.</a:t>
            </a:r>
            <a:endParaRPr lang="tr-TR" b="1" i="1" u="sng" dirty="0"/>
          </a:p>
        </p:txBody>
      </p:sp>
    </p:spTree>
    <p:extLst>
      <p:ext uri="{BB962C8B-B14F-4D97-AF65-F5344CB8AC3E}">
        <p14:creationId xmlns:p14="http://schemas.microsoft.com/office/powerpoint/2010/main" val="3272690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95525-4E36-4298-AAF4-DBF1921A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Planlama (</a:t>
            </a:r>
            <a:r>
              <a:rPr lang="tr-TR" dirty="0" err="1"/>
              <a:t>Scheduling</a:t>
            </a:r>
            <a:r>
              <a:rPr lang="tr-TR" dirty="0"/>
              <a:t>) algoritmaları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E1F1D41-6E26-4D53-9FB3-BEF067AF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23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2131C48-4244-46B6-AADD-DB0B537F68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En kısası ilk servis alır (</a:t>
            </a:r>
            <a:r>
              <a:rPr lang="tr-TR" b="1" i="1" u="sng" dirty="0" err="1"/>
              <a:t>Shortest</a:t>
            </a:r>
            <a:r>
              <a:rPr lang="tr-TR" b="1" i="1" u="sng" dirty="0"/>
              <a:t>-</a:t>
            </a:r>
            <a:r>
              <a:rPr lang="tr-TR" b="1" i="1" u="sng" dirty="0" err="1"/>
              <a:t>Job</a:t>
            </a:r>
            <a:r>
              <a:rPr lang="tr-TR" b="1" i="1" u="sng" dirty="0"/>
              <a:t>-First)</a:t>
            </a:r>
          </a:p>
          <a:p>
            <a:r>
              <a:rPr lang="tr-TR" dirty="0"/>
              <a:t>SJF algoritmasındaki </a:t>
            </a:r>
            <a:r>
              <a:rPr lang="tr-TR" b="1" dirty="0"/>
              <a:t>en büyük zorluk, sonraki çalışma süresini tahmin etmektir</a:t>
            </a:r>
            <a:r>
              <a:rPr lang="tr-TR" dirty="0"/>
              <a:t>. </a:t>
            </a:r>
          </a:p>
          <a:p>
            <a:r>
              <a:rPr lang="tr-TR" dirty="0" err="1"/>
              <a:t>Long-term</a:t>
            </a:r>
            <a:r>
              <a:rPr lang="tr-TR" dirty="0"/>
              <a:t> (</a:t>
            </a:r>
            <a:r>
              <a:rPr lang="tr-TR" dirty="0" err="1"/>
              <a:t>job</a:t>
            </a:r>
            <a:r>
              <a:rPr lang="tr-TR" dirty="0"/>
              <a:t>) </a:t>
            </a:r>
            <a:r>
              <a:rPr lang="tr-TR" dirty="0" err="1"/>
              <a:t>scheduling</a:t>
            </a:r>
            <a:r>
              <a:rPr lang="tr-TR" dirty="0"/>
              <a:t> için kullanıcının belirlediği süre alınabilir. </a:t>
            </a:r>
          </a:p>
          <a:p>
            <a:r>
              <a:rPr lang="tr-TR" dirty="0"/>
              <a:t>SJF algoritması genellikle </a:t>
            </a:r>
            <a:r>
              <a:rPr lang="tr-TR" b="1" dirty="0" err="1"/>
              <a:t>long-term</a:t>
            </a:r>
            <a:r>
              <a:rPr lang="tr-TR" b="1" dirty="0"/>
              <a:t> </a:t>
            </a:r>
            <a:r>
              <a:rPr lang="tr-TR" b="1" dirty="0" err="1"/>
              <a:t>scheduling</a:t>
            </a:r>
            <a:r>
              <a:rPr lang="tr-TR" b="1" dirty="0"/>
              <a:t> için kullanılır</a:t>
            </a:r>
            <a:r>
              <a:rPr lang="tr-TR" dirty="0"/>
              <a:t>. </a:t>
            </a:r>
          </a:p>
          <a:p>
            <a:r>
              <a:rPr lang="tr-TR" dirty="0"/>
              <a:t>SJF algoritması </a:t>
            </a:r>
            <a:r>
              <a:rPr lang="tr-TR" b="1" dirty="0" err="1"/>
              <a:t>short-term</a:t>
            </a:r>
            <a:r>
              <a:rPr lang="tr-TR" b="1" dirty="0"/>
              <a:t> </a:t>
            </a:r>
            <a:r>
              <a:rPr lang="tr-TR" b="1" dirty="0" err="1"/>
              <a:t>scheduling</a:t>
            </a:r>
            <a:r>
              <a:rPr lang="tr-TR" b="1" dirty="0"/>
              <a:t> seviyesinde kullanılamaz</a:t>
            </a:r>
            <a:r>
              <a:rPr lang="tr-TR" dirty="0"/>
              <a:t>. </a:t>
            </a:r>
          </a:p>
          <a:p>
            <a:r>
              <a:rPr lang="tr-TR" dirty="0" err="1"/>
              <a:t>Short-term</a:t>
            </a:r>
            <a:r>
              <a:rPr lang="tr-TR" dirty="0"/>
              <a:t> </a:t>
            </a:r>
            <a:r>
              <a:rPr lang="tr-TR" dirty="0" err="1"/>
              <a:t>scheduling’te</a:t>
            </a:r>
            <a:r>
              <a:rPr lang="tr-TR" dirty="0"/>
              <a:t> </a:t>
            </a:r>
          </a:p>
          <a:p>
            <a:pPr lvl="1"/>
            <a:r>
              <a:rPr lang="tr-TR" b="1" dirty="0"/>
              <a:t>CPU’da sonraki çalışma süresini bilmek mümkün değildir</a:t>
            </a:r>
            <a:r>
              <a:rPr lang="tr-TR" dirty="0"/>
              <a:t>. </a:t>
            </a:r>
          </a:p>
          <a:p>
            <a:pPr lvl="1"/>
            <a:r>
              <a:rPr lang="tr-TR" b="1" dirty="0"/>
              <a:t>Sonraki çalışma süresi tahmin edilmeye çalışılır</a:t>
            </a:r>
            <a:r>
              <a:rPr lang="tr-TR" dirty="0"/>
              <a:t>.</a:t>
            </a:r>
          </a:p>
          <a:p>
            <a:pPr lvl="1"/>
            <a:r>
              <a:rPr lang="tr-TR" b="1" dirty="0"/>
              <a:t>Sonraki çalışma süresinin önceki çalışma süresine benzer olacağı beklenir</a:t>
            </a:r>
            <a:r>
              <a:rPr lang="tr-TR" dirty="0"/>
              <a:t>.</a:t>
            </a:r>
            <a:endParaRPr lang="tr-TR" b="1" i="1" u="sng" dirty="0"/>
          </a:p>
        </p:txBody>
      </p:sp>
    </p:spTree>
    <p:extLst>
      <p:ext uri="{BB962C8B-B14F-4D97-AF65-F5344CB8AC3E}">
        <p14:creationId xmlns:p14="http://schemas.microsoft.com/office/powerpoint/2010/main" val="871402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95525-4E36-4298-AAF4-DBF1921A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Planlama (</a:t>
            </a:r>
            <a:r>
              <a:rPr lang="tr-TR" dirty="0" err="1"/>
              <a:t>Scheduling</a:t>
            </a:r>
            <a:r>
              <a:rPr lang="tr-TR" dirty="0"/>
              <a:t>) algoritmaları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E1F1D41-6E26-4D53-9FB3-BEF067AF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24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2131C48-4244-46B6-AADD-DB0B537F68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En kısası ilk servis alır (</a:t>
            </a:r>
            <a:r>
              <a:rPr lang="tr-TR" b="1" i="1" u="sng" dirty="0" err="1"/>
              <a:t>Shortest</a:t>
            </a:r>
            <a:r>
              <a:rPr lang="tr-TR" b="1" i="1" u="sng" dirty="0"/>
              <a:t>-</a:t>
            </a:r>
            <a:r>
              <a:rPr lang="tr-TR" b="1" i="1" u="sng" dirty="0" err="1"/>
              <a:t>Job</a:t>
            </a:r>
            <a:r>
              <a:rPr lang="tr-TR" b="1" i="1" u="sng" dirty="0"/>
              <a:t>-First)</a:t>
            </a:r>
          </a:p>
          <a:p>
            <a:r>
              <a:rPr lang="tr-TR" dirty="0"/>
              <a:t>Sonraki CPU </a:t>
            </a:r>
            <a:r>
              <a:rPr lang="tr-TR" dirty="0" err="1"/>
              <a:t>burst</a:t>
            </a:r>
            <a:r>
              <a:rPr lang="tr-TR" dirty="0"/>
              <a:t> süresi, önceki </a:t>
            </a:r>
            <a:r>
              <a:rPr lang="tr-TR" b="1" dirty="0"/>
              <a:t>CPU </a:t>
            </a:r>
            <a:r>
              <a:rPr lang="tr-TR" b="1" dirty="0" err="1"/>
              <a:t>burst</a:t>
            </a:r>
            <a:r>
              <a:rPr lang="tr-TR" b="1" dirty="0"/>
              <a:t> sürelerinin</a:t>
            </a:r>
            <a:r>
              <a:rPr lang="tr-TR" dirty="0"/>
              <a:t> </a:t>
            </a:r>
            <a:r>
              <a:rPr lang="tr-TR" b="1" dirty="0"/>
              <a:t>üstel ortalama</a:t>
            </a:r>
            <a:r>
              <a:rPr lang="tr-TR" dirty="0"/>
              <a:t> (</a:t>
            </a:r>
            <a:r>
              <a:rPr lang="tr-TR" b="1" i="1" dirty="0" err="1">
                <a:solidFill>
                  <a:srgbClr val="FF0000"/>
                </a:solidFill>
              </a:rPr>
              <a:t>exponential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average</a:t>
            </a:r>
            <a:r>
              <a:rPr lang="tr-TR" dirty="0"/>
              <a:t>) </a:t>
            </a:r>
            <a:r>
              <a:rPr lang="tr-TR" b="1" dirty="0"/>
              <a:t>değeri</a:t>
            </a:r>
            <a:r>
              <a:rPr lang="tr-TR" dirty="0"/>
              <a:t> olarak tahmin edilir. </a:t>
            </a:r>
          </a:p>
          <a:p>
            <a:endParaRPr lang="tr-TR" dirty="0"/>
          </a:p>
          <a:p>
            <a:r>
              <a:rPr lang="tr-TR" dirty="0"/>
              <a:t>Burada, 0 &lt; </a:t>
            </a:r>
            <a:r>
              <a:rPr lang="el-GR" dirty="0"/>
              <a:t>α</a:t>
            </a:r>
            <a:r>
              <a:rPr lang="tr-TR" dirty="0"/>
              <a:t> &lt; 1 (genellikle 1/2), </a:t>
            </a:r>
            <a:r>
              <a:rPr lang="el-GR" sz="3000" dirty="0"/>
              <a:t>τ</a:t>
            </a:r>
            <a:r>
              <a:rPr lang="tr-TR" sz="3000" u="sng" baseline="-25000" dirty="0"/>
              <a:t>n</a:t>
            </a:r>
            <a:r>
              <a:rPr lang="tr-TR" sz="3000" baseline="-25000" dirty="0"/>
              <a:t>+1</a:t>
            </a:r>
            <a:r>
              <a:rPr lang="tr-TR" dirty="0"/>
              <a:t> sonraki tahmin edilen süreyi, </a:t>
            </a:r>
            <a:r>
              <a:rPr lang="tr-TR" sz="3000" i="1" dirty="0" err="1"/>
              <a:t>t</a:t>
            </a:r>
            <a:r>
              <a:rPr lang="tr-TR" sz="3000" i="1" baseline="-25000" dirty="0" err="1"/>
              <a:t>n</a:t>
            </a:r>
            <a:r>
              <a:rPr lang="tr-TR" dirty="0"/>
              <a:t> ise </a:t>
            </a:r>
            <a:r>
              <a:rPr lang="tr-TR" dirty="0" err="1"/>
              <a:t>n.inci</a:t>
            </a:r>
            <a:r>
              <a:rPr lang="tr-TR" dirty="0"/>
              <a:t> CPU </a:t>
            </a:r>
            <a:r>
              <a:rPr lang="tr-TR" dirty="0" err="1"/>
              <a:t>burst</a:t>
            </a:r>
            <a:r>
              <a:rPr lang="tr-TR" dirty="0"/>
              <a:t> süresini gösterir. </a:t>
            </a:r>
          </a:p>
          <a:p>
            <a:r>
              <a:rPr lang="tr-TR" dirty="0"/>
              <a:t>SJF algoritması </a:t>
            </a:r>
            <a:r>
              <a:rPr lang="tr-TR" dirty="0" err="1"/>
              <a:t>preemptive</a:t>
            </a:r>
            <a:r>
              <a:rPr lang="tr-TR" dirty="0"/>
              <a:t> veya </a:t>
            </a:r>
            <a:r>
              <a:rPr lang="tr-TR" dirty="0" err="1"/>
              <a:t>nonpreemptive</a:t>
            </a:r>
            <a:r>
              <a:rPr lang="tr-TR" dirty="0"/>
              <a:t> olabilir. </a:t>
            </a:r>
          </a:p>
          <a:p>
            <a:r>
              <a:rPr lang="tr-TR" dirty="0"/>
              <a:t>Çalışmakta olan </a:t>
            </a:r>
            <a:r>
              <a:rPr lang="tr-TR" dirty="0" err="1"/>
              <a:t>process’ten</a:t>
            </a:r>
            <a:r>
              <a:rPr lang="tr-TR" dirty="0"/>
              <a:t> daha kısa süreye sahip yeni bir </a:t>
            </a:r>
            <a:r>
              <a:rPr lang="tr-TR" dirty="0" err="1"/>
              <a:t>process</a:t>
            </a:r>
            <a:r>
              <a:rPr lang="tr-TR" dirty="0"/>
              <a:t> geldiğinde, </a:t>
            </a:r>
            <a:r>
              <a:rPr lang="tr-TR" b="1" dirty="0" err="1"/>
              <a:t>preemptive</a:t>
            </a:r>
            <a:r>
              <a:rPr lang="tr-TR" b="1" dirty="0"/>
              <a:t> SJF çalışmakta olanı keser, </a:t>
            </a:r>
            <a:r>
              <a:rPr lang="tr-TR" b="1" dirty="0" err="1"/>
              <a:t>nonpreemptive</a:t>
            </a:r>
            <a:r>
              <a:rPr lang="tr-TR" b="1" dirty="0"/>
              <a:t> SJF çalışmakta olanın sonlanmasına izin verir</a:t>
            </a:r>
            <a:r>
              <a:rPr lang="tr-TR" dirty="0"/>
              <a:t>. </a:t>
            </a:r>
          </a:p>
          <a:p>
            <a:r>
              <a:rPr lang="tr-TR" dirty="0" err="1"/>
              <a:t>Preemptive</a:t>
            </a:r>
            <a:r>
              <a:rPr lang="tr-TR" dirty="0"/>
              <a:t> SJF, </a:t>
            </a:r>
            <a:r>
              <a:rPr lang="tr-TR" b="1" i="1" dirty="0" err="1">
                <a:solidFill>
                  <a:srgbClr val="FF0000"/>
                </a:solidFill>
              </a:rPr>
              <a:t>shortest</a:t>
            </a:r>
            <a:r>
              <a:rPr lang="tr-TR" b="1" i="1" dirty="0">
                <a:solidFill>
                  <a:srgbClr val="FF0000"/>
                </a:solidFill>
              </a:rPr>
              <a:t>-</a:t>
            </a:r>
            <a:r>
              <a:rPr lang="tr-TR" b="1" i="1" dirty="0" err="1">
                <a:solidFill>
                  <a:srgbClr val="FF0000"/>
                </a:solidFill>
              </a:rPr>
              <a:t>remaining</a:t>
            </a:r>
            <a:r>
              <a:rPr lang="tr-TR" b="1" i="1" dirty="0">
                <a:solidFill>
                  <a:srgbClr val="FF0000"/>
                </a:solidFill>
              </a:rPr>
              <a:t>-time-</a:t>
            </a:r>
            <a:r>
              <a:rPr lang="tr-TR" b="1" i="1" dirty="0" err="1">
                <a:solidFill>
                  <a:srgbClr val="FF0000"/>
                </a:solidFill>
              </a:rPr>
              <a:t>first</a:t>
            </a:r>
            <a:r>
              <a:rPr lang="tr-TR" b="1" i="1" dirty="0">
                <a:solidFill>
                  <a:srgbClr val="FF0000"/>
                </a:solidFill>
              </a:rPr>
              <a:t>-</a:t>
            </a:r>
            <a:r>
              <a:rPr lang="tr-TR" b="1" i="1" dirty="0" err="1">
                <a:solidFill>
                  <a:srgbClr val="FF0000"/>
                </a:solidFill>
              </a:rPr>
              <a:t>scheduling</a:t>
            </a:r>
            <a:r>
              <a:rPr lang="tr-TR" dirty="0"/>
              <a:t> olarak adlandırılır</a:t>
            </a:r>
            <a:endParaRPr lang="tr-TR" b="1" i="1" u="sng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A290679-F46A-4E53-BBAF-7CCD558FE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924" y="2204864"/>
            <a:ext cx="39243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37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95525-4E36-4298-AAF4-DBF1921A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Planlama (</a:t>
            </a:r>
            <a:r>
              <a:rPr lang="tr-TR" dirty="0" err="1"/>
              <a:t>Scheduling</a:t>
            </a:r>
            <a:r>
              <a:rPr lang="tr-TR" dirty="0"/>
              <a:t>) algoritmaları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E1F1D41-6E26-4D53-9FB3-BEF067AF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25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2131C48-4244-46B6-AADD-DB0B537F68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En kısası ilk servis alır (</a:t>
            </a:r>
            <a:r>
              <a:rPr lang="tr-TR" b="1" i="1" u="sng" dirty="0" err="1"/>
              <a:t>Shortest</a:t>
            </a:r>
            <a:r>
              <a:rPr lang="tr-TR" b="1" i="1" u="sng" dirty="0"/>
              <a:t>-</a:t>
            </a:r>
            <a:r>
              <a:rPr lang="tr-TR" b="1" i="1" u="sng" dirty="0" err="1"/>
              <a:t>Job</a:t>
            </a:r>
            <a:r>
              <a:rPr lang="tr-TR" b="1" i="1" u="sng" dirty="0"/>
              <a:t>-First)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C3BF507-A867-450D-ACC5-A251D2ADD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321437"/>
            <a:ext cx="8312727" cy="541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23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95525-4E36-4298-AAF4-DBF1921A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Planlama (</a:t>
            </a:r>
            <a:r>
              <a:rPr lang="tr-TR" dirty="0" err="1"/>
              <a:t>Scheduling</a:t>
            </a:r>
            <a:r>
              <a:rPr lang="tr-TR" dirty="0"/>
              <a:t>) algoritmaları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E1F1D41-6E26-4D53-9FB3-BEF067AF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26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2131C48-4244-46B6-AADD-DB0B537F68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Öncelikli (</a:t>
            </a:r>
            <a:r>
              <a:rPr lang="tr-TR" b="1" i="1" u="sng" dirty="0" err="1"/>
              <a:t>Priority</a:t>
            </a:r>
            <a:r>
              <a:rPr lang="tr-TR" b="1" i="1" u="sng" dirty="0"/>
              <a:t>) planlama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34C7EB4-A8A6-44AB-A3ED-EB3C610CB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57" y="1869574"/>
            <a:ext cx="8360723" cy="3697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3CE091-3900-4188-90DD-2E7CAC615942}"/>
              </a:ext>
            </a:extLst>
          </p:cNvPr>
          <p:cNvSpPr txBox="1"/>
          <p:nvPr/>
        </p:nvSpPr>
        <p:spPr>
          <a:xfrm>
            <a:off x="5868144" y="5157192"/>
            <a:ext cx="2880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77621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95525-4E36-4298-AAF4-DBF1921A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Planlama (</a:t>
            </a:r>
            <a:r>
              <a:rPr lang="tr-TR" dirty="0" err="1"/>
              <a:t>Scheduling</a:t>
            </a:r>
            <a:r>
              <a:rPr lang="tr-TR" dirty="0"/>
              <a:t>) algoritmaları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E1F1D41-6E26-4D53-9FB3-BEF067AF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27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2131C48-4244-46B6-AADD-DB0B537F68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Öncelikli (</a:t>
            </a:r>
            <a:r>
              <a:rPr lang="tr-TR" b="1" i="1" u="sng" dirty="0" err="1"/>
              <a:t>Priority</a:t>
            </a:r>
            <a:r>
              <a:rPr lang="tr-TR" b="1" i="1" u="sng" dirty="0"/>
              <a:t>) planlama</a:t>
            </a:r>
          </a:p>
          <a:p>
            <a:r>
              <a:rPr lang="tr-TR" dirty="0" err="1"/>
              <a:t>Önceliklendirme</a:t>
            </a:r>
            <a:r>
              <a:rPr lang="tr-TR" dirty="0"/>
              <a:t> kriterleri aşağıdakilerden bir veya birkaç tanesi olabilir: </a:t>
            </a:r>
          </a:p>
          <a:p>
            <a:pPr lvl="1"/>
            <a:r>
              <a:rPr lang="tr-TR" dirty="0"/>
              <a:t>Zaman sınırı </a:t>
            </a:r>
          </a:p>
          <a:p>
            <a:pPr lvl="1"/>
            <a:r>
              <a:rPr lang="tr-TR" dirty="0"/>
              <a:t>Hafıza gereksinimi </a:t>
            </a:r>
          </a:p>
          <a:p>
            <a:pPr lvl="1"/>
            <a:r>
              <a:rPr lang="tr-TR" dirty="0"/>
              <a:t>Açılan dosya sayısı </a:t>
            </a:r>
          </a:p>
          <a:p>
            <a:pPr lvl="1"/>
            <a:r>
              <a:rPr lang="tr-TR" dirty="0"/>
              <a:t>I/O </a:t>
            </a:r>
            <a:r>
              <a:rPr lang="tr-TR" dirty="0" err="1"/>
              <a:t>burst</a:t>
            </a:r>
            <a:r>
              <a:rPr lang="tr-TR" dirty="0"/>
              <a:t> ve CPU </a:t>
            </a:r>
            <a:r>
              <a:rPr lang="tr-TR" dirty="0" err="1"/>
              <a:t>burst</a:t>
            </a:r>
            <a:r>
              <a:rPr lang="tr-TR" dirty="0"/>
              <a:t> oranı </a:t>
            </a:r>
          </a:p>
          <a:p>
            <a:pPr lvl="1"/>
            <a:r>
              <a:rPr lang="tr-TR" dirty="0" err="1"/>
              <a:t>Process‘in</a:t>
            </a:r>
            <a:r>
              <a:rPr lang="tr-TR" dirty="0"/>
              <a:t> önemi </a:t>
            </a:r>
          </a:p>
        </p:txBody>
      </p:sp>
    </p:spTree>
    <p:extLst>
      <p:ext uri="{BB962C8B-B14F-4D97-AF65-F5344CB8AC3E}">
        <p14:creationId xmlns:p14="http://schemas.microsoft.com/office/powerpoint/2010/main" val="1414755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95525-4E36-4298-AAF4-DBF1921A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Planlama (</a:t>
            </a:r>
            <a:r>
              <a:rPr lang="tr-TR" dirty="0" err="1"/>
              <a:t>Scheduling</a:t>
            </a:r>
            <a:r>
              <a:rPr lang="tr-TR" dirty="0"/>
              <a:t>) algoritmaları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E1F1D41-6E26-4D53-9FB3-BEF067AF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28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2131C48-4244-46B6-AADD-DB0B537F68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Öncelikli (</a:t>
            </a:r>
            <a:r>
              <a:rPr lang="tr-TR" b="1" i="1" u="sng" dirty="0" err="1"/>
              <a:t>Priority</a:t>
            </a:r>
            <a:r>
              <a:rPr lang="tr-TR" b="1" i="1" u="sng" dirty="0"/>
              <a:t>) planlama</a:t>
            </a:r>
          </a:p>
          <a:p>
            <a:r>
              <a:rPr lang="tr-TR" dirty="0" err="1"/>
              <a:t>Priority</a:t>
            </a:r>
            <a:r>
              <a:rPr lang="tr-TR" dirty="0"/>
              <a:t> </a:t>
            </a:r>
            <a:r>
              <a:rPr lang="tr-TR" dirty="0" err="1"/>
              <a:t>scheduling</a:t>
            </a:r>
            <a:r>
              <a:rPr lang="tr-TR" dirty="0"/>
              <a:t>  kesintili (</a:t>
            </a:r>
            <a:r>
              <a:rPr lang="tr-TR" b="1" i="1" dirty="0" err="1">
                <a:solidFill>
                  <a:srgbClr val="FF0000"/>
                </a:solidFill>
              </a:rPr>
              <a:t>preemptive</a:t>
            </a:r>
            <a:r>
              <a:rPr lang="tr-TR" dirty="0"/>
              <a:t>) veya kesintisiz (</a:t>
            </a:r>
            <a:r>
              <a:rPr lang="tr-TR" b="1" i="1" dirty="0" err="1">
                <a:solidFill>
                  <a:srgbClr val="FF0000"/>
                </a:solidFill>
              </a:rPr>
              <a:t>nonpreemptive</a:t>
            </a:r>
            <a:r>
              <a:rPr lang="tr-TR" dirty="0"/>
              <a:t>) olabilir. </a:t>
            </a:r>
          </a:p>
          <a:p>
            <a:r>
              <a:rPr lang="tr-TR" b="1" dirty="0" err="1"/>
              <a:t>Preemptive</a:t>
            </a:r>
            <a:r>
              <a:rPr lang="tr-TR" b="1" dirty="0"/>
              <a:t> yönteminde</a:t>
            </a:r>
            <a:r>
              <a:rPr lang="tr-TR" dirty="0"/>
              <a:t>, bir </a:t>
            </a:r>
            <a:r>
              <a:rPr lang="tr-TR" dirty="0" err="1"/>
              <a:t>process</a:t>
            </a:r>
            <a:r>
              <a:rPr lang="tr-TR" dirty="0"/>
              <a:t> hazır kuyruğuna geldiğinde, çalışmakta olan </a:t>
            </a:r>
            <a:r>
              <a:rPr lang="tr-TR" dirty="0" err="1"/>
              <a:t>process’ten</a:t>
            </a:r>
            <a:r>
              <a:rPr lang="tr-TR" dirty="0"/>
              <a:t> daha öncelikli ise, </a:t>
            </a:r>
            <a:r>
              <a:rPr lang="tr-TR" b="1" dirty="0"/>
              <a:t>çalışmakta olan kesilir</a:t>
            </a:r>
            <a:r>
              <a:rPr lang="tr-TR" dirty="0"/>
              <a:t>. </a:t>
            </a:r>
          </a:p>
          <a:p>
            <a:r>
              <a:rPr lang="tr-TR" b="1" dirty="0" err="1"/>
              <a:t>Nonpreemptive</a:t>
            </a:r>
            <a:r>
              <a:rPr lang="tr-TR" b="1" dirty="0"/>
              <a:t> (kesintisiz) yönteminde</a:t>
            </a:r>
            <a:r>
              <a:rPr lang="tr-TR" dirty="0"/>
              <a:t>, bir </a:t>
            </a:r>
            <a:r>
              <a:rPr lang="tr-TR" dirty="0" err="1"/>
              <a:t>process</a:t>
            </a:r>
            <a:r>
              <a:rPr lang="tr-TR" dirty="0"/>
              <a:t> hazır kuyruğuna geldiğinde, çalışmakta olan </a:t>
            </a:r>
            <a:r>
              <a:rPr lang="tr-TR" dirty="0" err="1"/>
              <a:t>process’ten</a:t>
            </a:r>
            <a:r>
              <a:rPr lang="tr-TR" dirty="0"/>
              <a:t> daha öncelikli olsa bile, </a:t>
            </a:r>
            <a:r>
              <a:rPr lang="tr-TR" b="1" dirty="0"/>
              <a:t>çalışmakta olan, durumunu değiştirene kadar çalışmasına devam eder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1145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95525-4E36-4298-AAF4-DBF1921A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Planlama (</a:t>
            </a:r>
            <a:r>
              <a:rPr lang="tr-TR" dirty="0" err="1"/>
              <a:t>Scheduling</a:t>
            </a:r>
            <a:r>
              <a:rPr lang="tr-TR" dirty="0"/>
              <a:t>) algoritmaları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E1F1D41-6E26-4D53-9FB3-BEF067AF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29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2131C48-4244-46B6-AADD-DB0B537F68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u="sng" dirty="0"/>
              <a:t>Öncelikli (</a:t>
            </a:r>
            <a:r>
              <a:rPr lang="tr-TR" b="1" i="1" u="sng" dirty="0" err="1"/>
              <a:t>Priority</a:t>
            </a:r>
            <a:r>
              <a:rPr lang="tr-TR" b="1" i="1" u="sng" dirty="0"/>
              <a:t>) planlama</a:t>
            </a:r>
          </a:p>
          <a:p>
            <a:r>
              <a:rPr lang="tr-TR" dirty="0" err="1"/>
              <a:t>Priority</a:t>
            </a:r>
            <a:r>
              <a:rPr lang="tr-TR" dirty="0"/>
              <a:t> </a:t>
            </a:r>
            <a:r>
              <a:rPr lang="tr-TR" dirty="0" err="1"/>
              <a:t>scheduling</a:t>
            </a:r>
            <a:r>
              <a:rPr lang="tr-TR" dirty="0"/>
              <a:t> algoritmasında, CPU sürekli yüksek öncelikli </a:t>
            </a:r>
            <a:r>
              <a:rPr lang="tr-TR" dirty="0" err="1"/>
              <a:t>process’leri</a:t>
            </a:r>
            <a:r>
              <a:rPr lang="tr-TR" dirty="0"/>
              <a:t> çalıştırabilir ve bazı </a:t>
            </a:r>
            <a:r>
              <a:rPr lang="tr-TR" dirty="0" err="1"/>
              <a:t>processler</a:t>
            </a:r>
            <a:r>
              <a:rPr lang="tr-TR" dirty="0"/>
              <a:t> sürekli hazır kuyruğunda bekleyebilir (</a:t>
            </a:r>
            <a:r>
              <a:rPr lang="tr-TR" b="1" i="1" dirty="0" err="1">
                <a:solidFill>
                  <a:srgbClr val="FF0000"/>
                </a:solidFill>
              </a:rPr>
              <a:t>indefinite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blocking</a:t>
            </a:r>
            <a:r>
              <a:rPr lang="tr-TR" b="1" i="1" dirty="0">
                <a:solidFill>
                  <a:srgbClr val="FF0000"/>
                </a:solidFill>
              </a:rPr>
              <a:t>, </a:t>
            </a:r>
            <a:r>
              <a:rPr lang="tr-TR" b="1" i="1" dirty="0" err="1">
                <a:solidFill>
                  <a:srgbClr val="FF0000"/>
                </a:solidFill>
              </a:rPr>
              <a:t>starvation</a:t>
            </a:r>
            <a:r>
              <a:rPr lang="tr-TR" dirty="0"/>
              <a:t>). </a:t>
            </a:r>
          </a:p>
          <a:p>
            <a:pPr lvl="1"/>
            <a:r>
              <a:rPr lang="tr-TR" dirty="0" err="1"/>
              <a:t>Starvation</a:t>
            </a:r>
            <a:r>
              <a:rPr lang="tr-TR" dirty="0"/>
              <a:t> açıklıktan ölme demektir.</a:t>
            </a:r>
          </a:p>
          <a:p>
            <a:r>
              <a:rPr lang="tr-TR" b="1" dirty="0"/>
              <a:t>Sınırsız beklemeyi engellemek için</a:t>
            </a:r>
            <a:r>
              <a:rPr lang="tr-TR" dirty="0"/>
              <a:t> düşük öncelikli </a:t>
            </a:r>
            <a:r>
              <a:rPr lang="tr-TR" dirty="0" err="1"/>
              <a:t>process’ler</a:t>
            </a:r>
            <a:r>
              <a:rPr lang="tr-TR" dirty="0"/>
              <a:t> kuyrukta beklerken </a:t>
            </a:r>
            <a:r>
              <a:rPr lang="tr-TR" b="1" dirty="0"/>
              <a:t>öncelik seviyesi artırılır</a:t>
            </a:r>
            <a:r>
              <a:rPr lang="tr-TR" dirty="0"/>
              <a:t> (</a:t>
            </a:r>
            <a:r>
              <a:rPr lang="tr-TR" dirty="0" err="1"/>
              <a:t>Örn</a:t>
            </a:r>
            <a:r>
              <a:rPr lang="tr-TR" dirty="0"/>
              <a:t>. her dakika 1 artırılır). </a:t>
            </a:r>
          </a:p>
          <a:p>
            <a:r>
              <a:rPr lang="tr-TR" dirty="0"/>
              <a:t>Öncelik değeri artırılarak en düşük önceliğe sahip </a:t>
            </a:r>
            <a:r>
              <a:rPr lang="tr-TR" dirty="0" err="1"/>
              <a:t>process’in</a:t>
            </a:r>
            <a:r>
              <a:rPr lang="tr-TR" dirty="0"/>
              <a:t> bile </a:t>
            </a:r>
            <a:r>
              <a:rPr lang="tr-TR" b="1" dirty="0"/>
              <a:t>belirli bir süre sonunda çalışması</a:t>
            </a:r>
            <a:r>
              <a:rPr lang="tr-TR" dirty="0"/>
              <a:t> sağlanır.</a:t>
            </a:r>
          </a:p>
        </p:txBody>
      </p:sp>
    </p:spTree>
    <p:extLst>
      <p:ext uri="{BB962C8B-B14F-4D97-AF65-F5344CB8AC3E}">
        <p14:creationId xmlns:p14="http://schemas.microsoft.com/office/powerpoint/2010/main" val="26543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BFCE4D-2E37-4E96-BE4F-76E527B4A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kavramlar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1261678-A6E2-481B-AC71-127583AE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A71F708-734A-41FD-A0BB-52BF99593AB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İşlemci planlama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CPU </a:t>
            </a:r>
            <a:r>
              <a:rPr lang="tr-TR" b="1" i="1" dirty="0" err="1">
                <a:solidFill>
                  <a:srgbClr val="FF0000"/>
                </a:solidFill>
              </a:rPr>
              <a:t>scheduling</a:t>
            </a:r>
            <a:r>
              <a:rPr lang="tr-TR" dirty="0"/>
              <a:t>), </a:t>
            </a:r>
            <a:r>
              <a:rPr lang="tr-TR" dirty="0" err="1"/>
              <a:t>multiprogramming</a:t>
            </a:r>
            <a:r>
              <a:rPr lang="tr-TR" dirty="0"/>
              <a:t> çalışan işletim sistemlerinin temelini oluşturur. </a:t>
            </a:r>
          </a:p>
          <a:p>
            <a:r>
              <a:rPr lang="tr-TR" dirty="0"/>
              <a:t>CPU, </a:t>
            </a:r>
            <a:r>
              <a:rPr lang="tr-TR" dirty="0" err="1"/>
              <a:t>process’ler</a:t>
            </a:r>
            <a:r>
              <a:rPr lang="tr-TR" dirty="0"/>
              <a:t> arasında geçiş yaparak bilgisayarı daha verimli hale getirir. </a:t>
            </a:r>
          </a:p>
          <a:p>
            <a:r>
              <a:rPr lang="tr-TR" b="1" dirty="0"/>
              <a:t>Her zaman aralığında bir </a:t>
            </a:r>
            <a:r>
              <a:rPr lang="tr-TR" b="1" dirty="0" err="1"/>
              <a:t>process’in</a:t>
            </a:r>
            <a:r>
              <a:rPr lang="tr-TR" b="1" dirty="0"/>
              <a:t> çalıştırılması amaçlanır</a:t>
            </a:r>
            <a:r>
              <a:rPr lang="tr-TR" dirty="0"/>
              <a:t>. </a:t>
            </a:r>
          </a:p>
          <a:p>
            <a:r>
              <a:rPr lang="tr-TR" dirty="0"/>
              <a:t>Tek işlemcili sistemlerde, bir anda sadece bir </a:t>
            </a:r>
            <a:r>
              <a:rPr lang="tr-TR" dirty="0" err="1"/>
              <a:t>process</a:t>
            </a:r>
            <a:r>
              <a:rPr lang="tr-TR" dirty="0"/>
              <a:t> çalıştırılabilir. </a:t>
            </a:r>
          </a:p>
        </p:txBody>
      </p:sp>
    </p:spTree>
    <p:extLst>
      <p:ext uri="{BB962C8B-B14F-4D97-AF65-F5344CB8AC3E}">
        <p14:creationId xmlns:p14="http://schemas.microsoft.com/office/powerpoint/2010/main" val="2756545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95525-4E36-4298-AAF4-DBF1921A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Planlama (</a:t>
            </a:r>
            <a:r>
              <a:rPr lang="tr-TR" dirty="0" err="1"/>
              <a:t>Scheduling</a:t>
            </a:r>
            <a:r>
              <a:rPr lang="tr-TR" dirty="0"/>
              <a:t>) algoritmaları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E1F1D41-6E26-4D53-9FB3-BEF067AF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30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2131C48-4244-46B6-AADD-DB0B537F68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 err="1"/>
              <a:t>Round-Robin</a:t>
            </a:r>
            <a:r>
              <a:rPr lang="tr-TR" b="1" i="1" u="sng" dirty="0"/>
              <a:t> planlama</a:t>
            </a:r>
          </a:p>
          <a:p>
            <a:r>
              <a:rPr lang="tr-TR" b="1" dirty="0"/>
              <a:t>RR</a:t>
            </a:r>
            <a:r>
              <a:rPr lang="tr-TR" dirty="0"/>
              <a:t> (</a:t>
            </a:r>
            <a:r>
              <a:rPr lang="tr-TR" b="1" i="1" dirty="0" err="1">
                <a:solidFill>
                  <a:srgbClr val="FF0000"/>
                </a:solidFill>
              </a:rPr>
              <a:t>Round-robin</a:t>
            </a:r>
            <a:r>
              <a:rPr lang="tr-TR" dirty="0"/>
              <a:t>) </a:t>
            </a:r>
            <a:r>
              <a:rPr lang="tr-TR" dirty="0" err="1"/>
              <a:t>scheduling</a:t>
            </a:r>
            <a:r>
              <a:rPr lang="tr-TR" dirty="0"/>
              <a:t>, genellikle </a:t>
            </a:r>
            <a:r>
              <a:rPr lang="tr-TR" b="1" dirty="0"/>
              <a:t>time-</a:t>
            </a:r>
            <a:r>
              <a:rPr lang="tr-TR" b="1" dirty="0" err="1"/>
              <a:t>sharing</a:t>
            </a:r>
            <a:r>
              <a:rPr lang="tr-TR" dirty="0"/>
              <a:t> sistemlerde kullanılır. </a:t>
            </a:r>
          </a:p>
          <a:p>
            <a:r>
              <a:rPr lang="tr-TR" dirty="0"/>
              <a:t>Hazır kuyruğundaki </a:t>
            </a:r>
            <a:r>
              <a:rPr lang="tr-TR" dirty="0" err="1"/>
              <a:t>process’ler</a:t>
            </a:r>
            <a:r>
              <a:rPr lang="tr-TR" dirty="0"/>
              <a:t> belirli bir zaman aralığında (</a:t>
            </a:r>
            <a:r>
              <a:rPr lang="tr-TR" b="1" i="1" dirty="0">
                <a:solidFill>
                  <a:srgbClr val="FF0000"/>
                </a:solidFill>
              </a:rPr>
              <a:t>time </a:t>
            </a:r>
            <a:r>
              <a:rPr lang="tr-TR" b="1" i="1" dirty="0" err="1">
                <a:solidFill>
                  <a:srgbClr val="FF0000"/>
                </a:solidFill>
              </a:rPr>
              <a:t>slice</a:t>
            </a:r>
            <a:r>
              <a:rPr lang="tr-TR" dirty="0"/>
              <a:t>) </a:t>
            </a:r>
            <a:r>
              <a:rPr lang="tr-TR" b="1" dirty="0"/>
              <a:t>CPU’ya sıralı atanır</a:t>
            </a:r>
            <a:r>
              <a:rPr lang="tr-TR" dirty="0"/>
              <a:t>. </a:t>
            </a:r>
          </a:p>
          <a:p>
            <a:pPr lvl="1"/>
            <a:r>
              <a:rPr lang="tr-TR" dirty="0"/>
              <a:t>Zaman aralığı genellikle 10 </a:t>
            </a:r>
            <a:r>
              <a:rPr lang="tr-TR" dirty="0" err="1"/>
              <a:t>ms</a:t>
            </a:r>
            <a:r>
              <a:rPr lang="tr-TR" dirty="0"/>
              <a:t> ile 100 </a:t>
            </a:r>
            <a:r>
              <a:rPr lang="tr-TR" dirty="0" err="1"/>
              <a:t>ms</a:t>
            </a:r>
            <a:r>
              <a:rPr lang="tr-TR" dirty="0"/>
              <a:t> aralığında seçilir. </a:t>
            </a:r>
          </a:p>
          <a:p>
            <a:r>
              <a:rPr lang="tr-TR" dirty="0"/>
              <a:t>Time </a:t>
            </a:r>
            <a:r>
              <a:rPr lang="tr-TR" dirty="0" err="1"/>
              <a:t>slice</a:t>
            </a:r>
            <a:r>
              <a:rPr lang="tr-TR" dirty="0"/>
              <a:t> aralığından daha kısa sürede sonlanan </a:t>
            </a:r>
            <a:r>
              <a:rPr lang="tr-TR" dirty="0" err="1"/>
              <a:t>process</a:t>
            </a:r>
            <a:r>
              <a:rPr lang="tr-TR" dirty="0"/>
              <a:t> CPU’yu serbest bırakır. </a:t>
            </a:r>
          </a:p>
          <a:p>
            <a:r>
              <a:rPr lang="tr-TR" dirty="0" err="1"/>
              <a:t>Round-robin</a:t>
            </a:r>
            <a:r>
              <a:rPr lang="tr-TR" dirty="0"/>
              <a:t> </a:t>
            </a:r>
            <a:r>
              <a:rPr lang="tr-TR" dirty="0" err="1"/>
              <a:t>scheduling</a:t>
            </a:r>
            <a:r>
              <a:rPr lang="tr-TR" dirty="0"/>
              <a:t> ile </a:t>
            </a:r>
            <a:r>
              <a:rPr lang="tr-TR" b="1" dirty="0"/>
              <a:t>ortalama bekleme süresi genellikle uzundur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1925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48D4C54-6FAD-48CA-9F66-EA9C2EE51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210" y="2060848"/>
            <a:ext cx="6557294" cy="2188388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AF095525-4E36-4298-AAF4-DBF1921A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Planlama (</a:t>
            </a:r>
            <a:r>
              <a:rPr lang="tr-TR" dirty="0" err="1"/>
              <a:t>Scheduling</a:t>
            </a:r>
            <a:r>
              <a:rPr lang="tr-TR" dirty="0"/>
              <a:t>) algoritmaları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E1F1D41-6E26-4D53-9FB3-BEF067AF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31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2131C48-4244-46B6-AADD-DB0B537F68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u="sng" dirty="0" err="1"/>
              <a:t>Round-Robin</a:t>
            </a:r>
            <a:r>
              <a:rPr lang="tr-TR" b="1" i="1" u="sng" dirty="0"/>
              <a:t> planlama</a:t>
            </a:r>
            <a:r>
              <a:rPr lang="tr-TR" dirty="0"/>
              <a:t> </a:t>
            </a:r>
          </a:p>
          <a:p>
            <a:r>
              <a:rPr lang="tr-TR" dirty="0"/>
              <a:t>Aşağıda 3 </a:t>
            </a:r>
            <a:r>
              <a:rPr lang="tr-TR" dirty="0" err="1"/>
              <a:t>process</a:t>
            </a:r>
            <a:r>
              <a:rPr lang="tr-TR" dirty="0"/>
              <a:t> için CPU-</a:t>
            </a:r>
            <a:r>
              <a:rPr lang="tr-TR" dirty="0" err="1"/>
              <a:t>burst</a:t>
            </a:r>
            <a:r>
              <a:rPr lang="tr-TR" dirty="0"/>
              <a:t> time ve </a:t>
            </a:r>
            <a:r>
              <a:rPr lang="tr-TR" dirty="0" err="1"/>
              <a:t>gantt</a:t>
            </a:r>
            <a:r>
              <a:rPr lang="tr-TR" dirty="0"/>
              <a:t> şeması verilmiştir. </a:t>
            </a:r>
          </a:p>
          <a:p>
            <a:pPr lvl="1"/>
            <a:r>
              <a:rPr lang="tr-TR" dirty="0"/>
              <a:t>Örnekte time </a:t>
            </a:r>
            <a:r>
              <a:rPr lang="tr-TR" dirty="0" err="1"/>
              <a:t>slice</a:t>
            </a:r>
            <a:r>
              <a:rPr lang="tr-TR" dirty="0"/>
              <a:t> = </a:t>
            </a:r>
            <a:br>
              <a:rPr lang="tr-TR" dirty="0"/>
            </a:br>
            <a:r>
              <a:rPr lang="tr-TR" dirty="0"/>
              <a:t>4 </a:t>
            </a:r>
            <a:r>
              <a:rPr lang="tr-TR" dirty="0" err="1"/>
              <a:t>ms</a:t>
            </a:r>
            <a:r>
              <a:rPr lang="tr-TR" dirty="0"/>
              <a:t> olarak alınmıştır.</a:t>
            </a:r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r>
              <a:rPr lang="tr-TR" dirty="0"/>
              <a:t>P1 için = 10-4 = 6, P2 için 4, P3 için 7 </a:t>
            </a:r>
            <a:r>
              <a:rPr lang="tr-TR" dirty="0" err="1"/>
              <a:t>ms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>bekleme süresi vardır. </a:t>
            </a:r>
          </a:p>
          <a:p>
            <a:pPr lvl="1"/>
            <a:r>
              <a:rPr lang="tr-TR" dirty="0"/>
              <a:t>Ortalama bekleme süresi ise 17 / 3 = </a:t>
            </a:r>
            <a:r>
              <a:rPr lang="tr-TR" b="1" dirty="0"/>
              <a:t>5,66 </a:t>
            </a:r>
            <a:r>
              <a:rPr lang="tr-TR" b="1" dirty="0" err="1"/>
              <a:t>ms</a:t>
            </a:r>
            <a:r>
              <a:rPr lang="tr-TR" dirty="0" err="1"/>
              <a:t>’dir</a:t>
            </a:r>
            <a:r>
              <a:rPr lang="tr-TR" dirty="0"/>
              <a:t>. </a:t>
            </a:r>
          </a:p>
          <a:p>
            <a:pPr lvl="1"/>
            <a:r>
              <a:rPr lang="tr-TR" dirty="0"/>
              <a:t>q time </a:t>
            </a:r>
            <a:r>
              <a:rPr lang="tr-TR" dirty="0" err="1"/>
              <a:t>slice</a:t>
            </a:r>
            <a:r>
              <a:rPr lang="tr-TR" dirty="0"/>
              <a:t> süresiyle n </a:t>
            </a:r>
            <a:r>
              <a:rPr lang="tr-TR" dirty="0" err="1"/>
              <a:t>process</a:t>
            </a:r>
            <a:r>
              <a:rPr lang="tr-TR" dirty="0"/>
              <a:t> çalışan sistemde, bir </a:t>
            </a:r>
            <a:r>
              <a:rPr lang="tr-TR" dirty="0" err="1"/>
              <a:t>process</a:t>
            </a:r>
            <a:r>
              <a:rPr lang="tr-TR" dirty="0"/>
              <a:t> için en fazla bekleme süresi </a:t>
            </a:r>
            <a:r>
              <a:rPr lang="tr-TR" b="1" dirty="0"/>
              <a:t>(n - 1) * q</a:t>
            </a:r>
            <a:r>
              <a:rPr lang="tr-TR" dirty="0"/>
              <a:t> olur.</a:t>
            </a:r>
          </a:p>
        </p:txBody>
      </p:sp>
    </p:spTree>
    <p:extLst>
      <p:ext uri="{BB962C8B-B14F-4D97-AF65-F5344CB8AC3E}">
        <p14:creationId xmlns:p14="http://schemas.microsoft.com/office/powerpoint/2010/main" val="3321255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95525-4E36-4298-AAF4-DBF1921A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Planlama (</a:t>
            </a:r>
            <a:r>
              <a:rPr lang="tr-TR" dirty="0" err="1"/>
              <a:t>Scheduling</a:t>
            </a:r>
            <a:r>
              <a:rPr lang="tr-TR" dirty="0"/>
              <a:t>) algoritmaları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E1F1D41-6E26-4D53-9FB3-BEF067AF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2131C48-4244-46B6-AADD-DB0B537F68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 err="1"/>
              <a:t>Round-Robin</a:t>
            </a:r>
            <a:r>
              <a:rPr lang="tr-TR" b="1" i="1" u="sng" dirty="0"/>
              <a:t> planlama</a:t>
            </a:r>
          </a:p>
          <a:p>
            <a:r>
              <a:rPr lang="tr-TR" b="1" dirty="0"/>
              <a:t>Zaman aralığı</a:t>
            </a:r>
            <a:r>
              <a:rPr lang="tr-TR" dirty="0"/>
              <a:t> süresi çok büyük olursa çalışma FCFS yöntemine benzer. </a:t>
            </a:r>
          </a:p>
          <a:p>
            <a:r>
              <a:rPr lang="tr-TR" dirty="0"/>
              <a:t>Süre çok küçük olursa </a:t>
            </a:r>
            <a:r>
              <a:rPr lang="tr-TR" dirty="0" err="1"/>
              <a:t>context</a:t>
            </a:r>
            <a:r>
              <a:rPr lang="tr-TR" dirty="0"/>
              <a:t> </a:t>
            </a:r>
            <a:r>
              <a:rPr lang="tr-TR" dirty="0" err="1"/>
              <a:t>switch</a:t>
            </a:r>
            <a:r>
              <a:rPr lang="tr-TR" dirty="0"/>
              <a:t> işlemi </a:t>
            </a:r>
            <a:r>
              <a:rPr lang="tr-TR" b="1" dirty="0"/>
              <a:t>çok fazla yapılır</a:t>
            </a:r>
            <a:r>
              <a:rPr lang="tr-TR" dirty="0"/>
              <a:t>. </a:t>
            </a:r>
          </a:p>
          <a:p>
            <a:pPr lvl="1"/>
            <a:r>
              <a:rPr lang="tr-TR" dirty="0" err="1"/>
              <a:t>Context</a:t>
            </a:r>
            <a:r>
              <a:rPr lang="tr-TR" dirty="0"/>
              <a:t> </a:t>
            </a:r>
            <a:r>
              <a:rPr lang="tr-TR" dirty="0" err="1"/>
              <a:t>switch</a:t>
            </a:r>
            <a:r>
              <a:rPr lang="tr-TR" dirty="0"/>
              <a:t> süresi ek yük (</a:t>
            </a:r>
            <a:r>
              <a:rPr lang="tr-TR" b="1" i="1" dirty="0" err="1">
                <a:solidFill>
                  <a:srgbClr val="FF0000"/>
                </a:solidFill>
              </a:rPr>
              <a:t>overhead</a:t>
            </a:r>
            <a:r>
              <a:rPr lang="tr-TR" dirty="0"/>
              <a:t>) olduğun-dan çok fazla </a:t>
            </a:r>
            <a:r>
              <a:rPr lang="tr-TR" dirty="0" err="1"/>
              <a:t>context</a:t>
            </a:r>
            <a:r>
              <a:rPr lang="tr-TR" dirty="0"/>
              <a:t> </a:t>
            </a:r>
            <a:r>
              <a:rPr lang="tr-TR" dirty="0" err="1"/>
              <a:t>switch</a:t>
            </a:r>
            <a:r>
              <a:rPr lang="tr-TR" dirty="0"/>
              <a:t> yapılması istenmez. </a:t>
            </a:r>
          </a:p>
          <a:p>
            <a:r>
              <a:rPr lang="tr-TR" dirty="0"/>
              <a:t>Zaman aralığı süresi, </a:t>
            </a:r>
            <a:r>
              <a:rPr lang="tr-TR" dirty="0" err="1"/>
              <a:t>context</a:t>
            </a:r>
            <a:r>
              <a:rPr lang="tr-TR" dirty="0"/>
              <a:t> </a:t>
            </a:r>
            <a:r>
              <a:rPr lang="tr-TR" dirty="0" err="1"/>
              <a:t>switch</a:t>
            </a:r>
            <a:r>
              <a:rPr lang="tr-TR" dirty="0"/>
              <a:t> süresinin </a:t>
            </a:r>
            <a:r>
              <a:rPr lang="tr-TR" b="1" dirty="0"/>
              <a:t>genellikle 10 katı </a:t>
            </a:r>
            <a:r>
              <a:rPr lang="tr-TR" dirty="0"/>
              <a:t>alınır. </a:t>
            </a:r>
          </a:p>
          <a:p>
            <a:pPr lvl="1"/>
            <a:r>
              <a:rPr lang="tr-TR" dirty="0"/>
              <a:t>Bu durumda CPU’nun çalışma süresinin %10’u </a:t>
            </a:r>
            <a:r>
              <a:rPr lang="tr-TR" dirty="0" err="1"/>
              <a:t>context</a:t>
            </a:r>
            <a:r>
              <a:rPr lang="tr-TR" dirty="0"/>
              <a:t> </a:t>
            </a:r>
            <a:r>
              <a:rPr lang="tr-TR" dirty="0" err="1"/>
              <a:t>switch</a:t>
            </a:r>
            <a:r>
              <a:rPr lang="tr-TR" dirty="0"/>
              <a:t> için harcanır.</a:t>
            </a:r>
          </a:p>
        </p:txBody>
      </p:sp>
    </p:spTree>
    <p:extLst>
      <p:ext uri="{BB962C8B-B14F-4D97-AF65-F5344CB8AC3E}">
        <p14:creationId xmlns:p14="http://schemas.microsoft.com/office/powerpoint/2010/main" val="3489823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95525-4E36-4298-AAF4-DBF1921A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Planlama (</a:t>
            </a:r>
            <a:r>
              <a:rPr lang="tr-TR" dirty="0" err="1"/>
              <a:t>Scheduling</a:t>
            </a:r>
            <a:r>
              <a:rPr lang="tr-TR" dirty="0"/>
              <a:t>) algoritmaları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E1F1D41-6E26-4D53-9FB3-BEF067AF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33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2131C48-4244-46B6-AADD-DB0B537F68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Çok seviyeli kuyruk planlama</a:t>
            </a:r>
          </a:p>
          <a:p>
            <a:r>
              <a:rPr lang="tr-TR" b="1" dirty="0"/>
              <a:t>MQS</a:t>
            </a:r>
            <a:r>
              <a:rPr lang="tr-TR" dirty="0"/>
              <a:t> (</a:t>
            </a:r>
            <a:r>
              <a:rPr lang="tr-TR" b="1" i="1" dirty="0" err="1">
                <a:solidFill>
                  <a:srgbClr val="FF0000"/>
                </a:solidFill>
              </a:rPr>
              <a:t>Multilevel</a:t>
            </a:r>
            <a:r>
              <a:rPr lang="tr-TR" b="1" i="1" dirty="0">
                <a:solidFill>
                  <a:srgbClr val="FF0000"/>
                </a:solidFill>
              </a:rPr>
              <a:t> Queue </a:t>
            </a:r>
            <a:r>
              <a:rPr lang="tr-TR" b="1" i="1" dirty="0" err="1">
                <a:solidFill>
                  <a:srgbClr val="FF0000"/>
                </a:solidFill>
              </a:rPr>
              <a:t>Scheduling</a:t>
            </a:r>
            <a:r>
              <a:rPr lang="tr-TR" dirty="0"/>
              <a:t>) algoritmasında, </a:t>
            </a:r>
            <a:r>
              <a:rPr lang="tr-TR" dirty="0" err="1"/>
              <a:t>process’ler</a:t>
            </a:r>
            <a:r>
              <a:rPr lang="tr-TR" dirty="0"/>
              <a:t> </a:t>
            </a:r>
            <a:r>
              <a:rPr lang="tr-TR" b="1" dirty="0"/>
              <a:t>farklı gruplar halinde sınıflandırılır</a:t>
            </a:r>
            <a:r>
              <a:rPr lang="tr-TR" dirty="0"/>
              <a:t>. </a:t>
            </a:r>
          </a:p>
          <a:p>
            <a:pPr lvl="1"/>
            <a:r>
              <a:rPr lang="tr-TR" dirty="0"/>
              <a:t>Örneğin </a:t>
            </a:r>
            <a:r>
              <a:rPr lang="tr-TR" dirty="0" err="1"/>
              <a:t>process’ler</a:t>
            </a:r>
            <a:r>
              <a:rPr lang="tr-TR" dirty="0"/>
              <a:t> </a:t>
            </a:r>
            <a:r>
              <a:rPr lang="tr-TR" b="1" i="1" dirty="0" err="1">
                <a:solidFill>
                  <a:srgbClr val="FF0000"/>
                </a:solidFill>
              </a:rPr>
              <a:t>foreground</a:t>
            </a:r>
            <a:r>
              <a:rPr lang="tr-TR" dirty="0"/>
              <a:t> (interaktif) ve </a:t>
            </a:r>
            <a:r>
              <a:rPr lang="tr-TR" b="1" i="1" dirty="0">
                <a:solidFill>
                  <a:srgbClr val="FF0000"/>
                </a:solidFill>
              </a:rPr>
              <a:t>background</a:t>
            </a:r>
            <a:r>
              <a:rPr lang="tr-TR" dirty="0"/>
              <a:t> (</a:t>
            </a:r>
            <a:r>
              <a:rPr lang="tr-TR" dirty="0" err="1"/>
              <a:t>batch</a:t>
            </a:r>
            <a:r>
              <a:rPr lang="tr-TR" dirty="0"/>
              <a:t>) olarak 2 gruba ayrılabilir. </a:t>
            </a:r>
          </a:p>
          <a:p>
            <a:r>
              <a:rPr lang="tr-TR" dirty="0" err="1"/>
              <a:t>Foreground</a:t>
            </a:r>
            <a:r>
              <a:rPr lang="tr-TR" dirty="0"/>
              <a:t> </a:t>
            </a:r>
            <a:r>
              <a:rPr lang="tr-TR" dirty="0" err="1"/>
              <a:t>process’lerde</a:t>
            </a:r>
            <a:r>
              <a:rPr lang="tr-TR" dirty="0"/>
              <a:t> tepki zamanı (</a:t>
            </a:r>
            <a:r>
              <a:rPr lang="tr-TR" b="1" i="1" dirty="0" err="1">
                <a:solidFill>
                  <a:srgbClr val="FF0000"/>
                </a:solidFill>
              </a:rPr>
              <a:t>response</a:t>
            </a:r>
            <a:r>
              <a:rPr lang="tr-TR" b="1" i="1" dirty="0">
                <a:solidFill>
                  <a:srgbClr val="FF0000"/>
                </a:solidFill>
              </a:rPr>
              <a:t>-time</a:t>
            </a:r>
            <a:r>
              <a:rPr lang="tr-TR" dirty="0"/>
              <a:t>) </a:t>
            </a:r>
            <a:r>
              <a:rPr lang="tr-TR" b="1" dirty="0"/>
              <a:t>kısa olması gereklidir</a:t>
            </a:r>
            <a:r>
              <a:rPr lang="tr-TR" dirty="0"/>
              <a:t> ve </a:t>
            </a:r>
            <a:r>
              <a:rPr lang="tr-TR" b="1" dirty="0"/>
              <a:t>background </a:t>
            </a:r>
            <a:r>
              <a:rPr lang="tr-TR" b="1" dirty="0" err="1"/>
              <a:t>process’lere</a:t>
            </a:r>
            <a:r>
              <a:rPr lang="tr-TR" b="1" dirty="0"/>
              <a:t> göre önceliklidir</a:t>
            </a:r>
            <a:r>
              <a:rPr lang="tr-TR" dirty="0"/>
              <a:t>. </a:t>
            </a:r>
          </a:p>
          <a:p>
            <a:r>
              <a:rPr lang="tr-TR" dirty="0"/>
              <a:t>MQS algoritması </a:t>
            </a:r>
            <a:r>
              <a:rPr lang="tr-TR" b="1" dirty="0"/>
              <a:t>hazır kuyruğunu parçalara böler ve kendi aralarında </a:t>
            </a:r>
            <a:r>
              <a:rPr lang="tr-TR" b="1" dirty="0" err="1"/>
              <a:t>önceliklendirir</a:t>
            </a:r>
            <a:r>
              <a:rPr lang="tr-TR" dirty="0"/>
              <a:t>. </a:t>
            </a:r>
          </a:p>
          <a:p>
            <a:r>
              <a:rPr lang="tr-TR" dirty="0" err="1"/>
              <a:t>Process’ler</a:t>
            </a:r>
            <a:r>
              <a:rPr lang="tr-TR" dirty="0"/>
              <a:t> bazı özelliklerine göre (hafıza boyutu, öncelik, </a:t>
            </a:r>
            <a:r>
              <a:rPr lang="tr-TR" dirty="0" err="1"/>
              <a:t>process</a:t>
            </a:r>
            <a:r>
              <a:rPr lang="tr-TR" dirty="0"/>
              <a:t> türü, …) bir kuyruğa atanır. </a:t>
            </a:r>
          </a:p>
          <a:p>
            <a:r>
              <a:rPr lang="tr-TR" dirty="0"/>
              <a:t>Her kuyruk kendi </a:t>
            </a:r>
            <a:r>
              <a:rPr lang="tr-TR" dirty="0" err="1"/>
              <a:t>scheduling</a:t>
            </a:r>
            <a:r>
              <a:rPr lang="tr-TR" dirty="0"/>
              <a:t> algoritmasına sahiptir.</a:t>
            </a:r>
          </a:p>
        </p:txBody>
      </p:sp>
    </p:spTree>
    <p:extLst>
      <p:ext uri="{BB962C8B-B14F-4D97-AF65-F5344CB8AC3E}">
        <p14:creationId xmlns:p14="http://schemas.microsoft.com/office/powerpoint/2010/main" val="2140471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BD0FADB-19AD-46F5-AC67-548FF3CA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36" y="3274563"/>
            <a:ext cx="8824128" cy="3538813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AF095525-4E36-4298-AAF4-DBF1921A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Planlama (</a:t>
            </a:r>
            <a:r>
              <a:rPr lang="tr-TR" dirty="0" err="1"/>
              <a:t>Scheduling</a:t>
            </a:r>
            <a:r>
              <a:rPr lang="tr-TR" dirty="0"/>
              <a:t>) algoritmaları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E1F1D41-6E26-4D53-9FB3-BEF067AF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34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2131C48-4244-46B6-AADD-DB0B537F68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b="1" i="1" u="sng" dirty="0"/>
              <a:t>Çok seviyeli kuyruk planlama (MQS)</a:t>
            </a:r>
          </a:p>
          <a:p>
            <a:pPr>
              <a:spcBef>
                <a:spcPts val="0"/>
              </a:spcBef>
            </a:pPr>
            <a:r>
              <a:rPr lang="tr-TR" sz="2200" dirty="0"/>
              <a:t>Her kuyruğa öncelik derecesine göre time </a:t>
            </a:r>
            <a:r>
              <a:rPr lang="tr-TR" sz="2200" dirty="0" err="1"/>
              <a:t>slice</a:t>
            </a:r>
            <a:r>
              <a:rPr lang="tr-TR" sz="2200" dirty="0"/>
              <a:t> atanabilir. </a:t>
            </a:r>
          </a:p>
          <a:p>
            <a:pPr>
              <a:spcBef>
                <a:spcPts val="0"/>
              </a:spcBef>
            </a:pPr>
            <a:r>
              <a:rPr lang="tr-TR" sz="2200" dirty="0"/>
              <a:t>Her kuyruğa diğerlerine göre mutlak öncelik tanımlanabilir ve kendisinde </a:t>
            </a:r>
            <a:r>
              <a:rPr lang="tr-TR" sz="2200" dirty="0" err="1"/>
              <a:t>process</a:t>
            </a:r>
            <a:r>
              <a:rPr lang="tr-TR" sz="2200" dirty="0"/>
              <a:t> varken düşük öncelikli kuyruğa geçilmez.</a:t>
            </a:r>
          </a:p>
        </p:txBody>
      </p:sp>
    </p:spTree>
    <p:extLst>
      <p:ext uri="{BB962C8B-B14F-4D97-AF65-F5344CB8AC3E}">
        <p14:creationId xmlns:p14="http://schemas.microsoft.com/office/powerpoint/2010/main" val="830881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95525-4E36-4298-AAF4-DBF1921A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Planlama (</a:t>
            </a:r>
            <a:r>
              <a:rPr lang="tr-TR" dirty="0" err="1"/>
              <a:t>Scheduling</a:t>
            </a:r>
            <a:r>
              <a:rPr lang="tr-TR" dirty="0"/>
              <a:t>) algoritmaları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E1F1D41-6E26-4D53-9FB3-BEF067AF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35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2131C48-4244-46B6-AADD-DB0B537F68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b="1" i="1" u="sng" dirty="0"/>
              <a:t>Çok seviyeli </a:t>
            </a:r>
            <a:r>
              <a:rPr lang="tr-TR" sz="2200" b="1" i="1" u="sng" dirty="0" err="1"/>
              <a:t>geribeslemeli</a:t>
            </a:r>
            <a:r>
              <a:rPr lang="tr-TR" sz="2200" b="1" i="1" u="sng" dirty="0"/>
              <a:t> kuyruk planlama</a:t>
            </a:r>
          </a:p>
          <a:p>
            <a:pPr>
              <a:spcBef>
                <a:spcPts val="0"/>
              </a:spcBef>
            </a:pPr>
            <a:r>
              <a:rPr lang="tr-TR" sz="2000" b="1" dirty="0"/>
              <a:t>MQS</a:t>
            </a:r>
            <a:r>
              <a:rPr lang="tr-TR" sz="2000" dirty="0"/>
              <a:t> algoritmasında, </a:t>
            </a:r>
            <a:r>
              <a:rPr lang="tr-TR" sz="2000" b="1" dirty="0" err="1"/>
              <a:t>process’ler</a:t>
            </a:r>
            <a:r>
              <a:rPr lang="tr-TR" sz="2000" b="1" dirty="0"/>
              <a:t> farklı kuyruklar arasında geçiş yapabilirler.</a:t>
            </a:r>
            <a:r>
              <a:rPr lang="tr-TR" sz="2000" dirty="0"/>
              <a:t> </a:t>
            </a:r>
          </a:p>
          <a:p>
            <a:pPr>
              <a:spcBef>
                <a:spcPts val="0"/>
              </a:spcBef>
            </a:pPr>
            <a:r>
              <a:rPr lang="tr-TR" sz="2000" b="1" dirty="0"/>
              <a:t>Çok seviyeli </a:t>
            </a:r>
            <a:r>
              <a:rPr lang="tr-TR" sz="2000" b="1" dirty="0" err="1"/>
              <a:t>geribeslemeli</a:t>
            </a:r>
            <a:r>
              <a:rPr lang="tr-TR" sz="2000" b="1" dirty="0"/>
              <a:t> kuyruk </a:t>
            </a:r>
            <a:r>
              <a:rPr lang="tr-TR" sz="2000" dirty="0"/>
              <a:t>(</a:t>
            </a:r>
            <a:r>
              <a:rPr lang="tr-TR" sz="2000" b="1" i="1" dirty="0" err="1">
                <a:solidFill>
                  <a:srgbClr val="FF0000"/>
                </a:solidFill>
              </a:rPr>
              <a:t>Multilevel</a:t>
            </a:r>
            <a:r>
              <a:rPr lang="tr-TR" sz="2000" b="1" i="1" dirty="0">
                <a:solidFill>
                  <a:srgbClr val="FF0000"/>
                </a:solidFill>
              </a:rPr>
              <a:t> Feedback Queue - MFQS</a:t>
            </a:r>
            <a:r>
              <a:rPr lang="tr-TR" sz="2000" dirty="0"/>
              <a:t>) </a:t>
            </a:r>
            <a:r>
              <a:rPr lang="tr-TR" sz="2000" b="1" dirty="0"/>
              <a:t>planlamada</a:t>
            </a:r>
            <a:r>
              <a:rPr lang="tr-TR" sz="2000" dirty="0"/>
              <a:t>, I/O </a:t>
            </a:r>
            <a:r>
              <a:rPr lang="tr-TR" sz="2000" dirty="0" err="1"/>
              <a:t>bound</a:t>
            </a:r>
            <a:r>
              <a:rPr lang="tr-TR" sz="2000" dirty="0"/>
              <a:t> ve interaktif </a:t>
            </a:r>
            <a:r>
              <a:rPr lang="tr-TR" sz="2000" dirty="0" err="1"/>
              <a:t>process’ler</a:t>
            </a:r>
            <a:r>
              <a:rPr lang="tr-TR" sz="2000" dirty="0"/>
              <a:t> yüksek öncelikli kuyruğa atanır. </a:t>
            </a:r>
          </a:p>
          <a:p>
            <a:pPr>
              <a:spcBef>
                <a:spcPts val="0"/>
              </a:spcBef>
            </a:pPr>
            <a:r>
              <a:rPr lang="tr-TR" sz="2000" b="1" dirty="0"/>
              <a:t>Düşük öncelikli kuyrukta çok uzun süre bekleyen </a:t>
            </a:r>
            <a:r>
              <a:rPr lang="tr-TR" sz="2000" b="1" dirty="0" err="1"/>
              <a:t>process’ler</a:t>
            </a:r>
            <a:r>
              <a:rPr lang="tr-TR" sz="2000" b="1" dirty="0"/>
              <a:t> yüksek öncelikli kuyruğa aktarılır</a:t>
            </a:r>
            <a:r>
              <a:rPr lang="tr-TR" sz="2000" dirty="0"/>
              <a:t> (</a:t>
            </a:r>
            <a:r>
              <a:rPr lang="tr-TR" sz="2000" dirty="0" err="1"/>
              <a:t>indefinite</a:t>
            </a:r>
            <a:r>
              <a:rPr lang="tr-TR" sz="2000" dirty="0"/>
              <a:t> </a:t>
            </a:r>
            <a:r>
              <a:rPr lang="tr-TR" sz="2000" dirty="0" err="1"/>
              <a:t>lock</a:t>
            </a:r>
            <a:r>
              <a:rPr lang="tr-TR" sz="2000" dirty="0"/>
              <a:t> engellenir). </a:t>
            </a:r>
          </a:p>
          <a:p>
            <a:pPr>
              <a:spcBef>
                <a:spcPts val="0"/>
              </a:spcBef>
            </a:pPr>
            <a:r>
              <a:rPr lang="tr-TR" sz="2000" dirty="0"/>
              <a:t>Hazır kuyruğuna gelen </a:t>
            </a:r>
            <a:r>
              <a:rPr lang="tr-TR" sz="2000" dirty="0" err="1"/>
              <a:t>process</a:t>
            </a:r>
            <a:r>
              <a:rPr lang="tr-TR" sz="2000" dirty="0"/>
              <a:t> öncelikle en yüksek öncelikli kuyruğa alınır. </a:t>
            </a:r>
          </a:p>
          <a:p>
            <a:pPr>
              <a:spcBef>
                <a:spcPts val="0"/>
              </a:spcBef>
            </a:pPr>
            <a:r>
              <a:rPr lang="tr-TR" sz="2000" dirty="0"/>
              <a:t>En yüksek öncelikli kuyruk tamamen boşalırsa ikinci öncelikli kuyruğa geçilir.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4257405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095525-4E36-4298-AAF4-DBF1921A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Planlama (</a:t>
            </a:r>
            <a:r>
              <a:rPr lang="tr-TR" dirty="0" err="1"/>
              <a:t>Scheduling</a:t>
            </a:r>
            <a:r>
              <a:rPr lang="tr-TR" dirty="0"/>
              <a:t>) algoritmaları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8E1F1D41-6E26-4D53-9FB3-BEF067AF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36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2131C48-4244-46B6-AADD-DB0B537F68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b="1" i="1" u="sng" dirty="0"/>
              <a:t>Çok seviyeli </a:t>
            </a:r>
            <a:r>
              <a:rPr lang="tr-TR" sz="2200" b="1" i="1" u="sng" dirty="0" err="1"/>
              <a:t>geribeslemeli</a:t>
            </a:r>
            <a:r>
              <a:rPr lang="tr-TR" sz="2200" b="1" i="1" u="sng" dirty="0"/>
              <a:t> kuyruk planlama (MFQS)</a:t>
            </a:r>
          </a:p>
          <a:p>
            <a:pPr>
              <a:spcBef>
                <a:spcPts val="0"/>
              </a:spcBef>
            </a:pPr>
            <a:r>
              <a:rPr lang="tr-TR" sz="2000" dirty="0"/>
              <a:t>Şekilde üstteki kuyruk en yüksek önceliğe, en alttaki kuyruk en düşük önceliğe sahiptir. </a:t>
            </a:r>
          </a:p>
          <a:p>
            <a:pPr>
              <a:spcBef>
                <a:spcPts val="0"/>
              </a:spcBef>
            </a:pPr>
            <a:r>
              <a:rPr lang="tr-TR" sz="2000" dirty="0"/>
              <a:t>Kuyruklarda time </a:t>
            </a:r>
            <a:r>
              <a:rPr lang="tr-TR" sz="2000" dirty="0" err="1"/>
              <a:t>slice</a:t>
            </a:r>
            <a:r>
              <a:rPr lang="tr-TR" sz="2000" dirty="0"/>
              <a:t> (</a:t>
            </a:r>
            <a:r>
              <a:rPr lang="tr-TR" sz="2000" dirty="0" err="1"/>
              <a:t>quantum</a:t>
            </a:r>
            <a:r>
              <a:rPr lang="tr-TR" sz="2000" dirty="0"/>
              <a:t>) süreleri farklı olabilir.</a:t>
            </a:r>
            <a:endParaRPr lang="tr-TR" sz="22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FFD83DC-0C96-4430-8B79-90696E53D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3089870"/>
            <a:ext cx="52197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85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37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Temel kavramlar</a:t>
            </a:r>
          </a:p>
          <a:p>
            <a:r>
              <a:rPr lang="tr-TR" dirty="0"/>
              <a:t>Planlama kriterleri</a:t>
            </a:r>
          </a:p>
          <a:p>
            <a:r>
              <a:rPr lang="tr-TR" dirty="0"/>
              <a:t>Planlama algoritmaları</a:t>
            </a:r>
          </a:p>
          <a:p>
            <a:r>
              <a:rPr lang="tr-TR" b="1" dirty="0">
                <a:solidFill>
                  <a:srgbClr val="FF0000"/>
                </a:solidFill>
              </a:rPr>
              <a:t>Çok işlemci planlama</a:t>
            </a:r>
          </a:p>
          <a:p>
            <a:r>
              <a:rPr lang="tr-TR" dirty="0"/>
              <a:t>Gerçek zamanlı işlemci planlama</a:t>
            </a:r>
          </a:p>
        </p:txBody>
      </p:sp>
    </p:spTree>
    <p:extLst>
      <p:ext uri="{BB962C8B-B14F-4D97-AF65-F5344CB8AC3E}">
        <p14:creationId xmlns:p14="http://schemas.microsoft.com/office/powerpoint/2010/main" val="1944894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3C4391-8640-4F63-B70A-ED633974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 işlemci planlama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D87F23B0-D2A9-4D10-8333-65BE23BD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38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4EA5CA2-EFA9-436F-826F-114AC3C4A9B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50291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/>
              <a:t>Çok işlemci kullanılan sistemlerde yük paylaşımı (</a:t>
            </a:r>
            <a:r>
              <a:rPr lang="tr-TR" b="1" i="1" dirty="0" err="1">
                <a:solidFill>
                  <a:srgbClr val="FF0000"/>
                </a:solidFill>
              </a:rPr>
              <a:t>load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sharing</a:t>
            </a:r>
            <a:r>
              <a:rPr lang="tr-TR" b="1" dirty="0"/>
              <a:t>) yapılabilir</a:t>
            </a:r>
            <a:r>
              <a:rPr lang="tr-TR" dirty="0"/>
              <a:t>, ancak </a:t>
            </a:r>
            <a:r>
              <a:rPr lang="tr-TR" dirty="0" err="1"/>
              <a:t>scheduling</a:t>
            </a:r>
            <a:r>
              <a:rPr lang="tr-TR" dirty="0"/>
              <a:t> çok daha karmaşık hale gelir. </a:t>
            </a:r>
          </a:p>
          <a:p>
            <a:r>
              <a:rPr lang="tr-TR" b="1" i="1" dirty="0" err="1">
                <a:solidFill>
                  <a:srgbClr val="FF0000"/>
                </a:solidFill>
              </a:rPr>
              <a:t>Asymmetric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multiprocessing</a:t>
            </a:r>
            <a:r>
              <a:rPr lang="tr-TR" dirty="0"/>
              <a:t> (</a:t>
            </a:r>
            <a:r>
              <a:rPr lang="tr-TR" b="1" dirty="0"/>
              <a:t>AMP</a:t>
            </a:r>
            <a:r>
              <a:rPr lang="tr-TR" dirty="0"/>
              <a:t>) yaklaşımında, CPU’lardan birisi (</a:t>
            </a:r>
            <a:r>
              <a:rPr lang="tr-TR" b="1" i="1" dirty="0" err="1">
                <a:solidFill>
                  <a:srgbClr val="FF0000"/>
                </a:solidFill>
              </a:rPr>
              <a:t>master</a:t>
            </a:r>
            <a:r>
              <a:rPr lang="tr-TR" dirty="0"/>
              <a:t>) </a:t>
            </a:r>
            <a:r>
              <a:rPr lang="tr-TR" b="1" dirty="0"/>
              <a:t>planlama algoritmaları, I/O işlemleri ve diğer sistem aktivitelerini yönetir</a:t>
            </a:r>
            <a:r>
              <a:rPr lang="tr-TR" dirty="0"/>
              <a:t>. Diğer CPU’lar kullanıcı kodlarını çalıştırır. </a:t>
            </a:r>
          </a:p>
          <a:p>
            <a:r>
              <a:rPr lang="tr-TR" b="1" i="1" dirty="0" err="1">
                <a:solidFill>
                  <a:srgbClr val="FF0000"/>
                </a:solidFill>
              </a:rPr>
              <a:t>Symmetric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multiprocessing</a:t>
            </a:r>
            <a:r>
              <a:rPr lang="tr-TR" dirty="0"/>
              <a:t> (</a:t>
            </a:r>
            <a:r>
              <a:rPr lang="tr-TR" b="1" dirty="0"/>
              <a:t>SMP</a:t>
            </a:r>
            <a:r>
              <a:rPr lang="tr-TR" dirty="0"/>
              <a:t>) yaklaşımında, her CPU kendi </a:t>
            </a:r>
            <a:r>
              <a:rPr lang="tr-TR" dirty="0" err="1"/>
              <a:t>scheduling</a:t>
            </a:r>
            <a:r>
              <a:rPr lang="tr-TR" dirty="0"/>
              <a:t> algoritmasına sahiptir ve </a:t>
            </a:r>
            <a:r>
              <a:rPr lang="tr-TR" dirty="0" err="1"/>
              <a:t>master</a:t>
            </a:r>
            <a:r>
              <a:rPr lang="tr-TR" dirty="0"/>
              <a:t> CPU yoktur. </a:t>
            </a:r>
          </a:p>
          <a:p>
            <a:pPr lvl="1"/>
            <a:r>
              <a:rPr lang="tr-TR" dirty="0"/>
              <a:t>Windows, Linux ve Mac OS X işletim sistemleri SMP desteğini sağlarlar.</a:t>
            </a:r>
          </a:p>
          <a:p>
            <a:pPr lvl="1"/>
            <a:r>
              <a:rPr lang="tr-TR" dirty="0"/>
              <a:t>Tüm CPU’lar ortak hazır kuyruğuna sahip olabilir veya ayrı ayrı hazır kuyruğu olabilir. </a:t>
            </a:r>
          </a:p>
          <a:p>
            <a:pPr lvl="1"/>
            <a:r>
              <a:rPr lang="tr-TR" b="1" dirty="0" err="1"/>
              <a:t>SMP</a:t>
            </a:r>
            <a:r>
              <a:rPr lang="tr-TR" dirty="0" err="1"/>
              <a:t>’de</a:t>
            </a:r>
            <a:r>
              <a:rPr lang="tr-TR" dirty="0"/>
              <a:t>, birden fazla CPU’nun :</a:t>
            </a:r>
          </a:p>
          <a:p>
            <a:pPr lvl="2"/>
            <a:r>
              <a:rPr lang="tr-TR" dirty="0"/>
              <a:t>Paylaşılan veri yapısına erişimi engellenmelidir, ayrıca </a:t>
            </a:r>
          </a:p>
          <a:p>
            <a:pPr lvl="2"/>
            <a:r>
              <a:rPr lang="tr-TR" dirty="0"/>
              <a:t>Aynı </a:t>
            </a:r>
            <a:r>
              <a:rPr lang="tr-TR" dirty="0" err="1"/>
              <a:t>process’i</a:t>
            </a:r>
            <a:r>
              <a:rPr lang="tr-TR" dirty="0"/>
              <a:t> çalıştırması engellenmelidir. </a:t>
            </a:r>
          </a:p>
        </p:txBody>
      </p:sp>
    </p:spTree>
    <p:extLst>
      <p:ext uri="{BB962C8B-B14F-4D97-AF65-F5344CB8AC3E}">
        <p14:creationId xmlns:p14="http://schemas.microsoft.com/office/powerpoint/2010/main" val="2297465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3C4391-8640-4F63-B70A-ED633974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 işlemci planlama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D87F23B0-D2A9-4D10-8333-65BE23BD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39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4EA5CA2-EFA9-436F-826F-114AC3C4A9B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İşlemci ile atanan </a:t>
            </a:r>
            <a:r>
              <a:rPr lang="tr-TR" b="1" i="1" u="sng" dirty="0" err="1"/>
              <a:t>process</a:t>
            </a:r>
            <a:r>
              <a:rPr lang="tr-TR" b="1" i="1" u="sng" dirty="0"/>
              <a:t> ilişkisi</a:t>
            </a:r>
            <a:r>
              <a:rPr lang="tr-TR" dirty="0"/>
              <a:t> </a:t>
            </a:r>
          </a:p>
          <a:p>
            <a:r>
              <a:rPr lang="tr-TR" dirty="0"/>
              <a:t>Bir </a:t>
            </a:r>
            <a:r>
              <a:rPr lang="tr-TR" dirty="0" err="1"/>
              <a:t>process</a:t>
            </a:r>
            <a:r>
              <a:rPr lang="tr-TR" dirty="0"/>
              <a:t> başka bir işlemciye </a:t>
            </a:r>
            <a:r>
              <a:rPr lang="tr-TR" b="1" dirty="0"/>
              <a:t>aktarıldığında</a:t>
            </a:r>
            <a:r>
              <a:rPr lang="tr-TR" dirty="0"/>
              <a:t>,</a:t>
            </a:r>
            <a:br>
              <a:rPr lang="tr-TR" dirty="0"/>
            </a:br>
            <a:r>
              <a:rPr lang="tr-TR" dirty="0"/>
              <a:t>eski işlemcideki </a:t>
            </a:r>
            <a:r>
              <a:rPr lang="tr-TR" b="1" dirty="0" err="1"/>
              <a:t>cache</a:t>
            </a:r>
            <a:r>
              <a:rPr lang="tr-TR" b="1" dirty="0"/>
              <a:t> bellek bilgileri </a:t>
            </a:r>
            <a:br>
              <a:rPr lang="tr-TR" b="1" dirty="0"/>
            </a:br>
            <a:r>
              <a:rPr lang="tr-TR" b="1" dirty="0"/>
              <a:t>aktarılmaz</a:t>
            </a:r>
            <a:r>
              <a:rPr lang="tr-TR" dirty="0"/>
              <a:t>. Artık aradığını bulamayacaktır.</a:t>
            </a:r>
          </a:p>
          <a:p>
            <a:r>
              <a:rPr lang="tr-TR" dirty="0"/>
              <a:t>Yeni aktarılan işlemcide sürece ait </a:t>
            </a:r>
            <a:br>
              <a:rPr lang="tr-TR" dirty="0"/>
            </a:br>
            <a:r>
              <a:rPr lang="tr-TR" b="1" dirty="0" err="1"/>
              <a:t>cache</a:t>
            </a:r>
            <a:r>
              <a:rPr lang="tr-TR" b="1" dirty="0"/>
              <a:t> bellek bilgileri oluşana </a:t>
            </a:r>
            <a:br>
              <a:rPr lang="tr-TR" b="1" dirty="0"/>
            </a:br>
            <a:r>
              <a:rPr lang="tr-TR" b="1" dirty="0"/>
              <a:t>kadar hit rate oranı çok düşük kalır</a:t>
            </a:r>
            <a:r>
              <a:rPr lang="tr-TR" dirty="0"/>
              <a:t>. </a:t>
            </a:r>
          </a:p>
          <a:p>
            <a:r>
              <a:rPr lang="tr-TR" dirty="0"/>
              <a:t>Bir </a:t>
            </a:r>
            <a:r>
              <a:rPr lang="tr-TR" dirty="0" err="1"/>
              <a:t>process</a:t>
            </a:r>
            <a:r>
              <a:rPr lang="tr-TR" dirty="0"/>
              <a:t> çalışmakta olduğu işlemci ile ilişkilendirilir (</a:t>
            </a:r>
            <a:r>
              <a:rPr lang="tr-TR" b="1" i="1" dirty="0" err="1">
                <a:solidFill>
                  <a:srgbClr val="FF0000"/>
                </a:solidFill>
              </a:rPr>
              <a:t>processor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affinity</a:t>
            </a:r>
            <a:r>
              <a:rPr lang="tr-TR" dirty="0"/>
              <a:t>) ve sonraki çalışacağı işlemcide de aynısı olur. </a:t>
            </a:r>
          </a:p>
          <a:p>
            <a:pPr lvl="1"/>
            <a:r>
              <a:rPr lang="tr-TR" dirty="0"/>
              <a:t>Bazı sistemlerde, </a:t>
            </a:r>
            <a:r>
              <a:rPr lang="tr-TR" dirty="0" err="1"/>
              <a:t>process</a:t>
            </a:r>
            <a:r>
              <a:rPr lang="tr-TR" dirty="0"/>
              <a:t> bir işlemciye atanır, </a:t>
            </a:r>
            <a:r>
              <a:rPr lang="tr-TR" b="1" dirty="0"/>
              <a:t>ancak aynı işlemcide çalışmayı garanti etmez</a:t>
            </a:r>
            <a:r>
              <a:rPr lang="tr-TR" dirty="0"/>
              <a:t> (</a:t>
            </a:r>
            <a:r>
              <a:rPr lang="tr-TR" b="1" i="1" dirty="0" err="1">
                <a:solidFill>
                  <a:srgbClr val="FF0000"/>
                </a:solidFill>
              </a:rPr>
              <a:t>soft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affinity</a:t>
            </a:r>
            <a:r>
              <a:rPr lang="tr-TR" dirty="0"/>
              <a:t>). </a:t>
            </a:r>
          </a:p>
          <a:p>
            <a:pPr lvl="1"/>
            <a:r>
              <a:rPr lang="tr-TR" dirty="0"/>
              <a:t>Bazı sistemlerde, </a:t>
            </a:r>
            <a:r>
              <a:rPr lang="tr-TR" dirty="0" err="1"/>
              <a:t>process</a:t>
            </a:r>
            <a:r>
              <a:rPr lang="tr-TR" dirty="0"/>
              <a:t> bir işlemciye atanır </a:t>
            </a:r>
            <a:r>
              <a:rPr lang="tr-TR" b="1" dirty="0"/>
              <a:t>ve her zaman aynı işlemcide çalışmayı garanti eder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hard </a:t>
            </a:r>
            <a:r>
              <a:rPr lang="tr-TR" b="1" i="1" dirty="0" err="1">
                <a:solidFill>
                  <a:srgbClr val="FF0000"/>
                </a:solidFill>
              </a:rPr>
              <a:t>affinity</a:t>
            </a:r>
            <a:r>
              <a:rPr lang="tr-TR" dirty="0"/>
              <a:t>).</a:t>
            </a:r>
          </a:p>
          <a:p>
            <a:pPr lvl="1"/>
            <a:r>
              <a:rPr lang="tr-TR" dirty="0"/>
              <a:t>Linux işletim sistemi </a:t>
            </a:r>
            <a:r>
              <a:rPr lang="tr-TR" dirty="0" err="1"/>
              <a:t>soft</a:t>
            </a:r>
            <a:r>
              <a:rPr lang="tr-TR" dirty="0"/>
              <a:t> </a:t>
            </a:r>
            <a:r>
              <a:rPr lang="tr-TR" dirty="0" err="1"/>
              <a:t>affinity</a:t>
            </a:r>
            <a:r>
              <a:rPr lang="tr-TR" dirty="0"/>
              <a:t> ve hard </a:t>
            </a:r>
            <a:r>
              <a:rPr lang="tr-TR" dirty="0" err="1"/>
              <a:t>affinity</a:t>
            </a:r>
            <a:r>
              <a:rPr lang="tr-TR" dirty="0"/>
              <a:t> desteğine sahiptir.</a:t>
            </a: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6F71AB7F-7B29-4CB9-98DB-AA625664EA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569468"/>
              </p:ext>
            </p:extLst>
          </p:nvPr>
        </p:nvGraphicFramePr>
        <p:xfrm>
          <a:off x="7695467" y="701880"/>
          <a:ext cx="1197013" cy="265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57600" imgH="3995640" progId="MS_ClipArt_Gallery.2">
                  <p:embed/>
                </p:oleObj>
              </mc:Choice>
              <mc:Fallback>
                <p:oleObj name="Clip" r:id="rId2" imgW="1857600" imgH="3995640" progId="MS_ClipArt_Gallery.2">
                  <p:embed/>
                  <p:pic>
                    <p:nvPicPr>
                      <p:cNvPr id="32773" name="Object 5">
                        <a:extLst>
                          <a:ext uri="{FF2B5EF4-FFF2-40B4-BE49-F238E27FC236}">
                            <a16:creationId xmlns:a16="http://schemas.microsoft.com/office/drawing/2014/main" id="{D5E517B3-9166-4D6D-9B0D-6DE0334442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5467" y="701880"/>
                        <a:ext cx="1197013" cy="265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24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BFCE4D-2E37-4E96-BE4F-76E527B4A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kavramlar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1261678-A6E2-481B-AC71-127583AE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A71F708-734A-41FD-A0BB-52BF99593AB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CPU, </a:t>
            </a:r>
            <a:r>
              <a:rPr lang="tr-TR" dirty="0" err="1"/>
              <a:t>process’lerde</a:t>
            </a:r>
            <a:r>
              <a:rPr lang="tr-TR" dirty="0"/>
              <a:t> ortaya çıkacak bekleme durumlarında başka </a:t>
            </a:r>
            <a:r>
              <a:rPr lang="tr-TR" dirty="0" err="1"/>
              <a:t>process’leri</a:t>
            </a:r>
            <a:r>
              <a:rPr lang="tr-TR" dirty="0"/>
              <a:t> çalıştırır. </a:t>
            </a:r>
          </a:p>
          <a:p>
            <a:pPr lvl="1"/>
            <a:r>
              <a:rPr lang="tr-TR" dirty="0"/>
              <a:t>Örneğin diskten bilgi almak gerektiğinde,</a:t>
            </a:r>
          </a:p>
          <a:p>
            <a:pPr lvl="1"/>
            <a:r>
              <a:rPr lang="tr-TR" dirty="0"/>
              <a:t>Bir sunucu bağlantısı beklerken gibi.</a:t>
            </a:r>
          </a:p>
          <a:p>
            <a:r>
              <a:rPr lang="tr-TR" dirty="0"/>
              <a:t>Hafızada çok sayıda </a:t>
            </a:r>
            <a:r>
              <a:rPr lang="tr-TR" dirty="0" err="1"/>
              <a:t>process</a:t>
            </a:r>
            <a:r>
              <a:rPr lang="tr-TR" dirty="0"/>
              <a:t> bulundurulur. </a:t>
            </a:r>
          </a:p>
          <a:p>
            <a:r>
              <a:rPr lang="tr-TR" dirty="0"/>
              <a:t>Bir </a:t>
            </a:r>
            <a:r>
              <a:rPr lang="tr-TR" dirty="0" err="1"/>
              <a:t>process</a:t>
            </a:r>
            <a:r>
              <a:rPr lang="tr-TR" dirty="0"/>
              <a:t> herhangi bir şekilde beklemeye geçtiğinde CPU başka bir </a:t>
            </a:r>
            <a:r>
              <a:rPr lang="tr-TR" dirty="0" err="1"/>
              <a:t>process’e</a:t>
            </a:r>
            <a:r>
              <a:rPr lang="tr-TR" dirty="0"/>
              <a:t> geçiş yapar. </a:t>
            </a:r>
          </a:p>
          <a:p>
            <a:r>
              <a:rPr lang="tr-TR" dirty="0"/>
              <a:t>Bilgisayardaki </a:t>
            </a:r>
            <a:r>
              <a:rPr lang="tr-TR" b="1" dirty="0"/>
              <a:t>tüm kaynaklar</a:t>
            </a:r>
            <a:r>
              <a:rPr lang="tr-TR" dirty="0"/>
              <a:t> kullanılmadan önce zamana göre </a:t>
            </a:r>
            <a:r>
              <a:rPr lang="tr-TR" b="1" dirty="0"/>
              <a:t>planlanır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8161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3C4391-8640-4F63-B70A-ED633974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 işlemci planlama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D87F23B0-D2A9-4D10-8333-65BE23BD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40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4EA5CA2-EFA9-436F-826F-114AC3C4A9B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Yük dengeleme (</a:t>
            </a:r>
            <a:r>
              <a:rPr lang="tr-TR" b="1" i="1" u="sng" dirty="0" err="1"/>
              <a:t>load</a:t>
            </a:r>
            <a:r>
              <a:rPr lang="tr-TR" b="1" i="1" u="sng" dirty="0"/>
              <a:t> </a:t>
            </a:r>
            <a:r>
              <a:rPr lang="tr-TR" b="1" i="1" u="sng" dirty="0" err="1"/>
              <a:t>balancing</a:t>
            </a:r>
            <a:r>
              <a:rPr lang="tr-TR" b="1" i="1" u="sng" dirty="0"/>
              <a:t> - LB)</a:t>
            </a:r>
            <a:endParaRPr lang="tr-TR" dirty="0"/>
          </a:p>
          <a:p>
            <a:r>
              <a:rPr lang="tr-TR" b="1" dirty="0"/>
              <a:t>LB</a:t>
            </a:r>
            <a:r>
              <a:rPr lang="tr-TR" dirty="0"/>
              <a:t>, </a:t>
            </a:r>
            <a:r>
              <a:rPr lang="tr-TR" b="1" dirty="0"/>
              <a:t>SMP</a:t>
            </a:r>
            <a:r>
              <a:rPr lang="tr-TR" dirty="0"/>
              <a:t> sistemlerde tüm işlemciler üzerinde iş yükünü dağıtarak verimi artırmayı amaçlar. </a:t>
            </a:r>
          </a:p>
          <a:p>
            <a:pPr lvl="1"/>
            <a:r>
              <a:rPr lang="tr-TR" dirty="0"/>
              <a:t>Her işlemcinin kendi kuyruğuna sahip olduğu sistemlerde, yük dengeleme iyi yapılmazsa bazı işlemciler boş beklerken diğer işlemciler yoğun çalışabilir. </a:t>
            </a:r>
          </a:p>
          <a:p>
            <a:pPr lvl="1"/>
            <a:r>
              <a:rPr lang="tr-TR" dirty="0"/>
              <a:t>Ortak kuyruk kullanan sistemlerde yük dengelemeye ihtiyaç olmaz. </a:t>
            </a:r>
          </a:p>
          <a:p>
            <a:r>
              <a:rPr lang="tr-TR" dirty="0"/>
              <a:t>Yük dağılımı için iki yöntem kullanılır: </a:t>
            </a:r>
            <a:r>
              <a:rPr lang="tr-TR" b="1" i="1" dirty="0" err="1">
                <a:solidFill>
                  <a:srgbClr val="FF0000"/>
                </a:solidFill>
              </a:rPr>
              <a:t>push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migration</a:t>
            </a:r>
            <a:r>
              <a:rPr lang="tr-TR" dirty="0"/>
              <a:t> ve </a:t>
            </a:r>
            <a:r>
              <a:rPr lang="tr-TR" b="1" i="1" dirty="0" err="1">
                <a:solidFill>
                  <a:srgbClr val="FF0000"/>
                </a:solidFill>
              </a:rPr>
              <a:t>pull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migration</a:t>
            </a:r>
            <a:r>
              <a:rPr lang="tr-TR" dirty="0"/>
              <a:t>. </a:t>
            </a:r>
          </a:p>
          <a:p>
            <a:pPr lvl="1"/>
            <a:r>
              <a:rPr lang="tr-TR" dirty="0" err="1"/>
              <a:t>Push</a:t>
            </a:r>
            <a:r>
              <a:rPr lang="tr-TR" dirty="0"/>
              <a:t> </a:t>
            </a:r>
            <a:r>
              <a:rPr lang="tr-TR" dirty="0" err="1"/>
              <a:t>migration</a:t>
            </a:r>
            <a:r>
              <a:rPr lang="tr-TR" dirty="0"/>
              <a:t> yönteminde, </a:t>
            </a:r>
            <a:r>
              <a:rPr lang="tr-TR" b="1" dirty="0"/>
              <a:t>bir görev işlemcilerin iş yükünü kontrol eder ve boş olanlara dolu olan diğer işlemcilerdeki </a:t>
            </a:r>
            <a:r>
              <a:rPr lang="tr-TR" b="1" dirty="0" err="1"/>
              <a:t>process’leri</a:t>
            </a:r>
            <a:r>
              <a:rPr lang="tr-TR" b="1" dirty="0"/>
              <a:t> aktarır</a:t>
            </a:r>
            <a:r>
              <a:rPr lang="tr-TR" dirty="0"/>
              <a:t>. (Ekip şefi)</a:t>
            </a:r>
          </a:p>
          <a:p>
            <a:pPr lvl="1"/>
            <a:r>
              <a:rPr lang="tr-TR" dirty="0" err="1"/>
              <a:t>Pull</a:t>
            </a:r>
            <a:r>
              <a:rPr lang="tr-TR" dirty="0"/>
              <a:t> </a:t>
            </a:r>
            <a:r>
              <a:rPr lang="tr-TR" dirty="0" err="1"/>
              <a:t>migration</a:t>
            </a:r>
            <a:r>
              <a:rPr lang="tr-TR" dirty="0"/>
              <a:t> yönteminde, </a:t>
            </a:r>
            <a:r>
              <a:rPr lang="tr-TR" b="1" dirty="0"/>
              <a:t>boş kalan işlemci dolu olan diğer işlemcilerde bekleyen bir </a:t>
            </a:r>
            <a:r>
              <a:rPr lang="tr-TR" b="1" dirty="0" err="1"/>
              <a:t>process’i</a:t>
            </a:r>
            <a:r>
              <a:rPr lang="tr-TR" b="1" dirty="0"/>
              <a:t> kendi üzerine alır</a:t>
            </a:r>
            <a:r>
              <a:rPr lang="tr-TR" dirty="0"/>
              <a:t>. (Hamarat, iş delisi)</a:t>
            </a:r>
          </a:p>
        </p:txBody>
      </p:sp>
    </p:spTree>
    <p:extLst>
      <p:ext uri="{BB962C8B-B14F-4D97-AF65-F5344CB8AC3E}">
        <p14:creationId xmlns:p14="http://schemas.microsoft.com/office/powerpoint/2010/main" val="39691307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3C4391-8640-4F63-B70A-ED633974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Çok işlemci planlama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D87F23B0-D2A9-4D10-8333-65BE23BD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41</a:t>
            </a:fld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55357B0-49D9-4BE6-872D-297AE45E9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6885"/>
            <a:ext cx="7557025" cy="533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169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E20523-E2E7-4C51-A5B1-52A296FC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C8A23AF-54BF-4646-A488-BCA16A10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42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7D416E2-69BB-46DE-8BB4-76B71609993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Temel kavramlar</a:t>
            </a:r>
          </a:p>
          <a:p>
            <a:r>
              <a:rPr lang="tr-TR" dirty="0"/>
              <a:t>Planlama kriterleri</a:t>
            </a:r>
          </a:p>
          <a:p>
            <a:r>
              <a:rPr lang="tr-TR" dirty="0"/>
              <a:t>Planlama algoritmaları</a:t>
            </a:r>
          </a:p>
          <a:p>
            <a:r>
              <a:rPr lang="tr-TR" dirty="0"/>
              <a:t>Çok işlemci planlama</a:t>
            </a:r>
          </a:p>
          <a:p>
            <a:r>
              <a:rPr lang="tr-TR" b="1" dirty="0">
                <a:solidFill>
                  <a:srgbClr val="FF0000"/>
                </a:solidFill>
              </a:rPr>
              <a:t>Gerçek zamanlı işlemci planlama</a:t>
            </a:r>
          </a:p>
        </p:txBody>
      </p:sp>
    </p:spTree>
    <p:extLst>
      <p:ext uri="{BB962C8B-B14F-4D97-AF65-F5344CB8AC3E}">
        <p14:creationId xmlns:p14="http://schemas.microsoft.com/office/powerpoint/2010/main" val="42165073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ABBC6A-588D-48DD-A71C-C65B8AA2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Gerçek zamanlı işlemci planlama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4C0CBA3-837B-4504-B4A9-6867A388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43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8DDC5C6-5C59-4E80-A0AD-2BFBAA67D0D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Gerçek zamanlı sistemler iki gruba ayrılır: </a:t>
            </a:r>
          </a:p>
          <a:p>
            <a:pPr lvl="1"/>
            <a:r>
              <a:rPr lang="tr-TR" dirty="0" err="1"/>
              <a:t>Soft</a:t>
            </a:r>
            <a:r>
              <a:rPr lang="tr-TR" dirty="0"/>
              <a:t> </a:t>
            </a:r>
            <a:r>
              <a:rPr lang="tr-TR" dirty="0" err="1"/>
              <a:t>real</a:t>
            </a:r>
            <a:r>
              <a:rPr lang="tr-TR" dirty="0"/>
              <a:t>-time sistemler </a:t>
            </a:r>
          </a:p>
          <a:p>
            <a:pPr lvl="1"/>
            <a:r>
              <a:rPr lang="tr-TR" dirty="0"/>
              <a:t>Hard </a:t>
            </a:r>
            <a:r>
              <a:rPr lang="tr-TR" dirty="0" err="1"/>
              <a:t>real</a:t>
            </a:r>
            <a:r>
              <a:rPr lang="tr-TR" dirty="0"/>
              <a:t>-time sistemler </a:t>
            </a:r>
          </a:p>
          <a:p>
            <a:r>
              <a:rPr lang="tr-TR" dirty="0" err="1"/>
              <a:t>Soft</a:t>
            </a:r>
            <a:r>
              <a:rPr lang="tr-TR" dirty="0"/>
              <a:t> </a:t>
            </a:r>
            <a:r>
              <a:rPr lang="tr-TR" dirty="0" err="1"/>
              <a:t>real</a:t>
            </a:r>
            <a:r>
              <a:rPr lang="tr-TR" dirty="0"/>
              <a:t>-time sistemler, zaman kritik </a:t>
            </a:r>
            <a:r>
              <a:rPr lang="tr-TR" dirty="0" err="1"/>
              <a:t>process’lere</a:t>
            </a:r>
            <a:r>
              <a:rPr lang="tr-TR" dirty="0"/>
              <a:t> diğerlerine göre öncelik verir, ancak </a:t>
            </a:r>
            <a:r>
              <a:rPr lang="tr-TR" b="1" dirty="0"/>
              <a:t>çalışma süresine garanti vermez</a:t>
            </a:r>
            <a:r>
              <a:rPr lang="tr-TR" dirty="0"/>
              <a:t>. </a:t>
            </a:r>
          </a:p>
          <a:p>
            <a:r>
              <a:rPr lang="tr-TR" dirty="0"/>
              <a:t>Hard </a:t>
            </a:r>
            <a:r>
              <a:rPr lang="tr-TR" dirty="0" err="1"/>
              <a:t>real</a:t>
            </a:r>
            <a:r>
              <a:rPr lang="tr-TR" dirty="0"/>
              <a:t>-time sistemler, zaman kritik </a:t>
            </a:r>
            <a:r>
              <a:rPr lang="tr-TR" dirty="0" err="1"/>
              <a:t>process’leri</a:t>
            </a:r>
            <a:r>
              <a:rPr lang="tr-TR" dirty="0"/>
              <a:t> </a:t>
            </a:r>
            <a:r>
              <a:rPr lang="tr-TR" b="1" dirty="0"/>
              <a:t>tam bitmesi gereken süresine dek</a:t>
            </a:r>
            <a:r>
              <a:rPr lang="tr-TR" dirty="0"/>
              <a:t> (</a:t>
            </a:r>
            <a:r>
              <a:rPr lang="tr-TR" b="1" i="1" dirty="0" err="1">
                <a:solidFill>
                  <a:srgbClr val="FF0000"/>
                </a:solidFill>
              </a:rPr>
              <a:t>deadline</a:t>
            </a:r>
            <a:r>
              <a:rPr lang="tr-TR" dirty="0"/>
              <a:t>) </a:t>
            </a:r>
            <a:r>
              <a:rPr lang="tr-TR" b="1" dirty="0"/>
              <a:t>çalıştırmayı garanti eder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50253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0196213-D269-4F71-88A6-1A93609AB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828538"/>
            <a:ext cx="6264696" cy="291283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63ABBC6A-588D-48DD-A71C-C65B8AA2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Gerçek zamanlı işlemci planlama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4C0CBA3-837B-4504-B4A9-6867A388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44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8DDC5C6-5C59-4E80-A0AD-2BFBAA67D0D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i="1" u="sng" dirty="0"/>
              <a:t>Çalışma süresini en aza indirmek</a:t>
            </a:r>
            <a:r>
              <a:rPr lang="tr-TR" dirty="0"/>
              <a:t> </a:t>
            </a:r>
          </a:p>
          <a:p>
            <a:r>
              <a:rPr lang="tr-TR" dirty="0"/>
              <a:t>Sistemde bir olay gerçekleştiğinde, </a:t>
            </a:r>
            <a:r>
              <a:rPr lang="tr-TR" b="1" dirty="0"/>
              <a:t>olabildiği kadar kısa sürede gerekli işlemin yapılması zorunludur</a:t>
            </a:r>
            <a:r>
              <a:rPr lang="tr-TR" dirty="0"/>
              <a:t>. </a:t>
            </a:r>
          </a:p>
          <a:p>
            <a:r>
              <a:rPr lang="tr-TR" dirty="0"/>
              <a:t>Bir olay oluştuktan sonra işlemin gerçekleşmesine kadar bir süre geçer (</a:t>
            </a:r>
            <a:r>
              <a:rPr lang="tr-TR" b="1" i="1" dirty="0" err="1">
                <a:solidFill>
                  <a:srgbClr val="FF0000"/>
                </a:solidFill>
              </a:rPr>
              <a:t>event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latency</a:t>
            </a:r>
            <a:r>
              <a:rPr lang="tr-T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248918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ABBC6A-588D-48DD-A71C-C65B8AA2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Gerçek zamanlı işlemci planlama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4C0CBA3-837B-4504-B4A9-6867A388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45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8DDC5C6-5C59-4E80-A0AD-2BFBAA67D0D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466728" cy="5234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Çalışma süresini en aza indirmek</a:t>
            </a:r>
            <a:r>
              <a:rPr lang="tr-TR" dirty="0"/>
              <a:t> </a:t>
            </a:r>
          </a:p>
          <a:p>
            <a:r>
              <a:rPr lang="tr-TR" dirty="0"/>
              <a:t>Gerçek zamanlı sistemlerin performansını </a:t>
            </a:r>
            <a:r>
              <a:rPr lang="tr-TR" b="1" i="1" dirty="0" err="1">
                <a:solidFill>
                  <a:srgbClr val="FF0000"/>
                </a:solidFill>
              </a:rPr>
              <a:t>interrupt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latency</a:t>
            </a:r>
            <a:r>
              <a:rPr lang="tr-TR" dirty="0"/>
              <a:t> ve </a:t>
            </a:r>
            <a:r>
              <a:rPr lang="tr-TR" b="1" dirty="0" err="1">
                <a:solidFill>
                  <a:srgbClr val="FF0000"/>
                </a:solidFill>
              </a:rPr>
              <a:t>dispatch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latency</a:t>
            </a:r>
            <a:r>
              <a:rPr lang="tr-TR" dirty="0"/>
              <a:t> etkiler. </a:t>
            </a:r>
          </a:p>
          <a:p>
            <a:r>
              <a:rPr lang="tr-TR" b="1" dirty="0" err="1"/>
              <a:t>Interrupt</a:t>
            </a:r>
            <a:r>
              <a:rPr lang="tr-TR" b="1" dirty="0"/>
              <a:t> </a:t>
            </a:r>
            <a:r>
              <a:rPr lang="tr-TR" b="1" dirty="0" err="1"/>
              <a:t>latency</a:t>
            </a:r>
            <a:r>
              <a:rPr lang="tr-TR" dirty="0"/>
              <a:t>, CPU’ya </a:t>
            </a:r>
            <a:r>
              <a:rPr lang="tr-TR" dirty="0" err="1"/>
              <a:t>interrupt</a:t>
            </a:r>
            <a:r>
              <a:rPr lang="tr-TR" dirty="0"/>
              <a:t> gelmesi ile CPU’nun istenen işleme başlaması için geçen süredir.</a:t>
            </a:r>
          </a:p>
          <a:p>
            <a:pPr marL="0" indent="0">
              <a:buNone/>
            </a:pPr>
            <a:r>
              <a:rPr lang="tr-TR" dirty="0">
                <a:sym typeface="Wingdings" panose="05000000000000000000" pitchFamily="2" charset="2"/>
              </a:rPr>
              <a:t>         Devamı arkada</a:t>
            </a:r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6EF36A5-5B6F-427F-B281-C91F4B8CD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61" y="1463018"/>
            <a:ext cx="4969335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95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ABBC6A-588D-48DD-A71C-C65B8AA2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Gerçek zamanlı işlemci planlama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4C0CBA3-837B-4504-B4A9-6867A388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46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8DDC5C6-5C59-4E80-A0AD-2BFBAA67D0D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466728" cy="49377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Çalışma süresini en aza indirmek</a:t>
            </a:r>
            <a:r>
              <a:rPr lang="tr-TR" dirty="0"/>
              <a:t> </a:t>
            </a:r>
          </a:p>
          <a:p>
            <a:r>
              <a:rPr lang="tr-TR" dirty="0"/>
              <a:t>Bir </a:t>
            </a:r>
            <a:r>
              <a:rPr lang="tr-TR" b="1" dirty="0" err="1"/>
              <a:t>process’in</a:t>
            </a:r>
            <a:r>
              <a:rPr lang="tr-TR" b="1" dirty="0"/>
              <a:t> durdurularak diğer </a:t>
            </a:r>
            <a:r>
              <a:rPr lang="tr-TR" b="1" dirty="0" err="1"/>
              <a:t>process’in</a:t>
            </a:r>
            <a:r>
              <a:rPr lang="tr-TR" b="1" dirty="0"/>
              <a:t> başlatılması</a:t>
            </a:r>
            <a:r>
              <a:rPr lang="tr-TR" dirty="0"/>
              <a:t> için geçen süreye </a:t>
            </a:r>
            <a:r>
              <a:rPr lang="tr-TR" b="1" i="1" dirty="0" err="1">
                <a:solidFill>
                  <a:srgbClr val="FF0000"/>
                </a:solidFill>
              </a:rPr>
              <a:t>dispatch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latency</a:t>
            </a:r>
            <a:r>
              <a:rPr lang="tr-TR" dirty="0"/>
              <a:t> denir. </a:t>
            </a:r>
          </a:p>
          <a:p>
            <a:r>
              <a:rPr lang="tr-TR" b="1" i="1" dirty="0" err="1">
                <a:solidFill>
                  <a:srgbClr val="FF0000"/>
                </a:solidFill>
              </a:rPr>
              <a:t>Conflict</a:t>
            </a:r>
            <a:r>
              <a:rPr lang="tr-TR" dirty="0"/>
              <a:t> aşamasında yeni </a:t>
            </a:r>
            <a:r>
              <a:rPr lang="tr-TR" dirty="0" err="1"/>
              <a:t>process</a:t>
            </a:r>
            <a:r>
              <a:rPr lang="tr-TR" dirty="0"/>
              <a:t> için kaynak aktarımı veya bir </a:t>
            </a:r>
            <a:r>
              <a:rPr lang="tr-TR" dirty="0" err="1"/>
              <a:t>process’in</a:t>
            </a:r>
            <a:r>
              <a:rPr lang="tr-TR" dirty="0"/>
              <a:t> durdurulması gerçekleştirilir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F6AA8A2-8C20-44E5-861F-4B40FEEBA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954" y="1649044"/>
            <a:ext cx="5161550" cy="382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42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ABBC6A-588D-48DD-A71C-C65B8AA2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Gerçek zamanlı işlemci planlama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4C0CBA3-837B-4504-B4A9-6867A388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47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8DDC5C6-5C59-4E80-A0AD-2BFBAA67D0D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b="1" i="1" u="sng" dirty="0"/>
              <a:t>Öncelik tabanlı (</a:t>
            </a:r>
            <a:r>
              <a:rPr lang="tr-TR" b="1" i="1" u="sng" dirty="0" err="1"/>
              <a:t>Priority-Based</a:t>
            </a:r>
            <a:r>
              <a:rPr lang="tr-TR" b="1" i="1" u="sng" dirty="0"/>
              <a:t>) planlama</a:t>
            </a:r>
            <a:r>
              <a:rPr lang="tr-TR" dirty="0"/>
              <a:t> </a:t>
            </a:r>
          </a:p>
          <a:p>
            <a:r>
              <a:rPr lang="tr-TR" dirty="0"/>
              <a:t>Gerçek zamanlı işletim sistemleri öncelik tabanlı algoritma kullanmak zorundadır. </a:t>
            </a:r>
          </a:p>
          <a:p>
            <a:r>
              <a:rPr lang="tr-TR" b="1" dirty="0"/>
              <a:t>Bir </a:t>
            </a:r>
            <a:r>
              <a:rPr lang="tr-TR" b="1" dirty="0" err="1"/>
              <a:t>process</a:t>
            </a:r>
            <a:r>
              <a:rPr lang="tr-TR" b="1" dirty="0"/>
              <a:t> CPU’da çalışırken yüksek öncelikli </a:t>
            </a:r>
            <a:r>
              <a:rPr lang="tr-TR" b="1" dirty="0" err="1"/>
              <a:t>process</a:t>
            </a:r>
            <a:r>
              <a:rPr lang="tr-TR" b="1" dirty="0"/>
              <a:t> geldiğinde kesilir ve gelen </a:t>
            </a:r>
            <a:r>
              <a:rPr lang="tr-TR" b="1" dirty="0" err="1"/>
              <a:t>process</a:t>
            </a:r>
            <a:r>
              <a:rPr lang="tr-TR" b="1" dirty="0"/>
              <a:t> çalıştırılır</a:t>
            </a:r>
            <a:r>
              <a:rPr lang="tr-TR" dirty="0"/>
              <a:t>. </a:t>
            </a:r>
          </a:p>
          <a:p>
            <a:r>
              <a:rPr lang="tr-TR" dirty="0"/>
              <a:t>Windows, 32 adet seviyesi olan bir </a:t>
            </a:r>
            <a:r>
              <a:rPr lang="tr-TR" dirty="0" err="1"/>
              <a:t>önceliklendirme</a:t>
            </a:r>
            <a:r>
              <a:rPr lang="tr-TR" dirty="0"/>
              <a:t> yapar. </a:t>
            </a:r>
          </a:p>
          <a:p>
            <a:pPr lvl="1"/>
            <a:r>
              <a:rPr lang="tr-TR" b="1" dirty="0"/>
              <a:t>16-31 arasındaki öncelik değerlerini gerçek zamanlı </a:t>
            </a:r>
            <a:r>
              <a:rPr lang="tr-TR" b="1" dirty="0" err="1"/>
              <a:t>process’lere</a:t>
            </a:r>
            <a:r>
              <a:rPr lang="tr-TR" b="1" dirty="0"/>
              <a:t> ayırmıştır</a:t>
            </a:r>
            <a:r>
              <a:rPr lang="tr-TR" dirty="0"/>
              <a:t>. </a:t>
            </a:r>
          </a:p>
          <a:p>
            <a:r>
              <a:rPr lang="tr-TR" dirty="0"/>
              <a:t>Bu şekildeki çalışma ile yani </a:t>
            </a:r>
            <a:r>
              <a:rPr lang="tr-TR" b="1" dirty="0" err="1"/>
              <a:t>preemptive</a:t>
            </a:r>
            <a:r>
              <a:rPr lang="tr-TR" b="1" dirty="0"/>
              <a:t>, </a:t>
            </a:r>
            <a:r>
              <a:rPr lang="tr-TR" b="1" dirty="0" err="1"/>
              <a:t>priority-based</a:t>
            </a:r>
            <a:r>
              <a:rPr lang="tr-TR" b="1" dirty="0"/>
              <a:t> </a:t>
            </a:r>
            <a:r>
              <a:rPr lang="tr-TR" b="1" dirty="0" err="1"/>
              <a:t>scheduler</a:t>
            </a:r>
            <a:r>
              <a:rPr lang="tr-TR" dirty="0"/>
              <a:t> çalışırken </a:t>
            </a:r>
            <a:r>
              <a:rPr lang="tr-TR" b="1" i="1" dirty="0" err="1">
                <a:solidFill>
                  <a:srgbClr val="FF0000"/>
                </a:solidFill>
              </a:rPr>
              <a:t>soft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realtime</a:t>
            </a:r>
            <a:r>
              <a:rPr lang="tr-TR" dirty="0"/>
              <a:t> garanti edilir. </a:t>
            </a:r>
          </a:p>
          <a:p>
            <a:pPr lvl="1"/>
            <a:r>
              <a:rPr lang="tr-TR" dirty="0"/>
              <a:t>Bir </a:t>
            </a:r>
            <a:r>
              <a:rPr lang="tr-TR" dirty="0" err="1"/>
              <a:t>process</a:t>
            </a:r>
            <a:r>
              <a:rPr lang="tr-TR" dirty="0"/>
              <a:t> için </a:t>
            </a:r>
            <a:r>
              <a:rPr lang="tr-TR" dirty="0" err="1"/>
              <a:t>deadline’dan</a:t>
            </a:r>
            <a:r>
              <a:rPr lang="tr-TR" dirty="0"/>
              <a:t> önce çalışma garantisi yoktur. </a:t>
            </a:r>
          </a:p>
          <a:p>
            <a:pPr lvl="1"/>
            <a:r>
              <a:rPr lang="tr-TR" dirty="0"/>
              <a:t>Aynı öncelik seviyesinde bekleyen </a:t>
            </a:r>
            <a:r>
              <a:rPr lang="tr-TR" dirty="0" err="1"/>
              <a:t>process’ler</a:t>
            </a:r>
            <a:r>
              <a:rPr lang="tr-TR" dirty="0"/>
              <a:t> varsa </a:t>
            </a:r>
            <a:r>
              <a:rPr lang="tr-TR" dirty="0" err="1"/>
              <a:t>preemptive</a:t>
            </a:r>
            <a:r>
              <a:rPr lang="tr-TR" dirty="0"/>
              <a:t> yapılmaz.</a:t>
            </a:r>
          </a:p>
        </p:txBody>
      </p:sp>
    </p:spTree>
    <p:extLst>
      <p:ext uri="{BB962C8B-B14F-4D97-AF65-F5344CB8AC3E}">
        <p14:creationId xmlns:p14="http://schemas.microsoft.com/office/powerpoint/2010/main" val="3331890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ABBC6A-588D-48DD-A71C-C65B8AA2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Gerçek zamanlı işlemci planlama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4C0CBA3-837B-4504-B4A9-6867A388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48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8DDC5C6-5C59-4E80-A0AD-2BFBAA67D0D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4079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b="1" i="1" u="sng" dirty="0"/>
              <a:t>Uyanma sıklığına göre (Rate-</a:t>
            </a:r>
            <a:r>
              <a:rPr lang="tr-TR" b="1" i="1" u="sng" dirty="0" err="1"/>
              <a:t>Monotonic</a:t>
            </a:r>
            <a:r>
              <a:rPr lang="tr-TR" b="1" i="1" u="sng" dirty="0"/>
              <a:t>) planlama</a:t>
            </a:r>
            <a:r>
              <a:rPr lang="tr-TR" dirty="0"/>
              <a:t> </a:t>
            </a:r>
          </a:p>
          <a:p>
            <a:r>
              <a:rPr lang="tr-TR" b="1" dirty="0"/>
              <a:t>RMS</a:t>
            </a:r>
            <a:r>
              <a:rPr lang="tr-TR" dirty="0"/>
              <a:t> (</a:t>
            </a:r>
            <a:r>
              <a:rPr lang="tr-TR" b="1" i="1" dirty="0">
                <a:solidFill>
                  <a:srgbClr val="FF0000"/>
                </a:solidFill>
              </a:rPr>
              <a:t>Rate-</a:t>
            </a:r>
            <a:r>
              <a:rPr lang="tr-TR" b="1" i="1" dirty="0" err="1">
                <a:solidFill>
                  <a:srgbClr val="FF0000"/>
                </a:solidFill>
              </a:rPr>
              <a:t>Monotonic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Scheduling</a:t>
            </a:r>
            <a:r>
              <a:rPr lang="tr-TR" dirty="0"/>
              <a:t>) algoritmasında;</a:t>
            </a:r>
          </a:p>
          <a:p>
            <a:pPr lvl="1"/>
            <a:r>
              <a:rPr lang="tr-TR" dirty="0"/>
              <a:t>Her </a:t>
            </a:r>
            <a:r>
              <a:rPr lang="tr-TR" dirty="0" err="1"/>
              <a:t>process</a:t>
            </a:r>
            <a:r>
              <a:rPr lang="tr-TR" dirty="0"/>
              <a:t> sisteme geldiğinde periyot süresiyle ters orantılı,</a:t>
            </a:r>
          </a:p>
          <a:p>
            <a:pPr lvl="1"/>
            <a:r>
              <a:rPr lang="tr-TR" dirty="0"/>
              <a:t>Sisteme gelme sıklığı ile doğru orantılı öncelik seviyesi atanır. </a:t>
            </a:r>
          </a:p>
          <a:p>
            <a:r>
              <a:rPr lang="tr-TR" dirty="0"/>
              <a:t>Periyot süresi </a:t>
            </a:r>
            <a:r>
              <a:rPr lang="tr-TR" b="1" dirty="0"/>
              <a:t>kısaldıkça öncelik seviyesi artar</a:t>
            </a:r>
            <a:r>
              <a:rPr lang="tr-TR" dirty="0"/>
              <a:t>, </a:t>
            </a:r>
            <a:r>
              <a:rPr lang="tr-TR" b="1" dirty="0"/>
              <a:t>arttıkça öncelik seviyesi azalır</a:t>
            </a:r>
            <a:r>
              <a:rPr lang="tr-TR" dirty="0"/>
              <a:t>. </a:t>
            </a:r>
          </a:p>
          <a:p>
            <a:pPr lvl="1"/>
            <a:r>
              <a:rPr lang="tr-TR" dirty="0"/>
              <a:t>CPU’yu kullanma sıklığı artan </a:t>
            </a:r>
            <a:r>
              <a:rPr lang="tr-TR" dirty="0" err="1"/>
              <a:t>process’lere</a:t>
            </a:r>
            <a:r>
              <a:rPr lang="tr-TR" dirty="0"/>
              <a:t> öncelik verilir. </a:t>
            </a:r>
          </a:p>
          <a:p>
            <a:r>
              <a:rPr lang="tr-TR" dirty="0"/>
              <a:t>Başlangıçta P2 daha öncelikli olsun (CPU’ya gelme sıklığı göz önüne alınmamıştır.). </a:t>
            </a:r>
          </a:p>
          <a:p>
            <a:pPr lvl="1"/>
            <a:r>
              <a:rPr lang="tr-TR" dirty="0"/>
              <a:t>p1 = 50 (periyot süresi), t1 = 20 (çalışma süresi),</a:t>
            </a:r>
          </a:p>
          <a:p>
            <a:pPr lvl="1"/>
            <a:r>
              <a:rPr lang="tr-TR" dirty="0"/>
              <a:t>p2 = 100, t2 = 35.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098ABC5-0A74-4D6D-A409-0B5B13500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627162"/>
            <a:ext cx="8963827" cy="211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996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ABBC6A-588D-48DD-A71C-C65B8AA2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Gerçek zamanlı işlemci planlama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4C0CBA3-837B-4504-B4A9-6867A388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49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8DDC5C6-5C59-4E80-A0AD-2BFBAA67D0D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407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Uyanma sıklığına göre planlama (RMS) </a:t>
            </a:r>
          </a:p>
          <a:p>
            <a:r>
              <a:rPr lang="tr-TR" dirty="0"/>
              <a:t>Şekilde P1 daha önceliklidir (CPU’ya gelme sıklığı fazladır.). </a:t>
            </a:r>
          </a:p>
          <a:p>
            <a:pPr lvl="1"/>
            <a:r>
              <a:rPr lang="tr-TR" dirty="0"/>
              <a:t>p1 = 50 (periyot süresi), t1 = 20 (çalışma süresi), </a:t>
            </a:r>
          </a:p>
          <a:p>
            <a:pPr lvl="1"/>
            <a:r>
              <a:rPr lang="tr-TR" dirty="0"/>
              <a:t>p2 = 100, t2 = 35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77FD03C-C9F2-42E5-AA5C-18E858C57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3717032"/>
            <a:ext cx="8312727" cy="22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07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BFCE4D-2E37-4E96-BE4F-76E527B4A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kavramlar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1261678-A6E2-481B-AC71-127583AE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A71F708-734A-41FD-A0BB-52BF99593AB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978896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CPU </a:t>
            </a:r>
            <a:r>
              <a:rPr lang="tr-TR" b="1" i="1" u="sng" dirty="0" err="1"/>
              <a:t>Burst</a:t>
            </a:r>
            <a:r>
              <a:rPr lang="tr-TR" b="1" i="1" u="sng" dirty="0"/>
              <a:t> </a:t>
            </a:r>
            <a:r>
              <a:rPr lang="tr-TR" b="1" i="1" u="sng" dirty="0" err="1"/>
              <a:t>Cycle</a:t>
            </a:r>
            <a:r>
              <a:rPr lang="tr-TR" b="1" i="1" u="sng" dirty="0"/>
              <a:t> ve I/O </a:t>
            </a:r>
            <a:r>
              <a:rPr lang="tr-TR" b="1" i="1" u="sng" dirty="0" err="1"/>
              <a:t>Burst</a:t>
            </a:r>
            <a:r>
              <a:rPr lang="tr-TR" b="1" i="1" u="sng" dirty="0"/>
              <a:t> </a:t>
            </a:r>
            <a:r>
              <a:rPr lang="tr-TR" b="1" i="1" u="sng" dirty="0" err="1"/>
              <a:t>Cycle</a:t>
            </a:r>
            <a:r>
              <a:rPr lang="tr-TR" b="1" i="1" u="sng" dirty="0"/>
              <a:t> </a:t>
            </a:r>
          </a:p>
          <a:p>
            <a:r>
              <a:rPr lang="tr-TR" b="1" dirty="0" err="1"/>
              <a:t>Burst</a:t>
            </a:r>
            <a:r>
              <a:rPr lang="tr-TR" dirty="0"/>
              <a:t> işlem süresi demektir.</a:t>
            </a:r>
            <a:endParaRPr lang="tr-TR" b="1" dirty="0"/>
          </a:p>
          <a:p>
            <a:r>
              <a:rPr lang="tr-TR" dirty="0" err="1"/>
              <a:t>Process</a:t>
            </a:r>
            <a:r>
              <a:rPr lang="tr-TR" dirty="0"/>
              <a:t> çalıştırma, </a:t>
            </a:r>
            <a:r>
              <a:rPr lang="tr-TR" b="1" dirty="0"/>
              <a:t>CPU </a:t>
            </a:r>
            <a:r>
              <a:rPr lang="tr-TR" b="1" dirty="0" err="1"/>
              <a:t>execution</a:t>
            </a:r>
            <a:r>
              <a:rPr lang="tr-TR" dirty="0"/>
              <a:t> ve </a:t>
            </a:r>
            <a:r>
              <a:rPr lang="tr-TR" b="1" dirty="0"/>
              <a:t>I/O </a:t>
            </a:r>
            <a:r>
              <a:rPr lang="tr-TR" b="1" dirty="0" err="1"/>
              <a:t>wait</a:t>
            </a:r>
            <a:r>
              <a:rPr lang="tr-TR" b="1" dirty="0"/>
              <a:t> döngüsünü</a:t>
            </a:r>
            <a:r>
              <a:rPr lang="tr-TR" dirty="0"/>
              <a:t> içermektedir. </a:t>
            </a:r>
          </a:p>
          <a:p>
            <a:r>
              <a:rPr lang="tr-TR" dirty="0" err="1"/>
              <a:t>Process’ler</a:t>
            </a:r>
            <a:r>
              <a:rPr lang="tr-TR" dirty="0"/>
              <a:t> bu iki durum arasında geçiş yaparlar. </a:t>
            </a:r>
          </a:p>
          <a:p>
            <a:r>
              <a:rPr lang="tr-TR" dirty="0" err="1"/>
              <a:t>Process’ler</a:t>
            </a:r>
            <a:r>
              <a:rPr lang="tr-TR" dirty="0"/>
              <a:t> çalışmaya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CPU </a:t>
            </a:r>
            <a:r>
              <a:rPr lang="tr-TR" b="1" i="1" dirty="0" err="1">
                <a:solidFill>
                  <a:srgbClr val="FF0000"/>
                </a:solidFill>
              </a:rPr>
              <a:t>burst</a:t>
            </a:r>
            <a:r>
              <a:rPr lang="tr-TR" dirty="0"/>
              <a:t> ile başlarlar ve </a:t>
            </a:r>
          </a:p>
          <a:p>
            <a:pPr lvl="1"/>
            <a:r>
              <a:rPr lang="tr-TR" b="1" i="1" dirty="0">
                <a:solidFill>
                  <a:srgbClr val="FF0000"/>
                </a:solidFill>
              </a:rPr>
              <a:t>I/O </a:t>
            </a:r>
            <a:r>
              <a:rPr lang="tr-TR" b="1" i="1" dirty="0" err="1">
                <a:solidFill>
                  <a:srgbClr val="FF0000"/>
                </a:solidFill>
              </a:rPr>
              <a:t>burst</a:t>
            </a:r>
            <a:r>
              <a:rPr lang="tr-TR" dirty="0"/>
              <a:t> ile devam ederler.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F4B5A3A-2526-41B3-A9FB-1742E073B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434815"/>
            <a:ext cx="3467341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721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72D13873-CF76-4808-A7D3-D2F2429E7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69" y="2924944"/>
            <a:ext cx="8614062" cy="378192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63ABBC6A-588D-48DD-A71C-C65B8AA2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Gerçek zamanlı işlemci planlama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4C0CBA3-837B-4504-B4A9-6867A388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50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8DDC5C6-5C59-4E80-A0AD-2BFBAA67D0D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407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Uyanma sıklığına göre planlama (RMS) </a:t>
            </a:r>
          </a:p>
          <a:p>
            <a:r>
              <a:rPr lang="tr-TR" dirty="0"/>
              <a:t>Şekilde de P1 daha önceliklidir (CPU’ya gelme sıklığı fazladır.). </a:t>
            </a:r>
          </a:p>
          <a:p>
            <a:pPr lvl="1"/>
            <a:r>
              <a:rPr lang="tr-TR" dirty="0"/>
              <a:t>p1 = 50 (periyot süresi),   	 p2 = 80, t2 = 35.</a:t>
            </a:r>
          </a:p>
          <a:p>
            <a:pPr marL="274320" lvl="1" indent="0">
              <a:buNone/>
            </a:pPr>
            <a:r>
              <a:rPr lang="tr-TR" dirty="0"/>
              <a:t>   t1 = 25 (çalışma süresi)</a:t>
            </a:r>
          </a:p>
        </p:txBody>
      </p:sp>
    </p:spTree>
    <p:extLst>
      <p:ext uri="{BB962C8B-B14F-4D97-AF65-F5344CB8AC3E}">
        <p14:creationId xmlns:p14="http://schemas.microsoft.com/office/powerpoint/2010/main" val="15392495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1AF319CF-1AAD-47C0-ADB8-0EAFABD93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2" y="4344641"/>
            <a:ext cx="8875076" cy="2468735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63ABBC6A-588D-48DD-A71C-C65B8AA2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Gerçek zamanlı işlemci planlama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E4C0CBA3-837B-4504-B4A9-6867A388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8384" y="6453336"/>
            <a:ext cx="398112" cy="268774"/>
          </a:xfrm>
        </p:spPr>
        <p:txBody>
          <a:bodyPr/>
          <a:lstStyle/>
          <a:p>
            <a:fld id="{E6FEED06-A45B-49F7-A4E7-E4A0A60926E4}" type="slidenum">
              <a:rPr lang="tr-TR" smtClean="0"/>
              <a:pPr/>
              <a:t>51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8DDC5C6-5C59-4E80-A0AD-2BFBAA67D0D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407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u="sng" dirty="0"/>
              <a:t>En yakın bitme zamanına göre planlama (</a:t>
            </a:r>
            <a:r>
              <a:rPr lang="tr-TR" b="1" i="1" u="sng" dirty="0" err="1"/>
              <a:t>Earliest</a:t>
            </a:r>
            <a:r>
              <a:rPr lang="tr-TR" b="1" i="1" u="sng" dirty="0"/>
              <a:t>-</a:t>
            </a:r>
            <a:r>
              <a:rPr lang="tr-TR" b="1" i="1" u="sng" dirty="0" err="1"/>
              <a:t>Deadline</a:t>
            </a:r>
            <a:r>
              <a:rPr lang="tr-TR" b="1" i="1" u="sng" dirty="0"/>
              <a:t>-First </a:t>
            </a:r>
            <a:r>
              <a:rPr lang="tr-TR" b="1" i="1" u="sng" dirty="0" err="1"/>
              <a:t>Scheduling</a:t>
            </a:r>
            <a:r>
              <a:rPr lang="tr-TR" b="1" i="1" u="sng" dirty="0"/>
              <a:t> - EDFS) </a:t>
            </a:r>
          </a:p>
          <a:p>
            <a:r>
              <a:rPr lang="tr-TR" b="1" dirty="0"/>
              <a:t>EDFS</a:t>
            </a:r>
            <a:r>
              <a:rPr lang="tr-TR" dirty="0"/>
              <a:t> algoritmasında,</a:t>
            </a:r>
            <a:r>
              <a:rPr lang="tr-TR" b="1" dirty="0"/>
              <a:t> her </a:t>
            </a:r>
            <a:r>
              <a:rPr lang="tr-TR" b="1" dirty="0" err="1"/>
              <a:t>process’e</a:t>
            </a:r>
            <a:r>
              <a:rPr lang="tr-TR" b="1" dirty="0"/>
              <a:t> </a:t>
            </a:r>
            <a:r>
              <a:rPr lang="tr-TR" b="1" dirty="0" err="1"/>
              <a:t>deadline’a</a:t>
            </a:r>
            <a:r>
              <a:rPr lang="tr-TR" b="1" dirty="0"/>
              <a:t> göre öncelik seviyesi atanır</a:t>
            </a:r>
            <a:r>
              <a:rPr lang="tr-TR" dirty="0"/>
              <a:t>. </a:t>
            </a:r>
          </a:p>
          <a:p>
            <a:pPr lvl="1"/>
            <a:r>
              <a:rPr lang="tr-TR" dirty="0" err="1"/>
              <a:t>Deadline’ı</a:t>
            </a:r>
            <a:r>
              <a:rPr lang="tr-TR" dirty="0"/>
              <a:t> kısa olanın öncelik seviyesi yüksektir. </a:t>
            </a:r>
          </a:p>
          <a:p>
            <a:pPr lvl="1"/>
            <a:r>
              <a:rPr lang="tr-TR" dirty="0"/>
              <a:t>Şekilde P1 daha önceliklidir (CPU’ya gelme sıklığı fazladır.). </a:t>
            </a:r>
          </a:p>
          <a:p>
            <a:pPr lvl="1"/>
            <a:r>
              <a:rPr lang="tr-TR" dirty="0"/>
              <a:t>p1 = 50 (periyot süresi), t1 = 25 (çalışma süresi), p2 = 80, t2 = 35.</a:t>
            </a:r>
          </a:p>
        </p:txBody>
      </p:sp>
    </p:spTree>
    <p:extLst>
      <p:ext uri="{BB962C8B-B14F-4D97-AF65-F5344CB8AC3E}">
        <p14:creationId xmlns:p14="http://schemas.microsoft.com/office/powerpoint/2010/main" val="114791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9919A69B-3C61-4390-A0C0-331B12299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305" y="2492896"/>
            <a:ext cx="5506191" cy="372599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EBFCE4D-2E37-4E96-BE4F-76E527B4A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kavramlar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1261678-A6E2-481B-AC71-127583AE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A71F708-734A-41FD-A0BB-52BF99593AB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CPU </a:t>
            </a:r>
            <a:r>
              <a:rPr lang="tr-TR" b="1" i="1" u="sng" dirty="0" err="1"/>
              <a:t>Burst</a:t>
            </a:r>
            <a:r>
              <a:rPr lang="tr-TR" b="1" i="1" u="sng" dirty="0"/>
              <a:t> </a:t>
            </a:r>
            <a:r>
              <a:rPr lang="tr-TR" b="1" i="1" u="sng" dirty="0" err="1"/>
              <a:t>Cycle</a:t>
            </a:r>
            <a:r>
              <a:rPr lang="tr-TR" b="1" i="1" u="sng" dirty="0"/>
              <a:t> ve I/O </a:t>
            </a:r>
            <a:r>
              <a:rPr lang="tr-TR" b="1" i="1" u="sng" dirty="0" err="1"/>
              <a:t>Burst</a:t>
            </a:r>
            <a:r>
              <a:rPr lang="tr-TR" b="1" i="1" u="sng" dirty="0"/>
              <a:t> </a:t>
            </a:r>
            <a:r>
              <a:rPr lang="tr-TR" b="1" i="1" u="sng" dirty="0" err="1"/>
              <a:t>Cycle</a:t>
            </a:r>
            <a:r>
              <a:rPr lang="tr-TR" b="1" i="1" u="sng" dirty="0"/>
              <a:t> </a:t>
            </a:r>
          </a:p>
          <a:p>
            <a:r>
              <a:rPr lang="tr-TR" dirty="0"/>
              <a:t>CPU </a:t>
            </a:r>
            <a:r>
              <a:rPr lang="tr-TR" dirty="0" err="1"/>
              <a:t>burst</a:t>
            </a:r>
            <a:r>
              <a:rPr lang="tr-TR" dirty="0"/>
              <a:t> süresi, </a:t>
            </a:r>
            <a:r>
              <a:rPr lang="tr-TR" dirty="0" err="1"/>
              <a:t>process’ten</a:t>
            </a:r>
            <a:r>
              <a:rPr lang="tr-TR" dirty="0"/>
              <a:t> </a:t>
            </a:r>
            <a:r>
              <a:rPr lang="tr-TR" dirty="0" err="1"/>
              <a:t>process’e</a:t>
            </a:r>
            <a:r>
              <a:rPr lang="tr-TR" dirty="0"/>
              <a:t> ve bilgisayardan bilgisayara çok farklı olabilmektedir. </a:t>
            </a:r>
          </a:p>
          <a:p>
            <a:r>
              <a:rPr lang="tr-TR" dirty="0" err="1"/>
              <a:t>Process’ler</a:t>
            </a:r>
            <a:r>
              <a:rPr lang="tr-TR" dirty="0"/>
              <a:t> için </a:t>
            </a:r>
            <a:br>
              <a:rPr lang="tr-TR" dirty="0"/>
            </a:br>
            <a:r>
              <a:rPr lang="tr-TR" dirty="0"/>
              <a:t>CPU </a:t>
            </a:r>
            <a:r>
              <a:rPr lang="tr-TR" dirty="0" err="1"/>
              <a:t>burst</a:t>
            </a:r>
            <a:r>
              <a:rPr lang="tr-TR" dirty="0"/>
              <a:t> süresi </a:t>
            </a:r>
            <a:br>
              <a:rPr lang="tr-TR" dirty="0"/>
            </a:br>
            <a:r>
              <a:rPr lang="tr-TR" b="1" dirty="0"/>
              <a:t>genellikle kısa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/>
              <a:t>olmaktadır. </a:t>
            </a:r>
          </a:p>
          <a:p>
            <a:r>
              <a:rPr lang="tr-TR" dirty="0" err="1"/>
              <a:t>Process’ler</a:t>
            </a:r>
            <a:r>
              <a:rPr lang="tr-TR" dirty="0"/>
              <a:t> kısa </a:t>
            </a:r>
            <a:br>
              <a:rPr lang="tr-TR" dirty="0"/>
            </a:br>
            <a:r>
              <a:rPr lang="tr-TR" dirty="0"/>
              <a:t>aralıklarla </a:t>
            </a:r>
            <a:br>
              <a:rPr lang="tr-TR" dirty="0"/>
            </a:br>
            <a:r>
              <a:rPr lang="tr-TR" dirty="0"/>
              <a:t>durumunu </a:t>
            </a:r>
            <a:br>
              <a:rPr lang="tr-TR" dirty="0"/>
            </a:br>
            <a:r>
              <a:rPr lang="tr-TR" dirty="0"/>
              <a:t>değiştirmektedir.</a:t>
            </a:r>
          </a:p>
        </p:txBody>
      </p:sp>
    </p:spTree>
    <p:extLst>
      <p:ext uri="{BB962C8B-B14F-4D97-AF65-F5344CB8AC3E}">
        <p14:creationId xmlns:p14="http://schemas.microsoft.com/office/powerpoint/2010/main" val="14632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22551"/>
            <a:ext cx="69627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Süreç (Process) Kavramı Hatırlatma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i="1" u="sng" dirty="0"/>
              <a:t>Process Durumu (State)</a:t>
            </a:r>
          </a:p>
          <a:p>
            <a:r>
              <a:rPr lang="tr-TR" sz="2000" dirty="0"/>
              <a:t>Bir process çalıştığı sürece durum değiştirir. </a:t>
            </a:r>
          </a:p>
          <a:p>
            <a:pPr lvl="1"/>
            <a:r>
              <a:rPr lang="tr-TR" sz="1800" b="1" i="1" dirty="0">
                <a:solidFill>
                  <a:srgbClr val="FF0000"/>
                </a:solidFill>
              </a:rPr>
              <a:t>New</a:t>
            </a:r>
            <a:r>
              <a:rPr lang="tr-TR" sz="1800" dirty="0"/>
              <a:t>: Process oluşturulmaktadır. </a:t>
            </a:r>
          </a:p>
          <a:p>
            <a:pPr lvl="1"/>
            <a:r>
              <a:rPr lang="tr-TR" sz="1800" b="1" i="1" dirty="0">
                <a:solidFill>
                  <a:srgbClr val="FF0000"/>
                </a:solidFill>
              </a:rPr>
              <a:t>Running</a:t>
            </a:r>
            <a:r>
              <a:rPr lang="tr-TR" sz="1800" dirty="0"/>
              <a:t>: Komutlar çalıştırılmaktadır. </a:t>
            </a:r>
          </a:p>
          <a:p>
            <a:pPr lvl="1"/>
            <a:r>
              <a:rPr lang="tr-TR" sz="1800" b="1" i="1" dirty="0">
                <a:solidFill>
                  <a:srgbClr val="FF0000"/>
                </a:solidFill>
              </a:rPr>
              <a:t>Waiting</a:t>
            </a:r>
            <a:r>
              <a:rPr lang="tr-TR" sz="1800" dirty="0"/>
              <a:t>: Process bir olayın gerçekleşmesini beklemektedir (I/O, bir cihazdan geribildirim). </a:t>
            </a:r>
          </a:p>
          <a:p>
            <a:pPr lvl="1"/>
            <a:r>
              <a:rPr lang="tr-TR" sz="1800" b="1" i="1" dirty="0">
                <a:solidFill>
                  <a:srgbClr val="FF0000"/>
                </a:solidFill>
              </a:rPr>
              <a:t>Ready</a:t>
            </a:r>
            <a:r>
              <a:rPr lang="tr-TR" sz="1800" dirty="0"/>
              <a:t>: Process çalışmak için CPU’ya atanmak üzere bekliyor. </a:t>
            </a:r>
          </a:p>
          <a:p>
            <a:pPr lvl="1"/>
            <a:r>
              <a:rPr lang="tr-TR" sz="1800" b="1" i="1" dirty="0">
                <a:solidFill>
                  <a:srgbClr val="FF0000"/>
                </a:solidFill>
              </a:rPr>
              <a:t>Terminated</a:t>
            </a:r>
            <a:r>
              <a:rPr lang="tr-TR" sz="1800" dirty="0"/>
              <a:t>: Process çalışmasını sonlandırır.</a:t>
            </a:r>
            <a:endParaRPr lang="tr-TR" sz="1800" b="1" i="1" u="sng" dirty="0"/>
          </a:p>
        </p:txBody>
      </p:sp>
    </p:spTree>
    <p:extLst>
      <p:ext uri="{BB962C8B-B14F-4D97-AF65-F5344CB8AC3E}">
        <p14:creationId xmlns:p14="http://schemas.microsoft.com/office/powerpoint/2010/main" val="37567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BFCE4D-2E37-4E96-BE4F-76E527B4A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kavramlar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1261678-A6E2-481B-AC71-127583AE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A71F708-734A-41FD-A0BB-52BF99593AB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b="1" i="1" u="sng" dirty="0"/>
              <a:t>İşlemci Planlayıcı (CPU </a:t>
            </a:r>
            <a:r>
              <a:rPr lang="tr-TR" sz="2200" b="1" i="1" u="sng" dirty="0" err="1"/>
              <a:t>Scheduler</a:t>
            </a:r>
            <a:r>
              <a:rPr lang="tr-TR" sz="2200" b="1" i="1" u="sng" dirty="0"/>
              <a:t>)</a:t>
            </a:r>
            <a:r>
              <a:rPr lang="tr-TR" sz="2200" dirty="0"/>
              <a:t> </a:t>
            </a:r>
          </a:p>
          <a:p>
            <a:r>
              <a:rPr lang="tr-TR" sz="2200" dirty="0"/>
              <a:t>CPU bekleme durumuna geçtiğinde, </a:t>
            </a:r>
            <a:r>
              <a:rPr lang="tr-TR" sz="2200" b="1" dirty="0"/>
              <a:t>işletim sistemi</a:t>
            </a:r>
            <a:r>
              <a:rPr lang="tr-TR" sz="2200" dirty="0"/>
              <a:t> hazır kuyruğundan (</a:t>
            </a:r>
            <a:r>
              <a:rPr lang="tr-TR" sz="2200" b="1" i="1" dirty="0" err="1">
                <a:solidFill>
                  <a:srgbClr val="FF0000"/>
                </a:solidFill>
              </a:rPr>
              <a:t>ready</a:t>
            </a:r>
            <a:r>
              <a:rPr lang="tr-TR" sz="2200" b="1" i="1" dirty="0">
                <a:solidFill>
                  <a:srgbClr val="FF0000"/>
                </a:solidFill>
              </a:rPr>
              <a:t> </a:t>
            </a:r>
            <a:r>
              <a:rPr lang="tr-TR" sz="2200" b="1" i="1" dirty="0" err="1">
                <a:solidFill>
                  <a:srgbClr val="FF0000"/>
                </a:solidFill>
              </a:rPr>
              <a:t>queue</a:t>
            </a:r>
            <a:r>
              <a:rPr lang="tr-TR" sz="2200" dirty="0"/>
              <a:t>) </a:t>
            </a:r>
            <a:r>
              <a:rPr lang="tr-TR" sz="2200" b="1" dirty="0"/>
              <a:t>bir </a:t>
            </a:r>
            <a:r>
              <a:rPr lang="tr-TR" sz="2200" b="1" dirty="0" err="1"/>
              <a:t>process’i</a:t>
            </a:r>
            <a:r>
              <a:rPr lang="tr-TR" sz="2200" dirty="0"/>
              <a:t> </a:t>
            </a:r>
            <a:r>
              <a:rPr lang="tr-TR" sz="2200" b="1" dirty="0"/>
              <a:t>çalıştırılmak üzere seçmek zorundadır</a:t>
            </a:r>
            <a:r>
              <a:rPr lang="tr-TR" sz="2200" dirty="0"/>
              <a:t>. </a:t>
            </a:r>
          </a:p>
          <a:p>
            <a:r>
              <a:rPr lang="tr-TR" sz="2200" dirty="0"/>
              <a:t>Bu seçme işlemi kısa dönem planlayıcı (</a:t>
            </a:r>
            <a:r>
              <a:rPr lang="tr-TR" sz="2200" dirty="0" err="1"/>
              <a:t>s</a:t>
            </a:r>
            <a:r>
              <a:rPr lang="tr-TR" sz="2200" b="1" i="1" dirty="0" err="1">
                <a:solidFill>
                  <a:srgbClr val="FF0000"/>
                </a:solidFill>
              </a:rPr>
              <a:t>hort-term</a:t>
            </a:r>
            <a:r>
              <a:rPr lang="tr-TR" sz="2200" b="1" i="1" dirty="0">
                <a:solidFill>
                  <a:srgbClr val="FF0000"/>
                </a:solidFill>
              </a:rPr>
              <a:t> </a:t>
            </a:r>
            <a:r>
              <a:rPr lang="tr-TR" sz="2200" b="1" i="1" dirty="0" err="1">
                <a:solidFill>
                  <a:srgbClr val="FF0000"/>
                </a:solidFill>
              </a:rPr>
              <a:t>scheduler</a:t>
            </a:r>
            <a:r>
              <a:rPr lang="tr-TR" sz="2200" dirty="0"/>
              <a:t> veya </a:t>
            </a:r>
            <a:r>
              <a:rPr lang="tr-TR" sz="2200" b="1" i="1" dirty="0">
                <a:solidFill>
                  <a:srgbClr val="FF0000"/>
                </a:solidFill>
              </a:rPr>
              <a:t>CPU </a:t>
            </a:r>
            <a:r>
              <a:rPr lang="tr-TR" sz="2200" b="1" i="1" dirty="0" err="1">
                <a:solidFill>
                  <a:srgbClr val="FF0000"/>
                </a:solidFill>
              </a:rPr>
              <a:t>scheduler</a:t>
            </a:r>
            <a:r>
              <a:rPr lang="tr-TR" sz="2200" dirty="0"/>
              <a:t>) tarafından gerçekleştirilir. 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32CC607-97C7-4AAC-AE30-5122A21FA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22551"/>
            <a:ext cx="69627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21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BFCE4D-2E37-4E96-BE4F-76E527B4A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kavramlar</a:t>
            </a:r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01261678-A6E2-481B-AC71-127583AE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A71F708-734A-41FD-A0BB-52BF99593AB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u="sng" dirty="0"/>
              <a:t>İşlemci Planlayıcı (CPU </a:t>
            </a:r>
            <a:r>
              <a:rPr lang="tr-TR" b="1" i="1" u="sng" dirty="0" err="1"/>
              <a:t>Scheduler</a:t>
            </a:r>
            <a:r>
              <a:rPr lang="tr-TR" b="1" i="1" u="sng" dirty="0"/>
              <a:t>)</a:t>
            </a:r>
            <a:r>
              <a:rPr lang="tr-TR" dirty="0"/>
              <a:t> </a:t>
            </a:r>
          </a:p>
          <a:p>
            <a:r>
              <a:rPr lang="tr-TR" dirty="0"/>
              <a:t>Hazır kuyruğu, </a:t>
            </a:r>
            <a:r>
              <a:rPr lang="tr-TR" b="1" dirty="0"/>
              <a:t>FIFO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dirty="0"/>
              <a:t>(</a:t>
            </a:r>
            <a:r>
              <a:rPr lang="tr-TR" b="1" i="1" dirty="0" err="1">
                <a:solidFill>
                  <a:srgbClr val="FF0000"/>
                </a:solidFill>
              </a:rPr>
              <a:t>first</a:t>
            </a:r>
            <a:r>
              <a:rPr lang="tr-TR" b="1" i="1" dirty="0">
                <a:solidFill>
                  <a:srgbClr val="FF0000"/>
                </a:solidFill>
              </a:rPr>
              <a:t>-in-</a:t>
            </a:r>
            <a:r>
              <a:rPr lang="tr-TR" b="1" i="1" dirty="0" err="1">
                <a:solidFill>
                  <a:srgbClr val="FF0000"/>
                </a:solidFill>
              </a:rPr>
              <a:t>first</a:t>
            </a:r>
            <a:r>
              <a:rPr lang="tr-TR" b="1" i="1" dirty="0">
                <a:solidFill>
                  <a:srgbClr val="FF0000"/>
                </a:solidFill>
              </a:rPr>
              <a:t>-</a:t>
            </a:r>
            <a:r>
              <a:rPr lang="tr-TR" b="1" i="1" dirty="0" err="1">
                <a:solidFill>
                  <a:srgbClr val="FF0000"/>
                </a:solidFill>
              </a:rPr>
              <a:t>out</a:t>
            </a:r>
            <a:r>
              <a:rPr lang="tr-TR" dirty="0"/>
              <a:t>) yani</a:t>
            </a:r>
            <a:br>
              <a:rPr lang="tr-TR" dirty="0"/>
            </a:br>
            <a:r>
              <a:rPr lang="tr-TR" dirty="0"/>
              <a:t>ilk gelen ilk çıkar olmak zorunda değildir. </a:t>
            </a:r>
          </a:p>
          <a:p>
            <a:r>
              <a:rPr lang="tr-TR" dirty="0"/>
              <a:t>Hazır kuyruğu, </a:t>
            </a:r>
            <a:r>
              <a:rPr lang="tr-TR" b="1" dirty="0"/>
              <a:t>FIFO, </a:t>
            </a:r>
            <a:r>
              <a:rPr lang="tr-TR" b="1" dirty="0" err="1"/>
              <a:t>priority</a:t>
            </a:r>
            <a:r>
              <a:rPr lang="tr-TR" b="1" dirty="0"/>
              <a:t> </a:t>
            </a:r>
            <a:r>
              <a:rPr lang="tr-TR" b="1" dirty="0" err="1"/>
              <a:t>queue</a:t>
            </a:r>
            <a:r>
              <a:rPr lang="tr-TR" b="1" dirty="0"/>
              <a:t>, ağaç, sırasız bağlı liste</a:t>
            </a:r>
            <a:r>
              <a:rPr lang="tr-TR" dirty="0"/>
              <a:t> şeklinde oluşturulabilir.</a:t>
            </a:r>
          </a:p>
          <a:p>
            <a:r>
              <a:rPr lang="tr-TR" dirty="0"/>
              <a:t>Hazır kuyruğunda bekleyen tüm süreçlerin CPU tarafından çalıştırılmak üzere seçilme olasılıkları vardır. </a:t>
            </a:r>
          </a:p>
          <a:p>
            <a:pPr lvl="1"/>
            <a:r>
              <a:rPr lang="tr-TR" dirty="0"/>
              <a:t>Kimseyi dışlamak yok…</a:t>
            </a:r>
          </a:p>
          <a:p>
            <a:r>
              <a:rPr lang="tr-TR" dirty="0"/>
              <a:t>Kuyruk içindeki kayıtlarda süreç bilgileri, </a:t>
            </a:r>
            <a:r>
              <a:rPr lang="tr-TR" b="1" dirty="0"/>
              <a:t>PCB</a:t>
            </a:r>
            <a:r>
              <a:rPr lang="tr-TR" dirty="0"/>
              <a:t> (</a:t>
            </a:r>
            <a:r>
              <a:rPr lang="tr-TR" b="1" i="1" dirty="0" err="1">
                <a:solidFill>
                  <a:srgbClr val="FF0000"/>
                </a:solidFill>
              </a:rPr>
              <a:t>process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control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block</a:t>
            </a:r>
            <a:r>
              <a:rPr lang="tr-TR" dirty="0"/>
              <a:t>) yapısında tutulur.</a:t>
            </a:r>
          </a:p>
        </p:txBody>
      </p:sp>
    </p:spTree>
    <p:extLst>
      <p:ext uri="{BB962C8B-B14F-4D97-AF65-F5344CB8AC3E}">
        <p14:creationId xmlns:p14="http://schemas.microsoft.com/office/powerpoint/2010/main" val="2285139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8400</TotalTime>
  <Words>3000</Words>
  <Application>Microsoft Office PowerPoint</Application>
  <PresentationFormat>On-screen Show (4:3)</PresentationFormat>
  <Paragraphs>384</Paragraphs>
  <Slides>51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Bookman Old Style</vt:lpstr>
      <vt:lpstr>Calibri</vt:lpstr>
      <vt:lpstr>Gill Sans MT</vt:lpstr>
      <vt:lpstr>Verdana</vt:lpstr>
      <vt:lpstr>Wingdings</vt:lpstr>
      <vt:lpstr>Wingdings 3</vt:lpstr>
      <vt:lpstr>Origin</vt:lpstr>
      <vt:lpstr>Clip</vt:lpstr>
      <vt:lpstr>İşlemci (CPU) Planlayıcı</vt:lpstr>
      <vt:lpstr>Konular</vt:lpstr>
      <vt:lpstr>Temel kavramlar</vt:lpstr>
      <vt:lpstr>Temel kavramlar</vt:lpstr>
      <vt:lpstr>Temel kavramlar</vt:lpstr>
      <vt:lpstr>Temel kavramlar</vt:lpstr>
      <vt:lpstr>Süreç (Process) Kavramı Hatırlatma</vt:lpstr>
      <vt:lpstr>Temel kavramlar</vt:lpstr>
      <vt:lpstr>Temel kavramlar</vt:lpstr>
      <vt:lpstr>PowerPoint Presentation</vt:lpstr>
      <vt:lpstr>Temel kavramlar</vt:lpstr>
      <vt:lpstr>Temel kavramlar</vt:lpstr>
      <vt:lpstr>Temel kavramlar</vt:lpstr>
      <vt:lpstr>Konular</vt:lpstr>
      <vt:lpstr>Planlama kriterleri</vt:lpstr>
      <vt:lpstr>Planlama kriterleri</vt:lpstr>
      <vt:lpstr>Konular</vt:lpstr>
      <vt:lpstr>Planlama (Scheduling) algoritmaları</vt:lpstr>
      <vt:lpstr>Planlama (Scheduling) algoritmaları</vt:lpstr>
      <vt:lpstr>Planlama (Scheduling) algoritmaları</vt:lpstr>
      <vt:lpstr>Planlama (Scheduling) algoritmaları</vt:lpstr>
      <vt:lpstr>Planlama (Scheduling) algoritmaları</vt:lpstr>
      <vt:lpstr>Planlama (Scheduling) algoritmaları</vt:lpstr>
      <vt:lpstr>Planlama (Scheduling) algoritmaları</vt:lpstr>
      <vt:lpstr>Planlama (Scheduling) algoritmaları</vt:lpstr>
      <vt:lpstr>Planlama (Scheduling) algoritmaları</vt:lpstr>
      <vt:lpstr>Planlama (Scheduling) algoritmaları</vt:lpstr>
      <vt:lpstr>Planlama (Scheduling) algoritmaları</vt:lpstr>
      <vt:lpstr>Planlama (Scheduling) algoritmaları</vt:lpstr>
      <vt:lpstr>Planlama (Scheduling) algoritmaları</vt:lpstr>
      <vt:lpstr>Planlama (Scheduling) algoritmaları</vt:lpstr>
      <vt:lpstr>Planlama (Scheduling) algoritmaları</vt:lpstr>
      <vt:lpstr>Planlama (Scheduling) algoritmaları</vt:lpstr>
      <vt:lpstr>Planlama (Scheduling) algoritmaları</vt:lpstr>
      <vt:lpstr>Planlama (Scheduling) algoritmaları</vt:lpstr>
      <vt:lpstr>Planlama (Scheduling) algoritmaları</vt:lpstr>
      <vt:lpstr>Konular</vt:lpstr>
      <vt:lpstr>Çok işlemci planlama</vt:lpstr>
      <vt:lpstr>Çok işlemci planlama</vt:lpstr>
      <vt:lpstr>Çok işlemci planlama</vt:lpstr>
      <vt:lpstr>Çok işlemci planlama</vt:lpstr>
      <vt:lpstr>Konular</vt:lpstr>
      <vt:lpstr>Gerçek zamanlı işlemci planlama</vt:lpstr>
      <vt:lpstr>Gerçek zamanlı işlemci planlama</vt:lpstr>
      <vt:lpstr>Gerçek zamanlı işlemci planlama</vt:lpstr>
      <vt:lpstr>Gerçek zamanlı işlemci planlama</vt:lpstr>
      <vt:lpstr>Gerçek zamanlı işlemci planlama</vt:lpstr>
      <vt:lpstr>Gerçek zamanlı işlemci planlama</vt:lpstr>
      <vt:lpstr>Gerçek zamanlı işlemci planlama</vt:lpstr>
      <vt:lpstr>Gerçek zamanlı işlemci planlama</vt:lpstr>
      <vt:lpstr>Gerçek zamanlı işlemci planlama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GUNGOR</dc:creator>
  <cp:lastModifiedBy>cengiz gungor</cp:lastModifiedBy>
  <cp:revision>537</cp:revision>
  <dcterms:created xsi:type="dcterms:W3CDTF">2013-09-20T11:24:12Z</dcterms:created>
  <dcterms:modified xsi:type="dcterms:W3CDTF">2021-05-17T12:27:30Z</dcterms:modified>
</cp:coreProperties>
</file>