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387" autoAdjust="0"/>
  </p:normalViewPr>
  <p:slideViewPr>
    <p:cSldViewPr>
      <p:cViewPr varScale="1">
        <p:scale>
          <a:sx n="55" d="100"/>
          <a:sy n="55" d="100"/>
        </p:scale>
        <p:origin x="15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60C12-1A27-4A64-B0B2-F796C1A51EED}" type="datetimeFigureOut">
              <a:rPr lang="tr-TR" smtClean="0"/>
              <a:pPr/>
              <a:t>10.04.2020</a:t>
            </a:fld>
            <a:endParaRPr lang="tr-T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C25BA-1208-4CE7-BA56-982F150D70B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44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45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932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67544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CDFDF45-B05A-4083-AAC7-D93DF07C3BB8}" type="datetime1">
              <a:rPr lang="tr-TR" smtClean="0"/>
              <a:pPr/>
              <a:t>10.04.2020</a:t>
            </a:fld>
            <a:endParaRPr lang="tr-T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21152" y="6375608"/>
            <a:ext cx="222731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0EDD-4205-433A-B6CB-CF6DD2DA6306}" type="datetime1">
              <a:rPr lang="tr-TR" smtClean="0"/>
              <a:pPr/>
              <a:t>10.04.2020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127D-451D-47F7-9B1A-9E708C5295EA}" type="datetime1">
              <a:rPr lang="tr-TR" smtClean="0"/>
              <a:pPr/>
              <a:t>10.04.2020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3F5B-CA1F-4DB0-9F24-ACC79FBE47D7}" type="datetime1">
              <a:rPr lang="tr-TR" smtClean="0"/>
              <a:pPr/>
              <a:t>10.04.2020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26304" cy="365760"/>
          </a:xfrm>
          <a:solidFill>
            <a:schemeClr val="bg1"/>
          </a:solidFill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spcBef>
                <a:spcPts val="1200"/>
              </a:spcBef>
              <a:defRPr sz="2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2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960DCE6-766E-49E7-B2E2-340AE244AD26}" type="datetime1">
              <a:rPr lang="tr-TR" smtClean="0"/>
              <a:pPr/>
              <a:t>10.04.2020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9279-1099-4222-AFEC-1F85D6D8FBE7}" type="datetime1">
              <a:rPr lang="tr-TR" smtClean="0"/>
              <a:pPr/>
              <a:t>10.04.2020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A600-E9D0-4753-AE05-DF97FF1B874E}" type="datetime1">
              <a:rPr lang="tr-TR" smtClean="0"/>
              <a:pPr/>
              <a:t>10.04.2020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0A70-7FCC-4E86-B076-A7933EB67FD1}" type="datetime1">
              <a:rPr lang="tr-TR" smtClean="0"/>
              <a:pPr/>
              <a:t>10.04.2020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BC2A-2C61-4C3A-9217-4299804337F2}" type="datetime1">
              <a:rPr lang="tr-TR" smtClean="0"/>
              <a:pPr/>
              <a:t>10.04.2020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07F5-DE31-4F58-B5B9-CA4D40378050}" type="datetime1">
              <a:rPr lang="tr-TR" smtClean="0"/>
              <a:pPr/>
              <a:t>10.04.2020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95C6-6473-48B2-A712-1EE437C3E56F}" type="datetime1">
              <a:rPr lang="tr-TR" smtClean="0"/>
              <a:pPr/>
              <a:t>10.04.2020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3528" y="6237312"/>
            <a:ext cx="5760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536975" y="6375608"/>
            <a:ext cx="2139481" cy="36576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78150-2F3D-4E05-931D-3530E2373772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67544" y="6342464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8B272E-DE6C-4CD0-BFE9-F935876A97FC}" type="datetime1">
              <a:rPr lang="tr-TR" smtClean="0"/>
              <a:pPr/>
              <a:t>10.04.2020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8BE0AB-C53C-4C48-BD87-2B961062E5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Kilitlenip Kalmalar (Deadlocks)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3E372A2-56F1-4752-AE85-B8B1081CE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Dr. Cengiz Güngör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547DBBE-9C0B-40A5-BB42-8DF9C072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26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C58B64-6E05-46D8-AC45-08D04265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 tanımı ve özellikleri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ABDE6F7-0D6A-4474-A4EF-014E6E0E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10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440D122-521B-4CCA-8332-24FAA320F85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Bir deadlock durumunda, </a:t>
            </a:r>
            <a:r>
              <a:rPr lang="tr-TR" b="1" dirty="0"/>
              <a:t>process’ler</a:t>
            </a:r>
            <a:r>
              <a:rPr lang="tr-TR" dirty="0"/>
              <a:t> hiçbir zaman </a:t>
            </a:r>
            <a:r>
              <a:rPr lang="tr-TR" b="1" dirty="0"/>
              <a:t>sonlanamaz</a:t>
            </a:r>
            <a:r>
              <a:rPr lang="tr-TR" dirty="0"/>
              <a:t>, sistem kaynakları atanmış durumdadır ve </a:t>
            </a:r>
            <a:r>
              <a:rPr lang="tr-TR" b="1" dirty="0"/>
              <a:t>başka işler başlatılamaz</a:t>
            </a:r>
            <a:r>
              <a:rPr lang="tr-TR" dirty="0"/>
              <a:t>. </a:t>
            </a:r>
          </a:p>
          <a:p>
            <a:r>
              <a:rPr lang="tr-TR" dirty="0"/>
              <a:t>Aşağıdaki 4 şart aynı anda oluştuğunda deadlock ortaya çıkabiliyordu: </a:t>
            </a:r>
          </a:p>
          <a:p>
            <a:pPr lvl="1"/>
            <a:r>
              <a:rPr lang="tr-TR" i="1" dirty="0">
                <a:solidFill>
                  <a:schemeClr val="tx1"/>
                </a:solidFill>
              </a:rPr>
              <a:t>Mutual exclusion</a:t>
            </a:r>
            <a:r>
              <a:rPr lang="tr-TR" dirty="0">
                <a:solidFill>
                  <a:schemeClr val="tx1"/>
                </a:solidFill>
              </a:rPr>
              <a:t>. </a:t>
            </a:r>
            <a:r>
              <a:rPr lang="tr-TR" i="1" dirty="0">
                <a:solidFill>
                  <a:schemeClr val="tx1"/>
                </a:solidFill>
              </a:rPr>
              <a:t>Hold and wait</a:t>
            </a:r>
            <a:r>
              <a:rPr lang="tr-TR" dirty="0">
                <a:solidFill>
                  <a:schemeClr val="tx1"/>
                </a:solidFill>
              </a:rPr>
              <a:t>. </a:t>
            </a:r>
            <a:r>
              <a:rPr lang="tr-TR" i="1" dirty="0">
                <a:solidFill>
                  <a:schemeClr val="tx1"/>
                </a:solidFill>
              </a:rPr>
              <a:t>No preemption</a:t>
            </a:r>
            <a:r>
              <a:rPr lang="tr-TR" dirty="0">
                <a:solidFill>
                  <a:schemeClr val="tx1"/>
                </a:solidFill>
              </a:rPr>
              <a:t>. Circular wait.</a:t>
            </a:r>
            <a:r>
              <a:rPr lang="tr-TR" dirty="0"/>
              <a:t> </a:t>
            </a:r>
          </a:p>
          <a:p>
            <a:pPr lvl="1"/>
            <a:r>
              <a:rPr lang="tr-TR" dirty="0"/>
              <a:t>Bu şartların birisi engellenirse deadlock önlenmiş olur.</a:t>
            </a:r>
          </a:p>
          <a:p>
            <a:r>
              <a:rPr lang="tr-TR" dirty="0"/>
              <a:t>Her durum birbirinden tamamen </a:t>
            </a:r>
            <a:r>
              <a:rPr lang="tr-TR" b="1" dirty="0"/>
              <a:t>bağımsız değildir</a:t>
            </a:r>
            <a:r>
              <a:rPr lang="tr-TR" dirty="0"/>
              <a:t>. </a:t>
            </a:r>
            <a:r>
              <a:rPr lang="tr-TR" b="1" dirty="0"/>
              <a:t>Circular wait</a:t>
            </a:r>
            <a:r>
              <a:rPr lang="tr-TR" dirty="0"/>
              <a:t> oluştuğunda, </a:t>
            </a:r>
            <a:r>
              <a:rPr lang="tr-TR" b="1" dirty="0"/>
              <a:t>hold and wait</a:t>
            </a:r>
            <a:r>
              <a:rPr lang="tr-TR" dirty="0"/>
              <a:t> durumu da vardır.</a:t>
            </a:r>
          </a:p>
        </p:txBody>
      </p:sp>
    </p:spTree>
    <p:extLst>
      <p:ext uri="{BB962C8B-B14F-4D97-AF65-F5344CB8AC3E}">
        <p14:creationId xmlns:p14="http://schemas.microsoft.com/office/powerpoint/2010/main" val="195197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C58B64-6E05-46D8-AC45-08D04265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 tanımı ve özellikleri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ABDE6F7-0D6A-4474-A4EF-014E6E0E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440D122-521B-4CCA-8332-24FAA320F85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Kaynak tahsis çizgesi</a:t>
            </a:r>
            <a:br>
              <a:rPr lang="tr-TR" b="1" i="1" u="sng" dirty="0"/>
            </a:br>
            <a:r>
              <a:rPr lang="tr-TR" b="1" i="1" u="sng" dirty="0"/>
              <a:t>(Resource-allocation graph) </a:t>
            </a:r>
          </a:p>
          <a:p>
            <a:r>
              <a:rPr lang="tr-TR" dirty="0"/>
              <a:t>Deadlock’lar bir yönlü çizge veya graf (</a:t>
            </a:r>
            <a:r>
              <a:rPr lang="tr-TR" b="1" i="1" dirty="0">
                <a:solidFill>
                  <a:srgbClr val="FF0000"/>
                </a:solidFill>
              </a:rPr>
              <a:t>directed graph</a:t>
            </a:r>
            <a:r>
              <a:rPr lang="tr-TR" dirty="0"/>
              <a:t>) kullanılarak (system resource-allocation graph) tanımlanabilir. </a:t>
            </a:r>
          </a:p>
          <a:p>
            <a:r>
              <a:rPr lang="tr-TR" dirty="0"/>
              <a:t>Graf üzerinde </a:t>
            </a:r>
            <a:r>
              <a:rPr lang="tr-TR" b="1" dirty="0"/>
              <a:t>düğümler</a:t>
            </a:r>
            <a:r>
              <a:rPr lang="tr-TR" dirty="0"/>
              <a:t> </a:t>
            </a:r>
            <a:r>
              <a:rPr lang="tr-TR" b="1" i="1" dirty="0"/>
              <a:t>V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vertices</a:t>
            </a:r>
            <a:r>
              <a:rPr lang="tr-TR" dirty="0"/>
              <a:t>) ile </a:t>
            </a:r>
            <a:r>
              <a:rPr lang="tr-TR" b="1" dirty="0"/>
              <a:t>kenarlar</a:t>
            </a:r>
            <a:r>
              <a:rPr lang="tr-TR" dirty="0"/>
              <a:t> </a:t>
            </a:r>
            <a:r>
              <a:rPr lang="tr-TR" b="1" i="1" dirty="0"/>
              <a:t>E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edge</a:t>
            </a:r>
            <a:r>
              <a:rPr lang="tr-TR" dirty="0"/>
              <a:t>) ile gösterilir. </a:t>
            </a:r>
          </a:p>
          <a:p>
            <a:r>
              <a:rPr lang="tr-TR" b="1" dirty="0"/>
              <a:t>V kümesi iki kısma ayrılır</a:t>
            </a:r>
            <a:r>
              <a:rPr lang="tr-TR" dirty="0"/>
              <a:t>: </a:t>
            </a:r>
          </a:p>
          <a:p>
            <a:pPr lvl="1"/>
            <a:r>
              <a:rPr lang="tr-TR" dirty="0"/>
              <a:t>P = {P1, P2, …, Pn} aktif process’ler, gösterir. </a:t>
            </a:r>
          </a:p>
          <a:p>
            <a:pPr lvl="1"/>
            <a:r>
              <a:rPr lang="tr-TR" dirty="0"/>
              <a:t>R = {R1, R2, …, Rm} sistemdeki tüm kaynakları gösterir.</a:t>
            </a:r>
          </a:p>
        </p:txBody>
      </p:sp>
    </p:spTree>
    <p:extLst>
      <p:ext uri="{BB962C8B-B14F-4D97-AF65-F5344CB8AC3E}">
        <p14:creationId xmlns:p14="http://schemas.microsoft.com/office/powerpoint/2010/main" val="3404917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C58B64-6E05-46D8-AC45-08D04265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 tanımı ve özellikleri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ABDE6F7-0D6A-4474-A4EF-014E6E0E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440D122-521B-4CCA-8332-24FAA320F85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Kaynak tahsis çizgesi </a:t>
            </a:r>
            <a:br>
              <a:rPr lang="tr-TR" b="1" i="1" u="sng" dirty="0"/>
            </a:br>
            <a:r>
              <a:rPr lang="tr-TR" b="1" i="1" u="sng" dirty="0"/>
              <a:t>(Resource-allocation graph) </a:t>
            </a:r>
          </a:p>
          <a:p>
            <a:r>
              <a:rPr lang="tr-TR" dirty="0"/>
              <a:t>Bir Pi process’inden Rj kaynağına çizilen kenar </a:t>
            </a:r>
            <a:br>
              <a:rPr lang="tr-TR" dirty="0"/>
            </a:br>
            <a:r>
              <a:rPr lang="tr-TR" dirty="0"/>
              <a:t>Pi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Rj şeklinde gösterilir. </a:t>
            </a:r>
          </a:p>
          <a:p>
            <a:r>
              <a:rPr lang="tr-TR" b="1" dirty="0"/>
              <a:t>Pi </a:t>
            </a:r>
            <a:r>
              <a:rPr lang="tr-TR" b="1" dirty="0">
                <a:sym typeface="Wingdings" panose="05000000000000000000" pitchFamily="2" charset="2"/>
              </a:rPr>
              <a:t></a:t>
            </a:r>
            <a:r>
              <a:rPr lang="tr-TR" b="1" dirty="0"/>
              <a:t> Rj</a:t>
            </a:r>
            <a:r>
              <a:rPr lang="tr-TR" dirty="0"/>
              <a:t> kenarı ile Pi process’inin Rj kaynağına </a:t>
            </a:r>
            <a:r>
              <a:rPr lang="tr-TR" b="1" dirty="0"/>
              <a:t>istek yaptığı ve beklediği</a:t>
            </a:r>
            <a:r>
              <a:rPr lang="tr-TR" dirty="0"/>
              <a:t> ifade edilir. </a:t>
            </a:r>
          </a:p>
          <a:p>
            <a:r>
              <a:rPr lang="tr-TR" b="1" dirty="0"/>
              <a:t>Rj </a:t>
            </a:r>
            <a:r>
              <a:rPr lang="tr-TR" b="1" dirty="0">
                <a:sym typeface="Wingdings" panose="05000000000000000000" pitchFamily="2" charset="2"/>
              </a:rPr>
              <a:t></a:t>
            </a:r>
            <a:r>
              <a:rPr lang="tr-TR" b="1" dirty="0"/>
              <a:t> Pi</a:t>
            </a:r>
            <a:r>
              <a:rPr lang="tr-TR" dirty="0"/>
              <a:t> kenarı ile de Rj kaynağının Pi process’ine </a:t>
            </a:r>
            <a:r>
              <a:rPr lang="tr-TR" b="1" dirty="0"/>
              <a:t>atandığı ifade edilir</a:t>
            </a:r>
            <a:r>
              <a:rPr lang="tr-TR" dirty="0"/>
              <a:t>. </a:t>
            </a:r>
          </a:p>
          <a:p>
            <a:r>
              <a:rPr lang="tr-TR" dirty="0"/>
              <a:t>Pi -&gt; Rj </a:t>
            </a:r>
            <a:r>
              <a:rPr lang="tr-TR" b="1" dirty="0"/>
              <a:t>istek kenarı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request edge</a:t>
            </a:r>
            <a:r>
              <a:rPr lang="tr-TR" dirty="0"/>
              <a:t>), </a:t>
            </a:r>
            <a:br>
              <a:rPr lang="tr-TR" dirty="0"/>
            </a:br>
            <a:r>
              <a:rPr lang="tr-TR" dirty="0"/>
              <a:t>Rj -&gt; Pi </a:t>
            </a:r>
            <a:r>
              <a:rPr lang="tr-TR" b="1" dirty="0"/>
              <a:t>atama kenarı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assignment edge</a:t>
            </a:r>
            <a:r>
              <a:rPr lang="tr-TR" dirty="0"/>
              <a:t>) olarak adlandırılır.</a:t>
            </a:r>
          </a:p>
        </p:txBody>
      </p:sp>
    </p:spTree>
    <p:extLst>
      <p:ext uri="{BB962C8B-B14F-4D97-AF65-F5344CB8AC3E}">
        <p14:creationId xmlns:p14="http://schemas.microsoft.com/office/powerpoint/2010/main" val="4172076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C58B64-6E05-46D8-AC45-08D04265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 tanımı ve özellikleri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ABDE6F7-0D6A-4474-A4EF-014E6E0E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440D122-521B-4CCA-8332-24FAA320F85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u="sng" dirty="0"/>
              <a:t>Resource-allocation graph</a:t>
            </a:r>
          </a:p>
          <a:p>
            <a:r>
              <a:rPr lang="tr-TR" dirty="0"/>
              <a:t>Graf üzerinde her bir </a:t>
            </a:r>
            <a:r>
              <a:rPr lang="tr-TR" b="1" dirty="0"/>
              <a:t>process daire ile</a:t>
            </a:r>
            <a:r>
              <a:rPr lang="tr-TR" dirty="0"/>
              <a:t>, her bir </a:t>
            </a:r>
            <a:r>
              <a:rPr lang="tr-TR" b="1" dirty="0"/>
              <a:t>kaynak dikdörtgenle</a:t>
            </a:r>
            <a:r>
              <a:rPr lang="tr-TR" dirty="0"/>
              <a:t> gösterilir. </a:t>
            </a:r>
          </a:p>
          <a:p>
            <a:r>
              <a:rPr lang="tr-TR" dirty="0"/>
              <a:t>Bir kaynaktan birden fazla örnek varsa (birden fazla CD WR) </a:t>
            </a:r>
            <a:r>
              <a:rPr lang="tr-TR" b="1" dirty="0"/>
              <a:t>dikdörtgen içerisinde her örnek ayrı nokta ile gösterilir</a:t>
            </a:r>
            <a:r>
              <a:rPr lang="tr-TR" dirty="0"/>
              <a:t>. </a:t>
            </a:r>
          </a:p>
          <a:p>
            <a:r>
              <a:rPr lang="tr-TR" dirty="0"/>
              <a:t>Bir process, </a:t>
            </a:r>
            <a:r>
              <a:rPr lang="tr-TR" b="1" dirty="0"/>
              <a:t>bir kaynaktan bir örneğe istek yaparsa</a:t>
            </a:r>
            <a:r>
              <a:rPr lang="tr-TR" dirty="0"/>
              <a:t> </a:t>
            </a:r>
            <a:r>
              <a:rPr lang="tr-TR" b="1" dirty="0"/>
              <a:t>request edge çizilir</a:t>
            </a:r>
            <a:r>
              <a:rPr lang="tr-TR" dirty="0"/>
              <a:t>. </a:t>
            </a:r>
          </a:p>
          <a:p>
            <a:r>
              <a:rPr lang="tr-TR" dirty="0"/>
              <a:t>Bir process’in </a:t>
            </a:r>
            <a:r>
              <a:rPr lang="tr-TR" b="1" dirty="0"/>
              <a:t>yaptığı istek karşılanırsa</a:t>
            </a:r>
            <a:r>
              <a:rPr lang="tr-TR" dirty="0"/>
              <a:t> </a:t>
            </a:r>
            <a:r>
              <a:rPr lang="tr-TR" b="1" dirty="0"/>
              <a:t>assignment edge’e dönüştürülür</a:t>
            </a:r>
            <a:r>
              <a:rPr lang="tr-TR" dirty="0"/>
              <a:t>. </a:t>
            </a:r>
          </a:p>
          <a:p>
            <a:r>
              <a:rPr lang="tr-TR" b="1" dirty="0"/>
              <a:t>Kaynak serbest bırakıldığında</a:t>
            </a:r>
            <a:r>
              <a:rPr lang="tr-TR" dirty="0"/>
              <a:t> ise </a:t>
            </a:r>
            <a:r>
              <a:rPr lang="tr-TR" b="1" dirty="0"/>
              <a:t>assignment edge silinerek</a:t>
            </a:r>
            <a:r>
              <a:rPr lang="tr-TR" dirty="0"/>
              <a:t> kaynak serbest bırakılır.</a:t>
            </a:r>
          </a:p>
        </p:txBody>
      </p:sp>
    </p:spTree>
    <p:extLst>
      <p:ext uri="{BB962C8B-B14F-4D97-AF65-F5344CB8AC3E}">
        <p14:creationId xmlns:p14="http://schemas.microsoft.com/office/powerpoint/2010/main" val="2773730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77FC6A52-2576-4373-B670-F2EA987DB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4" y="1252032"/>
            <a:ext cx="8824128" cy="5547243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0AC58B64-6E05-46D8-AC45-08D04265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 tanımı ve özellikleri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ABDE6F7-0D6A-4474-A4EF-014E6E0E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1193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E163C8D-BEA4-48F2-8A50-62EAC09AB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173" y="980728"/>
            <a:ext cx="2641315" cy="3773308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0AC58B64-6E05-46D8-AC45-08D04265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 tanımı ve özellikleri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ABDE6F7-0D6A-4474-A4EF-014E6E0E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15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440D122-521B-4CCA-8332-24FAA320F85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Resource-allocation graph</a:t>
            </a:r>
          </a:p>
          <a:p>
            <a:r>
              <a:rPr lang="tr-TR" dirty="0"/>
              <a:t>Eğer graf üzerinde </a:t>
            </a:r>
            <a:r>
              <a:rPr lang="tr-TR" b="1" dirty="0"/>
              <a:t>döngü </a:t>
            </a:r>
            <a:br>
              <a:rPr lang="tr-TR" b="1" dirty="0"/>
            </a:br>
            <a:r>
              <a:rPr lang="tr-TR" b="1" dirty="0"/>
              <a:t>yoksa deadlock</a:t>
            </a:r>
            <a:r>
              <a:rPr lang="tr-TR" dirty="0"/>
              <a:t> </a:t>
            </a:r>
            <a:r>
              <a:rPr lang="tr-TR" b="1" dirty="0"/>
              <a:t>yoktur</a:t>
            </a:r>
            <a:r>
              <a:rPr lang="tr-TR" dirty="0"/>
              <a:t>, </a:t>
            </a:r>
            <a:br>
              <a:rPr lang="tr-TR" dirty="0"/>
            </a:br>
            <a:r>
              <a:rPr lang="tr-TR" dirty="0"/>
              <a:t>döngü varsa deadlock olabilir. </a:t>
            </a:r>
          </a:p>
          <a:p>
            <a:r>
              <a:rPr lang="tr-TR" b="1" dirty="0"/>
              <a:t>Her kaynaktan sadece </a:t>
            </a:r>
            <a:br>
              <a:rPr lang="tr-TR" b="1" dirty="0"/>
            </a:br>
            <a:r>
              <a:rPr lang="tr-TR" b="1" dirty="0"/>
              <a:t>1 örnek varken graf üzerinde </a:t>
            </a:r>
            <a:br>
              <a:rPr lang="tr-TR" b="1" dirty="0"/>
            </a:br>
            <a:r>
              <a:rPr lang="tr-TR" b="1" dirty="0"/>
              <a:t>döngü varsa, deadlock oluşur</a:t>
            </a:r>
            <a:r>
              <a:rPr lang="tr-TR" dirty="0"/>
              <a:t>. </a:t>
            </a:r>
          </a:p>
          <a:p>
            <a:r>
              <a:rPr lang="tr-TR" dirty="0"/>
              <a:t>Döngü içerisinde yer alan tüm</a:t>
            </a:r>
            <a:br>
              <a:rPr lang="tr-TR" dirty="0"/>
            </a:br>
            <a:r>
              <a:rPr lang="tr-TR" dirty="0"/>
              <a:t>process’ler deadlock durumundadır. </a:t>
            </a:r>
          </a:p>
          <a:p>
            <a:r>
              <a:rPr lang="tr-TR" b="1" dirty="0"/>
              <a:t>Kaynaklardan birden fazla</a:t>
            </a:r>
            <a:r>
              <a:rPr lang="tr-TR" dirty="0"/>
              <a:t> olması </a:t>
            </a:r>
            <a:br>
              <a:rPr lang="tr-TR" dirty="0"/>
            </a:br>
            <a:r>
              <a:rPr lang="tr-TR" dirty="0"/>
              <a:t>durumunda, deadlock için döngü </a:t>
            </a:r>
            <a:br>
              <a:rPr lang="tr-TR" dirty="0"/>
            </a:br>
            <a:r>
              <a:rPr lang="tr-TR" dirty="0"/>
              <a:t>oluşması </a:t>
            </a:r>
            <a:r>
              <a:rPr lang="tr-TR" b="1" dirty="0"/>
              <a:t>gereklidir ancak yeterli değildir</a:t>
            </a:r>
            <a:r>
              <a:rPr lang="tr-TR" dirty="0"/>
              <a:t>. </a:t>
            </a:r>
          </a:p>
          <a:p>
            <a:r>
              <a:rPr lang="tr-TR" dirty="0"/>
              <a:t>Döngü dışındaki bir process’e atanmış kaynak seçilebilir.</a:t>
            </a:r>
          </a:p>
        </p:txBody>
      </p:sp>
    </p:spTree>
    <p:extLst>
      <p:ext uri="{BB962C8B-B14F-4D97-AF65-F5344CB8AC3E}">
        <p14:creationId xmlns:p14="http://schemas.microsoft.com/office/powerpoint/2010/main" val="2557118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C58B64-6E05-46D8-AC45-08D04265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 tanımı ve özellikleri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ABDE6F7-0D6A-4474-A4EF-014E6E0E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16</a:t>
            </a:fld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8736D97-8F21-4D9E-BFBE-2B9D5B127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44" y="1248260"/>
            <a:ext cx="8736760" cy="436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89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C58B64-6E05-46D8-AC45-08D04265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 tanımı ve özellikleri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ABDE6F7-0D6A-4474-A4EF-014E6E0E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17</a:t>
            </a:fld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088B225-1A5D-4625-96A3-E57499267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98192"/>
            <a:ext cx="7557025" cy="537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72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18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r-TR" dirty="0"/>
              <a:t>Sistem modeli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 tanımı ve özellikleri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Deadlock yönetimi için metotlar</a:t>
            </a:r>
            <a:r>
              <a:rPr lang="tr-TR" dirty="0"/>
              <a:t>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 önleme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Deadlock’tan kaçınma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 algılama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Deadlock’tan kurtulma</a:t>
            </a:r>
          </a:p>
        </p:txBody>
      </p:sp>
    </p:spTree>
    <p:extLst>
      <p:ext uri="{BB962C8B-B14F-4D97-AF65-F5344CB8AC3E}">
        <p14:creationId xmlns:p14="http://schemas.microsoft.com/office/powerpoint/2010/main" val="635279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CF7D2-FFA8-4227-A86E-19A8CD03D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 yönetimi için metotlar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70D4B9C-0DCD-48D3-B37C-7E948B93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19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940C1AA-FF96-4988-AD8A-5BE56F3ABFD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Deadlock problemi için 3 farklı yol izlenebilir: </a:t>
            </a:r>
          </a:p>
          <a:p>
            <a:pPr lvl="1"/>
            <a:r>
              <a:rPr lang="tr-TR" b="1" dirty="0"/>
              <a:t>Deadlock’lardan kaçınmak için protokol kullanılabilir</a:t>
            </a:r>
            <a:r>
              <a:rPr lang="tr-TR" dirty="0"/>
              <a:t>. </a:t>
            </a:r>
          </a:p>
          <a:p>
            <a:pPr lvl="2"/>
            <a:r>
              <a:rPr lang="tr-TR" dirty="0"/>
              <a:t>Sistem hiçbir zaman deadlock durumuna düşmez. </a:t>
            </a:r>
          </a:p>
          <a:p>
            <a:pPr lvl="1"/>
            <a:r>
              <a:rPr lang="tr-TR" b="1" dirty="0"/>
              <a:t>Sistemin deadlock durumuna düşmesine izin verilir.</a:t>
            </a:r>
          </a:p>
          <a:p>
            <a:pPr lvl="2"/>
            <a:r>
              <a:rPr lang="tr-TR" dirty="0"/>
              <a:t>Deadlock algılanır ve çözülür. </a:t>
            </a:r>
          </a:p>
          <a:p>
            <a:pPr lvl="1"/>
            <a:r>
              <a:rPr lang="tr-TR" b="1" dirty="0"/>
              <a:t>Deadlock problemi tamamen göz ardı edilir</a:t>
            </a:r>
            <a:r>
              <a:rPr lang="tr-TR" dirty="0"/>
              <a:t>.</a:t>
            </a:r>
          </a:p>
          <a:p>
            <a:pPr lvl="2"/>
            <a:r>
              <a:rPr lang="tr-TR" dirty="0"/>
              <a:t>Sistemde deadlock hiçbir zaman olmayacak gibi davranılır. </a:t>
            </a:r>
          </a:p>
          <a:p>
            <a:r>
              <a:rPr lang="tr-TR" dirty="0"/>
              <a:t>Üçüncü durum işletim sistemleri tarafından yaygın kullanılır (Linux, Windows). </a:t>
            </a:r>
          </a:p>
          <a:p>
            <a:r>
              <a:rPr lang="tr-TR" b="1" dirty="0"/>
              <a:t>Linux ve Windows</a:t>
            </a:r>
            <a:r>
              <a:rPr lang="tr-TR" dirty="0"/>
              <a:t> işletim sistemleri, deadlock yönetimini </a:t>
            </a:r>
            <a:r>
              <a:rPr lang="tr-TR" b="1" dirty="0"/>
              <a:t>uygulama geliştiricilere bırakır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160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Sistem modeli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 tanımı ve özellikleri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 yönetimi için metotlar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 önleme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Deadlock’tan kaçınma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 algılama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Deadlock’tan kurtulma</a:t>
            </a:r>
          </a:p>
        </p:txBody>
      </p:sp>
    </p:spTree>
    <p:extLst>
      <p:ext uri="{BB962C8B-B14F-4D97-AF65-F5344CB8AC3E}">
        <p14:creationId xmlns:p14="http://schemas.microsoft.com/office/powerpoint/2010/main" val="237880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CF7D2-FFA8-4227-A86E-19A8CD03D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 yönetimi için metotlar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70D4B9C-0DCD-48D3-B37C-7E948B93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20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940C1AA-FF96-4988-AD8A-5BE56F3ABFD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Bir sistemde hiçbir zaman deadlock olmamasını garanti etmek için, </a:t>
            </a:r>
            <a:r>
              <a:rPr lang="tr-TR" b="1" i="1" dirty="0">
                <a:solidFill>
                  <a:srgbClr val="FF0000"/>
                </a:solidFill>
              </a:rPr>
              <a:t>deadlock-prevention</a:t>
            </a:r>
            <a:r>
              <a:rPr lang="tr-TR" dirty="0"/>
              <a:t> veya </a:t>
            </a:r>
            <a:r>
              <a:rPr lang="tr-TR" b="1" i="1" dirty="0">
                <a:solidFill>
                  <a:srgbClr val="FF0000"/>
                </a:solidFill>
              </a:rPr>
              <a:t>deadlock-avoidance</a:t>
            </a:r>
            <a:r>
              <a:rPr lang="tr-TR" dirty="0"/>
              <a:t> yöntemleri kullanılabilir. </a:t>
            </a:r>
          </a:p>
          <a:p>
            <a:pPr lvl="1"/>
            <a:r>
              <a:rPr lang="tr-TR" b="1" dirty="0"/>
              <a:t>Deadlock prevention</a:t>
            </a:r>
            <a:r>
              <a:rPr lang="tr-TR" dirty="0"/>
              <a:t>, </a:t>
            </a:r>
            <a:r>
              <a:rPr lang="tr-TR" b="1" dirty="0"/>
              <a:t>kaynak isteklerini sınırlandırarak</a:t>
            </a:r>
            <a:r>
              <a:rPr lang="tr-TR" dirty="0"/>
              <a:t> deadlock oluşmasını önler. </a:t>
            </a:r>
          </a:p>
          <a:p>
            <a:pPr lvl="1"/>
            <a:r>
              <a:rPr lang="tr-TR" b="1" dirty="0"/>
              <a:t>Deadlock avoidance</a:t>
            </a:r>
            <a:r>
              <a:rPr lang="tr-TR" dirty="0"/>
              <a:t>, bir kaynağa istek yapan process’in yanı sıra, </a:t>
            </a:r>
            <a:r>
              <a:rPr lang="tr-TR" b="1" dirty="0"/>
              <a:t>hangi zaman aralığında kullanacağını da bilmek ister</a:t>
            </a:r>
            <a:r>
              <a:rPr lang="tr-TR" dirty="0"/>
              <a:t>. </a:t>
            </a:r>
          </a:p>
          <a:p>
            <a:pPr lvl="2"/>
            <a:r>
              <a:rPr lang="tr-TR" dirty="0"/>
              <a:t>Deadlock avoidance, kaynak isteği yapan process’in beklemesine veya kaynağın atanmasına karar verebilir. </a:t>
            </a:r>
          </a:p>
        </p:txBody>
      </p:sp>
    </p:spTree>
    <p:extLst>
      <p:ext uri="{BB962C8B-B14F-4D97-AF65-F5344CB8AC3E}">
        <p14:creationId xmlns:p14="http://schemas.microsoft.com/office/powerpoint/2010/main" val="4231605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CF7D2-FFA8-4227-A86E-19A8CD03D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 yönetimi için metotlar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70D4B9C-0DCD-48D3-B37C-7E948B93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21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940C1AA-FF96-4988-AD8A-5BE56F3ABFD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Bir sistem, deadlock prevention veya deadlock avoidance yöntemlerini kullanmazsa </a:t>
            </a:r>
            <a:r>
              <a:rPr lang="tr-TR" b="1" dirty="0"/>
              <a:t>deadlock oluşabilir</a:t>
            </a:r>
            <a:r>
              <a:rPr lang="tr-TR" dirty="0"/>
              <a:t>. </a:t>
            </a:r>
          </a:p>
          <a:p>
            <a:r>
              <a:rPr lang="tr-TR" dirty="0"/>
              <a:t>Bu sistemler; </a:t>
            </a:r>
          </a:p>
          <a:p>
            <a:pPr lvl="1"/>
            <a:r>
              <a:rPr lang="tr-TR" dirty="0"/>
              <a:t>Deadlock olup olmadığını </a:t>
            </a:r>
            <a:r>
              <a:rPr lang="tr-TR" b="1" dirty="0"/>
              <a:t>kontrol eden bir algoritma</a:t>
            </a:r>
            <a:r>
              <a:rPr lang="tr-TR" dirty="0"/>
              <a:t> ve </a:t>
            </a:r>
          </a:p>
          <a:p>
            <a:pPr lvl="1"/>
            <a:r>
              <a:rPr lang="tr-TR" dirty="0"/>
              <a:t>Deadlock oluştuğunda </a:t>
            </a:r>
            <a:r>
              <a:rPr lang="tr-TR" b="1" dirty="0"/>
              <a:t>çözümünü sağlayan bir algoritma</a:t>
            </a:r>
            <a:r>
              <a:rPr lang="tr-TR" dirty="0"/>
              <a:t> sağlamalıdır.</a:t>
            </a:r>
          </a:p>
          <a:p>
            <a:r>
              <a:rPr lang="tr-TR" dirty="0"/>
              <a:t>Bir sistemde deadlock algılama ve çözme algoritması yoksa; </a:t>
            </a:r>
          </a:p>
          <a:p>
            <a:pPr lvl="1"/>
            <a:r>
              <a:rPr lang="tr-TR" dirty="0"/>
              <a:t>Aynı kaynağa istek yapan ve </a:t>
            </a:r>
            <a:r>
              <a:rPr lang="tr-TR" b="1" dirty="0"/>
              <a:t>kilitlenen process sayısı artmaya başlar</a:t>
            </a:r>
            <a:r>
              <a:rPr lang="tr-TR" dirty="0"/>
              <a:t>, </a:t>
            </a:r>
          </a:p>
          <a:p>
            <a:pPr lvl="1"/>
            <a:r>
              <a:rPr lang="tr-TR" dirty="0"/>
              <a:t>Bir süre sonra sistem çalışamaz hale gelir ve en sonunda </a:t>
            </a:r>
            <a:r>
              <a:rPr lang="tr-TR" b="1" dirty="0"/>
              <a:t>manuel olarak sistemin</a:t>
            </a:r>
            <a:r>
              <a:rPr lang="tr-TR" dirty="0"/>
              <a:t> </a:t>
            </a:r>
            <a:r>
              <a:rPr lang="tr-TR" b="1" dirty="0"/>
              <a:t>yeniden başlatılması gerekir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8525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CF7D2-FFA8-4227-A86E-19A8CD03D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 yönetimi için metotlar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70D4B9C-0DCD-48D3-B37C-7E948B93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940C1AA-FF96-4988-AD8A-5BE56F3ABFD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Deadlock algılama ve çözümleme yöntemleri çoğu işletim sisteminde kullanılmaz. </a:t>
            </a:r>
          </a:p>
          <a:p>
            <a:r>
              <a:rPr lang="tr-TR" dirty="0"/>
              <a:t>Bazı sistemler, başka durumlar için kullandığı yöntemleri deadlock yönetiminde de kullanırlar. </a:t>
            </a:r>
          </a:p>
          <a:p>
            <a:r>
              <a:rPr lang="tr-TR" dirty="0"/>
              <a:t>Bazı sistemlerde, deadlock durumu zaten yoktur. </a:t>
            </a:r>
          </a:p>
          <a:p>
            <a:pPr lvl="1"/>
            <a:r>
              <a:rPr lang="tr-TR" dirty="0"/>
              <a:t>Bunun yerine </a:t>
            </a:r>
            <a:r>
              <a:rPr lang="tr-TR" b="1" dirty="0"/>
              <a:t>process’in donmuş durumu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frozen state</a:t>
            </a:r>
            <a:r>
              <a:rPr lang="tr-TR" dirty="0"/>
              <a:t>) vardır. </a:t>
            </a:r>
          </a:p>
          <a:p>
            <a:r>
              <a:rPr lang="tr-TR" dirty="0"/>
              <a:t>Bu durumda process </a:t>
            </a:r>
            <a:r>
              <a:rPr lang="tr-TR" b="1" dirty="0"/>
              <a:t>işletim sistemine geri dönemez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9540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23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r-TR" dirty="0"/>
              <a:t>Sistem modeli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 tanımı ve özellikleri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 yönetimi için metotlar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Deadlock önleme</a:t>
            </a:r>
            <a:r>
              <a:rPr lang="tr-TR" dirty="0"/>
              <a:t>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Deadlock’tan kaçınma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 algılama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Deadlock’tan kurtulma</a:t>
            </a:r>
          </a:p>
        </p:txBody>
      </p:sp>
    </p:spTree>
    <p:extLst>
      <p:ext uri="{BB962C8B-B14F-4D97-AF65-F5344CB8AC3E}">
        <p14:creationId xmlns:p14="http://schemas.microsoft.com/office/powerpoint/2010/main" val="877550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F75316-F837-4C3E-808C-F5541CE1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 önleme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A09D4DFC-50E7-4A10-9E60-D4C4F1FA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24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D96188-2D90-4ECF-85A1-F22BA636395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Deadlock oluşması için 4 durumun da aynı anda gerçekleşmesi gereklidir.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mutual exclusion, hold and wait, nopreemption, circular wait</a:t>
            </a:r>
            <a:endParaRPr lang="tr-TR" dirty="0"/>
          </a:p>
          <a:p>
            <a:r>
              <a:rPr lang="tr-TR" b="1" dirty="0"/>
              <a:t>O halde, bu şartların birisi engellenirse deadlock önlenmiş olur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01592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F75316-F837-4C3E-808C-F5541CE1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 önleme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A09D4DFC-50E7-4A10-9E60-D4C4F1FA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25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D96188-2D90-4ECF-85A1-F22BA636395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Karşılıklı Dışlama (Mutual exclusion)</a:t>
            </a:r>
          </a:p>
          <a:p>
            <a:r>
              <a:rPr lang="tr-TR" dirty="0"/>
              <a:t>Paylaşılabilir kaynaklar deadlock oluşturmaz. </a:t>
            </a:r>
          </a:p>
          <a:p>
            <a:pPr lvl="1"/>
            <a:r>
              <a:rPr lang="tr-TR" dirty="0"/>
              <a:t>Örneğin: Read-only dosyalar paylaşılabilir kaynaklardır ve deadlock oluşturmaz. </a:t>
            </a:r>
          </a:p>
          <a:p>
            <a:r>
              <a:rPr lang="tr-TR" dirty="0"/>
              <a:t>Mutual exclusion’da </a:t>
            </a:r>
            <a:r>
              <a:rPr lang="tr-TR" b="1" dirty="0"/>
              <a:t>en azından bir kaynak paylaşılamaz</a:t>
            </a:r>
            <a:r>
              <a:rPr lang="tr-TR" dirty="0"/>
              <a:t> (eş zamanlı erişilemez) durumdadır. </a:t>
            </a:r>
          </a:p>
          <a:p>
            <a:r>
              <a:rPr lang="tr-TR" b="1" dirty="0"/>
              <a:t>Paylaşılamaz kaynaklara birden fazla process tarafından eş zamanlı erişim yapılamaz (Semafor veya mutex lock ile engellenir)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6497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F75316-F837-4C3E-808C-F5541CE1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 önleme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A09D4DFC-50E7-4A10-9E60-D4C4F1FA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26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D96188-2D90-4ECF-85A1-F22BA636395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Tut ve Bekle (Hold and wait)</a:t>
            </a:r>
          </a:p>
          <a:p>
            <a:r>
              <a:rPr lang="tr-TR" dirty="0"/>
              <a:t>Bir sistemde </a:t>
            </a:r>
            <a:r>
              <a:rPr lang="tr-TR" b="1" dirty="0"/>
              <a:t>hold and wait</a:t>
            </a:r>
            <a:r>
              <a:rPr lang="tr-TR" dirty="0"/>
              <a:t> durumunun </a:t>
            </a:r>
            <a:r>
              <a:rPr lang="tr-TR" b="1" dirty="0"/>
              <a:t>oluşmaması için, bir process bir kaynağa istek yaptığında başka bir kaynağı tutmaması gerekir</a:t>
            </a:r>
            <a:r>
              <a:rPr lang="tr-TR" dirty="0"/>
              <a:t>. </a:t>
            </a:r>
          </a:p>
          <a:p>
            <a:r>
              <a:rPr lang="tr-TR" dirty="0"/>
              <a:t>Bir protokol kullanılarak, bir process çalışmaya başlamadan önce ihtiyaç duyacağı tüm kaynaklar kendisine atanabilir.</a:t>
            </a:r>
          </a:p>
          <a:p>
            <a:r>
              <a:rPr lang="tr-TR" dirty="0"/>
              <a:t>Başka bir protokolde ise, eğer bir process kaynak kullanmıyorsa yeni kaynak için istek yapabilir.</a:t>
            </a:r>
          </a:p>
        </p:txBody>
      </p:sp>
    </p:spTree>
    <p:extLst>
      <p:ext uri="{BB962C8B-B14F-4D97-AF65-F5344CB8AC3E}">
        <p14:creationId xmlns:p14="http://schemas.microsoft.com/office/powerpoint/2010/main" val="483083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F75316-F837-4C3E-808C-F5541CE1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 önleme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A09D4DFC-50E7-4A10-9E60-D4C4F1FA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27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D96188-2D90-4ECF-85A1-F22BA636395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Tut ve Bekle (Hold and wait)</a:t>
            </a:r>
          </a:p>
          <a:p>
            <a:r>
              <a:rPr lang="tr-TR" dirty="0"/>
              <a:t>Örneğin bir process, DVD sürücüdeki dosyayı diske kaydetsin, dosyayı sıralasın, ardından yazıcıdan çıktı alsın. </a:t>
            </a:r>
          </a:p>
          <a:p>
            <a:r>
              <a:rPr lang="tr-TR" dirty="0"/>
              <a:t>Birinci protokolde, tüm çalışma süresince DVD sürücü, dosya ve yazıcı process’e atanır (</a:t>
            </a:r>
            <a:r>
              <a:rPr lang="tr-TR" b="1" dirty="0"/>
              <a:t>verimsiz kullanım</a:t>
            </a:r>
            <a:r>
              <a:rPr lang="tr-TR" dirty="0"/>
              <a:t>). </a:t>
            </a:r>
          </a:p>
          <a:p>
            <a:r>
              <a:rPr lang="tr-TR" dirty="0"/>
              <a:t>İkinci protokolde, kaynaklar ihtiyaç duyduğunda sırayla process’e atanır (</a:t>
            </a:r>
            <a:r>
              <a:rPr lang="tr-TR" b="1" dirty="0"/>
              <a:t>Bir process sık istek yapılan bir kaynağı süresiz bekleyebilir</a:t>
            </a:r>
            <a:r>
              <a:rPr lang="tr-T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13951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F75316-F837-4C3E-808C-F5541CE1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 önleme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A09D4DFC-50E7-4A10-9E60-D4C4F1FA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28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D96188-2D90-4ECF-85A1-F22BA636395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Önceden kaynağı boşaltamama</a:t>
            </a:r>
            <a:br>
              <a:rPr lang="tr-TR" b="1" i="1" u="sng" dirty="0"/>
            </a:br>
            <a:r>
              <a:rPr lang="tr-TR" b="1" i="1" u="sng" dirty="0"/>
              <a:t>(No preemption)</a:t>
            </a:r>
          </a:p>
          <a:p>
            <a:r>
              <a:rPr lang="tr-TR" dirty="0"/>
              <a:t>Bir kaynak bir process tarafından tutuluyorsa, </a:t>
            </a:r>
            <a:r>
              <a:rPr lang="tr-TR" b="1" dirty="0"/>
              <a:t>kaynak process tarafından serbest bırakılmadan önce boşaltılamaz</a:t>
            </a:r>
            <a:r>
              <a:rPr lang="tr-TR" dirty="0"/>
              <a:t>. </a:t>
            </a:r>
          </a:p>
          <a:p>
            <a:r>
              <a:rPr lang="tr-TR" dirty="0"/>
              <a:t>Bir protokol kullanılarak, bir process;</a:t>
            </a:r>
          </a:p>
          <a:p>
            <a:pPr lvl="1"/>
            <a:r>
              <a:rPr lang="tr-TR" dirty="0"/>
              <a:t>Bir kaynak isteğinde bulunursa ve </a:t>
            </a:r>
          </a:p>
          <a:p>
            <a:pPr lvl="1"/>
            <a:r>
              <a:rPr lang="tr-TR" dirty="0"/>
              <a:t>Bekleme durumuna geçerse, </a:t>
            </a:r>
          </a:p>
          <a:p>
            <a:pPr lvl="1"/>
            <a:r>
              <a:rPr lang="tr-TR" dirty="0"/>
              <a:t>Tutmakta olduğu tüm kaynakları serbest bırakır. </a:t>
            </a:r>
          </a:p>
        </p:txBody>
      </p:sp>
    </p:spTree>
    <p:extLst>
      <p:ext uri="{BB962C8B-B14F-4D97-AF65-F5344CB8AC3E}">
        <p14:creationId xmlns:p14="http://schemas.microsoft.com/office/powerpoint/2010/main" val="1198896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F75316-F837-4C3E-808C-F5541CE1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 önleme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A09D4DFC-50E7-4A10-9E60-D4C4F1FA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29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D96188-2D90-4ECF-85A1-F22BA636395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i="1" u="sng" dirty="0"/>
              <a:t>Önceden kaynağı boşaltamama</a:t>
            </a:r>
            <a:br>
              <a:rPr lang="tr-TR" b="1" i="1" u="sng" dirty="0"/>
            </a:br>
            <a:r>
              <a:rPr lang="tr-TR" b="1" i="1" u="sng" dirty="0"/>
              <a:t>(No preemption)</a:t>
            </a:r>
          </a:p>
          <a:p>
            <a:r>
              <a:rPr lang="tr-TR" dirty="0"/>
              <a:t>Başka bir protokol kullanılarak;</a:t>
            </a:r>
          </a:p>
          <a:p>
            <a:pPr lvl="1"/>
            <a:r>
              <a:rPr lang="tr-TR" b="1" dirty="0"/>
              <a:t>Bir process bir kaynağa istek yaptığında kullanılabilir olduğu kontrol edilir. </a:t>
            </a:r>
          </a:p>
          <a:p>
            <a:pPr lvl="1"/>
            <a:r>
              <a:rPr lang="tr-TR" b="1" dirty="0"/>
              <a:t>Uygunsa tahsis edilir.</a:t>
            </a:r>
          </a:p>
          <a:p>
            <a:pPr lvl="1"/>
            <a:r>
              <a:rPr lang="tr-TR" b="1" dirty="0"/>
              <a:t>İstek yapılan kaynak başka process tarafından tutuluyorsa</a:t>
            </a:r>
            <a:r>
              <a:rPr lang="tr-TR" dirty="0"/>
              <a:t>, tutan process’in </a:t>
            </a:r>
            <a:r>
              <a:rPr lang="tr-TR" b="1" dirty="0"/>
              <a:t>başka bir kaynağı bekleyip beklemediği kontrol edilir</a:t>
            </a:r>
            <a:r>
              <a:rPr lang="tr-TR" dirty="0"/>
              <a:t>. </a:t>
            </a:r>
          </a:p>
          <a:p>
            <a:pPr lvl="1"/>
            <a:r>
              <a:rPr lang="tr-TR" dirty="0"/>
              <a:t>Başka bir kaynağı bekliyorsa, </a:t>
            </a:r>
            <a:r>
              <a:rPr lang="tr-TR" b="1" dirty="0"/>
              <a:t>istek yapılan kaynak boşaltılıp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preempt</a:t>
            </a:r>
            <a:r>
              <a:rPr lang="tr-TR" dirty="0"/>
              <a:t>) yeni istek yapan process’e atanır. </a:t>
            </a:r>
          </a:p>
          <a:p>
            <a:pPr lvl="1"/>
            <a:r>
              <a:rPr lang="tr-TR" b="1" dirty="0"/>
              <a:t>İstek yapılan kaynak uygun değilse ve kullanan process başka bir kaynağı beklemiyorsa, istek yapan process bekletilir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725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878669-3BE2-4FE9-B114-F838DC4A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Sistem modeli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D2F910F0-D285-44FA-B81D-C5B21F33D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1178FBC-1A5D-4775-920E-4EAC07C0772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Multiprogramming ortamlarda çok sayıda process sınırlı kaynağı kullanmak için yarışır. </a:t>
            </a:r>
          </a:p>
          <a:p>
            <a:r>
              <a:rPr lang="tr-TR" dirty="0"/>
              <a:t>Bir process bir kaynağa istek yaptığında, kaynak dolu ise bekleme durumuna geçer. </a:t>
            </a:r>
          </a:p>
          <a:p>
            <a:r>
              <a:rPr lang="tr-TR" b="1" dirty="0"/>
              <a:t>Bekleme durumundaki process, bazı durum-larda hiçbir zaman durumunu değiştiremez</a:t>
            </a:r>
            <a:r>
              <a:rPr lang="tr-TR" dirty="0"/>
              <a:t>. Buna </a:t>
            </a:r>
            <a:r>
              <a:rPr lang="tr-TR" b="1" dirty="0"/>
              <a:t>kilitlenip kalma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deadlock</a:t>
            </a:r>
            <a:r>
              <a:rPr lang="tr-TR" dirty="0"/>
              <a:t>)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dirty="0"/>
              <a:t> denir. </a:t>
            </a:r>
          </a:p>
          <a:p>
            <a:r>
              <a:rPr lang="tr-TR" dirty="0"/>
              <a:t>İşletim sistemleri genellikle deadlock önleme mekanizmalarını sağlamazlar. </a:t>
            </a:r>
          </a:p>
          <a:p>
            <a:r>
              <a:rPr lang="tr-TR" b="1" dirty="0"/>
              <a:t>Program geliştiricinin deadlock oluşmayacak şekilde program geliştirmesi gereklidir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8954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F75316-F837-4C3E-808C-F5541CE1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 önleme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A09D4DFC-50E7-4A10-9E60-D4C4F1FA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30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D96188-2D90-4ECF-85A1-F22BA63639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49377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i="1" u="sng" dirty="0"/>
              <a:t>Dairesel Bekleme (Circular Wait)</a:t>
            </a:r>
          </a:p>
          <a:p>
            <a:r>
              <a:rPr lang="tr-TR" dirty="0"/>
              <a:t>Circular wait durumun önlenmesi </a:t>
            </a:r>
            <a:br>
              <a:rPr lang="tr-TR" dirty="0"/>
            </a:br>
            <a:r>
              <a:rPr lang="tr-TR" dirty="0"/>
              <a:t>için tüm kaynaklar sıralanır ve </a:t>
            </a:r>
            <a:br>
              <a:rPr lang="tr-TR" dirty="0"/>
            </a:br>
            <a:r>
              <a:rPr lang="tr-TR" dirty="0"/>
              <a:t>bir processin kaynak isteği olursa,</a:t>
            </a:r>
            <a:br>
              <a:rPr lang="tr-TR" dirty="0"/>
            </a:br>
            <a:r>
              <a:rPr lang="tr-TR" dirty="0"/>
              <a:t>bunu artan sırada yapabilir. </a:t>
            </a:r>
          </a:p>
          <a:p>
            <a:r>
              <a:rPr lang="tr-TR" dirty="0"/>
              <a:t>Bir process, başlangıçta bir kaynağı isteyebilir. Ardından yapacağı istekler, elinde tuttuğu kaynağın sıra numara-sından </a:t>
            </a:r>
            <a:r>
              <a:rPr lang="tr-TR" b="1" dirty="0"/>
              <a:t>daha büyük bir sırada olmak zorundadır</a:t>
            </a:r>
            <a:r>
              <a:rPr lang="tr-TR" dirty="0"/>
              <a:t>. </a:t>
            </a:r>
          </a:p>
          <a:p>
            <a:r>
              <a:rPr lang="tr-TR" dirty="0"/>
              <a:t>Bir process, Ri kaynağından sonra Rj kaynağını isteyebilir (F(Ri) &lt; F(Rj)). </a:t>
            </a:r>
          </a:p>
          <a:p>
            <a:pPr lvl="1"/>
            <a:r>
              <a:rPr lang="tr-TR" dirty="0"/>
              <a:t>Eğer bir process teyp ünitesi ile yazıcıyı aynı anda kullan-mak isterse, önce teyp ünitesi atanır ardından yazıcı atanır.</a:t>
            </a:r>
          </a:p>
        </p:txBody>
      </p:sp>
      <p:graphicFrame>
        <p:nvGraphicFramePr>
          <p:cNvPr id="6" name="Tablo 6">
            <a:extLst>
              <a:ext uri="{FF2B5EF4-FFF2-40B4-BE49-F238E27FC236}">
                <a16:creationId xmlns:a16="http://schemas.microsoft.com/office/drawing/2014/main" id="{B3A260BD-3953-4340-8A21-42BC65958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901114"/>
              </p:ext>
            </p:extLst>
          </p:nvPr>
        </p:nvGraphicFramePr>
        <p:xfrm>
          <a:off x="5796136" y="1628800"/>
          <a:ext cx="3192016" cy="155448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192016">
                  <a:extLst>
                    <a:ext uri="{9D8B030D-6E8A-4147-A177-3AD203B41FA5}">
                      <a16:colId xmlns:a16="http://schemas.microsoft.com/office/drawing/2014/main" val="2249025357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pPr algn="r"/>
                      <a:r>
                        <a:rPr lang="tr-TR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F(Teyp ünitesi) =  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591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F(Disk ünitesi) =  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7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F(Yazıcı) = 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052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625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31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r-TR" dirty="0"/>
              <a:t>Sistem modeli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 tanımı ve özellikleri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 yönetimi için metotlar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 önleme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Deadlock’tan kaçınma</a:t>
            </a:r>
            <a:r>
              <a:rPr lang="tr-TR" dirty="0"/>
              <a:t>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 algılama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Deadlock’tan kurtulma</a:t>
            </a:r>
          </a:p>
        </p:txBody>
      </p:sp>
    </p:spTree>
    <p:extLst>
      <p:ext uri="{BB962C8B-B14F-4D97-AF65-F5344CB8AC3E}">
        <p14:creationId xmlns:p14="http://schemas.microsoft.com/office/powerpoint/2010/main" val="4216539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13DDD2-D428-40CA-AD3B-DEA69D24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Deadlock’tan kaçınma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274540B-1E51-4F60-8E4E-B63A8C12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D14C301-79AE-4C78-8E5F-79E147C09FF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8864" y="1219200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tr-TR" b="1" dirty="0"/>
              <a:t>Deadlock önleme algoritmaları ile kaynak erişimi sınırlanır. </a:t>
            </a:r>
          </a:p>
          <a:p>
            <a:r>
              <a:rPr lang="tr-TR" b="1" dirty="0"/>
              <a:t>Deadlock oluşmasını sağlayan durumlardan en az bir tanesi engellenir</a:t>
            </a:r>
            <a:r>
              <a:rPr lang="tr-TR" dirty="0"/>
              <a:t>. </a:t>
            </a:r>
          </a:p>
          <a:p>
            <a:pPr lvl="1"/>
            <a:r>
              <a:rPr lang="tr-TR" dirty="0"/>
              <a:t>Bu durumda, verimsiz kullanım ve yavaşlama (düşük ‘throughput’) ortaya çıkar. </a:t>
            </a:r>
          </a:p>
          <a:p>
            <a:r>
              <a:rPr lang="tr-TR" b="1" dirty="0"/>
              <a:t>Deadlock’tan kaçınma yöntemlerinde</a:t>
            </a:r>
            <a:r>
              <a:rPr lang="tr-TR" dirty="0"/>
              <a:t>, deadlock oluşumunu engellemek için </a:t>
            </a:r>
            <a:r>
              <a:rPr lang="tr-TR" b="1" dirty="0"/>
              <a:t>kaynakların nasıl istendiğinin bilinmesi gerekir</a:t>
            </a:r>
            <a:r>
              <a:rPr lang="tr-TR" dirty="0"/>
              <a:t>: </a:t>
            </a:r>
          </a:p>
          <a:p>
            <a:pPr lvl="1"/>
            <a:r>
              <a:rPr lang="tr-TR" dirty="0"/>
              <a:t>P process’i önce teyp ünitesi ardından yazıcı istemektedir ve ikisini birlikte serbest bırakmaktadır. </a:t>
            </a:r>
          </a:p>
          <a:p>
            <a:pPr lvl="1"/>
            <a:r>
              <a:rPr lang="tr-TR" dirty="0"/>
              <a:t>Q process’i ise önce yazıcı ardından teyp ünitesi istemektedir. </a:t>
            </a:r>
          </a:p>
        </p:txBody>
      </p:sp>
    </p:spTree>
    <p:extLst>
      <p:ext uri="{BB962C8B-B14F-4D97-AF65-F5344CB8AC3E}">
        <p14:creationId xmlns:p14="http://schemas.microsoft.com/office/powerpoint/2010/main" val="9879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13DDD2-D428-40CA-AD3B-DEA69D24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Deadlock’tan kaçınma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274540B-1E51-4F60-8E4E-B63A8C12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33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D14C301-79AE-4C78-8E5F-79E147C09F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Sistem, </a:t>
            </a:r>
            <a:r>
              <a:rPr lang="tr-TR" b="1" dirty="0"/>
              <a:t>ileride deadlock oluşmayacak şekilde</a:t>
            </a:r>
            <a:r>
              <a:rPr lang="tr-TR" dirty="0"/>
              <a:t> kaynakları planlayarak </a:t>
            </a:r>
            <a:r>
              <a:rPr lang="tr-TR" b="1" dirty="0"/>
              <a:t>tahsis eder</a:t>
            </a:r>
            <a:r>
              <a:rPr lang="tr-TR" dirty="0"/>
              <a:t>. </a:t>
            </a:r>
          </a:p>
          <a:p>
            <a:r>
              <a:rPr lang="tr-TR" dirty="0"/>
              <a:t>Basit bir yöntemde;</a:t>
            </a:r>
          </a:p>
          <a:p>
            <a:pPr lvl="1"/>
            <a:r>
              <a:rPr lang="tr-TR" dirty="0"/>
              <a:t>Tüm process’ler ihtiyaç duydukları kaynakları başlangıçta bildirirler,</a:t>
            </a:r>
          </a:p>
          <a:p>
            <a:pPr lvl="1"/>
            <a:r>
              <a:rPr lang="tr-TR" dirty="0"/>
              <a:t>Sistem circular wait oluşmayacak şekilde kaynakları tahsis eder.</a:t>
            </a:r>
          </a:p>
        </p:txBody>
      </p:sp>
    </p:spTree>
    <p:extLst>
      <p:ext uri="{BB962C8B-B14F-4D97-AF65-F5344CB8AC3E}">
        <p14:creationId xmlns:p14="http://schemas.microsoft.com/office/powerpoint/2010/main" val="3735090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13DDD2-D428-40CA-AD3B-DEA69D24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Deadlock’tan kaçınma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274540B-1E51-4F60-8E4E-B63A8C12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34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D14C301-79AE-4C78-8E5F-79E147C09F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Güvenli durum (Safe state)</a:t>
            </a:r>
            <a:r>
              <a:rPr lang="tr-TR" dirty="0"/>
              <a:t> </a:t>
            </a:r>
          </a:p>
          <a:p>
            <a:r>
              <a:rPr lang="tr-TR" dirty="0"/>
              <a:t>Eğer bir sistem, kaynakları process’lere </a:t>
            </a:r>
            <a:r>
              <a:rPr lang="tr-TR" b="1" dirty="0"/>
              <a:t>belirli bir sırada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safe sequence</a:t>
            </a:r>
            <a:r>
              <a:rPr lang="tr-TR" dirty="0"/>
              <a:t>) </a:t>
            </a:r>
            <a:r>
              <a:rPr lang="tr-TR" b="1" dirty="0"/>
              <a:t>maksimum ihtiyaçları kadar</a:t>
            </a:r>
            <a:r>
              <a:rPr lang="tr-TR" dirty="0"/>
              <a:t> </a:t>
            </a:r>
            <a:r>
              <a:rPr lang="tr-TR" b="1" dirty="0"/>
              <a:t>atayabiliyorsa ve deadlock oluşmuyorsa</a:t>
            </a:r>
            <a:r>
              <a:rPr lang="tr-TR" dirty="0"/>
              <a:t> bu durum </a:t>
            </a:r>
            <a:r>
              <a:rPr lang="tr-TR" b="1" i="1" dirty="0">
                <a:solidFill>
                  <a:srgbClr val="FF0000"/>
                </a:solidFill>
              </a:rPr>
              <a:t>safe state</a:t>
            </a:r>
            <a:r>
              <a:rPr lang="tr-TR" dirty="0"/>
              <a:t> olarak adlandırılır. </a:t>
            </a:r>
          </a:p>
          <a:p>
            <a:r>
              <a:rPr lang="tr-TR" dirty="0"/>
              <a:t>Eğer bir sistemde </a:t>
            </a:r>
            <a:r>
              <a:rPr lang="tr-TR" b="1" i="1" dirty="0">
                <a:solidFill>
                  <a:srgbClr val="FF0000"/>
                </a:solidFill>
              </a:rPr>
              <a:t>safe sequence</a:t>
            </a:r>
            <a:r>
              <a:rPr lang="tr-TR" dirty="0"/>
              <a:t> varsa sistem </a:t>
            </a:r>
            <a:r>
              <a:rPr lang="tr-TR" b="1" i="1" dirty="0">
                <a:solidFill>
                  <a:srgbClr val="FF0000"/>
                </a:solidFill>
              </a:rPr>
              <a:t>safe state</a:t>
            </a:r>
            <a:r>
              <a:rPr lang="tr-TR" dirty="0"/>
              <a:t> durumundadır. </a:t>
            </a:r>
          </a:p>
        </p:txBody>
      </p:sp>
    </p:spTree>
    <p:extLst>
      <p:ext uri="{BB962C8B-B14F-4D97-AF65-F5344CB8AC3E}">
        <p14:creationId xmlns:p14="http://schemas.microsoft.com/office/powerpoint/2010/main" val="372095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13DDD2-D428-40CA-AD3B-DEA69D24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Deadlock’tan kaçınma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274540B-1E51-4F60-8E4E-B63A8C12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35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D14C301-79AE-4C78-8E5F-79E147C09FF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7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Güvenli durum (Safe state)</a:t>
            </a:r>
            <a:r>
              <a:rPr lang="tr-TR" dirty="0"/>
              <a:t> </a:t>
            </a:r>
          </a:p>
          <a:p>
            <a:r>
              <a:rPr lang="tr-TR" b="1" dirty="0"/>
              <a:t>&lt;P1,P2,…Pn&gt;</a:t>
            </a:r>
            <a:r>
              <a:rPr lang="tr-TR" dirty="0"/>
              <a:t> sırası, eğer aşağıdaki durumlar sağlanırsa, mevcut atama durumu için safe suquence’dir: </a:t>
            </a:r>
          </a:p>
          <a:p>
            <a:pPr lvl="1"/>
            <a:r>
              <a:rPr lang="tr-TR" dirty="0"/>
              <a:t>Pj process’inin tüm kaynak istekleri </a:t>
            </a:r>
            <a:r>
              <a:rPr lang="tr-TR" b="1" dirty="0"/>
              <a:t>mevcut boş kaynaklarla ve tüm Pi’ler (i &lt; j) tarafından tutulan dolu kaynaklarla karşılanır.</a:t>
            </a:r>
            <a:r>
              <a:rPr lang="tr-TR" dirty="0"/>
              <a:t> </a:t>
            </a:r>
          </a:p>
          <a:p>
            <a:pPr lvl="2"/>
            <a:r>
              <a:rPr lang="tr-TR" dirty="0"/>
              <a:t>Ama tüm Pi’lerin sonlanması gerekir.</a:t>
            </a:r>
          </a:p>
          <a:p>
            <a:pPr lvl="1"/>
            <a:r>
              <a:rPr lang="tr-TR" dirty="0"/>
              <a:t>Eğer Pj’nin istediği </a:t>
            </a:r>
            <a:r>
              <a:rPr lang="tr-TR" b="1" dirty="0"/>
              <a:t>kaynaklar kullanılabilir değilse, tüm Pi’ler sonlanıp kaynakları boşaltıncaya kadar bekler</a:t>
            </a:r>
            <a:r>
              <a:rPr lang="tr-TR" dirty="0"/>
              <a:t>. </a:t>
            </a:r>
          </a:p>
          <a:p>
            <a:pPr lvl="1"/>
            <a:r>
              <a:rPr lang="tr-TR" dirty="0"/>
              <a:t>Pj kaynak kullanımını sonlandırdığında, Pj+1 process’i kaynağı alıp kullanabilir.</a:t>
            </a:r>
          </a:p>
        </p:txBody>
      </p:sp>
    </p:spTree>
    <p:extLst>
      <p:ext uri="{BB962C8B-B14F-4D97-AF65-F5344CB8AC3E}">
        <p14:creationId xmlns:p14="http://schemas.microsoft.com/office/powerpoint/2010/main" val="2717417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13DDD2-D428-40CA-AD3B-DEA69D24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Deadlock’tan kaçınma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274540B-1E51-4F60-8E4E-B63A8C12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36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D14C301-79AE-4C78-8E5F-79E147C09F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Güvenli durum (Safe state)</a:t>
            </a:r>
            <a:r>
              <a:rPr lang="tr-TR" dirty="0"/>
              <a:t> </a:t>
            </a:r>
          </a:p>
          <a:p>
            <a:r>
              <a:rPr lang="tr-TR" dirty="0"/>
              <a:t>Bir safe sequence yoksa sistem güvensiz (</a:t>
            </a:r>
            <a:r>
              <a:rPr lang="tr-TR" b="1" i="1" dirty="0">
                <a:solidFill>
                  <a:srgbClr val="FF0000"/>
                </a:solidFill>
              </a:rPr>
              <a:t>unsafe</a:t>
            </a:r>
            <a:r>
              <a:rPr lang="tr-TR" dirty="0"/>
              <a:t>) durumundadır (</a:t>
            </a:r>
            <a:r>
              <a:rPr lang="tr-TR" b="1" dirty="0"/>
              <a:t>deadlock oluşabilir</a:t>
            </a:r>
            <a:r>
              <a:rPr lang="tr-TR" dirty="0"/>
              <a:t>). </a:t>
            </a:r>
          </a:p>
          <a:p>
            <a:r>
              <a:rPr lang="tr-TR" dirty="0"/>
              <a:t>Safe, unsafe ve deadlock state şekilde görülmektedir.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1CB0F13-0E07-4EA3-90DF-7EB93F725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3463627"/>
            <a:ext cx="30861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94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13DDD2-D428-40CA-AD3B-DEA69D24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Deadlock’tan kaçınma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274540B-1E51-4F60-8E4E-B63A8C12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37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D14C301-79AE-4C78-8E5F-79E147C09F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Güvenli durum - Örnek</a:t>
            </a:r>
            <a:endParaRPr lang="tr-TR" dirty="0"/>
          </a:p>
          <a:p>
            <a:r>
              <a:rPr lang="tr-TR" dirty="0"/>
              <a:t>Bir sistemde uzun süre erişimli </a:t>
            </a:r>
            <a:r>
              <a:rPr lang="tr-TR" b="1" dirty="0"/>
              <a:t>12 cihaz</a:t>
            </a:r>
            <a:r>
              <a:rPr lang="tr-TR" dirty="0"/>
              <a:t> (yazıcı veya teyp sürücü gibi) ve </a:t>
            </a:r>
            <a:r>
              <a:rPr lang="tr-TR" b="1" dirty="0"/>
              <a:t>3 process</a:t>
            </a:r>
            <a:r>
              <a:rPr lang="tr-TR" dirty="0"/>
              <a:t> (P0, P1 ve P2) olsun. </a:t>
            </a:r>
          </a:p>
          <a:p>
            <a:r>
              <a:rPr lang="tr-TR" dirty="0"/>
              <a:t>P0 process’i maksimum 10 tane,</a:t>
            </a:r>
            <a:br>
              <a:rPr lang="tr-TR" dirty="0"/>
            </a:br>
            <a:r>
              <a:rPr lang="tr-TR" dirty="0"/>
              <a:t>P1 process’i 4 tane ve </a:t>
            </a:r>
            <a:br>
              <a:rPr lang="tr-TR" dirty="0"/>
            </a:br>
            <a:r>
              <a:rPr lang="tr-TR" dirty="0"/>
              <a:t>P2 process’i 9 tane cihaza </a:t>
            </a:r>
            <a:br>
              <a:rPr lang="tr-TR" dirty="0"/>
            </a:br>
            <a:r>
              <a:rPr lang="tr-TR" dirty="0"/>
              <a:t>ihtiyaç duymaktadır. </a:t>
            </a:r>
          </a:p>
          <a:p>
            <a:r>
              <a:rPr lang="tr-TR" dirty="0"/>
              <a:t>t0 anında, P0 process’i 5 tane, </a:t>
            </a:r>
            <a:br>
              <a:rPr lang="tr-TR" dirty="0"/>
            </a:br>
            <a:r>
              <a:rPr lang="tr-TR" dirty="0"/>
              <a:t>P1 process’i 2 tane ve P2 process’i </a:t>
            </a:r>
            <a:br>
              <a:rPr lang="tr-TR" dirty="0"/>
            </a:br>
            <a:r>
              <a:rPr lang="tr-TR" dirty="0"/>
              <a:t>2 tane cihaz kullanıyor. </a:t>
            </a:r>
          </a:p>
          <a:p>
            <a:r>
              <a:rPr lang="tr-TR" dirty="0"/>
              <a:t>t0 anında, </a:t>
            </a:r>
            <a:r>
              <a:rPr lang="tr-TR" b="1" dirty="0"/>
              <a:t>3 tane cihaz boştadır</a:t>
            </a:r>
            <a:r>
              <a:rPr lang="tr-TR" dirty="0"/>
              <a:t>. </a:t>
            </a:r>
          </a:p>
          <a:p>
            <a:r>
              <a:rPr lang="tr-TR" dirty="0"/>
              <a:t>t0 anında &lt;P0,P1,P2&gt; </a:t>
            </a:r>
            <a:r>
              <a:rPr lang="tr-TR" b="1" dirty="0">
                <a:solidFill>
                  <a:srgbClr val="FF0000"/>
                </a:solidFill>
              </a:rPr>
              <a:t>safe sequence</a:t>
            </a:r>
            <a:r>
              <a:rPr lang="tr-TR" dirty="0"/>
              <a:t>’inde sistem güvenli durumundadır.</a:t>
            </a:r>
          </a:p>
        </p:txBody>
      </p:sp>
      <p:graphicFrame>
        <p:nvGraphicFramePr>
          <p:cNvPr id="6" name="Tablo 6">
            <a:extLst>
              <a:ext uri="{FF2B5EF4-FFF2-40B4-BE49-F238E27FC236}">
                <a16:creationId xmlns:a16="http://schemas.microsoft.com/office/drawing/2014/main" id="{E425C9FE-8157-4FD5-AFFC-6280FC3ED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358992"/>
              </p:ext>
            </p:extLst>
          </p:nvPr>
        </p:nvGraphicFramePr>
        <p:xfrm>
          <a:off x="5940152" y="2492896"/>
          <a:ext cx="292131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567">
                  <a:extLst>
                    <a:ext uri="{9D8B030D-6E8A-4147-A177-3AD203B41FA5}">
                      <a16:colId xmlns:a16="http://schemas.microsoft.com/office/drawing/2014/main" val="873880046"/>
                    </a:ext>
                  </a:extLst>
                </a:gridCol>
                <a:gridCol w="1422083">
                  <a:extLst>
                    <a:ext uri="{9D8B030D-6E8A-4147-A177-3AD203B41FA5}">
                      <a16:colId xmlns:a16="http://schemas.microsoft.com/office/drawing/2014/main" val="1833832422"/>
                    </a:ext>
                  </a:extLst>
                </a:gridCol>
                <a:gridCol w="1022667">
                  <a:extLst>
                    <a:ext uri="{9D8B030D-6E8A-4147-A177-3AD203B41FA5}">
                      <a16:colId xmlns:a16="http://schemas.microsoft.com/office/drawing/2014/main" val="15032998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Maksimum</a:t>
                      </a:r>
                      <a:br>
                        <a:rPr lang="tr-TR" dirty="0"/>
                      </a:br>
                      <a:r>
                        <a:rPr lang="tr-TR" dirty="0"/>
                        <a:t>ihtiyaç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Şu anki</a:t>
                      </a:r>
                      <a:br>
                        <a:rPr lang="tr-TR" dirty="0"/>
                      </a:br>
                      <a:r>
                        <a:rPr lang="tr-TR" dirty="0"/>
                        <a:t>ihtiyaç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714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509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98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512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5412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13DDD2-D428-40CA-AD3B-DEA69D24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Deadlock’tan kaçınma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274540B-1E51-4F60-8E4E-B63A8C12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38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D14C301-79AE-4C78-8E5F-79E147C09FF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i="1" u="sng" dirty="0"/>
              <a:t>Güvenli durum – Örnek devamı</a:t>
            </a:r>
            <a:endParaRPr lang="tr-TR" dirty="0"/>
          </a:p>
          <a:p>
            <a:r>
              <a:rPr lang="tr-TR" dirty="0"/>
              <a:t>t1 anında ise P2 bir cihaz daha alınca 3 olur ve &lt;P0,P1,P2&gt; </a:t>
            </a:r>
            <a:r>
              <a:rPr lang="tr-TR" b="1" dirty="0">
                <a:solidFill>
                  <a:srgbClr val="FF0000"/>
                </a:solidFill>
              </a:rPr>
              <a:t>safe sequence</a:t>
            </a:r>
            <a:r>
              <a:rPr lang="tr-TR" dirty="0"/>
              <a:t>’i </a:t>
            </a:r>
            <a:br>
              <a:rPr lang="tr-TR" dirty="0"/>
            </a:br>
            <a:r>
              <a:rPr lang="tr-TR" dirty="0"/>
              <a:t>bozulur!</a:t>
            </a:r>
          </a:p>
          <a:p>
            <a:pPr lvl="1"/>
            <a:r>
              <a:rPr lang="tr-TR" b="1" dirty="0"/>
              <a:t>Boş kaynak sayısı 2’ye düşer</a:t>
            </a:r>
            <a:r>
              <a:rPr lang="tr-TR" dirty="0"/>
              <a:t>. </a:t>
            </a:r>
          </a:p>
          <a:p>
            <a:r>
              <a:rPr lang="tr-TR" dirty="0"/>
              <a:t>Bu durumda sadece P1 process’i</a:t>
            </a:r>
            <a:br>
              <a:rPr lang="tr-TR" dirty="0"/>
            </a:br>
            <a:r>
              <a:rPr lang="tr-TR" dirty="0"/>
              <a:t>tüm kaynaklarını alabilir </a:t>
            </a:r>
          </a:p>
          <a:p>
            <a:pPr lvl="1"/>
            <a:r>
              <a:rPr lang="tr-TR" b="1" dirty="0"/>
              <a:t>2 tane daha</a:t>
            </a:r>
            <a:r>
              <a:rPr lang="tr-TR" dirty="0"/>
              <a:t>. </a:t>
            </a:r>
          </a:p>
          <a:p>
            <a:r>
              <a:rPr lang="tr-TR" dirty="0"/>
              <a:t>P1 tüm kaynaklarını boşaltsa (+2) toplam 4 kaynak boşta olur. </a:t>
            </a:r>
          </a:p>
          <a:p>
            <a:r>
              <a:rPr lang="tr-TR" b="1" dirty="0">
                <a:solidFill>
                  <a:srgbClr val="FF0000"/>
                </a:solidFill>
              </a:rPr>
              <a:t>P0 ve P2 aynı anda tüm kaynakları kullanmak isterse deadlock oluşur.</a:t>
            </a:r>
          </a:p>
          <a:p>
            <a:pPr marL="0" indent="0">
              <a:buNone/>
            </a:pPr>
            <a:r>
              <a:rPr lang="tr-TR" dirty="0"/>
              <a:t>						</a:t>
            </a:r>
            <a:r>
              <a:rPr lang="tr-TR" dirty="0">
                <a:sym typeface="Wingdings" panose="05000000000000000000" pitchFamily="2" charset="2"/>
              </a:rPr>
              <a:t>Devamı arkada</a:t>
            </a:r>
            <a:endParaRPr lang="tr-TR" dirty="0"/>
          </a:p>
        </p:txBody>
      </p:sp>
      <p:graphicFrame>
        <p:nvGraphicFramePr>
          <p:cNvPr id="6" name="Tablo 6">
            <a:extLst>
              <a:ext uri="{FF2B5EF4-FFF2-40B4-BE49-F238E27FC236}">
                <a16:creationId xmlns:a16="http://schemas.microsoft.com/office/drawing/2014/main" id="{E425C9FE-8157-4FD5-AFFC-6280FC3ED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418846"/>
              </p:ext>
            </p:extLst>
          </p:nvPr>
        </p:nvGraphicFramePr>
        <p:xfrm>
          <a:off x="6043171" y="2252464"/>
          <a:ext cx="292131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567">
                  <a:extLst>
                    <a:ext uri="{9D8B030D-6E8A-4147-A177-3AD203B41FA5}">
                      <a16:colId xmlns:a16="http://schemas.microsoft.com/office/drawing/2014/main" val="873880046"/>
                    </a:ext>
                  </a:extLst>
                </a:gridCol>
                <a:gridCol w="1422083">
                  <a:extLst>
                    <a:ext uri="{9D8B030D-6E8A-4147-A177-3AD203B41FA5}">
                      <a16:colId xmlns:a16="http://schemas.microsoft.com/office/drawing/2014/main" val="1833832422"/>
                    </a:ext>
                  </a:extLst>
                </a:gridCol>
                <a:gridCol w="1022667">
                  <a:extLst>
                    <a:ext uri="{9D8B030D-6E8A-4147-A177-3AD203B41FA5}">
                      <a16:colId xmlns:a16="http://schemas.microsoft.com/office/drawing/2014/main" val="15032998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Maksimum</a:t>
                      </a:r>
                      <a:br>
                        <a:rPr lang="tr-TR" dirty="0"/>
                      </a:br>
                      <a:r>
                        <a:rPr lang="tr-TR" dirty="0"/>
                        <a:t>ihtiyaç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Şu anki</a:t>
                      </a:r>
                      <a:br>
                        <a:rPr lang="tr-TR" dirty="0"/>
                      </a:br>
                      <a:r>
                        <a:rPr lang="tr-TR" dirty="0"/>
                        <a:t>ihtiyaç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714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509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98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512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4053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13DDD2-D428-40CA-AD3B-DEA69D24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Deadlock’tan kaçınma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274540B-1E51-4F60-8E4E-B63A8C12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39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D14C301-79AE-4C78-8E5F-79E147C09F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Güvenli durum – Örnek devamı</a:t>
            </a:r>
            <a:endParaRPr lang="tr-TR" dirty="0"/>
          </a:p>
          <a:p>
            <a:r>
              <a:rPr lang="tr-TR" dirty="0"/>
              <a:t>P0 process’i 5 kaynak ister, P2 process’i ise 6 kaynak ister (4 kaynak boş).</a:t>
            </a:r>
          </a:p>
          <a:p>
            <a:r>
              <a:rPr lang="tr-TR" b="1" dirty="0"/>
              <a:t>P2’ye yeni kaynak ataması </a:t>
            </a:r>
            <a:br>
              <a:rPr lang="tr-TR" b="1" dirty="0"/>
            </a:br>
            <a:r>
              <a:rPr lang="tr-TR" b="1" dirty="0"/>
              <a:t>yapılmadan önce</a:t>
            </a:r>
            <a:r>
              <a:rPr lang="tr-TR" dirty="0"/>
              <a:t>, kendisinden</a:t>
            </a:r>
            <a:br>
              <a:rPr lang="tr-TR" dirty="0"/>
            </a:br>
            <a:r>
              <a:rPr lang="tr-TR" dirty="0"/>
              <a:t>önceki </a:t>
            </a:r>
            <a:r>
              <a:rPr lang="tr-TR" b="1" dirty="0">
                <a:solidFill>
                  <a:srgbClr val="FF0000"/>
                </a:solidFill>
              </a:rPr>
              <a:t>processlerin tüm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kaynaklarını serbest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bırakması beklenmelidir</a:t>
            </a:r>
            <a:r>
              <a:rPr lang="tr-TR" dirty="0"/>
              <a:t>.</a:t>
            </a:r>
          </a:p>
        </p:txBody>
      </p:sp>
      <p:graphicFrame>
        <p:nvGraphicFramePr>
          <p:cNvPr id="6" name="Tablo 6">
            <a:extLst>
              <a:ext uri="{FF2B5EF4-FFF2-40B4-BE49-F238E27FC236}">
                <a16:creationId xmlns:a16="http://schemas.microsoft.com/office/drawing/2014/main" id="{E425C9FE-8157-4FD5-AFFC-6280FC3ED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915703"/>
              </p:ext>
            </p:extLst>
          </p:nvPr>
        </p:nvGraphicFramePr>
        <p:xfrm>
          <a:off x="6043171" y="2252464"/>
          <a:ext cx="292131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567">
                  <a:extLst>
                    <a:ext uri="{9D8B030D-6E8A-4147-A177-3AD203B41FA5}">
                      <a16:colId xmlns:a16="http://schemas.microsoft.com/office/drawing/2014/main" val="873880046"/>
                    </a:ext>
                  </a:extLst>
                </a:gridCol>
                <a:gridCol w="1422083">
                  <a:extLst>
                    <a:ext uri="{9D8B030D-6E8A-4147-A177-3AD203B41FA5}">
                      <a16:colId xmlns:a16="http://schemas.microsoft.com/office/drawing/2014/main" val="1833832422"/>
                    </a:ext>
                  </a:extLst>
                </a:gridCol>
                <a:gridCol w="1022667">
                  <a:extLst>
                    <a:ext uri="{9D8B030D-6E8A-4147-A177-3AD203B41FA5}">
                      <a16:colId xmlns:a16="http://schemas.microsoft.com/office/drawing/2014/main" val="15032998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Maksimum</a:t>
                      </a:r>
                      <a:br>
                        <a:rPr lang="tr-TR" dirty="0"/>
                      </a:br>
                      <a:r>
                        <a:rPr lang="tr-TR" dirty="0"/>
                        <a:t>ihtiyaç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Şu anki</a:t>
                      </a:r>
                      <a:br>
                        <a:rPr lang="tr-TR" dirty="0"/>
                      </a:br>
                      <a:r>
                        <a:rPr lang="tr-TR" dirty="0"/>
                        <a:t>ihtiyaç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714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509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98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512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42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878669-3BE2-4FE9-B114-F838DC4A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Sistem modeli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D2F910F0-D285-44FA-B81D-C5B21F33D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1178FBC-1A5D-4775-920E-4EAC07C0772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Bir sistemdeki kaynaklar;</a:t>
            </a:r>
          </a:p>
          <a:p>
            <a:pPr lvl="1"/>
            <a:r>
              <a:rPr lang="tr-TR" dirty="0"/>
              <a:t>CPU saat döngüsü, </a:t>
            </a:r>
          </a:p>
          <a:p>
            <a:pPr lvl="1"/>
            <a:r>
              <a:rPr lang="tr-TR" dirty="0"/>
              <a:t>Dosyalar, </a:t>
            </a:r>
          </a:p>
          <a:p>
            <a:pPr lvl="1"/>
            <a:r>
              <a:rPr lang="tr-TR" dirty="0"/>
              <a:t>I/O cihazları (yazıcı, DVD sürücü) </a:t>
            </a:r>
          </a:p>
          <a:p>
            <a:pPr marL="0" indent="0">
              <a:buNone/>
            </a:pPr>
            <a:r>
              <a:rPr lang="tr-TR" dirty="0"/>
              <a:t>   gibi farklı türdedir. </a:t>
            </a:r>
          </a:p>
          <a:p>
            <a:r>
              <a:rPr lang="tr-TR" dirty="0"/>
              <a:t>Bir kaynaktan birden fazla varsa;</a:t>
            </a:r>
          </a:p>
          <a:p>
            <a:pPr lvl="1"/>
            <a:r>
              <a:rPr lang="tr-TR" dirty="0"/>
              <a:t>2 CPU</a:t>
            </a:r>
          </a:p>
          <a:p>
            <a:pPr lvl="1"/>
            <a:r>
              <a:rPr lang="tr-TR" dirty="0"/>
              <a:t>Farklı noktalardaki 2 yazıcı gibi</a:t>
            </a:r>
          </a:p>
          <a:p>
            <a:pPr marL="0" indent="0">
              <a:buNone/>
            </a:pPr>
            <a:r>
              <a:rPr lang="tr-TR" dirty="0"/>
              <a:t>   bu kaynakların da birbirinden ayrılması gereklidir. </a:t>
            </a:r>
          </a:p>
        </p:txBody>
      </p:sp>
    </p:spTree>
    <p:extLst>
      <p:ext uri="{BB962C8B-B14F-4D97-AF65-F5344CB8AC3E}">
        <p14:creationId xmlns:p14="http://schemas.microsoft.com/office/powerpoint/2010/main" val="829580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13DDD2-D428-40CA-AD3B-DEA69D24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Deadlock’tan kaçınma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274540B-1E51-4F60-8E4E-B63A8C12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40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D14C301-79AE-4C78-8E5F-79E147C09F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Kaynak tahsis çizgesi</a:t>
            </a:r>
            <a:br>
              <a:rPr lang="tr-TR" b="1" i="1" u="sng" dirty="0"/>
            </a:br>
            <a:r>
              <a:rPr lang="tr-TR" b="1" i="1" u="sng" dirty="0"/>
              <a:t>(Resource-allocation-graph) algoritması</a:t>
            </a:r>
            <a:endParaRPr lang="tr-TR" dirty="0"/>
          </a:p>
          <a:p>
            <a:r>
              <a:rPr lang="tr-TR" dirty="0"/>
              <a:t>Her kaynaktan sadece bir örnek olan sistemlerde resource-allocation graf değiştirilerek kullanılabilir. </a:t>
            </a:r>
          </a:p>
          <a:p>
            <a:r>
              <a:rPr lang="tr-TR" dirty="0"/>
              <a:t>Resource-allocation grafına yeni bir talep hattı eklenir (</a:t>
            </a:r>
            <a:r>
              <a:rPr lang="tr-TR" b="1" i="1" dirty="0">
                <a:solidFill>
                  <a:srgbClr val="FF0000"/>
                </a:solidFill>
              </a:rPr>
              <a:t>claim edge</a:t>
            </a:r>
            <a:r>
              <a:rPr lang="tr-TR" dirty="0"/>
              <a:t>). </a:t>
            </a:r>
          </a:p>
          <a:p>
            <a:r>
              <a:rPr lang="tr-TR" dirty="0"/>
              <a:t>Pi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Rj hattı, Pi process’inin Rj kaynağını ileriki zamanda isteyebileceğini gösterir. </a:t>
            </a:r>
          </a:p>
          <a:p>
            <a:r>
              <a:rPr lang="tr-TR" b="1" dirty="0"/>
              <a:t>Talep graf üzerinde noktalı çizgiyle gösterilir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55246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13DDD2-D428-40CA-AD3B-DEA69D24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Deadlock’tan kaçınma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274540B-1E51-4F60-8E4E-B63A8C12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41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D14C301-79AE-4C78-8E5F-79E147C09F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Kaynak tahsis çizgesi</a:t>
            </a:r>
            <a:br>
              <a:rPr lang="tr-TR" b="1" i="1" u="sng" dirty="0"/>
            </a:br>
            <a:r>
              <a:rPr lang="tr-TR" b="1" i="1" u="sng" dirty="0"/>
              <a:t>(Resource-allocation-graph) algoritması</a:t>
            </a:r>
            <a:endParaRPr lang="tr-TR" dirty="0"/>
          </a:p>
          <a:p>
            <a:r>
              <a:rPr lang="tr-TR" dirty="0"/>
              <a:t>Pi process’i Rj kaynağını istediğinde ise istek hattı (</a:t>
            </a:r>
            <a:r>
              <a:rPr lang="tr-TR" b="1" i="1" dirty="0">
                <a:solidFill>
                  <a:srgbClr val="FF0000"/>
                </a:solidFill>
              </a:rPr>
              <a:t>request edge</a:t>
            </a:r>
            <a:r>
              <a:rPr lang="tr-TR" dirty="0"/>
              <a:t>) yapılır. </a:t>
            </a:r>
          </a:p>
          <a:p>
            <a:r>
              <a:rPr lang="tr-TR" dirty="0"/>
              <a:t>Rj kaynağı Pi process’i tarafından serbest bırakıldığında, o an atanmış (</a:t>
            </a:r>
            <a:r>
              <a:rPr lang="tr-TR" b="1" i="1" dirty="0">
                <a:solidFill>
                  <a:srgbClr val="FF0000"/>
                </a:solidFill>
              </a:rPr>
              <a:t>assignment edge</a:t>
            </a:r>
            <a:r>
              <a:rPr lang="tr-TR" dirty="0"/>
              <a:t>) talep hattına dönüştürülür. </a:t>
            </a:r>
          </a:p>
          <a:p>
            <a:r>
              <a:rPr lang="tr-TR" dirty="0"/>
              <a:t>Pi process’i çalışmaya başlamadan önce tüm talep hatları graf üzerinde görüntülenir.</a:t>
            </a:r>
          </a:p>
        </p:txBody>
      </p:sp>
    </p:spTree>
    <p:extLst>
      <p:ext uri="{BB962C8B-B14F-4D97-AF65-F5344CB8AC3E}">
        <p14:creationId xmlns:p14="http://schemas.microsoft.com/office/powerpoint/2010/main" val="4133299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A181F3B-DF98-43E9-AF25-F6380E619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954" y="2852936"/>
            <a:ext cx="5161550" cy="2127066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2A13DDD2-D428-40CA-AD3B-DEA69D24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Deadlock’tan kaçınma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274540B-1E51-4F60-8E4E-B63A8C12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D14C301-79AE-4C78-8E5F-79E147C09F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Kaynak tahsis çizgesi</a:t>
            </a:r>
            <a:br>
              <a:rPr lang="tr-TR" b="1" i="1" u="sng" dirty="0"/>
            </a:br>
            <a:r>
              <a:rPr lang="tr-TR" b="1" i="1" u="sng" dirty="0"/>
              <a:t>(Resource-allocation-graph) algoritması</a:t>
            </a:r>
            <a:endParaRPr lang="tr-TR" dirty="0"/>
          </a:p>
          <a:p>
            <a:r>
              <a:rPr lang="tr-TR" dirty="0"/>
              <a:t>Pi process’i Rj kaynağını istediğinde talep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istek (claim edge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request edge)’e dönüşür. </a:t>
            </a:r>
          </a:p>
          <a:p>
            <a:r>
              <a:rPr lang="tr-TR" dirty="0"/>
              <a:t>Atama (</a:t>
            </a:r>
            <a:r>
              <a:rPr lang="tr-TR" b="1" dirty="0"/>
              <a:t>Assignment edge</a:t>
            </a:r>
            <a:r>
              <a:rPr lang="tr-TR" dirty="0"/>
              <a:t>) yapılabilmesi için </a:t>
            </a:r>
            <a:br>
              <a:rPr lang="tr-TR" dirty="0"/>
            </a:br>
            <a:r>
              <a:rPr lang="tr-TR" dirty="0"/>
              <a:t>resource-allocation graf </a:t>
            </a:r>
            <a:br>
              <a:rPr lang="tr-TR" dirty="0"/>
            </a:br>
            <a:r>
              <a:rPr lang="tr-TR" dirty="0"/>
              <a:t>üzerinde döngü </a:t>
            </a:r>
            <a:br>
              <a:rPr lang="tr-TR" dirty="0"/>
            </a:br>
            <a:r>
              <a:rPr lang="tr-TR" dirty="0"/>
              <a:t>oluşmaması gereklidir. </a:t>
            </a:r>
          </a:p>
          <a:p>
            <a:r>
              <a:rPr lang="tr-TR" dirty="0"/>
              <a:t>Şekilde P2 process’i, </a:t>
            </a:r>
            <a:br>
              <a:rPr lang="tr-TR" dirty="0"/>
            </a:br>
            <a:r>
              <a:rPr lang="tr-TR" dirty="0"/>
              <a:t>R2’yi istediğinde boş </a:t>
            </a:r>
            <a:br>
              <a:rPr lang="tr-TR" dirty="0"/>
            </a:br>
            <a:r>
              <a:rPr lang="tr-TR" dirty="0"/>
              <a:t>olmasına rağmen </a:t>
            </a:r>
            <a:br>
              <a:rPr lang="tr-TR" dirty="0"/>
            </a:br>
            <a:r>
              <a:rPr lang="tr-TR" dirty="0"/>
              <a:t>atanmaz </a:t>
            </a:r>
          </a:p>
          <a:p>
            <a:pPr lvl="1"/>
            <a:r>
              <a:rPr lang="tr-TR" dirty="0"/>
              <a:t>Döngü oluştuğundan sistem unsafe durumuna geçer. </a:t>
            </a:r>
          </a:p>
          <a:p>
            <a:r>
              <a:rPr lang="tr-TR" dirty="0"/>
              <a:t>Çünkü P1 process’i R2’yi istediğinde an deadlock oluşur.</a:t>
            </a:r>
          </a:p>
        </p:txBody>
      </p:sp>
      <p:sp>
        <p:nvSpPr>
          <p:cNvPr id="6" name="Çarpım İşareti 5">
            <a:extLst>
              <a:ext uri="{FF2B5EF4-FFF2-40B4-BE49-F238E27FC236}">
                <a16:creationId xmlns:a16="http://schemas.microsoft.com/office/drawing/2014/main" id="{FFD43E84-31B5-4B5F-B80B-3C02F48799FB}"/>
              </a:ext>
            </a:extLst>
          </p:cNvPr>
          <p:cNvSpPr/>
          <p:nvPr/>
        </p:nvSpPr>
        <p:spPr>
          <a:xfrm>
            <a:off x="6550941" y="2571897"/>
            <a:ext cx="2916281" cy="2692028"/>
          </a:xfrm>
          <a:prstGeom prst="mathMultiply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3560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13DDD2-D428-40CA-AD3B-DEA69D24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Deadlock’tan kaçınma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274540B-1E51-4F60-8E4E-B63A8C12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43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D14C301-79AE-4C78-8E5F-79E147C09F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Banker algoritması</a:t>
            </a:r>
            <a:endParaRPr lang="tr-TR" dirty="0"/>
          </a:p>
          <a:p>
            <a:r>
              <a:rPr lang="tr-TR" b="1" i="1" dirty="0">
                <a:solidFill>
                  <a:srgbClr val="FF0000"/>
                </a:solidFill>
              </a:rPr>
              <a:t>Resource-allocation algoritması</a:t>
            </a:r>
            <a:r>
              <a:rPr lang="tr-TR" dirty="0"/>
              <a:t> </a:t>
            </a:r>
            <a:r>
              <a:rPr lang="tr-TR" b="1" dirty="0"/>
              <a:t>aynı kaynaktan birden fazla olan sistemlerde uygulanamaz</a:t>
            </a:r>
            <a:r>
              <a:rPr lang="tr-TR" dirty="0"/>
              <a:t>. </a:t>
            </a:r>
          </a:p>
          <a:p>
            <a:r>
              <a:rPr lang="tr-TR" dirty="0"/>
              <a:t>Aynı kaynaktan birden fazla olan sistemlerde banker algoritması (</a:t>
            </a:r>
            <a:r>
              <a:rPr lang="tr-TR" b="1" i="1" dirty="0">
                <a:solidFill>
                  <a:srgbClr val="FF0000"/>
                </a:solidFill>
              </a:rPr>
              <a:t>banker’s algorithm</a:t>
            </a:r>
            <a:r>
              <a:rPr lang="tr-TR" dirty="0"/>
              <a:t>) kullanılabilir. </a:t>
            </a:r>
          </a:p>
          <a:p>
            <a:pPr lvl="1"/>
            <a:r>
              <a:rPr lang="tr-TR" dirty="0"/>
              <a:t>Banka sisteminde, bir banka parasını tüm müşterilerinin ihtiyacını karşılayamayacak seviyeye hiçbir zaman düşürmez. </a:t>
            </a:r>
          </a:p>
          <a:p>
            <a:r>
              <a:rPr lang="tr-TR" b="1" dirty="0"/>
              <a:t>Bir process sisteme geldiğinde </a:t>
            </a:r>
            <a:r>
              <a:rPr lang="tr-TR" dirty="0"/>
              <a:t>tüm kaynaklar için </a:t>
            </a:r>
            <a:r>
              <a:rPr lang="tr-TR" b="1" dirty="0"/>
              <a:t>maksimum ihtiyaçlarını bildirir</a:t>
            </a:r>
            <a:r>
              <a:rPr lang="tr-TR" dirty="0"/>
              <a:t>. </a:t>
            </a:r>
          </a:p>
          <a:p>
            <a:pPr lvl="1"/>
            <a:r>
              <a:rPr lang="tr-TR" b="1" dirty="0">
                <a:solidFill>
                  <a:srgbClr val="FF0000"/>
                </a:solidFill>
              </a:rPr>
              <a:t>Bu kaynak miktarı sistemin tüm kaynaklarından fazla olamaz !!! </a:t>
            </a:r>
          </a:p>
          <a:p>
            <a:r>
              <a:rPr lang="tr-TR" b="1" dirty="0"/>
              <a:t>Bir process bir grup kaynak istediğinde</a:t>
            </a:r>
            <a:r>
              <a:rPr lang="tr-TR" dirty="0"/>
              <a:t>, sistem bu atamanın yapılması halinde </a:t>
            </a:r>
            <a:r>
              <a:rPr lang="tr-TR" b="1" dirty="0"/>
              <a:t>safe state’in korunup korunmadığına bakar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72501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13DDD2-D428-40CA-AD3B-DEA69D24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Deadlock’tan kaçınma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274540B-1E51-4F60-8E4E-B63A8C12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44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D14C301-79AE-4C78-8E5F-79E147C09F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Banker algoritması</a:t>
            </a:r>
            <a:endParaRPr lang="tr-TR" dirty="0"/>
          </a:p>
          <a:p>
            <a:r>
              <a:rPr lang="tr-TR" dirty="0"/>
              <a:t>Banker algoritması aşağıdaki veri yapılarını kullanır: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Available: </a:t>
            </a:r>
            <a:r>
              <a:rPr lang="tr-TR" dirty="0"/>
              <a:t>Bir vektördür. Sistemde boştaki tüm kaynakların sayısını tutar.</a:t>
            </a:r>
          </a:p>
          <a:p>
            <a:pPr lvl="2"/>
            <a:r>
              <a:rPr lang="tr-TR" b="1" dirty="0"/>
              <a:t>Available(j) = k</a:t>
            </a:r>
            <a:r>
              <a:rPr lang="tr-TR" dirty="0"/>
              <a:t> ise, sistemdeki </a:t>
            </a:r>
            <a:r>
              <a:rPr lang="tr-TR" b="1" dirty="0"/>
              <a:t>Rj kaynağından k adet </a:t>
            </a:r>
            <a:r>
              <a:rPr lang="tr-TR" b="1" u="sng" dirty="0">
                <a:solidFill>
                  <a:srgbClr val="FF0000"/>
                </a:solidFill>
              </a:rPr>
              <a:t>boştadır</a:t>
            </a:r>
            <a:r>
              <a:rPr lang="tr-TR" dirty="0"/>
              <a:t>.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Max:</a:t>
            </a:r>
            <a:r>
              <a:rPr lang="tr-TR" dirty="0"/>
              <a:t> n * m matristir. Her process’in maksimum kaynak talebini tutar. </a:t>
            </a:r>
          </a:p>
          <a:p>
            <a:pPr lvl="2"/>
            <a:r>
              <a:rPr lang="tr-TR" b="1" dirty="0"/>
              <a:t>Max[i][j] = k</a:t>
            </a:r>
            <a:r>
              <a:rPr lang="tr-TR" dirty="0"/>
              <a:t> ise </a:t>
            </a:r>
            <a:r>
              <a:rPr lang="tr-TR" b="1" dirty="0"/>
              <a:t>Pi process’i Rj kaynağından en fazla k tane </a:t>
            </a:r>
            <a:r>
              <a:rPr lang="tr-TR" b="1" u="sng" dirty="0">
                <a:solidFill>
                  <a:srgbClr val="FF0000"/>
                </a:solidFill>
              </a:rPr>
              <a:t>isteyebilir</a:t>
            </a:r>
            <a:r>
              <a:rPr lang="tr-TR" dirty="0"/>
              <a:t>. 			</a:t>
            </a:r>
          </a:p>
          <a:p>
            <a:pPr marL="274320" lvl="1" indent="0">
              <a:buNone/>
            </a:pPr>
            <a:r>
              <a:rPr lang="tr-TR" dirty="0">
                <a:sym typeface="Wingdings" panose="05000000000000000000" pitchFamily="2" charset="2"/>
              </a:rPr>
              <a:t> 						Devam ediyor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93640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13DDD2-D428-40CA-AD3B-DEA69D24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Deadlock’tan kaçınma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274540B-1E51-4F60-8E4E-B63A8C12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45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D14C301-79AE-4C78-8E5F-79E147C09F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Banker algoritması</a:t>
            </a:r>
            <a:endParaRPr lang="tr-TR" dirty="0"/>
          </a:p>
          <a:p>
            <a:r>
              <a:rPr lang="tr-TR" dirty="0"/>
              <a:t>Banker algoritması aşağıdaki veri yapılarını kullanır: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Allocation:</a:t>
            </a:r>
            <a:r>
              <a:rPr lang="tr-TR" dirty="0"/>
              <a:t> n * m matristir. Her process’in kullanmakta olduğu kaynak miktarını tutar. </a:t>
            </a:r>
          </a:p>
          <a:p>
            <a:pPr lvl="2"/>
            <a:r>
              <a:rPr lang="tr-TR" b="1" dirty="0"/>
              <a:t>Allocation[i][j] = k </a:t>
            </a:r>
            <a:r>
              <a:rPr lang="tr-TR" dirty="0"/>
              <a:t>ise,</a:t>
            </a:r>
            <a:r>
              <a:rPr lang="tr-TR" b="1" dirty="0"/>
              <a:t> Pi process’i Rj kaynağından k adet </a:t>
            </a:r>
            <a:r>
              <a:rPr lang="tr-TR" b="1" u="sng" dirty="0">
                <a:solidFill>
                  <a:srgbClr val="FF0000"/>
                </a:solidFill>
              </a:rPr>
              <a:t>kullanmaktadır</a:t>
            </a:r>
            <a:r>
              <a:rPr lang="tr-TR" dirty="0"/>
              <a:t>. </a:t>
            </a:r>
          </a:p>
          <a:p>
            <a:pPr lvl="1"/>
            <a:r>
              <a:rPr lang="tr-TR" b="1" i="1" u="sng" dirty="0">
                <a:solidFill>
                  <a:srgbClr val="FF0000"/>
                </a:solidFill>
              </a:rPr>
              <a:t>Need:</a:t>
            </a:r>
            <a:r>
              <a:rPr lang="tr-TR" dirty="0"/>
              <a:t> n * m matristir. Her process’in kalan ihtiyaç miktarını tutar. </a:t>
            </a:r>
          </a:p>
          <a:p>
            <a:pPr lvl="2"/>
            <a:r>
              <a:rPr lang="tr-TR" b="1" dirty="0"/>
              <a:t>Need[i][j] = k ise Pi process’i Rj kaynağından k adet daha </a:t>
            </a:r>
            <a:r>
              <a:rPr lang="tr-TR" b="1" u="sng" dirty="0">
                <a:solidFill>
                  <a:srgbClr val="FF0000"/>
                </a:solidFill>
              </a:rPr>
              <a:t>kullanabilir</a:t>
            </a:r>
            <a:r>
              <a:rPr lang="tr-TR" dirty="0"/>
              <a:t>. </a:t>
            </a:r>
          </a:p>
          <a:p>
            <a:pPr lvl="2"/>
            <a:r>
              <a:rPr lang="tr-TR" dirty="0"/>
              <a:t>Need[i][j] = Max[i][j] – Allocation[i][j] olur.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2394747B-7DB0-4BAF-AAB5-7F01DFFDD05E}"/>
              </a:ext>
            </a:extLst>
          </p:cNvPr>
          <p:cNvSpPr/>
          <p:nvPr/>
        </p:nvSpPr>
        <p:spPr>
          <a:xfrm>
            <a:off x="2051720" y="5779556"/>
            <a:ext cx="5220072" cy="101566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2000" dirty="0"/>
              <a:t>Veri yapısındaki veri boyutu (satır) ve değerleri dinamik olarak değişebilir.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Yani: </a:t>
            </a:r>
            <a:r>
              <a:rPr lang="tr-TR" sz="2000" b="1" dirty="0"/>
              <a:t>Çalışan process sayısı değişebilir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54799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13DDD2-D428-40CA-AD3B-DEA69D24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Deadlock’tan kaçınma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274540B-1E51-4F60-8E4E-B63A8C12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46</a:t>
            </a:fld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4C0F4EC-E5A9-4566-9056-FE312DAA9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196752"/>
            <a:ext cx="8312727" cy="513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740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13DDD2-D428-40CA-AD3B-DEA69D24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Deadlock’tan kaçınma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274540B-1E51-4F60-8E4E-B63A8C12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47</a:t>
            </a:fld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D4F5333-052D-4F76-BCC7-D027B8ECE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7096"/>
            <a:ext cx="8312727" cy="535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698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48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r-TR" dirty="0"/>
              <a:t>Sistem modeli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 tanımı ve özellikleri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 yönetimi için metotlar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 önleme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Deadlock’tan kaçınma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Deadlock algılama</a:t>
            </a:r>
            <a:r>
              <a:rPr lang="tr-TR" dirty="0"/>
              <a:t>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Deadlock’tan kurtulma</a:t>
            </a:r>
          </a:p>
        </p:txBody>
      </p:sp>
    </p:spTree>
    <p:extLst>
      <p:ext uri="{BB962C8B-B14F-4D97-AF65-F5344CB8AC3E}">
        <p14:creationId xmlns:p14="http://schemas.microsoft.com/office/powerpoint/2010/main" val="20450408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2BF599-D186-4A7E-8461-1D497BA25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 algılama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D8B8528-6193-49B2-818B-E668684C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49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30A226A-0FD6-432E-B181-F210A9EBFC8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Bir sistem </a:t>
            </a:r>
            <a:r>
              <a:rPr lang="tr-TR" b="1" dirty="0"/>
              <a:t>deadlock önleme veya deadlock’tan kaçınma algoritmasına sahip değilse</a:t>
            </a:r>
            <a:r>
              <a:rPr lang="tr-TR" dirty="0"/>
              <a:t>, </a:t>
            </a:r>
            <a:r>
              <a:rPr lang="tr-TR" b="1" dirty="0">
                <a:solidFill>
                  <a:srgbClr val="FF0000"/>
                </a:solidFill>
              </a:rPr>
              <a:t>deadlock</a:t>
            </a:r>
            <a:r>
              <a:rPr lang="tr-TR" dirty="0"/>
              <a:t> oluşabilir. </a:t>
            </a:r>
          </a:p>
          <a:p>
            <a:r>
              <a:rPr lang="tr-TR" dirty="0"/>
              <a:t>Bu tür bir sistem, deadlock probleminin çözümü için aşağıdakileri sağlayabilir: </a:t>
            </a:r>
          </a:p>
          <a:p>
            <a:pPr lvl="1"/>
            <a:r>
              <a:rPr lang="tr-TR" b="1" dirty="0"/>
              <a:t>Sistemin deadlock durumunda olup olmadığına karar verecek bir algoritma </a:t>
            </a:r>
          </a:p>
          <a:p>
            <a:pPr lvl="1"/>
            <a:r>
              <a:rPr lang="tr-TR" b="1" dirty="0"/>
              <a:t>Deadlock durumunun çözülmesi için bir algoritma </a:t>
            </a:r>
          </a:p>
          <a:p>
            <a:r>
              <a:rPr lang="tr-TR" dirty="0"/>
              <a:t>Deadlock algılama algoritmaları;</a:t>
            </a:r>
          </a:p>
          <a:p>
            <a:pPr lvl="1"/>
            <a:r>
              <a:rPr lang="tr-TR" b="1" dirty="0"/>
              <a:t>her kaynaktan bir tane olması veya </a:t>
            </a:r>
          </a:p>
          <a:p>
            <a:pPr lvl="1"/>
            <a:r>
              <a:rPr lang="tr-TR" b="1" dirty="0"/>
              <a:t>her kaynaktan birden fazla olması </a:t>
            </a:r>
          </a:p>
          <a:p>
            <a:pPr marL="0" indent="0">
              <a:buNone/>
            </a:pPr>
            <a:r>
              <a:rPr lang="tr-TR" dirty="0"/>
              <a:t>   durumuna göre farklılık gösterir.</a:t>
            </a:r>
          </a:p>
        </p:txBody>
      </p:sp>
    </p:spTree>
    <p:extLst>
      <p:ext uri="{BB962C8B-B14F-4D97-AF65-F5344CB8AC3E}">
        <p14:creationId xmlns:p14="http://schemas.microsoft.com/office/powerpoint/2010/main" val="1890760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878669-3BE2-4FE9-B114-F838DC4A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Sistem modeli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D2F910F0-D285-44FA-B81D-C5B21F33D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1178FBC-1A5D-4775-920E-4EAC07C0772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Bir process, bir kaynağı kullanmadan önce istek yapar (</a:t>
            </a:r>
            <a:r>
              <a:rPr lang="tr-TR" b="1" i="1" dirty="0">
                <a:solidFill>
                  <a:srgbClr val="FF0000"/>
                </a:solidFill>
              </a:rPr>
              <a:t>request</a:t>
            </a:r>
            <a:r>
              <a:rPr lang="tr-TR" dirty="0"/>
              <a:t>), kullandıktan sonra da serbest bırakır (</a:t>
            </a:r>
            <a:r>
              <a:rPr lang="tr-TR" b="1" i="1" dirty="0">
                <a:solidFill>
                  <a:srgbClr val="FF0000"/>
                </a:solidFill>
              </a:rPr>
              <a:t>release</a:t>
            </a:r>
            <a:r>
              <a:rPr lang="tr-TR" dirty="0"/>
              <a:t>). </a:t>
            </a:r>
          </a:p>
          <a:p>
            <a:r>
              <a:rPr lang="tr-TR" dirty="0"/>
              <a:t>Bir process bir kaynağı aşağıdaki sırayla kullanır: </a:t>
            </a:r>
          </a:p>
          <a:p>
            <a:pPr lvl="1"/>
            <a:r>
              <a:rPr lang="tr-TR" b="1" dirty="0">
                <a:solidFill>
                  <a:srgbClr val="FF0000"/>
                </a:solidFill>
              </a:rPr>
              <a:t>Request</a:t>
            </a:r>
            <a:r>
              <a:rPr lang="tr-TR" dirty="0"/>
              <a:t>: Process kaynağa istek yapar. Kaynak</a:t>
            </a:r>
            <a:r>
              <a:rPr lang="tr-TR" b="1" dirty="0"/>
              <a:t> kullanılabilir değilse bekler</a:t>
            </a:r>
            <a:r>
              <a:rPr lang="tr-TR" dirty="0"/>
              <a:t>. </a:t>
            </a:r>
          </a:p>
          <a:p>
            <a:pPr lvl="1"/>
            <a:r>
              <a:rPr lang="tr-TR" b="1" dirty="0">
                <a:solidFill>
                  <a:srgbClr val="FF0000"/>
                </a:solidFill>
              </a:rPr>
              <a:t>Use</a:t>
            </a:r>
            <a:r>
              <a:rPr lang="tr-TR" dirty="0"/>
              <a:t>: Process kaynak üzerindeki </a:t>
            </a:r>
            <a:r>
              <a:rPr lang="tr-TR" b="1" dirty="0"/>
              <a:t>işlemini gerçekleştirir</a:t>
            </a:r>
            <a:r>
              <a:rPr lang="tr-TR" dirty="0"/>
              <a:t>. </a:t>
            </a:r>
          </a:p>
          <a:p>
            <a:pPr lvl="1"/>
            <a:r>
              <a:rPr lang="tr-TR" b="1" dirty="0">
                <a:solidFill>
                  <a:srgbClr val="FF0000"/>
                </a:solidFill>
              </a:rPr>
              <a:t>Release</a:t>
            </a:r>
            <a:r>
              <a:rPr lang="tr-TR" dirty="0"/>
              <a:t>: Process kaynağı </a:t>
            </a:r>
            <a:r>
              <a:rPr lang="tr-TR" b="1" dirty="0"/>
              <a:t>serbest bırakır</a:t>
            </a:r>
            <a:r>
              <a:rPr lang="tr-TR" dirty="0"/>
              <a:t>. </a:t>
            </a:r>
          </a:p>
          <a:p>
            <a:r>
              <a:rPr lang="tr-TR" dirty="0"/>
              <a:t>Cihazlar için </a:t>
            </a:r>
            <a:r>
              <a:rPr lang="tr-TR" b="1" dirty="0"/>
              <a:t>request()</a:t>
            </a:r>
            <a:r>
              <a:rPr lang="tr-TR" dirty="0"/>
              <a:t> ve </a:t>
            </a:r>
            <a:r>
              <a:rPr lang="tr-TR" b="1" dirty="0"/>
              <a:t>release()</a:t>
            </a:r>
            <a:r>
              <a:rPr lang="tr-TR" dirty="0"/>
              <a:t>, </a:t>
            </a:r>
            <a:br>
              <a:rPr lang="tr-TR" dirty="0"/>
            </a:br>
            <a:r>
              <a:rPr lang="tr-TR" dirty="0"/>
              <a:t>Dosyalar için </a:t>
            </a:r>
            <a:r>
              <a:rPr lang="tr-TR" b="1" dirty="0"/>
              <a:t>open()</a:t>
            </a:r>
            <a:r>
              <a:rPr lang="tr-TR" dirty="0"/>
              <a:t> ve </a:t>
            </a:r>
            <a:r>
              <a:rPr lang="tr-TR" b="1" dirty="0"/>
              <a:t>close()</a:t>
            </a:r>
            <a:r>
              <a:rPr lang="tr-TR" dirty="0"/>
              <a:t>, </a:t>
            </a:r>
            <a:br>
              <a:rPr lang="tr-TR" dirty="0"/>
            </a:br>
            <a:r>
              <a:rPr lang="tr-TR" dirty="0"/>
              <a:t>Hafıza için </a:t>
            </a:r>
            <a:r>
              <a:rPr lang="tr-TR" b="1" dirty="0"/>
              <a:t>allocate()</a:t>
            </a:r>
            <a:r>
              <a:rPr lang="tr-TR" dirty="0"/>
              <a:t> ve </a:t>
            </a:r>
            <a:r>
              <a:rPr lang="tr-TR" b="1" dirty="0"/>
              <a:t>free()</a:t>
            </a:r>
            <a:r>
              <a:rPr lang="tr-TR" dirty="0"/>
              <a:t> şeklindedir.</a:t>
            </a:r>
          </a:p>
        </p:txBody>
      </p:sp>
    </p:spTree>
    <p:extLst>
      <p:ext uri="{BB962C8B-B14F-4D97-AF65-F5344CB8AC3E}">
        <p14:creationId xmlns:p14="http://schemas.microsoft.com/office/powerpoint/2010/main" val="33176155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19B033F-5457-4AD6-9C89-B6EE5AEDD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476" y="2585825"/>
            <a:ext cx="5104020" cy="3075423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72BF599-D186-4A7E-8461-1D497BA25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 algılama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D8B8528-6193-49B2-818B-E668684C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50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30A226A-0FD6-432E-B181-F210A9EBFC8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u="sng" dirty="0"/>
              <a:t>Her kaynaktan bir örnek olması </a:t>
            </a:r>
          </a:p>
          <a:p>
            <a:r>
              <a:rPr lang="tr-TR" dirty="0"/>
              <a:t>Kaynak tahsis çizgesi (</a:t>
            </a:r>
            <a:r>
              <a:rPr lang="tr-TR" b="1" dirty="0">
                <a:solidFill>
                  <a:srgbClr val="FF0000"/>
                </a:solidFill>
              </a:rPr>
              <a:t>Resource-allocation graph</a:t>
            </a:r>
            <a:r>
              <a:rPr lang="tr-TR" dirty="0"/>
              <a:t>) kullanılarak bekleme (</a:t>
            </a:r>
            <a:r>
              <a:rPr lang="tr-TR" b="1" i="1" dirty="0">
                <a:solidFill>
                  <a:srgbClr val="FF0000"/>
                </a:solidFill>
              </a:rPr>
              <a:t>wait-for</a:t>
            </a:r>
            <a:r>
              <a:rPr lang="tr-TR" dirty="0"/>
              <a:t>) çizgesi oluşturulabilir. </a:t>
            </a:r>
          </a:p>
          <a:p>
            <a:r>
              <a:rPr lang="tr-TR" dirty="0"/>
              <a:t>Wait-for çizgesinde, </a:t>
            </a:r>
            <a:br>
              <a:rPr lang="tr-TR" dirty="0"/>
            </a:br>
            <a:r>
              <a:rPr lang="tr-TR" dirty="0"/>
              <a:t>kaynak düğümleri </a:t>
            </a:r>
            <a:br>
              <a:rPr lang="tr-TR" dirty="0"/>
            </a:br>
            <a:r>
              <a:rPr lang="tr-TR" dirty="0"/>
              <a:t>kaldırılarak </a:t>
            </a:r>
            <a:br>
              <a:rPr lang="tr-TR" dirty="0"/>
            </a:br>
            <a:r>
              <a:rPr lang="tr-TR" dirty="0"/>
              <a:t>sadece process </a:t>
            </a:r>
            <a:br>
              <a:rPr lang="tr-TR" dirty="0"/>
            </a:br>
            <a:r>
              <a:rPr lang="tr-TR" dirty="0"/>
              <a:t>düğümleri bırakılır. </a:t>
            </a:r>
          </a:p>
          <a:p>
            <a:pPr lvl="1"/>
            <a:r>
              <a:rPr lang="tr-TR" dirty="0"/>
              <a:t>Bu çizgede döngü </a:t>
            </a:r>
            <a:br>
              <a:rPr lang="tr-TR" dirty="0"/>
            </a:br>
            <a:r>
              <a:rPr lang="tr-TR" dirty="0"/>
              <a:t>varsa deadlock </a:t>
            </a:r>
            <a:br>
              <a:rPr lang="tr-TR" dirty="0"/>
            </a:br>
            <a:r>
              <a:rPr lang="tr-TR" dirty="0"/>
              <a:t>vardır </a:t>
            </a:r>
            <a:br>
              <a:rPr lang="tr-TR" dirty="0"/>
            </a:br>
            <a:r>
              <a:rPr lang="tr-TR" dirty="0"/>
              <a:t>(P1, P2, P3, P4).</a:t>
            </a:r>
          </a:p>
        </p:txBody>
      </p:sp>
    </p:spTree>
    <p:extLst>
      <p:ext uri="{BB962C8B-B14F-4D97-AF65-F5344CB8AC3E}">
        <p14:creationId xmlns:p14="http://schemas.microsoft.com/office/powerpoint/2010/main" val="30208144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2BF599-D186-4A7E-8461-1D497BA25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 algılama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D8B8528-6193-49B2-818B-E668684C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51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30A226A-0FD6-432E-B181-F210A9EBFC8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Her kaynaktan birden fazla örnek olması</a:t>
            </a:r>
            <a:r>
              <a:rPr lang="tr-TR" dirty="0"/>
              <a:t> </a:t>
            </a:r>
          </a:p>
          <a:p>
            <a:r>
              <a:rPr lang="tr-TR" dirty="0"/>
              <a:t>Bu tür sistemlerde birden fazla veri yapısı kullanılır:</a:t>
            </a:r>
          </a:p>
          <a:p>
            <a:pPr lvl="1"/>
            <a:r>
              <a:rPr lang="tr-TR" b="1" dirty="0">
                <a:solidFill>
                  <a:srgbClr val="FF0000"/>
                </a:solidFill>
              </a:rPr>
              <a:t>Available:</a:t>
            </a:r>
            <a:r>
              <a:rPr lang="tr-TR" dirty="0"/>
              <a:t> </a:t>
            </a:r>
            <a:r>
              <a:rPr lang="tr-TR" b="1" dirty="0"/>
              <a:t>Her kaynak türü için boştaki kaynak sayısını tutar</a:t>
            </a:r>
            <a:r>
              <a:rPr lang="tr-TR" dirty="0"/>
              <a:t>. </a:t>
            </a:r>
          </a:p>
          <a:p>
            <a:pPr lvl="1"/>
            <a:r>
              <a:rPr lang="tr-TR" b="1" dirty="0">
                <a:solidFill>
                  <a:srgbClr val="FF0000"/>
                </a:solidFill>
              </a:rPr>
              <a:t>Allocation:</a:t>
            </a:r>
            <a:r>
              <a:rPr lang="tr-TR" dirty="0"/>
              <a:t> n * m matristir. </a:t>
            </a:r>
            <a:r>
              <a:rPr lang="tr-TR" b="1" dirty="0"/>
              <a:t>Her process için mevcut atanmış kaynak sayısını tutar</a:t>
            </a:r>
            <a:r>
              <a:rPr lang="tr-TR" dirty="0"/>
              <a:t>. </a:t>
            </a:r>
          </a:p>
          <a:p>
            <a:pPr lvl="1"/>
            <a:r>
              <a:rPr lang="tr-TR" b="1" dirty="0">
                <a:solidFill>
                  <a:srgbClr val="FF0000"/>
                </a:solidFill>
              </a:rPr>
              <a:t>Request</a:t>
            </a:r>
            <a:r>
              <a:rPr lang="tr-TR" dirty="0"/>
              <a:t>: n * m matristir. </a:t>
            </a:r>
            <a:r>
              <a:rPr lang="tr-TR" b="1" dirty="0"/>
              <a:t>Her process’in mevcut istek sayısını tutar</a:t>
            </a:r>
            <a:r>
              <a:rPr lang="tr-TR" dirty="0"/>
              <a:t>. Request[i][j] = k ise:</a:t>
            </a:r>
          </a:p>
          <a:p>
            <a:pPr lvl="2"/>
            <a:r>
              <a:rPr lang="tr-TR" b="1" dirty="0"/>
              <a:t>Pi process’i Rj kaynağından k tane daha istemektedir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21777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2BF599-D186-4A7E-8461-1D497BA25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 algılama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D8B8528-6193-49B2-818B-E668684C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30A226A-0FD6-432E-B181-F210A9EBFC8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Her kaynaktan birden fazla örnek olması</a:t>
            </a:r>
            <a:r>
              <a:rPr lang="tr-TR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08DF235-0411-47FD-8C10-FC46C87CE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45" y="1844824"/>
            <a:ext cx="8312727" cy="472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828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53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r-TR" dirty="0"/>
              <a:t>Sistem modeli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 tanımı ve özellikleri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 yönetimi için metotlar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 önleme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Deadlock’tan kaçınma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 algılama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Deadlock’tan kurtulma</a:t>
            </a:r>
          </a:p>
        </p:txBody>
      </p:sp>
    </p:spTree>
    <p:extLst>
      <p:ext uri="{BB962C8B-B14F-4D97-AF65-F5344CB8AC3E}">
        <p14:creationId xmlns:p14="http://schemas.microsoft.com/office/powerpoint/2010/main" val="28895459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907F47-9D6C-4A78-8522-8DD9D383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Deadlock’tan kurtulma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CE90AED-6CF6-4E80-B184-A2562865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54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FE129A4-2705-4B2F-97E7-C28B85B9181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78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Süreç sonlandırma (Process termination)</a:t>
            </a:r>
            <a:r>
              <a:rPr lang="tr-TR" dirty="0"/>
              <a:t> </a:t>
            </a:r>
          </a:p>
          <a:p>
            <a:r>
              <a:rPr lang="tr-TR" dirty="0"/>
              <a:t>Sistemde deadlock </a:t>
            </a:r>
            <a:r>
              <a:rPr lang="tr-TR" b="1" dirty="0"/>
              <a:t>oluştuğunda operatör tarafından elle giderilebilir</a:t>
            </a:r>
            <a:r>
              <a:rPr lang="tr-TR" dirty="0"/>
              <a:t>. </a:t>
            </a:r>
          </a:p>
          <a:p>
            <a:pPr lvl="1"/>
            <a:r>
              <a:rPr lang="tr-TR" dirty="0"/>
              <a:t>Unix’te </a:t>
            </a:r>
            <a:r>
              <a:rPr lang="tr-TR" b="1" dirty="0">
                <a:solidFill>
                  <a:srgbClr val="FF0000"/>
                </a:solidFill>
                <a:latin typeface="Consolas" panose="020B0609020204030204" pitchFamily="49" charset="0"/>
              </a:rPr>
              <a:t>kill</a:t>
            </a:r>
            <a:r>
              <a:rPr lang="tr-TR" dirty="0"/>
              <a:t> komutu.</a:t>
            </a:r>
          </a:p>
          <a:p>
            <a:r>
              <a:rPr lang="tr-TR" b="1" dirty="0"/>
              <a:t>Sistem otomatik olarak deadlock kurtarma yapabilir</a:t>
            </a:r>
            <a:r>
              <a:rPr lang="tr-TR" dirty="0"/>
              <a:t>. </a:t>
            </a:r>
          </a:p>
          <a:p>
            <a:r>
              <a:rPr lang="tr-TR" dirty="0"/>
              <a:t>Process termination yönteminde 2 tür çözüm olabilir: </a:t>
            </a:r>
          </a:p>
          <a:p>
            <a:pPr lvl="1"/>
            <a:r>
              <a:rPr lang="tr-TR" b="1" dirty="0"/>
              <a:t>Tüm deadlock durumundaki process’ler sonlandırılır</a:t>
            </a:r>
            <a:r>
              <a:rPr lang="tr-TR" dirty="0"/>
              <a:t>. Process’lerin sonuçları kaybolabilir. </a:t>
            </a:r>
          </a:p>
          <a:p>
            <a:pPr lvl="1"/>
            <a:r>
              <a:rPr lang="tr-TR" b="1" dirty="0"/>
              <a:t>Deadlock döngüsü ortadan kalkıncaya kadar her adımda bir deadlock process sonlandırılır</a:t>
            </a:r>
            <a:r>
              <a:rPr lang="tr-TR" dirty="0"/>
              <a:t>. Her süreç sonlandığında deadlock döngüsü kontrolü yapılması gereklidir. </a:t>
            </a:r>
          </a:p>
          <a:p>
            <a:r>
              <a:rPr lang="tr-TR" dirty="0"/>
              <a:t>Bir process’in sonlandırılması sonucunda tutarsızlıklar ortaya çıkabilir. </a:t>
            </a:r>
          </a:p>
          <a:p>
            <a:pPr lvl="1"/>
            <a:r>
              <a:rPr lang="tr-TR" dirty="0"/>
              <a:t>Dosya yazma işlemi yarıda kalabilir. </a:t>
            </a:r>
          </a:p>
          <a:p>
            <a:pPr lvl="1"/>
            <a:r>
              <a:rPr lang="tr-TR" dirty="0"/>
              <a:t>Yazıcıda devam eden yazdırma işlemi yarıda kalabilir.</a:t>
            </a:r>
          </a:p>
        </p:txBody>
      </p:sp>
    </p:spTree>
    <p:extLst>
      <p:ext uri="{BB962C8B-B14F-4D97-AF65-F5344CB8AC3E}">
        <p14:creationId xmlns:p14="http://schemas.microsoft.com/office/powerpoint/2010/main" val="26722142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907F47-9D6C-4A78-8522-8DD9D383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Deadlock’tan kurtulma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CE90AED-6CF6-4E80-B184-A2562865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55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FE129A4-2705-4B2F-97E7-C28B85B9181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78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u="sng" dirty="0"/>
              <a:t>Süreç sonlandırma (Resource preemption)</a:t>
            </a:r>
            <a:r>
              <a:rPr lang="tr-TR" dirty="0"/>
              <a:t> </a:t>
            </a:r>
          </a:p>
          <a:p>
            <a:r>
              <a:rPr lang="tr-TR" b="1" dirty="0"/>
              <a:t>Deadlock döngüsü ortadan kalkıncaya kadar</a:t>
            </a:r>
            <a:r>
              <a:rPr lang="tr-TR" dirty="0"/>
              <a:t> process’lere atanmış kaynaklar alınarak başka process’lere atanır. </a:t>
            </a:r>
          </a:p>
          <a:p>
            <a:pPr lvl="1"/>
            <a:r>
              <a:rPr lang="tr-TR" b="1" u="sng" dirty="0">
                <a:solidFill>
                  <a:srgbClr val="FF0000"/>
                </a:solidFill>
              </a:rPr>
              <a:t>Bir kurban seçme</a:t>
            </a:r>
            <a:r>
              <a:rPr lang="tr-TR" dirty="0"/>
              <a:t>: Kaynak veya process seçiminde maliyet hesaplanabilir. Deadlock olma sıklığı, çalışma süresi, vb. </a:t>
            </a:r>
          </a:p>
          <a:p>
            <a:pPr lvl="1"/>
            <a:r>
              <a:rPr lang="tr-TR" b="1" u="sng" dirty="0">
                <a:solidFill>
                  <a:srgbClr val="FF0000"/>
                </a:solidFill>
              </a:rPr>
              <a:t>Başa sar</a:t>
            </a:r>
            <a:r>
              <a:rPr lang="tr-TR" dirty="0"/>
              <a:t>: Bir process’ten bir kaynağı alınca, normal çalışmasına devam edip etmeyeceğine karar verilir. Buna karar vermek zor olduğundan process sonlandırılır ve yeniden başlatılır. </a:t>
            </a:r>
          </a:p>
          <a:p>
            <a:pPr lvl="1"/>
            <a:r>
              <a:rPr lang="tr-TR" b="1" u="sng" dirty="0">
                <a:solidFill>
                  <a:srgbClr val="FF0000"/>
                </a:solidFill>
              </a:rPr>
              <a:t>Açlıktan ölme</a:t>
            </a:r>
            <a:r>
              <a:rPr lang="tr-TR" dirty="0"/>
              <a:t>: </a:t>
            </a:r>
            <a:r>
              <a:rPr lang="tr-TR" b="1" dirty="0"/>
              <a:t>Eğer bir process sürekli kesili-yorsa görevini hiçbir zaman tamamlayamaya-bilir (</a:t>
            </a:r>
            <a:r>
              <a:rPr lang="tr-TR" b="1" i="1" dirty="0">
                <a:solidFill>
                  <a:srgbClr val="FF0000"/>
                </a:solidFill>
              </a:rPr>
              <a:t>starvation</a:t>
            </a:r>
            <a:r>
              <a:rPr lang="tr-TR" b="1" dirty="0"/>
              <a:t>)</a:t>
            </a:r>
            <a:r>
              <a:rPr lang="tr-TR" dirty="0"/>
              <a:t>. Bir process’in kurban olarak seçilmesinde maksimum limit belirlenebilir.</a:t>
            </a:r>
          </a:p>
        </p:txBody>
      </p:sp>
    </p:spTree>
    <p:extLst>
      <p:ext uri="{BB962C8B-B14F-4D97-AF65-F5344CB8AC3E}">
        <p14:creationId xmlns:p14="http://schemas.microsoft.com/office/powerpoint/2010/main" val="27895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878669-3BE2-4FE9-B114-F838DC4A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Sistem modeli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D2F910F0-D285-44FA-B81D-C5B21F33D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1178FBC-1A5D-4775-920E-4EAC07C0772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Request ve release işlemleri,</a:t>
            </a:r>
          </a:p>
          <a:p>
            <a:pPr lvl="1"/>
            <a:r>
              <a:rPr lang="tr-TR" dirty="0"/>
              <a:t>Semaforlar için </a:t>
            </a:r>
            <a:r>
              <a:rPr lang="tr-TR" b="1" dirty="0"/>
              <a:t>wait()</a:t>
            </a:r>
            <a:r>
              <a:rPr lang="tr-TR" dirty="0"/>
              <a:t> ve </a:t>
            </a:r>
            <a:r>
              <a:rPr lang="tr-TR" b="1" dirty="0"/>
              <a:t>signal()</a:t>
            </a:r>
            <a:r>
              <a:rPr lang="tr-TR" dirty="0"/>
              <a:t>, </a:t>
            </a:r>
          </a:p>
          <a:p>
            <a:pPr lvl="1"/>
            <a:r>
              <a:rPr lang="tr-TR" dirty="0"/>
              <a:t>Mutex kilitlemesi için </a:t>
            </a:r>
            <a:r>
              <a:rPr lang="tr-TR" b="1" dirty="0"/>
              <a:t>acquire()</a:t>
            </a:r>
            <a:r>
              <a:rPr lang="tr-TR" dirty="0"/>
              <a:t> ve </a:t>
            </a:r>
            <a:r>
              <a:rPr lang="tr-TR" b="1" dirty="0"/>
              <a:t>release()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   şeklinde tanımlanabilir. </a:t>
            </a:r>
          </a:p>
          <a:p>
            <a:r>
              <a:rPr lang="tr-TR" b="1" dirty="0"/>
              <a:t>İşletim sistemleri </a:t>
            </a:r>
            <a:r>
              <a:rPr lang="tr-TR" dirty="0"/>
              <a:t>kaynakların boş veya atanmış olduğunu </a:t>
            </a:r>
            <a:r>
              <a:rPr lang="tr-TR" b="1" dirty="0"/>
              <a:t>bir tablo ile tutarlar</a:t>
            </a:r>
            <a:r>
              <a:rPr lang="tr-TR" dirty="0"/>
              <a:t>. </a:t>
            </a:r>
          </a:p>
          <a:p>
            <a:r>
              <a:rPr lang="tr-TR" dirty="0"/>
              <a:t>Kaynaklar, </a:t>
            </a:r>
            <a:r>
              <a:rPr lang="tr-TR" b="1" dirty="0"/>
              <a:t>fiziksel</a:t>
            </a:r>
            <a:r>
              <a:rPr lang="tr-TR" dirty="0"/>
              <a:t> (yazıcı, hafıza alanı, …) veya </a:t>
            </a:r>
            <a:r>
              <a:rPr lang="tr-TR" b="1" dirty="0"/>
              <a:t>mantıksal</a:t>
            </a:r>
            <a:r>
              <a:rPr lang="tr-TR" dirty="0"/>
              <a:t> (semafor, mutex lock) olabilir. </a:t>
            </a:r>
          </a:p>
          <a:p>
            <a:r>
              <a:rPr lang="tr-TR" dirty="0"/>
              <a:t>Multithread uygulama geliştiriciler deadlock olasılığına dikkat etmelidir.</a:t>
            </a:r>
          </a:p>
        </p:txBody>
      </p:sp>
    </p:spTree>
    <p:extLst>
      <p:ext uri="{BB962C8B-B14F-4D97-AF65-F5344CB8AC3E}">
        <p14:creationId xmlns:p14="http://schemas.microsoft.com/office/powerpoint/2010/main" val="3526852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878669-3BE2-4FE9-B114-F838DC4A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Sistem modeli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D2F910F0-D285-44FA-B81D-C5B21F33D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1178FBC-1A5D-4775-920E-4EAC07C0772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Bir sistemde, 3 tane CD WR sürücüsü olsun. </a:t>
            </a:r>
          </a:p>
          <a:p>
            <a:pPr lvl="1"/>
            <a:r>
              <a:rPr lang="tr-TR" dirty="0"/>
              <a:t>3 process bu kaynakları kullanırken, </a:t>
            </a:r>
          </a:p>
          <a:p>
            <a:pPr lvl="1"/>
            <a:r>
              <a:rPr lang="tr-TR" dirty="0"/>
              <a:t>her process diğer CD WR sürücülerden birisine istek yaparsa deadlock oluşur. </a:t>
            </a:r>
          </a:p>
          <a:p>
            <a:r>
              <a:rPr lang="tr-TR" dirty="0"/>
              <a:t>Bir sistemde, 1 yazıcı ve 1 DVD sürücü olsun. </a:t>
            </a:r>
          </a:p>
          <a:p>
            <a:pPr lvl="1"/>
            <a:r>
              <a:rPr lang="tr-TR" dirty="0"/>
              <a:t>P0 process’i yazıcıyı, </a:t>
            </a:r>
          </a:p>
          <a:p>
            <a:pPr lvl="1"/>
            <a:r>
              <a:rPr lang="tr-TR" dirty="0"/>
              <a:t>P1 process’i DVD sürücüyü tutarken, </a:t>
            </a:r>
          </a:p>
          <a:p>
            <a:pPr lvl="1"/>
            <a:r>
              <a:rPr lang="tr-TR" dirty="0"/>
              <a:t>P1 yazıcıya ve P0 DVD sürücüye istek yaparsa deadlock oluşur. </a:t>
            </a:r>
          </a:p>
        </p:txBody>
      </p:sp>
    </p:spTree>
    <p:extLst>
      <p:ext uri="{BB962C8B-B14F-4D97-AF65-F5344CB8AC3E}">
        <p14:creationId xmlns:p14="http://schemas.microsoft.com/office/powerpoint/2010/main" val="259324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r-TR" dirty="0"/>
              <a:t>Sistem modeli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Deadlock tanımı ve özellikleri</a:t>
            </a:r>
            <a:r>
              <a:rPr lang="tr-TR" dirty="0"/>
              <a:t>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 yönetimi için metotlar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 önleme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Deadlock’tan kaçınma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 algılama </a:t>
            </a:r>
          </a:p>
          <a:p>
            <a:pPr>
              <a:spcBef>
                <a:spcPts val="600"/>
              </a:spcBef>
            </a:pPr>
            <a:r>
              <a:rPr lang="tr-TR" dirty="0"/>
              <a:t>Deadlock’tan kurtulma</a:t>
            </a:r>
          </a:p>
        </p:txBody>
      </p:sp>
    </p:spTree>
    <p:extLst>
      <p:ext uri="{BB962C8B-B14F-4D97-AF65-F5344CB8AC3E}">
        <p14:creationId xmlns:p14="http://schemas.microsoft.com/office/powerpoint/2010/main" val="97177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C58B64-6E05-46D8-AC45-08D04265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Deadlock tanımı ve özellikleri,</a:t>
            </a:r>
            <a:br>
              <a:rPr lang="tr-TR" dirty="0"/>
            </a:br>
            <a:r>
              <a:rPr lang="tr-TR" dirty="0"/>
              <a:t>Gerekli şartlar 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ABDE6F7-0D6A-4474-A4EF-014E6E0E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440D122-521B-4CCA-8332-24FAA320F8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/>
          </a:bodyPr>
          <a:lstStyle/>
          <a:p>
            <a:r>
              <a:rPr lang="tr-TR" b="1" dirty="0"/>
              <a:t>Aşağıdaki 4 şart aynı anda oluştuğunda deadlock ortaya</a:t>
            </a:r>
            <a:r>
              <a:rPr lang="tr-TR" dirty="0"/>
              <a:t> </a:t>
            </a:r>
            <a:r>
              <a:rPr lang="tr-TR" b="1" dirty="0"/>
              <a:t>çıkabilir</a:t>
            </a:r>
            <a:r>
              <a:rPr lang="tr-TR" dirty="0"/>
              <a:t>: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Mutual exclusion</a:t>
            </a:r>
            <a:r>
              <a:rPr lang="tr-TR" dirty="0"/>
              <a:t>: Paylaşımsız kaynak bir process tara-fından tutulurken </a:t>
            </a:r>
            <a:r>
              <a:rPr lang="tr-TR" b="1" dirty="0"/>
              <a:t>başka bir process bu kaynağa istek yaparsa</a:t>
            </a:r>
            <a:r>
              <a:rPr lang="tr-TR" dirty="0"/>
              <a:t>, ikinci process kaynak boşalıncaya kadar bekler.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Hold and wait</a:t>
            </a:r>
            <a:r>
              <a:rPr lang="tr-TR" dirty="0"/>
              <a:t>: Bir process </a:t>
            </a:r>
            <a:r>
              <a:rPr lang="tr-TR" b="1" dirty="0"/>
              <a:t>bir kaynağı tutarken, başka bir kaynağı da bekler durumundadır</a:t>
            </a:r>
            <a:r>
              <a:rPr lang="tr-TR" dirty="0"/>
              <a:t>. Bu kaynak ise başka bir process tarafından kullanılır durumdadır.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No preemption</a:t>
            </a:r>
            <a:r>
              <a:rPr lang="tr-TR" dirty="0"/>
              <a:t>: </a:t>
            </a:r>
            <a:r>
              <a:rPr lang="tr-TR" b="1" dirty="0"/>
              <a:t>Kaynaklar önceden boşaltılamaz</a:t>
            </a:r>
            <a:r>
              <a:rPr lang="tr-TR" dirty="0"/>
              <a:t>. Bir kaynağın boşaltılması için kullanan process’in serbest bırakması gereklidir. </a:t>
            </a:r>
          </a:p>
          <a:p>
            <a:pPr lvl="1"/>
            <a:r>
              <a:rPr lang="tr-TR" b="1" dirty="0">
                <a:solidFill>
                  <a:srgbClr val="FF0000"/>
                </a:solidFill>
              </a:rPr>
              <a:t>Circular wait</a:t>
            </a:r>
            <a:r>
              <a:rPr lang="tr-TR" dirty="0"/>
              <a:t>: </a:t>
            </a:r>
            <a:r>
              <a:rPr lang="tr-TR" b="1" dirty="0"/>
              <a:t>{P0, P1, …, Pn} processleri birbirini beklemektedir</a:t>
            </a:r>
            <a:r>
              <a:rPr lang="tr-TR" dirty="0"/>
              <a:t>. P0 process’i P1’i, P1 process’i P2’yi, …, </a:t>
            </a:r>
            <a:r>
              <a:rPr lang="tr-TR" b="1" dirty="0"/>
              <a:t>Pn process’i de P0’ı</a:t>
            </a:r>
            <a:r>
              <a:rPr lang="tr-TR" dirty="0"/>
              <a:t> beklemektedir. </a:t>
            </a:r>
          </a:p>
        </p:txBody>
      </p:sp>
    </p:spTree>
    <p:extLst>
      <p:ext uri="{BB962C8B-B14F-4D97-AF65-F5344CB8AC3E}">
        <p14:creationId xmlns:p14="http://schemas.microsoft.com/office/powerpoint/2010/main" val="516277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9120</TotalTime>
  <Words>3153</Words>
  <Application>Microsoft Office PowerPoint</Application>
  <PresentationFormat>Ekran Gösterisi (4:3)</PresentationFormat>
  <Paragraphs>434</Paragraphs>
  <Slides>55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55</vt:i4>
      </vt:variant>
    </vt:vector>
  </HeadingPairs>
  <TitlesOfParts>
    <vt:vector size="65" baseType="lpstr">
      <vt:lpstr>Arial</vt:lpstr>
      <vt:lpstr>Bookman Old Style</vt:lpstr>
      <vt:lpstr>Calibri</vt:lpstr>
      <vt:lpstr>Consolas</vt:lpstr>
      <vt:lpstr>Gill Sans MT</vt:lpstr>
      <vt:lpstr>Times New Roman</vt:lpstr>
      <vt:lpstr>Verdana</vt:lpstr>
      <vt:lpstr>Wingdings</vt:lpstr>
      <vt:lpstr>Wingdings 3</vt:lpstr>
      <vt:lpstr>Origin</vt:lpstr>
      <vt:lpstr>Kilitlenip Kalmalar (Deadlocks)</vt:lpstr>
      <vt:lpstr>Konular</vt:lpstr>
      <vt:lpstr>Sistem modeli</vt:lpstr>
      <vt:lpstr>Sistem modeli</vt:lpstr>
      <vt:lpstr>Sistem modeli</vt:lpstr>
      <vt:lpstr>Sistem modeli</vt:lpstr>
      <vt:lpstr>Sistem modeli</vt:lpstr>
      <vt:lpstr>Konular</vt:lpstr>
      <vt:lpstr>Deadlock tanımı ve özellikleri, Gerekli şartlar </vt:lpstr>
      <vt:lpstr>Deadlock tanımı ve özellikleri</vt:lpstr>
      <vt:lpstr>Deadlock tanımı ve özellikleri</vt:lpstr>
      <vt:lpstr>Deadlock tanımı ve özellikleri</vt:lpstr>
      <vt:lpstr>Deadlock tanımı ve özellikleri</vt:lpstr>
      <vt:lpstr>Deadlock tanımı ve özellikleri</vt:lpstr>
      <vt:lpstr>Deadlock tanımı ve özellikleri</vt:lpstr>
      <vt:lpstr>Deadlock tanımı ve özellikleri</vt:lpstr>
      <vt:lpstr>Deadlock tanımı ve özellikleri</vt:lpstr>
      <vt:lpstr>Konular</vt:lpstr>
      <vt:lpstr>Deadlock yönetimi için metotlar</vt:lpstr>
      <vt:lpstr>Deadlock yönetimi için metotlar</vt:lpstr>
      <vt:lpstr>Deadlock yönetimi için metotlar</vt:lpstr>
      <vt:lpstr>Deadlock yönetimi için metotlar</vt:lpstr>
      <vt:lpstr>Konular</vt:lpstr>
      <vt:lpstr>Deadlock önleme</vt:lpstr>
      <vt:lpstr>Deadlock önleme</vt:lpstr>
      <vt:lpstr>Deadlock önleme</vt:lpstr>
      <vt:lpstr>Deadlock önleme</vt:lpstr>
      <vt:lpstr>Deadlock önleme</vt:lpstr>
      <vt:lpstr>Deadlock önleme</vt:lpstr>
      <vt:lpstr>Deadlock önleme</vt:lpstr>
      <vt:lpstr>Konular</vt:lpstr>
      <vt:lpstr>Deadlock’tan kaçınma</vt:lpstr>
      <vt:lpstr>Deadlock’tan kaçınma</vt:lpstr>
      <vt:lpstr>Deadlock’tan kaçınma</vt:lpstr>
      <vt:lpstr>Deadlock’tan kaçınma</vt:lpstr>
      <vt:lpstr>Deadlock’tan kaçınma</vt:lpstr>
      <vt:lpstr>Deadlock’tan kaçınma</vt:lpstr>
      <vt:lpstr>Deadlock’tan kaçınma</vt:lpstr>
      <vt:lpstr>Deadlock’tan kaçınma</vt:lpstr>
      <vt:lpstr>Deadlock’tan kaçınma</vt:lpstr>
      <vt:lpstr>Deadlock’tan kaçınma</vt:lpstr>
      <vt:lpstr>Deadlock’tan kaçınma</vt:lpstr>
      <vt:lpstr>Deadlock’tan kaçınma</vt:lpstr>
      <vt:lpstr>Deadlock’tan kaçınma</vt:lpstr>
      <vt:lpstr>Deadlock’tan kaçınma</vt:lpstr>
      <vt:lpstr>Deadlock’tan kaçınma</vt:lpstr>
      <vt:lpstr>Deadlock’tan kaçınma</vt:lpstr>
      <vt:lpstr>Konular</vt:lpstr>
      <vt:lpstr>Deadlock algılama</vt:lpstr>
      <vt:lpstr>Deadlock algılama</vt:lpstr>
      <vt:lpstr>Deadlock algılama</vt:lpstr>
      <vt:lpstr>Deadlock algılama</vt:lpstr>
      <vt:lpstr>Konular</vt:lpstr>
      <vt:lpstr>Deadlock’tan kurtulma</vt:lpstr>
      <vt:lpstr>Deadlock’tan kurtulma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GUNGOR</dc:creator>
  <cp:lastModifiedBy>cengiz gungor</cp:lastModifiedBy>
  <cp:revision>593</cp:revision>
  <dcterms:created xsi:type="dcterms:W3CDTF">2013-09-20T11:24:12Z</dcterms:created>
  <dcterms:modified xsi:type="dcterms:W3CDTF">2020-04-10T18:55:05Z</dcterms:modified>
</cp:coreProperties>
</file>