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66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387" autoAdjust="0"/>
  </p:normalViewPr>
  <p:slideViewPr>
    <p:cSldViewPr>
      <p:cViewPr varScale="1">
        <p:scale>
          <a:sx n="59" d="100"/>
          <a:sy n="59" d="100"/>
        </p:scale>
        <p:origin x="142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60C12-1A27-4A64-B0B2-F796C1A51EED}" type="datetimeFigureOut">
              <a:rPr lang="tr-TR" smtClean="0"/>
              <a:pPr/>
              <a:t>21.05.2020</a:t>
            </a:fld>
            <a:endParaRPr lang="tr-T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C25BA-1208-4CE7-BA56-982F150D70B7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44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467544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CDFDF45-B05A-4083-AAC7-D93DF07C3BB8}" type="datetime1">
              <a:rPr lang="tr-TR" smtClean="0"/>
              <a:pPr/>
              <a:t>21.05.2020</a:t>
            </a:fld>
            <a:endParaRPr lang="tr-TR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521152" y="6375608"/>
            <a:ext cx="2227312" cy="365760"/>
          </a:xfrm>
        </p:spPr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0EDD-4205-433A-B6CB-CF6DD2DA6306}" type="datetime1">
              <a:rPr lang="tr-TR" smtClean="0"/>
              <a:pPr/>
              <a:t>21.05.2020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127D-451D-47F7-9B1A-9E708C5295EA}" type="datetime1">
              <a:rPr lang="tr-TR" smtClean="0"/>
              <a:pPr/>
              <a:t>21.05.2020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3F5B-CA1F-4DB0-9F24-ACC79FBE47D7}" type="datetime1">
              <a:rPr lang="tr-TR" smtClean="0"/>
              <a:pPr/>
              <a:t>21.05.2020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8224" y="6356350"/>
            <a:ext cx="2126304" cy="365760"/>
          </a:xfrm>
          <a:solidFill>
            <a:schemeClr val="bg1"/>
          </a:solidFill>
        </p:spPr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spcBef>
                <a:spcPts val="1200"/>
              </a:spcBef>
              <a:defRPr sz="2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2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960DCE6-766E-49E7-B2E2-340AE244AD26}" type="datetime1">
              <a:rPr lang="tr-TR" smtClean="0"/>
              <a:pPr/>
              <a:t>21.05.2020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9279-1099-4222-AFEC-1F85D6D8FBE7}" type="datetime1">
              <a:rPr lang="tr-TR" smtClean="0"/>
              <a:pPr/>
              <a:t>21.05.2020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A600-E9D0-4753-AE05-DF97FF1B874E}" type="datetime1">
              <a:rPr lang="tr-TR" smtClean="0"/>
              <a:pPr/>
              <a:t>21.05.2020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0A70-7FCC-4E86-B076-A7933EB67FD1}" type="datetime1">
              <a:rPr lang="tr-TR" smtClean="0"/>
              <a:pPr/>
              <a:t>21.05.2020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BC2A-2C61-4C3A-9217-4299804337F2}" type="datetime1">
              <a:rPr lang="tr-TR" smtClean="0"/>
              <a:pPr/>
              <a:t>21.05.2020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07F5-DE31-4F58-B5B9-CA4D40378050}" type="datetime1">
              <a:rPr lang="tr-TR" smtClean="0"/>
              <a:pPr/>
              <a:t>21.05.2020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95C6-6473-48B2-A712-1EE437C3E56F}" type="datetime1">
              <a:rPr lang="tr-TR" smtClean="0"/>
              <a:pPr/>
              <a:t>21.05.2020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23528" y="6237312"/>
            <a:ext cx="57606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536975" y="6375608"/>
            <a:ext cx="2139481" cy="365760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678150-2F3D-4E05-931D-3530E2373772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67544" y="6342464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8B272E-DE6C-4CD0-BFE9-F935876A97FC}" type="datetime1">
              <a:rPr lang="tr-TR" smtClean="0"/>
              <a:pPr/>
              <a:t>21.05.2020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8BE0AB-C53C-4C48-BD87-2B961062E5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Giriş/Çıkış Sistemleri </a:t>
            </a:r>
            <a:br>
              <a:rPr lang="tr-TR" dirty="0"/>
            </a:br>
            <a:r>
              <a:rPr lang="tr-TR" dirty="0"/>
              <a:t>(I/O </a:t>
            </a:r>
            <a:r>
              <a:rPr lang="tr-TR" dirty="0" err="1"/>
              <a:t>Systems</a:t>
            </a:r>
            <a:r>
              <a:rPr lang="tr-TR" dirty="0"/>
              <a:t>)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3E372A2-56F1-4752-AE85-B8B1081CEF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Dr. Cengiz Güngör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547DBBE-9C0B-40A5-BB42-8DF9C0720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263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D76BED-F585-425C-BC19-C1A5F5C39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G/Ç donanımı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96F6DBF-6B62-48E4-A2F0-2312374A7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10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6A8BBD8-0222-4CD8-A956-6A628485050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Bir denetleyici (</a:t>
            </a:r>
            <a:r>
              <a:rPr lang="tr-TR" b="1" i="1" dirty="0" err="1">
                <a:solidFill>
                  <a:srgbClr val="FF0000"/>
                </a:solidFill>
              </a:rPr>
              <a:t>controller</a:t>
            </a:r>
            <a:r>
              <a:rPr lang="tr-TR" dirty="0"/>
              <a:t>), port, bus veya cihazla işlem yapan elektronik bileşendir. </a:t>
            </a:r>
          </a:p>
          <a:p>
            <a:r>
              <a:rPr lang="tr-TR" b="1" dirty="0"/>
              <a:t>IDE</a:t>
            </a:r>
            <a:r>
              <a:rPr lang="tr-TR" dirty="0"/>
              <a:t> (</a:t>
            </a:r>
            <a:r>
              <a:rPr lang="tr-TR" b="1" i="1" dirty="0" err="1">
                <a:solidFill>
                  <a:srgbClr val="FF0000"/>
                </a:solidFill>
              </a:rPr>
              <a:t>Integrated</a:t>
            </a:r>
            <a:r>
              <a:rPr lang="tr-TR" b="1" i="1" dirty="0">
                <a:solidFill>
                  <a:srgbClr val="FF0000"/>
                </a:solidFill>
              </a:rPr>
              <a:t> Drive </a:t>
            </a:r>
            <a:r>
              <a:rPr lang="tr-TR" b="1" i="1" dirty="0" err="1">
                <a:solidFill>
                  <a:srgbClr val="FF0000"/>
                </a:solidFill>
              </a:rPr>
              <a:t>Electronics</a:t>
            </a:r>
            <a:r>
              <a:rPr lang="tr-TR" dirty="0"/>
              <a:t>), </a:t>
            </a:r>
          </a:p>
          <a:p>
            <a:pPr lvl="1"/>
            <a:r>
              <a:rPr lang="tr-TR" dirty="0" err="1"/>
              <a:t>Harddisk</a:t>
            </a:r>
            <a:r>
              <a:rPr lang="tr-TR" dirty="0"/>
              <a:t>, CD-ROM/DVD ara yüzüdür. </a:t>
            </a:r>
          </a:p>
          <a:p>
            <a:r>
              <a:rPr lang="tr-TR" b="1" dirty="0"/>
              <a:t>Seri port</a:t>
            </a:r>
            <a:r>
              <a:rPr lang="tr-TR" dirty="0"/>
              <a:t> denetleyici basittir ve bir </a:t>
            </a:r>
            <a:r>
              <a:rPr lang="tr-TR" dirty="0" err="1"/>
              <a:t>chip</a:t>
            </a:r>
            <a:r>
              <a:rPr lang="tr-TR" dirty="0"/>
              <a:t> içerir. </a:t>
            </a:r>
          </a:p>
          <a:p>
            <a:r>
              <a:rPr lang="tr-TR" b="1" dirty="0"/>
              <a:t>SCSI</a:t>
            </a:r>
            <a:r>
              <a:rPr lang="tr-TR" dirty="0"/>
              <a:t> denetleyici karmaşıktır ve ayrı board (</a:t>
            </a:r>
            <a:r>
              <a:rPr lang="tr-TR" dirty="0" err="1"/>
              <a:t>host</a:t>
            </a:r>
            <a:r>
              <a:rPr lang="tr-TR" dirty="0"/>
              <a:t> </a:t>
            </a:r>
            <a:r>
              <a:rPr lang="tr-TR" dirty="0" err="1"/>
              <a:t>adapter</a:t>
            </a:r>
            <a:r>
              <a:rPr lang="tr-TR" dirty="0"/>
              <a:t>) üzerindedir.</a:t>
            </a:r>
          </a:p>
          <a:p>
            <a:r>
              <a:rPr lang="tr-TR" dirty="0"/>
              <a:t>Bazı cihazların denetleyicileri kendi üzerindedir (disk sürücü). </a:t>
            </a:r>
          </a:p>
          <a:p>
            <a:pPr lvl="1"/>
            <a:r>
              <a:rPr lang="tr-TR" dirty="0"/>
              <a:t>Disk denetleyicileri, kendi </a:t>
            </a:r>
            <a:r>
              <a:rPr lang="tr-TR" dirty="0" err="1"/>
              <a:t>mikrokodlarına</a:t>
            </a:r>
            <a:r>
              <a:rPr lang="tr-TR" dirty="0"/>
              <a:t> ve işlemcilerine sahiptir.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7979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D76BED-F585-425C-BC19-C1A5F5C39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G/Ç donanımı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96F6DBF-6B62-48E4-A2F0-2312374A7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11</a:t>
            </a:fld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D67EB12-50A0-41C2-B181-E02E91BFF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8" y="1254134"/>
            <a:ext cx="7557025" cy="505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96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D76BED-F585-425C-BC19-C1A5F5C39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G/Ç donanımı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96F6DBF-6B62-48E4-A2F0-2312374A7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12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6A8BBD8-0222-4CD8-A956-6A628485050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78152"/>
          </a:xfrm>
        </p:spPr>
        <p:txBody>
          <a:bodyPr>
            <a:normAutofit/>
          </a:bodyPr>
          <a:lstStyle/>
          <a:p>
            <a:r>
              <a:rPr lang="tr-TR" dirty="0"/>
              <a:t>Bir I/O port genellikle 4 </a:t>
            </a:r>
            <a:r>
              <a:rPr lang="tr-TR" dirty="0" err="1"/>
              <a:t>register’dan</a:t>
            </a:r>
            <a:r>
              <a:rPr lang="tr-TR" dirty="0"/>
              <a:t> oluşur: </a:t>
            </a:r>
          </a:p>
          <a:p>
            <a:pPr lvl="1"/>
            <a:r>
              <a:rPr lang="tr-TR" b="1" i="1" dirty="0">
                <a:solidFill>
                  <a:srgbClr val="FF0000"/>
                </a:solidFill>
              </a:rPr>
              <a:t>Data-in </a:t>
            </a:r>
            <a:r>
              <a:rPr lang="tr-TR" b="1" i="1" dirty="0" err="1">
                <a:solidFill>
                  <a:srgbClr val="FF0000"/>
                </a:solidFill>
              </a:rPr>
              <a:t>register</a:t>
            </a:r>
            <a:r>
              <a:rPr lang="tr-TR" dirty="0"/>
              <a:t>: Host tarafından giriş almak için okunur. </a:t>
            </a:r>
          </a:p>
          <a:p>
            <a:pPr lvl="1"/>
            <a:r>
              <a:rPr lang="tr-TR" b="1" i="1" dirty="0">
                <a:solidFill>
                  <a:srgbClr val="FF0000"/>
                </a:solidFill>
              </a:rPr>
              <a:t>Data-</a:t>
            </a:r>
            <a:r>
              <a:rPr lang="tr-TR" b="1" i="1" dirty="0" err="1">
                <a:solidFill>
                  <a:srgbClr val="FF0000"/>
                </a:solidFill>
              </a:rPr>
              <a:t>out</a:t>
            </a:r>
            <a:r>
              <a:rPr lang="tr-TR" b="1" i="1" dirty="0">
                <a:solidFill>
                  <a:srgbClr val="FF0000"/>
                </a:solidFill>
              </a:rPr>
              <a:t> </a:t>
            </a:r>
            <a:r>
              <a:rPr lang="tr-TR" b="1" i="1" dirty="0" err="1">
                <a:solidFill>
                  <a:srgbClr val="FF0000"/>
                </a:solidFill>
              </a:rPr>
              <a:t>register</a:t>
            </a:r>
            <a:r>
              <a:rPr lang="tr-TR" dirty="0"/>
              <a:t>: Host tarafından çıkış göndermek için yazılır. </a:t>
            </a:r>
          </a:p>
          <a:p>
            <a:pPr lvl="1"/>
            <a:r>
              <a:rPr lang="tr-TR" b="1" i="1" dirty="0" err="1">
                <a:solidFill>
                  <a:srgbClr val="FF0000"/>
                </a:solidFill>
              </a:rPr>
              <a:t>Status</a:t>
            </a:r>
            <a:r>
              <a:rPr lang="tr-TR" b="1" i="1" dirty="0">
                <a:solidFill>
                  <a:srgbClr val="FF0000"/>
                </a:solidFill>
              </a:rPr>
              <a:t> </a:t>
            </a:r>
            <a:r>
              <a:rPr lang="tr-TR" b="1" i="1" dirty="0" err="1">
                <a:solidFill>
                  <a:srgbClr val="FF0000"/>
                </a:solidFill>
              </a:rPr>
              <a:t>register</a:t>
            </a:r>
            <a:r>
              <a:rPr lang="tr-TR" dirty="0"/>
              <a:t>: Cihazın durumunu bildiren bitlere sahiptir. </a:t>
            </a:r>
          </a:p>
          <a:p>
            <a:pPr lvl="1"/>
            <a:r>
              <a:rPr lang="tr-TR" b="1" i="1" dirty="0">
                <a:solidFill>
                  <a:srgbClr val="FF0000"/>
                </a:solidFill>
              </a:rPr>
              <a:t>Control </a:t>
            </a:r>
            <a:r>
              <a:rPr lang="tr-TR" b="1" i="1" dirty="0" err="1">
                <a:solidFill>
                  <a:srgbClr val="FF0000"/>
                </a:solidFill>
              </a:rPr>
              <a:t>register</a:t>
            </a:r>
            <a:r>
              <a:rPr lang="tr-TR" dirty="0"/>
              <a:t>: Cihazın başlatılması veya çalışma durumunun değiştirilmesi için kullanılır.</a:t>
            </a:r>
          </a:p>
          <a:p>
            <a:pPr lvl="2"/>
            <a:r>
              <a:rPr lang="tr-TR" dirty="0"/>
              <a:t>Seri port için -&gt; parity bit, </a:t>
            </a:r>
            <a:r>
              <a:rPr lang="tr-TR" dirty="0" err="1"/>
              <a:t>word</a:t>
            </a:r>
            <a:r>
              <a:rPr lang="tr-TR" dirty="0"/>
              <a:t> </a:t>
            </a:r>
            <a:r>
              <a:rPr lang="tr-TR" dirty="0" err="1"/>
              <a:t>length</a:t>
            </a:r>
            <a:r>
              <a:rPr lang="tr-TR" dirty="0"/>
              <a:t>, </a:t>
            </a:r>
            <a:r>
              <a:rPr lang="tr-TR" dirty="0" err="1"/>
              <a:t>full</a:t>
            </a:r>
            <a:r>
              <a:rPr lang="tr-TR" dirty="0"/>
              <a:t>/</a:t>
            </a:r>
            <a:r>
              <a:rPr lang="tr-TR" dirty="0" err="1"/>
              <a:t>half</a:t>
            </a:r>
            <a:r>
              <a:rPr lang="tr-TR" dirty="0"/>
              <a:t> </a:t>
            </a:r>
            <a:r>
              <a:rPr lang="tr-TR" dirty="0" err="1"/>
              <a:t>duplex</a:t>
            </a:r>
            <a:r>
              <a:rPr lang="tr-TR" dirty="0"/>
              <a:t>, transfer hızı.</a:t>
            </a:r>
          </a:p>
          <a:p>
            <a:r>
              <a:rPr lang="tr-TR" dirty="0"/>
              <a:t>Data </a:t>
            </a:r>
            <a:r>
              <a:rPr lang="tr-TR" dirty="0" err="1"/>
              <a:t>register’ları</a:t>
            </a:r>
            <a:r>
              <a:rPr lang="tr-TR" dirty="0"/>
              <a:t> genellikle </a:t>
            </a:r>
            <a:r>
              <a:rPr lang="tr-TR" b="1" dirty="0"/>
              <a:t>1-4</a:t>
            </a:r>
            <a:r>
              <a:rPr lang="tr-TR" dirty="0"/>
              <a:t> byte boyutundadır.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2272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D76BED-F585-425C-BC19-C1A5F5C39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G/Ç donanımı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96F6DBF-6B62-48E4-A2F0-2312374A7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13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6A8BBD8-0222-4CD8-A956-6A628485050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Bazı denetleyiciler FIFO yapısına sahip </a:t>
            </a:r>
            <a:r>
              <a:rPr lang="tr-TR" dirty="0" err="1"/>
              <a:t>chip’ler</a:t>
            </a:r>
            <a:r>
              <a:rPr lang="tr-TR" dirty="0"/>
              <a:t> kullanarak veri tutarlar. </a:t>
            </a:r>
          </a:p>
          <a:p>
            <a:pPr lvl="1"/>
            <a:r>
              <a:rPr lang="tr-TR" dirty="0"/>
              <a:t>FIFO </a:t>
            </a:r>
            <a:r>
              <a:rPr lang="tr-TR" dirty="0" err="1"/>
              <a:t>chip’ler</a:t>
            </a:r>
            <a:r>
              <a:rPr lang="tr-TR" dirty="0"/>
              <a:t> </a:t>
            </a:r>
            <a:r>
              <a:rPr lang="tr-TR" dirty="0" err="1"/>
              <a:t>burst</a:t>
            </a:r>
            <a:r>
              <a:rPr lang="tr-TR" dirty="0"/>
              <a:t> </a:t>
            </a:r>
            <a:r>
              <a:rPr lang="tr-TR" dirty="0" err="1"/>
              <a:t>data’yı</a:t>
            </a:r>
            <a:r>
              <a:rPr lang="tr-TR" dirty="0"/>
              <a:t> tutmak için faydalıdır. </a:t>
            </a:r>
          </a:p>
          <a:p>
            <a:r>
              <a:rPr lang="tr-TR" dirty="0"/>
              <a:t>CPU ile I/O cihazı arasındaki haberleşme </a:t>
            </a:r>
            <a:r>
              <a:rPr lang="tr-TR" b="1" i="1" dirty="0" err="1">
                <a:solidFill>
                  <a:srgbClr val="FF0000"/>
                </a:solidFill>
              </a:rPr>
              <a:t>polling</a:t>
            </a:r>
            <a:r>
              <a:rPr lang="tr-TR" dirty="0"/>
              <a:t> veya </a:t>
            </a:r>
            <a:r>
              <a:rPr lang="tr-TR" b="1" i="1" dirty="0" err="1">
                <a:solidFill>
                  <a:srgbClr val="FF0000"/>
                </a:solidFill>
              </a:rPr>
              <a:t>interrupt</a:t>
            </a:r>
            <a:r>
              <a:rPr lang="tr-TR" dirty="0"/>
              <a:t> yöntemi ile yapılabilir.</a:t>
            </a:r>
          </a:p>
          <a:p>
            <a:pPr lvl="1"/>
            <a:r>
              <a:rPr lang="tr-TR" dirty="0"/>
              <a:t>Devam slaytlarda bunları göreceğiz.</a:t>
            </a:r>
          </a:p>
        </p:txBody>
      </p:sp>
    </p:spTree>
    <p:extLst>
      <p:ext uri="{BB962C8B-B14F-4D97-AF65-F5344CB8AC3E}">
        <p14:creationId xmlns:p14="http://schemas.microsoft.com/office/powerpoint/2010/main" val="784215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D76BED-F585-425C-BC19-C1A5F5C39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G/Ç donanımı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96F6DBF-6B62-48E4-A2F0-2312374A7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14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6A8BBD8-0222-4CD8-A956-6A628485050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CPU ile I/O cihazı arasındaki haberleşme iki şekilde yapılabilir: </a:t>
            </a:r>
          </a:p>
          <a:p>
            <a:pPr lvl="1"/>
            <a:r>
              <a:rPr lang="tr-TR" dirty="0"/>
              <a:t>Her denetleyici </a:t>
            </a:r>
            <a:r>
              <a:rPr lang="tr-TR" b="1" dirty="0"/>
              <a:t>veri yazmak</a:t>
            </a:r>
            <a:r>
              <a:rPr lang="tr-TR" dirty="0"/>
              <a:t> ve </a:t>
            </a:r>
            <a:r>
              <a:rPr lang="tr-TR" b="1" dirty="0"/>
              <a:t>okumak için</a:t>
            </a:r>
            <a:r>
              <a:rPr lang="tr-TR" dirty="0"/>
              <a:t> </a:t>
            </a:r>
            <a:r>
              <a:rPr lang="tr-TR" b="1" dirty="0"/>
              <a:t>bir grup register</a:t>
            </a:r>
            <a:r>
              <a:rPr lang="tr-TR" dirty="0"/>
              <a:t>’a sahiptir. </a:t>
            </a:r>
          </a:p>
          <a:p>
            <a:pPr lvl="2"/>
            <a:r>
              <a:rPr lang="tr-TR" dirty="0"/>
              <a:t>Bilgisayar I/O cihazıyla iletişim yapmak için bu </a:t>
            </a:r>
            <a:r>
              <a:rPr lang="tr-TR" dirty="0" err="1"/>
              <a:t>register’ları</a:t>
            </a:r>
            <a:r>
              <a:rPr lang="tr-TR" dirty="0"/>
              <a:t> kullanır. </a:t>
            </a:r>
          </a:p>
          <a:p>
            <a:pPr lvl="2"/>
            <a:r>
              <a:rPr lang="tr-TR" dirty="0"/>
              <a:t>Özel I/O komutları ile register’lara erişilebilir. </a:t>
            </a:r>
          </a:p>
          <a:p>
            <a:pPr lvl="1"/>
            <a:r>
              <a:rPr lang="tr-TR" dirty="0"/>
              <a:t>Başka bir yöntemde ise, </a:t>
            </a:r>
            <a:r>
              <a:rPr lang="tr-TR" b="1" dirty="0"/>
              <a:t>cihaz denetleyici </a:t>
            </a:r>
            <a:r>
              <a:rPr lang="tr-TR" b="1" dirty="0" err="1"/>
              <a:t>register</a:t>
            </a:r>
            <a:r>
              <a:rPr lang="tr-TR" b="1" dirty="0"/>
              <a:t> ’</a:t>
            </a:r>
            <a:r>
              <a:rPr lang="tr-TR" b="1" dirty="0" err="1"/>
              <a:t>ları</a:t>
            </a:r>
            <a:r>
              <a:rPr lang="tr-TR" dirty="0"/>
              <a:t> işlemcinin adres aralığına eşleştirilir (</a:t>
            </a:r>
            <a:r>
              <a:rPr lang="tr-TR" b="1" i="1" dirty="0" err="1">
                <a:solidFill>
                  <a:srgbClr val="FF0000"/>
                </a:solidFill>
              </a:rPr>
              <a:t>memory-mapped</a:t>
            </a:r>
            <a:r>
              <a:rPr lang="tr-TR" b="1" i="1" dirty="0">
                <a:solidFill>
                  <a:srgbClr val="FF0000"/>
                </a:solidFill>
              </a:rPr>
              <a:t> I/O</a:t>
            </a:r>
            <a:r>
              <a:rPr lang="tr-TR" dirty="0"/>
              <a:t>). </a:t>
            </a:r>
          </a:p>
          <a:p>
            <a:pPr lvl="2"/>
            <a:r>
              <a:rPr lang="tr-TR" dirty="0"/>
              <a:t>Memory-</a:t>
            </a:r>
            <a:r>
              <a:rPr lang="tr-TR" dirty="0" err="1"/>
              <a:t>mapped</a:t>
            </a:r>
            <a:r>
              <a:rPr lang="tr-TR" dirty="0"/>
              <a:t> I/O yönteminde, CPU fiziksel hafızada cihazın </a:t>
            </a:r>
            <a:r>
              <a:rPr lang="tr-TR" dirty="0" err="1"/>
              <a:t>register’ları</a:t>
            </a:r>
            <a:r>
              <a:rPr lang="tr-TR" dirty="0"/>
              <a:t> ile eşleştirilen adreslerden okuma ve yazma yapar. </a:t>
            </a:r>
          </a:p>
          <a:p>
            <a:r>
              <a:rPr lang="tr-TR" dirty="0"/>
              <a:t>Bazı sistemler bu iki yöntemi de kullanabilir.</a:t>
            </a:r>
          </a:p>
        </p:txBody>
      </p:sp>
    </p:spTree>
    <p:extLst>
      <p:ext uri="{BB962C8B-B14F-4D97-AF65-F5344CB8AC3E}">
        <p14:creationId xmlns:p14="http://schemas.microsoft.com/office/powerpoint/2010/main" val="741685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D76BED-F585-425C-BC19-C1A5F5C39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G/Ç donanımı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96F6DBF-6B62-48E4-A2F0-2312374A7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15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6A8BBD8-0222-4CD8-A956-6A628485050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173223"/>
            <a:ext cx="8229600" cy="4937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i="1" u="sng" dirty="0" err="1"/>
              <a:t>Polling</a:t>
            </a:r>
            <a:r>
              <a:rPr lang="tr-TR" b="1" i="1" u="sng" dirty="0"/>
              <a:t> </a:t>
            </a:r>
          </a:p>
          <a:p>
            <a:r>
              <a:rPr lang="tr-TR" dirty="0"/>
              <a:t>Host ile </a:t>
            </a:r>
            <a:r>
              <a:rPr lang="tr-TR" dirty="0" err="1"/>
              <a:t>controller</a:t>
            </a:r>
            <a:r>
              <a:rPr lang="tr-TR" dirty="0"/>
              <a:t> arasındaki protokol çok karmaşıktır, ancak </a:t>
            </a:r>
            <a:r>
              <a:rPr lang="tr-TR" b="1" i="1" dirty="0" err="1">
                <a:solidFill>
                  <a:srgbClr val="FF0000"/>
                </a:solidFill>
              </a:rPr>
              <a:t>handshaking</a:t>
            </a:r>
            <a:r>
              <a:rPr lang="tr-TR" dirty="0"/>
              <a:t> işlemi basittir. </a:t>
            </a:r>
          </a:p>
          <a:p>
            <a:r>
              <a:rPr lang="tr-TR" dirty="0"/>
              <a:t>Host ile </a:t>
            </a:r>
            <a:r>
              <a:rPr lang="tr-TR" dirty="0" err="1"/>
              <a:t>controller</a:t>
            </a:r>
            <a:r>
              <a:rPr lang="tr-TR" dirty="0"/>
              <a:t> arasındaki ilişki </a:t>
            </a:r>
            <a:r>
              <a:rPr lang="tr-TR" b="1" i="1" dirty="0" err="1">
                <a:solidFill>
                  <a:srgbClr val="FF0000"/>
                </a:solidFill>
              </a:rPr>
              <a:t>producer-cunsomer</a:t>
            </a:r>
            <a:r>
              <a:rPr lang="tr-TR" dirty="0"/>
              <a:t> şeklinde modellenebilir. </a:t>
            </a:r>
          </a:p>
          <a:p>
            <a:pPr lvl="1"/>
            <a:r>
              <a:rPr lang="tr-TR" dirty="0"/>
              <a:t>Controller kendi durumunu </a:t>
            </a:r>
            <a:r>
              <a:rPr lang="tr-TR" b="1" u="sng" dirty="0" err="1"/>
              <a:t>status</a:t>
            </a:r>
            <a:r>
              <a:rPr lang="tr-TR" b="1" u="sng" dirty="0"/>
              <a:t> </a:t>
            </a:r>
            <a:r>
              <a:rPr lang="tr-TR" b="1" u="sng" dirty="0" err="1"/>
              <a:t>register</a:t>
            </a:r>
            <a:r>
              <a:rPr lang="tr-TR" dirty="0"/>
              <a:t> ile gösterir. </a:t>
            </a:r>
          </a:p>
          <a:p>
            <a:pPr lvl="2"/>
            <a:r>
              <a:rPr lang="tr-TR" dirty="0"/>
              <a:t>Controller meşgul ise </a:t>
            </a:r>
            <a:r>
              <a:rPr lang="tr-TR" b="1" i="1" dirty="0" err="1">
                <a:solidFill>
                  <a:srgbClr val="FF0000"/>
                </a:solidFill>
              </a:rPr>
              <a:t>busy</a:t>
            </a:r>
            <a:r>
              <a:rPr lang="tr-TR" b="1" i="1" dirty="0">
                <a:solidFill>
                  <a:srgbClr val="FF0000"/>
                </a:solidFill>
              </a:rPr>
              <a:t> </a:t>
            </a:r>
            <a:r>
              <a:rPr lang="tr-TR" b="1" i="1" dirty="0" err="1">
                <a:solidFill>
                  <a:srgbClr val="FF0000"/>
                </a:solidFill>
              </a:rPr>
              <a:t>bit</a:t>
            </a:r>
            <a:r>
              <a:rPr lang="tr-TR" dirty="0" err="1"/>
              <a:t>’i</a:t>
            </a:r>
            <a:r>
              <a:rPr lang="tr-TR" dirty="0"/>
              <a:t> </a:t>
            </a:r>
            <a:r>
              <a:rPr lang="tr-TR" b="1" dirty="0"/>
              <a:t>set (1)</a:t>
            </a:r>
            <a:r>
              <a:rPr lang="tr-TR" dirty="0"/>
              <a:t> eder </a:t>
            </a:r>
          </a:p>
          <a:p>
            <a:pPr lvl="2" algn="just"/>
            <a:r>
              <a:rPr lang="tr-TR" dirty="0"/>
              <a:t>Boş ise </a:t>
            </a:r>
            <a:r>
              <a:rPr lang="tr-TR" b="1" dirty="0" err="1"/>
              <a:t>clear</a:t>
            </a:r>
            <a:r>
              <a:rPr lang="tr-TR" b="1" dirty="0"/>
              <a:t> (0)</a:t>
            </a:r>
            <a:r>
              <a:rPr lang="tr-TR" dirty="0"/>
              <a:t> yapar. </a:t>
            </a:r>
          </a:p>
          <a:p>
            <a:pPr lvl="1"/>
            <a:r>
              <a:rPr lang="tr-TR" dirty="0"/>
              <a:t>Host, </a:t>
            </a:r>
            <a:r>
              <a:rPr lang="tr-TR" dirty="0" err="1"/>
              <a:t>command</a:t>
            </a:r>
            <a:r>
              <a:rPr lang="tr-TR" dirty="0"/>
              <a:t> </a:t>
            </a:r>
            <a:r>
              <a:rPr lang="tr-TR" dirty="0" err="1"/>
              <a:t>register</a:t>
            </a:r>
            <a:r>
              <a:rPr lang="tr-TR" dirty="0"/>
              <a:t> içindeki </a:t>
            </a:r>
            <a:r>
              <a:rPr lang="tr-TR" b="1" u="sng" dirty="0" err="1"/>
              <a:t>command-ready</a:t>
            </a:r>
            <a:r>
              <a:rPr lang="tr-TR" b="1" u="sng" dirty="0"/>
              <a:t> bit</a:t>
            </a:r>
            <a:r>
              <a:rPr lang="tr-TR" dirty="0"/>
              <a:t> ile </a:t>
            </a:r>
            <a:r>
              <a:rPr lang="tr-TR" dirty="0" err="1"/>
              <a:t>controller’a</a:t>
            </a:r>
            <a:r>
              <a:rPr lang="tr-TR" dirty="0"/>
              <a:t> komut gönderdiğini iletir. </a:t>
            </a:r>
          </a:p>
          <a:p>
            <a:pPr lvl="1"/>
            <a:r>
              <a:rPr lang="tr-TR" dirty="0"/>
              <a:t>Controller, </a:t>
            </a:r>
            <a:r>
              <a:rPr lang="tr-TR" b="1" dirty="0"/>
              <a:t>sürekli </a:t>
            </a:r>
            <a:r>
              <a:rPr lang="tr-TR" b="1" dirty="0" err="1"/>
              <a:t>command</a:t>
            </a:r>
            <a:r>
              <a:rPr lang="tr-TR" b="1" dirty="0"/>
              <a:t> </a:t>
            </a:r>
            <a:r>
              <a:rPr lang="tr-TR" b="1" dirty="0" err="1"/>
              <a:t>register’ı</a:t>
            </a:r>
            <a:r>
              <a:rPr lang="tr-TR" b="1" dirty="0"/>
              <a:t> kontrol eder</a:t>
            </a:r>
            <a:r>
              <a:rPr lang="tr-TR" dirty="0"/>
              <a:t> ve gelen komutun işlemini gerçekleştirir.</a:t>
            </a:r>
          </a:p>
        </p:txBody>
      </p:sp>
    </p:spTree>
    <p:extLst>
      <p:ext uri="{BB962C8B-B14F-4D97-AF65-F5344CB8AC3E}">
        <p14:creationId xmlns:p14="http://schemas.microsoft.com/office/powerpoint/2010/main" val="2740658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D76BED-F585-425C-BC19-C1A5F5C39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G/Ç donanımı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96F6DBF-6B62-48E4-A2F0-2312374A7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16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6A8BBD8-0222-4CD8-A956-6A628485050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173222"/>
            <a:ext cx="8229600" cy="553237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b="1" i="1" u="sng" dirty="0" err="1"/>
              <a:t>Polling</a:t>
            </a:r>
            <a:r>
              <a:rPr lang="tr-TR" b="1" i="1" u="sng" dirty="0"/>
              <a:t> </a:t>
            </a:r>
          </a:p>
          <a:p>
            <a:r>
              <a:rPr lang="tr-TR" dirty="0"/>
              <a:t>Aşağıda </a:t>
            </a:r>
            <a:r>
              <a:rPr lang="tr-TR" dirty="0" err="1"/>
              <a:t>host</a:t>
            </a:r>
            <a:r>
              <a:rPr lang="tr-TR" dirty="0"/>
              <a:t> </a:t>
            </a:r>
            <a:r>
              <a:rPr lang="tr-TR" b="1" dirty="0"/>
              <a:t>bir port aracılığıyla</a:t>
            </a:r>
            <a:r>
              <a:rPr lang="tr-TR" dirty="0"/>
              <a:t> </a:t>
            </a:r>
            <a:r>
              <a:rPr lang="tr-TR" dirty="0" err="1"/>
              <a:t>controller’a</a:t>
            </a:r>
            <a:r>
              <a:rPr lang="tr-TR" dirty="0"/>
              <a:t> </a:t>
            </a:r>
            <a:r>
              <a:rPr lang="tr-TR" b="1" dirty="0"/>
              <a:t>çıkış göndermektedir</a:t>
            </a:r>
            <a:r>
              <a:rPr lang="tr-TR" dirty="0"/>
              <a:t>: </a:t>
            </a:r>
          </a:p>
          <a:p>
            <a:pPr marL="631825" lvl="1" indent="-273050">
              <a:buNone/>
            </a:pPr>
            <a:r>
              <a:rPr lang="tr-TR" dirty="0"/>
              <a:t>1. Host, </a:t>
            </a:r>
            <a:r>
              <a:rPr lang="tr-TR" dirty="0" err="1"/>
              <a:t>status</a:t>
            </a:r>
            <a:r>
              <a:rPr lang="tr-TR" dirty="0"/>
              <a:t> </a:t>
            </a:r>
            <a:r>
              <a:rPr lang="tr-TR" dirty="0" err="1"/>
              <a:t>register’daki</a:t>
            </a:r>
            <a:r>
              <a:rPr lang="tr-TR" dirty="0"/>
              <a:t> </a:t>
            </a:r>
            <a:r>
              <a:rPr lang="tr-TR" dirty="0" err="1"/>
              <a:t>busy</a:t>
            </a:r>
            <a:r>
              <a:rPr lang="tr-TR" dirty="0"/>
              <a:t> </a:t>
            </a:r>
            <a:r>
              <a:rPr lang="tr-TR" dirty="0" err="1"/>
              <a:t>bit’i</a:t>
            </a:r>
            <a:r>
              <a:rPr lang="tr-TR" dirty="0"/>
              <a:t> </a:t>
            </a:r>
            <a:r>
              <a:rPr lang="tr-TR" dirty="0" err="1"/>
              <a:t>clear</a:t>
            </a:r>
            <a:r>
              <a:rPr lang="tr-TR" dirty="0"/>
              <a:t> yapılıncaya kadar okuyarak bekler. </a:t>
            </a:r>
          </a:p>
          <a:p>
            <a:pPr marL="631825" lvl="1" indent="-273050">
              <a:buNone/>
            </a:pPr>
            <a:r>
              <a:rPr lang="tr-TR" dirty="0"/>
              <a:t>2. Host, </a:t>
            </a:r>
            <a:r>
              <a:rPr lang="tr-TR" dirty="0" err="1"/>
              <a:t>command</a:t>
            </a:r>
            <a:r>
              <a:rPr lang="tr-TR" dirty="0"/>
              <a:t> </a:t>
            </a:r>
            <a:r>
              <a:rPr lang="tr-TR" dirty="0" err="1"/>
              <a:t>register’daki</a:t>
            </a:r>
            <a:r>
              <a:rPr lang="tr-TR" dirty="0"/>
              <a:t> </a:t>
            </a:r>
            <a:r>
              <a:rPr lang="tr-TR" dirty="0" err="1"/>
              <a:t>write</a:t>
            </a:r>
            <a:r>
              <a:rPr lang="tr-TR" dirty="0"/>
              <a:t> </a:t>
            </a:r>
            <a:r>
              <a:rPr lang="tr-TR" dirty="0" err="1"/>
              <a:t>bit’i</a:t>
            </a:r>
            <a:r>
              <a:rPr lang="tr-TR" dirty="0"/>
              <a:t> set eder, bir byte’ı data-</a:t>
            </a:r>
            <a:r>
              <a:rPr lang="tr-TR" dirty="0" err="1"/>
              <a:t>out</a:t>
            </a:r>
            <a:r>
              <a:rPr lang="tr-TR" dirty="0"/>
              <a:t> </a:t>
            </a:r>
            <a:r>
              <a:rPr lang="tr-TR" dirty="0" err="1"/>
              <a:t>register’ına</a:t>
            </a:r>
            <a:r>
              <a:rPr lang="tr-TR" dirty="0"/>
              <a:t> yazar. </a:t>
            </a:r>
          </a:p>
          <a:p>
            <a:pPr marL="631825" lvl="1" indent="-273050">
              <a:buNone/>
            </a:pPr>
            <a:r>
              <a:rPr lang="tr-TR" dirty="0"/>
              <a:t>3. Host, </a:t>
            </a:r>
            <a:r>
              <a:rPr lang="tr-TR" dirty="0" err="1"/>
              <a:t>command-ready</a:t>
            </a:r>
            <a:r>
              <a:rPr lang="tr-TR" dirty="0"/>
              <a:t> </a:t>
            </a:r>
            <a:r>
              <a:rPr lang="tr-TR" dirty="0" err="1"/>
              <a:t>bit’i</a:t>
            </a:r>
            <a:r>
              <a:rPr lang="tr-TR" dirty="0"/>
              <a:t> set eder. </a:t>
            </a:r>
          </a:p>
          <a:p>
            <a:pPr marL="631825" lvl="1" indent="-273050">
              <a:buNone/>
            </a:pPr>
            <a:r>
              <a:rPr lang="tr-TR" dirty="0"/>
              <a:t>4. Controller, </a:t>
            </a:r>
            <a:r>
              <a:rPr lang="tr-TR" dirty="0" err="1"/>
              <a:t>command-ready</a:t>
            </a:r>
            <a:r>
              <a:rPr lang="tr-TR" dirty="0"/>
              <a:t> </a:t>
            </a:r>
            <a:r>
              <a:rPr lang="tr-TR" dirty="0" err="1"/>
              <a:t>bit’in</a:t>
            </a:r>
            <a:r>
              <a:rPr lang="tr-TR" dirty="0"/>
              <a:t> set edildiğini görür ve </a:t>
            </a:r>
            <a:r>
              <a:rPr lang="tr-TR" dirty="0" err="1"/>
              <a:t>busy</a:t>
            </a:r>
            <a:r>
              <a:rPr lang="tr-TR" dirty="0"/>
              <a:t> </a:t>
            </a:r>
            <a:r>
              <a:rPr lang="tr-TR" dirty="0" err="1"/>
              <a:t>bit’i</a:t>
            </a:r>
            <a:r>
              <a:rPr lang="tr-TR" dirty="0"/>
              <a:t> set eder. </a:t>
            </a:r>
          </a:p>
          <a:p>
            <a:pPr marL="631825" lvl="1" indent="-273050">
              <a:buNone/>
            </a:pPr>
            <a:r>
              <a:rPr lang="tr-TR" dirty="0"/>
              <a:t>5. Controller, </a:t>
            </a:r>
            <a:r>
              <a:rPr lang="tr-TR" dirty="0" err="1"/>
              <a:t>command</a:t>
            </a:r>
            <a:r>
              <a:rPr lang="tr-TR" dirty="0"/>
              <a:t> </a:t>
            </a:r>
            <a:r>
              <a:rPr lang="tr-TR" dirty="0" err="1"/>
              <a:t>register’ı</a:t>
            </a:r>
            <a:r>
              <a:rPr lang="tr-TR" dirty="0"/>
              <a:t> okur ve </a:t>
            </a:r>
            <a:r>
              <a:rPr lang="tr-TR" dirty="0" err="1"/>
              <a:t>write</a:t>
            </a:r>
            <a:r>
              <a:rPr lang="tr-TR" dirty="0"/>
              <a:t> komutu olduğunu görür. </a:t>
            </a:r>
          </a:p>
          <a:p>
            <a:pPr marL="631825" lvl="1" indent="-273050">
              <a:buNone/>
            </a:pPr>
            <a:r>
              <a:rPr lang="tr-TR" dirty="0"/>
              <a:t>6. Controller, data-</a:t>
            </a:r>
            <a:r>
              <a:rPr lang="tr-TR" dirty="0" err="1"/>
              <a:t>out</a:t>
            </a:r>
            <a:r>
              <a:rPr lang="tr-TR" dirty="0"/>
              <a:t> </a:t>
            </a:r>
            <a:r>
              <a:rPr lang="tr-TR" dirty="0" err="1"/>
              <a:t>register’ını</a:t>
            </a:r>
            <a:r>
              <a:rPr lang="tr-TR" dirty="0"/>
              <a:t> okur ve ilgili cihaza yazma işlemini yapar. </a:t>
            </a:r>
          </a:p>
          <a:p>
            <a:pPr marL="631825" lvl="1" indent="-273050">
              <a:buNone/>
            </a:pPr>
            <a:r>
              <a:rPr lang="tr-TR" dirty="0"/>
              <a:t>7. Controller, </a:t>
            </a:r>
            <a:r>
              <a:rPr lang="tr-TR" dirty="0" err="1"/>
              <a:t>command-ready</a:t>
            </a:r>
            <a:r>
              <a:rPr lang="tr-TR" dirty="0"/>
              <a:t> </a:t>
            </a:r>
            <a:r>
              <a:rPr lang="tr-TR" dirty="0" err="1"/>
              <a:t>bit’ini</a:t>
            </a:r>
            <a:r>
              <a:rPr lang="tr-TR" dirty="0"/>
              <a:t> </a:t>
            </a:r>
            <a:r>
              <a:rPr lang="tr-TR" dirty="0" err="1"/>
              <a:t>clear</a:t>
            </a:r>
            <a:r>
              <a:rPr lang="tr-TR" dirty="0"/>
              <a:t> yapar, </a:t>
            </a:r>
            <a:r>
              <a:rPr lang="tr-TR" dirty="0" err="1"/>
              <a:t>status</a:t>
            </a:r>
            <a:r>
              <a:rPr lang="tr-TR" dirty="0"/>
              <a:t> </a:t>
            </a:r>
            <a:r>
              <a:rPr lang="tr-TR" dirty="0" err="1"/>
              <a:t>register’daki</a:t>
            </a:r>
            <a:r>
              <a:rPr lang="tr-TR" dirty="0"/>
              <a:t> </a:t>
            </a:r>
            <a:r>
              <a:rPr lang="tr-TR" dirty="0" err="1"/>
              <a:t>error</a:t>
            </a:r>
            <a:r>
              <a:rPr lang="tr-TR" dirty="0"/>
              <a:t> </a:t>
            </a:r>
            <a:r>
              <a:rPr lang="tr-TR" dirty="0" err="1"/>
              <a:t>bit’ini</a:t>
            </a:r>
            <a:r>
              <a:rPr lang="tr-TR" dirty="0"/>
              <a:t> </a:t>
            </a:r>
            <a:r>
              <a:rPr lang="tr-TR" dirty="0" err="1"/>
              <a:t>clear</a:t>
            </a:r>
            <a:r>
              <a:rPr lang="tr-TR" dirty="0"/>
              <a:t> yapar (işlemin başarılı bittiğini gösterir) ve </a:t>
            </a:r>
            <a:r>
              <a:rPr lang="tr-TR" dirty="0" err="1"/>
              <a:t>status</a:t>
            </a:r>
            <a:r>
              <a:rPr lang="tr-TR" dirty="0"/>
              <a:t> </a:t>
            </a:r>
            <a:r>
              <a:rPr lang="tr-TR" dirty="0" err="1"/>
              <a:t>regiser’daki</a:t>
            </a:r>
            <a:r>
              <a:rPr lang="tr-TR" dirty="0"/>
              <a:t> </a:t>
            </a:r>
            <a:r>
              <a:rPr lang="tr-TR" dirty="0" err="1"/>
              <a:t>busy</a:t>
            </a:r>
            <a:r>
              <a:rPr lang="tr-TR" dirty="0"/>
              <a:t> </a:t>
            </a:r>
            <a:r>
              <a:rPr lang="tr-TR" dirty="0" err="1"/>
              <a:t>bit’i</a:t>
            </a:r>
            <a:r>
              <a:rPr lang="tr-TR" dirty="0"/>
              <a:t> </a:t>
            </a:r>
            <a:r>
              <a:rPr lang="tr-TR" dirty="0" err="1"/>
              <a:t>clear</a:t>
            </a:r>
            <a:r>
              <a:rPr lang="tr-TR" dirty="0"/>
              <a:t> yapar. </a:t>
            </a:r>
          </a:p>
          <a:p>
            <a:r>
              <a:rPr lang="tr-TR" dirty="0"/>
              <a:t>Yukarıdaki döngü</a:t>
            </a:r>
            <a:r>
              <a:rPr lang="tr-TR" b="1" dirty="0"/>
              <a:t> her byte için sürekli tekrar eder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1696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81EAF7-4CC8-4F6B-AAB7-5280C9B54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G/Ç donanımı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2F99F9E9-8B56-4A52-BCB7-163086FF4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17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960EAF5-0BB3-49EB-BA3A-759E34A0A10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78152"/>
          </a:xfrm>
        </p:spPr>
        <p:txBody>
          <a:bodyPr>
            <a:normAutofit fontScale="92500" lnSpcReduction="10000"/>
          </a:bodyPr>
          <a:lstStyle/>
          <a:p>
            <a:r>
              <a:rPr lang="tr-TR" dirty="0" err="1"/>
              <a:t>Host’un</a:t>
            </a:r>
            <a:r>
              <a:rPr lang="tr-TR" dirty="0"/>
              <a:t> </a:t>
            </a:r>
            <a:r>
              <a:rPr lang="tr-TR" dirty="0" err="1"/>
              <a:t>busy</a:t>
            </a:r>
            <a:r>
              <a:rPr lang="tr-TR" dirty="0"/>
              <a:t> </a:t>
            </a:r>
            <a:r>
              <a:rPr lang="tr-TR" dirty="0" err="1"/>
              <a:t>bit’i</a:t>
            </a:r>
            <a:r>
              <a:rPr lang="tr-TR" dirty="0"/>
              <a:t> sürekli kontrol etmesi </a:t>
            </a:r>
            <a:r>
              <a:rPr lang="tr-TR" b="1" i="1" dirty="0" err="1">
                <a:solidFill>
                  <a:srgbClr val="FF0000"/>
                </a:solidFill>
              </a:rPr>
              <a:t>busy-waiting</a:t>
            </a:r>
            <a:r>
              <a:rPr lang="tr-TR" dirty="0"/>
              <a:t> veya </a:t>
            </a:r>
            <a:r>
              <a:rPr lang="tr-TR" b="1" i="1" dirty="0" err="1">
                <a:solidFill>
                  <a:srgbClr val="FF0000"/>
                </a:solidFill>
              </a:rPr>
              <a:t>polling</a:t>
            </a:r>
            <a:r>
              <a:rPr lang="tr-TR" dirty="0"/>
              <a:t> diye adlandırılır. </a:t>
            </a:r>
          </a:p>
          <a:p>
            <a:pPr lvl="1"/>
            <a:r>
              <a:rPr lang="tr-TR" b="1" dirty="0"/>
              <a:t>Device </a:t>
            </a:r>
            <a:r>
              <a:rPr lang="tr-TR" b="1" dirty="0" err="1"/>
              <a:t>controller</a:t>
            </a:r>
            <a:r>
              <a:rPr lang="tr-TR" b="1" dirty="0"/>
              <a:t> ve cihaz çok hızlı ise yöntem uygulanabilirdir</a:t>
            </a:r>
            <a:r>
              <a:rPr lang="tr-TR" dirty="0"/>
              <a:t>. </a:t>
            </a:r>
          </a:p>
          <a:p>
            <a:r>
              <a:rPr lang="tr-TR" dirty="0"/>
              <a:t>Eğer bekleme süresi artarsa, </a:t>
            </a:r>
            <a:r>
              <a:rPr lang="tr-TR" b="1" dirty="0" err="1"/>
              <a:t>host</a:t>
            </a:r>
            <a:r>
              <a:rPr lang="tr-TR" b="1" dirty="0"/>
              <a:t> başka bir göreve geçiş yapar</a:t>
            </a:r>
            <a:r>
              <a:rPr lang="tr-TR" dirty="0"/>
              <a:t>. </a:t>
            </a:r>
          </a:p>
          <a:p>
            <a:r>
              <a:rPr lang="tr-TR" dirty="0"/>
              <a:t>Çoğu bilgisayar mimarisinde bir cihazın durumunun sorgulanması (</a:t>
            </a:r>
            <a:r>
              <a:rPr lang="tr-TR" b="1" dirty="0" err="1"/>
              <a:t>poll</a:t>
            </a:r>
            <a:r>
              <a:rPr lang="tr-TR" dirty="0"/>
              <a:t>) 3 işlem ile tamamlanır. </a:t>
            </a:r>
          </a:p>
          <a:p>
            <a:pPr lvl="1"/>
            <a:r>
              <a:rPr lang="tr-TR" dirty="0"/>
              <a:t>Cihaz </a:t>
            </a:r>
            <a:r>
              <a:rPr lang="tr-TR" dirty="0" err="1"/>
              <a:t>register’ının</a:t>
            </a:r>
            <a:r>
              <a:rPr lang="tr-TR" dirty="0"/>
              <a:t> okunması </a:t>
            </a:r>
          </a:p>
          <a:p>
            <a:pPr lvl="1"/>
            <a:r>
              <a:rPr lang="tr-TR" dirty="0"/>
              <a:t>Durum bitinin mantıksal işlemi (AND) </a:t>
            </a:r>
          </a:p>
          <a:p>
            <a:pPr lvl="1"/>
            <a:r>
              <a:rPr lang="tr-TR" dirty="0" err="1"/>
              <a:t>Branch</a:t>
            </a:r>
            <a:r>
              <a:rPr lang="tr-TR" dirty="0"/>
              <a:t> </a:t>
            </a:r>
            <a:r>
              <a:rPr lang="tr-TR" dirty="0" err="1"/>
              <a:t>if</a:t>
            </a:r>
            <a:r>
              <a:rPr lang="tr-TR" dirty="0"/>
              <a:t> not </a:t>
            </a:r>
            <a:r>
              <a:rPr lang="tr-TR" dirty="0" err="1"/>
              <a:t>zero</a:t>
            </a:r>
            <a:r>
              <a:rPr lang="tr-TR" dirty="0"/>
              <a:t> (</a:t>
            </a:r>
            <a:r>
              <a:rPr lang="tr-TR" dirty="0" err="1"/>
              <a:t>busy</a:t>
            </a:r>
            <a:r>
              <a:rPr lang="tr-TR" dirty="0"/>
              <a:t> bit 1 ise döngü tekrar eder.) </a:t>
            </a:r>
          </a:p>
          <a:p>
            <a:r>
              <a:rPr lang="tr-TR" dirty="0"/>
              <a:t>Bazı cihazlarda hızlı dönüş yapılmazsa veri kaybolur (seri port, klavye). </a:t>
            </a:r>
          </a:p>
          <a:p>
            <a:r>
              <a:rPr lang="tr-TR" dirty="0"/>
              <a:t>Sıklıkla meşgul olan cihazlarda </a:t>
            </a:r>
            <a:r>
              <a:rPr lang="tr-TR" dirty="0" err="1"/>
              <a:t>polling</a:t>
            </a:r>
            <a:r>
              <a:rPr lang="tr-TR" dirty="0"/>
              <a:t> etkin yöntem değildir</a:t>
            </a:r>
          </a:p>
        </p:txBody>
      </p:sp>
    </p:spTree>
    <p:extLst>
      <p:ext uri="{BB962C8B-B14F-4D97-AF65-F5344CB8AC3E}">
        <p14:creationId xmlns:p14="http://schemas.microsoft.com/office/powerpoint/2010/main" val="249738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4817DD-87FC-48ED-AC80-F1369529F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G/Ç donanımı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C2570337-D303-4400-B655-82FB73EF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18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94C2E22-A2E1-4B96-A7DD-13E97DDCD85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 err="1"/>
              <a:t>Interrupt</a:t>
            </a:r>
            <a:r>
              <a:rPr lang="tr-TR" dirty="0"/>
              <a:t> </a:t>
            </a:r>
          </a:p>
          <a:p>
            <a:r>
              <a:rPr lang="tr-TR" dirty="0"/>
              <a:t>CPU donanımı bir bitlik </a:t>
            </a:r>
            <a:r>
              <a:rPr lang="tr-TR" b="1" i="1" dirty="0" err="1">
                <a:solidFill>
                  <a:srgbClr val="FF0000"/>
                </a:solidFill>
              </a:rPr>
              <a:t>interrupt-request</a:t>
            </a:r>
            <a:r>
              <a:rPr lang="tr-TR" b="1" i="1" dirty="0">
                <a:solidFill>
                  <a:srgbClr val="FF0000"/>
                </a:solidFill>
              </a:rPr>
              <a:t> </a:t>
            </a:r>
            <a:r>
              <a:rPr lang="tr-TR" b="1" i="1" dirty="0" err="1">
                <a:solidFill>
                  <a:srgbClr val="FF0000"/>
                </a:solidFill>
              </a:rPr>
              <a:t>line</a:t>
            </a:r>
            <a:r>
              <a:rPr lang="tr-TR" dirty="0" err="1"/>
              <a:t>’a</a:t>
            </a:r>
            <a:r>
              <a:rPr lang="tr-TR" dirty="0"/>
              <a:t> sahiptir. </a:t>
            </a:r>
          </a:p>
          <a:p>
            <a:pPr lvl="1"/>
            <a:r>
              <a:rPr lang="tr-TR" dirty="0"/>
              <a:t>CPU, işlettiği her komuttan sonra </a:t>
            </a:r>
            <a:r>
              <a:rPr lang="tr-TR" dirty="0" err="1"/>
              <a:t>interrupt</a:t>
            </a:r>
            <a:r>
              <a:rPr lang="tr-TR" dirty="0"/>
              <a:t> </a:t>
            </a:r>
            <a:r>
              <a:rPr lang="tr-TR" dirty="0" err="1"/>
              <a:t>bit’ini</a:t>
            </a:r>
            <a:r>
              <a:rPr lang="tr-TR" dirty="0"/>
              <a:t> kontrol eder. </a:t>
            </a:r>
          </a:p>
          <a:p>
            <a:pPr lvl="1"/>
            <a:r>
              <a:rPr lang="tr-TR" dirty="0"/>
              <a:t>CPU </a:t>
            </a:r>
            <a:r>
              <a:rPr lang="tr-TR" dirty="0" err="1"/>
              <a:t>interrupt</a:t>
            </a:r>
            <a:r>
              <a:rPr lang="tr-TR" dirty="0"/>
              <a:t> algıladığı anda, sürecin durumunu saklar ve </a:t>
            </a:r>
            <a:r>
              <a:rPr lang="tr-TR" b="1" i="1" dirty="0" err="1">
                <a:solidFill>
                  <a:srgbClr val="FF0000"/>
                </a:solidFill>
              </a:rPr>
              <a:t>interrupthandler</a:t>
            </a:r>
            <a:r>
              <a:rPr lang="tr-TR" b="1" i="1" dirty="0">
                <a:solidFill>
                  <a:srgbClr val="FF0000"/>
                </a:solidFill>
              </a:rPr>
              <a:t> </a:t>
            </a:r>
            <a:r>
              <a:rPr lang="tr-TR" b="1" i="1" dirty="0" err="1">
                <a:solidFill>
                  <a:srgbClr val="FF0000"/>
                </a:solidFill>
              </a:rPr>
              <a:t>routine</a:t>
            </a:r>
            <a:r>
              <a:rPr lang="tr-TR" dirty="0" err="1"/>
              <a:t>’e</a:t>
            </a:r>
            <a:r>
              <a:rPr lang="tr-TR" dirty="0"/>
              <a:t> geçer. </a:t>
            </a:r>
          </a:p>
          <a:p>
            <a:pPr lvl="1"/>
            <a:r>
              <a:rPr lang="tr-TR" dirty="0" err="1"/>
              <a:t>Interrupt-handler</a:t>
            </a:r>
            <a:r>
              <a:rPr lang="tr-TR" dirty="0"/>
              <a:t> </a:t>
            </a:r>
            <a:r>
              <a:rPr lang="tr-TR" dirty="0" err="1"/>
              <a:t>routine</a:t>
            </a:r>
            <a:r>
              <a:rPr lang="tr-TR" dirty="0"/>
              <a:t> hafızada sabit bir adrese sahiptir. </a:t>
            </a:r>
          </a:p>
          <a:p>
            <a:r>
              <a:rPr lang="tr-TR" dirty="0"/>
              <a:t>Tek kullanıcılı bilgisayarlar bile saniyede yüzlerce </a:t>
            </a:r>
            <a:r>
              <a:rPr lang="tr-TR" dirty="0" err="1"/>
              <a:t>interrupt</a:t>
            </a:r>
            <a:r>
              <a:rPr lang="tr-TR" dirty="0"/>
              <a:t> yönetirken, </a:t>
            </a:r>
            <a:r>
              <a:rPr lang="tr-TR" b="1" dirty="0"/>
              <a:t>sunucu sistemleri saniyede yüzbinlerce </a:t>
            </a:r>
            <a:r>
              <a:rPr lang="tr-TR" b="1" dirty="0" err="1"/>
              <a:t>interrupt</a:t>
            </a:r>
            <a:r>
              <a:rPr lang="tr-TR" b="1" dirty="0"/>
              <a:t> yönetir.</a:t>
            </a:r>
          </a:p>
        </p:txBody>
      </p:sp>
    </p:spTree>
    <p:extLst>
      <p:ext uri="{BB962C8B-B14F-4D97-AF65-F5344CB8AC3E}">
        <p14:creationId xmlns:p14="http://schemas.microsoft.com/office/powerpoint/2010/main" val="3072480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DBC2F535-A3B6-4191-931B-F38F27F1A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242764"/>
            <a:ext cx="8312727" cy="528258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15D76BED-F585-425C-BC19-C1A5F5C39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G/Ç donanımı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96F6DBF-6B62-48E4-A2F0-2312374A7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6751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E20523-E2E7-4C51-A5B1-52A296FC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C8A23AF-54BF-4646-A488-BCA16A10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7D416E2-69BB-46DE-8BB4-76B7160999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tr-TR" b="1" dirty="0">
                <a:solidFill>
                  <a:srgbClr val="FF0000"/>
                </a:solidFill>
              </a:rPr>
              <a:t>Giriş</a:t>
            </a:r>
          </a:p>
          <a:p>
            <a:pPr>
              <a:spcBef>
                <a:spcPts val="600"/>
              </a:spcBef>
            </a:pPr>
            <a:r>
              <a:rPr lang="tr-TR" dirty="0"/>
              <a:t>G/Ç donanımı </a:t>
            </a:r>
          </a:p>
          <a:p>
            <a:pPr>
              <a:spcBef>
                <a:spcPts val="600"/>
              </a:spcBef>
            </a:pPr>
            <a:r>
              <a:rPr lang="tr-TR" dirty="0"/>
              <a:t>G/Ç </a:t>
            </a:r>
            <a:r>
              <a:rPr lang="tr-TR" dirty="0" err="1"/>
              <a:t>arayüz</a:t>
            </a:r>
            <a:r>
              <a:rPr lang="tr-TR" dirty="0"/>
              <a:t> uygulaması </a:t>
            </a:r>
          </a:p>
          <a:p>
            <a:pPr>
              <a:spcBef>
                <a:spcPts val="600"/>
              </a:spcBef>
            </a:pPr>
            <a:r>
              <a:rPr lang="tr-TR"/>
              <a:t>G/Ç </a:t>
            </a:r>
            <a:r>
              <a:rPr lang="tr-TR" dirty="0"/>
              <a:t>isteklerinin donanımsal işlemlere </a:t>
            </a:r>
            <a:r>
              <a:rPr lang="tr-TR"/>
              <a:t>dönüştürülmesi </a:t>
            </a:r>
          </a:p>
          <a:p>
            <a:pPr>
              <a:spcBef>
                <a:spcPts val="600"/>
              </a:spcBef>
            </a:pPr>
            <a:r>
              <a:rPr lang="tr-TR"/>
              <a:t>Performans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802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4817DD-87FC-48ED-AC80-F1369529F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G/Ç donanımı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C2570337-D303-4400-B655-82FB73EF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20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94C2E22-A2E1-4B96-A7DD-13E97DDCD85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 err="1"/>
              <a:t>Interrupt</a:t>
            </a:r>
            <a:r>
              <a:rPr lang="tr-TR" dirty="0"/>
              <a:t> </a:t>
            </a:r>
          </a:p>
          <a:p>
            <a:r>
              <a:rPr lang="tr-TR" dirty="0"/>
              <a:t>CPU’lar genellikle </a:t>
            </a:r>
            <a:r>
              <a:rPr lang="tr-TR" dirty="0" err="1"/>
              <a:t>nonmaskable</a:t>
            </a:r>
            <a:r>
              <a:rPr lang="tr-TR" dirty="0"/>
              <a:t> ve </a:t>
            </a:r>
            <a:r>
              <a:rPr lang="tr-TR" dirty="0" err="1"/>
              <a:t>maskable</a:t>
            </a:r>
            <a:r>
              <a:rPr lang="tr-TR" dirty="0"/>
              <a:t> olarak iki tür </a:t>
            </a:r>
            <a:r>
              <a:rPr lang="tr-TR" dirty="0" err="1"/>
              <a:t>interrupt’a</a:t>
            </a:r>
            <a:r>
              <a:rPr lang="tr-TR" dirty="0"/>
              <a:t> sahiptir. </a:t>
            </a:r>
          </a:p>
          <a:p>
            <a:pPr lvl="1"/>
            <a:r>
              <a:rPr lang="tr-TR" b="1" i="1" dirty="0" err="1">
                <a:solidFill>
                  <a:srgbClr val="FF0000"/>
                </a:solidFill>
              </a:rPr>
              <a:t>Nonmaskable</a:t>
            </a:r>
            <a:r>
              <a:rPr lang="tr-TR" b="1" i="1" dirty="0">
                <a:solidFill>
                  <a:srgbClr val="FF0000"/>
                </a:solidFill>
              </a:rPr>
              <a:t> </a:t>
            </a:r>
            <a:r>
              <a:rPr lang="tr-TR" b="1" i="1" dirty="0" err="1">
                <a:solidFill>
                  <a:srgbClr val="FF0000"/>
                </a:solidFill>
              </a:rPr>
              <a:t>interrupt</a:t>
            </a:r>
            <a:r>
              <a:rPr lang="tr-TR" dirty="0" err="1"/>
              <a:t>’lar</a:t>
            </a:r>
            <a:r>
              <a:rPr lang="tr-TR" dirty="0"/>
              <a:t> geldiğinde engellenemez (hafıza hatası). </a:t>
            </a:r>
          </a:p>
          <a:p>
            <a:pPr lvl="1"/>
            <a:r>
              <a:rPr lang="tr-TR" b="1" i="1" dirty="0" err="1">
                <a:solidFill>
                  <a:srgbClr val="FF0000"/>
                </a:solidFill>
              </a:rPr>
              <a:t>Maskable</a:t>
            </a:r>
            <a:r>
              <a:rPr lang="tr-TR" b="1" i="1" dirty="0">
                <a:solidFill>
                  <a:srgbClr val="FF0000"/>
                </a:solidFill>
              </a:rPr>
              <a:t> </a:t>
            </a:r>
            <a:r>
              <a:rPr lang="tr-TR" b="1" i="1" dirty="0" err="1">
                <a:solidFill>
                  <a:srgbClr val="FF0000"/>
                </a:solidFill>
              </a:rPr>
              <a:t>interrupt</a:t>
            </a:r>
            <a:r>
              <a:rPr lang="tr-TR" dirty="0" err="1"/>
              <a:t>’lar</a:t>
            </a:r>
            <a:r>
              <a:rPr lang="tr-TR" dirty="0"/>
              <a:t> CPU tarafından kapatılabilir (program hatası). </a:t>
            </a:r>
          </a:p>
          <a:p>
            <a:r>
              <a:rPr lang="tr-TR" dirty="0" err="1"/>
              <a:t>Interrupt</a:t>
            </a:r>
            <a:r>
              <a:rPr lang="tr-TR" dirty="0"/>
              <a:t> mekanizması bir adres (numara) kabul eder ve </a:t>
            </a:r>
            <a:r>
              <a:rPr lang="tr-TR" dirty="0" err="1"/>
              <a:t>interrupthandling</a:t>
            </a:r>
            <a:r>
              <a:rPr lang="tr-TR" dirty="0"/>
              <a:t> </a:t>
            </a:r>
            <a:r>
              <a:rPr lang="tr-TR" dirty="0" err="1"/>
              <a:t>routine’i</a:t>
            </a:r>
            <a:r>
              <a:rPr lang="tr-TR" dirty="0"/>
              <a:t> seçer. </a:t>
            </a:r>
          </a:p>
          <a:p>
            <a:r>
              <a:rPr lang="tr-TR" dirty="0"/>
              <a:t>Tüm adresler </a:t>
            </a:r>
            <a:r>
              <a:rPr lang="tr-TR" b="1" dirty="0" err="1"/>
              <a:t>interrupt</a:t>
            </a:r>
            <a:r>
              <a:rPr lang="tr-TR" b="1" dirty="0"/>
              <a:t> vektör tablosunda</a:t>
            </a:r>
            <a:r>
              <a:rPr lang="tr-TR" dirty="0"/>
              <a:t> saklanır.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201522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77E81BC1-B62F-4C28-93D7-7E5F85DC0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253456"/>
            <a:ext cx="8312727" cy="5343896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15D76BED-F585-425C-BC19-C1A5F5C39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G/Ç donanımı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96F6DBF-6B62-48E4-A2F0-2312374A7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40352" y="6356350"/>
            <a:ext cx="974176" cy="349250"/>
          </a:xfrm>
        </p:spPr>
        <p:txBody>
          <a:bodyPr/>
          <a:lstStyle/>
          <a:p>
            <a:fld id="{E6FEED06-A45B-49F7-A4E7-E4A0A60926E4}" type="slidenum">
              <a:rPr lang="tr-TR" smtClean="0"/>
              <a:pPr/>
              <a:t>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8439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4817DD-87FC-48ED-AC80-F1369529F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G/Ç donanımı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C2570337-D303-4400-B655-82FB73EF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22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94C2E22-A2E1-4B96-A7DD-13E97DDCD85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5029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 err="1"/>
              <a:t>Interrupt</a:t>
            </a:r>
            <a:r>
              <a:rPr lang="tr-TR" dirty="0"/>
              <a:t> </a:t>
            </a:r>
          </a:p>
          <a:p>
            <a:r>
              <a:rPr lang="tr-TR" b="1" dirty="0"/>
              <a:t>0-31</a:t>
            </a:r>
            <a:r>
              <a:rPr lang="tr-TR" dirty="0"/>
              <a:t> arasındaki </a:t>
            </a:r>
            <a:r>
              <a:rPr lang="tr-TR" b="1" dirty="0"/>
              <a:t>olaylar </a:t>
            </a:r>
            <a:r>
              <a:rPr lang="tr-TR" b="1" dirty="0" err="1"/>
              <a:t>nonmaskable</a:t>
            </a:r>
            <a:r>
              <a:rPr lang="tr-TR" dirty="0"/>
              <a:t> tanımlanmıştır ve hata sinyalleri için kullanılır. </a:t>
            </a:r>
          </a:p>
          <a:p>
            <a:r>
              <a:rPr lang="tr-TR" b="1" dirty="0"/>
              <a:t>32-255</a:t>
            </a:r>
            <a:r>
              <a:rPr lang="tr-TR" dirty="0"/>
              <a:t> arasındaki </a:t>
            </a:r>
            <a:r>
              <a:rPr lang="tr-TR" b="1" dirty="0"/>
              <a:t>olaylar </a:t>
            </a:r>
            <a:r>
              <a:rPr lang="tr-TR" b="1" dirty="0" err="1"/>
              <a:t>maskable</a:t>
            </a:r>
            <a:r>
              <a:rPr lang="tr-TR" dirty="0"/>
              <a:t> tanımlanmıştır ve cihazların ürettiği hatalar için kullanılır. </a:t>
            </a:r>
          </a:p>
          <a:p>
            <a:r>
              <a:rPr lang="tr-TR" b="1" dirty="0" err="1"/>
              <a:t>Interrupt</a:t>
            </a:r>
            <a:r>
              <a:rPr lang="tr-TR" b="1" dirty="0"/>
              <a:t> mekanizması </a:t>
            </a:r>
            <a:r>
              <a:rPr lang="tr-TR" b="1" dirty="0" err="1"/>
              <a:t>önceliklendirme</a:t>
            </a:r>
            <a:r>
              <a:rPr lang="tr-TR" b="1" dirty="0"/>
              <a:t> için de kullanılabilir</a:t>
            </a:r>
            <a:r>
              <a:rPr lang="tr-TR" dirty="0"/>
              <a:t>. </a:t>
            </a:r>
          </a:p>
          <a:p>
            <a:pPr lvl="1"/>
            <a:r>
              <a:rPr lang="tr-TR" dirty="0"/>
              <a:t>Yüksek öncelikli bir </a:t>
            </a:r>
            <a:r>
              <a:rPr lang="tr-TR" dirty="0" err="1"/>
              <a:t>interrupt</a:t>
            </a:r>
            <a:r>
              <a:rPr lang="tr-TR" dirty="0"/>
              <a:t> geldiğinde düşük öncelikli </a:t>
            </a:r>
            <a:r>
              <a:rPr lang="tr-TR" dirty="0" err="1"/>
              <a:t>interrupt</a:t>
            </a:r>
            <a:r>
              <a:rPr lang="tr-TR" dirty="0"/>
              <a:t> çalışıyorsa kesilir. </a:t>
            </a:r>
          </a:p>
          <a:p>
            <a:r>
              <a:rPr lang="tr-TR" dirty="0" err="1"/>
              <a:t>Interrupt’lar</a:t>
            </a:r>
            <a:r>
              <a:rPr lang="tr-TR" dirty="0"/>
              <a:t> sıfıra bölme hatası gibi çok farklı istisnaların (</a:t>
            </a:r>
            <a:r>
              <a:rPr lang="tr-TR" b="1" i="1" dirty="0" err="1">
                <a:solidFill>
                  <a:srgbClr val="FF0000"/>
                </a:solidFill>
              </a:rPr>
              <a:t>exception</a:t>
            </a:r>
            <a:r>
              <a:rPr lang="tr-TR" dirty="0"/>
              <a:t>) yönetiminde de kullanılmaktadır.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37838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E4F8E3-A35A-4821-8581-0FD617331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G/Ç donanımı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0DBFAB59-FCA6-4C34-8AB0-1A6280C92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23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3024221-D3BB-4F99-B9E9-CA1D04B5015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i="1" u="sng" dirty="0"/>
              <a:t>Direct </a:t>
            </a:r>
            <a:r>
              <a:rPr lang="tr-TR" b="1" i="1" u="sng" dirty="0" err="1"/>
              <a:t>memory</a:t>
            </a:r>
            <a:r>
              <a:rPr lang="tr-TR" b="1" i="1" u="sng" dirty="0"/>
              <a:t> </a:t>
            </a:r>
            <a:r>
              <a:rPr lang="tr-TR" b="1" i="1" u="sng" dirty="0" err="1"/>
              <a:t>access</a:t>
            </a:r>
            <a:r>
              <a:rPr lang="tr-TR" dirty="0"/>
              <a:t> </a:t>
            </a:r>
          </a:p>
          <a:p>
            <a:r>
              <a:rPr lang="tr-TR" dirty="0"/>
              <a:t>Büyük boyutta veri transfer eden cihazlarda, genel amaçlı mikroişlemciyi kullanmak etkin çözüm değildir. </a:t>
            </a:r>
          </a:p>
          <a:p>
            <a:pPr lvl="1"/>
            <a:r>
              <a:rPr lang="tr-TR" dirty="0"/>
              <a:t>Genel amaçlı mikroişlemci, </a:t>
            </a:r>
            <a:r>
              <a:rPr lang="tr-TR" dirty="0" err="1"/>
              <a:t>controller</a:t>
            </a:r>
            <a:r>
              <a:rPr lang="tr-TR" dirty="0"/>
              <a:t> </a:t>
            </a:r>
            <a:r>
              <a:rPr lang="tr-TR" dirty="0" err="1"/>
              <a:t>register’ı</a:t>
            </a:r>
            <a:r>
              <a:rPr lang="tr-TR" dirty="0"/>
              <a:t> aracılığıyla her byte’ı ayrı aktarır (</a:t>
            </a:r>
            <a:r>
              <a:rPr lang="tr-TR" dirty="0" err="1"/>
              <a:t>programmed</a:t>
            </a:r>
            <a:r>
              <a:rPr lang="tr-TR" dirty="0"/>
              <a:t> I/O, PIO). </a:t>
            </a:r>
          </a:p>
          <a:p>
            <a:r>
              <a:rPr lang="tr-TR" dirty="0"/>
              <a:t>Çoğu bilgisayar bu tür veri aktarımları için özel amaçlı işlemci (</a:t>
            </a:r>
            <a:r>
              <a:rPr lang="tr-TR" b="1" i="1" dirty="0" err="1">
                <a:solidFill>
                  <a:srgbClr val="FF0000"/>
                </a:solidFill>
              </a:rPr>
              <a:t>direct</a:t>
            </a:r>
            <a:r>
              <a:rPr lang="tr-TR" b="1" i="1" dirty="0">
                <a:solidFill>
                  <a:srgbClr val="FF0000"/>
                </a:solidFill>
              </a:rPr>
              <a:t> </a:t>
            </a:r>
            <a:r>
              <a:rPr lang="tr-TR" b="1" i="1" dirty="0" err="1">
                <a:solidFill>
                  <a:srgbClr val="FF0000"/>
                </a:solidFill>
              </a:rPr>
              <a:t>memory-acces</a:t>
            </a:r>
            <a:r>
              <a:rPr lang="tr-TR" dirty="0"/>
              <a:t>, </a:t>
            </a:r>
            <a:r>
              <a:rPr lang="tr-TR" b="1" dirty="0"/>
              <a:t>DMA</a:t>
            </a:r>
            <a:r>
              <a:rPr lang="tr-TR" dirty="0"/>
              <a:t>) kullanır. </a:t>
            </a:r>
          </a:p>
          <a:p>
            <a:pPr lvl="1"/>
            <a:r>
              <a:rPr lang="tr-TR" b="1" dirty="0"/>
              <a:t>Host</a:t>
            </a:r>
            <a:r>
              <a:rPr lang="tr-TR" dirty="0"/>
              <a:t>, hafızaya DMA komut bloğunu yazarak </a:t>
            </a:r>
            <a:r>
              <a:rPr lang="tr-TR" b="1" dirty="0"/>
              <a:t>DMA ile transferi başlatır</a:t>
            </a:r>
            <a:r>
              <a:rPr lang="tr-TR" dirty="0"/>
              <a:t>. </a:t>
            </a:r>
          </a:p>
          <a:p>
            <a:pPr lvl="2"/>
            <a:r>
              <a:rPr lang="tr-TR" dirty="0"/>
              <a:t>Yazılan blok, kaynak pointer, hedef pointer ve aktarılacak byte sayısını içerir. </a:t>
            </a:r>
          </a:p>
          <a:p>
            <a:pPr lvl="1"/>
            <a:r>
              <a:rPr lang="tr-TR" dirty="0"/>
              <a:t>CPU tarafından </a:t>
            </a:r>
            <a:r>
              <a:rPr lang="tr-TR" b="1" dirty="0"/>
              <a:t>komut bloğunun adresi DMA </a:t>
            </a:r>
            <a:r>
              <a:rPr lang="tr-TR" b="1" dirty="0" err="1"/>
              <a:t>controller’a</a:t>
            </a:r>
            <a:r>
              <a:rPr lang="tr-TR" b="1" dirty="0"/>
              <a:t> iletilir</a:t>
            </a:r>
            <a:r>
              <a:rPr lang="tr-TR" dirty="0"/>
              <a:t>. </a:t>
            </a:r>
          </a:p>
          <a:p>
            <a:pPr lvl="1"/>
            <a:r>
              <a:rPr lang="tr-TR" dirty="0"/>
              <a:t>DMA </a:t>
            </a:r>
            <a:r>
              <a:rPr lang="tr-TR" dirty="0" err="1"/>
              <a:t>controller</a:t>
            </a:r>
            <a:r>
              <a:rPr lang="tr-TR" dirty="0"/>
              <a:t>, aktarımı </a:t>
            </a:r>
            <a:r>
              <a:rPr lang="tr-TR" b="1" dirty="0" err="1"/>
              <a:t>memory</a:t>
            </a:r>
            <a:r>
              <a:rPr lang="tr-TR" b="1" dirty="0"/>
              <a:t> bus üzerinden gerçekleştirir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2447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E4F8E3-A35A-4821-8581-0FD617331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G/Ç donanımı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0DBFAB59-FCA6-4C34-8AB0-1A6280C92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24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3024221-D3BB-4F99-B9E9-CA1D04B5015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781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i="1" u="sng" dirty="0"/>
              <a:t>Direct </a:t>
            </a:r>
            <a:r>
              <a:rPr lang="tr-TR" b="1" i="1" u="sng" dirty="0" err="1"/>
              <a:t>memory</a:t>
            </a:r>
            <a:r>
              <a:rPr lang="tr-TR" b="1" i="1" u="sng" dirty="0"/>
              <a:t> </a:t>
            </a:r>
            <a:r>
              <a:rPr lang="tr-TR" b="1" i="1" u="sng" dirty="0" err="1"/>
              <a:t>access</a:t>
            </a:r>
            <a:r>
              <a:rPr lang="tr-TR" dirty="0"/>
              <a:t> </a:t>
            </a:r>
          </a:p>
          <a:p>
            <a:r>
              <a:rPr lang="tr-TR" dirty="0"/>
              <a:t>DMA </a:t>
            </a:r>
            <a:r>
              <a:rPr lang="tr-TR" dirty="0" err="1"/>
              <a:t>controller</a:t>
            </a:r>
            <a:r>
              <a:rPr lang="tr-TR" dirty="0"/>
              <a:t> ile </a:t>
            </a:r>
            <a:r>
              <a:rPr lang="tr-TR" dirty="0" err="1"/>
              <a:t>device</a:t>
            </a:r>
            <a:r>
              <a:rPr lang="tr-TR" dirty="0"/>
              <a:t> </a:t>
            </a:r>
            <a:r>
              <a:rPr lang="tr-TR" dirty="0" err="1"/>
              <a:t>controller</a:t>
            </a:r>
            <a:r>
              <a:rPr lang="tr-TR" dirty="0"/>
              <a:t> (Örneğin: Bellek</a:t>
            </a:r>
            <a:r>
              <a:rPr lang="tr-TR" dirty="0">
                <a:sym typeface="Wingdings" panose="05000000000000000000" pitchFamily="2" charset="2"/>
              </a:rPr>
              <a:t>Disk</a:t>
            </a:r>
            <a:r>
              <a:rPr lang="tr-TR" dirty="0"/>
              <a:t>) arasındaki el sıkışma (</a:t>
            </a:r>
            <a:r>
              <a:rPr lang="tr-TR" b="1" i="1" dirty="0" err="1">
                <a:solidFill>
                  <a:srgbClr val="FF0000"/>
                </a:solidFill>
              </a:rPr>
              <a:t>handshaking</a:t>
            </a:r>
            <a:r>
              <a:rPr lang="tr-TR" dirty="0"/>
              <a:t>) </a:t>
            </a:r>
            <a:r>
              <a:rPr lang="tr-TR" b="1" dirty="0"/>
              <a:t>DMA-</a:t>
            </a:r>
            <a:r>
              <a:rPr lang="tr-TR" b="1" dirty="0" err="1"/>
              <a:t>request</a:t>
            </a:r>
            <a:r>
              <a:rPr lang="tr-TR" dirty="0"/>
              <a:t> ve </a:t>
            </a:r>
            <a:r>
              <a:rPr lang="tr-TR" b="1" dirty="0"/>
              <a:t>DMA-</a:t>
            </a:r>
            <a:r>
              <a:rPr lang="tr-TR" b="1" dirty="0" err="1"/>
              <a:t>acknowledge</a:t>
            </a:r>
            <a:r>
              <a:rPr lang="tr-TR" dirty="0"/>
              <a:t> bağlantılarıyla sağlanır: </a:t>
            </a:r>
          </a:p>
          <a:p>
            <a:pPr lvl="1"/>
            <a:r>
              <a:rPr lang="tr-TR" dirty="0"/>
              <a:t>Device </a:t>
            </a:r>
            <a:r>
              <a:rPr lang="tr-TR" dirty="0" err="1"/>
              <a:t>controller</a:t>
            </a:r>
            <a:r>
              <a:rPr lang="tr-TR" dirty="0"/>
              <a:t>, DMA-</a:t>
            </a:r>
            <a:r>
              <a:rPr lang="tr-TR" dirty="0" err="1"/>
              <a:t>request</a:t>
            </a:r>
            <a:r>
              <a:rPr lang="tr-TR" dirty="0"/>
              <a:t> sinyali ile istek iletir. </a:t>
            </a:r>
          </a:p>
          <a:p>
            <a:pPr lvl="1"/>
            <a:r>
              <a:rPr lang="tr-TR" dirty="0"/>
              <a:t>DMA-</a:t>
            </a:r>
            <a:r>
              <a:rPr lang="tr-TR" dirty="0" err="1"/>
              <a:t>controller</a:t>
            </a:r>
            <a:r>
              <a:rPr lang="tr-TR" dirty="0"/>
              <a:t>, </a:t>
            </a:r>
          </a:p>
          <a:p>
            <a:pPr lvl="2"/>
            <a:r>
              <a:rPr lang="tr-TR" b="1" dirty="0"/>
              <a:t>Memory bus’ın kullanımını alır, </a:t>
            </a:r>
          </a:p>
          <a:p>
            <a:pPr lvl="2"/>
            <a:r>
              <a:rPr lang="tr-TR" b="1" dirty="0"/>
              <a:t>Hafıza adresini </a:t>
            </a:r>
            <a:r>
              <a:rPr lang="tr-TR" b="1" dirty="0" err="1"/>
              <a:t>memory</a:t>
            </a:r>
            <a:r>
              <a:rPr lang="tr-TR" b="1" dirty="0"/>
              <a:t> adres bus’a yerleştirir, </a:t>
            </a:r>
          </a:p>
          <a:p>
            <a:pPr lvl="2"/>
            <a:r>
              <a:rPr lang="tr-TR" b="1" dirty="0"/>
              <a:t>DMA-</a:t>
            </a:r>
            <a:r>
              <a:rPr lang="tr-TR" b="1" dirty="0" err="1"/>
              <a:t>acknowledge</a:t>
            </a:r>
            <a:r>
              <a:rPr lang="tr-TR" b="1" dirty="0"/>
              <a:t> sinyalini gönderir. </a:t>
            </a:r>
          </a:p>
          <a:p>
            <a:pPr lvl="1"/>
            <a:r>
              <a:rPr lang="tr-TR" dirty="0"/>
              <a:t>Device </a:t>
            </a:r>
            <a:r>
              <a:rPr lang="tr-TR" dirty="0" err="1"/>
              <a:t>controller</a:t>
            </a:r>
            <a:r>
              <a:rPr lang="tr-TR" dirty="0"/>
              <a:t>, </a:t>
            </a:r>
          </a:p>
          <a:p>
            <a:pPr lvl="2"/>
            <a:r>
              <a:rPr lang="tr-TR" b="1" dirty="0"/>
              <a:t>DMA-</a:t>
            </a:r>
            <a:r>
              <a:rPr lang="tr-TR" b="1" dirty="0" err="1"/>
              <a:t>acknowledge</a:t>
            </a:r>
            <a:r>
              <a:rPr lang="tr-TR" b="1" dirty="0"/>
              <a:t> sinyalini alınca veri transferine başlar ve </a:t>
            </a:r>
          </a:p>
          <a:p>
            <a:pPr lvl="2"/>
            <a:r>
              <a:rPr lang="tr-TR" b="1" dirty="0"/>
              <a:t>DMA-</a:t>
            </a:r>
            <a:r>
              <a:rPr lang="tr-TR" b="1" dirty="0" err="1"/>
              <a:t>request</a:t>
            </a:r>
            <a:r>
              <a:rPr lang="tr-TR" b="1" dirty="0"/>
              <a:t> sinyalini kaldırır. </a:t>
            </a:r>
          </a:p>
          <a:p>
            <a:pPr lvl="1"/>
            <a:r>
              <a:rPr lang="tr-TR" b="1" dirty="0"/>
              <a:t>Veri aktarımı tamamlandığında</a:t>
            </a:r>
            <a:r>
              <a:rPr lang="tr-TR" dirty="0"/>
              <a:t>, DMA </a:t>
            </a:r>
            <a:r>
              <a:rPr lang="tr-TR" dirty="0" err="1"/>
              <a:t>controller</a:t>
            </a:r>
            <a:r>
              <a:rPr lang="tr-TR" dirty="0"/>
              <a:t> tarafından </a:t>
            </a:r>
            <a:r>
              <a:rPr lang="tr-TR" b="1" dirty="0"/>
              <a:t>CPU’ya </a:t>
            </a:r>
            <a:r>
              <a:rPr lang="tr-TR" b="1" dirty="0" err="1"/>
              <a:t>interrupt</a:t>
            </a:r>
            <a:r>
              <a:rPr lang="tr-TR" b="1" dirty="0"/>
              <a:t> iletilir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1267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0A78B881-B8D2-40F1-A2B3-18813F348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75" y="1268760"/>
            <a:ext cx="8148934" cy="547212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15D76BED-F585-425C-BC19-C1A5F5C39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G/Ç donanımı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96F6DBF-6B62-48E4-A2F0-2312374A7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40352" y="6356350"/>
            <a:ext cx="974176" cy="349250"/>
          </a:xfrm>
        </p:spPr>
        <p:txBody>
          <a:bodyPr/>
          <a:lstStyle/>
          <a:p>
            <a:fld id="{E6FEED06-A45B-49F7-A4E7-E4A0A60926E4}" type="slidenum">
              <a:rPr lang="tr-TR" smtClean="0"/>
              <a:pPr/>
              <a:t>25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8876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CA9DD5-A173-447D-8D10-75E708A70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G/Ç donanımı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36F4B50D-E505-437A-8EE7-59E09C592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26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1DECE6B-3D91-49FA-A8F6-B03B1EF548D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İşletim sisteminin </a:t>
            </a:r>
            <a:r>
              <a:rPr lang="tr-TR" b="1" dirty="0"/>
              <a:t>G/Ç</a:t>
            </a:r>
            <a:r>
              <a:rPr lang="tr-TR" dirty="0"/>
              <a:t> (veya I/O) </a:t>
            </a:r>
            <a:r>
              <a:rPr lang="tr-TR" b="1" dirty="0"/>
              <a:t>donanım bileşenleri</a:t>
            </a:r>
            <a:r>
              <a:rPr lang="tr-TR" dirty="0"/>
              <a:t> ve özellikleri: </a:t>
            </a:r>
          </a:p>
          <a:p>
            <a:pPr lvl="1"/>
            <a:r>
              <a:rPr lang="tr-TR" dirty="0"/>
              <a:t>Bus </a:t>
            </a:r>
          </a:p>
          <a:p>
            <a:pPr lvl="1"/>
            <a:r>
              <a:rPr lang="tr-TR" dirty="0"/>
              <a:t>Controller </a:t>
            </a:r>
          </a:p>
          <a:p>
            <a:pPr lvl="1"/>
            <a:r>
              <a:rPr lang="tr-TR" dirty="0"/>
              <a:t>I/O port ve </a:t>
            </a:r>
            <a:r>
              <a:rPr lang="tr-TR" dirty="0" err="1"/>
              <a:t>register’lar</a:t>
            </a:r>
            <a:r>
              <a:rPr lang="tr-TR" dirty="0"/>
              <a:t> </a:t>
            </a:r>
          </a:p>
          <a:p>
            <a:pPr lvl="1"/>
            <a:r>
              <a:rPr lang="tr-TR" dirty="0"/>
              <a:t>Host ve </a:t>
            </a:r>
            <a:r>
              <a:rPr lang="tr-TR" dirty="0" err="1"/>
              <a:t>device</a:t>
            </a:r>
            <a:r>
              <a:rPr lang="tr-TR" dirty="0"/>
              <a:t> </a:t>
            </a:r>
            <a:r>
              <a:rPr lang="tr-TR" dirty="0" err="1"/>
              <a:t>controller</a:t>
            </a:r>
            <a:r>
              <a:rPr lang="tr-TR" dirty="0"/>
              <a:t> arasında </a:t>
            </a:r>
            <a:r>
              <a:rPr lang="tr-TR" dirty="0" err="1"/>
              <a:t>handshaking</a:t>
            </a:r>
            <a:r>
              <a:rPr lang="tr-TR" dirty="0"/>
              <a:t> </a:t>
            </a:r>
          </a:p>
          <a:p>
            <a:pPr lvl="1"/>
            <a:r>
              <a:rPr lang="tr-TR" dirty="0" err="1"/>
              <a:t>Handshaking</a:t>
            </a:r>
            <a:r>
              <a:rPr lang="tr-TR" dirty="0"/>
              <a:t> işleminin </a:t>
            </a:r>
            <a:r>
              <a:rPr lang="tr-TR" dirty="0" err="1"/>
              <a:t>polling</a:t>
            </a:r>
            <a:r>
              <a:rPr lang="tr-TR" dirty="0"/>
              <a:t> veya </a:t>
            </a:r>
            <a:r>
              <a:rPr lang="tr-TR" dirty="0" err="1"/>
              <a:t>interrupt</a:t>
            </a:r>
            <a:r>
              <a:rPr lang="tr-TR" dirty="0"/>
              <a:t> ile gerçekleştirilmesi </a:t>
            </a:r>
          </a:p>
          <a:p>
            <a:pPr lvl="1"/>
            <a:r>
              <a:rPr lang="tr-TR" dirty="0"/>
              <a:t>Büyük boyuttaki transferler için DMA </a:t>
            </a:r>
            <a:r>
              <a:rPr lang="tr-TR" dirty="0" err="1"/>
              <a:t>controller</a:t>
            </a:r>
            <a:r>
              <a:rPr lang="tr-TR" dirty="0"/>
              <a:t> kullanılması </a:t>
            </a:r>
          </a:p>
          <a:p>
            <a:r>
              <a:rPr lang="tr-TR" dirty="0"/>
              <a:t>İşletim sistemi çok farklı cihazlarla çalışabilecek şekilde tasarlanmalıdır. </a:t>
            </a:r>
          </a:p>
          <a:p>
            <a:r>
              <a:rPr lang="tr-TR" dirty="0"/>
              <a:t>İşletim sistemi, yeni cihazlarla işlem yapabilir olmalıdır.</a:t>
            </a:r>
          </a:p>
        </p:txBody>
      </p:sp>
    </p:spTree>
    <p:extLst>
      <p:ext uri="{BB962C8B-B14F-4D97-AF65-F5344CB8AC3E}">
        <p14:creationId xmlns:p14="http://schemas.microsoft.com/office/powerpoint/2010/main" val="2911474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E20523-E2E7-4C51-A5B1-52A296FC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C8A23AF-54BF-4646-A488-BCA16A10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27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7D416E2-69BB-46DE-8BB4-76B7160999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tr-TR" dirty="0"/>
              <a:t>Giriş</a:t>
            </a:r>
          </a:p>
          <a:p>
            <a:pPr>
              <a:spcBef>
                <a:spcPts val="600"/>
              </a:spcBef>
            </a:pPr>
            <a:r>
              <a:rPr lang="tr-TR" dirty="0"/>
              <a:t>G/Ç donanımı </a:t>
            </a:r>
          </a:p>
          <a:p>
            <a:pPr>
              <a:spcBef>
                <a:spcPts val="600"/>
              </a:spcBef>
            </a:pPr>
            <a:r>
              <a:rPr lang="tr-TR" b="1" dirty="0">
                <a:solidFill>
                  <a:srgbClr val="FF0000"/>
                </a:solidFill>
              </a:rPr>
              <a:t>G/Ç </a:t>
            </a:r>
            <a:r>
              <a:rPr lang="tr-TR" b="1" dirty="0" err="1">
                <a:solidFill>
                  <a:srgbClr val="FF0000"/>
                </a:solidFill>
              </a:rPr>
              <a:t>arayüz</a:t>
            </a:r>
            <a:r>
              <a:rPr lang="tr-TR" b="1" dirty="0">
                <a:solidFill>
                  <a:srgbClr val="FF0000"/>
                </a:solidFill>
              </a:rPr>
              <a:t> uygulaması</a:t>
            </a:r>
            <a:r>
              <a:rPr lang="tr-TR" dirty="0"/>
              <a:t> </a:t>
            </a:r>
          </a:p>
          <a:p>
            <a:pPr>
              <a:spcBef>
                <a:spcPts val="600"/>
              </a:spcBef>
            </a:pPr>
            <a:r>
              <a:rPr lang="tr-TR" dirty="0"/>
              <a:t>G/Ç isteklerinin donanımsal işlemlere dönüştürülmesi </a:t>
            </a:r>
          </a:p>
          <a:p>
            <a:pPr>
              <a:spcBef>
                <a:spcPts val="600"/>
              </a:spcBef>
            </a:pPr>
            <a:r>
              <a:rPr lang="tr-TR" dirty="0"/>
              <a:t>Performans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290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B14488E-42A8-4132-BDDB-BB6EEEFE6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G/Ç </a:t>
            </a:r>
            <a:r>
              <a:rPr lang="tr-TR" dirty="0" err="1"/>
              <a:t>arayüz</a:t>
            </a:r>
            <a:r>
              <a:rPr lang="tr-TR" dirty="0"/>
              <a:t> uygulaması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6BAD4E42-1949-4465-89BA-C5FA9B34D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28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87AF26B-42CA-4092-9E81-338579C38E6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5725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82DFDE-F183-48CD-B6A5-8E73F30C3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Giriş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D39687D2-F593-4046-B3B9-C461AC711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F7AB04E-1C72-45B7-BE61-9AE78AD9E55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Bir bilgisayarın iki temel işlevi vardır: </a:t>
            </a:r>
          </a:p>
          <a:p>
            <a:pPr lvl="1"/>
            <a:r>
              <a:rPr lang="tr-TR" dirty="0"/>
              <a:t>Girdi/Çıktı yönetimi ve </a:t>
            </a:r>
          </a:p>
          <a:p>
            <a:pPr lvl="1"/>
            <a:r>
              <a:rPr lang="tr-TR" dirty="0"/>
              <a:t>İşletim (</a:t>
            </a:r>
            <a:r>
              <a:rPr lang="tr-TR" b="1" i="1" dirty="0" err="1">
                <a:solidFill>
                  <a:srgbClr val="FF0000"/>
                </a:solidFill>
              </a:rPr>
              <a:t>Processing</a:t>
            </a:r>
            <a:r>
              <a:rPr lang="tr-TR" dirty="0"/>
              <a:t>). </a:t>
            </a:r>
          </a:p>
          <a:p>
            <a:r>
              <a:rPr lang="tr-TR" dirty="0"/>
              <a:t>İşletim sisteminin I/O bileşenleri üzerindeki rolü;</a:t>
            </a:r>
          </a:p>
          <a:p>
            <a:pPr lvl="1"/>
            <a:r>
              <a:rPr lang="tr-TR" b="1" dirty="0"/>
              <a:t>I/O cihazlarını denetlemek</a:t>
            </a:r>
            <a:r>
              <a:rPr lang="tr-TR" dirty="0"/>
              <a:t> ve </a:t>
            </a:r>
          </a:p>
          <a:p>
            <a:pPr lvl="1"/>
            <a:r>
              <a:rPr lang="tr-TR" b="1" dirty="0"/>
              <a:t>I/O işlemlerini yürütmektir</a:t>
            </a:r>
            <a:r>
              <a:rPr lang="tr-TR" dirty="0"/>
              <a:t>. </a:t>
            </a:r>
          </a:p>
          <a:p>
            <a:r>
              <a:rPr lang="tr-TR" dirty="0"/>
              <a:t>I/O cihazları, işlevleri, hızları, kontrol yöntemleri açısından farklılık gösterir. </a:t>
            </a:r>
          </a:p>
        </p:txBody>
      </p:sp>
    </p:spTree>
    <p:extLst>
      <p:ext uri="{BB962C8B-B14F-4D97-AF65-F5344CB8AC3E}">
        <p14:creationId xmlns:p14="http://schemas.microsoft.com/office/powerpoint/2010/main" val="3847975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82DFDE-F183-48CD-B6A5-8E73F30C3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Giriş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D39687D2-F593-4046-B3B9-C461AC711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F7AB04E-1C72-45B7-BE61-9AE78AD9E55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I/O cihaz teknolojisinde </a:t>
            </a:r>
            <a:r>
              <a:rPr lang="tr-TR" b="1" dirty="0"/>
              <a:t>artan standartlaşma ile birlikte I/O cihazlarında gelişme hızlanmıştır</a:t>
            </a:r>
            <a:r>
              <a:rPr lang="tr-TR" dirty="0"/>
              <a:t>.</a:t>
            </a:r>
          </a:p>
          <a:p>
            <a:pPr lvl="1"/>
            <a:r>
              <a:rPr lang="tr-TR" dirty="0"/>
              <a:t>2010’da 2TB disk lüks iken bugün &gt;15TB disk var. </a:t>
            </a:r>
          </a:p>
          <a:p>
            <a:r>
              <a:rPr lang="tr-TR" dirty="0"/>
              <a:t>I/O cihazlarındaki çeşitlilik artarken yeni donanım ve yazılım tekniklerine </a:t>
            </a:r>
            <a:r>
              <a:rPr lang="tr-TR" b="1" dirty="0"/>
              <a:t>ihtiyaç duyulmaktadır</a:t>
            </a:r>
            <a:r>
              <a:rPr lang="tr-TR" dirty="0"/>
              <a:t>.</a:t>
            </a:r>
          </a:p>
          <a:p>
            <a:pPr lvl="1"/>
            <a:r>
              <a:rPr lang="tr-TR" dirty="0"/>
              <a:t>SSD var, NV SSD var. </a:t>
            </a:r>
          </a:p>
          <a:p>
            <a:r>
              <a:rPr lang="tr-TR" dirty="0"/>
              <a:t>Temel I/O donanım bileşenleri, </a:t>
            </a:r>
            <a:r>
              <a:rPr lang="tr-TR" dirty="0" err="1"/>
              <a:t>port’lar</a:t>
            </a:r>
            <a:r>
              <a:rPr lang="tr-TR" dirty="0"/>
              <a:t>, bus’lar ve cihaz denetleyicileridir. </a:t>
            </a:r>
          </a:p>
          <a:p>
            <a:r>
              <a:rPr lang="tr-TR" dirty="0"/>
              <a:t>İşletim sistemi </a:t>
            </a:r>
            <a:r>
              <a:rPr lang="tr-TR" dirty="0" err="1"/>
              <a:t>kernel’ı</a:t>
            </a:r>
            <a:r>
              <a:rPr lang="tr-TR" dirty="0"/>
              <a:t>, cihaz sürücülerini kullanacak şekilde yapılandırılır.</a:t>
            </a:r>
          </a:p>
        </p:txBody>
      </p:sp>
    </p:spTree>
    <p:extLst>
      <p:ext uri="{BB962C8B-B14F-4D97-AF65-F5344CB8AC3E}">
        <p14:creationId xmlns:p14="http://schemas.microsoft.com/office/powerpoint/2010/main" val="3913724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E20523-E2E7-4C51-A5B1-52A296FC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C8A23AF-54BF-4646-A488-BCA16A10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7D416E2-69BB-46DE-8BB4-76B7160999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tr-TR" dirty="0"/>
              <a:t>Giriş</a:t>
            </a:r>
          </a:p>
          <a:p>
            <a:pPr>
              <a:spcBef>
                <a:spcPts val="600"/>
              </a:spcBef>
            </a:pPr>
            <a:r>
              <a:rPr lang="tr-TR" b="1" dirty="0">
                <a:solidFill>
                  <a:srgbClr val="FF0000"/>
                </a:solidFill>
              </a:rPr>
              <a:t>G/Ç donanımı</a:t>
            </a:r>
            <a:r>
              <a:rPr lang="tr-TR" dirty="0"/>
              <a:t> </a:t>
            </a:r>
          </a:p>
          <a:p>
            <a:pPr>
              <a:spcBef>
                <a:spcPts val="600"/>
              </a:spcBef>
            </a:pPr>
            <a:r>
              <a:rPr lang="tr-TR" dirty="0"/>
              <a:t>G/Ç </a:t>
            </a:r>
            <a:r>
              <a:rPr lang="tr-TR" dirty="0" err="1"/>
              <a:t>arayüz</a:t>
            </a:r>
            <a:r>
              <a:rPr lang="tr-TR" dirty="0"/>
              <a:t> uygulaması </a:t>
            </a:r>
          </a:p>
          <a:p>
            <a:pPr>
              <a:spcBef>
                <a:spcPts val="600"/>
              </a:spcBef>
            </a:pPr>
            <a:r>
              <a:rPr lang="tr-TR" dirty="0"/>
              <a:t>G/Ç isteklerinin donanımsal işlemlere dönüştürülmesi </a:t>
            </a:r>
          </a:p>
          <a:p>
            <a:pPr>
              <a:spcBef>
                <a:spcPts val="600"/>
              </a:spcBef>
            </a:pPr>
            <a:r>
              <a:rPr lang="tr-TR" dirty="0"/>
              <a:t>Performans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155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D76BED-F585-425C-BC19-C1A5F5C39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G/Ç donanımı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96F6DBF-6B62-48E4-A2F0-2312374A7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6A8BBD8-0222-4CD8-A956-6A628485050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Bilgisayar çok farklı türdeki cihazla çalışabilir.</a:t>
            </a:r>
          </a:p>
          <a:p>
            <a:r>
              <a:rPr lang="tr-TR" dirty="0"/>
              <a:t>Bu cihazlar; </a:t>
            </a:r>
          </a:p>
          <a:p>
            <a:pPr lvl="1"/>
            <a:r>
              <a:rPr lang="tr-TR" dirty="0"/>
              <a:t>Depolama cihazları (</a:t>
            </a:r>
            <a:r>
              <a:rPr lang="tr-TR" b="1" dirty="0"/>
              <a:t>disk, teyp</a:t>
            </a:r>
            <a:r>
              <a:rPr lang="tr-TR" dirty="0"/>
              <a:t>), </a:t>
            </a:r>
          </a:p>
          <a:p>
            <a:pPr lvl="1" algn="just"/>
            <a:r>
              <a:rPr lang="tr-TR" dirty="0"/>
              <a:t>Haberleşme cihazları (</a:t>
            </a:r>
            <a:r>
              <a:rPr lang="tr-TR" b="1" dirty="0"/>
              <a:t>ağ bağlantısı, Bluetooth</a:t>
            </a:r>
            <a:r>
              <a:rPr lang="tr-TR" dirty="0"/>
              <a:t>), </a:t>
            </a:r>
          </a:p>
          <a:p>
            <a:pPr lvl="1"/>
            <a:r>
              <a:rPr lang="tr-TR" dirty="0"/>
              <a:t>Kullanıcı </a:t>
            </a:r>
            <a:r>
              <a:rPr lang="tr-TR" dirty="0" err="1"/>
              <a:t>arayüz</a:t>
            </a:r>
            <a:r>
              <a:rPr lang="tr-TR" dirty="0"/>
              <a:t> cihazları (</a:t>
            </a:r>
            <a:r>
              <a:rPr lang="tr-TR" b="1" dirty="0"/>
              <a:t>klavye, </a:t>
            </a:r>
            <a:r>
              <a:rPr lang="tr-TR" b="1" dirty="0" err="1"/>
              <a:t>mouse</a:t>
            </a:r>
            <a:r>
              <a:rPr lang="tr-TR" b="1" dirty="0"/>
              <a:t>, ekran, ses giriş/çıkış</a:t>
            </a:r>
            <a:r>
              <a:rPr lang="tr-TR" dirty="0"/>
              <a:t>) olabilir.</a:t>
            </a:r>
          </a:p>
        </p:txBody>
      </p:sp>
    </p:spTree>
    <p:extLst>
      <p:ext uri="{BB962C8B-B14F-4D97-AF65-F5344CB8AC3E}">
        <p14:creationId xmlns:p14="http://schemas.microsoft.com/office/powerpoint/2010/main" val="2392107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D76BED-F585-425C-BC19-C1A5F5C39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G/Ç donanımı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96F6DBF-6B62-48E4-A2F0-2312374A7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7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6A8BBD8-0222-4CD8-A956-6A628485050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Farklı kullanım ortamlarında, </a:t>
            </a:r>
            <a:r>
              <a:rPr lang="tr-TR" b="1" dirty="0"/>
              <a:t>girişler/çıkışlar</a:t>
            </a:r>
            <a:r>
              <a:rPr lang="tr-TR" dirty="0"/>
              <a:t> ve </a:t>
            </a:r>
            <a:r>
              <a:rPr lang="tr-TR" b="1" dirty="0"/>
              <a:t>kullanılan I/O cihazları</a:t>
            </a:r>
            <a:r>
              <a:rPr lang="tr-TR" dirty="0"/>
              <a:t> farklı olabilir. </a:t>
            </a:r>
          </a:p>
          <a:p>
            <a:pPr lvl="1"/>
            <a:r>
              <a:rPr lang="tr-TR" dirty="0"/>
              <a:t>Örneğin; Uçak kontrol bilgisayarında pedal, joystick kullanılır. </a:t>
            </a:r>
          </a:p>
          <a:p>
            <a:pPr lvl="1"/>
            <a:r>
              <a:rPr lang="tr-TR" dirty="0"/>
              <a:t>Bir cihaz, bilgisayara kablo veya hava aracılığıyla sinyal göndererek haberleşir. </a:t>
            </a:r>
          </a:p>
          <a:p>
            <a:pPr lvl="1"/>
            <a:r>
              <a:rPr lang="tr-TR" dirty="0"/>
              <a:t>Bir cihaz, bilgisayarla </a:t>
            </a:r>
            <a:r>
              <a:rPr lang="tr-TR" b="1" dirty="0"/>
              <a:t>bağlantı noktası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port</a:t>
            </a:r>
            <a:r>
              <a:rPr lang="tr-TR" dirty="0"/>
              <a:t>) aracılığıyla haberleşir. </a:t>
            </a:r>
          </a:p>
          <a:p>
            <a:r>
              <a:rPr lang="tr-TR" dirty="0"/>
              <a:t>Cihazların paylaşarak kullandığı iletim yollarına </a:t>
            </a:r>
            <a:r>
              <a:rPr lang="tr-TR" b="1" i="1" dirty="0">
                <a:solidFill>
                  <a:srgbClr val="FF0000"/>
                </a:solidFill>
              </a:rPr>
              <a:t>bus</a:t>
            </a:r>
            <a:r>
              <a:rPr lang="tr-TR" dirty="0"/>
              <a:t> denir. </a:t>
            </a:r>
          </a:p>
          <a:p>
            <a:r>
              <a:rPr lang="tr-TR" dirty="0" err="1"/>
              <a:t>Bus’ların</a:t>
            </a:r>
            <a:r>
              <a:rPr lang="tr-TR" dirty="0"/>
              <a:t> </a:t>
            </a:r>
            <a:r>
              <a:rPr lang="tr-TR" b="1" dirty="0"/>
              <a:t>sinyalleşme yöntemleri, bant genişlikleri </a:t>
            </a:r>
            <a:r>
              <a:rPr lang="tr-TR" dirty="0"/>
              <a:t>ve</a:t>
            </a:r>
            <a:r>
              <a:rPr lang="tr-TR" b="1" dirty="0"/>
              <a:t> bağlantı yöntemleri birbirinden farklıdır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6761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A53D8F01-FF93-4540-A3F9-BEEE409FA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37" y="146783"/>
            <a:ext cx="8100725" cy="623454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15D76BED-F585-425C-BC19-C1A5F5C39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G/Ç donanımı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96F6DBF-6B62-48E4-A2F0-2312374A7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74525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D76BED-F585-425C-BC19-C1A5F5C39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G/Ç donanımı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496F6DBF-6B62-48E4-A2F0-2312374A7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9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6A8BBD8-0222-4CD8-A956-6A628485050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/>
              <a:t>PCI</a:t>
            </a:r>
            <a:r>
              <a:rPr lang="tr-TR" dirty="0"/>
              <a:t> (</a:t>
            </a:r>
            <a:r>
              <a:rPr lang="tr-TR" b="1" i="1" dirty="0" err="1">
                <a:solidFill>
                  <a:srgbClr val="FF0000"/>
                </a:solidFill>
              </a:rPr>
              <a:t>Peripheral</a:t>
            </a:r>
            <a:r>
              <a:rPr lang="tr-TR" b="1" i="1" dirty="0">
                <a:solidFill>
                  <a:srgbClr val="FF0000"/>
                </a:solidFill>
              </a:rPr>
              <a:t> Component </a:t>
            </a:r>
            <a:r>
              <a:rPr lang="tr-TR" b="1" i="1" dirty="0" err="1">
                <a:solidFill>
                  <a:srgbClr val="FF0000"/>
                </a:solidFill>
              </a:rPr>
              <a:t>Interconnection</a:t>
            </a:r>
            <a:r>
              <a:rPr lang="tr-TR" dirty="0"/>
              <a:t>) bus, </a:t>
            </a:r>
          </a:p>
          <a:p>
            <a:pPr lvl="1"/>
            <a:r>
              <a:rPr lang="tr-TR" dirty="0"/>
              <a:t>CPU ve hafıza ile hızlı birimlerin bağlantısını sağlar. </a:t>
            </a:r>
          </a:p>
          <a:p>
            <a:r>
              <a:rPr lang="tr-TR" b="1" dirty="0" err="1"/>
              <a:t>PCIe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PCI Express</a:t>
            </a:r>
            <a:r>
              <a:rPr lang="tr-TR" dirty="0"/>
              <a:t>) bus </a:t>
            </a:r>
          </a:p>
          <a:p>
            <a:pPr lvl="1"/>
            <a:r>
              <a:rPr lang="tr-TR" dirty="0"/>
              <a:t>Bu bus ile 16 GB/s hızında transfer yapılabilmektedir. </a:t>
            </a:r>
          </a:p>
          <a:p>
            <a:r>
              <a:rPr lang="tr-TR" b="1" dirty="0" err="1"/>
              <a:t>HyperTransport</a:t>
            </a:r>
            <a:r>
              <a:rPr lang="tr-TR" b="1" dirty="0"/>
              <a:t> 3.1</a:t>
            </a:r>
            <a:r>
              <a:rPr lang="tr-TR" dirty="0"/>
              <a:t> bus </a:t>
            </a:r>
          </a:p>
          <a:p>
            <a:pPr lvl="1"/>
            <a:r>
              <a:rPr lang="tr-TR" dirty="0"/>
              <a:t>Bu bus ile 51 GB/s hızında transfer yapılabilmektedir. </a:t>
            </a:r>
          </a:p>
          <a:p>
            <a:r>
              <a:rPr lang="tr-TR" b="1" dirty="0"/>
              <a:t>Expansion bus</a:t>
            </a:r>
            <a:r>
              <a:rPr lang="tr-TR" dirty="0"/>
              <a:t>, </a:t>
            </a:r>
          </a:p>
          <a:p>
            <a:pPr lvl="1"/>
            <a:r>
              <a:rPr lang="tr-TR" dirty="0"/>
              <a:t>Daha yavaş birimlerin (seri port, USB, klavye, </a:t>
            </a:r>
            <a:r>
              <a:rPr lang="tr-TR" dirty="0" err="1"/>
              <a:t>mouse</a:t>
            </a:r>
            <a:r>
              <a:rPr lang="tr-TR" dirty="0"/>
              <a:t>) bağlantısını sağlar. </a:t>
            </a:r>
          </a:p>
          <a:p>
            <a:r>
              <a:rPr lang="tr-TR" b="1" dirty="0"/>
              <a:t>SCSI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Small </a:t>
            </a:r>
            <a:r>
              <a:rPr lang="tr-TR" b="1" i="1" dirty="0" err="1">
                <a:solidFill>
                  <a:srgbClr val="FF0000"/>
                </a:solidFill>
              </a:rPr>
              <a:t>Computer</a:t>
            </a:r>
            <a:r>
              <a:rPr lang="tr-TR" b="1" i="1" dirty="0">
                <a:solidFill>
                  <a:srgbClr val="FF0000"/>
                </a:solidFill>
              </a:rPr>
              <a:t> </a:t>
            </a:r>
            <a:r>
              <a:rPr lang="tr-TR" b="1" i="1" dirty="0" err="1">
                <a:solidFill>
                  <a:srgbClr val="FF0000"/>
                </a:solidFill>
              </a:rPr>
              <a:t>System</a:t>
            </a:r>
            <a:r>
              <a:rPr lang="tr-TR" b="1" i="1" dirty="0">
                <a:solidFill>
                  <a:srgbClr val="FF0000"/>
                </a:solidFill>
              </a:rPr>
              <a:t> </a:t>
            </a:r>
            <a:r>
              <a:rPr lang="tr-TR" b="1" i="1" dirty="0" err="1">
                <a:solidFill>
                  <a:srgbClr val="FF0000"/>
                </a:solidFill>
              </a:rPr>
              <a:t>Interface</a:t>
            </a:r>
            <a:r>
              <a:rPr lang="tr-TR" dirty="0"/>
              <a:t>) bus, </a:t>
            </a:r>
          </a:p>
          <a:p>
            <a:pPr lvl="1"/>
            <a:r>
              <a:rPr lang="tr-TR" dirty="0"/>
              <a:t>Disklerin SCSI denetleyiciye bağlantısını sağlar. </a:t>
            </a:r>
          </a:p>
        </p:txBody>
      </p:sp>
    </p:spTree>
    <p:extLst>
      <p:ext uri="{BB962C8B-B14F-4D97-AF65-F5344CB8AC3E}">
        <p14:creationId xmlns:p14="http://schemas.microsoft.com/office/powerpoint/2010/main" val="26130099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11696</TotalTime>
  <Words>1484</Words>
  <Application>Microsoft Office PowerPoint</Application>
  <PresentationFormat>Ekran Gösterisi (4:3)</PresentationFormat>
  <Paragraphs>204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5" baseType="lpstr">
      <vt:lpstr>Bookman Old Style</vt:lpstr>
      <vt:lpstr>Calibri</vt:lpstr>
      <vt:lpstr>Gill Sans MT</vt:lpstr>
      <vt:lpstr>Verdana</vt:lpstr>
      <vt:lpstr>Wingdings</vt:lpstr>
      <vt:lpstr>Wingdings 3</vt:lpstr>
      <vt:lpstr>Origin</vt:lpstr>
      <vt:lpstr>Giriş/Çıkış Sistemleri  (I/O Systems)</vt:lpstr>
      <vt:lpstr>Konular</vt:lpstr>
      <vt:lpstr>Giriş</vt:lpstr>
      <vt:lpstr>Giriş</vt:lpstr>
      <vt:lpstr>Konular</vt:lpstr>
      <vt:lpstr>G/Ç donanımı</vt:lpstr>
      <vt:lpstr>G/Ç donanımı</vt:lpstr>
      <vt:lpstr>G/Ç donanımı</vt:lpstr>
      <vt:lpstr>G/Ç donanımı</vt:lpstr>
      <vt:lpstr>G/Ç donanımı</vt:lpstr>
      <vt:lpstr>G/Ç donanımı</vt:lpstr>
      <vt:lpstr>G/Ç donanımı</vt:lpstr>
      <vt:lpstr>G/Ç donanımı</vt:lpstr>
      <vt:lpstr>G/Ç donanımı</vt:lpstr>
      <vt:lpstr>G/Ç donanımı</vt:lpstr>
      <vt:lpstr>G/Ç donanımı</vt:lpstr>
      <vt:lpstr>G/Ç donanımı</vt:lpstr>
      <vt:lpstr>G/Ç donanımı</vt:lpstr>
      <vt:lpstr>G/Ç donanımı</vt:lpstr>
      <vt:lpstr>G/Ç donanımı</vt:lpstr>
      <vt:lpstr>G/Ç donanımı</vt:lpstr>
      <vt:lpstr>G/Ç donanımı</vt:lpstr>
      <vt:lpstr>G/Ç donanımı</vt:lpstr>
      <vt:lpstr>G/Ç donanımı</vt:lpstr>
      <vt:lpstr>G/Ç donanımı</vt:lpstr>
      <vt:lpstr>G/Ç donanımı</vt:lpstr>
      <vt:lpstr>Konular</vt:lpstr>
      <vt:lpstr>G/Ç arayüz uygulaması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GUNGOR</dc:creator>
  <cp:lastModifiedBy>cengiz gungor</cp:lastModifiedBy>
  <cp:revision>805</cp:revision>
  <dcterms:created xsi:type="dcterms:W3CDTF">2013-09-20T11:24:12Z</dcterms:created>
  <dcterms:modified xsi:type="dcterms:W3CDTF">2020-05-21T06:31:35Z</dcterms:modified>
</cp:coreProperties>
</file>