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30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8" r:id="rId19"/>
    <p:sldId id="287" r:id="rId20"/>
    <p:sldId id="291" r:id="rId21"/>
    <p:sldId id="292" r:id="rId22"/>
    <p:sldId id="293" r:id="rId23"/>
    <p:sldId id="273" r:id="rId24"/>
    <p:sldId id="274" r:id="rId25"/>
    <p:sldId id="289" r:id="rId26"/>
    <p:sldId id="275" r:id="rId27"/>
    <p:sldId id="277" r:id="rId28"/>
    <p:sldId id="278" r:id="rId29"/>
    <p:sldId id="279" r:id="rId30"/>
    <p:sldId id="290" r:id="rId31"/>
    <p:sldId id="280" r:id="rId32"/>
    <p:sldId id="281" r:id="rId33"/>
    <p:sldId id="282" r:id="rId34"/>
    <p:sldId id="283" r:id="rId35"/>
    <p:sldId id="284" r:id="rId36"/>
    <p:sldId id="286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400" autoAdjust="0"/>
  </p:normalViewPr>
  <p:slideViewPr>
    <p:cSldViewPr>
      <p:cViewPr>
        <p:scale>
          <a:sx n="100" d="100"/>
          <a:sy n="100" d="100"/>
        </p:scale>
        <p:origin x="228" y="-8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24.10.2020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6D0C8FF-C061-4FAD-94C3-9CE94D763B54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7C9C-D957-4AFA-BBF4-3F221421A4CB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78A9-5674-43D8-9718-E16314C592A3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A697-B5A8-41F2-91A6-1576EE477C93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spcBef>
                <a:spcPts val="1200"/>
              </a:spcBef>
              <a:defRPr sz="2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246BFC-9925-45CF-9898-C1C168C0D1EC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33A0-5697-4706-B288-D6B8B02D74D5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61F6-487F-4D32-87A1-5B457B46AE78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7FF3E-FECC-4940-88EE-ED3F04031AC2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C340-9D97-4989-8CEA-8A958D774416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EBF3-B6FA-4FFE-8C98-31AE3AE9B778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274A9-8251-4AA6-AA9C-13E1D990E182}" type="datetime1">
              <a:rPr lang="tr-TR" smtClean="0"/>
              <a:t>24.10.2020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C0AC23-3E83-4BB6-8CB6-5B783DAF2B33}" type="datetime1">
              <a:rPr lang="tr-TR" smtClean="0"/>
              <a:t>24.10.2020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629272"/>
            <a:ext cx="6858000" cy="2743944"/>
          </a:xfrm>
        </p:spPr>
        <p:txBody>
          <a:bodyPr>
            <a:normAutofit/>
          </a:bodyPr>
          <a:lstStyle/>
          <a:p>
            <a:r>
              <a:rPr lang="tr-TR" dirty="0"/>
              <a:t>MPI ile Programlama - 2</a:t>
            </a:r>
            <a:br>
              <a:rPr lang="tr-TR" dirty="0"/>
            </a:br>
            <a:br>
              <a:rPr lang="tr-TR" dirty="0"/>
            </a:br>
            <a:r>
              <a:rPr lang="tr-TR" sz="2800" dirty="0"/>
              <a:t>Birlikte Çalışan Rutinler</a:t>
            </a:r>
            <a:br>
              <a:rPr lang="tr-TR" sz="2800" dirty="0"/>
            </a:br>
            <a:r>
              <a:rPr lang="tr-TR" sz="2800" dirty="0"/>
              <a:t>Senkron Rutinler</a:t>
            </a:r>
            <a:br>
              <a:rPr lang="tr-TR" sz="2800" dirty="0"/>
            </a:br>
            <a:r>
              <a:rPr lang="tr-TR" sz="2800" dirty="0"/>
              <a:t>Bloklanmayan Rutinler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08806"/>
          </a:xfrm>
        </p:spPr>
        <p:txBody>
          <a:bodyPr>
            <a:normAutofit/>
          </a:bodyPr>
          <a:lstStyle/>
          <a:p>
            <a:r>
              <a:rPr lang="tr-TR" dirty="0"/>
              <a:t>Dr. Cengiz Güngör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DFD09A-0AB5-45F4-A969-F24986A3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87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B58FD-9F03-4A7F-83EC-AA798584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</a:t>
            </a:r>
            <a:endParaRPr lang="tr-TR" dirty="0"/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EC08D00B-4A79-4F5B-BAD7-7FB08785C86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31775" algn="l"/>
                <a:tab pos="463550" algn="l"/>
              </a:tabLst>
              <a:defRPr/>
            </a:pPr>
            <a:r>
              <a:rPr lang="tr-TR" altLang="tr-TR" sz="2400" dirty="0"/>
              <a:t>Aşağıdaki kodda</a:t>
            </a:r>
            <a:r>
              <a:rPr lang="en-US" altLang="tr-TR" sz="2400" dirty="0"/>
              <a:t>, </a:t>
            </a:r>
            <a:r>
              <a:rPr lang="tr-TR" altLang="tr-TR" sz="2400" dirty="0"/>
              <a:t>gönderilecek veri</a:t>
            </a:r>
            <a:r>
              <a:rPr lang="en-US" altLang="tr-TR" sz="2400" dirty="0"/>
              <a:t> </a:t>
            </a:r>
            <a:br>
              <a:rPr lang="tr-TR" altLang="tr-TR" sz="2400" dirty="0"/>
            </a:br>
            <a:r>
              <a:rPr lang="en-US" altLang="tr-TR" sz="2400" b="1" dirty="0"/>
              <a:t>100 * &lt;</a:t>
            </a:r>
            <a:r>
              <a:rPr lang="tr-TR" altLang="tr-TR" sz="2400" b="1" dirty="0"/>
              <a:t>süreç</a:t>
            </a:r>
            <a:r>
              <a:rPr lang="en-US" altLang="tr-TR" sz="2400" b="1" dirty="0"/>
              <a:t> </a:t>
            </a:r>
            <a:r>
              <a:rPr lang="tr-TR" altLang="tr-TR" sz="2400" b="1" dirty="0"/>
              <a:t>sayısı</a:t>
            </a:r>
            <a:r>
              <a:rPr lang="en-US" altLang="tr-TR" sz="2400" b="1" dirty="0"/>
              <a:t>&gt;</a:t>
            </a:r>
            <a:r>
              <a:rPr lang="en-US" altLang="tr-TR" sz="2400" dirty="0"/>
              <a:t> </a:t>
            </a:r>
            <a:r>
              <a:rPr lang="tr-TR" altLang="tr-TR" sz="2400" dirty="0"/>
              <a:t>uzunluktadır ve her sürece </a:t>
            </a:r>
            <a:r>
              <a:rPr lang="en-US" altLang="tr-TR" sz="2400" dirty="0"/>
              <a:t>100 </a:t>
            </a:r>
            <a:r>
              <a:rPr lang="tr-TR" altLang="tr-TR" sz="2400" dirty="0"/>
              <a:t>ardışık veri yollanmaktadır </a:t>
            </a:r>
            <a:r>
              <a:rPr lang="en-US" altLang="tr-TR" sz="2400" dirty="0"/>
              <a:t>: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endParaRPr lang="en-US" altLang="tr-TR" sz="2000" dirty="0"/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2000" b="1" dirty="0">
                <a:solidFill>
                  <a:srgbClr val="FF0000"/>
                </a:solidFill>
              </a:rPr>
              <a:t>	</a:t>
            </a:r>
            <a:r>
              <a:rPr lang="en-US" altLang="tr-TR" sz="1600" b="1" dirty="0">
                <a:latin typeface="Lucida Console" panose="020B0609040504020204" pitchFamily="49" charset="0"/>
              </a:rPr>
              <a:t>main (int argc, char *</a:t>
            </a:r>
            <a:r>
              <a:rPr lang="tr-TR" altLang="tr-TR" sz="1600" b="1" dirty="0">
                <a:latin typeface="Lucida Console" panose="020B0609040504020204" pitchFamily="49" charset="0"/>
              </a:rPr>
              <a:t>*</a:t>
            </a:r>
            <a:r>
              <a:rPr lang="en-US" altLang="tr-TR" sz="1600" b="1" dirty="0">
                <a:latin typeface="Lucida Console" panose="020B0609040504020204" pitchFamily="49" charset="0"/>
              </a:rPr>
              <a:t>argv[]) {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int size, *sendbuf, recvbuf[100]; 	/* </a:t>
            </a:r>
            <a:r>
              <a:rPr lang="tr-TR" altLang="tr-TR" sz="1600" b="1" dirty="0">
                <a:latin typeface="Lucida Console" panose="020B0609040504020204" pitchFamily="49" charset="0"/>
              </a:rPr>
              <a:t>Her süreçte açılırlar</a:t>
            </a:r>
            <a:r>
              <a:rPr lang="en-US" altLang="tr-TR" sz="1600" b="1" dirty="0">
                <a:latin typeface="Lucida Console" panose="020B0609040504020204" pitchFamily="49" charset="0"/>
              </a:rPr>
              <a:t> 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MPI_Init(&amp;argc, &amp;argv);		/* MPI </a:t>
            </a:r>
            <a:r>
              <a:rPr lang="tr-TR" altLang="tr-TR" sz="1600" b="1" dirty="0">
                <a:latin typeface="Lucida Console" panose="020B0609040504020204" pitchFamily="49" charset="0"/>
              </a:rPr>
              <a:t>başlatılır </a:t>
            </a:r>
            <a:r>
              <a:rPr lang="en-US" altLang="tr-TR" sz="1600" b="1" dirty="0">
                <a:latin typeface="Lucida Console" panose="020B0609040504020204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MPI_Comm_size(MPI_COMM_WORLD, &amp;size);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sendbuf = (int *)malloc(size*100*sizeof(int)); 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MPI_Scatter(sendbuf,100,MPI_INT,recvbuf,100,MPI_INT,0,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			MPI_COMM_WORLD);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</a:t>
            </a:r>
            <a:r>
              <a:rPr lang="tr-TR" altLang="tr-TR" sz="1600" b="1" dirty="0">
                <a:latin typeface="Lucida Console" panose="020B0609040504020204" pitchFamily="49" charset="0"/>
              </a:rPr>
              <a:t>// Yapılacak işler burada</a:t>
            </a:r>
            <a:r>
              <a:rPr lang="en-US" altLang="tr-TR" sz="1600" b="1" dirty="0">
                <a:latin typeface="Lucida Console" panose="020B0609040504020204" pitchFamily="49" charset="0"/>
              </a:rPr>
              <a:t>.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	MPI_Fnalize();			/* MPI </a:t>
            </a:r>
            <a:r>
              <a:rPr lang="tr-TR" altLang="tr-TR" sz="1600" b="1" dirty="0">
                <a:latin typeface="Lucida Console" panose="020B0609040504020204" pitchFamily="49" charset="0"/>
              </a:rPr>
              <a:t>sonlandırılır </a:t>
            </a:r>
            <a:r>
              <a:rPr lang="en-US" altLang="tr-TR" sz="1600" b="1" dirty="0">
                <a:latin typeface="Lucida Console" panose="020B0609040504020204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tr-TR" sz="1600" b="1" dirty="0">
                <a:latin typeface="Lucida Console" panose="020B0609040504020204" pitchFamily="49" charset="0"/>
              </a:rPr>
              <a:t>	}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endParaRPr lang="en-US" altLang="tr-TR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8D8E83-5D38-47A5-A751-981A03F4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64B0911-07D8-4436-B901-6AA29AD8E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dirty="0"/>
              <a:t>Toparlama (ing:</a:t>
            </a:r>
            <a:r>
              <a:rPr lang="en-US" altLang="en-US" i="1" dirty="0"/>
              <a:t>Gather</a:t>
            </a:r>
            <a:r>
              <a:rPr lang="tr-TR" altLang="en-US" i="1" dirty="0"/>
              <a:t>ing</a:t>
            </a:r>
            <a:r>
              <a:rPr lang="tr-TR" altLang="en-US" dirty="0"/>
              <a:t>)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547E62-5F41-4482-BEB7-DF0D6268B5F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3555" name="Picture 4" descr="reduce.png">
            <a:extLst>
              <a:ext uri="{FF2B5EF4-FFF2-40B4-BE49-F238E27FC236}">
                <a16:creationId xmlns:a16="http://schemas.microsoft.com/office/drawing/2014/main" id="{CEF4D8C2-56BB-4544-8795-002583825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2840038"/>
            <a:ext cx="91630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5">
            <a:extLst>
              <a:ext uri="{FF2B5EF4-FFF2-40B4-BE49-F238E27FC236}">
                <a16:creationId xmlns:a16="http://schemas.microsoft.com/office/drawing/2014/main" id="{70B68A8B-8F8E-45CF-9316-B98E226E5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800" dirty="0"/>
              <a:t>Dağıtımın ters mantığıyla, bir süreç bir grup süreçten verileri toparlar</a:t>
            </a:r>
            <a:r>
              <a:rPr lang="en-US" altLang="en-US" sz="2800" dirty="0"/>
              <a:t>.</a:t>
            </a:r>
          </a:p>
        </p:txBody>
      </p:sp>
      <p:sp>
        <p:nvSpPr>
          <p:cNvPr id="23558" name="TextBox 5">
            <a:extLst>
              <a:ext uri="{FF2B5EF4-FFF2-40B4-BE49-F238E27FC236}">
                <a16:creationId xmlns:a16="http://schemas.microsoft.com/office/drawing/2014/main" id="{40D1CDFB-9F34-4A8A-A8CF-8CD9DC1B2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2598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Kök (rank=0 olan süreç)</a:t>
            </a:r>
          </a:p>
        </p:txBody>
      </p:sp>
      <p:sp>
        <p:nvSpPr>
          <p:cNvPr id="23559" name="TextBox 6">
            <a:extLst>
              <a:ext uri="{FF2B5EF4-FFF2-40B4-BE49-F238E27FC236}">
                <a16:creationId xmlns:a16="http://schemas.microsoft.com/office/drawing/2014/main" id="{061AB68D-431C-4159-8DE5-A54A16372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895600"/>
            <a:ext cx="18208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rank=1 olan süreç</a:t>
            </a:r>
          </a:p>
        </p:txBody>
      </p:sp>
      <p:sp>
        <p:nvSpPr>
          <p:cNvPr id="23560" name="TextBox 7">
            <a:extLst>
              <a:ext uri="{FF2B5EF4-FFF2-40B4-BE49-F238E27FC236}">
                <a16:creationId xmlns:a16="http://schemas.microsoft.com/office/drawing/2014/main" id="{F76196E3-252C-488B-910E-DC44905FF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2895600"/>
            <a:ext cx="2003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23561" name="TextBox 8">
            <a:extLst>
              <a:ext uri="{FF2B5EF4-FFF2-40B4-BE49-F238E27FC236}">
                <a16:creationId xmlns:a16="http://schemas.microsoft.com/office/drawing/2014/main" id="{C630649C-1708-4EE9-BD6E-0B408F717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450" y="4038600"/>
            <a:ext cx="73025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Olay</a:t>
            </a:r>
          </a:p>
        </p:txBody>
      </p:sp>
      <p:sp>
        <p:nvSpPr>
          <p:cNvPr id="23562" name="TextBox 9">
            <a:extLst>
              <a:ext uri="{FF2B5EF4-FFF2-40B4-BE49-F238E27FC236}">
                <a16:creationId xmlns:a16="http://schemas.microsoft.com/office/drawing/2014/main" id="{EA3BD056-5C05-467D-ADAC-FC43B0B4C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19463"/>
            <a:ext cx="5365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3563" name="TextBox 10">
            <a:extLst>
              <a:ext uri="{FF2B5EF4-FFF2-40B4-BE49-F238E27FC236}">
                <a16:creationId xmlns:a16="http://schemas.microsoft.com/office/drawing/2014/main" id="{A28B9925-B35B-4089-9DC0-B1721098B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513" y="3319463"/>
            <a:ext cx="5365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3564" name="TextBox 11">
            <a:extLst>
              <a:ext uri="{FF2B5EF4-FFF2-40B4-BE49-F238E27FC236}">
                <a16:creationId xmlns:a16="http://schemas.microsoft.com/office/drawing/2014/main" id="{037E4B66-6AC1-4E7A-A1BD-10EA5989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3319463"/>
            <a:ext cx="5365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3565" name="TextBox 12">
            <a:extLst>
              <a:ext uri="{FF2B5EF4-FFF2-40B4-BE49-F238E27FC236}">
                <a16:creationId xmlns:a16="http://schemas.microsoft.com/office/drawing/2014/main" id="{39BFBF44-6CBA-4117-8275-D8AC25697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4870450"/>
            <a:ext cx="82073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Tampon</a:t>
            </a:r>
          </a:p>
        </p:txBody>
      </p:sp>
      <p:sp>
        <p:nvSpPr>
          <p:cNvPr id="23566" name="TextBox 13">
            <a:extLst>
              <a:ext uri="{FF2B5EF4-FFF2-40B4-BE49-F238E27FC236}">
                <a16:creationId xmlns:a16="http://schemas.microsoft.com/office/drawing/2014/main" id="{8F891569-7113-4890-B3E2-EBA025A25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5410200"/>
            <a:ext cx="54768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BB07EE-E5B7-45D0-B4E3-E2F04D3F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40CAAD2-39FF-4152-ADC5-9F75499C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Gather </a:t>
            </a:r>
            <a:r>
              <a:rPr lang="tr-TR" altLang="tr-TR" dirty="0"/>
              <a:t>Parametreleri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2FA67C-EA11-4EDC-92DE-38FB0C52CB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4579" name="Picture 4" descr="gather_parameters.png">
            <a:extLst>
              <a:ext uri="{FF2B5EF4-FFF2-40B4-BE49-F238E27FC236}">
                <a16:creationId xmlns:a16="http://schemas.microsoft.com/office/drawing/2014/main" id="{7A564785-9E1B-4ACF-B94C-E7B557AEC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7163"/>
            <a:ext cx="9144000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Slide Number Placeholder 1">
            <a:extLst>
              <a:ext uri="{FF2B5EF4-FFF2-40B4-BE49-F238E27FC236}">
                <a16:creationId xmlns:a16="http://schemas.microsoft.com/office/drawing/2014/main" id="{C1BBB3E0-6477-473F-BA2C-B75E16AF9D4B}"/>
              </a:ext>
            </a:extLst>
          </p:cNvPr>
          <p:cNvSpPr txBox="1">
            <a:spLocks/>
          </p:cNvSpPr>
          <p:nvPr/>
        </p:nvSpPr>
        <p:spPr bwMode="auto">
          <a:xfrm>
            <a:off x="7239000" y="5867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E8FC5ED2-0A6E-4887-8F7E-4F7BA74B1A36}" type="slidenum">
              <a:rPr lang="en-US" alt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2108DBD3-F655-45FA-A5E4-6C4A4D2FC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3378200"/>
            <a:ext cx="213518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Yollanacak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(verinin) adresi</a:t>
            </a:r>
          </a:p>
        </p:txBody>
      </p:sp>
      <p:sp>
        <p:nvSpPr>
          <p:cNvPr id="24583" name="TextBox 6">
            <a:extLst>
              <a:ext uri="{FF2B5EF4-FFF2-40B4-BE49-F238E27FC236}">
                <a16:creationId xmlns:a16="http://schemas.microsoft.com/office/drawing/2014/main" id="{4F20F1F0-A147-4114-9072-89D097FC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425" y="3965575"/>
            <a:ext cx="2874506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Her bir süreç tarafından </a:t>
            </a:r>
            <a:br>
              <a:rPr lang="tr-TR" altLang="tr-TR" sz="1600" dirty="0"/>
            </a:br>
            <a:r>
              <a:rPr lang="tr-TR" altLang="tr-TR" sz="1600" dirty="0"/>
              <a:t>yollanacak elemanların sayısı</a:t>
            </a:r>
          </a:p>
        </p:txBody>
      </p:sp>
      <p:sp>
        <p:nvSpPr>
          <p:cNvPr id="24584" name="TextBox 7">
            <a:extLst>
              <a:ext uri="{FF2B5EF4-FFF2-40B4-BE49-F238E27FC236}">
                <a16:creationId xmlns:a16="http://schemas.microsoft.com/office/drawing/2014/main" id="{6C317365-5E1E-47B0-BB06-02D238296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275" y="3952875"/>
            <a:ext cx="2524125" cy="585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/>
              <a:t>Toplayıcı </a:t>
            </a:r>
            <a:r>
              <a:rPr lang="tr-TR" altLang="tr-TR" sz="1600" dirty="0"/>
              <a:t>sürecin</a:t>
            </a:r>
            <a:br>
              <a:rPr lang="tr-TR" altLang="tr-TR" sz="1600" dirty="0"/>
            </a:br>
            <a:r>
              <a:rPr lang="tr-TR" altLang="tr-TR" sz="1600" dirty="0"/>
              <a:t>rank değeri</a:t>
            </a:r>
          </a:p>
        </p:txBody>
      </p:sp>
      <p:sp>
        <p:nvSpPr>
          <p:cNvPr id="24585" name="TextBox 8">
            <a:extLst>
              <a:ext uri="{FF2B5EF4-FFF2-40B4-BE49-F238E27FC236}">
                <a16:creationId xmlns:a16="http://schemas.microsoft.com/office/drawing/2014/main" id="{7B28B40E-CACE-476A-A922-3C763ACBD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557588"/>
            <a:ext cx="16795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İletişimci</a:t>
            </a:r>
            <a:endParaRPr lang="tr-TR" altLang="tr-TR" sz="1800" dirty="0"/>
          </a:p>
        </p:txBody>
      </p:sp>
      <p:sp>
        <p:nvSpPr>
          <p:cNvPr id="24586" name="TextBox 9">
            <a:extLst>
              <a:ext uri="{FF2B5EF4-FFF2-40B4-BE49-F238E27FC236}">
                <a16:creationId xmlns:a16="http://schemas.microsoft.com/office/drawing/2014/main" id="{8F603B4D-A01D-4459-A836-99C5CD9B6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421063"/>
            <a:ext cx="1497013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Alınacak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manların veri tipi</a:t>
            </a:r>
          </a:p>
        </p:txBody>
      </p:sp>
      <p:sp>
        <p:nvSpPr>
          <p:cNvPr id="24588" name="TextBox 11">
            <a:extLst>
              <a:ext uri="{FF2B5EF4-FFF2-40B4-BE49-F238E27FC236}">
                <a16:creationId xmlns:a16="http://schemas.microsoft.com/office/drawing/2014/main" id="{5CC28AF5-7258-49C3-8B2D-A968294FB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788" y="3394075"/>
            <a:ext cx="1497012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Yollanacak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manların veri tipi</a:t>
            </a:r>
          </a:p>
        </p:txBody>
      </p:sp>
      <p:sp>
        <p:nvSpPr>
          <p:cNvPr id="24589" name="TextBox 12">
            <a:extLst>
              <a:ext uri="{FF2B5EF4-FFF2-40B4-BE49-F238E27FC236}">
                <a16:creationId xmlns:a16="http://schemas.microsoft.com/office/drawing/2014/main" id="{00C5DEAB-88AB-46DA-B64A-2753AEDE9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1435" y="3944938"/>
            <a:ext cx="1701107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Alınacak toplam </a:t>
            </a:r>
            <a:br>
              <a:rPr lang="tr-TR" altLang="tr-TR" sz="1600" dirty="0"/>
            </a:br>
            <a:r>
              <a:rPr lang="tr-TR" altLang="tr-TR" sz="1600" dirty="0"/>
              <a:t>eleman sayısı</a:t>
            </a:r>
          </a:p>
        </p:txBody>
      </p:sp>
      <p:cxnSp>
        <p:nvCxnSpPr>
          <p:cNvPr id="24590" name="Straight Connector 14">
            <a:extLst>
              <a:ext uri="{FF2B5EF4-FFF2-40B4-BE49-F238E27FC236}">
                <a16:creationId xmlns:a16="http://schemas.microsoft.com/office/drawing/2014/main" id="{1AC082F9-2376-45C2-A2BE-D181D659CFE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47925" y="3200400"/>
            <a:ext cx="355600" cy="6794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63B25F-21EC-4EFF-AD5C-5502564A3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24587" name="TextBox 10">
            <a:extLst>
              <a:ext uri="{FF2B5EF4-FFF2-40B4-BE49-F238E27FC236}">
                <a16:creationId xmlns:a16="http://schemas.microsoft.com/office/drawing/2014/main" id="{C6F9FAE4-57DF-4489-BF5D-505BCEA5C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7325" y="3402013"/>
            <a:ext cx="17176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Alınacak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(verinin) adresi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D31DB6B1-7FAF-4947-B481-337275B2B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Toparlama Örneği</a:t>
            </a:r>
            <a:endParaRPr lang="en-US" altLang="en-US" sz="3600" dirty="0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8B4F15F-3045-426B-9F76-883B2E727EB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tr-TR" altLang="en-US" sz="2400" dirty="0"/>
              <a:t>Süreç 0 içerisine bir grup süreçten veri toparlamak.</a:t>
            </a:r>
            <a:r>
              <a:rPr lang="en-US" altLang="en-US" sz="2400" dirty="0"/>
              <a:t> </a:t>
            </a:r>
            <a:r>
              <a:rPr lang="tr-TR" altLang="en-US" sz="2400" dirty="0"/>
              <a:t>Süreç sayısına göre kök süreçte dinamik bellek alanı açılır</a:t>
            </a:r>
            <a:r>
              <a:rPr lang="en-US" altLang="en-US" sz="2400" dirty="0"/>
              <a:t>:</a:t>
            </a:r>
          </a:p>
          <a:p>
            <a:pPr marL="0" indent="0">
              <a:buFontTx/>
              <a:buNone/>
              <a:defRPr/>
            </a:pPr>
            <a:endParaRPr lang="en-US" altLang="en-US" sz="1050" dirty="0"/>
          </a:p>
          <a:p>
            <a:pPr marL="0" indent="0">
              <a:buFontTx/>
              <a:buNone/>
              <a:defRPr/>
            </a:pPr>
            <a:endParaRPr lang="en-US" altLang="en-US" sz="1200" dirty="0"/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int data[10];		/*</a:t>
            </a:r>
            <a:r>
              <a:rPr lang="tr-TR" altLang="en-US" sz="1800" b="1" dirty="0">
                <a:latin typeface="Courier New" pitchFamily="49" charset="0"/>
              </a:rPr>
              <a:t> Süreçlerden toparlanan veri </a:t>
            </a:r>
            <a:r>
              <a:rPr lang="en-US" altLang="en-US" sz="1800" b="1" dirty="0">
                <a:latin typeface="Courier New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MPI_Comm_rank(MPI_COMM_WORLD, &amp;myrank);	/* rank </a:t>
            </a:r>
            <a:r>
              <a:rPr lang="tr-TR" altLang="en-US" sz="1800" b="1" dirty="0">
                <a:latin typeface="Courier New" pitchFamily="49" charset="0"/>
              </a:rPr>
              <a:t>belirleme </a:t>
            </a:r>
            <a:r>
              <a:rPr lang="en-US" altLang="en-US" sz="1800" b="1" dirty="0">
                <a:latin typeface="Courier New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if (myrank == 0) {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	MPI_Comm_size(MPI_COMM_WORLD, &amp;grp_size); /*</a:t>
            </a:r>
            <a:r>
              <a:rPr lang="tr-TR" altLang="en-US" sz="1800" b="1" dirty="0">
                <a:latin typeface="Courier New" pitchFamily="49" charset="0"/>
              </a:rPr>
              <a:t> Boyut nedir? </a:t>
            </a:r>
            <a:r>
              <a:rPr lang="en-US" altLang="en-US" sz="1800" b="1" dirty="0">
                <a:latin typeface="Courier New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	buf = (int *)malloc(grp_size*10*sizeof (int)); /*</a:t>
            </a:r>
            <a:r>
              <a:rPr lang="tr-TR" altLang="en-US" sz="1800" b="1" dirty="0">
                <a:latin typeface="Courier New" pitchFamily="49" charset="0"/>
              </a:rPr>
              <a:t>Bellek aç</a:t>
            </a:r>
            <a:r>
              <a:rPr lang="en-US" altLang="en-US" sz="1800" b="1" dirty="0">
                <a:latin typeface="Courier New" pitchFamily="49" charset="0"/>
              </a:rPr>
              <a:t>*/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latin typeface="Courier New" pitchFamily="49" charset="0"/>
              </a:rPr>
              <a:t>}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MPI_Gather(data,10,MPI_INT,buf,grp_size*10,MPI_INT,0,MPI_COMM_WORLD)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 ;</a:t>
            </a:r>
          </a:p>
          <a:p>
            <a:pPr marL="0" indent="0">
              <a:buFontTx/>
              <a:buNone/>
              <a:tabLst>
                <a:tab pos="231775" algn="l"/>
                <a:tab pos="463550" algn="l"/>
              </a:tabLst>
              <a:defRPr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…</a:t>
            </a:r>
            <a:endParaRPr lang="en-US" alt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marL="0" indent="0">
              <a:buFontTx/>
              <a:buNone/>
              <a:defRPr/>
            </a:pPr>
            <a:endParaRPr lang="en-US" altLang="en-US" sz="1200" dirty="0"/>
          </a:p>
          <a:p>
            <a:pPr marL="0" indent="0">
              <a:buFontTx/>
              <a:buNone/>
              <a:defRPr/>
            </a:pPr>
            <a:endParaRPr lang="en-US" altLang="en-US" sz="1200" dirty="0"/>
          </a:p>
          <a:p>
            <a:pPr marL="0" indent="0">
              <a:buFontTx/>
              <a:buNone/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Courier New" pitchFamily="49" charset="0"/>
              </a:rPr>
              <a:t>MPI_Gather()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tr-TR" altLang="en-US" sz="2400" dirty="0"/>
              <a:t>kök dahil, tüm süreçlerden veri toplar</a:t>
            </a:r>
            <a:r>
              <a:rPr lang="en-US" altLang="en-US" sz="2400" dirty="0"/>
              <a:t>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EE8579-6CEE-439B-9E04-01D53F2B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C9CA0D01-6B3B-4043-BFF3-4D982DB69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İndirgeme (ing:</a:t>
            </a:r>
            <a:r>
              <a:rPr lang="en-US" altLang="en-US" sz="3600" i="1" dirty="0"/>
              <a:t>Reduce</a:t>
            </a:r>
            <a:r>
              <a:rPr lang="tr-TR" altLang="en-US" sz="3600" dirty="0"/>
              <a:t>)</a:t>
            </a:r>
            <a:endParaRPr lang="en-US" altLang="en-US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D8C439-6F87-48C8-BFE4-6C0CEB169D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6627" name="Text Box 5">
            <a:extLst>
              <a:ext uri="{FF2B5EF4-FFF2-40B4-BE49-F238E27FC236}">
                <a16:creationId xmlns:a16="http://schemas.microsoft.com/office/drawing/2014/main" id="{31D251B5-BBAD-4D5C-9C3F-CCC1CACC3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534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Özel bir</a:t>
            </a:r>
            <a:r>
              <a:rPr lang="en-US" altLang="en-US" sz="2400" dirty="0"/>
              <a:t> </a:t>
            </a:r>
            <a:r>
              <a:rPr lang="tr-TR" altLang="en-US" sz="2400" dirty="0"/>
              <a:t>aritmetik</a:t>
            </a:r>
            <a:r>
              <a:rPr lang="en-US" altLang="en-US" sz="2400" dirty="0"/>
              <a:t>/</a:t>
            </a:r>
            <a:r>
              <a:rPr lang="tr-TR" altLang="en-US" sz="2400" dirty="0"/>
              <a:t>mantıksal</a:t>
            </a:r>
            <a:r>
              <a:rPr lang="en-US" altLang="en-US" sz="2400" dirty="0"/>
              <a:t> </a:t>
            </a:r>
            <a:r>
              <a:rPr lang="tr-TR" altLang="en-US" sz="2400" dirty="0"/>
              <a:t>işlem ile süreçlerden veri toparlar</a:t>
            </a:r>
            <a:r>
              <a:rPr lang="en-US" altLang="en-US" sz="2400" dirty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Örneğin</a:t>
            </a:r>
            <a:r>
              <a:rPr lang="en-US" altLang="en-US" sz="2400" dirty="0"/>
              <a:t>: </a:t>
            </a:r>
            <a:r>
              <a:rPr lang="tr-TR" altLang="en-US" sz="2400" dirty="0"/>
              <a:t>Toplanan veri</a:t>
            </a:r>
            <a:r>
              <a:rPr lang="en-US" altLang="en-US" sz="2400" dirty="0"/>
              <a:t> </a:t>
            </a:r>
            <a:r>
              <a:rPr lang="tr-TR" altLang="en-US" sz="2400" dirty="0"/>
              <a:t>kökteki değere eklenir </a:t>
            </a:r>
            <a:r>
              <a:rPr lang="en-US" altLang="en-US" sz="2400" dirty="0"/>
              <a:t>:</a:t>
            </a:r>
          </a:p>
        </p:txBody>
      </p:sp>
      <p:pic>
        <p:nvPicPr>
          <p:cNvPr id="26628" name="Picture 92" descr="reduce.png">
            <a:extLst>
              <a:ext uri="{FF2B5EF4-FFF2-40B4-BE49-F238E27FC236}">
                <a16:creationId xmlns:a16="http://schemas.microsoft.com/office/drawing/2014/main" id="{3A9BB70E-2646-47AF-A7A6-39E05199B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9144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5">
            <a:extLst>
              <a:ext uri="{FF2B5EF4-FFF2-40B4-BE49-F238E27FC236}">
                <a16:creationId xmlns:a16="http://schemas.microsoft.com/office/drawing/2014/main" id="{A43D2D24-5554-41FA-9F54-F15E3A2CE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2563813"/>
            <a:ext cx="259715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Kök (rank=0 olan süreç)</a:t>
            </a:r>
          </a:p>
        </p:txBody>
      </p:sp>
      <p:sp>
        <p:nvSpPr>
          <p:cNvPr id="26631" name="TextBox 6">
            <a:extLst>
              <a:ext uri="{FF2B5EF4-FFF2-40B4-BE49-F238E27FC236}">
                <a16:creationId xmlns:a16="http://schemas.microsoft.com/office/drawing/2014/main" id="{A803557B-7631-44F6-BB4C-C69F5783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2563813"/>
            <a:ext cx="18208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rank=1 olan süreç</a:t>
            </a:r>
          </a:p>
        </p:txBody>
      </p:sp>
      <p:sp>
        <p:nvSpPr>
          <p:cNvPr id="26632" name="TextBox 7">
            <a:extLst>
              <a:ext uri="{FF2B5EF4-FFF2-40B4-BE49-F238E27FC236}">
                <a16:creationId xmlns:a16="http://schemas.microsoft.com/office/drawing/2014/main" id="{4E58CE03-A74A-45BA-AFC0-C0F84C684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2563813"/>
            <a:ext cx="20034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26633" name="TextBox 8">
            <a:extLst>
              <a:ext uri="{FF2B5EF4-FFF2-40B4-BE49-F238E27FC236}">
                <a16:creationId xmlns:a16="http://schemas.microsoft.com/office/drawing/2014/main" id="{92A61BA4-C480-4CB8-A735-F83D76239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06813"/>
            <a:ext cx="6858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Olay</a:t>
            </a:r>
          </a:p>
        </p:txBody>
      </p:sp>
      <p:sp>
        <p:nvSpPr>
          <p:cNvPr id="26634" name="TextBox 9">
            <a:extLst>
              <a:ext uri="{FF2B5EF4-FFF2-40B4-BE49-F238E27FC236}">
                <a16:creationId xmlns:a16="http://schemas.microsoft.com/office/drawing/2014/main" id="{154C555E-15F0-474A-9A2B-AF6F6D936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0" y="2987675"/>
            <a:ext cx="5381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6635" name="TextBox 10">
            <a:extLst>
              <a:ext uri="{FF2B5EF4-FFF2-40B4-BE49-F238E27FC236}">
                <a16:creationId xmlns:a16="http://schemas.microsoft.com/office/drawing/2014/main" id="{2103B0DE-FAB7-4B21-88A4-D29606E3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425" y="2987675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6636" name="TextBox 11">
            <a:extLst>
              <a:ext uri="{FF2B5EF4-FFF2-40B4-BE49-F238E27FC236}">
                <a16:creationId xmlns:a16="http://schemas.microsoft.com/office/drawing/2014/main" id="{5708EDFD-8CC5-43FD-AA14-7B0C3C94B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275" y="2987675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26637" name="TextBox 12">
            <a:extLst>
              <a:ext uri="{FF2B5EF4-FFF2-40B4-BE49-F238E27FC236}">
                <a16:creationId xmlns:a16="http://schemas.microsoft.com/office/drawing/2014/main" id="{D76AE4B4-3825-413C-9E48-CDBF4140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4538663"/>
            <a:ext cx="820737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Tampon</a:t>
            </a:r>
          </a:p>
        </p:txBody>
      </p:sp>
      <p:sp>
        <p:nvSpPr>
          <p:cNvPr id="26638" name="TextBox 13">
            <a:extLst>
              <a:ext uri="{FF2B5EF4-FFF2-40B4-BE49-F238E27FC236}">
                <a16:creationId xmlns:a16="http://schemas.microsoft.com/office/drawing/2014/main" id="{BD5F38E8-48E6-4C15-9C9F-6C3C22195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5078413"/>
            <a:ext cx="547688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1D4FA3-1329-4545-8D4D-21839533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09EE229-A286-411C-8E3C-62E86835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Reduce </a:t>
            </a:r>
            <a:r>
              <a:rPr lang="tr-TR" altLang="tr-TR" dirty="0"/>
              <a:t>Parametreleri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9C54F3-13D6-4306-AB49-F6B3BEC665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7651" name="Picture 5" descr="reduce_parameters.png">
            <a:extLst>
              <a:ext uri="{FF2B5EF4-FFF2-40B4-BE49-F238E27FC236}">
                <a16:creationId xmlns:a16="http://schemas.microsoft.com/office/drawing/2014/main" id="{AA261126-E69F-494E-8321-EC8365A8E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313" y="2514600"/>
            <a:ext cx="92852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4">
            <a:extLst>
              <a:ext uri="{FF2B5EF4-FFF2-40B4-BE49-F238E27FC236}">
                <a16:creationId xmlns:a16="http://schemas.microsoft.com/office/drawing/2014/main" id="{8662C867-927B-4811-9851-7C4F51CF7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2135188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Yollanacak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(verinin) adresi</a:t>
            </a:r>
          </a:p>
        </p:txBody>
      </p:sp>
      <p:sp>
        <p:nvSpPr>
          <p:cNvPr id="27654" name="TextBox 5">
            <a:extLst>
              <a:ext uri="{FF2B5EF4-FFF2-40B4-BE49-F238E27FC236}">
                <a16:creationId xmlns:a16="http://schemas.microsoft.com/office/drawing/2014/main" id="{AED83834-FBFC-41BB-876C-C34A06E41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773488"/>
            <a:ext cx="1717675" cy="585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Yollanacak</a:t>
            </a:r>
            <a:br>
              <a:rPr lang="tr-TR" altLang="tr-TR" sz="1600" dirty="0"/>
            </a:br>
            <a:r>
              <a:rPr lang="tr-TR" altLang="tr-TR" sz="1600" dirty="0"/>
              <a:t>eleman sayısı</a:t>
            </a:r>
          </a:p>
        </p:txBody>
      </p:sp>
      <p:sp>
        <p:nvSpPr>
          <p:cNvPr id="27655" name="TextBox 6">
            <a:extLst>
              <a:ext uri="{FF2B5EF4-FFF2-40B4-BE49-F238E27FC236}">
                <a16:creationId xmlns:a16="http://schemas.microsoft.com/office/drawing/2014/main" id="{382EEC83-6ACD-4026-8C2D-C4FE71D0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7138" y="3759200"/>
            <a:ext cx="252253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Kök (hedef) sürecin</a:t>
            </a:r>
            <a:br>
              <a:rPr lang="tr-TR" altLang="tr-TR" sz="1600" dirty="0"/>
            </a:br>
            <a:r>
              <a:rPr lang="tr-TR" altLang="tr-TR" sz="1600" dirty="0"/>
              <a:t>rank değeri</a:t>
            </a:r>
          </a:p>
        </p:txBody>
      </p:sp>
      <p:sp>
        <p:nvSpPr>
          <p:cNvPr id="27656" name="TextBox 7">
            <a:extLst>
              <a:ext uri="{FF2B5EF4-FFF2-40B4-BE49-F238E27FC236}">
                <a16:creationId xmlns:a16="http://schemas.microsoft.com/office/drawing/2014/main" id="{540CF726-BA23-493B-A9F1-6B68AA7C7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9525" y="3316288"/>
            <a:ext cx="144938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İletişimci</a:t>
            </a:r>
            <a:endParaRPr lang="tr-TR" altLang="tr-TR" sz="1800" dirty="0"/>
          </a:p>
        </p:txBody>
      </p:sp>
      <p:sp>
        <p:nvSpPr>
          <p:cNvPr id="27657" name="TextBox 8">
            <a:extLst>
              <a:ext uri="{FF2B5EF4-FFF2-40B4-BE49-F238E27FC236}">
                <a16:creationId xmlns:a16="http://schemas.microsoft.com/office/drawing/2014/main" id="{41D4ACC9-F981-419F-AC60-0A78EF97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2590800"/>
            <a:ext cx="598487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op,</a:t>
            </a:r>
          </a:p>
        </p:txBody>
      </p:sp>
      <p:sp>
        <p:nvSpPr>
          <p:cNvPr id="27658" name="TextBox 9">
            <a:extLst>
              <a:ext uri="{FF2B5EF4-FFF2-40B4-BE49-F238E27FC236}">
                <a16:creationId xmlns:a16="http://schemas.microsoft.com/office/drawing/2014/main" id="{2220092A-0D8C-4CFD-AEC5-4473D9F9E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133725"/>
            <a:ext cx="1939925" cy="585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Alınacak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(verinin) adresi</a:t>
            </a:r>
          </a:p>
        </p:txBody>
      </p:sp>
      <p:sp>
        <p:nvSpPr>
          <p:cNvPr id="27659" name="TextBox 10">
            <a:extLst>
              <a:ext uri="{FF2B5EF4-FFF2-40B4-BE49-F238E27FC236}">
                <a16:creationId xmlns:a16="http://schemas.microsoft.com/office/drawing/2014/main" id="{7F75A423-1F01-4950-A45E-23356A17B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863" y="3148013"/>
            <a:ext cx="133508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Elemanların </a:t>
            </a:r>
            <a:br>
              <a:rPr lang="tr-TR" altLang="tr-TR" sz="1600" dirty="0"/>
            </a:br>
            <a:r>
              <a:rPr lang="tr-TR" altLang="tr-TR" sz="1600" dirty="0"/>
              <a:t>veri tipi</a:t>
            </a:r>
          </a:p>
        </p:txBody>
      </p:sp>
      <p:sp>
        <p:nvSpPr>
          <p:cNvPr id="27660" name="TextBox 11">
            <a:extLst>
              <a:ext uri="{FF2B5EF4-FFF2-40B4-BE49-F238E27FC236}">
                <a16:creationId xmlns:a16="http://schemas.microsoft.com/office/drawing/2014/main" id="{2994DC28-601C-452D-A27C-132C14D1B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200400"/>
            <a:ext cx="102711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İşlem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353E1-C05B-40B3-BE52-21A635255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31E62A47-FE17-4F72-9864-B54BA46E5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sz="3600" dirty="0"/>
              <a:t>Reduce - </a:t>
            </a:r>
            <a:r>
              <a:rPr lang="tr-TR" altLang="tr-TR" sz="3600" dirty="0"/>
              <a:t>İşlemler</a:t>
            </a:r>
            <a:endParaRPr lang="en-US" altLang="tr-TR" sz="3600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6895BEE-C9CE-4419-8E28-8A3CD911811C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07504" y="1219200"/>
            <a:ext cx="8928992" cy="4937760"/>
          </a:xfrm>
        </p:spPr>
        <p:txBody>
          <a:bodyPr/>
          <a:lstStyle/>
          <a:p>
            <a:pPr marL="3175" lvl="2" indent="-3175">
              <a:spcBef>
                <a:spcPts val="1000"/>
              </a:spcBef>
              <a:buFontTx/>
              <a:buNone/>
              <a:tabLst>
                <a:tab pos="0" algn="l"/>
              </a:tabLst>
            </a:pPr>
            <a:r>
              <a:rPr lang="en-US" altLang="tr-TR" sz="2000" b="1" dirty="0">
                <a:latin typeface="Courier" pitchFamily="49" charset="0"/>
              </a:rPr>
              <a:t>MPI_Reduce(*sendbuf,*recvbuf,count,datatype,op,root,comm)</a:t>
            </a:r>
          </a:p>
          <a:p>
            <a:pPr marL="231775" lvl="2" indent="-3175">
              <a:spcBef>
                <a:spcPts val="1000"/>
              </a:spcBef>
              <a:buFontTx/>
              <a:buNone/>
              <a:tabLst>
                <a:tab pos="176213" algn="l"/>
              </a:tabLst>
            </a:pPr>
            <a:endParaRPr lang="en-US" altLang="tr-TR" sz="2000" b="1" dirty="0">
              <a:latin typeface="Courier" pitchFamily="49" charset="0"/>
            </a:endParaRPr>
          </a:p>
          <a:p>
            <a:pPr marL="346075" lvl="3" indent="0" algn="just">
              <a:lnSpc>
                <a:spcPct val="700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tabLst>
                <a:tab pos="176213" algn="l"/>
              </a:tabLst>
            </a:pPr>
            <a:r>
              <a:rPr lang="tr-TR" altLang="tr-TR" sz="2400" b="1" dirty="0"/>
              <a:t>'</a:t>
            </a:r>
            <a:r>
              <a:rPr lang="tr-TR" altLang="tr-TR" sz="2400" b="1" i="1" dirty="0"/>
              <a:t>op</a:t>
            </a:r>
            <a:r>
              <a:rPr lang="tr-TR" altLang="tr-TR" sz="2400" b="1" dirty="0"/>
              <a:t>' parametresi ile tanımlanan bazı işlemler </a:t>
            </a:r>
            <a:r>
              <a:rPr lang="en-US" altLang="tr-TR" sz="2400" b="1" dirty="0"/>
              <a:t>:</a:t>
            </a:r>
            <a:endParaRPr lang="tr-TR" altLang="tr-TR" sz="2400" b="1" dirty="0"/>
          </a:p>
          <a:p>
            <a:pPr marL="346075" lvl="3" indent="0" algn="just">
              <a:lnSpc>
                <a:spcPct val="700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tabLst>
                <a:tab pos="176213" algn="l"/>
              </a:tabLst>
            </a:pPr>
            <a:endParaRPr lang="en-US" altLang="tr-TR" sz="1800" b="1" dirty="0"/>
          </a:p>
          <a:p>
            <a:pPr marL="460375" lvl="4" indent="0" algn="just">
              <a:lnSpc>
                <a:spcPct val="70000"/>
              </a:lnSpc>
              <a:spcAft>
                <a:spcPts val="200"/>
              </a:spcAft>
              <a:buFontTx/>
              <a:buNone/>
              <a:tabLst>
                <a:tab pos="176213" algn="l"/>
              </a:tabLst>
            </a:pPr>
            <a:r>
              <a:rPr lang="en-US" altLang="tr-TR" b="1" dirty="0"/>
              <a:t>			</a:t>
            </a:r>
            <a:r>
              <a:rPr lang="tr-TR" altLang="tr-TR" sz="2000" b="1" dirty="0">
                <a:latin typeface="Courier" pitchFamily="49" charset="0"/>
              </a:rPr>
              <a:t>MPI_MAX</a:t>
            </a:r>
            <a:r>
              <a:rPr lang="tr-TR" altLang="tr-TR" sz="2000" b="1" dirty="0"/>
              <a:t>       Maksimum değer</a:t>
            </a:r>
          </a:p>
          <a:p>
            <a:pPr marL="460375" lvl="4" indent="0" algn="just">
              <a:lnSpc>
                <a:spcPct val="70000"/>
              </a:lnSpc>
              <a:spcAft>
                <a:spcPts val="200"/>
              </a:spcAft>
              <a:buFontTx/>
              <a:buNone/>
              <a:tabLst>
                <a:tab pos="176213" algn="l"/>
              </a:tabLst>
            </a:pPr>
            <a:r>
              <a:rPr lang="tr-TR" altLang="tr-TR" sz="2000" b="1" dirty="0"/>
              <a:t>			</a:t>
            </a:r>
            <a:r>
              <a:rPr lang="tr-TR" altLang="tr-TR" sz="2000" b="1" dirty="0">
                <a:latin typeface="Courier" pitchFamily="49" charset="0"/>
              </a:rPr>
              <a:t>MPI_MIN</a:t>
            </a:r>
            <a:r>
              <a:rPr lang="tr-TR" altLang="tr-TR" sz="2000" b="1" dirty="0"/>
              <a:t>       Minimum değer</a:t>
            </a:r>
          </a:p>
          <a:p>
            <a:pPr marL="460375" lvl="4" indent="0" algn="just">
              <a:lnSpc>
                <a:spcPct val="70000"/>
              </a:lnSpc>
              <a:spcAft>
                <a:spcPts val="200"/>
              </a:spcAft>
              <a:buFontTx/>
              <a:buNone/>
              <a:tabLst>
                <a:tab pos="176213" algn="l"/>
              </a:tabLst>
            </a:pPr>
            <a:r>
              <a:rPr lang="tr-TR" altLang="tr-TR" sz="2000" b="1" dirty="0"/>
              <a:t>			</a:t>
            </a:r>
            <a:r>
              <a:rPr lang="tr-TR" altLang="tr-TR" sz="2000" b="1" dirty="0">
                <a:latin typeface="Courier" pitchFamily="49" charset="0"/>
              </a:rPr>
              <a:t>MPI_SUM</a:t>
            </a:r>
            <a:r>
              <a:rPr lang="tr-TR" altLang="tr-TR" sz="2000" b="1" dirty="0"/>
              <a:t>       Toplama</a:t>
            </a:r>
          </a:p>
          <a:p>
            <a:pPr marL="460375" lvl="4" indent="0" algn="just">
              <a:lnSpc>
                <a:spcPct val="70000"/>
              </a:lnSpc>
              <a:spcAft>
                <a:spcPts val="200"/>
              </a:spcAft>
              <a:buFontTx/>
              <a:buNone/>
              <a:tabLst>
                <a:tab pos="176213" algn="l"/>
              </a:tabLst>
            </a:pPr>
            <a:r>
              <a:rPr lang="tr-TR" altLang="tr-TR" sz="2000" b="1" dirty="0"/>
              <a:t>			</a:t>
            </a:r>
            <a:r>
              <a:rPr lang="tr-TR" altLang="tr-TR" sz="2000" b="1" dirty="0">
                <a:latin typeface="Courier" pitchFamily="49" charset="0"/>
              </a:rPr>
              <a:t>MPI_PROD</a:t>
            </a:r>
            <a:r>
              <a:rPr lang="tr-TR" altLang="tr-TR" sz="2000" b="1" dirty="0"/>
              <a:t>     Çarpma</a:t>
            </a:r>
          </a:p>
          <a:p>
            <a:pPr marL="0" indent="0">
              <a:lnSpc>
                <a:spcPct val="70000"/>
              </a:lnSpc>
              <a:buFontTx/>
              <a:buNone/>
              <a:tabLst>
                <a:tab pos="176213" algn="l"/>
              </a:tabLst>
            </a:pPr>
            <a:endParaRPr lang="en-US" altLang="tr-TR" sz="20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918FA5-E261-4465-AA1C-1E24E891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86543F47-D2E9-4805-B514-63F48F63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en-US" sz="3600" dirty="0"/>
              <a:t>Örnek</a:t>
            </a:r>
            <a:r>
              <a:rPr lang="en-US" altLang="en-US" sz="3600" dirty="0"/>
              <a:t> MPI </a:t>
            </a:r>
            <a:r>
              <a:rPr lang="tr-TR" altLang="en-US" sz="3600" dirty="0"/>
              <a:t>Program (1/</a:t>
            </a:r>
            <a:r>
              <a:rPr lang="en-US" altLang="en-US" sz="3600" dirty="0"/>
              <a:t>5</a:t>
            </a:r>
            <a:r>
              <a:rPr lang="tr-TR" altLang="en-US" sz="3600" dirty="0"/>
              <a:t>)</a:t>
            </a:r>
            <a:endParaRPr lang="en-US" altLang="en-US" sz="6600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2481AAF-2637-4C6D-9012-A72C849ADC4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Tx/>
              <a:buNone/>
            </a:pPr>
            <a:r>
              <a:rPr lang="tr-TR" altLang="tr-TR" sz="1800" dirty="0"/>
              <a:t>#include &lt;stdio.h&gt;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#include &lt;stdlib.h&gt;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#include &lt;math.h&gt;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#include &lt;string.h&gt;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#include &lt;mpi.h&gt;</a:t>
            </a:r>
          </a:p>
          <a:p>
            <a:pPr marL="0" indent="0">
              <a:buFontTx/>
              <a:buNone/>
            </a:pPr>
            <a:endParaRPr lang="tr-TR" altLang="tr-TR" sz="1800" dirty="0"/>
          </a:p>
          <a:p>
            <a:pPr marL="0" indent="0">
              <a:buFontTx/>
              <a:buNone/>
            </a:pPr>
            <a:r>
              <a:rPr lang="tr-TR" altLang="tr-TR" sz="1800" dirty="0"/>
              <a:t>#define MAXSIZE 1000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int main(int argc, char **argv) {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int myid, numprocs, i, size;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int low, high;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char fn[255];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FILE *fp;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int data[MAXSIZE], localdata[MAXSIZE];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int count = 0;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int myresult = 0, result = 0;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double start;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8C1283-81BA-4838-B391-E0706588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E4EF5A79-F88E-45F5-90DF-39D2D46C9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en-US" sz="3600" dirty="0"/>
              <a:t>Örnek</a:t>
            </a:r>
            <a:r>
              <a:rPr lang="en-US" altLang="en-US" sz="3600" dirty="0"/>
              <a:t> MPI </a:t>
            </a:r>
            <a:r>
              <a:rPr lang="tr-TR" altLang="en-US" sz="3600" dirty="0"/>
              <a:t>Program (2/</a:t>
            </a:r>
            <a:r>
              <a:rPr lang="en-US" altLang="en-US" sz="3600" dirty="0"/>
              <a:t>5</a:t>
            </a:r>
            <a:r>
              <a:rPr lang="tr-TR" altLang="en-US" sz="3600" dirty="0"/>
              <a:t>)</a:t>
            </a:r>
            <a:endParaRPr lang="en-US" altLang="en-US" sz="6600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C4AC118-1560-4BF9-907F-C74EE77D0F0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MPI_Init(&amp;argc, &amp;argv);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MPI_Comm_size(MPI_COMM_WORLD, &amp;numprocs);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MPI_Comm_rank(MPI_COMM_WORLD, &amp;myid);</a:t>
            </a:r>
          </a:p>
          <a:p>
            <a:pPr marL="0" indent="0">
              <a:buFontTx/>
              <a:buNone/>
            </a:pPr>
            <a:endParaRPr lang="tr-TR" altLang="tr-TR" sz="1800" dirty="0"/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/* rand_data.txt dosyasindan veriler okunur */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if (myid == 0) {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strcpy(fn, "rand_data.txt");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if ((fp = fopen(fn, "r")) == NULL) {</a:t>
            </a:r>
          </a:p>
          <a:p>
            <a:pPr marL="0" indent="0">
              <a:buFontTx/>
              <a:buNone/>
            </a:pPr>
            <a:r>
              <a:rPr lang="pt-BR" altLang="tr-TR" sz="1800" dirty="0"/>
              <a:t>            printf("%s dosyasi acilamiyor.\n\n", fn);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    </a:t>
            </a:r>
            <a:r>
              <a:rPr lang="tr-TR" altLang="tr-TR" sz="1800" dirty="0"/>
              <a:t>exit(1);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}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while ((count &lt; MAXSIZE) &amp;&amp; (fscanf(fp, "%d", &amp;data[count]) != EOF)) {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    </a:t>
            </a:r>
            <a:r>
              <a:rPr lang="tr-TR" altLang="tr-TR" sz="1800" dirty="0"/>
              <a:t>//printf("%d okundu.\n", data[count]);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    </a:t>
            </a:r>
            <a:r>
              <a:rPr lang="tr-TR" altLang="tr-TR" sz="1800" dirty="0"/>
              <a:t>++count;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}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start = MPI_Wtime();</a:t>
            </a:r>
            <a:endParaRPr lang="en-US" altLang="tr-TR" sz="1800" dirty="0"/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C37DBF-4998-47DF-B3F9-C9B1B40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3A8C-7542-477B-9AB6-FEE75894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Örnek MPI Program (3/5)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863BE447-9877-46EE-99D3-39AA33B34F9A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// Önce kaç eleman okundu bildir.</a:t>
            </a:r>
          </a:p>
          <a:p>
            <a:pPr marL="0" indent="0">
              <a:buFontTx/>
              <a:buNone/>
            </a:pPr>
            <a:r>
              <a:rPr lang="en-US" altLang="tr-TR" sz="1800" b="1" dirty="0">
                <a:solidFill>
                  <a:srgbClr val="FF0000"/>
                </a:solidFill>
              </a:rPr>
              <a:t>    MPI_Bcast(&amp;count, 1, MPI_INT, 0, MPI_COMM_WORLD);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size = (int)(count / numprocs); /* Parça boyutu */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// Sonra verileri dağıt.</a:t>
            </a:r>
          </a:p>
          <a:p>
            <a:pPr marL="0" indent="0">
              <a:buFontTx/>
              <a:buNone/>
            </a:pPr>
            <a:r>
              <a:rPr lang="en-US" altLang="tr-TR" sz="1800" b="1" dirty="0">
                <a:solidFill>
                  <a:srgbClr val="FF0000"/>
                </a:solidFill>
              </a:rPr>
              <a:t>    </a:t>
            </a:r>
            <a:r>
              <a:rPr lang="tr-TR" altLang="tr-TR" sz="1800" b="1" dirty="0">
                <a:solidFill>
                  <a:srgbClr val="FF0000"/>
                </a:solidFill>
              </a:rPr>
              <a:t>MPI_Scatter(data, size, MPI_INT, localdata, size, MPI_INT, 0, </a:t>
            </a:r>
            <a:r>
              <a:rPr lang="en-US" altLang="tr-TR" sz="1800" b="1" dirty="0">
                <a:solidFill>
                  <a:srgbClr val="FF0000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altLang="tr-TR" sz="1800" b="1" dirty="0">
                <a:solidFill>
                  <a:srgbClr val="FF0000"/>
                </a:solidFill>
              </a:rPr>
              <a:t>        </a:t>
            </a:r>
            <a:r>
              <a:rPr lang="tr-TR" altLang="tr-TR" sz="1800" b="1" dirty="0">
                <a:solidFill>
                  <a:srgbClr val="FF0000"/>
                </a:solidFill>
              </a:rPr>
              <a:t>MPI_COMM_WORLD);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low = myid * size; </a:t>
            </a:r>
            <a:r>
              <a:rPr lang="en-US" altLang="tr-TR" sz="1800" dirty="0"/>
              <a:t>    </a:t>
            </a:r>
            <a:r>
              <a:rPr lang="tr-TR" altLang="tr-TR" sz="1800" dirty="0"/>
              <a:t>/* Baslangic */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high = low + size;     /* Bitis */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//printf("Surec-%d, %d ile %d arasina bakiyor.\n", myid, low, high-1);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myresult = 0;</a:t>
            </a:r>
          </a:p>
          <a:p>
            <a:pPr marL="0" indent="0">
              <a:buFontTx/>
              <a:buNone/>
            </a:pPr>
            <a:r>
              <a:rPr lang="nn-NO" altLang="tr-TR" sz="1800" dirty="0"/>
              <a:t>    for (i = 0; i &lt; size; i++) {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myresult += localdata[i];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//printf("Surec-%d, %d ekledi, %d oldu.\n", myid, localdata[i],</a:t>
            </a:r>
            <a:endParaRPr lang="en-US" altLang="tr-TR" sz="1800" dirty="0"/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 </a:t>
            </a:r>
            <a:r>
              <a:rPr lang="en-US" altLang="tr-TR" sz="1800" dirty="0"/>
              <a:t>   //     </a:t>
            </a:r>
            <a:r>
              <a:rPr lang="tr-TR" altLang="tr-TR" sz="1800" dirty="0"/>
              <a:t>myresult);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D87B2A-63B6-41AA-8218-2933BB47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ADD0CC85-FB7A-441C-BE73-E09AAED89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Birlikte Çalışan (ing:</a:t>
            </a:r>
            <a:r>
              <a:rPr lang="en-US" altLang="en-US" sz="3600" dirty="0"/>
              <a:t>Collective</a:t>
            </a:r>
            <a:r>
              <a:rPr lang="tr-TR" altLang="en-US" sz="3600" dirty="0"/>
              <a:t>)</a:t>
            </a:r>
            <a:r>
              <a:rPr lang="en-US" altLang="en-US" sz="3600" dirty="0"/>
              <a:t> </a:t>
            </a:r>
            <a:r>
              <a:rPr lang="tr-TR" altLang="en-US" sz="3600" dirty="0"/>
              <a:t>Mesaj Yollama Rutinleri</a:t>
            </a:r>
            <a:endParaRPr lang="en-US" altLang="en-US" sz="3600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A9323C0-4FB8-4653-AAF5-72FDEB9003D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en-US" dirty="0"/>
              <a:t>Gönderilecek mesajı bir grup sürece yollayan veya bir grup süreçten mesaj alan rutinlerdir.</a:t>
            </a:r>
            <a:endParaRPr lang="en-US" altLang="en-US" dirty="0"/>
          </a:p>
          <a:p>
            <a:endParaRPr lang="en-US" altLang="en-US" dirty="0"/>
          </a:p>
          <a:p>
            <a:r>
              <a:rPr lang="tr-TR" altLang="en-US" dirty="0"/>
              <a:t>Grup mesajlaşması, her bir sürecin noktadan-noktaya (bire-bir) mesajlaşmasından daha yüksek etkinliğe sahiptir. </a:t>
            </a:r>
          </a:p>
          <a:p>
            <a:pPr lvl="1"/>
            <a:r>
              <a:rPr lang="tr-TR" altLang="en-US" sz="2000" dirty="0"/>
              <a:t>Mesajlaşmalar tek tek yapılamaz mı? Yapılır aslında, bu açıdan bakınca grup mesajlaşması gereksiz gibi. Fakat o zaman daha uzun sürer.</a:t>
            </a: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883F8E-06B8-4F02-AC6E-A59E8703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4206-747A-4047-9D32-DE0ABEB7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Örnek MPI Program (4/5)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BF4917F3-CA33-4C55-A4C6-5905290F482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/* Genel toplami bul */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printf("Ben surec-%d, %d degerini hesapladim.\n", myid,  	myresult);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/* Veriyi (tum dosyayi) yayinla */</a:t>
            </a:r>
          </a:p>
          <a:p>
            <a:pPr marL="0" indent="0">
              <a:buFontTx/>
              <a:buNone/>
            </a:pPr>
            <a:r>
              <a:rPr lang="en-US" altLang="tr-TR" sz="1800" b="1" dirty="0">
                <a:solidFill>
                  <a:srgbClr val="FF0000"/>
                </a:solidFill>
              </a:rPr>
              <a:t>    </a:t>
            </a:r>
            <a:r>
              <a:rPr lang="tr-TR" altLang="tr-TR" sz="1800" b="1" dirty="0">
                <a:solidFill>
                  <a:srgbClr val="FF0000"/>
                </a:solidFill>
              </a:rPr>
              <a:t>MPI_Reduce(&amp;myresult, &amp;result, 1, MPI_INT, MPI_SUM, 0,</a:t>
            </a:r>
            <a:endParaRPr lang="en-US" altLang="tr-TR" sz="1800" b="1" dirty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tr-TR" altLang="tr-TR" sz="1800" b="1" dirty="0">
                <a:solidFill>
                  <a:srgbClr val="FF0000"/>
                </a:solidFill>
              </a:rPr>
              <a:t> </a:t>
            </a:r>
            <a:r>
              <a:rPr lang="en-US" altLang="tr-TR" sz="1800" b="1" dirty="0">
                <a:solidFill>
                  <a:srgbClr val="FF0000"/>
                </a:solidFill>
              </a:rPr>
              <a:t>        </a:t>
            </a:r>
            <a:r>
              <a:rPr lang="tr-TR" altLang="tr-TR" sz="1800" b="1" dirty="0">
                <a:solidFill>
                  <a:srgbClr val="FF0000"/>
                </a:solidFill>
              </a:rPr>
              <a:t>MPI_COMM_WORLD);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if (myid == 0)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</a:t>
            </a:r>
            <a:r>
              <a:rPr lang="tr-TR" altLang="tr-TR" sz="1800" dirty="0"/>
              <a:t>printf("Toplam %d olarak %.2f saniyede hesaplandi.\n",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        </a:t>
            </a:r>
            <a:r>
              <a:rPr lang="tr-TR" altLang="tr-TR" sz="1800" dirty="0"/>
              <a:t>result, MPI_Wtime() - start);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MPI_Finalize();</a:t>
            </a:r>
          </a:p>
          <a:p>
            <a:pPr marL="0" indent="0">
              <a:buFontTx/>
              <a:buNone/>
            </a:pPr>
            <a:r>
              <a:rPr lang="en-US" altLang="tr-TR" sz="1800" dirty="0"/>
              <a:t>    </a:t>
            </a:r>
            <a:r>
              <a:rPr lang="tr-TR" altLang="tr-TR" sz="1800" dirty="0"/>
              <a:t>return 0;</a:t>
            </a:r>
          </a:p>
          <a:p>
            <a:pPr marL="0" indent="0">
              <a:buFontTx/>
              <a:buNone/>
            </a:pPr>
            <a:r>
              <a:rPr lang="tr-TR" altLang="tr-TR" sz="1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711E53-3F51-4B45-92A1-949AAD4C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7644-E634-4A08-BF03-1821E40EA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Örnek MPI Program (5/5)</a:t>
            </a:r>
          </a:p>
        </p:txBody>
      </p:sp>
      <p:sp>
        <p:nvSpPr>
          <p:cNvPr id="33794" name="İçerik Yer Tutucusu 2">
            <a:extLst>
              <a:ext uri="{FF2B5EF4-FFF2-40B4-BE49-F238E27FC236}">
                <a16:creationId xmlns:a16="http://schemas.microsoft.com/office/drawing/2014/main" id="{95CF0DFA-BF3A-40CD-BBB1-2BB49C3430E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tr-TR" sz="2400" dirty="0"/>
              <a:t>rand_data.txt Debug ve Release klasörlerine kopyalanacaktır.</a:t>
            </a:r>
          </a:p>
          <a:p>
            <a:r>
              <a:rPr lang="en-US" altLang="tr-TR" sz="2400" dirty="0"/>
              <a:t>İçeriği örnek olarak (Süreç sayısının katları kadar satır olması gerekir):</a:t>
            </a:r>
          </a:p>
          <a:p>
            <a:pPr lvl="1"/>
            <a:r>
              <a:rPr lang="tr-TR" altLang="tr-TR" sz="2000" dirty="0"/>
              <a:t>1</a:t>
            </a:r>
          </a:p>
          <a:p>
            <a:pPr lvl="1"/>
            <a:r>
              <a:rPr lang="tr-TR" altLang="tr-TR" sz="2000" dirty="0"/>
              <a:t>2</a:t>
            </a:r>
          </a:p>
          <a:p>
            <a:pPr lvl="1"/>
            <a:r>
              <a:rPr lang="tr-TR" altLang="tr-TR" sz="2000" dirty="0"/>
              <a:t>3</a:t>
            </a:r>
          </a:p>
          <a:p>
            <a:pPr lvl="1"/>
            <a:r>
              <a:rPr lang="tr-TR" altLang="tr-TR" sz="2000" dirty="0"/>
              <a:t>4</a:t>
            </a:r>
          </a:p>
          <a:p>
            <a:pPr lvl="1"/>
            <a:r>
              <a:rPr lang="tr-TR" altLang="tr-TR" sz="2000" dirty="0"/>
              <a:t>5</a:t>
            </a:r>
          </a:p>
          <a:p>
            <a:pPr lvl="1"/>
            <a:r>
              <a:rPr lang="tr-TR" altLang="tr-TR" sz="2000" dirty="0"/>
              <a:t>6</a:t>
            </a:r>
          </a:p>
          <a:p>
            <a:pPr lvl="1"/>
            <a:r>
              <a:rPr lang="tr-TR" altLang="tr-TR" sz="2000" dirty="0"/>
              <a:t>7</a:t>
            </a:r>
          </a:p>
          <a:p>
            <a:pPr lvl="1"/>
            <a:r>
              <a:rPr lang="tr-TR" altLang="tr-TR" sz="2000" dirty="0"/>
              <a:t>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545CE6-DB5D-4BE8-9145-EC3D6F0F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EB13D-0E56-44A9-B834-96D8C0DC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Örnek MPI Program Çıktısı</a:t>
            </a:r>
          </a:p>
        </p:txBody>
      </p:sp>
      <p:sp>
        <p:nvSpPr>
          <p:cNvPr id="34818" name="İçerik Yer Tutucusu 2">
            <a:extLst>
              <a:ext uri="{FF2B5EF4-FFF2-40B4-BE49-F238E27FC236}">
                <a16:creationId xmlns:a16="http://schemas.microsoft.com/office/drawing/2014/main" id="{E9AED797-7C35-4A09-919E-7A35A262199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tr-TR" sz="2000" dirty="0"/>
              <a:t>Ben surec-3, 15 degerini hesapladim.</a:t>
            </a:r>
          </a:p>
          <a:p>
            <a:pPr marL="0" indent="0">
              <a:buFontTx/>
              <a:buNone/>
            </a:pPr>
            <a:r>
              <a:rPr lang="en-US" altLang="tr-TR" sz="2000" dirty="0"/>
              <a:t>Ben surec-2, 11 degerini hesapladim.</a:t>
            </a:r>
          </a:p>
          <a:p>
            <a:pPr marL="0" indent="0">
              <a:buFontTx/>
              <a:buNone/>
            </a:pPr>
            <a:r>
              <a:rPr lang="en-US" altLang="tr-TR" sz="2000" dirty="0"/>
              <a:t>Ben surec-1, 7 degerini hesapladim.</a:t>
            </a:r>
          </a:p>
          <a:p>
            <a:pPr marL="0" indent="0">
              <a:buFontTx/>
              <a:buNone/>
            </a:pPr>
            <a:r>
              <a:rPr lang="en-US" altLang="tr-TR" sz="2000" dirty="0"/>
              <a:t>Ben surec-0, 3 degerini hesapladim.</a:t>
            </a:r>
          </a:p>
          <a:p>
            <a:pPr marL="0" indent="0">
              <a:buFontTx/>
              <a:buNone/>
            </a:pPr>
            <a:r>
              <a:rPr lang="en-US" altLang="tr-TR" sz="2000" dirty="0"/>
              <a:t>Toplam 36 olarak 0.00 saniyede hesaplandi.</a:t>
            </a:r>
          </a:p>
          <a:p>
            <a:pPr marL="0" indent="0">
              <a:buFontTx/>
              <a:buNone/>
            </a:pPr>
            <a:r>
              <a:rPr lang="en-US" altLang="tr-TR" sz="2000" dirty="0"/>
              <a:t>Press any key to continue . . 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A89CE7-14EF-4F14-BDE8-51F31AAB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794E3DA-A627-4FA4-91F3-4F29961C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4000" dirty="0"/>
              <a:t>Birlikte Çalışan Rutinler</a:t>
            </a:r>
            <a:br>
              <a:rPr lang="en-US" altLang="tr-TR" sz="4000" dirty="0"/>
            </a:br>
            <a:r>
              <a:rPr lang="tr-TR" altLang="tr-TR" sz="3200" dirty="0"/>
              <a:t>Genel Özellikler</a:t>
            </a:r>
            <a:endParaRPr lang="en-US" altLang="tr-TR" sz="4000" dirty="0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139F1208-4E56-4F7D-B7C0-B3EC050F0A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sz="2400" dirty="0"/>
              <a:t>Belirlenen bir iletişimci üzerinden mesajlaşan bir grup süreç çalıştırır.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Bir dizi noktadan-noktaya mesajlaşmanın özel bir türüdür.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İletişimler yerel olarak bloklanır, diğer gruplar ise işlerine devam ederler.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Senkronizasyon </a:t>
            </a:r>
            <a:r>
              <a:rPr lang="tr-TR" altLang="tr-TR" sz="2400" u="sng" dirty="0"/>
              <a:t>garantilenmez</a:t>
            </a:r>
            <a:r>
              <a:rPr lang="en-US" altLang="tr-TR" sz="2400" dirty="0"/>
              <a:t> (</a:t>
            </a:r>
            <a:r>
              <a:rPr lang="tr-TR" altLang="tr-TR" sz="2400" dirty="0"/>
              <a:t>uygulamaya bağlıdır</a:t>
            </a:r>
            <a:r>
              <a:rPr lang="en-US" altLang="tr-TR" sz="2400" dirty="0"/>
              <a:t>)</a:t>
            </a:r>
            <a:r>
              <a:rPr lang="tr-TR" altLang="tr-TR" sz="2400" dirty="0"/>
              <a:t>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Bazı rutinler (Bcast gibi)</a:t>
            </a:r>
            <a:r>
              <a:rPr lang="en-US" altLang="tr-TR" sz="2400" dirty="0"/>
              <a:t> </a:t>
            </a:r>
            <a:r>
              <a:rPr lang="tr-TR" altLang="tr-TR" sz="2400" dirty="0"/>
              <a:t>sadece kök dizinince kullanılır.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Veri boyutları mutlaka uyumlu olmalıdır.</a:t>
            </a:r>
            <a:r>
              <a:rPr lang="en-US" altLang="tr-TR" sz="2400" dirty="0"/>
              <a:t> </a:t>
            </a:r>
          </a:p>
          <a:p>
            <a:r>
              <a:rPr lang="tr-TR" altLang="tr-TR" sz="2400" dirty="0"/>
              <a:t>Mesaj etiketi belirlemek gerekmez.</a:t>
            </a:r>
            <a:endParaRPr lang="en-US" altLang="tr-TR" sz="2400" dirty="0"/>
          </a:p>
          <a:p>
            <a:endParaRPr lang="en-US" altLang="tr-TR" sz="1400" dirty="0"/>
          </a:p>
          <a:p>
            <a:pPr>
              <a:buFontTx/>
              <a:buNone/>
            </a:pPr>
            <a:r>
              <a:rPr lang="tr-TR" altLang="tr-TR" sz="1600" dirty="0"/>
              <a:t>Kaynak: </a:t>
            </a:r>
            <a:r>
              <a:rPr lang="en-US" altLang="tr-TR" sz="1600" dirty="0"/>
              <a:t>http://www.pdc.kth.se/training/Talks/MPI/Collective.I/less.html#characteristics</a:t>
            </a:r>
          </a:p>
          <a:p>
            <a:endParaRPr lang="en-US" altLang="tr-TR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D61B7D-9891-4665-8C73-38C54D50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23</a:t>
            </a:fld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330CF04E-3277-43D9-BA68-E7C40A7D9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4000" dirty="0"/>
              <a:t>Set Oluşturma (ing:</a:t>
            </a:r>
            <a:r>
              <a:rPr lang="en-US" altLang="tr-TR" sz="4000" i="1" dirty="0"/>
              <a:t>Barrier</a:t>
            </a:r>
            <a:r>
              <a:rPr lang="tr-TR" altLang="tr-TR" sz="4000" dirty="0"/>
              <a:t>)</a:t>
            </a:r>
            <a:endParaRPr lang="en-US" altLang="tr-TR" sz="4000" dirty="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B9916F8-4903-4505-B8CD-F115F76C5C2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2" indent="-457200">
              <a:spcBef>
                <a:spcPts val="1000"/>
              </a:spcBef>
            </a:pPr>
            <a:r>
              <a:rPr lang="tr-TR" altLang="tr-TR" sz="2800" dirty="0"/>
              <a:t>Süreci diğerleri aynı noktaya gelene dek bloklar. Bu teknik senkron işlem diye bilinir</a:t>
            </a:r>
            <a:r>
              <a:rPr lang="en-US" altLang="tr-TR" sz="2800" dirty="0"/>
              <a:t>.</a:t>
            </a:r>
            <a:endParaRPr lang="en-US" altLang="tr-TR" sz="2800" b="1" dirty="0">
              <a:solidFill>
                <a:schemeClr val="accent2"/>
              </a:solidFill>
              <a:latin typeface="Courier" pitchFamily="49" charset="0"/>
            </a:endParaRPr>
          </a:p>
        </p:txBody>
      </p:sp>
      <p:sp>
        <p:nvSpPr>
          <p:cNvPr id="36868" name="Line 5">
            <a:extLst>
              <a:ext uri="{FF2B5EF4-FFF2-40B4-BE49-F238E27FC236}">
                <a16:creationId xmlns:a16="http://schemas.microsoft.com/office/drawing/2014/main" id="{8437EFC1-10B9-4F1F-B671-624D17E46E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800" y="2699072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pic>
        <p:nvPicPr>
          <p:cNvPr id="36869" name="Picture 5" descr="barrier.png">
            <a:extLst>
              <a:ext uri="{FF2B5EF4-FFF2-40B4-BE49-F238E27FC236}">
                <a16:creationId xmlns:a16="http://schemas.microsoft.com/office/drawing/2014/main" id="{D11CA04C-0CD0-4367-9C7B-3A32BA54D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TextBox 6">
            <a:extLst>
              <a:ext uri="{FF2B5EF4-FFF2-40B4-BE49-F238E27FC236}">
                <a16:creationId xmlns:a16="http://schemas.microsoft.com/office/drawing/2014/main" id="{011A182B-C97A-4A26-AAB1-4F87E1FFC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41872"/>
            <a:ext cx="3317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2400" b="1" dirty="0">
                <a:solidFill>
                  <a:srgbClr val="FF0000"/>
                </a:solidFill>
                <a:latin typeface="Courier" pitchFamily="49" charset="0"/>
              </a:rPr>
              <a:t>MPI_Barrier(comm)</a:t>
            </a:r>
            <a:endParaRPr lang="en-US" altLang="tr-TR" sz="2400" dirty="0">
              <a:solidFill>
                <a:srgbClr val="FF0000"/>
              </a:solidFill>
            </a:endParaRPr>
          </a:p>
        </p:txBody>
      </p:sp>
      <p:sp>
        <p:nvSpPr>
          <p:cNvPr id="36871" name="TextBox 7">
            <a:extLst>
              <a:ext uri="{FF2B5EF4-FFF2-40B4-BE49-F238E27FC236}">
                <a16:creationId xmlns:a16="http://schemas.microsoft.com/office/drawing/2014/main" id="{E57E17BF-A1D4-4DFE-B034-A76B1E99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699072"/>
            <a:ext cx="1069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İletişimci</a:t>
            </a:r>
            <a:endParaRPr lang="en-US" altLang="tr-TR" sz="1800" dirty="0"/>
          </a:p>
        </p:txBody>
      </p:sp>
      <p:sp>
        <p:nvSpPr>
          <p:cNvPr id="36873" name="TextBox 8">
            <a:extLst>
              <a:ext uri="{FF2B5EF4-FFF2-40B4-BE49-F238E27FC236}">
                <a16:creationId xmlns:a16="http://schemas.microsoft.com/office/drawing/2014/main" id="{E1A01790-705D-43F4-B767-60044F583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167063"/>
            <a:ext cx="18208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rank=0 olan süreç</a:t>
            </a:r>
          </a:p>
        </p:txBody>
      </p:sp>
      <p:sp>
        <p:nvSpPr>
          <p:cNvPr id="36874" name="TextBox 9">
            <a:extLst>
              <a:ext uri="{FF2B5EF4-FFF2-40B4-BE49-F238E27FC236}">
                <a16:creationId xmlns:a16="http://schemas.microsoft.com/office/drawing/2014/main" id="{0CCA1995-2B0C-4F7B-B1D2-4594785C9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3167063"/>
            <a:ext cx="20034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36875" name="TextBox 10">
            <a:extLst>
              <a:ext uri="{FF2B5EF4-FFF2-40B4-BE49-F238E27FC236}">
                <a16:creationId xmlns:a16="http://schemas.microsoft.com/office/drawing/2014/main" id="{B050270E-F931-469D-B619-E66175219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167063"/>
            <a:ext cx="29876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Sete en son ulaşan süreç</a:t>
            </a:r>
          </a:p>
        </p:txBody>
      </p:sp>
      <p:sp>
        <p:nvSpPr>
          <p:cNvPr id="36876" name="TextBox 11">
            <a:extLst>
              <a:ext uri="{FF2B5EF4-FFF2-40B4-BE49-F238E27FC236}">
                <a16:creationId xmlns:a16="http://schemas.microsoft.com/office/drawing/2014/main" id="{0930CB43-53CE-4AF7-AC10-4944219A2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0325" y="3868738"/>
            <a:ext cx="8223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Zaman</a:t>
            </a:r>
          </a:p>
        </p:txBody>
      </p:sp>
      <p:sp>
        <p:nvSpPr>
          <p:cNvPr id="36877" name="TextBox 12">
            <a:extLst>
              <a:ext uri="{FF2B5EF4-FFF2-40B4-BE49-F238E27FC236}">
                <a16:creationId xmlns:a16="http://schemas.microsoft.com/office/drawing/2014/main" id="{5885CE99-FF84-4C12-B059-6FEFD81FC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46663"/>
            <a:ext cx="1006475" cy="585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Devam</a:t>
            </a:r>
            <a:br>
              <a:rPr lang="tr-TR" altLang="tr-TR" sz="1600" dirty="0"/>
            </a:br>
            <a:r>
              <a:rPr lang="tr-TR" altLang="tr-TR" sz="1600" dirty="0"/>
              <a:t>ederler</a:t>
            </a:r>
          </a:p>
        </p:txBody>
      </p:sp>
      <p:sp>
        <p:nvSpPr>
          <p:cNvPr id="36878" name="TextBox 13">
            <a:extLst>
              <a:ext uri="{FF2B5EF4-FFF2-40B4-BE49-F238E27FC236}">
                <a16:creationId xmlns:a16="http://schemas.microsoft.com/office/drawing/2014/main" id="{FC5460EA-1880-43BD-8683-5D01AA2E2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495800"/>
            <a:ext cx="7651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Bekler</a:t>
            </a:r>
          </a:p>
        </p:txBody>
      </p:sp>
      <p:sp>
        <p:nvSpPr>
          <p:cNvPr id="36879" name="TextBox 14">
            <a:extLst>
              <a:ext uri="{FF2B5EF4-FFF2-40B4-BE49-F238E27FC236}">
                <a16:creationId xmlns:a16="http://schemas.microsoft.com/office/drawing/2014/main" id="{26BB8573-4264-4350-A84C-85B5B617D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625" y="4767263"/>
            <a:ext cx="76517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Bekler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8031B2-D878-44C4-BEA9-685528BE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24</a:t>
            </a:fld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F61307-F7B8-498A-801C-09CFA0958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Senkron Mesaj Geçişleri</a:t>
            </a:r>
            <a:endParaRPr lang="tr-TR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BDBC8-8BC2-4916-AD69-19323E3B6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CE0EF4-9984-4F2A-98F4-AE4E5F6C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25</a:t>
            </a:fld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7DEF2474-524A-4246-ADBC-991D9AE17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Senkron Mesaj Geçişleri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150F831-7DB5-4E68-98EB-03C82061657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tr-TR" altLang="en-US" sz="2800" dirty="0"/>
              <a:t>Transfer bitince işine devam eden rutinlerdir</a:t>
            </a:r>
            <a:r>
              <a:rPr lang="en-US" altLang="en-US" sz="2800" dirty="0"/>
              <a:t>.</a:t>
            </a:r>
            <a:endParaRPr lang="tr-TR" altLang="en-US" sz="2800" dirty="0"/>
          </a:p>
          <a:p>
            <a:pPr>
              <a:lnSpc>
                <a:spcPct val="90000"/>
              </a:lnSpc>
              <a:defRPr/>
            </a:pPr>
            <a:r>
              <a:rPr lang="tr-TR" altLang="en-US" sz="2800" dirty="0"/>
              <a:t>Senkron mesaj yollama rutini</a:t>
            </a:r>
            <a:endParaRPr lang="en-US" altLang="en-US" b="1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altLang="en-US" sz="2400" dirty="0"/>
              <a:t>Mesajı yollar ve alacak olan sürecin tüm mesajı almasını bekler</a:t>
            </a:r>
            <a:r>
              <a:rPr lang="en-US" altLang="en-US" sz="2400" dirty="0"/>
              <a:t>. MPI</a:t>
            </a:r>
            <a:r>
              <a:rPr lang="tr-TR" altLang="en-US" sz="2400" dirty="0"/>
              <a:t>'da</a:t>
            </a:r>
            <a:r>
              <a:rPr lang="en-US" altLang="en-US" sz="2400" dirty="0"/>
              <a:t>, </a:t>
            </a:r>
            <a:r>
              <a:rPr lang="en-US" altLang="en-US" sz="2400" dirty="0" err="1">
                <a:solidFill>
                  <a:srgbClr val="FF0000"/>
                </a:solidFill>
              </a:rPr>
              <a:t>MPI_SSend</a:t>
            </a:r>
            <a:r>
              <a:rPr lang="en-US" altLang="en-US" sz="2400" dirty="0">
                <a:solidFill>
                  <a:srgbClr val="FF0000"/>
                </a:solidFill>
              </a:rPr>
              <a:t>() </a:t>
            </a:r>
            <a:r>
              <a:rPr lang="tr-TR" altLang="en-US" sz="2400" dirty="0"/>
              <a:t>rutinidir</a:t>
            </a:r>
            <a:r>
              <a:rPr lang="en-US" altLang="en-US" sz="2400" dirty="0"/>
              <a:t>.</a:t>
            </a:r>
            <a:endParaRPr lang="tr-TR" altLang="en-US" dirty="0"/>
          </a:p>
          <a:p>
            <a:pPr>
              <a:lnSpc>
                <a:spcPct val="90000"/>
              </a:lnSpc>
              <a:defRPr/>
            </a:pPr>
            <a:r>
              <a:rPr lang="tr-TR" altLang="en-US" sz="2800" dirty="0"/>
              <a:t>Senkron mesaj alma rutini</a:t>
            </a:r>
            <a:endParaRPr lang="en-US" altLang="en-US" sz="2800" dirty="0"/>
          </a:p>
          <a:p>
            <a:pPr lvl="1">
              <a:lnSpc>
                <a:spcPct val="90000"/>
              </a:lnSpc>
              <a:defRPr/>
            </a:pPr>
            <a:r>
              <a:rPr lang="tr-TR" altLang="en-US" sz="2400" dirty="0"/>
              <a:t>Mesajın tamamı alınan dek bekler</a:t>
            </a:r>
            <a:r>
              <a:rPr lang="en-US" altLang="en-US" sz="2400" dirty="0"/>
              <a:t>.</a:t>
            </a:r>
            <a:r>
              <a:rPr lang="tr-TR" altLang="en-US" sz="2400" dirty="0"/>
              <a:t> </a:t>
            </a:r>
            <a:r>
              <a:rPr lang="en-US" altLang="en-US" sz="2400" dirty="0"/>
              <a:t>MPI</a:t>
            </a:r>
            <a:r>
              <a:rPr lang="tr-TR" altLang="en-US" sz="2400" dirty="0"/>
              <a:t>'da</a:t>
            </a:r>
            <a:r>
              <a:rPr lang="en-US" altLang="en-US" sz="2400" dirty="0"/>
              <a:t>, </a:t>
            </a:r>
            <a:r>
              <a:rPr lang="tr-TR" altLang="en-US" sz="2400" dirty="0"/>
              <a:t>daha önce de gördüğümüz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MPI_</a:t>
            </a:r>
            <a:r>
              <a:rPr lang="tr-TR" altLang="en-US" sz="2400" dirty="0">
                <a:solidFill>
                  <a:srgbClr val="FF0000"/>
                </a:solidFill>
              </a:rPr>
              <a:t>R</a:t>
            </a:r>
            <a:r>
              <a:rPr lang="en-US" altLang="en-US" sz="2400" dirty="0">
                <a:solidFill>
                  <a:srgbClr val="FF0000"/>
                </a:solidFill>
              </a:rPr>
              <a:t>ecv()</a:t>
            </a:r>
            <a:r>
              <a:rPr lang="en-US" altLang="en-US" sz="2400" dirty="0"/>
              <a:t> </a:t>
            </a:r>
            <a:r>
              <a:rPr lang="tr-TR" altLang="en-US" sz="2400" dirty="0"/>
              <a:t>rutinidir</a:t>
            </a:r>
            <a:r>
              <a:rPr lang="en-US" altLang="en-US" sz="2400" dirty="0"/>
              <a:t>.</a:t>
            </a:r>
            <a:endParaRPr lang="tr-TR" altLang="en-US" dirty="0"/>
          </a:p>
          <a:p>
            <a:pPr>
              <a:lnSpc>
                <a:spcPct val="90000"/>
              </a:lnSpc>
              <a:defRPr/>
            </a:pPr>
            <a:r>
              <a:rPr lang="tr-TR" altLang="en-US" sz="2800" dirty="0"/>
              <a:t>Senkron mesaj geçiş rutinleri doğal olarak iki iş yaparlar:</a:t>
            </a:r>
            <a:endParaRPr lang="en-US" altLang="en-US" sz="2800" dirty="0"/>
          </a:p>
          <a:p>
            <a:pPr lvl="1" indent="-342900">
              <a:lnSpc>
                <a:spcPct val="90000"/>
              </a:lnSpc>
              <a:defRPr/>
            </a:pPr>
            <a:r>
              <a:rPr lang="tr-TR" altLang="en-US" sz="2400" dirty="0"/>
              <a:t>Veriyi transfer ederler,</a:t>
            </a:r>
            <a:r>
              <a:rPr lang="en-US" altLang="en-US" sz="2400" dirty="0"/>
              <a:t> </a:t>
            </a:r>
            <a:endParaRPr lang="tr-TR" altLang="en-US" sz="2400" dirty="0"/>
          </a:p>
          <a:p>
            <a:pPr lvl="1" indent="-342900">
              <a:lnSpc>
                <a:spcPct val="90000"/>
              </a:lnSpc>
              <a:defRPr/>
            </a:pPr>
            <a:r>
              <a:rPr lang="tr-TR" altLang="en-US" sz="2400" dirty="0"/>
              <a:t>ve süreçleri senkronize ederler.</a:t>
            </a:r>
            <a:endParaRPr lang="en-US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BCA9C-9D99-4485-A99F-DF0922A1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26</a:t>
            </a:fld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80CA5300-51BC-493C-9CC3-F679FB6FD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Senkron</a:t>
            </a:r>
            <a:r>
              <a:rPr lang="en-US" altLang="en-US" sz="3600" dirty="0"/>
              <a:t> Ssend() </a:t>
            </a:r>
            <a:r>
              <a:rPr lang="tr-TR" altLang="en-US" sz="3600" dirty="0"/>
              <a:t>ve</a:t>
            </a:r>
            <a:r>
              <a:rPr lang="en-US" altLang="en-US" sz="3600" dirty="0"/>
              <a:t> </a:t>
            </a:r>
            <a:r>
              <a:rPr lang="tr-TR" altLang="en-US" sz="3600" dirty="0"/>
              <a:t>R</a:t>
            </a:r>
            <a:r>
              <a:rPr lang="en-US" altLang="en-US" sz="3600" dirty="0"/>
              <a:t>ecv()</a:t>
            </a:r>
            <a:r>
              <a:rPr lang="tr-TR" altLang="en-US" sz="3600" dirty="0"/>
              <a:t>'lerin İşleyişi</a:t>
            </a:r>
            <a:endParaRPr lang="en-US" altLang="en-US" sz="48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2FE44E-D1B4-4D63-A517-A68D4CBC110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D1F8DFED-24E9-44AA-A491-6D10C55B6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1182688"/>
            <a:ext cx="7540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1</a:t>
            </a:r>
            <a:endParaRPr lang="en-US" altLang="tr-TR" sz="1200" dirty="0"/>
          </a:p>
        </p:txBody>
      </p:sp>
      <p:sp>
        <p:nvSpPr>
          <p:cNvPr id="39940" name="Rectangle 6">
            <a:extLst>
              <a:ext uri="{FF2B5EF4-FFF2-40B4-BE49-F238E27FC236}">
                <a16:creationId xmlns:a16="http://schemas.microsoft.com/office/drawing/2014/main" id="{D94E48B0-B065-4825-81CC-8E4D0F283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75" y="1182688"/>
            <a:ext cx="7540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2</a:t>
            </a:r>
            <a:endParaRPr lang="en-US" altLang="tr-TR" sz="1200" dirty="0"/>
          </a:p>
        </p:txBody>
      </p:sp>
      <p:sp>
        <p:nvSpPr>
          <p:cNvPr id="39941" name="Rectangle 7">
            <a:extLst>
              <a:ext uri="{FF2B5EF4-FFF2-40B4-BE49-F238E27FC236}">
                <a16:creationId xmlns:a16="http://schemas.microsoft.com/office/drawing/2014/main" id="{51E5BBD0-134D-4C8A-A7EC-F4A0653D4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2411413"/>
            <a:ext cx="676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Ssend();</a:t>
            </a:r>
            <a:endParaRPr lang="en-US" altLang="tr-TR" sz="1200" dirty="0"/>
          </a:p>
        </p:txBody>
      </p:sp>
      <p:sp>
        <p:nvSpPr>
          <p:cNvPr id="39942" name="Rectangle 8">
            <a:extLst>
              <a:ext uri="{FF2B5EF4-FFF2-40B4-BE49-F238E27FC236}">
                <a16:creationId xmlns:a16="http://schemas.microsoft.com/office/drawing/2014/main" id="{D930102A-9510-47E6-AB74-920A6D78F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675" y="2732088"/>
            <a:ext cx="501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recv();</a:t>
            </a:r>
            <a:endParaRPr lang="en-US" altLang="tr-TR" sz="1200" dirty="0"/>
          </a:p>
        </p:txBody>
      </p:sp>
      <p:sp>
        <p:nvSpPr>
          <p:cNvPr id="39943" name="Line 9">
            <a:extLst>
              <a:ext uri="{FF2B5EF4-FFF2-40B4-BE49-F238E27FC236}">
                <a16:creationId xmlns:a16="http://schemas.microsoft.com/office/drawing/2014/main" id="{7BE84F99-C3D6-4BC7-96D0-35FC17F9A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16287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4" name="Line 10">
            <a:extLst>
              <a:ext uri="{FF2B5EF4-FFF2-40B4-BE49-F238E27FC236}">
                <a16:creationId xmlns:a16="http://schemas.microsoft.com/office/drawing/2014/main" id="{E37D39CC-EEAE-45E7-993B-ED95911E8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17176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5" name="Line 11">
            <a:extLst>
              <a:ext uri="{FF2B5EF4-FFF2-40B4-BE49-F238E27FC236}">
                <a16:creationId xmlns:a16="http://schemas.microsoft.com/office/drawing/2014/main" id="{AE41EB48-A71F-4751-AA99-9985DD5AE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18240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6" name="Line 12">
            <a:extLst>
              <a:ext uri="{FF2B5EF4-FFF2-40B4-BE49-F238E27FC236}">
                <a16:creationId xmlns:a16="http://schemas.microsoft.com/office/drawing/2014/main" id="{3DEE4CCD-ACC6-4083-9F47-D20238B3CA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193040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7" name="Line 13">
            <a:extLst>
              <a:ext uri="{FF2B5EF4-FFF2-40B4-BE49-F238E27FC236}">
                <a16:creationId xmlns:a16="http://schemas.microsoft.com/office/drawing/2014/main" id="{5F3FC7AE-C7DB-4543-8B87-6B67F26DD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20383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8" name="Line 14">
            <a:extLst>
              <a:ext uri="{FF2B5EF4-FFF2-40B4-BE49-F238E27FC236}">
                <a16:creationId xmlns:a16="http://schemas.microsoft.com/office/drawing/2014/main" id="{0731C4FA-33A7-4E97-8F22-0ADA93538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214471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49" name="Line 15">
            <a:extLst>
              <a:ext uri="{FF2B5EF4-FFF2-40B4-BE49-F238E27FC236}">
                <a16:creationId xmlns:a16="http://schemas.microsoft.com/office/drawing/2014/main" id="{7C97DCA5-2083-452B-8081-D4EFA562A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2233613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0" name="Line 16">
            <a:extLst>
              <a:ext uri="{FF2B5EF4-FFF2-40B4-BE49-F238E27FC236}">
                <a16:creationId xmlns:a16="http://schemas.microsoft.com/office/drawing/2014/main" id="{79F27203-9370-4D9A-A46E-EE7C8CBD8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23399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1" name="Line 17">
            <a:extLst>
              <a:ext uri="{FF2B5EF4-FFF2-40B4-BE49-F238E27FC236}">
                <a16:creationId xmlns:a16="http://schemas.microsoft.com/office/drawing/2014/main" id="{58E3419D-AC09-4646-A183-7E325F172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9638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2" name="Line 18">
            <a:extLst>
              <a:ext uri="{FF2B5EF4-FFF2-40B4-BE49-F238E27FC236}">
                <a16:creationId xmlns:a16="http://schemas.microsoft.com/office/drawing/2014/main" id="{28DDE3F4-FFF7-4743-8CFA-2DD2351DC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30527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3" name="Line 19">
            <a:extLst>
              <a:ext uri="{FF2B5EF4-FFF2-40B4-BE49-F238E27FC236}">
                <a16:creationId xmlns:a16="http://schemas.microsoft.com/office/drawing/2014/main" id="{1F28E299-8CE6-474A-93CE-2DD4FFC337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3141663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4" name="Line 20">
            <a:extLst>
              <a:ext uri="{FF2B5EF4-FFF2-40B4-BE49-F238E27FC236}">
                <a16:creationId xmlns:a16="http://schemas.microsoft.com/office/drawing/2014/main" id="{31D8F7C5-9BA0-497E-BFD0-CC12CB266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32480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5" name="Line 21">
            <a:extLst>
              <a:ext uri="{FF2B5EF4-FFF2-40B4-BE49-F238E27FC236}">
                <a16:creationId xmlns:a16="http://schemas.microsoft.com/office/drawing/2014/main" id="{701CEE2D-15B0-436E-B812-0AB430BCEF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3354388"/>
            <a:ext cx="158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6" name="Line 22">
            <a:extLst>
              <a:ext uri="{FF2B5EF4-FFF2-40B4-BE49-F238E27FC236}">
                <a16:creationId xmlns:a16="http://schemas.microsoft.com/office/drawing/2014/main" id="{38554705-7DC6-4739-869D-0C1CFE8EB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29638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7" name="Line 23">
            <a:extLst>
              <a:ext uri="{FF2B5EF4-FFF2-40B4-BE49-F238E27FC236}">
                <a16:creationId xmlns:a16="http://schemas.microsoft.com/office/drawing/2014/main" id="{2215B4F0-24EB-4CD0-B68C-764863ABB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30527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8" name="Line 24">
            <a:extLst>
              <a:ext uri="{FF2B5EF4-FFF2-40B4-BE49-F238E27FC236}">
                <a16:creationId xmlns:a16="http://schemas.microsoft.com/office/drawing/2014/main" id="{FF7F0DEF-5FB0-43D0-9D17-DBE640860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3141663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59" name="Line 25">
            <a:extLst>
              <a:ext uri="{FF2B5EF4-FFF2-40B4-BE49-F238E27FC236}">
                <a16:creationId xmlns:a16="http://schemas.microsoft.com/office/drawing/2014/main" id="{9FFC3B96-DA80-4C40-ACC9-D221CC166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32480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0" name="Line 26">
            <a:extLst>
              <a:ext uri="{FF2B5EF4-FFF2-40B4-BE49-F238E27FC236}">
                <a16:creationId xmlns:a16="http://schemas.microsoft.com/office/drawing/2014/main" id="{D5AE9750-69A0-48D2-99F4-0C4D43649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3354388"/>
            <a:ext cx="158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1" name="Line 27">
            <a:extLst>
              <a:ext uri="{FF2B5EF4-FFF2-40B4-BE49-F238E27FC236}">
                <a16:creationId xmlns:a16="http://schemas.microsoft.com/office/drawing/2014/main" id="{25F49AA7-6762-464B-A049-A7CB783E0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16287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2" name="Line 28">
            <a:extLst>
              <a:ext uri="{FF2B5EF4-FFF2-40B4-BE49-F238E27FC236}">
                <a16:creationId xmlns:a16="http://schemas.microsoft.com/office/drawing/2014/main" id="{EBECAB9C-D9E6-497A-B070-72F9BF1AC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17176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3" name="Line 29">
            <a:extLst>
              <a:ext uri="{FF2B5EF4-FFF2-40B4-BE49-F238E27FC236}">
                <a16:creationId xmlns:a16="http://schemas.microsoft.com/office/drawing/2014/main" id="{4B3310AA-77F6-421E-B932-0E51FF42A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18240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4" name="Line 30">
            <a:extLst>
              <a:ext uri="{FF2B5EF4-FFF2-40B4-BE49-F238E27FC236}">
                <a16:creationId xmlns:a16="http://schemas.microsoft.com/office/drawing/2014/main" id="{67EDEE4B-9BCB-43E3-AD69-B65AAB5A1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193040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5" name="Line 31">
            <a:extLst>
              <a:ext uri="{FF2B5EF4-FFF2-40B4-BE49-F238E27FC236}">
                <a16:creationId xmlns:a16="http://schemas.microsoft.com/office/drawing/2014/main" id="{EE08FA09-B73A-45D5-9483-1FD625395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019300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6" name="Line 32">
            <a:extLst>
              <a:ext uri="{FF2B5EF4-FFF2-40B4-BE49-F238E27FC236}">
                <a16:creationId xmlns:a16="http://schemas.microsoft.com/office/drawing/2014/main" id="{88040C00-1E84-478B-9D37-F19BBB275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127250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7" name="Line 33">
            <a:extLst>
              <a:ext uri="{FF2B5EF4-FFF2-40B4-BE49-F238E27FC236}">
                <a16:creationId xmlns:a16="http://schemas.microsoft.com/office/drawing/2014/main" id="{4ECEFF1D-C2B7-4330-B2E1-4333FED55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23361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8" name="Line 34">
            <a:extLst>
              <a:ext uri="{FF2B5EF4-FFF2-40B4-BE49-F238E27FC236}">
                <a16:creationId xmlns:a16="http://schemas.microsoft.com/office/drawing/2014/main" id="{211619A9-FE8B-4700-B6A0-BF5AD2676C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3399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69" name="Line 35">
            <a:extLst>
              <a:ext uri="{FF2B5EF4-FFF2-40B4-BE49-F238E27FC236}">
                <a16:creationId xmlns:a16="http://schemas.microsoft.com/office/drawing/2014/main" id="{5CEE8419-AF8E-4659-886A-C6B233BCB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428875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0" name="Line 36">
            <a:extLst>
              <a:ext uri="{FF2B5EF4-FFF2-40B4-BE49-F238E27FC236}">
                <a16:creationId xmlns:a16="http://schemas.microsoft.com/office/drawing/2014/main" id="{C249E2F3-105C-416E-91EF-869868A85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536825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1" name="Line 37">
            <a:extLst>
              <a:ext uri="{FF2B5EF4-FFF2-40B4-BE49-F238E27FC236}">
                <a16:creationId xmlns:a16="http://schemas.microsoft.com/office/drawing/2014/main" id="{52086A6F-DE06-4AF4-800A-4676EA8A7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64318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2" name="Line 38">
            <a:extLst>
              <a:ext uri="{FF2B5EF4-FFF2-40B4-BE49-F238E27FC236}">
                <a16:creationId xmlns:a16="http://schemas.microsoft.com/office/drawing/2014/main" id="{0807F9A0-ADED-48E6-8ABC-D9D582FF6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27495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3" name="Line 39">
            <a:extLst>
              <a:ext uri="{FF2B5EF4-FFF2-40B4-BE49-F238E27FC236}">
                <a16:creationId xmlns:a16="http://schemas.microsoft.com/office/drawing/2014/main" id="{37BC4ABE-4759-4DDE-BDD2-C5E8F3D17C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3238" y="2892425"/>
            <a:ext cx="19050" cy="1588"/>
          </a:xfrm>
          <a:prstGeom prst="line">
            <a:avLst/>
          </a:pr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4" name="Freeform 40">
            <a:extLst>
              <a:ext uri="{FF2B5EF4-FFF2-40B4-BE49-F238E27FC236}">
                <a16:creationId xmlns:a16="http://schemas.microsoft.com/office/drawing/2014/main" id="{C7C1FD10-CB47-4360-AE64-D186D5347858}"/>
              </a:ext>
            </a:extLst>
          </p:cNvPr>
          <p:cNvSpPr>
            <a:spLocks/>
          </p:cNvSpPr>
          <p:nvPr/>
        </p:nvSpPr>
        <p:spPr bwMode="auto">
          <a:xfrm>
            <a:off x="4260850" y="2874963"/>
            <a:ext cx="71438" cy="52387"/>
          </a:xfrm>
          <a:custGeom>
            <a:avLst/>
            <a:gdLst>
              <a:gd name="T0" fmla="*/ 2147483647 w 45"/>
              <a:gd name="T1" fmla="*/ 2147483647 h 33"/>
              <a:gd name="T2" fmla="*/ 2147483647 w 45"/>
              <a:gd name="T3" fmla="*/ 2147483647 h 33"/>
              <a:gd name="T4" fmla="*/ 0 w 45"/>
              <a:gd name="T5" fmla="*/ 2147483647 h 33"/>
              <a:gd name="T6" fmla="*/ 2147483647 w 45"/>
              <a:gd name="T7" fmla="*/ 0 h 33"/>
              <a:gd name="T8" fmla="*/ 2147483647 w 45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3"/>
              <a:gd name="T17" fmla="*/ 45 w 45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3">
                <a:moveTo>
                  <a:pt x="33" y="11"/>
                </a:moveTo>
                <a:lnTo>
                  <a:pt x="45" y="33"/>
                </a:lnTo>
                <a:lnTo>
                  <a:pt x="0" y="11"/>
                </a:lnTo>
                <a:lnTo>
                  <a:pt x="45" y="0"/>
                </a:lnTo>
                <a:lnTo>
                  <a:pt x="33" y="11"/>
                </a:lnTo>
                <a:close/>
              </a:path>
            </a:pathLst>
          </a:cu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5" name="Freeform 41">
            <a:extLst>
              <a:ext uri="{FF2B5EF4-FFF2-40B4-BE49-F238E27FC236}">
                <a16:creationId xmlns:a16="http://schemas.microsoft.com/office/drawing/2014/main" id="{FC9E3457-1AF5-42CC-85B6-17724B2C8246}"/>
              </a:ext>
            </a:extLst>
          </p:cNvPr>
          <p:cNvSpPr>
            <a:spLocks/>
          </p:cNvSpPr>
          <p:nvPr/>
        </p:nvSpPr>
        <p:spPr bwMode="auto">
          <a:xfrm>
            <a:off x="4260850" y="2874963"/>
            <a:ext cx="71438" cy="52387"/>
          </a:xfrm>
          <a:custGeom>
            <a:avLst/>
            <a:gdLst>
              <a:gd name="T0" fmla="*/ 2147483647 w 45"/>
              <a:gd name="T1" fmla="*/ 2147483647 h 33"/>
              <a:gd name="T2" fmla="*/ 2147483647 w 45"/>
              <a:gd name="T3" fmla="*/ 2147483647 h 33"/>
              <a:gd name="T4" fmla="*/ 0 w 45"/>
              <a:gd name="T5" fmla="*/ 2147483647 h 33"/>
              <a:gd name="T6" fmla="*/ 2147483647 w 45"/>
              <a:gd name="T7" fmla="*/ 0 h 33"/>
              <a:gd name="T8" fmla="*/ 2147483647 w 45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3"/>
              <a:gd name="T17" fmla="*/ 45 w 45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3">
                <a:moveTo>
                  <a:pt x="33" y="11"/>
                </a:moveTo>
                <a:lnTo>
                  <a:pt x="45" y="33"/>
                </a:lnTo>
                <a:lnTo>
                  <a:pt x="0" y="11"/>
                </a:lnTo>
                <a:lnTo>
                  <a:pt x="45" y="0"/>
                </a:lnTo>
                <a:lnTo>
                  <a:pt x="33" y="11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6" name="Line 42">
            <a:extLst>
              <a:ext uri="{FF2B5EF4-FFF2-40B4-BE49-F238E27FC236}">
                <a16:creationId xmlns:a16="http://schemas.microsoft.com/office/drawing/2014/main" id="{4EB780D5-4166-4C06-A689-FC7463ED9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2288" y="2892425"/>
            <a:ext cx="1957387" cy="1588"/>
          </a:xfrm>
          <a:prstGeom prst="line">
            <a:avLst/>
          </a:pr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77" name="AutoShape 43">
            <a:extLst>
              <a:ext uri="{FF2B5EF4-FFF2-40B4-BE49-F238E27FC236}">
                <a16:creationId xmlns:a16="http://schemas.microsoft.com/office/drawing/2014/main" id="{73E7E468-3804-4A37-83AC-A341AD598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1493838"/>
            <a:ext cx="1193800" cy="2012950"/>
          </a:xfrm>
          <a:prstGeom prst="roundRect">
            <a:avLst>
              <a:gd name="adj" fmla="val 26472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39978" name="AutoShape 44">
            <a:extLst>
              <a:ext uri="{FF2B5EF4-FFF2-40B4-BE49-F238E27FC236}">
                <a16:creationId xmlns:a16="http://schemas.microsoft.com/office/drawing/2014/main" id="{9AB94394-7677-47B2-9788-A152AA391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838" y="1493838"/>
            <a:ext cx="1212850" cy="2012950"/>
          </a:xfrm>
          <a:prstGeom prst="roundRect">
            <a:avLst>
              <a:gd name="adj" fmla="val 26088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39979" name="Line 45">
            <a:extLst>
              <a:ext uri="{FF2B5EF4-FFF2-40B4-BE49-F238E27FC236}">
                <a16:creationId xmlns:a16="http://schemas.microsoft.com/office/drawing/2014/main" id="{E10D357B-1ABD-401C-9038-2A2D758C1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6800" y="2981325"/>
            <a:ext cx="36513" cy="1588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0" name="Freeform 46">
            <a:extLst>
              <a:ext uri="{FF2B5EF4-FFF2-40B4-BE49-F238E27FC236}">
                <a16:creationId xmlns:a16="http://schemas.microsoft.com/office/drawing/2014/main" id="{959ABDA3-8AFF-4A34-99CA-5FB00C6FEC89}"/>
              </a:ext>
            </a:extLst>
          </p:cNvPr>
          <p:cNvSpPr>
            <a:spLocks/>
          </p:cNvSpPr>
          <p:nvPr/>
        </p:nvSpPr>
        <p:spPr bwMode="auto">
          <a:xfrm>
            <a:off x="6146800" y="2963863"/>
            <a:ext cx="88900" cy="34925"/>
          </a:xfrm>
          <a:custGeom>
            <a:avLst/>
            <a:gdLst>
              <a:gd name="T0" fmla="*/ 2147483647 w 56"/>
              <a:gd name="T1" fmla="*/ 2147483647 h 22"/>
              <a:gd name="T2" fmla="*/ 0 w 56"/>
              <a:gd name="T3" fmla="*/ 0 h 22"/>
              <a:gd name="T4" fmla="*/ 2147483647 w 56"/>
              <a:gd name="T5" fmla="*/ 2147483647 h 22"/>
              <a:gd name="T6" fmla="*/ 0 w 56"/>
              <a:gd name="T7" fmla="*/ 2147483647 h 22"/>
              <a:gd name="T8" fmla="*/ 2147483647 w 56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2"/>
              <a:gd name="T17" fmla="*/ 56 w 56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2">
                <a:moveTo>
                  <a:pt x="23" y="11"/>
                </a:moveTo>
                <a:lnTo>
                  <a:pt x="0" y="0"/>
                </a:lnTo>
                <a:lnTo>
                  <a:pt x="56" y="11"/>
                </a:lnTo>
                <a:lnTo>
                  <a:pt x="0" y="22"/>
                </a:lnTo>
                <a:lnTo>
                  <a:pt x="23" y="11"/>
                </a:lnTo>
                <a:close/>
              </a:path>
            </a:pathLst>
          </a:cu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1" name="Freeform 47">
            <a:extLst>
              <a:ext uri="{FF2B5EF4-FFF2-40B4-BE49-F238E27FC236}">
                <a16:creationId xmlns:a16="http://schemas.microsoft.com/office/drawing/2014/main" id="{12F083C2-6A3D-4004-9D21-00906847E108}"/>
              </a:ext>
            </a:extLst>
          </p:cNvPr>
          <p:cNvSpPr>
            <a:spLocks/>
          </p:cNvSpPr>
          <p:nvPr/>
        </p:nvSpPr>
        <p:spPr bwMode="auto">
          <a:xfrm>
            <a:off x="6146800" y="2963863"/>
            <a:ext cx="88900" cy="34925"/>
          </a:xfrm>
          <a:custGeom>
            <a:avLst/>
            <a:gdLst>
              <a:gd name="T0" fmla="*/ 2147483647 w 56"/>
              <a:gd name="T1" fmla="*/ 2147483647 h 22"/>
              <a:gd name="T2" fmla="*/ 0 w 56"/>
              <a:gd name="T3" fmla="*/ 0 h 22"/>
              <a:gd name="T4" fmla="*/ 2147483647 w 56"/>
              <a:gd name="T5" fmla="*/ 2147483647 h 22"/>
              <a:gd name="T6" fmla="*/ 0 w 56"/>
              <a:gd name="T7" fmla="*/ 2147483647 h 22"/>
              <a:gd name="T8" fmla="*/ 2147483647 w 56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2"/>
              <a:gd name="T17" fmla="*/ 56 w 56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2">
                <a:moveTo>
                  <a:pt x="23" y="11"/>
                </a:moveTo>
                <a:lnTo>
                  <a:pt x="0" y="0"/>
                </a:lnTo>
                <a:lnTo>
                  <a:pt x="56" y="11"/>
                </a:lnTo>
                <a:lnTo>
                  <a:pt x="0" y="22"/>
                </a:lnTo>
                <a:lnTo>
                  <a:pt x="23" y="11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2" name="Line 48">
            <a:extLst>
              <a:ext uri="{FF2B5EF4-FFF2-40B4-BE49-F238E27FC236}">
                <a16:creationId xmlns:a16="http://schemas.microsoft.com/office/drawing/2014/main" id="{97CCBA49-82A5-4377-A4DB-3BD817607B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2981325"/>
            <a:ext cx="2224087" cy="1588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3" name="Rectangle 49">
            <a:extLst>
              <a:ext uri="{FF2B5EF4-FFF2-40B4-BE49-F238E27FC236}">
                <a16:creationId xmlns:a16="http://schemas.microsoft.com/office/drawing/2014/main" id="{6B146505-7C8B-4D4E-BA71-51C841742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5" y="2667000"/>
            <a:ext cx="11906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 durur.</a:t>
            </a:r>
            <a:endParaRPr lang="en-US" altLang="tr-TR" sz="1200" dirty="0"/>
          </a:p>
        </p:txBody>
      </p:sp>
      <p:sp>
        <p:nvSpPr>
          <p:cNvPr id="39984" name="Arc 50">
            <a:extLst>
              <a:ext uri="{FF2B5EF4-FFF2-40B4-BE49-F238E27FC236}">
                <a16:creationId xmlns:a16="http://schemas.microsoft.com/office/drawing/2014/main" id="{8C06A7BC-DEDC-4D14-9DDD-F5AD3AD21FE4}"/>
              </a:ext>
            </a:extLst>
          </p:cNvPr>
          <p:cNvSpPr>
            <a:spLocks/>
          </p:cNvSpPr>
          <p:nvPr/>
        </p:nvSpPr>
        <p:spPr bwMode="auto">
          <a:xfrm>
            <a:off x="3395663" y="2633663"/>
            <a:ext cx="63500" cy="6350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580"/>
                </a:moveTo>
                <a:cubicBezTo>
                  <a:pt x="11" y="9658"/>
                  <a:pt x="9678" y="0"/>
                  <a:pt x="21599" y="0"/>
                </a:cubicBezTo>
              </a:path>
              <a:path w="21600" h="21600" stroke="0" extrusionOk="0">
                <a:moveTo>
                  <a:pt x="0" y="21580"/>
                </a:moveTo>
                <a:cubicBezTo>
                  <a:pt x="11" y="9658"/>
                  <a:pt x="9678" y="0"/>
                  <a:pt x="21599" y="0"/>
                </a:cubicBezTo>
                <a:lnTo>
                  <a:pt x="21600" y="21600"/>
                </a:lnTo>
                <a:lnTo>
                  <a:pt x="0" y="2158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5" name="Arc 51">
            <a:extLst>
              <a:ext uri="{FF2B5EF4-FFF2-40B4-BE49-F238E27FC236}">
                <a16:creationId xmlns:a16="http://schemas.microsoft.com/office/drawing/2014/main" id="{150576E6-AE7D-41F8-8F6F-6CDEA02FAECF}"/>
              </a:ext>
            </a:extLst>
          </p:cNvPr>
          <p:cNvSpPr>
            <a:spLocks/>
          </p:cNvSpPr>
          <p:nvPr/>
        </p:nvSpPr>
        <p:spPr bwMode="auto">
          <a:xfrm>
            <a:off x="3395663" y="2892425"/>
            <a:ext cx="63500" cy="635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6" name="Arc 52">
            <a:extLst>
              <a:ext uri="{FF2B5EF4-FFF2-40B4-BE49-F238E27FC236}">
                <a16:creationId xmlns:a16="http://schemas.microsoft.com/office/drawing/2014/main" id="{05540697-BE48-4E52-8D39-EA00FCDD83AF}"/>
              </a:ext>
            </a:extLst>
          </p:cNvPr>
          <p:cNvSpPr>
            <a:spLocks/>
          </p:cNvSpPr>
          <p:nvPr/>
        </p:nvSpPr>
        <p:spPr bwMode="auto">
          <a:xfrm>
            <a:off x="3325813" y="2724150"/>
            <a:ext cx="53975" cy="55563"/>
          </a:xfrm>
          <a:custGeom>
            <a:avLst/>
            <a:gdLst>
              <a:gd name="T0" fmla="*/ 489466672 w 21699"/>
              <a:gd name="T1" fmla="*/ 0 h 21716"/>
              <a:gd name="T2" fmla="*/ 0 w 21699"/>
              <a:gd name="T3" fmla="*/ 668105496 h 21716"/>
              <a:gd name="T4" fmla="*/ 2230621 w 21699"/>
              <a:gd name="T5" fmla="*/ 3572663 h 21716"/>
              <a:gd name="T6" fmla="*/ 0 60000 65536"/>
              <a:gd name="T7" fmla="*/ 0 60000 65536"/>
              <a:gd name="T8" fmla="*/ 0 60000 65536"/>
              <a:gd name="T9" fmla="*/ 0 w 21699"/>
              <a:gd name="T10" fmla="*/ 0 h 21716"/>
              <a:gd name="T11" fmla="*/ 21699 w 21699"/>
              <a:gd name="T12" fmla="*/ 21716 h 217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99" h="21716" fill="none" extrusionOk="0">
                <a:moveTo>
                  <a:pt x="21698" y="0"/>
                </a:moveTo>
                <a:cubicBezTo>
                  <a:pt x="21698" y="38"/>
                  <a:pt x="21699" y="77"/>
                  <a:pt x="21699" y="116"/>
                </a:cubicBezTo>
                <a:cubicBezTo>
                  <a:pt x="21699" y="12045"/>
                  <a:pt x="12028" y="21716"/>
                  <a:pt x="99" y="21716"/>
                </a:cubicBezTo>
                <a:cubicBezTo>
                  <a:pt x="66" y="21716"/>
                  <a:pt x="33" y="21715"/>
                  <a:pt x="0" y="21715"/>
                </a:cubicBezTo>
              </a:path>
              <a:path w="21699" h="21716" stroke="0" extrusionOk="0">
                <a:moveTo>
                  <a:pt x="21698" y="0"/>
                </a:moveTo>
                <a:cubicBezTo>
                  <a:pt x="21698" y="38"/>
                  <a:pt x="21699" y="77"/>
                  <a:pt x="21699" y="116"/>
                </a:cubicBezTo>
                <a:cubicBezTo>
                  <a:pt x="21699" y="12045"/>
                  <a:pt x="12028" y="21716"/>
                  <a:pt x="99" y="21716"/>
                </a:cubicBezTo>
                <a:cubicBezTo>
                  <a:pt x="66" y="21716"/>
                  <a:pt x="33" y="21715"/>
                  <a:pt x="0" y="21715"/>
                </a:cubicBezTo>
                <a:lnTo>
                  <a:pt x="99" y="116"/>
                </a:lnTo>
                <a:lnTo>
                  <a:pt x="21698" y="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7" name="Arc 53">
            <a:extLst>
              <a:ext uri="{FF2B5EF4-FFF2-40B4-BE49-F238E27FC236}">
                <a16:creationId xmlns:a16="http://schemas.microsoft.com/office/drawing/2014/main" id="{71FB68C0-F69A-43EF-BC58-6DBDA0054E4D}"/>
              </a:ext>
            </a:extLst>
          </p:cNvPr>
          <p:cNvSpPr>
            <a:spLocks/>
          </p:cNvSpPr>
          <p:nvPr/>
        </p:nvSpPr>
        <p:spPr bwMode="auto">
          <a:xfrm>
            <a:off x="3325813" y="2794000"/>
            <a:ext cx="53975" cy="63500"/>
          </a:xfrm>
          <a:custGeom>
            <a:avLst/>
            <a:gdLst>
              <a:gd name="T0" fmla="*/ 0 w 21712"/>
              <a:gd name="T1" fmla="*/ 0 h 21600"/>
              <a:gd name="T2" fmla="*/ 486542095 w 21712"/>
              <a:gd name="T3" fmla="*/ 2147483647 h 21600"/>
              <a:gd name="T4" fmla="*/ 2506116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33" y="0"/>
                  <a:pt x="21701" y="9659"/>
                  <a:pt x="21711" y="21581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33" y="0"/>
                  <a:pt x="21701" y="9659"/>
                  <a:pt x="21711" y="21581"/>
                </a:cubicBezTo>
                <a:lnTo>
                  <a:pt x="112" y="21600"/>
                </a:lnTo>
                <a:lnTo>
                  <a:pt x="0" y="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8" name="Line 54">
            <a:extLst>
              <a:ext uri="{FF2B5EF4-FFF2-40B4-BE49-F238E27FC236}">
                <a16:creationId xmlns:a16="http://schemas.microsoft.com/office/drawing/2014/main" id="{E877A492-8A70-435E-A58A-89343F20E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7725" y="2695575"/>
            <a:ext cx="158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89" name="Line 55">
            <a:extLst>
              <a:ext uri="{FF2B5EF4-FFF2-40B4-BE49-F238E27FC236}">
                <a16:creationId xmlns:a16="http://schemas.microsoft.com/office/drawing/2014/main" id="{AAB8C8A4-82EF-479C-81DC-A42A8F965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7725" y="2695575"/>
            <a:ext cx="1588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90" name="Line 56">
            <a:extLst>
              <a:ext uri="{FF2B5EF4-FFF2-40B4-BE49-F238E27FC236}">
                <a16:creationId xmlns:a16="http://schemas.microsoft.com/office/drawing/2014/main" id="{5D70271C-0D93-4C47-B88A-000B2FAD88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7725" y="2855913"/>
            <a:ext cx="1588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91" name="Line 60">
            <a:extLst>
              <a:ext uri="{FF2B5EF4-FFF2-40B4-BE49-F238E27FC236}">
                <a16:creationId xmlns:a16="http://schemas.microsoft.com/office/drawing/2014/main" id="{AD6EE86A-807E-4950-A363-5901894887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9388" y="1362075"/>
            <a:ext cx="1587" cy="200977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9992" name="Rectangle 61">
            <a:extLst>
              <a:ext uri="{FF2B5EF4-FFF2-40B4-BE49-F238E27FC236}">
                <a16:creationId xmlns:a16="http://schemas.microsoft.com/office/drawing/2014/main" id="{304F2CF3-FBA2-4632-A9B8-D1A043CA9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2303463"/>
            <a:ext cx="4794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700" dirty="0">
                <a:solidFill>
                  <a:srgbClr val="000000"/>
                </a:solidFill>
              </a:rPr>
              <a:t>Time</a:t>
            </a:r>
            <a:endParaRPr lang="en-US" altLang="tr-TR" sz="1200" dirty="0"/>
          </a:p>
        </p:txBody>
      </p:sp>
      <p:sp>
        <p:nvSpPr>
          <p:cNvPr id="39993" name="Rectangle 64">
            <a:extLst>
              <a:ext uri="{FF2B5EF4-FFF2-40B4-BE49-F238E27FC236}">
                <a16:creationId xmlns:a16="http://schemas.microsoft.com/office/drawing/2014/main" id="{B290B248-E60A-4657-B882-CA8946FC2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7613" y="2660650"/>
            <a:ext cx="4587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00FF"/>
                </a:solidFill>
              </a:rPr>
              <a:t>Kabul</a:t>
            </a:r>
            <a:endParaRPr lang="en-US" altLang="tr-TR" sz="1200" dirty="0"/>
          </a:p>
        </p:txBody>
      </p:sp>
      <p:sp>
        <p:nvSpPr>
          <p:cNvPr id="39994" name="Rectangle 66">
            <a:extLst>
              <a:ext uri="{FF2B5EF4-FFF2-40B4-BE49-F238E27FC236}">
                <a16:creationId xmlns:a16="http://schemas.microsoft.com/office/drawing/2014/main" id="{CD61EE4E-59AB-492D-8C56-C4EF213C1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8563" y="2998788"/>
            <a:ext cx="4778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FF00FF"/>
                </a:solidFill>
              </a:rPr>
              <a:t>Mesaj</a:t>
            </a:r>
            <a:endParaRPr lang="en-US" altLang="tr-TR" sz="1200" dirty="0"/>
          </a:p>
        </p:txBody>
      </p:sp>
      <p:sp>
        <p:nvSpPr>
          <p:cNvPr id="39995" name="Rectangle 67">
            <a:extLst>
              <a:ext uri="{FF2B5EF4-FFF2-40B4-BE49-F238E27FC236}">
                <a16:creationId xmlns:a16="http://schemas.microsoft.com/office/drawing/2014/main" id="{DCEDE5FA-6198-42DD-A684-8FC7C4990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62275"/>
            <a:ext cx="14684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Her ikisi birden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işlerine devam 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ederler.</a:t>
            </a:r>
            <a:endParaRPr lang="en-US" altLang="tr-TR" sz="1200" dirty="0"/>
          </a:p>
        </p:txBody>
      </p:sp>
      <p:sp>
        <p:nvSpPr>
          <p:cNvPr id="39996" name="Rectangle 70">
            <a:extLst>
              <a:ext uri="{FF2B5EF4-FFF2-40B4-BE49-F238E27FC236}">
                <a16:creationId xmlns:a16="http://schemas.microsoft.com/office/drawing/2014/main" id="{EE035927-48C2-45EC-ADC1-BF9D0CAE7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763" y="3581400"/>
            <a:ext cx="32131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700" dirty="0">
                <a:solidFill>
                  <a:srgbClr val="000000"/>
                </a:solidFill>
              </a:rPr>
              <a:t>(a)</a:t>
            </a:r>
            <a:r>
              <a:rPr lang="tr-TR" altLang="tr-TR" sz="1700" dirty="0">
                <a:solidFill>
                  <a:srgbClr val="000000"/>
                </a:solidFill>
              </a:rPr>
              <a:t> Ssend, Recv'den önce gelirse</a:t>
            </a:r>
            <a:endParaRPr lang="en-US" altLang="tr-TR" sz="1200" dirty="0"/>
          </a:p>
        </p:txBody>
      </p:sp>
      <p:sp>
        <p:nvSpPr>
          <p:cNvPr id="39997" name="Rectangle 75">
            <a:extLst>
              <a:ext uri="{FF2B5EF4-FFF2-40B4-BE49-F238E27FC236}">
                <a16:creationId xmlns:a16="http://schemas.microsoft.com/office/drawing/2014/main" id="{4CC5EEB0-A5BC-4534-9905-38B7FEB32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725" y="4013200"/>
            <a:ext cx="7540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1</a:t>
            </a:r>
            <a:endParaRPr lang="en-US" altLang="tr-TR" sz="1200" dirty="0"/>
          </a:p>
        </p:txBody>
      </p:sp>
      <p:sp>
        <p:nvSpPr>
          <p:cNvPr id="39998" name="Rectangle 76">
            <a:extLst>
              <a:ext uri="{FF2B5EF4-FFF2-40B4-BE49-F238E27FC236}">
                <a16:creationId xmlns:a16="http://schemas.microsoft.com/office/drawing/2014/main" id="{DF4BA027-3217-4D4C-8EE4-9E7B82297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75" y="4013200"/>
            <a:ext cx="7540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2</a:t>
            </a:r>
            <a:endParaRPr lang="en-US" altLang="tr-TR" sz="1200" dirty="0"/>
          </a:p>
        </p:txBody>
      </p:sp>
      <p:sp>
        <p:nvSpPr>
          <p:cNvPr id="39999" name="Rectangle 77">
            <a:extLst>
              <a:ext uri="{FF2B5EF4-FFF2-40B4-BE49-F238E27FC236}">
                <a16:creationId xmlns:a16="http://schemas.microsoft.com/office/drawing/2014/main" id="{0F5597FD-0AB0-4778-8335-8C831190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675" y="5187950"/>
            <a:ext cx="501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recv();</a:t>
            </a:r>
            <a:endParaRPr lang="en-US" altLang="tr-TR" sz="1200" dirty="0"/>
          </a:p>
        </p:txBody>
      </p:sp>
      <p:sp>
        <p:nvSpPr>
          <p:cNvPr id="40000" name="Rectangle 78">
            <a:extLst>
              <a:ext uri="{FF2B5EF4-FFF2-40B4-BE49-F238E27FC236}">
                <a16:creationId xmlns:a16="http://schemas.microsoft.com/office/drawing/2014/main" id="{1DF954F0-E01F-46B0-9E14-DD259BDDE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543550"/>
            <a:ext cx="6762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Ssend();</a:t>
            </a:r>
            <a:endParaRPr lang="en-US" altLang="tr-TR" sz="1200" dirty="0"/>
          </a:p>
        </p:txBody>
      </p:sp>
      <p:sp>
        <p:nvSpPr>
          <p:cNvPr id="40001" name="Line 79">
            <a:extLst>
              <a:ext uri="{FF2B5EF4-FFF2-40B4-BE49-F238E27FC236}">
                <a16:creationId xmlns:a16="http://schemas.microsoft.com/office/drawing/2014/main" id="{1AECA233-E610-47E6-95DE-44A2B5633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4402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2" name="Line 80">
            <a:extLst>
              <a:ext uri="{FF2B5EF4-FFF2-40B4-BE49-F238E27FC236}">
                <a16:creationId xmlns:a16="http://schemas.microsoft.com/office/drawing/2014/main" id="{DA84EC96-0DD7-489A-AA2B-56CCD48C4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529138"/>
            <a:ext cx="1587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3" name="Line 81">
            <a:extLst>
              <a:ext uri="{FF2B5EF4-FFF2-40B4-BE49-F238E27FC236}">
                <a16:creationId xmlns:a16="http://schemas.microsoft.com/office/drawing/2014/main" id="{37056719-615C-4136-AD7F-F4A4B53F6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63550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4" name="Line 82">
            <a:extLst>
              <a:ext uri="{FF2B5EF4-FFF2-40B4-BE49-F238E27FC236}">
                <a16:creationId xmlns:a16="http://schemas.microsoft.com/office/drawing/2014/main" id="{D3C5BC78-82BC-4F01-A8CC-26B7ADC2C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7434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5" name="Line 83">
            <a:extLst>
              <a:ext uri="{FF2B5EF4-FFF2-40B4-BE49-F238E27FC236}">
                <a16:creationId xmlns:a16="http://schemas.microsoft.com/office/drawing/2014/main" id="{A53EFADC-069F-4443-9BA8-9C454E7C9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832350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6" name="Line 84">
            <a:extLst>
              <a:ext uri="{FF2B5EF4-FFF2-40B4-BE49-F238E27FC236}">
                <a16:creationId xmlns:a16="http://schemas.microsoft.com/office/drawing/2014/main" id="{E10D423B-E45C-491F-82A4-67D76A187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493871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7" name="Line 85">
            <a:extLst>
              <a:ext uri="{FF2B5EF4-FFF2-40B4-BE49-F238E27FC236}">
                <a16:creationId xmlns:a16="http://schemas.microsoft.com/office/drawing/2014/main" id="{ED32B52D-D7F6-445C-AF0C-E526DD1F6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04507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8" name="Line 86">
            <a:extLst>
              <a:ext uri="{FF2B5EF4-FFF2-40B4-BE49-F238E27FC236}">
                <a16:creationId xmlns:a16="http://schemas.microsoft.com/office/drawing/2014/main" id="{BF11D1B2-C623-4F01-A408-495221873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133975"/>
            <a:ext cx="1587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09" name="Line 87">
            <a:extLst>
              <a:ext uri="{FF2B5EF4-FFF2-40B4-BE49-F238E27FC236}">
                <a16:creationId xmlns:a16="http://schemas.microsoft.com/office/drawing/2014/main" id="{B9055EE3-126E-4EBF-B86D-FA859C8D8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2419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0" name="Line 88">
            <a:extLst>
              <a:ext uri="{FF2B5EF4-FFF2-40B4-BE49-F238E27FC236}">
                <a16:creationId xmlns:a16="http://schemas.microsoft.com/office/drawing/2014/main" id="{1DF92E13-7AA5-41CF-ADE5-7A0E057211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34828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1" name="Line 89">
            <a:extLst>
              <a:ext uri="{FF2B5EF4-FFF2-40B4-BE49-F238E27FC236}">
                <a16:creationId xmlns:a16="http://schemas.microsoft.com/office/drawing/2014/main" id="{68764BDF-DE97-4620-B69B-8A477DA5F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437188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2" name="Line 90">
            <a:extLst>
              <a:ext uri="{FF2B5EF4-FFF2-40B4-BE49-F238E27FC236}">
                <a16:creationId xmlns:a16="http://schemas.microsoft.com/office/drawing/2014/main" id="{65F082D0-B04E-405E-B451-878EDF032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5435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3" name="Line 91">
            <a:extLst>
              <a:ext uri="{FF2B5EF4-FFF2-40B4-BE49-F238E27FC236}">
                <a16:creationId xmlns:a16="http://schemas.microsoft.com/office/drawing/2014/main" id="{AAB1783A-F655-4F87-B74E-883ED851F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7753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4" name="Line 92">
            <a:extLst>
              <a:ext uri="{FF2B5EF4-FFF2-40B4-BE49-F238E27FC236}">
                <a16:creationId xmlns:a16="http://schemas.microsoft.com/office/drawing/2014/main" id="{1385E5EF-90BB-4283-8B03-2CB998174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864225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5" name="Line 93">
            <a:extLst>
              <a:ext uri="{FF2B5EF4-FFF2-40B4-BE49-F238E27FC236}">
                <a16:creationId xmlns:a16="http://schemas.microsoft.com/office/drawing/2014/main" id="{404C5B0C-BA6A-4DBC-8A64-0C15056D4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97058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6" name="Line 94">
            <a:extLst>
              <a:ext uri="{FF2B5EF4-FFF2-40B4-BE49-F238E27FC236}">
                <a16:creationId xmlns:a16="http://schemas.microsoft.com/office/drawing/2014/main" id="{596E70F7-F810-44CF-8CFB-E92231655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607695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7" name="Line 95">
            <a:extLst>
              <a:ext uri="{FF2B5EF4-FFF2-40B4-BE49-F238E27FC236}">
                <a16:creationId xmlns:a16="http://schemas.microsoft.com/office/drawing/2014/main" id="{3A84346F-AD0D-41AE-BCCA-856ED33528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61674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8" name="Line 96">
            <a:extLst>
              <a:ext uri="{FF2B5EF4-FFF2-40B4-BE49-F238E27FC236}">
                <a16:creationId xmlns:a16="http://schemas.microsoft.com/office/drawing/2014/main" id="{080DA4E4-8521-49CF-AC4C-9CBED1801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7753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19" name="Line 97">
            <a:extLst>
              <a:ext uri="{FF2B5EF4-FFF2-40B4-BE49-F238E27FC236}">
                <a16:creationId xmlns:a16="http://schemas.microsoft.com/office/drawing/2014/main" id="{DE47F4DC-6FAD-49D2-B72B-42B755019D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864225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0" name="Line 98">
            <a:extLst>
              <a:ext uri="{FF2B5EF4-FFF2-40B4-BE49-F238E27FC236}">
                <a16:creationId xmlns:a16="http://schemas.microsoft.com/office/drawing/2014/main" id="{40FB784E-B443-4B26-A64C-CD21813E6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597058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1" name="Line 99">
            <a:extLst>
              <a:ext uri="{FF2B5EF4-FFF2-40B4-BE49-F238E27FC236}">
                <a16:creationId xmlns:a16="http://schemas.microsoft.com/office/drawing/2014/main" id="{F2016789-F479-4816-8C22-4BAC8AFC4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607695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2" name="Line 100">
            <a:extLst>
              <a:ext uri="{FF2B5EF4-FFF2-40B4-BE49-F238E27FC236}">
                <a16:creationId xmlns:a16="http://schemas.microsoft.com/office/drawing/2014/main" id="{4A3AB7E8-1697-4936-8494-6D8984DF3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8738" y="61674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3" name="Line 101">
            <a:extLst>
              <a:ext uri="{FF2B5EF4-FFF2-40B4-BE49-F238E27FC236}">
                <a16:creationId xmlns:a16="http://schemas.microsoft.com/office/drawing/2014/main" id="{7FC0F5A1-45FB-4A8B-A336-15B0F8C69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440238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4" name="Line 102">
            <a:extLst>
              <a:ext uri="{FF2B5EF4-FFF2-40B4-BE49-F238E27FC236}">
                <a16:creationId xmlns:a16="http://schemas.microsoft.com/office/drawing/2014/main" id="{B19F8BD3-A49A-4BA6-AC49-3CDB119A7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529138"/>
            <a:ext cx="1587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5" name="Line 103">
            <a:extLst>
              <a:ext uri="{FF2B5EF4-FFF2-40B4-BE49-F238E27FC236}">
                <a16:creationId xmlns:a16="http://schemas.microsoft.com/office/drawing/2014/main" id="{11D691E1-8381-4B17-8176-5BA91A494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63550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6" name="Line 104">
            <a:extLst>
              <a:ext uri="{FF2B5EF4-FFF2-40B4-BE49-F238E27FC236}">
                <a16:creationId xmlns:a16="http://schemas.microsoft.com/office/drawing/2014/main" id="{B6A2E8B6-E7EE-41EF-9983-3735F5886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72440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7" name="Line 105">
            <a:extLst>
              <a:ext uri="{FF2B5EF4-FFF2-40B4-BE49-F238E27FC236}">
                <a16:creationId xmlns:a16="http://schemas.microsoft.com/office/drawing/2014/main" id="{B6D68BC7-1B88-4BD0-9B5F-F3CEF5B89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8323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8" name="Line 106">
            <a:extLst>
              <a:ext uri="{FF2B5EF4-FFF2-40B4-BE49-F238E27FC236}">
                <a16:creationId xmlns:a16="http://schemas.microsoft.com/office/drawing/2014/main" id="{470B945E-D3BC-419A-BBB8-163C72F09B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49212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29" name="Line 107">
            <a:extLst>
              <a:ext uri="{FF2B5EF4-FFF2-40B4-BE49-F238E27FC236}">
                <a16:creationId xmlns:a16="http://schemas.microsoft.com/office/drawing/2014/main" id="{92F8E3FD-1CCB-4752-BA91-CD491E057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010150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0" name="Line 108">
            <a:extLst>
              <a:ext uri="{FF2B5EF4-FFF2-40B4-BE49-F238E27FC236}">
                <a16:creationId xmlns:a16="http://schemas.microsoft.com/office/drawing/2014/main" id="{64510A42-98F8-4DB3-ADB4-DCB5A9353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11651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1" name="Line 109">
            <a:extLst>
              <a:ext uri="{FF2B5EF4-FFF2-40B4-BE49-F238E27FC236}">
                <a16:creationId xmlns:a16="http://schemas.microsoft.com/office/drawing/2014/main" id="{9DA11AAA-E2B4-450C-9707-37F989F47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8" y="520541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2" name="Line 110">
            <a:extLst>
              <a:ext uri="{FF2B5EF4-FFF2-40B4-BE49-F238E27FC236}">
                <a16:creationId xmlns:a16="http://schemas.microsoft.com/office/drawing/2014/main" id="{55BB6BDD-DCD7-49E0-B32D-CA26EBBC8A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9750" y="5686425"/>
            <a:ext cx="34925" cy="1588"/>
          </a:xfrm>
          <a:prstGeom prst="line">
            <a:avLst/>
          </a:pr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3" name="Freeform 111">
            <a:extLst>
              <a:ext uri="{FF2B5EF4-FFF2-40B4-BE49-F238E27FC236}">
                <a16:creationId xmlns:a16="http://schemas.microsoft.com/office/drawing/2014/main" id="{B80E24B3-3F50-41F4-8E68-B8652523FFDE}"/>
              </a:ext>
            </a:extLst>
          </p:cNvPr>
          <p:cNvSpPr>
            <a:spLocks/>
          </p:cNvSpPr>
          <p:nvPr/>
        </p:nvSpPr>
        <p:spPr bwMode="auto">
          <a:xfrm>
            <a:off x="4295775" y="5668963"/>
            <a:ext cx="71438" cy="52387"/>
          </a:xfrm>
          <a:custGeom>
            <a:avLst/>
            <a:gdLst>
              <a:gd name="T0" fmla="*/ 2147483647 w 45"/>
              <a:gd name="T1" fmla="*/ 2147483647 h 33"/>
              <a:gd name="T2" fmla="*/ 2147483647 w 45"/>
              <a:gd name="T3" fmla="*/ 2147483647 h 33"/>
              <a:gd name="T4" fmla="*/ 0 w 45"/>
              <a:gd name="T5" fmla="*/ 2147483647 h 33"/>
              <a:gd name="T6" fmla="*/ 2147483647 w 45"/>
              <a:gd name="T7" fmla="*/ 0 h 33"/>
              <a:gd name="T8" fmla="*/ 2147483647 w 45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3"/>
              <a:gd name="T17" fmla="*/ 45 w 45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3">
                <a:moveTo>
                  <a:pt x="34" y="11"/>
                </a:moveTo>
                <a:lnTo>
                  <a:pt x="45" y="33"/>
                </a:lnTo>
                <a:lnTo>
                  <a:pt x="0" y="11"/>
                </a:lnTo>
                <a:lnTo>
                  <a:pt x="45" y="0"/>
                </a:lnTo>
                <a:lnTo>
                  <a:pt x="34" y="11"/>
                </a:lnTo>
                <a:close/>
              </a:path>
            </a:pathLst>
          </a:cu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4" name="Freeform 112">
            <a:extLst>
              <a:ext uri="{FF2B5EF4-FFF2-40B4-BE49-F238E27FC236}">
                <a16:creationId xmlns:a16="http://schemas.microsoft.com/office/drawing/2014/main" id="{4A859387-7C76-48E5-8428-089F0ED24455}"/>
              </a:ext>
            </a:extLst>
          </p:cNvPr>
          <p:cNvSpPr>
            <a:spLocks/>
          </p:cNvSpPr>
          <p:nvPr/>
        </p:nvSpPr>
        <p:spPr bwMode="auto">
          <a:xfrm>
            <a:off x="4295775" y="5668963"/>
            <a:ext cx="71438" cy="52387"/>
          </a:xfrm>
          <a:custGeom>
            <a:avLst/>
            <a:gdLst>
              <a:gd name="T0" fmla="*/ 2147483647 w 45"/>
              <a:gd name="T1" fmla="*/ 2147483647 h 33"/>
              <a:gd name="T2" fmla="*/ 2147483647 w 45"/>
              <a:gd name="T3" fmla="*/ 2147483647 h 33"/>
              <a:gd name="T4" fmla="*/ 0 w 45"/>
              <a:gd name="T5" fmla="*/ 2147483647 h 33"/>
              <a:gd name="T6" fmla="*/ 2147483647 w 45"/>
              <a:gd name="T7" fmla="*/ 0 h 33"/>
              <a:gd name="T8" fmla="*/ 2147483647 w 45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3"/>
              <a:gd name="T17" fmla="*/ 45 w 45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3">
                <a:moveTo>
                  <a:pt x="34" y="11"/>
                </a:moveTo>
                <a:lnTo>
                  <a:pt x="45" y="33"/>
                </a:lnTo>
                <a:lnTo>
                  <a:pt x="0" y="11"/>
                </a:lnTo>
                <a:lnTo>
                  <a:pt x="45" y="0"/>
                </a:lnTo>
                <a:lnTo>
                  <a:pt x="34" y="11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5" name="Line 113">
            <a:extLst>
              <a:ext uri="{FF2B5EF4-FFF2-40B4-BE49-F238E27FC236}">
                <a16:creationId xmlns:a16="http://schemas.microsoft.com/office/drawing/2014/main" id="{79E9ADCC-202B-404B-90C4-F40C70B76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4675" y="5686425"/>
            <a:ext cx="2011363" cy="1588"/>
          </a:xfrm>
          <a:prstGeom prst="line">
            <a:avLst/>
          </a:pr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6" name="AutoShape 114">
            <a:extLst>
              <a:ext uri="{FF2B5EF4-FFF2-40B4-BE49-F238E27FC236}">
                <a16:creationId xmlns:a16="http://schemas.microsoft.com/office/drawing/2014/main" id="{F212EDA0-8C71-441A-B226-A178A2D28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4324350"/>
            <a:ext cx="1193800" cy="1993900"/>
          </a:xfrm>
          <a:prstGeom prst="roundRect">
            <a:avLst>
              <a:gd name="adj" fmla="val 26472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40037" name="AutoShape 115">
            <a:extLst>
              <a:ext uri="{FF2B5EF4-FFF2-40B4-BE49-F238E27FC236}">
                <a16:creationId xmlns:a16="http://schemas.microsoft.com/office/drawing/2014/main" id="{677BD69D-8B18-4149-8359-6F36664AD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838" y="4324350"/>
            <a:ext cx="1212850" cy="1993900"/>
          </a:xfrm>
          <a:prstGeom prst="roundRect">
            <a:avLst>
              <a:gd name="adj" fmla="val 26088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40038" name="Line 116">
            <a:extLst>
              <a:ext uri="{FF2B5EF4-FFF2-40B4-BE49-F238E27FC236}">
                <a16:creationId xmlns:a16="http://schemas.microsoft.com/office/drawing/2014/main" id="{C700CE3D-7762-4903-8DA9-4C8048194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2213" y="5757863"/>
            <a:ext cx="34925" cy="1587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39" name="Freeform 117">
            <a:extLst>
              <a:ext uri="{FF2B5EF4-FFF2-40B4-BE49-F238E27FC236}">
                <a16:creationId xmlns:a16="http://schemas.microsoft.com/office/drawing/2014/main" id="{8655E0E3-5768-4384-878D-CFB4F34DC3E8}"/>
              </a:ext>
            </a:extLst>
          </p:cNvPr>
          <p:cNvSpPr>
            <a:spLocks/>
          </p:cNvSpPr>
          <p:nvPr/>
        </p:nvSpPr>
        <p:spPr bwMode="auto">
          <a:xfrm>
            <a:off x="6289675" y="5738813"/>
            <a:ext cx="71438" cy="36512"/>
          </a:xfrm>
          <a:custGeom>
            <a:avLst/>
            <a:gdLst>
              <a:gd name="T0" fmla="*/ 2147483647 w 45"/>
              <a:gd name="T1" fmla="*/ 2147483647 h 23"/>
              <a:gd name="T2" fmla="*/ 0 w 45"/>
              <a:gd name="T3" fmla="*/ 0 h 23"/>
              <a:gd name="T4" fmla="*/ 2147483647 w 45"/>
              <a:gd name="T5" fmla="*/ 2147483647 h 23"/>
              <a:gd name="T6" fmla="*/ 0 w 45"/>
              <a:gd name="T7" fmla="*/ 2147483647 h 23"/>
              <a:gd name="T8" fmla="*/ 2147483647 w 45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23"/>
              <a:gd name="T17" fmla="*/ 45 w 45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23">
                <a:moveTo>
                  <a:pt x="11" y="12"/>
                </a:moveTo>
                <a:lnTo>
                  <a:pt x="0" y="0"/>
                </a:lnTo>
                <a:lnTo>
                  <a:pt x="45" y="12"/>
                </a:lnTo>
                <a:lnTo>
                  <a:pt x="0" y="23"/>
                </a:lnTo>
                <a:lnTo>
                  <a:pt x="11" y="12"/>
                </a:lnTo>
                <a:close/>
              </a:path>
            </a:pathLst>
          </a:cu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0" name="Freeform 118">
            <a:extLst>
              <a:ext uri="{FF2B5EF4-FFF2-40B4-BE49-F238E27FC236}">
                <a16:creationId xmlns:a16="http://schemas.microsoft.com/office/drawing/2014/main" id="{EF204ED3-C8B1-4E12-B367-21D54638CC62}"/>
              </a:ext>
            </a:extLst>
          </p:cNvPr>
          <p:cNvSpPr>
            <a:spLocks/>
          </p:cNvSpPr>
          <p:nvPr/>
        </p:nvSpPr>
        <p:spPr bwMode="auto">
          <a:xfrm>
            <a:off x="6289675" y="5738813"/>
            <a:ext cx="71438" cy="36512"/>
          </a:xfrm>
          <a:custGeom>
            <a:avLst/>
            <a:gdLst>
              <a:gd name="T0" fmla="*/ 2147483647 w 45"/>
              <a:gd name="T1" fmla="*/ 2147483647 h 23"/>
              <a:gd name="T2" fmla="*/ 0 w 45"/>
              <a:gd name="T3" fmla="*/ 0 h 23"/>
              <a:gd name="T4" fmla="*/ 2147483647 w 45"/>
              <a:gd name="T5" fmla="*/ 2147483647 h 23"/>
              <a:gd name="T6" fmla="*/ 0 w 45"/>
              <a:gd name="T7" fmla="*/ 2147483647 h 23"/>
              <a:gd name="T8" fmla="*/ 2147483647 w 45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23"/>
              <a:gd name="T17" fmla="*/ 45 w 45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23">
                <a:moveTo>
                  <a:pt x="11" y="12"/>
                </a:moveTo>
                <a:lnTo>
                  <a:pt x="0" y="0"/>
                </a:lnTo>
                <a:lnTo>
                  <a:pt x="45" y="12"/>
                </a:lnTo>
                <a:lnTo>
                  <a:pt x="0" y="23"/>
                </a:lnTo>
                <a:lnTo>
                  <a:pt x="11" y="12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1" name="Line 119">
            <a:extLst>
              <a:ext uri="{FF2B5EF4-FFF2-40B4-BE49-F238E27FC236}">
                <a16:creationId xmlns:a16="http://schemas.microsoft.com/office/drawing/2014/main" id="{63489CB3-314B-44E6-ACBA-F74872C140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0850" y="5757863"/>
            <a:ext cx="2011363" cy="1587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2" name="Arc 121">
            <a:extLst>
              <a:ext uri="{FF2B5EF4-FFF2-40B4-BE49-F238E27FC236}">
                <a16:creationId xmlns:a16="http://schemas.microsoft.com/office/drawing/2014/main" id="{67C5B766-C889-4D67-9F7C-B1D309FAA6AB}"/>
              </a:ext>
            </a:extLst>
          </p:cNvPr>
          <p:cNvSpPr>
            <a:spLocks/>
          </p:cNvSpPr>
          <p:nvPr/>
        </p:nvSpPr>
        <p:spPr bwMode="auto">
          <a:xfrm>
            <a:off x="7072313" y="5373688"/>
            <a:ext cx="63500" cy="555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700321338 h 21600"/>
              <a:gd name="T4" fmla="*/ 0 w 21600"/>
              <a:gd name="T5" fmla="*/ 70472473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876" y="0"/>
                  <a:pt x="21525" y="9588"/>
                  <a:pt x="21599" y="21465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76" y="0"/>
                  <a:pt x="21525" y="9588"/>
                  <a:pt x="21599" y="2146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3" name="Arc 122">
            <a:extLst>
              <a:ext uri="{FF2B5EF4-FFF2-40B4-BE49-F238E27FC236}">
                <a16:creationId xmlns:a16="http://schemas.microsoft.com/office/drawing/2014/main" id="{9F8549D4-C6F3-4ECE-A39E-0AD1883CD81E}"/>
              </a:ext>
            </a:extLst>
          </p:cNvPr>
          <p:cNvSpPr>
            <a:spLocks/>
          </p:cNvSpPr>
          <p:nvPr/>
        </p:nvSpPr>
        <p:spPr bwMode="auto">
          <a:xfrm>
            <a:off x="7072313" y="5632450"/>
            <a:ext cx="63500" cy="63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4" name="Arc 123">
            <a:extLst>
              <a:ext uri="{FF2B5EF4-FFF2-40B4-BE49-F238E27FC236}">
                <a16:creationId xmlns:a16="http://schemas.microsoft.com/office/drawing/2014/main" id="{29083B50-5DFB-4D00-ACC2-75443D1CDF59}"/>
              </a:ext>
            </a:extLst>
          </p:cNvPr>
          <p:cNvSpPr>
            <a:spLocks/>
          </p:cNvSpPr>
          <p:nvPr/>
        </p:nvSpPr>
        <p:spPr bwMode="auto">
          <a:xfrm>
            <a:off x="7151688" y="5464175"/>
            <a:ext cx="53975" cy="55563"/>
          </a:xfrm>
          <a:custGeom>
            <a:avLst/>
            <a:gdLst>
              <a:gd name="T0" fmla="*/ 510024303 w 21600"/>
              <a:gd name="T1" fmla="*/ 668410828 h 21715"/>
              <a:gd name="T2" fmla="*/ 0 w 21600"/>
              <a:gd name="T3" fmla="*/ 0 h 21715"/>
              <a:gd name="T4" fmla="*/ 512366718 w 21600"/>
              <a:gd name="T5" fmla="*/ 3535214 h 21715"/>
              <a:gd name="T6" fmla="*/ 0 60000 65536"/>
              <a:gd name="T7" fmla="*/ 0 60000 65536"/>
              <a:gd name="T8" fmla="*/ 0 60000 65536"/>
              <a:gd name="T9" fmla="*/ 0 w 21600"/>
              <a:gd name="T10" fmla="*/ 0 h 21715"/>
              <a:gd name="T11" fmla="*/ 21600 w 21600"/>
              <a:gd name="T12" fmla="*/ 21715 h 217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715" fill="none" extrusionOk="0">
                <a:moveTo>
                  <a:pt x="21501" y="21714"/>
                </a:moveTo>
                <a:cubicBezTo>
                  <a:pt x="9610" y="21660"/>
                  <a:pt x="0" y="12005"/>
                  <a:pt x="0" y="115"/>
                </a:cubicBezTo>
                <a:cubicBezTo>
                  <a:pt x="-1" y="76"/>
                  <a:pt x="0" y="38"/>
                  <a:pt x="0" y="0"/>
                </a:cubicBezTo>
              </a:path>
              <a:path w="21600" h="21715" stroke="0" extrusionOk="0">
                <a:moveTo>
                  <a:pt x="21501" y="21714"/>
                </a:moveTo>
                <a:cubicBezTo>
                  <a:pt x="9610" y="21660"/>
                  <a:pt x="0" y="12005"/>
                  <a:pt x="0" y="115"/>
                </a:cubicBezTo>
                <a:cubicBezTo>
                  <a:pt x="-1" y="76"/>
                  <a:pt x="0" y="38"/>
                  <a:pt x="0" y="0"/>
                </a:cubicBezTo>
                <a:lnTo>
                  <a:pt x="21600" y="115"/>
                </a:lnTo>
                <a:lnTo>
                  <a:pt x="21501" y="21714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5" name="Arc 124">
            <a:extLst>
              <a:ext uri="{FF2B5EF4-FFF2-40B4-BE49-F238E27FC236}">
                <a16:creationId xmlns:a16="http://schemas.microsoft.com/office/drawing/2014/main" id="{912B3580-2A86-485B-A91F-C5E18F1FF0D6}"/>
              </a:ext>
            </a:extLst>
          </p:cNvPr>
          <p:cNvSpPr>
            <a:spLocks/>
          </p:cNvSpPr>
          <p:nvPr/>
        </p:nvSpPr>
        <p:spPr bwMode="auto">
          <a:xfrm>
            <a:off x="7151688" y="5534025"/>
            <a:ext cx="53975" cy="63500"/>
          </a:xfrm>
          <a:custGeom>
            <a:avLst/>
            <a:gdLst>
              <a:gd name="T0" fmla="*/ 0 w 21600"/>
              <a:gd name="T1" fmla="*/ 2147483647 h 21600"/>
              <a:gd name="T2" fmla="*/ 509662356 w 21600"/>
              <a:gd name="T3" fmla="*/ 0 h 21600"/>
              <a:gd name="T4" fmla="*/ 512366718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715"/>
                  <a:pt x="9601" y="63"/>
                  <a:pt x="21486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715"/>
                  <a:pt x="9601" y="63"/>
                  <a:pt x="21486" y="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6" name="Line 125">
            <a:extLst>
              <a:ext uri="{FF2B5EF4-FFF2-40B4-BE49-F238E27FC236}">
                <a16:creationId xmlns:a16="http://schemas.microsoft.com/office/drawing/2014/main" id="{A23D031E-09F0-46B6-B4F1-F59AEAC49B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5437188"/>
            <a:ext cx="158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7" name="Line 126">
            <a:extLst>
              <a:ext uri="{FF2B5EF4-FFF2-40B4-BE49-F238E27FC236}">
                <a16:creationId xmlns:a16="http://schemas.microsoft.com/office/drawing/2014/main" id="{7768055E-40E3-4655-A6B4-2A9B1BFF3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5437188"/>
            <a:ext cx="1588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8" name="Line 127">
            <a:extLst>
              <a:ext uri="{FF2B5EF4-FFF2-40B4-BE49-F238E27FC236}">
                <a16:creationId xmlns:a16="http://schemas.microsoft.com/office/drawing/2014/main" id="{9BBC4F9A-BC4E-4C6C-A2FA-8A3CCE16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5597525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49" name="Line 128">
            <a:extLst>
              <a:ext uri="{FF2B5EF4-FFF2-40B4-BE49-F238E27FC236}">
                <a16:creationId xmlns:a16="http://schemas.microsoft.com/office/drawing/2014/main" id="{30D78440-8D3A-49C0-9BB8-54D33C3B3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9388" y="62023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0" name="Freeform 129">
            <a:extLst>
              <a:ext uri="{FF2B5EF4-FFF2-40B4-BE49-F238E27FC236}">
                <a16:creationId xmlns:a16="http://schemas.microsoft.com/office/drawing/2014/main" id="{D4633437-836A-4FF7-A955-307A8191DF9B}"/>
              </a:ext>
            </a:extLst>
          </p:cNvPr>
          <p:cNvSpPr>
            <a:spLocks/>
          </p:cNvSpPr>
          <p:nvPr/>
        </p:nvSpPr>
        <p:spPr bwMode="auto">
          <a:xfrm>
            <a:off x="1412875" y="6202363"/>
            <a:ext cx="53975" cy="88900"/>
          </a:xfrm>
          <a:custGeom>
            <a:avLst/>
            <a:gdLst>
              <a:gd name="T0" fmla="*/ 2147483647 w 34"/>
              <a:gd name="T1" fmla="*/ 2147483647 h 56"/>
              <a:gd name="T2" fmla="*/ 2147483647 w 34"/>
              <a:gd name="T3" fmla="*/ 0 h 56"/>
              <a:gd name="T4" fmla="*/ 2147483647 w 34"/>
              <a:gd name="T5" fmla="*/ 2147483647 h 56"/>
              <a:gd name="T6" fmla="*/ 0 w 34"/>
              <a:gd name="T7" fmla="*/ 0 h 56"/>
              <a:gd name="T8" fmla="*/ 2147483647 w 34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56"/>
              <a:gd name="T17" fmla="*/ 34 w 34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56">
                <a:moveTo>
                  <a:pt x="23" y="11"/>
                </a:moveTo>
                <a:lnTo>
                  <a:pt x="34" y="0"/>
                </a:lnTo>
                <a:lnTo>
                  <a:pt x="23" y="56"/>
                </a:lnTo>
                <a:lnTo>
                  <a:pt x="0" y="0"/>
                </a:lnTo>
                <a:lnTo>
                  <a:pt x="23" y="11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1" name="Freeform 130">
            <a:extLst>
              <a:ext uri="{FF2B5EF4-FFF2-40B4-BE49-F238E27FC236}">
                <a16:creationId xmlns:a16="http://schemas.microsoft.com/office/drawing/2014/main" id="{93E7AABE-3D31-496D-BE7D-C81D0E323B80}"/>
              </a:ext>
            </a:extLst>
          </p:cNvPr>
          <p:cNvSpPr>
            <a:spLocks/>
          </p:cNvSpPr>
          <p:nvPr/>
        </p:nvSpPr>
        <p:spPr bwMode="auto">
          <a:xfrm>
            <a:off x="1412875" y="6202363"/>
            <a:ext cx="53975" cy="88900"/>
          </a:xfrm>
          <a:custGeom>
            <a:avLst/>
            <a:gdLst>
              <a:gd name="T0" fmla="*/ 2147483647 w 34"/>
              <a:gd name="T1" fmla="*/ 2147483647 h 56"/>
              <a:gd name="T2" fmla="*/ 2147483647 w 34"/>
              <a:gd name="T3" fmla="*/ 0 h 56"/>
              <a:gd name="T4" fmla="*/ 2147483647 w 34"/>
              <a:gd name="T5" fmla="*/ 2147483647 h 56"/>
              <a:gd name="T6" fmla="*/ 0 w 34"/>
              <a:gd name="T7" fmla="*/ 0 h 56"/>
              <a:gd name="T8" fmla="*/ 2147483647 w 34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56"/>
              <a:gd name="T17" fmla="*/ 34 w 34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56">
                <a:moveTo>
                  <a:pt x="23" y="11"/>
                </a:moveTo>
                <a:lnTo>
                  <a:pt x="34" y="0"/>
                </a:lnTo>
                <a:lnTo>
                  <a:pt x="23" y="56"/>
                </a:lnTo>
                <a:lnTo>
                  <a:pt x="0" y="0"/>
                </a:lnTo>
                <a:lnTo>
                  <a:pt x="23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2" name="Line 131">
            <a:extLst>
              <a:ext uri="{FF2B5EF4-FFF2-40B4-BE49-F238E27FC236}">
                <a16:creationId xmlns:a16="http://schemas.microsoft.com/office/drawing/2014/main" id="{BB0AF5C1-0701-4EDC-B629-C1C55B459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9388" y="4173538"/>
            <a:ext cx="1587" cy="20288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3" name="Rectangle 132">
            <a:extLst>
              <a:ext uri="{FF2B5EF4-FFF2-40B4-BE49-F238E27FC236}">
                <a16:creationId xmlns:a16="http://schemas.microsoft.com/office/drawing/2014/main" id="{6C200165-092A-4ADD-8028-875EAA8BE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5116513"/>
            <a:ext cx="4794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700" dirty="0">
                <a:solidFill>
                  <a:srgbClr val="000000"/>
                </a:solidFill>
              </a:rPr>
              <a:t>Time</a:t>
            </a:r>
            <a:endParaRPr lang="en-US" altLang="tr-TR" sz="1200" dirty="0"/>
          </a:p>
        </p:txBody>
      </p:sp>
      <p:sp>
        <p:nvSpPr>
          <p:cNvPr id="40054" name="Rectangle 137">
            <a:extLst>
              <a:ext uri="{FF2B5EF4-FFF2-40B4-BE49-F238E27FC236}">
                <a16:creationId xmlns:a16="http://schemas.microsoft.com/office/drawing/2014/main" id="{215C3AA7-9A66-40D1-A5BB-296C17812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757863"/>
            <a:ext cx="4778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FF00FF"/>
                </a:solidFill>
              </a:rPr>
              <a:t>Mesaj</a:t>
            </a:r>
            <a:endParaRPr lang="en-US" altLang="tr-TR" sz="1200" dirty="0"/>
          </a:p>
        </p:txBody>
      </p:sp>
      <p:sp>
        <p:nvSpPr>
          <p:cNvPr id="40055" name="Line 146">
            <a:extLst>
              <a:ext uri="{FF2B5EF4-FFF2-40B4-BE49-F238E27FC236}">
                <a16:creationId xmlns:a16="http://schemas.microsoft.com/office/drawing/2014/main" id="{7BF77EA7-B179-4FF1-B305-D80EEC2CA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9338" y="2554288"/>
            <a:ext cx="17462" cy="158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6" name="Freeform 147">
            <a:extLst>
              <a:ext uri="{FF2B5EF4-FFF2-40B4-BE49-F238E27FC236}">
                <a16:creationId xmlns:a16="http://schemas.microsoft.com/office/drawing/2014/main" id="{DFF26A59-DDB9-466D-A901-03254622B0A8}"/>
              </a:ext>
            </a:extLst>
          </p:cNvPr>
          <p:cNvSpPr>
            <a:spLocks/>
          </p:cNvSpPr>
          <p:nvPr/>
        </p:nvSpPr>
        <p:spPr bwMode="auto">
          <a:xfrm>
            <a:off x="6129338" y="2536825"/>
            <a:ext cx="88900" cy="52388"/>
          </a:xfrm>
          <a:custGeom>
            <a:avLst/>
            <a:gdLst>
              <a:gd name="T0" fmla="*/ 2147483647 w 56"/>
              <a:gd name="T1" fmla="*/ 2147483647 h 33"/>
              <a:gd name="T2" fmla="*/ 0 w 56"/>
              <a:gd name="T3" fmla="*/ 0 h 33"/>
              <a:gd name="T4" fmla="*/ 2147483647 w 56"/>
              <a:gd name="T5" fmla="*/ 2147483647 h 33"/>
              <a:gd name="T6" fmla="*/ 0 w 56"/>
              <a:gd name="T7" fmla="*/ 2147483647 h 33"/>
              <a:gd name="T8" fmla="*/ 2147483647 w 56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33"/>
              <a:gd name="T17" fmla="*/ 56 w 56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33">
                <a:moveTo>
                  <a:pt x="11" y="11"/>
                </a:moveTo>
                <a:lnTo>
                  <a:pt x="0" y="0"/>
                </a:lnTo>
                <a:lnTo>
                  <a:pt x="56" y="11"/>
                </a:lnTo>
                <a:lnTo>
                  <a:pt x="0" y="33"/>
                </a:lnTo>
                <a:lnTo>
                  <a:pt x="11" y="11"/>
                </a:lnTo>
                <a:close/>
              </a:path>
            </a:pathLst>
          </a:cu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7" name="Freeform 148">
            <a:extLst>
              <a:ext uri="{FF2B5EF4-FFF2-40B4-BE49-F238E27FC236}">
                <a16:creationId xmlns:a16="http://schemas.microsoft.com/office/drawing/2014/main" id="{67FF3ECA-BBA1-42F5-93CB-4E2DFE9D69E0}"/>
              </a:ext>
            </a:extLst>
          </p:cNvPr>
          <p:cNvSpPr>
            <a:spLocks/>
          </p:cNvSpPr>
          <p:nvPr/>
        </p:nvSpPr>
        <p:spPr bwMode="auto">
          <a:xfrm>
            <a:off x="6129338" y="2536825"/>
            <a:ext cx="88900" cy="52388"/>
          </a:xfrm>
          <a:custGeom>
            <a:avLst/>
            <a:gdLst>
              <a:gd name="T0" fmla="*/ 2147483647 w 56"/>
              <a:gd name="T1" fmla="*/ 2147483647 h 33"/>
              <a:gd name="T2" fmla="*/ 0 w 56"/>
              <a:gd name="T3" fmla="*/ 0 h 33"/>
              <a:gd name="T4" fmla="*/ 2147483647 w 56"/>
              <a:gd name="T5" fmla="*/ 2147483647 h 33"/>
              <a:gd name="T6" fmla="*/ 0 w 56"/>
              <a:gd name="T7" fmla="*/ 2147483647 h 33"/>
              <a:gd name="T8" fmla="*/ 2147483647 w 56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33"/>
              <a:gd name="T17" fmla="*/ 56 w 56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33">
                <a:moveTo>
                  <a:pt x="11" y="11"/>
                </a:moveTo>
                <a:lnTo>
                  <a:pt x="0" y="0"/>
                </a:lnTo>
                <a:lnTo>
                  <a:pt x="56" y="11"/>
                </a:lnTo>
                <a:lnTo>
                  <a:pt x="0" y="33"/>
                </a:lnTo>
                <a:lnTo>
                  <a:pt x="11" y="1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8" name="Line 149">
            <a:extLst>
              <a:ext uri="{FF2B5EF4-FFF2-40B4-BE49-F238E27FC236}">
                <a16:creationId xmlns:a16="http://schemas.microsoft.com/office/drawing/2014/main" id="{C7D9522C-4AD2-48B8-8D70-99CB534B2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3388" y="2554288"/>
            <a:ext cx="1885950" cy="158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59" name="Rectangle 150">
            <a:extLst>
              <a:ext uri="{FF2B5EF4-FFF2-40B4-BE49-F238E27FC236}">
                <a16:creationId xmlns:a16="http://schemas.microsoft.com/office/drawing/2014/main" id="{93ED6EE9-26FB-4E14-A9A2-DBE3B9DF4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39975"/>
            <a:ext cx="1546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FF0000"/>
                </a:solidFill>
              </a:rPr>
              <a:t>Yollama isteği gider</a:t>
            </a:r>
            <a:endParaRPr lang="en-US" altLang="tr-TR" sz="1200" dirty="0"/>
          </a:p>
        </p:txBody>
      </p:sp>
      <p:sp>
        <p:nvSpPr>
          <p:cNvPr id="40060" name="Line 151">
            <a:extLst>
              <a:ext uri="{FF2B5EF4-FFF2-40B4-BE49-F238E27FC236}">
                <a16:creationId xmlns:a16="http://schemas.microsoft.com/office/drawing/2014/main" id="{8EDBB0F5-A803-4E7E-BA81-D090ED4A6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7138" y="5632450"/>
            <a:ext cx="34925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61" name="Freeform 152">
            <a:extLst>
              <a:ext uri="{FF2B5EF4-FFF2-40B4-BE49-F238E27FC236}">
                <a16:creationId xmlns:a16="http://schemas.microsoft.com/office/drawing/2014/main" id="{F5B90753-F016-4B7E-A64F-C79CF98BCA26}"/>
              </a:ext>
            </a:extLst>
          </p:cNvPr>
          <p:cNvSpPr>
            <a:spLocks/>
          </p:cNvSpPr>
          <p:nvPr/>
        </p:nvSpPr>
        <p:spPr bwMode="auto">
          <a:xfrm>
            <a:off x="6307138" y="5597525"/>
            <a:ext cx="88900" cy="52388"/>
          </a:xfrm>
          <a:custGeom>
            <a:avLst/>
            <a:gdLst>
              <a:gd name="T0" fmla="*/ 2147483647 w 56"/>
              <a:gd name="T1" fmla="*/ 2147483647 h 33"/>
              <a:gd name="T2" fmla="*/ 0 w 56"/>
              <a:gd name="T3" fmla="*/ 0 h 33"/>
              <a:gd name="T4" fmla="*/ 2147483647 w 56"/>
              <a:gd name="T5" fmla="*/ 2147483647 h 33"/>
              <a:gd name="T6" fmla="*/ 0 w 56"/>
              <a:gd name="T7" fmla="*/ 2147483647 h 33"/>
              <a:gd name="T8" fmla="*/ 2147483647 w 56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33"/>
              <a:gd name="T17" fmla="*/ 56 w 56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33">
                <a:moveTo>
                  <a:pt x="22" y="22"/>
                </a:moveTo>
                <a:lnTo>
                  <a:pt x="0" y="0"/>
                </a:lnTo>
                <a:lnTo>
                  <a:pt x="56" y="22"/>
                </a:lnTo>
                <a:lnTo>
                  <a:pt x="0" y="33"/>
                </a:lnTo>
                <a:lnTo>
                  <a:pt x="22" y="22"/>
                </a:lnTo>
                <a:close/>
              </a:path>
            </a:pathLst>
          </a:cu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62" name="Freeform 153">
            <a:extLst>
              <a:ext uri="{FF2B5EF4-FFF2-40B4-BE49-F238E27FC236}">
                <a16:creationId xmlns:a16="http://schemas.microsoft.com/office/drawing/2014/main" id="{81A90C02-1D77-4434-9EBF-B9EE5976BCD2}"/>
              </a:ext>
            </a:extLst>
          </p:cNvPr>
          <p:cNvSpPr>
            <a:spLocks/>
          </p:cNvSpPr>
          <p:nvPr/>
        </p:nvSpPr>
        <p:spPr bwMode="auto">
          <a:xfrm>
            <a:off x="6307138" y="5597525"/>
            <a:ext cx="88900" cy="52388"/>
          </a:xfrm>
          <a:custGeom>
            <a:avLst/>
            <a:gdLst>
              <a:gd name="T0" fmla="*/ 2147483647 w 56"/>
              <a:gd name="T1" fmla="*/ 2147483647 h 33"/>
              <a:gd name="T2" fmla="*/ 0 w 56"/>
              <a:gd name="T3" fmla="*/ 0 h 33"/>
              <a:gd name="T4" fmla="*/ 2147483647 w 56"/>
              <a:gd name="T5" fmla="*/ 2147483647 h 33"/>
              <a:gd name="T6" fmla="*/ 0 w 56"/>
              <a:gd name="T7" fmla="*/ 2147483647 h 33"/>
              <a:gd name="T8" fmla="*/ 2147483647 w 56"/>
              <a:gd name="T9" fmla="*/ 214748364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33"/>
              <a:gd name="T17" fmla="*/ 56 w 56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33">
                <a:moveTo>
                  <a:pt x="22" y="22"/>
                </a:moveTo>
                <a:lnTo>
                  <a:pt x="0" y="0"/>
                </a:lnTo>
                <a:lnTo>
                  <a:pt x="56" y="22"/>
                </a:lnTo>
                <a:lnTo>
                  <a:pt x="0" y="33"/>
                </a:lnTo>
                <a:lnTo>
                  <a:pt x="22" y="2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63" name="Line 154">
            <a:extLst>
              <a:ext uri="{FF2B5EF4-FFF2-40B4-BE49-F238E27FC236}">
                <a16:creationId xmlns:a16="http://schemas.microsoft.com/office/drawing/2014/main" id="{AD232809-3AD8-4A6C-BFF4-089419CC9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5" y="5632450"/>
            <a:ext cx="2011363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64" name="Rectangle 155">
            <a:extLst>
              <a:ext uri="{FF2B5EF4-FFF2-40B4-BE49-F238E27FC236}">
                <a16:creationId xmlns:a16="http://schemas.microsoft.com/office/drawing/2014/main" id="{709E9AFE-F735-48C3-A275-6DD89DC73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402263"/>
            <a:ext cx="15462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FF0000"/>
                </a:solidFill>
              </a:rPr>
              <a:t>Yollama isteği gider</a:t>
            </a:r>
            <a:endParaRPr lang="en-US" altLang="tr-TR" sz="1200" dirty="0"/>
          </a:p>
        </p:txBody>
      </p:sp>
      <p:sp>
        <p:nvSpPr>
          <p:cNvPr id="40065" name="Line 156">
            <a:extLst>
              <a:ext uri="{FF2B5EF4-FFF2-40B4-BE49-F238E27FC236}">
                <a16:creationId xmlns:a16="http://schemas.microsoft.com/office/drawing/2014/main" id="{C8D43EC3-17B5-447D-8F3A-0917C0988C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8663" y="5686425"/>
            <a:ext cx="17462" cy="481013"/>
          </a:xfrm>
          <a:prstGeom prst="line">
            <a:avLst/>
          </a:prstGeom>
          <a:noFill/>
          <a:ln w="17463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067" name="TextBox 155">
            <a:extLst>
              <a:ext uri="{FF2B5EF4-FFF2-40B4-BE49-F238E27FC236}">
                <a16:creationId xmlns:a16="http://schemas.microsoft.com/office/drawing/2014/main" id="{3F89DA86-0EFF-4777-AE5D-ED294B4B8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286000"/>
            <a:ext cx="8223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Zaman</a:t>
            </a:r>
          </a:p>
        </p:txBody>
      </p:sp>
      <p:sp>
        <p:nvSpPr>
          <p:cNvPr id="40068" name="TextBox 156">
            <a:extLst>
              <a:ext uri="{FF2B5EF4-FFF2-40B4-BE49-F238E27FC236}">
                <a16:creationId xmlns:a16="http://schemas.microsoft.com/office/drawing/2014/main" id="{6116AB10-D4B7-43C3-B88C-A40596B39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72063"/>
            <a:ext cx="8223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Zaman</a:t>
            </a:r>
          </a:p>
        </p:txBody>
      </p:sp>
      <p:sp>
        <p:nvSpPr>
          <p:cNvPr id="40069" name="Rectangle 70">
            <a:extLst>
              <a:ext uri="{FF2B5EF4-FFF2-40B4-BE49-F238E27FC236}">
                <a16:creationId xmlns:a16="http://schemas.microsoft.com/office/drawing/2014/main" id="{71D1FBD2-162C-4B9F-9247-4A0CBC320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6367463"/>
            <a:ext cx="32575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700" dirty="0">
                <a:solidFill>
                  <a:srgbClr val="000000"/>
                </a:solidFill>
              </a:rPr>
              <a:t>(a)</a:t>
            </a:r>
            <a:r>
              <a:rPr lang="tr-TR" altLang="tr-TR" sz="1700" dirty="0">
                <a:solidFill>
                  <a:srgbClr val="000000"/>
                </a:solidFill>
              </a:rPr>
              <a:t> Recv, Ssend'den önce gelirse</a:t>
            </a:r>
            <a:endParaRPr lang="en-US" altLang="tr-TR" sz="1200" dirty="0"/>
          </a:p>
        </p:txBody>
      </p:sp>
      <p:sp>
        <p:nvSpPr>
          <p:cNvPr id="40070" name="Rectangle 67">
            <a:extLst>
              <a:ext uri="{FF2B5EF4-FFF2-40B4-BE49-F238E27FC236}">
                <a16:creationId xmlns:a16="http://schemas.microsoft.com/office/drawing/2014/main" id="{2E2F1AC7-9FC9-4B31-9157-D7A714B59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63" y="5387975"/>
            <a:ext cx="14684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Her ikisi birden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işlerine devam 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ederler.</a:t>
            </a:r>
            <a:endParaRPr lang="en-US" altLang="tr-TR" sz="1200" dirty="0"/>
          </a:p>
        </p:txBody>
      </p:sp>
      <p:sp>
        <p:nvSpPr>
          <p:cNvPr id="40071" name="Rectangle 49">
            <a:extLst>
              <a:ext uri="{FF2B5EF4-FFF2-40B4-BE49-F238E27FC236}">
                <a16:creationId xmlns:a16="http://schemas.microsoft.com/office/drawing/2014/main" id="{2D00DB3B-C22D-4899-ABA6-5ED2FA131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713" y="5376863"/>
            <a:ext cx="118903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 durur.</a:t>
            </a:r>
            <a:endParaRPr lang="en-US" altLang="tr-TR" sz="1200" dirty="0"/>
          </a:p>
        </p:txBody>
      </p:sp>
      <p:sp>
        <p:nvSpPr>
          <p:cNvPr id="40072" name="Rectangle 64">
            <a:extLst>
              <a:ext uri="{FF2B5EF4-FFF2-40B4-BE49-F238E27FC236}">
                <a16:creationId xmlns:a16="http://schemas.microsoft.com/office/drawing/2014/main" id="{F41F2871-4DB9-4A0B-BEF3-1F1DB5E5D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6096000"/>
            <a:ext cx="4587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00FF"/>
                </a:solidFill>
              </a:rPr>
              <a:t>Kabul</a:t>
            </a:r>
            <a:endParaRPr lang="en-US" altLang="tr-TR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B4F4F2-1603-4A5C-B626-3FC576A5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27</a:t>
            </a:fld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602F7EF5-6819-468E-91BB-D4BA4BBE6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Senkron Mesaj Yollama (Ssend) Parametreleri</a:t>
            </a:r>
            <a:endParaRPr lang="en-US" altLang="en-US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6658B6-3011-4861-B717-A9BD8578403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C967CEA9-8934-4F97-9F5A-F7A8C480F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124200"/>
            <a:ext cx="6064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tr-TR" sz="2000" b="1" dirty="0">
                <a:solidFill>
                  <a:schemeClr val="accent6"/>
                </a:solidFill>
              </a:rPr>
              <a:t>MPI_S</a:t>
            </a:r>
            <a:r>
              <a:rPr lang="tr-TR" altLang="tr-TR" sz="2000" b="1" dirty="0">
                <a:solidFill>
                  <a:schemeClr val="accent6"/>
                </a:solidFill>
              </a:rPr>
              <a:t>s</a:t>
            </a:r>
            <a:r>
              <a:rPr lang="en-US" altLang="tr-TR" sz="2000" b="1" dirty="0">
                <a:solidFill>
                  <a:schemeClr val="accent6"/>
                </a:solidFill>
              </a:rPr>
              <a:t>end(buf, count, datatype, dest, tag, comm)</a:t>
            </a:r>
            <a:endParaRPr lang="en-US" altLang="tr-TR" sz="2000" dirty="0">
              <a:solidFill>
                <a:schemeClr val="accent6"/>
              </a:solidFill>
            </a:endParaRP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1635F0E3-A430-4776-B6AF-F70A4E3BF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22675"/>
            <a:ext cx="1839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Yollanacak tampon</a:t>
            </a:r>
            <a:br>
              <a:rPr lang="tr-TR" altLang="tr-TR" sz="1700" dirty="0">
                <a:solidFill>
                  <a:srgbClr val="FF0000"/>
                </a:solidFill>
              </a:rPr>
            </a:br>
            <a:r>
              <a:rPr lang="tr-TR" altLang="tr-TR" sz="1700" dirty="0">
                <a:solidFill>
                  <a:srgbClr val="FF0000"/>
                </a:solidFill>
              </a:rPr>
              <a:t>belleğin adresi</a:t>
            </a:r>
            <a:endParaRPr lang="en-US" altLang="tr-TR" sz="1200" dirty="0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C86FE4A8-CC88-48FC-BF92-AFE0B439F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188" y="4156075"/>
            <a:ext cx="1827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Yollanacak eleman</a:t>
            </a:r>
            <a:br>
              <a:rPr lang="tr-TR" altLang="tr-TR" sz="1700" dirty="0">
                <a:solidFill>
                  <a:srgbClr val="FF0000"/>
                </a:solidFill>
              </a:rPr>
            </a:br>
            <a:r>
              <a:rPr lang="tr-TR" altLang="tr-TR" sz="1700" dirty="0">
                <a:solidFill>
                  <a:srgbClr val="FF0000"/>
                </a:solidFill>
              </a:rPr>
              <a:t>sayısı</a:t>
            </a:r>
            <a:endParaRPr lang="en-US" altLang="tr-TR" sz="1200" dirty="0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BFCE555F-B05F-44D7-99AA-16A55FF79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3622675"/>
            <a:ext cx="7159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Veri tipi</a:t>
            </a:r>
            <a:endParaRPr lang="en-US" altLang="tr-TR" sz="1200" dirty="0"/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5E244298-1719-49DC-AC59-F3D4B174A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025" y="4156075"/>
            <a:ext cx="1392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Hedefin "rank"</a:t>
            </a:r>
            <a:br>
              <a:rPr lang="tr-TR" altLang="tr-TR" sz="1700" dirty="0">
                <a:solidFill>
                  <a:srgbClr val="FF0000"/>
                </a:solidFill>
              </a:rPr>
            </a:br>
            <a:r>
              <a:rPr lang="tr-TR" altLang="tr-TR" sz="1700" dirty="0">
                <a:solidFill>
                  <a:srgbClr val="FF0000"/>
                </a:solidFill>
              </a:rPr>
              <a:t>değeri</a:t>
            </a:r>
            <a:endParaRPr lang="en-US" altLang="tr-TR" sz="1200" dirty="0"/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362D0179-602F-40DC-8931-12A63146B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5813" y="3675063"/>
            <a:ext cx="12128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Mesaj etiketi</a:t>
            </a:r>
            <a:endParaRPr lang="en-US" altLang="tr-TR" sz="1200" dirty="0"/>
          </a:p>
        </p:txBody>
      </p:sp>
      <p:sp>
        <p:nvSpPr>
          <p:cNvPr id="40970" name="Rectangle 10">
            <a:extLst>
              <a:ext uri="{FF2B5EF4-FFF2-40B4-BE49-F238E27FC236}">
                <a16:creationId xmlns:a16="http://schemas.microsoft.com/office/drawing/2014/main" id="{1DC80981-8B75-4DB0-B165-61F2EF07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75" y="4173538"/>
            <a:ext cx="8350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İletişimci</a:t>
            </a:r>
            <a:endParaRPr lang="en-US" altLang="tr-TR" sz="1200" dirty="0"/>
          </a:p>
        </p:txBody>
      </p:sp>
      <p:sp>
        <p:nvSpPr>
          <p:cNvPr id="40971" name="Line 18">
            <a:extLst>
              <a:ext uri="{FF2B5EF4-FFF2-40B4-BE49-F238E27FC236}">
                <a16:creationId xmlns:a16="http://schemas.microsoft.com/office/drawing/2014/main" id="{419131BB-7A16-40E4-817A-1DB4A147E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3408363"/>
            <a:ext cx="214313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972" name="Line 19">
            <a:extLst>
              <a:ext uri="{FF2B5EF4-FFF2-40B4-BE49-F238E27FC236}">
                <a16:creationId xmlns:a16="http://schemas.microsoft.com/office/drawing/2014/main" id="{FE151568-F0E6-47EB-AA46-51A1602E0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5713" y="3408363"/>
            <a:ext cx="1587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973" name="Line 20">
            <a:extLst>
              <a:ext uri="{FF2B5EF4-FFF2-40B4-BE49-F238E27FC236}">
                <a16:creationId xmlns:a16="http://schemas.microsoft.com/office/drawing/2014/main" id="{EF29025A-A607-49BB-9B7E-D1C111CBA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3750" y="3408363"/>
            <a:ext cx="1588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974" name="Line 21">
            <a:extLst>
              <a:ext uri="{FF2B5EF4-FFF2-40B4-BE49-F238E27FC236}">
                <a16:creationId xmlns:a16="http://schemas.microsoft.com/office/drawing/2014/main" id="{7B6778CD-9E2C-45B8-B6D3-B5CB36C84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408363"/>
            <a:ext cx="1588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975" name="Line 22">
            <a:extLst>
              <a:ext uri="{FF2B5EF4-FFF2-40B4-BE49-F238E27FC236}">
                <a16:creationId xmlns:a16="http://schemas.microsoft.com/office/drawing/2014/main" id="{DE05EFBE-C146-494F-9DCE-C5F5A38F5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2938" y="3354388"/>
            <a:ext cx="1587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0976" name="Line 23">
            <a:extLst>
              <a:ext uri="{FF2B5EF4-FFF2-40B4-BE49-F238E27FC236}">
                <a16:creationId xmlns:a16="http://schemas.microsoft.com/office/drawing/2014/main" id="{91FD52F4-39A3-4625-834E-60781B6E4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8825" y="3408363"/>
            <a:ext cx="266700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633195B2-EAA4-4718-B1A4-BDD9BC65B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76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tr-TR" altLang="en-US" sz="2000" kern="0" dirty="0"/>
              <a:t>MPI_Send() ile aynıdır.</a:t>
            </a:r>
            <a:endParaRPr lang="en-US" altLang="en-US" sz="1800" kern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59AB3E-92D4-454E-9FC3-068DA57D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28</a:t>
            </a:fld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>
            <a:extLst>
              <a:ext uri="{FF2B5EF4-FFF2-40B4-BE49-F238E27FC236}">
                <a16:creationId xmlns:a16="http://schemas.microsoft.com/office/drawing/2014/main" id="{176F3631-9C41-4448-BD40-35E56A914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Senkron Olmayan Mesaj Geçişi</a:t>
            </a:r>
            <a:endParaRPr lang="en-US" altLang="en-US" sz="3600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51D40ED-540C-4E8E-B449-B372D9A0D9E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en-US" sz="2400" dirty="0"/>
              <a:t>İşine devam etmek için mesaj geliş-gidişinin tamamlanmasını beklemeyen rutinlerdir</a:t>
            </a:r>
            <a:r>
              <a:rPr lang="en-US" altLang="en-US" sz="2400" dirty="0"/>
              <a:t>. </a:t>
            </a:r>
            <a:r>
              <a:rPr lang="tr-TR" altLang="en-US" sz="2400" dirty="0"/>
              <a:t>Genellikle mesajlar için </a:t>
            </a:r>
            <a:r>
              <a:rPr lang="en-US" altLang="en-US" sz="2400" dirty="0"/>
              <a:t> </a:t>
            </a:r>
            <a:r>
              <a:rPr lang="tr-TR" altLang="en-US" sz="2400" dirty="0"/>
              <a:t>yerel bir depo alanı kullanılır</a:t>
            </a:r>
            <a:r>
              <a:rPr lang="en-US" altLang="en-US" sz="2400" dirty="0"/>
              <a:t>.</a:t>
            </a:r>
          </a:p>
          <a:p>
            <a:r>
              <a:rPr lang="tr-TR" altLang="en-US" sz="2400" dirty="0"/>
              <a:t>Dönüşün ne olacağına bağlı olarak farklı sürümleri olan rutinleri vardır.</a:t>
            </a:r>
            <a:endParaRPr lang="en-US" altLang="en-US" sz="2400" dirty="0"/>
          </a:p>
          <a:p>
            <a:r>
              <a:rPr lang="tr-TR" altLang="en-US" sz="2400" dirty="0"/>
              <a:t>Genellikle</a:t>
            </a:r>
            <a:r>
              <a:rPr lang="en-US" altLang="en-US" sz="2400" dirty="0"/>
              <a:t>, </a:t>
            </a:r>
            <a:r>
              <a:rPr lang="tr-TR" altLang="en-US" sz="2400" dirty="0"/>
              <a:t>süreçleri senkronize etmezler, süreçlere işlerine devam etme şansı tanırlar</a:t>
            </a:r>
            <a:r>
              <a:rPr lang="en-US" altLang="en-US" sz="2400" dirty="0"/>
              <a:t>.</a:t>
            </a:r>
            <a:endParaRPr lang="tr-TR" altLang="en-US" sz="2400" dirty="0"/>
          </a:p>
          <a:p>
            <a:r>
              <a:rPr lang="tr-TR" altLang="en-US" sz="2400" dirty="0"/>
              <a:t>Dikkatli kullanılmaları gerekir</a:t>
            </a:r>
            <a:r>
              <a:rPr lang="en-US" altLang="en-US" sz="2400" dirty="0"/>
              <a:t>.</a:t>
            </a: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0FD590-8C5E-4350-9E5B-68716600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29</a:t>
            </a:fld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BD3B8018-72EF-4AF0-BD34-038E6F104A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Grupça İletişim</a:t>
            </a:r>
            <a:endParaRPr lang="en-US" altLang="en-US" sz="3600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388F242-B3AD-406D-AEE1-D6466B3F125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219199"/>
            <a:ext cx="8686800" cy="548640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tr-TR" altLang="en-US" sz="2800" dirty="0"/>
              <a:t>Bir ortak iletişimci</a:t>
            </a:r>
            <a:r>
              <a:rPr lang="en-US" altLang="en-US" sz="2800" dirty="0"/>
              <a:t> </a:t>
            </a:r>
            <a:r>
              <a:rPr lang="tr-TR" altLang="en-US" sz="2800" dirty="0"/>
              <a:t>(</a:t>
            </a:r>
            <a:r>
              <a:rPr lang="en-US" altLang="en-US" sz="2800" i="1" dirty="0"/>
              <a:t>intra-communicator</a:t>
            </a:r>
            <a:r>
              <a:rPr lang="tr-TR" altLang="en-US" sz="2800" dirty="0"/>
              <a:t>) ile kümeleri belirlenen süreç setlerini ilgilendirir. Mesaj etiketi yoktur. Temel fonksiyonlar şunlardır</a:t>
            </a:r>
            <a:r>
              <a:rPr lang="en-US" altLang="en-US" sz="2800" dirty="0"/>
              <a:t>:</a:t>
            </a:r>
          </a:p>
          <a:p>
            <a:pPr marL="0" indent="0">
              <a:lnSpc>
                <a:spcPct val="90000"/>
              </a:lnSpc>
            </a:pPr>
            <a:endParaRPr lang="en-US" altLang="en-US" sz="1200" dirty="0"/>
          </a:p>
          <a:p>
            <a:pPr marL="0" indent="0">
              <a:lnSpc>
                <a:spcPct val="90000"/>
              </a:lnSpc>
            </a:pP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MPI_Bcast()</a:t>
            </a:r>
            <a:r>
              <a:rPr lang="en-US" altLang="en-US" sz="2100" b="1" dirty="0">
                <a:solidFill>
                  <a:srgbClr val="FF0000"/>
                </a:solidFill>
              </a:rPr>
              <a:t>	</a:t>
            </a:r>
            <a:r>
              <a:rPr lang="tr-TR" altLang="en-US" sz="2100" b="1" dirty="0">
                <a:solidFill>
                  <a:srgbClr val="FF0000"/>
                </a:solidFill>
              </a:rPr>
              <a:t>	</a:t>
            </a:r>
            <a:r>
              <a:rPr lang="en-US" altLang="en-US" sz="2100" dirty="0"/>
              <a:t>- </a:t>
            </a:r>
            <a:r>
              <a:rPr lang="tr-TR" altLang="en-US" sz="2100" dirty="0"/>
              <a:t>Kökten </a:t>
            </a:r>
            <a:r>
              <a:rPr lang="tr-TR" altLang="en-US" sz="2100" i="1" dirty="0"/>
              <a:t>(root) </a:t>
            </a:r>
            <a:r>
              <a:rPr lang="tr-TR" altLang="en-US" sz="2100" dirty="0"/>
              <a:t>diğer süreçlere ortak yayın yapar.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MPI_Gather()</a:t>
            </a:r>
            <a:r>
              <a:rPr lang="tr-TR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100" dirty="0"/>
              <a:t>- </a:t>
            </a:r>
            <a:r>
              <a:rPr lang="tr-TR" altLang="en-US" sz="2100" dirty="0"/>
              <a:t>Bir grup süreçten değerleri toplamak.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MPI_Scatter()</a:t>
            </a:r>
            <a:r>
              <a:rPr lang="tr-TR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US" altLang="en-US" sz="2100" dirty="0"/>
              <a:t>- </a:t>
            </a:r>
            <a:r>
              <a:rPr lang="tr-TR" altLang="en-US" sz="2100" dirty="0"/>
              <a:t>Süreç grubuna tampon alanını</a:t>
            </a:r>
            <a:r>
              <a:rPr lang="en-US" altLang="en-US" sz="2100" dirty="0"/>
              <a:t> </a:t>
            </a:r>
            <a:r>
              <a:rPr lang="tr-TR" altLang="en-US" sz="2100" dirty="0"/>
              <a:t>(</a:t>
            </a:r>
            <a:r>
              <a:rPr lang="en-US" altLang="en-US" sz="2100" dirty="0"/>
              <a:t>buffer</a:t>
            </a:r>
            <a:r>
              <a:rPr lang="tr-TR" altLang="en-US" sz="2100" dirty="0"/>
              <a:t>) parçalar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tr-TR" altLang="en-US" sz="2100" dirty="0"/>
              <a:t>		   	halinde dağıtır.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MPI_Alltoall()</a:t>
            </a:r>
            <a:r>
              <a:rPr lang="tr-TR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	</a:t>
            </a:r>
            <a:r>
              <a:rPr lang="en-US" altLang="en-US" sz="2100" dirty="0"/>
              <a:t>- </a:t>
            </a:r>
            <a:r>
              <a:rPr lang="tr-TR" altLang="en-US" sz="2100" dirty="0"/>
              <a:t>Tüm süreçlerden, tüm süreçlere mesaj yollar.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MPI_Reduce()</a:t>
            </a:r>
            <a:r>
              <a:rPr lang="en-US" altLang="en-US" sz="2100" dirty="0">
                <a:solidFill>
                  <a:srgbClr val="FF0000"/>
                </a:solidFill>
              </a:rPr>
              <a:t>	</a:t>
            </a:r>
            <a:r>
              <a:rPr lang="en-US" altLang="en-US" sz="2100" dirty="0"/>
              <a:t>- </a:t>
            </a:r>
            <a:r>
              <a:rPr lang="tr-TR" altLang="en-US" sz="2100" dirty="0"/>
              <a:t>Tüm süreçlerde olan bir değişkeni tek bir 				değere indirir.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MPI_Reduce_scatter()</a:t>
            </a:r>
            <a:r>
              <a:rPr lang="tr-TR" altLang="en-US" sz="21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dirty="0"/>
              <a:t>- </a:t>
            </a:r>
            <a:r>
              <a:rPr lang="tr-TR" altLang="en-US" sz="2100" dirty="0"/>
              <a:t>Değerleri toplar ve dağıtır.</a:t>
            </a:r>
            <a:endParaRPr lang="en-US" altLang="en-US" sz="2100" dirty="0"/>
          </a:p>
          <a:p>
            <a:pPr marL="0" indent="0">
              <a:lnSpc>
                <a:spcPct val="90000"/>
              </a:lnSpc>
            </a:pP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</a:rPr>
              <a:t> MPI_Scan()</a:t>
            </a:r>
            <a:r>
              <a:rPr lang="en-US" altLang="en-US" sz="2100" dirty="0">
                <a:solidFill>
                  <a:srgbClr val="FF0000"/>
                </a:solidFill>
              </a:rPr>
              <a:t>	</a:t>
            </a:r>
            <a:r>
              <a:rPr lang="tr-TR" altLang="en-US" sz="2100" dirty="0">
                <a:solidFill>
                  <a:srgbClr val="FF0000"/>
                </a:solidFill>
              </a:rPr>
              <a:t>	</a:t>
            </a:r>
            <a:r>
              <a:rPr lang="en-US" altLang="en-US" sz="2100" dirty="0"/>
              <a:t>- </a:t>
            </a:r>
            <a:r>
              <a:rPr lang="tr-TR" altLang="en-US" sz="2100" dirty="0"/>
              <a:t>Süreçlerden işlem öncesi bilgi toplar.</a:t>
            </a:r>
          </a:p>
          <a:p>
            <a:pPr marL="0" indent="0">
              <a:lnSpc>
                <a:spcPct val="90000"/>
              </a:lnSpc>
            </a:pPr>
            <a:r>
              <a:rPr lang="tr-TR" alt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MPI_Barrier</a:t>
            </a:r>
            <a:r>
              <a:rPr lang="en-US" alt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altLang="en-US" sz="2100" dirty="0">
                <a:solidFill>
                  <a:srgbClr val="FF0000"/>
                </a:solidFill>
              </a:rPr>
              <a:t>	</a:t>
            </a:r>
            <a:r>
              <a:rPr lang="en-US" altLang="en-US" sz="2100" dirty="0"/>
              <a:t>- </a:t>
            </a:r>
            <a:r>
              <a:rPr lang="tr-TR" altLang="en-US" sz="2100" dirty="0"/>
              <a:t>Tüm süreçler bu noktaya gelene dek bekleyerek 			bir senkronizasyon sağlar. Bu işleme set (</a:t>
            </a:r>
            <a:r>
              <a:rPr lang="tr-TR" altLang="en-US" sz="2100" i="1" dirty="0"/>
              <a:t>barrier</a:t>
            </a:r>
            <a:r>
              <a:rPr lang="tr-TR" altLang="en-US" sz="2100" dirty="0"/>
              <a:t>) 			çekme de denilir.</a:t>
            </a:r>
            <a:endParaRPr lang="en-US" altLang="en-US" sz="21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4265D7-019C-44EE-ABB4-8EF054FB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84C294-720B-4E94-ABDB-56F0267DB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Bloklanmayan Mesaj Geçişleri</a:t>
            </a:r>
            <a:endParaRPr lang="tr-TR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1901B-0E52-416B-B3DD-68EA1B8FA6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4D675E-5CF2-4F91-BA62-610610A2F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30</a:t>
            </a:fld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ABDD995B-8696-4C49-93E1-1BE156787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Bloklanma ve Bloklanmamanın </a:t>
            </a:r>
            <a:r>
              <a:rPr lang="en-US" altLang="en-US" sz="3600" dirty="0"/>
              <a:t>MPI </a:t>
            </a:r>
            <a:r>
              <a:rPr lang="tr-TR" altLang="en-US" sz="3600" dirty="0"/>
              <a:t>'daki Kullanımı</a:t>
            </a:r>
            <a:endParaRPr lang="en-US" altLang="en-US" sz="3600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A89136B-496B-4B4C-994A-72E17BB1F6C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 sz="2400" b="1" dirty="0">
                <a:solidFill>
                  <a:srgbClr val="FF0000"/>
                </a:solidFill>
              </a:rPr>
              <a:t>Bloklanma</a:t>
            </a:r>
            <a:r>
              <a:rPr lang="en-US" altLang="en-US" sz="2400" dirty="0"/>
              <a:t> – </a:t>
            </a:r>
            <a:r>
              <a:rPr lang="tr-TR" altLang="en-US" sz="2400" dirty="0"/>
              <a:t>rutin işi tam olarak bitince döner.</a:t>
            </a:r>
            <a:r>
              <a:rPr lang="en-US" altLang="en-US" sz="2400" dirty="0"/>
              <a:t> </a:t>
            </a:r>
            <a:r>
              <a:rPr lang="tr-TR" altLang="en-US" sz="2400" dirty="0"/>
              <a:t>Ama mesaj</a:t>
            </a:r>
            <a:r>
              <a:rPr lang="en-US" altLang="en-US" sz="2400" dirty="0"/>
              <a:t> </a:t>
            </a:r>
            <a:r>
              <a:rPr lang="tr-TR" altLang="en-US" sz="2400" dirty="0"/>
              <a:t>transferi henüz bitmemiş olabilir</a:t>
            </a:r>
            <a:r>
              <a:rPr lang="en-US" altLang="en-US" sz="2400" dirty="0"/>
              <a:t>. </a:t>
            </a:r>
            <a:r>
              <a:rPr lang="tr-TR" altLang="en-US" sz="2400" dirty="0"/>
              <a:t>Bu yüzden bazen</a:t>
            </a:r>
            <a:r>
              <a:rPr lang="en-US" altLang="en-US" sz="2400" dirty="0"/>
              <a:t> </a:t>
            </a:r>
            <a:r>
              <a:rPr lang="tr-TR" altLang="en-US" sz="2400" dirty="0">
                <a:solidFill>
                  <a:srgbClr val="FF0000"/>
                </a:solidFill>
              </a:rPr>
              <a:t>yerel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tr-TR" altLang="en-US" sz="2400" dirty="0">
                <a:solidFill>
                  <a:srgbClr val="FF0000"/>
                </a:solidFill>
              </a:rPr>
              <a:t>bloklanma</a:t>
            </a:r>
            <a:r>
              <a:rPr lang="tr-TR" altLang="en-US" sz="2400" dirty="0"/>
              <a:t> diye adlandırılır.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tr-TR" altLang="en-US" sz="2400" b="1" dirty="0">
                <a:solidFill>
                  <a:srgbClr val="FF0000"/>
                </a:solidFill>
              </a:rPr>
              <a:t>Bloklanmama</a:t>
            </a:r>
            <a:r>
              <a:rPr lang="en-US" altLang="en-US" sz="2400" dirty="0"/>
              <a:t> – </a:t>
            </a:r>
            <a:r>
              <a:rPr lang="tr-TR" altLang="en-US" sz="2400" dirty="0"/>
              <a:t>rutinler hemen dönerler</a:t>
            </a:r>
            <a:r>
              <a:rPr lang="en-US" altLang="en-US" sz="2400" dirty="0"/>
              <a:t> (</a:t>
            </a:r>
            <a:r>
              <a:rPr lang="tr-TR" altLang="en-US" sz="2400" i="1" dirty="0"/>
              <a:t>asenkron</a:t>
            </a:r>
            <a:r>
              <a:rPr lang="en-US" altLang="en-US" sz="2400" dirty="0"/>
              <a:t>)</a:t>
            </a:r>
            <a:r>
              <a:rPr lang="tr-TR" alt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tr-TR" altLang="en-US" sz="2000" dirty="0"/>
              <a:t>Veri transferi için kullanılan alanın komutun devamındaki diğer komutlarca değiştirilmediğini varsayar ve programcının huzuru için öyle de olmalıdır.</a:t>
            </a: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tr-TR" altLang="en-US" sz="2400" dirty="0"/>
              <a:t>Not: </a:t>
            </a:r>
            <a:r>
              <a:rPr lang="tr-TR" altLang="en-US" sz="2400" i="1" dirty="0"/>
              <a:t>Bloklanan</a:t>
            </a:r>
            <a:r>
              <a:rPr lang="en-US" altLang="en-US" sz="2400" i="1" dirty="0"/>
              <a:t>/</a:t>
            </a:r>
            <a:r>
              <a:rPr lang="tr-TR" altLang="en-US" sz="2400" i="1" dirty="0"/>
              <a:t>bloklanmayan</a:t>
            </a:r>
            <a:r>
              <a:rPr lang="en-US" altLang="en-US" sz="2400" i="1" dirty="0"/>
              <a:t> </a:t>
            </a:r>
            <a:r>
              <a:rPr lang="tr-TR" altLang="en-US" sz="2400" i="1" dirty="0"/>
              <a:t>terimleri başka sistemlerde bambaşka anlamlara gelebilir</a:t>
            </a:r>
            <a:r>
              <a:rPr lang="en-US" altLang="en-US" sz="2400" i="1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78E9E7-727B-4D0C-9A32-0A460BB8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31</a:t>
            </a:fld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33986858-69A4-44BE-989F-7D11C44C7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MPI </a:t>
            </a:r>
            <a:r>
              <a:rPr lang="tr-TR" altLang="en-US" sz="3600" dirty="0"/>
              <a:t>Bloklanmayan Rutinler</a:t>
            </a:r>
            <a:endParaRPr lang="en-US" altLang="en-US" sz="3600" dirty="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3435DD0-B742-4E55-BED6-51159F41AA5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en-US" sz="2800" dirty="0">
                <a:solidFill>
                  <a:srgbClr val="FF0000"/>
                </a:solidFill>
              </a:rPr>
              <a:t>Bloklanmayan veri yollama</a:t>
            </a:r>
            <a:r>
              <a:rPr lang="en-US" altLang="en-US" sz="2800" dirty="0"/>
              <a:t> - </a:t>
            </a:r>
            <a:r>
              <a:rPr lang="en-US" altLang="en-US" sz="28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MPI_Isend()</a:t>
            </a:r>
            <a:r>
              <a:rPr lang="en-US" altLang="en-US" sz="2800" dirty="0">
                <a:solidFill>
                  <a:srgbClr val="FF0000"/>
                </a:solidFill>
                <a:latin typeface="Lucida Console" panose="020B0609040504020204" pitchFamily="49" charset="0"/>
              </a:rPr>
              <a:t> </a:t>
            </a:r>
            <a:endParaRPr lang="tr-TR" altLang="en-US" sz="2800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pPr lvl="1"/>
            <a:r>
              <a:rPr lang="tr-TR" altLang="en-US" sz="2400" dirty="0"/>
              <a:t>Yolla denilip, hemen geri dönülür</a:t>
            </a:r>
            <a:r>
              <a:rPr lang="en-US" altLang="en-US" sz="2400" dirty="0"/>
              <a:t>.</a:t>
            </a:r>
            <a:r>
              <a:rPr lang="tr-TR" altLang="en-US" sz="2400" dirty="0"/>
              <a:t> Hatta yollanacak veri hazır olmasa bile.</a:t>
            </a:r>
            <a:endParaRPr lang="en-US" altLang="en-US" sz="2400" dirty="0"/>
          </a:p>
          <a:p>
            <a:endParaRPr lang="en-US" altLang="en-US" sz="2800" dirty="0"/>
          </a:p>
          <a:p>
            <a:r>
              <a:rPr lang="tr-TR" altLang="en-US" sz="2800" dirty="0">
                <a:solidFill>
                  <a:srgbClr val="FF0000"/>
                </a:solidFill>
              </a:rPr>
              <a:t>Bloklanmayan veri alımı</a:t>
            </a:r>
            <a:r>
              <a:rPr lang="en-US" altLang="en-US" sz="2800" dirty="0"/>
              <a:t> - </a:t>
            </a:r>
            <a:r>
              <a:rPr lang="en-US" altLang="en-US" sz="28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MPI_Irecv()</a:t>
            </a:r>
            <a:endParaRPr lang="tr-TR" altLang="en-US" sz="2800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  <a:p>
            <a:pPr lvl="1"/>
            <a:r>
              <a:rPr lang="tr-TR" altLang="en-US" sz="2400" dirty="0"/>
              <a:t>Mesaj gelmese bile geri döner. Bu bazen gerçekten lazım olabilir.</a:t>
            </a:r>
            <a:endParaRPr lang="en-US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3AE7BF-A6D4-4E94-992E-237478A55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32</a:t>
            </a:fld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66F8EF20-49DC-4283-B7EF-08462B5B3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Bloklanmayan Rutinlerin Formatları</a:t>
            </a:r>
            <a:endParaRPr lang="en-US" altLang="en-US" sz="3600" dirty="0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C62E4AD-69B4-4F0D-9C16-5D682964B16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MPI_Isend(buf,count,datatype,dest,tag,comm,request)</a:t>
            </a:r>
          </a:p>
          <a:p>
            <a:pPr>
              <a:buFontTx/>
              <a:buNone/>
            </a:pPr>
            <a:endParaRPr lang="en-US" altLang="en-US" sz="2000" b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MPI_Irecv(buf,count,datatype,source,tag,comm,request)</a:t>
            </a:r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request</a:t>
            </a:r>
            <a:r>
              <a:rPr lang="en-US" altLang="en-US" sz="2000" dirty="0"/>
              <a:t> </a:t>
            </a:r>
            <a:r>
              <a:rPr lang="tr-TR" altLang="en-US" sz="2000" dirty="0"/>
              <a:t>parametresi ile belirlenen özel işlemin bitip bitmediğini test ederler.</a:t>
            </a:r>
            <a:endParaRPr lang="en-US" altLang="en-US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endParaRPr lang="tr-TR" altLang="en-US" sz="2000" dirty="0"/>
          </a:p>
          <a:p>
            <a:r>
              <a:rPr lang="tr-TR" altLang="en-US" sz="2000" dirty="0"/>
              <a:t>Tamamlanma testi</a:t>
            </a: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MPI_Wait()</a:t>
            </a:r>
            <a:r>
              <a:rPr lang="en-US" altLang="en-US" sz="2000" dirty="0"/>
              <a:t> </a:t>
            </a:r>
            <a:r>
              <a:rPr lang="tr-TR" altLang="en-US" sz="2000" dirty="0"/>
              <a:t>ve</a:t>
            </a: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MPI_Test()</a:t>
            </a:r>
            <a:r>
              <a:rPr lang="en-US" altLang="en-US" sz="2000" dirty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MPI_Wait()</a:t>
            </a:r>
            <a:r>
              <a:rPr lang="en-US" altLang="en-US" sz="2000" dirty="0"/>
              <a:t> </a:t>
            </a:r>
            <a:r>
              <a:rPr lang="tr-TR" altLang="en-US" sz="2000" dirty="0"/>
              <a:t>işlemin bitmesini bekler ve döner.</a:t>
            </a:r>
            <a:r>
              <a:rPr lang="en-US" altLang="en-US" sz="2000" dirty="0"/>
              <a:t>.</a:t>
            </a:r>
          </a:p>
          <a:p>
            <a:pPr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MPI_Test()</a:t>
            </a:r>
            <a:r>
              <a:rPr lang="en-US" altLang="en-US" sz="2000" dirty="0"/>
              <a:t> </a:t>
            </a:r>
            <a:r>
              <a:rPr lang="tr-TR" altLang="en-US" sz="2000" dirty="0"/>
              <a:t>işlem bitmişse özel bir alanı (ing:</a:t>
            </a:r>
            <a:r>
              <a:rPr lang="tr-TR" altLang="en-US" sz="2000" i="1" dirty="0"/>
              <a:t>flag</a:t>
            </a:r>
            <a:r>
              <a:rPr lang="tr-TR" altLang="en-US" sz="2000" dirty="0"/>
              <a:t>) set eder, 			ama her durumda hemen geri döner.</a:t>
            </a: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F4A377-F0AA-4D4D-8D77-60CD1622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33</a:t>
            </a:fld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id="{4C8732DC-D4BE-454B-BDDA-5D43971DA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en-US" sz="3600" dirty="0"/>
              <a:t>Örnek</a:t>
            </a:r>
            <a:endParaRPr lang="en-US" altLang="en-US" sz="36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452CECE-149D-489E-822D-94B6430504E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altLang="en-US" sz="2800" dirty="0"/>
              <a:t>Bir x tamsayısını süreç-0'dan</a:t>
            </a:r>
            <a:r>
              <a:rPr lang="en-US" altLang="en-US" sz="2800" dirty="0"/>
              <a:t> </a:t>
            </a:r>
            <a:r>
              <a:rPr lang="tr-TR" altLang="en-US" sz="2800" dirty="0"/>
              <a:t>süreç-1'e</a:t>
            </a:r>
            <a:r>
              <a:rPr lang="en-US" altLang="en-US" sz="2800" dirty="0"/>
              <a:t> </a:t>
            </a:r>
            <a:r>
              <a:rPr lang="tr-TR" altLang="en-US" sz="2800" dirty="0"/>
              <a:t>yollarken, süreç-0'ın</a:t>
            </a:r>
            <a:r>
              <a:rPr lang="en-US" altLang="en-US" sz="2800" dirty="0"/>
              <a:t> </a:t>
            </a:r>
            <a:r>
              <a:rPr lang="tr-TR" altLang="en-US" sz="2800" dirty="0"/>
              <a:t>işlerine devam etmesi</a:t>
            </a:r>
            <a:r>
              <a:rPr lang="en-US" altLang="en-US" sz="2800" dirty="0"/>
              <a:t>: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endParaRPr lang="en-US" altLang="en-US" sz="1400" dirty="0"/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MPI_Comm_rank(MPI_COMM_WORLD, &amp;myrank);	/* rank </a:t>
            </a:r>
            <a:r>
              <a:rPr lang="tr-TR" altLang="en-US" sz="1800" b="1" dirty="0">
                <a:latin typeface="Courier New" panose="02070309020205020404" pitchFamily="49" charset="0"/>
              </a:rPr>
              <a:t>değerim </a:t>
            </a:r>
            <a:r>
              <a:rPr lang="en-US" altLang="en-US" sz="1800" b="1" dirty="0">
                <a:latin typeface="Courier New" panose="02070309020205020404" pitchFamily="49" charset="0"/>
              </a:rPr>
              <a:t>*/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if (myrank == 0) {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int x;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MPI_Isend(&amp;x,1,MPI_INT, 1, msgtag, MPI_COMM_WORLD, req1);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latin typeface="Courier New" panose="02070309020205020404" pitchFamily="49" charset="0"/>
              </a:rPr>
              <a:t>compute();</a:t>
            </a:r>
            <a:r>
              <a:rPr lang="tr-TR" altLang="en-US" sz="1800" b="1" dirty="0">
                <a:latin typeface="Courier New" panose="02070309020205020404" pitchFamily="49" charset="0"/>
              </a:rPr>
              <a:t> /* Mesaj yerine varmasa da burası işletilir */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MPI_Wait(req1, status);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} else if (myrank == 1) {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int x;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</a:rPr>
              <a:t>MPI_Recv(&amp;x,1,MPI_INT,0,msgtag, MPI_COMM_WORLD, status);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7455DD-CDF9-46A2-9E12-CF72FF42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34</a:t>
            </a:fld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8229D5EF-57DD-4628-905A-DABF0CDB4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600" dirty="0"/>
              <a:t>Mesaj Gönderimi Bitmeden Rutinler Nasıl Geri Dönerler?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77FF8A-0F1B-401F-86D7-EF33758372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8131" name="Rectangle 6">
            <a:extLst>
              <a:ext uri="{FF2B5EF4-FFF2-40B4-BE49-F238E27FC236}">
                <a16:creationId xmlns:a16="http://schemas.microsoft.com/office/drawing/2014/main" id="{14BC14A2-9BC9-4D17-9768-79D9A48B1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088" y="3394075"/>
            <a:ext cx="7540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1</a:t>
            </a:r>
            <a:endParaRPr lang="en-US" altLang="tr-TR" sz="1200" dirty="0"/>
          </a:p>
        </p:txBody>
      </p:sp>
      <p:sp>
        <p:nvSpPr>
          <p:cNvPr id="48132" name="Rectangle 7">
            <a:extLst>
              <a:ext uri="{FF2B5EF4-FFF2-40B4-BE49-F238E27FC236}">
                <a16:creationId xmlns:a16="http://schemas.microsoft.com/office/drawing/2014/main" id="{F9C15760-4E3E-4BCF-BB60-030ED49C7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75" y="3394075"/>
            <a:ext cx="7540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Süreç</a:t>
            </a:r>
            <a:r>
              <a:rPr lang="en-US" altLang="tr-TR" sz="1700" dirty="0">
                <a:solidFill>
                  <a:srgbClr val="000000"/>
                </a:solidFill>
              </a:rPr>
              <a:t> 2</a:t>
            </a:r>
            <a:endParaRPr lang="en-US" altLang="tr-TR" sz="1200" dirty="0"/>
          </a:p>
        </p:txBody>
      </p:sp>
      <p:sp>
        <p:nvSpPr>
          <p:cNvPr id="48133" name="Rectangle 8">
            <a:extLst>
              <a:ext uri="{FF2B5EF4-FFF2-40B4-BE49-F238E27FC236}">
                <a16:creationId xmlns:a16="http://schemas.microsoft.com/office/drawing/2014/main" id="{75E3C11E-B4F6-4A6B-89B7-EC4F122A3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4602163"/>
            <a:ext cx="5508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send();</a:t>
            </a:r>
            <a:endParaRPr lang="en-US" altLang="tr-TR" sz="1200" dirty="0"/>
          </a:p>
        </p:txBody>
      </p:sp>
      <p:sp>
        <p:nvSpPr>
          <p:cNvPr id="48134" name="Rectangle 9">
            <a:extLst>
              <a:ext uri="{FF2B5EF4-FFF2-40B4-BE49-F238E27FC236}">
                <a16:creationId xmlns:a16="http://schemas.microsoft.com/office/drawing/2014/main" id="{77B7E084-64A1-4C70-94B8-441A0FCA8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6738" y="4940300"/>
            <a:ext cx="501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>
                <a:solidFill>
                  <a:srgbClr val="000000"/>
                </a:solidFill>
              </a:rPr>
              <a:t>recv();</a:t>
            </a:r>
            <a:endParaRPr lang="en-US" altLang="tr-TR" sz="1200" dirty="0"/>
          </a:p>
        </p:txBody>
      </p:sp>
      <p:sp>
        <p:nvSpPr>
          <p:cNvPr id="48135" name="Line 10">
            <a:extLst>
              <a:ext uri="{FF2B5EF4-FFF2-40B4-BE49-F238E27FC236}">
                <a16:creationId xmlns:a16="http://schemas.microsoft.com/office/drawing/2014/main" id="{335574AF-D226-419F-B3F6-67181D5673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38195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36" name="Line 11">
            <a:extLst>
              <a:ext uri="{FF2B5EF4-FFF2-40B4-BE49-F238E27FC236}">
                <a16:creationId xmlns:a16="http://schemas.microsoft.com/office/drawing/2014/main" id="{C2F6D372-4256-407D-93B9-D36E6C36B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3925888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37" name="Line 12">
            <a:extLst>
              <a:ext uri="{FF2B5EF4-FFF2-40B4-BE49-F238E27FC236}">
                <a16:creationId xmlns:a16="http://schemas.microsoft.com/office/drawing/2014/main" id="{53A8AF31-5B54-4091-8C82-A4BB6B66B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014788"/>
            <a:ext cx="1587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38" name="Line 13">
            <a:extLst>
              <a:ext uri="{FF2B5EF4-FFF2-40B4-BE49-F238E27FC236}">
                <a16:creationId xmlns:a16="http://schemas.microsoft.com/office/drawing/2014/main" id="{977AB433-B750-479E-8AA2-B138F9336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122738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39" name="Line 14">
            <a:extLst>
              <a:ext uri="{FF2B5EF4-FFF2-40B4-BE49-F238E27FC236}">
                <a16:creationId xmlns:a16="http://schemas.microsoft.com/office/drawing/2014/main" id="{C041BD48-F439-456B-84FA-87AFDFB2C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229100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0" name="Line 15">
            <a:extLst>
              <a:ext uri="{FF2B5EF4-FFF2-40B4-BE49-F238E27FC236}">
                <a16:creationId xmlns:a16="http://schemas.microsoft.com/office/drawing/2014/main" id="{2E32016D-692B-4CA8-A0DA-64118D5EB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335463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1" name="Line 16">
            <a:extLst>
              <a:ext uri="{FF2B5EF4-FFF2-40B4-BE49-F238E27FC236}">
                <a16:creationId xmlns:a16="http://schemas.microsoft.com/office/drawing/2014/main" id="{2A7DD3F7-DB2B-44AB-81EA-101FFE1D6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441825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2" name="Line 17">
            <a:extLst>
              <a:ext uri="{FF2B5EF4-FFF2-40B4-BE49-F238E27FC236}">
                <a16:creationId xmlns:a16="http://schemas.microsoft.com/office/drawing/2014/main" id="{9B179B30-23CD-4DED-88E3-31977B186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548188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3" name="Line 18">
            <a:extLst>
              <a:ext uri="{FF2B5EF4-FFF2-40B4-BE49-F238E27FC236}">
                <a16:creationId xmlns:a16="http://schemas.microsoft.com/office/drawing/2014/main" id="{E542CB0E-8A01-4DCC-B116-9567E6C99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53025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4" name="Line 19">
            <a:extLst>
              <a:ext uri="{FF2B5EF4-FFF2-40B4-BE49-F238E27FC236}">
                <a16:creationId xmlns:a16="http://schemas.microsoft.com/office/drawing/2014/main" id="{7C526FBD-9030-4EFB-AE57-14D0786ED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241925"/>
            <a:ext cx="1588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5" name="Line 20">
            <a:extLst>
              <a:ext uri="{FF2B5EF4-FFF2-40B4-BE49-F238E27FC236}">
                <a16:creationId xmlns:a16="http://schemas.microsoft.com/office/drawing/2014/main" id="{15512A2B-77DC-427B-A7CA-40DC11E7E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348288"/>
            <a:ext cx="1588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6" name="Line 21">
            <a:extLst>
              <a:ext uri="{FF2B5EF4-FFF2-40B4-BE49-F238E27FC236}">
                <a16:creationId xmlns:a16="http://schemas.microsoft.com/office/drawing/2014/main" id="{D6CEB5D6-BE06-4A73-9B4F-5E0DF16DB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454650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7" name="Line 22">
            <a:extLst>
              <a:ext uri="{FF2B5EF4-FFF2-40B4-BE49-F238E27FC236}">
                <a16:creationId xmlns:a16="http://schemas.microsoft.com/office/drawing/2014/main" id="{F98E08F2-F698-4003-9684-6B8156B21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543550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8" name="Line 23">
            <a:extLst>
              <a:ext uri="{FF2B5EF4-FFF2-40B4-BE49-F238E27FC236}">
                <a16:creationId xmlns:a16="http://schemas.microsoft.com/office/drawing/2014/main" id="{3B073263-2300-4003-9075-582734D48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832350"/>
            <a:ext cx="1587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49" name="Line 24">
            <a:extLst>
              <a:ext uri="{FF2B5EF4-FFF2-40B4-BE49-F238E27FC236}">
                <a16:creationId xmlns:a16="http://schemas.microsoft.com/office/drawing/2014/main" id="{A33DD8FC-8B16-4DB0-A6EB-A190DAC44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4921250"/>
            <a:ext cx="1587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0" name="Line 25">
            <a:extLst>
              <a:ext uri="{FF2B5EF4-FFF2-40B4-BE49-F238E27FC236}">
                <a16:creationId xmlns:a16="http://schemas.microsoft.com/office/drawing/2014/main" id="{B17ABEF5-1E90-41CE-B602-6DB36B92E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02920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1" name="Line 26">
            <a:extLst>
              <a:ext uri="{FF2B5EF4-FFF2-40B4-BE49-F238E27FC236}">
                <a16:creationId xmlns:a16="http://schemas.microsoft.com/office/drawing/2014/main" id="{3A8E4DF0-8B9B-45B3-ACF3-FDDA46624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135563"/>
            <a:ext cx="1587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2" name="Line 27">
            <a:extLst>
              <a:ext uri="{FF2B5EF4-FFF2-40B4-BE49-F238E27FC236}">
                <a16:creationId xmlns:a16="http://schemas.microsoft.com/office/drawing/2014/main" id="{29779451-B19C-4800-8526-314182447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224463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3" name="Line 28">
            <a:extLst>
              <a:ext uri="{FF2B5EF4-FFF2-40B4-BE49-F238E27FC236}">
                <a16:creationId xmlns:a16="http://schemas.microsoft.com/office/drawing/2014/main" id="{6BFC0903-0A82-49A0-AD35-D27911DF6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330825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4" name="Line 29">
            <a:extLst>
              <a:ext uri="{FF2B5EF4-FFF2-40B4-BE49-F238E27FC236}">
                <a16:creationId xmlns:a16="http://schemas.microsoft.com/office/drawing/2014/main" id="{A9A89BBF-704C-42CA-99FC-7BCEBF3E1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437188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5" name="Line 30">
            <a:extLst>
              <a:ext uri="{FF2B5EF4-FFF2-40B4-BE49-F238E27FC236}">
                <a16:creationId xmlns:a16="http://schemas.microsoft.com/office/drawing/2014/main" id="{C3EB6009-D035-4EDA-8442-054DA0C62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513" y="5543550"/>
            <a:ext cx="1587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6" name="Line 31">
            <a:extLst>
              <a:ext uri="{FF2B5EF4-FFF2-40B4-BE49-F238E27FC236}">
                <a16:creationId xmlns:a16="http://schemas.microsoft.com/office/drawing/2014/main" id="{A69F22A5-B052-4A60-AC96-8A7694E5E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819525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7" name="Line 32">
            <a:extLst>
              <a:ext uri="{FF2B5EF4-FFF2-40B4-BE49-F238E27FC236}">
                <a16:creationId xmlns:a16="http://schemas.microsoft.com/office/drawing/2014/main" id="{3609ABA6-0990-4710-878E-62BAF5CD5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908425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8" name="Line 33">
            <a:extLst>
              <a:ext uri="{FF2B5EF4-FFF2-40B4-BE49-F238E27FC236}">
                <a16:creationId xmlns:a16="http://schemas.microsoft.com/office/drawing/2014/main" id="{75065F84-9A1C-428B-872E-3BC45B41B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014788"/>
            <a:ext cx="1588" cy="3651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59" name="Line 34">
            <a:extLst>
              <a:ext uri="{FF2B5EF4-FFF2-40B4-BE49-F238E27FC236}">
                <a16:creationId xmlns:a16="http://schemas.microsoft.com/office/drawing/2014/main" id="{8B3F1D58-8431-46B3-B750-53AED6F86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22738"/>
            <a:ext cx="1588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0" name="Line 35">
            <a:extLst>
              <a:ext uri="{FF2B5EF4-FFF2-40B4-BE49-F238E27FC236}">
                <a16:creationId xmlns:a16="http://schemas.microsoft.com/office/drawing/2014/main" id="{4DB6498B-B49B-4FE9-9E8D-B8DCC232C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229100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1" name="Line 36">
            <a:extLst>
              <a:ext uri="{FF2B5EF4-FFF2-40B4-BE49-F238E27FC236}">
                <a16:creationId xmlns:a16="http://schemas.microsoft.com/office/drawing/2014/main" id="{B975AF0D-6E76-4FDB-B632-DDBE4512EA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335463"/>
            <a:ext cx="1588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2" name="Line 37">
            <a:extLst>
              <a:ext uri="{FF2B5EF4-FFF2-40B4-BE49-F238E27FC236}">
                <a16:creationId xmlns:a16="http://schemas.microsoft.com/office/drawing/2014/main" id="{D612A88A-9F8B-4CEF-B4D2-D6B2ECA33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424363"/>
            <a:ext cx="1588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3" name="Line 38">
            <a:extLst>
              <a:ext uri="{FF2B5EF4-FFF2-40B4-BE49-F238E27FC236}">
                <a16:creationId xmlns:a16="http://schemas.microsoft.com/office/drawing/2014/main" id="{F029656D-EB52-4A8A-9517-27A3ED2C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530725"/>
            <a:ext cx="1588" cy="3651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4" name="Line 39">
            <a:extLst>
              <a:ext uri="{FF2B5EF4-FFF2-40B4-BE49-F238E27FC236}">
                <a16:creationId xmlns:a16="http://schemas.microsoft.com/office/drawing/2014/main" id="{EFACFD0A-49D1-4B3F-BEDE-3F8B1EF9E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637088"/>
            <a:ext cx="1588" cy="174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5" name="Line 40">
            <a:extLst>
              <a:ext uri="{FF2B5EF4-FFF2-40B4-BE49-F238E27FC236}">
                <a16:creationId xmlns:a16="http://schemas.microsoft.com/office/drawing/2014/main" id="{502F6B2C-13FC-4909-AE4B-45172C10F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743450"/>
            <a:ext cx="1588" cy="190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6" name="Line 41">
            <a:extLst>
              <a:ext uri="{FF2B5EF4-FFF2-40B4-BE49-F238E27FC236}">
                <a16:creationId xmlns:a16="http://schemas.microsoft.com/office/drawing/2014/main" id="{F3EC40C7-D39D-47D6-95A4-6F5063B02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851400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7" name="Line 42">
            <a:extLst>
              <a:ext uri="{FF2B5EF4-FFF2-40B4-BE49-F238E27FC236}">
                <a16:creationId xmlns:a16="http://schemas.microsoft.com/office/drawing/2014/main" id="{79DBE868-BD36-4D1F-BB88-B2FA4EA90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940300"/>
            <a:ext cx="1588" cy="174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8" name="Line 43">
            <a:extLst>
              <a:ext uri="{FF2B5EF4-FFF2-40B4-BE49-F238E27FC236}">
                <a16:creationId xmlns:a16="http://schemas.microsoft.com/office/drawing/2014/main" id="{1A024359-7B97-433D-8E2D-5FF9D64C4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5" y="4762500"/>
            <a:ext cx="34925" cy="1588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69" name="Freeform 44">
            <a:extLst>
              <a:ext uri="{FF2B5EF4-FFF2-40B4-BE49-F238E27FC236}">
                <a16:creationId xmlns:a16="http://schemas.microsoft.com/office/drawing/2014/main" id="{A442A09E-608F-4E80-B1D0-EEE10BD91504}"/>
              </a:ext>
            </a:extLst>
          </p:cNvPr>
          <p:cNvSpPr>
            <a:spLocks/>
          </p:cNvSpPr>
          <p:nvPr/>
        </p:nvSpPr>
        <p:spPr bwMode="auto">
          <a:xfrm>
            <a:off x="4295775" y="4743450"/>
            <a:ext cx="88900" cy="36513"/>
          </a:xfrm>
          <a:custGeom>
            <a:avLst/>
            <a:gdLst>
              <a:gd name="T0" fmla="*/ 2147483647 w 56"/>
              <a:gd name="T1" fmla="*/ 2147483647 h 23"/>
              <a:gd name="T2" fmla="*/ 0 w 56"/>
              <a:gd name="T3" fmla="*/ 0 h 23"/>
              <a:gd name="T4" fmla="*/ 2147483647 w 56"/>
              <a:gd name="T5" fmla="*/ 2147483647 h 23"/>
              <a:gd name="T6" fmla="*/ 0 w 56"/>
              <a:gd name="T7" fmla="*/ 2147483647 h 23"/>
              <a:gd name="T8" fmla="*/ 2147483647 w 56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3"/>
              <a:gd name="T17" fmla="*/ 56 w 56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3">
                <a:moveTo>
                  <a:pt x="22" y="12"/>
                </a:moveTo>
                <a:lnTo>
                  <a:pt x="0" y="0"/>
                </a:lnTo>
                <a:lnTo>
                  <a:pt x="56" y="12"/>
                </a:lnTo>
                <a:lnTo>
                  <a:pt x="0" y="23"/>
                </a:lnTo>
                <a:lnTo>
                  <a:pt x="22" y="12"/>
                </a:lnTo>
                <a:close/>
              </a:path>
            </a:pathLst>
          </a:cu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0" name="Freeform 45">
            <a:extLst>
              <a:ext uri="{FF2B5EF4-FFF2-40B4-BE49-F238E27FC236}">
                <a16:creationId xmlns:a16="http://schemas.microsoft.com/office/drawing/2014/main" id="{0B8733E5-0233-4845-855D-34DAD405F716}"/>
              </a:ext>
            </a:extLst>
          </p:cNvPr>
          <p:cNvSpPr>
            <a:spLocks/>
          </p:cNvSpPr>
          <p:nvPr/>
        </p:nvSpPr>
        <p:spPr bwMode="auto">
          <a:xfrm>
            <a:off x="4295775" y="4743450"/>
            <a:ext cx="88900" cy="36513"/>
          </a:xfrm>
          <a:custGeom>
            <a:avLst/>
            <a:gdLst>
              <a:gd name="T0" fmla="*/ 2147483647 w 56"/>
              <a:gd name="T1" fmla="*/ 2147483647 h 23"/>
              <a:gd name="T2" fmla="*/ 0 w 56"/>
              <a:gd name="T3" fmla="*/ 0 h 23"/>
              <a:gd name="T4" fmla="*/ 2147483647 w 56"/>
              <a:gd name="T5" fmla="*/ 2147483647 h 23"/>
              <a:gd name="T6" fmla="*/ 0 w 56"/>
              <a:gd name="T7" fmla="*/ 2147483647 h 23"/>
              <a:gd name="T8" fmla="*/ 2147483647 w 56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"/>
              <a:gd name="T16" fmla="*/ 0 h 23"/>
              <a:gd name="T17" fmla="*/ 56 w 56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" h="23">
                <a:moveTo>
                  <a:pt x="22" y="12"/>
                </a:moveTo>
                <a:lnTo>
                  <a:pt x="0" y="0"/>
                </a:lnTo>
                <a:lnTo>
                  <a:pt x="56" y="12"/>
                </a:lnTo>
                <a:lnTo>
                  <a:pt x="0" y="23"/>
                </a:lnTo>
                <a:lnTo>
                  <a:pt x="22" y="12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1" name="Line 46">
            <a:extLst>
              <a:ext uri="{FF2B5EF4-FFF2-40B4-BE49-F238E27FC236}">
                <a16:creationId xmlns:a16="http://schemas.microsoft.com/office/drawing/2014/main" id="{70E1E61C-B0C6-4FE5-9405-35C7C907E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1088" y="4762500"/>
            <a:ext cx="674687" cy="1588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2" name="AutoShape 47">
            <a:extLst>
              <a:ext uri="{FF2B5EF4-FFF2-40B4-BE49-F238E27FC236}">
                <a16:creationId xmlns:a16="http://schemas.microsoft.com/office/drawing/2014/main" id="{4431EEDD-6B55-4561-9AE9-C99A5BD4F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703638"/>
            <a:ext cx="1211262" cy="1992312"/>
          </a:xfrm>
          <a:prstGeom prst="roundRect">
            <a:avLst>
              <a:gd name="adj" fmla="val 26088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48173" name="AutoShape 48">
            <a:extLst>
              <a:ext uri="{FF2B5EF4-FFF2-40B4-BE49-F238E27FC236}">
                <a16:creationId xmlns:a16="http://schemas.microsoft.com/office/drawing/2014/main" id="{323B8C35-5ED9-45F3-940C-10E3D7FA6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3703638"/>
            <a:ext cx="1192213" cy="1992312"/>
          </a:xfrm>
          <a:prstGeom prst="roundRect">
            <a:avLst>
              <a:gd name="adj" fmla="val 26472"/>
            </a:avLst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48174" name="Rectangle 49">
            <a:extLst>
              <a:ext uri="{FF2B5EF4-FFF2-40B4-BE49-F238E27FC236}">
                <a16:creationId xmlns:a16="http://schemas.microsoft.com/office/drawing/2014/main" id="{88B0C418-D4EB-4787-82E6-3AE60A3C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699000"/>
            <a:ext cx="393700" cy="144463"/>
          </a:xfrm>
          <a:prstGeom prst="rect">
            <a:avLst/>
          </a:prstGeom>
          <a:noFill/>
          <a:ln w="17463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48175" name="Line 50">
            <a:extLst>
              <a:ext uri="{FF2B5EF4-FFF2-40B4-BE49-F238E27FC236}">
                <a16:creationId xmlns:a16="http://schemas.microsoft.com/office/drawing/2014/main" id="{E4EE87E2-9757-4F85-971B-B5A1FA88C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029200"/>
            <a:ext cx="17463" cy="1588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6" name="Freeform 51">
            <a:extLst>
              <a:ext uri="{FF2B5EF4-FFF2-40B4-BE49-F238E27FC236}">
                <a16:creationId xmlns:a16="http://schemas.microsoft.com/office/drawing/2014/main" id="{A8ED7462-5A91-4F30-9959-8835582541DF}"/>
              </a:ext>
            </a:extLst>
          </p:cNvPr>
          <p:cNvSpPr>
            <a:spLocks/>
          </p:cNvSpPr>
          <p:nvPr/>
        </p:nvSpPr>
        <p:spPr bwMode="auto">
          <a:xfrm>
            <a:off x="5486400" y="5010150"/>
            <a:ext cx="71438" cy="53975"/>
          </a:xfrm>
          <a:custGeom>
            <a:avLst/>
            <a:gdLst>
              <a:gd name="T0" fmla="*/ 2147483647 w 45"/>
              <a:gd name="T1" fmla="*/ 2147483647 h 34"/>
              <a:gd name="T2" fmla="*/ 2147483647 w 45"/>
              <a:gd name="T3" fmla="*/ 0 h 34"/>
              <a:gd name="T4" fmla="*/ 2147483647 w 45"/>
              <a:gd name="T5" fmla="*/ 2147483647 h 34"/>
              <a:gd name="T6" fmla="*/ 0 w 45"/>
              <a:gd name="T7" fmla="*/ 2147483647 h 34"/>
              <a:gd name="T8" fmla="*/ 2147483647 w 45"/>
              <a:gd name="T9" fmla="*/ 2147483647 h 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4"/>
              <a:gd name="T17" fmla="*/ 45 w 45"/>
              <a:gd name="T18" fmla="*/ 34 h 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4">
                <a:moveTo>
                  <a:pt x="11" y="12"/>
                </a:moveTo>
                <a:lnTo>
                  <a:pt x="11" y="0"/>
                </a:lnTo>
                <a:lnTo>
                  <a:pt x="45" y="34"/>
                </a:lnTo>
                <a:lnTo>
                  <a:pt x="0" y="23"/>
                </a:lnTo>
                <a:lnTo>
                  <a:pt x="11" y="12"/>
                </a:lnTo>
                <a:close/>
              </a:path>
            </a:pathLst>
          </a:cu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7" name="Freeform 52">
            <a:extLst>
              <a:ext uri="{FF2B5EF4-FFF2-40B4-BE49-F238E27FC236}">
                <a16:creationId xmlns:a16="http://schemas.microsoft.com/office/drawing/2014/main" id="{4105C532-D178-48EC-A2E0-DF0D87C0F544}"/>
              </a:ext>
            </a:extLst>
          </p:cNvPr>
          <p:cNvSpPr>
            <a:spLocks/>
          </p:cNvSpPr>
          <p:nvPr/>
        </p:nvSpPr>
        <p:spPr bwMode="auto">
          <a:xfrm>
            <a:off x="5486400" y="5010150"/>
            <a:ext cx="71438" cy="53975"/>
          </a:xfrm>
          <a:custGeom>
            <a:avLst/>
            <a:gdLst>
              <a:gd name="T0" fmla="*/ 2147483647 w 45"/>
              <a:gd name="T1" fmla="*/ 2147483647 h 34"/>
              <a:gd name="T2" fmla="*/ 2147483647 w 45"/>
              <a:gd name="T3" fmla="*/ 0 h 34"/>
              <a:gd name="T4" fmla="*/ 2147483647 w 45"/>
              <a:gd name="T5" fmla="*/ 2147483647 h 34"/>
              <a:gd name="T6" fmla="*/ 0 w 45"/>
              <a:gd name="T7" fmla="*/ 2147483647 h 34"/>
              <a:gd name="T8" fmla="*/ 2147483647 w 45"/>
              <a:gd name="T9" fmla="*/ 2147483647 h 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"/>
              <a:gd name="T16" fmla="*/ 0 h 34"/>
              <a:gd name="T17" fmla="*/ 45 w 45"/>
              <a:gd name="T18" fmla="*/ 34 h 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" h="34">
                <a:moveTo>
                  <a:pt x="11" y="12"/>
                </a:moveTo>
                <a:lnTo>
                  <a:pt x="11" y="0"/>
                </a:lnTo>
                <a:lnTo>
                  <a:pt x="45" y="34"/>
                </a:lnTo>
                <a:lnTo>
                  <a:pt x="0" y="23"/>
                </a:lnTo>
                <a:lnTo>
                  <a:pt x="11" y="12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8" name="Line 53">
            <a:extLst>
              <a:ext uri="{FF2B5EF4-FFF2-40B4-BE49-F238E27FC236}">
                <a16:creationId xmlns:a16="http://schemas.microsoft.com/office/drawing/2014/main" id="{65400628-C9E3-418D-BEC0-1C6A824080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1713" y="4762500"/>
            <a:ext cx="674687" cy="266700"/>
          </a:xfrm>
          <a:prstGeom prst="line">
            <a:avLst/>
          </a:prstGeom>
          <a:noFill/>
          <a:ln w="17463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79" name="Rectangle 54">
            <a:extLst>
              <a:ext uri="{FF2B5EF4-FFF2-40B4-BE49-F238E27FC236}">
                <a16:creationId xmlns:a16="http://schemas.microsoft.com/office/drawing/2014/main" id="{F6292081-BCFA-464A-9BDA-1FAF23CBF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75" y="4406900"/>
            <a:ext cx="14938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FF0000"/>
                </a:solidFill>
              </a:rPr>
              <a:t>Mesaj tamponu</a:t>
            </a:r>
            <a:endParaRPr lang="en-US" altLang="tr-TR" sz="1200" dirty="0"/>
          </a:p>
        </p:txBody>
      </p:sp>
      <p:sp>
        <p:nvSpPr>
          <p:cNvPr id="48180" name="Line 57">
            <a:extLst>
              <a:ext uri="{FF2B5EF4-FFF2-40B4-BE49-F238E27FC236}">
                <a16:creationId xmlns:a16="http://schemas.microsoft.com/office/drawing/2014/main" id="{4E0D275B-63B9-4E4D-ABFB-EEA682DDA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3575" y="4691063"/>
            <a:ext cx="1588" cy="14128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1" name="Line 58">
            <a:extLst>
              <a:ext uri="{FF2B5EF4-FFF2-40B4-BE49-F238E27FC236}">
                <a16:creationId xmlns:a16="http://schemas.microsoft.com/office/drawing/2014/main" id="{4516094A-1910-47BF-9F9F-3F7B501DB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0275" y="4691063"/>
            <a:ext cx="1588" cy="14128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2" name="Line 59">
            <a:extLst>
              <a:ext uri="{FF2B5EF4-FFF2-40B4-BE49-F238E27FC236}">
                <a16:creationId xmlns:a16="http://schemas.microsoft.com/office/drawing/2014/main" id="{CE7B6C92-D3C4-47AB-9F38-521DF99DD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3575" y="4762500"/>
            <a:ext cx="17463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3" name="Line 60">
            <a:extLst>
              <a:ext uri="{FF2B5EF4-FFF2-40B4-BE49-F238E27FC236}">
                <a16:creationId xmlns:a16="http://schemas.microsoft.com/office/drawing/2014/main" id="{D89897C2-926E-4A87-BC96-063A6A420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2475" y="4762500"/>
            <a:ext cx="17463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4" name="Line 61">
            <a:extLst>
              <a:ext uri="{FF2B5EF4-FFF2-40B4-BE49-F238E27FC236}">
                <a16:creationId xmlns:a16="http://schemas.microsoft.com/office/drawing/2014/main" id="{9DE2A045-DD53-452F-9D93-D5762A370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762500"/>
            <a:ext cx="17463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5" name="Line 62">
            <a:extLst>
              <a:ext uri="{FF2B5EF4-FFF2-40B4-BE49-F238E27FC236}">
                <a16:creationId xmlns:a16="http://schemas.microsoft.com/office/drawing/2014/main" id="{1524B0E2-02AC-4FA3-9B94-82F187A9B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0275" y="4762500"/>
            <a:ext cx="1588" cy="158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6" name="Rectangle 63">
            <a:extLst>
              <a:ext uri="{FF2B5EF4-FFF2-40B4-BE49-F238E27FC236}">
                <a16:creationId xmlns:a16="http://schemas.microsoft.com/office/drawing/2014/main" id="{BB855CE9-0D45-4B74-96D6-DCF9DB389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463" y="4994275"/>
            <a:ext cx="11287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Alıcı mesaj 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tamponu 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hazır.</a:t>
            </a:r>
            <a:endParaRPr lang="en-US" altLang="tr-TR" sz="1200" dirty="0"/>
          </a:p>
        </p:txBody>
      </p:sp>
      <p:sp>
        <p:nvSpPr>
          <p:cNvPr id="48187" name="Rectangle 67">
            <a:extLst>
              <a:ext uri="{FF2B5EF4-FFF2-40B4-BE49-F238E27FC236}">
                <a16:creationId xmlns:a16="http://schemas.microsoft.com/office/drawing/2014/main" id="{365513B9-45E1-44BC-A1DE-1A70BBE0E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0" y="4851400"/>
            <a:ext cx="7286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İşlerine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devam</a:t>
            </a:r>
            <a:br>
              <a:rPr lang="tr-TR" altLang="tr-TR" sz="1700" dirty="0">
                <a:solidFill>
                  <a:srgbClr val="000000"/>
                </a:solidFill>
              </a:rPr>
            </a:br>
            <a:r>
              <a:rPr lang="tr-TR" altLang="tr-TR" sz="1700" dirty="0">
                <a:solidFill>
                  <a:srgbClr val="000000"/>
                </a:solidFill>
              </a:rPr>
              <a:t>eder.</a:t>
            </a:r>
            <a:endParaRPr lang="en-US" altLang="tr-TR" sz="1200" dirty="0"/>
          </a:p>
        </p:txBody>
      </p:sp>
      <p:sp>
        <p:nvSpPr>
          <p:cNvPr id="48188" name="Line 70">
            <a:extLst>
              <a:ext uri="{FF2B5EF4-FFF2-40B4-BE49-F238E27FC236}">
                <a16:creationId xmlns:a16="http://schemas.microsoft.com/office/drawing/2014/main" id="{C98B76FC-BB11-4D1A-A498-1F80C0FBA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2563" y="5597525"/>
            <a:ext cx="1587" cy="349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89" name="Freeform 71">
            <a:extLst>
              <a:ext uri="{FF2B5EF4-FFF2-40B4-BE49-F238E27FC236}">
                <a16:creationId xmlns:a16="http://schemas.microsoft.com/office/drawing/2014/main" id="{E2BF503F-B54F-4505-8687-409EF69373F4}"/>
              </a:ext>
            </a:extLst>
          </p:cNvPr>
          <p:cNvSpPr>
            <a:spLocks/>
          </p:cNvSpPr>
          <p:nvPr/>
        </p:nvSpPr>
        <p:spPr bwMode="auto">
          <a:xfrm>
            <a:off x="1435100" y="5597525"/>
            <a:ext cx="52388" cy="88900"/>
          </a:xfrm>
          <a:custGeom>
            <a:avLst/>
            <a:gdLst>
              <a:gd name="T0" fmla="*/ 2147483647 w 33"/>
              <a:gd name="T1" fmla="*/ 2147483647 h 56"/>
              <a:gd name="T2" fmla="*/ 2147483647 w 33"/>
              <a:gd name="T3" fmla="*/ 0 h 56"/>
              <a:gd name="T4" fmla="*/ 2147483647 w 33"/>
              <a:gd name="T5" fmla="*/ 2147483647 h 56"/>
              <a:gd name="T6" fmla="*/ 0 w 33"/>
              <a:gd name="T7" fmla="*/ 0 h 56"/>
              <a:gd name="T8" fmla="*/ 2147483647 w 33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"/>
              <a:gd name="T16" fmla="*/ 0 h 56"/>
              <a:gd name="T17" fmla="*/ 33 w 33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" h="56">
                <a:moveTo>
                  <a:pt x="11" y="22"/>
                </a:moveTo>
                <a:lnTo>
                  <a:pt x="33" y="0"/>
                </a:lnTo>
                <a:lnTo>
                  <a:pt x="11" y="56"/>
                </a:lnTo>
                <a:lnTo>
                  <a:pt x="0" y="0"/>
                </a:lnTo>
                <a:lnTo>
                  <a:pt x="11" y="22"/>
                </a:lnTo>
                <a:close/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90" name="Freeform 72">
            <a:extLst>
              <a:ext uri="{FF2B5EF4-FFF2-40B4-BE49-F238E27FC236}">
                <a16:creationId xmlns:a16="http://schemas.microsoft.com/office/drawing/2014/main" id="{B6C91E07-5A26-4828-AD0A-843B0C17699F}"/>
              </a:ext>
            </a:extLst>
          </p:cNvPr>
          <p:cNvSpPr>
            <a:spLocks/>
          </p:cNvSpPr>
          <p:nvPr/>
        </p:nvSpPr>
        <p:spPr bwMode="auto">
          <a:xfrm>
            <a:off x="1435100" y="5597525"/>
            <a:ext cx="52388" cy="88900"/>
          </a:xfrm>
          <a:custGeom>
            <a:avLst/>
            <a:gdLst>
              <a:gd name="T0" fmla="*/ 2147483647 w 33"/>
              <a:gd name="T1" fmla="*/ 2147483647 h 56"/>
              <a:gd name="T2" fmla="*/ 2147483647 w 33"/>
              <a:gd name="T3" fmla="*/ 0 h 56"/>
              <a:gd name="T4" fmla="*/ 2147483647 w 33"/>
              <a:gd name="T5" fmla="*/ 2147483647 h 56"/>
              <a:gd name="T6" fmla="*/ 0 w 33"/>
              <a:gd name="T7" fmla="*/ 0 h 56"/>
              <a:gd name="T8" fmla="*/ 2147483647 w 33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"/>
              <a:gd name="T16" fmla="*/ 0 h 56"/>
              <a:gd name="T17" fmla="*/ 33 w 33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" h="56">
                <a:moveTo>
                  <a:pt x="11" y="22"/>
                </a:moveTo>
                <a:lnTo>
                  <a:pt x="33" y="0"/>
                </a:lnTo>
                <a:lnTo>
                  <a:pt x="11" y="56"/>
                </a:lnTo>
                <a:lnTo>
                  <a:pt x="0" y="0"/>
                </a:lnTo>
                <a:lnTo>
                  <a:pt x="11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91" name="Line 73">
            <a:extLst>
              <a:ext uri="{FF2B5EF4-FFF2-40B4-BE49-F238E27FC236}">
                <a16:creationId xmlns:a16="http://schemas.microsoft.com/office/drawing/2014/main" id="{EF99A24E-73E6-41CD-A088-6ED5D5D33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2563" y="3589338"/>
            <a:ext cx="1587" cy="20081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 dirty="0"/>
          </a:p>
        </p:txBody>
      </p:sp>
      <p:sp>
        <p:nvSpPr>
          <p:cNvPr id="48192" name="Rectangle 74">
            <a:extLst>
              <a:ext uri="{FF2B5EF4-FFF2-40B4-BE49-F238E27FC236}">
                <a16:creationId xmlns:a16="http://schemas.microsoft.com/office/drawing/2014/main" id="{154E0915-C3C9-4BCD-B7FD-16041EA8B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13263"/>
            <a:ext cx="6794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700" dirty="0">
                <a:solidFill>
                  <a:srgbClr val="000000"/>
                </a:solidFill>
              </a:rPr>
              <a:t>Zaman</a:t>
            </a:r>
            <a:endParaRPr lang="en-US" altLang="tr-TR" sz="1200" dirty="0"/>
          </a:p>
        </p:txBody>
      </p:sp>
      <p:sp>
        <p:nvSpPr>
          <p:cNvPr id="48193" name="Text Box 5">
            <a:extLst>
              <a:ext uri="{FF2B5EF4-FFF2-40B4-BE49-F238E27FC236}">
                <a16:creationId xmlns:a16="http://schemas.microsoft.com/office/drawing/2014/main" id="{DA852F9B-A9C4-4624-AD9E-31020A34D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1933575"/>
            <a:ext cx="82153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800" dirty="0"/>
              <a:t>Kaynakta ve hedefte mesajı tutacak bir mesaj tampon alanına ihtiyaç vardır</a:t>
            </a:r>
            <a:r>
              <a:rPr lang="en-US" altLang="en-US" sz="2800" dirty="0"/>
              <a:t> :</a:t>
            </a:r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05383A-EFDC-4C18-8B45-6ABC55CF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35</a:t>
            </a:fld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25818142-0F52-4774-B536-28D5BC499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Sonraki Konularımız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A026F5-CD93-4EA0-8EAC-932DC14ED9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Paralel Algoritmalar</a:t>
            </a:r>
          </a:p>
          <a:p>
            <a:pPr lvl="1"/>
            <a:r>
              <a:rPr lang="tr-TR" dirty="0"/>
              <a:t>Zahmetsiz Paralel Hesaplamalar</a:t>
            </a:r>
          </a:p>
          <a:p>
            <a:pPr lvl="1"/>
            <a:r>
              <a:rPr lang="tr-TR" dirty="0"/>
              <a:t>Parçalama ve Böl-Yönet Stratejileri</a:t>
            </a:r>
          </a:p>
          <a:p>
            <a:pPr lvl="1"/>
            <a:r>
              <a:rPr lang="tr-TR" dirty="0"/>
              <a:t>İş Hattı (ing: Pipelined) Hesaplamalar</a:t>
            </a:r>
          </a:p>
          <a:p>
            <a:pPr lvl="1"/>
            <a:r>
              <a:rPr lang="tr-TR" dirty="0"/>
              <a:t>Senkron Hesaplamalar</a:t>
            </a:r>
          </a:p>
          <a:p>
            <a:pPr lvl="1"/>
            <a:r>
              <a:rPr lang="tr-TR" dirty="0"/>
              <a:t>Asenkron Hesaplamalar</a:t>
            </a:r>
          </a:p>
          <a:p>
            <a:pPr lvl="1"/>
            <a:r>
              <a:rPr lang="tr-TR" dirty="0"/>
              <a:t>Yük Dengeleme (ing: Load Balancing) Sağlayan Stratejiler</a:t>
            </a:r>
          </a:p>
          <a:p>
            <a:r>
              <a:rPr lang="tr-TR" dirty="0"/>
              <a:t>Not: Diğer MPI özelliklerine gerektiğinde değineceğiz.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160ECB-DB57-4404-853D-DE23D074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36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DE40C2C-2A11-4B7D-8F5D-1337C2FA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MPI </a:t>
            </a:r>
            <a:r>
              <a:rPr lang="tr-TR" altLang="tr-TR" dirty="0"/>
              <a:t>Toplu Yayın İşlemi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FF0891-FCC3-41EB-B607-C6F8FA3A0E2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6387" name="Picture 4" descr="Fig 9.15.png">
            <a:extLst>
              <a:ext uri="{FF2B5EF4-FFF2-40B4-BE49-F238E27FC236}">
                <a16:creationId xmlns:a16="http://schemas.microsoft.com/office/drawing/2014/main" id="{0257BA01-D1BF-42A6-B2C8-2C981D53C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9002713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5">
            <a:extLst>
              <a:ext uri="{FF2B5EF4-FFF2-40B4-BE49-F238E27FC236}">
                <a16:creationId xmlns:a16="http://schemas.microsoft.com/office/drawing/2014/main" id="{66640375-E3C6-4D53-A4A2-F65A98609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Broadcast : Belli bir iletişim grubunda olan tüm süreçlere aynı mesajı yollar.</a:t>
            </a:r>
            <a:br>
              <a:rPr lang="en-US" altLang="en-US" sz="2400" dirty="0"/>
            </a:br>
            <a:r>
              <a:rPr lang="en-US" altLang="en-US" sz="2400" dirty="0"/>
              <a:t>Multicast </a:t>
            </a:r>
            <a:r>
              <a:rPr lang="tr-TR" altLang="en-US" sz="2400" dirty="0"/>
              <a:t>:</a:t>
            </a:r>
            <a:r>
              <a:rPr lang="en-US" altLang="en-US" sz="2400" dirty="0"/>
              <a:t> </a:t>
            </a:r>
            <a:r>
              <a:rPr lang="tr-TR" altLang="en-US" sz="2400" dirty="0"/>
              <a:t>Tanımlı bir grup tüm süreçlere</a:t>
            </a:r>
            <a:r>
              <a:rPr lang="en-US" altLang="en-US" sz="2400" dirty="0"/>
              <a:t> </a:t>
            </a:r>
            <a:r>
              <a:rPr lang="tr-TR" altLang="en-US" sz="2400" dirty="0"/>
              <a:t>aynı mesajı yollar</a:t>
            </a:r>
            <a:r>
              <a:rPr lang="en-US" altLang="en-US" sz="2400" dirty="0"/>
              <a:t>.</a:t>
            </a:r>
          </a:p>
        </p:txBody>
      </p:sp>
      <p:sp>
        <p:nvSpPr>
          <p:cNvPr id="16390" name="TextBox 1">
            <a:extLst>
              <a:ext uri="{FF2B5EF4-FFF2-40B4-BE49-F238E27FC236}">
                <a16:creationId xmlns:a16="http://schemas.microsoft.com/office/drawing/2014/main" id="{AA1E3AD8-49FE-46F6-B535-10AC79651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19400"/>
            <a:ext cx="2598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Kök (rank=0 olan süreç)</a:t>
            </a:r>
          </a:p>
        </p:txBody>
      </p:sp>
      <p:sp>
        <p:nvSpPr>
          <p:cNvPr id="16391" name="TextBox 6">
            <a:extLst>
              <a:ext uri="{FF2B5EF4-FFF2-40B4-BE49-F238E27FC236}">
                <a16:creationId xmlns:a16="http://schemas.microsoft.com/office/drawing/2014/main" id="{FA545658-8C98-4FDE-9A4F-5A8228136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19400"/>
            <a:ext cx="18208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rank=1 olan süreç</a:t>
            </a:r>
          </a:p>
        </p:txBody>
      </p:sp>
      <p:sp>
        <p:nvSpPr>
          <p:cNvPr id="16392" name="TextBox 7">
            <a:extLst>
              <a:ext uri="{FF2B5EF4-FFF2-40B4-BE49-F238E27FC236}">
                <a16:creationId xmlns:a16="http://schemas.microsoft.com/office/drawing/2014/main" id="{FEDB0BAC-848D-45C5-B3E6-B78F8F711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2819400"/>
            <a:ext cx="2003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16393" name="TextBox 8">
            <a:extLst>
              <a:ext uri="{FF2B5EF4-FFF2-40B4-BE49-F238E27FC236}">
                <a16:creationId xmlns:a16="http://schemas.microsoft.com/office/drawing/2014/main" id="{CC86EA4D-147E-43F9-84E9-24A8EDEBB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4038600"/>
            <a:ext cx="606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Olay</a:t>
            </a:r>
          </a:p>
        </p:txBody>
      </p:sp>
      <p:sp>
        <p:nvSpPr>
          <p:cNvPr id="16394" name="TextBox 9">
            <a:extLst>
              <a:ext uri="{FF2B5EF4-FFF2-40B4-BE49-F238E27FC236}">
                <a16:creationId xmlns:a16="http://schemas.microsoft.com/office/drawing/2014/main" id="{39F65C40-43DB-4F7E-9E3D-5C6D2DDF8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52800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6395" name="TextBox 10">
            <a:extLst>
              <a:ext uri="{FF2B5EF4-FFF2-40B4-BE49-F238E27FC236}">
                <a16:creationId xmlns:a16="http://schemas.microsoft.com/office/drawing/2014/main" id="{707BC01D-E564-4F81-A901-65514915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225" y="3352800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6396" name="TextBox 11">
            <a:extLst>
              <a:ext uri="{FF2B5EF4-FFF2-40B4-BE49-F238E27FC236}">
                <a16:creationId xmlns:a16="http://schemas.microsoft.com/office/drawing/2014/main" id="{847D3595-5368-41CC-B666-D51B795DF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6397" name="TextBox 12">
            <a:extLst>
              <a:ext uri="{FF2B5EF4-FFF2-40B4-BE49-F238E27FC236}">
                <a16:creationId xmlns:a16="http://schemas.microsoft.com/office/drawing/2014/main" id="{31F1A9AF-E70B-4954-BEA1-BA1AABC6A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386263"/>
            <a:ext cx="914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Tampon</a:t>
            </a:r>
          </a:p>
        </p:txBody>
      </p:sp>
      <p:sp>
        <p:nvSpPr>
          <p:cNvPr id="16398" name="TextBox 13">
            <a:extLst>
              <a:ext uri="{FF2B5EF4-FFF2-40B4-BE49-F238E27FC236}">
                <a16:creationId xmlns:a16="http://schemas.microsoft.com/office/drawing/2014/main" id="{4E2C4C93-A7C0-46D1-AC41-469908B89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410200"/>
            <a:ext cx="5476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02E792-25BD-4DAE-B9D4-045650B4D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5E631A2-4AC1-4B8B-AD2E-6A7BCCDA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MPI_Bcast </a:t>
            </a:r>
            <a:r>
              <a:rPr lang="tr-TR" altLang="tr-TR" dirty="0"/>
              <a:t>Parametreleri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D7177D-CCC9-4103-8EA9-23A15D1232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7411" name="Picture 5" descr="broadcast_routine.png">
            <a:extLst>
              <a:ext uri="{FF2B5EF4-FFF2-40B4-BE49-F238E27FC236}">
                <a16:creationId xmlns:a16="http://schemas.microsoft.com/office/drawing/2014/main" id="{01DEFF86-917B-4564-9E82-D8CC1028C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1325"/>
            <a:ext cx="91440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>
            <a:extLst>
              <a:ext uri="{FF2B5EF4-FFF2-40B4-BE49-F238E27FC236}">
                <a16:creationId xmlns:a16="http://schemas.microsoft.com/office/drawing/2014/main" id="{C08089B4-3FED-4E6B-9E67-641658092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73488"/>
            <a:ext cx="26289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Yollanacak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(verinin) adresi</a:t>
            </a: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3AE4F9D7-5AC3-4D23-B335-68F34E13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4545013"/>
            <a:ext cx="191611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Yollanacak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manların sayısı</a:t>
            </a:r>
          </a:p>
        </p:txBody>
      </p:sp>
      <p:sp>
        <p:nvSpPr>
          <p:cNvPr id="17415" name="TextBox 6">
            <a:extLst>
              <a:ext uri="{FF2B5EF4-FFF2-40B4-BE49-F238E27FC236}">
                <a16:creationId xmlns:a16="http://schemas.microsoft.com/office/drawing/2014/main" id="{471C4230-D796-47A6-B3BC-FEA70120F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5" y="3751263"/>
            <a:ext cx="1779588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Her bir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manın veri tipi</a:t>
            </a:r>
          </a:p>
        </p:txBody>
      </p:sp>
      <p:sp>
        <p:nvSpPr>
          <p:cNvPr id="17416" name="TextBox 7">
            <a:extLst>
              <a:ext uri="{FF2B5EF4-FFF2-40B4-BE49-F238E27FC236}">
                <a16:creationId xmlns:a16="http://schemas.microsoft.com/office/drawing/2014/main" id="{F41871F6-257F-492A-9F19-573B8D9C5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554538"/>
            <a:ext cx="34194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Yayıncı sürecin</a:t>
            </a:r>
            <a:br>
              <a:rPr lang="tr-TR" altLang="tr-TR" sz="2000" dirty="0"/>
            </a:br>
            <a:r>
              <a:rPr lang="tr-TR" altLang="tr-TR" sz="2000" dirty="0"/>
              <a:t>rank değeri</a:t>
            </a:r>
          </a:p>
        </p:txBody>
      </p:sp>
      <p:sp>
        <p:nvSpPr>
          <p:cNvPr id="17417" name="TextBox 9">
            <a:extLst>
              <a:ext uri="{FF2B5EF4-FFF2-40B4-BE49-F238E27FC236}">
                <a16:creationId xmlns:a16="http://schemas.microsoft.com/office/drawing/2014/main" id="{73D82E3D-E32F-479B-A514-7EFFE0571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22775"/>
            <a:ext cx="16795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İletişimci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594A92-1C31-42B4-9A49-792D4E2F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B3365CD-A726-4A75-8E1D-A05AB415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Temel</a:t>
            </a:r>
            <a:r>
              <a:rPr lang="en-US" altLang="tr-TR" dirty="0"/>
              <a:t> MPI </a:t>
            </a:r>
            <a:r>
              <a:rPr lang="tr-TR" altLang="tr-TR" dirty="0"/>
              <a:t>Dağıtım Operasyonu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1EAAAD-34C1-4299-A2BF-A603639F927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8435" name="Picture 4" descr="Fig 9.16.png">
            <a:extLst>
              <a:ext uri="{FF2B5EF4-FFF2-40B4-BE49-F238E27FC236}">
                <a16:creationId xmlns:a16="http://schemas.microsoft.com/office/drawing/2014/main" id="{876CC001-58E1-4A2A-835B-7EFE0239D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2738438"/>
            <a:ext cx="91630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>
            <a:extLst>
              <a:ext uri="{FF2B5EF4-FFF2-40B4-BE49-F238E27FC236}">
                <a16:creationId xmlns:a16="http://schemas.microsoft.com/office/drawing/2014/main" id="{17CAE3FB-2DA6-432D-8F07-C3C03F573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86106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Kök süreçteki bir dizinin belli parçalarını süreçlere dağıtır. Bu dizi bir matrisin satırları da olabilir</a:t>
            </a:r>
            <a:r>
              <a:rPr lang="en-US" altLang="en-US" sz="2400" dirty="0"/>
              <a:t>. </a:t>
            </a:r>
            <a:r>
              <a:rPr lang="tr-TR" altLang="en-US" sz="2400" dirty="0"/>
              <a:t>Parçalar aynı uzunlukta ise, dizinin </a:t>
            </a:r>
            <a:r>
              <a:rPr lang="tr-TR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altLang="en-US" sz="2400" dirty="0"/>
              <a:t>.inci</a:t>
            </a:r>
            <a:r>
              <a:rPr lang="en-US" altLang="en-US" sz="2400" dirty="0"/>
              <a:t> </a:t>
            </a:r>
            <a:r>
              <a:rPr lang="tr-TR" altLang="en-US" sz="2400" dirty="0"/>
              <a:t>parçası</a:t>
            </a:r>
            <a:r>
              <a:rPr lang="en-US" altLang="en-US" sz="2400" dirty="0"/>
              <a:t> </a:t>
            </a:r>
            <a:r>
              <a:rPr lang="tr-TR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altLang="en-US" sz="2400" dirty="0"/>
              <a:t>.inci sürece</a:t>
            </a:r>
            <a:r>
              <a:rPr lang="en-US" altLang="en-US" sz="2400" dirty="0"/>
              <a:t> </a:t>
            </a:r>
            <a:r>
              <a:rPr lang="tr-TR" altLang="en-US" sz="2400" dirty="0"/>
              <a:t>yollanır</a:t>
            </a:r>
            <a:r>
              <a:rPr lang="en-US" altLang="en-US" sz="2400" dirty="0"/>
              <a:t>.</a:t>
            </a:r>
          </a:p>
        </p:txBody>
      </p:sp>
      <p:sp>
        <p:nvSpPr>
          <p:cNvPr id="18438" name="TextBox 6">
            <a:extLst>
              <a:ext uri="{FF2B5EF4-FFF2-40B4-BE49-F238E27FC236}">
                <a16:creationId xmlns:a16="http://schemas.microsoft.com/office/drawing/2014/main" id="{9AE5AE7D-7B80-442D-9FC1-4B1A2D5ED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792413"/>
            <a:ext cx="2598738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Kök (rank=0 olan süreç)</a:t>
            </a:r>
          </a:p>
        </p:txBody>
      </p:sp>
      <p:sp>
        <p:nvSpPr>
          <p:cNvPr id="18439" name="TextBox 7">
            <a:extLst>
              <a:ext uri="{FF2B5EF4-FFF2-40B4-BE49-F238E27FC236}">
                <a16:creationId xmlns:a16="http://schemas.microsoft.com/office/drawing/2014/main" id="{76CD5CFB-7036-4633-8A54-43FAD02D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792413"/>
            <a:ext cx="18208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rank=1 olan süreç</a:t>
            </a:r>
          </a:p>
        </p:txBody>
      </p:sp>
      <p:sp>
        <p:nvSpPr>
          <p:cNvPr id="18440" name="TextBox 8">
            <a:extLst>
              <a:ext uri="{FF2B5EF4-FFF2-40B4-BE49-F238E27FC236}">
                <a16:creationId xmlns:a16="http://schemas.microsoft.com/office/drawing/2014/main" id="{762FC81E-44CC-4485-B157-5EF9E93DD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2792413"/>
            <a:ext cx="20034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18441" name="TextBox 9">
            <a:extLst>
              <a:ext uri="{FF2B5EF4-FFF2-40B4-BE49-F238E27FC236}">
                <a16:creationId xmlns:a16="http://schemas.microsoft.com/office/drawing/2014/main" id="{62974EA6-2CB9-40F6-B748-A82A273F4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8738" y="4011613"/>
            <a:ext cx="730251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/>
              <a:t>Olay</a:t>
            </a:r>
          </a:p>
        </p:txBody>
      </p:sp>
      <p:sp>
        <p:nvSpPr>
          <p:cNvPr id="18442" name="TextBox 10">
            <a:extLst>
              <a:ext uri="{FF2B5EF4-FFF2-40B4-BE49-F238E27FC236}">
                <a16:creationId xmlns:a16="http://schemas.microsoft.com/office/drawing/2014/main" id="{38A5CAF1-0870-42A7-8A84-4DC5B8D05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16275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8443" name="TextBox 11">
            <a:extLst>
              <a:ext uri="{FF2B5EF4-FFF2-40B4-BE49-F238E27FC236}">
                <a16:creationId xmlns:a16="http://schemas.microsoft.com/office/drawing/2014/main" id="{6BF2C29C-019B-4B12-8419-C0C9DEBEC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713" y="3216275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8444" name="TextBox 12">
            <a:extLst>
              <a:ext uri="{FF2B5EF4-FFF2-40B4-BE49-F238E27FC236}">
                <a16:creationId xmlns:a16="http://schemas.microsoft.com/office/drawing/2014/main" id="{3764A6C7-BA97-4B31-8DFF-DAA3A520B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3216275"/>
            <a:ext cx="5365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Veri</a:t>
            </a:r>
          </a:p>
        </p:txBody>
      </p:sp>
      <p:sp>
        <p:nvSpPr>
          <p:cNvPr id="18445" name="TextBox 13">
            <a:extLst>
              <a:ext uri="{FF2B5EF4-FFF2-40B4-BE49-F238E27FC236}">
                <a16:creationId xmlns:a16="http://schemas.microsoft.com/office/drawing/2014/main" id="{FA63594F-57AE-4B67-B09B-6F73C54CB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150" y="4767263"/>
            <a:ext cx="82073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Tampon</a:t>
            </a:r>
          </a:p>
        </p:txBody>
      </p:sp>
      <p:sp>
        <p:nvSpPr>
          <p:cNvPr id="18446" name="TextBox 14">
            <a:extLst>
              <a:ext uri="{FF2B5EF4-FFF2-40B4-BE49-F238E27FC236}">
                <a16:creationId xmlns:a16="http://schemas.microsoft.com/office/drawing/2014/main" id="{9403A037-AA77-469E-BC29-21417F91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5383213"/>
            <a:ext cx="547687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Kod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4FB8B9-1E06-468C-8409-4E7155AE8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18FBB4E-8C59-4DD8-8AB7-C555A8E5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MPI Scatter </a:t>
            </a:r>
            <a:r>
              <a:rPr lang="tr-TR" altLang="tr-TR" dirty="0"/>
              <a:t>Parametreleri</a:t>
            </a:r>
            <a:endParaRPr lang="en-US" altLang="tr-TR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E3BD82-D810-4C24-90FC-15B365DC312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9459" name="Picture 4" descr="scatter_routine.png">
            <a:extLst>
              <a:ext uri="{FF2B5EF4-FFF2-40B4-BE49-F238E27FC236}">
                <a16:creationId xmlns:a16="http://schemas.microsoft.com/office/drawing/2014/main" id="{3E675C58-06D9-4465-A43C-AC063B92C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8825"/>
            <a:ext cx="914400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4">
            <a:extLst>
              <a:ext uri="{FF2B5EF4-FFF2-40B4-BE49-F238E27FC236}">
                <a16:creationId xmlns:a16="http://schemas.microsoft.com/office/drawing/2014/main" id="{3D05D631-AA81-46FE-B549-DF4B4E352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3944938"/>
            <a:ext cx="238125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Yollanacak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(verinin) adresi</a:t>
            </a:r>
          </a:p>
        </p:txBody>
      </p:sp>
      <p:sp>
        <p:nvSpPr>
          <p:cNvPr id="19462" name="TextBox 5">
            <a:extLst>
              <a:ext uri="{FF2B5EF4-FFF2-40B4-BE49-F238E27FC236}">
                <a16:creationId xmlns:a16="http://schemas.microsoft.com/office/drawing/2014/main" id="{E17E208C-6DA7-4400-AC48-D0E2706C8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0" y="4660900"/>
            <a:ext cx="2787650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Her bir sürece yollanacak</a:t>
            </a:r>
            <a:br>
              <a:rPr lang="tr-TR" altLang="tr-TR" sz="1800" dirty="0"/>
            </a:br>
            <a:r>
              <a:rPr lang="tr-TR" altLang="tr-TR" sz="1800" dirty="0"/>
              <a:t>elemanların sayısı</a:t>
            </a:r>
          </a:p>
        </p:txBody>
      </p:sp>
      <p:sp>
        <p:nvSpPr>
          <p:cNvPr id="19463" name="TextBox 7">
            <a:extLst>
              <a:ext uri="{FF2B5EF4-FFF2-40B4-BE49-F238E27FC236}">
                <a16:creationId xmlns:a16="http://schemas.microsoft.com/office/drawing/2014/main" id="{4B507155-2D45-41F0-AF3D-1C39C0A2B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687888"/>
            <a:ext cx="174307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Yayıncı sürecin</a:t>
            </a:r>
            <a:br>
              <a:rPr lang="tr-TR" altLang="tr-TR" sz="1800" dirty="0"/>
            </a:br>
            <a:r>
              <a:rPr lang="tr-TR" altLang="tr-TR" sz="1800" dirty="0"/>
              <a:t>rank değeri</a:t>
            </a:r>
          </a:p>
        </p:txBody>
      </p:sp>
      <p:sp>
        <p:nvSpPr>
          <p:cNvPr id="19464" name="TextBox 8">
            <a:extLst>
              <a:ext uri="{FF2B5EF4-FFF2-40B4-BE49-F238E27FC236}">
                <a16:creationId xmlns:a16="http://schemas.microsoft.com/office/drawing/2014/main" id="{04BBC083-D84A-4FE8-9617-BFF5D2175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4090988"/>
            <a:ext cx="1679575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İletişimci</a:t>
            </a:r>
            <a:endParaRPr lang="tr-TR" altLang="tr-TR" sz="2000" dirty="0"/>
          </a:p>
        </p:txBody>
      </p:sp>
      <p:sp>
        <p:nvSpPr>
          <p:cNvPr id="19465" name="TextBox 9">
            <a:extLst>
              <a:ext uri="{FF2B5EF4-FFF2-40B4-BE49-F238E27FC236}">
                <a16:creationId xmlns:a16="http://schemas.microsoft.com/office/drawing/2014/main" id="{A8E37695-94B5-49D6-A18A-E1461C5AF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150" y="3954463"/>
            <a:ext cx="1497013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Alınacak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manların veri tipi</a:t>
            </a: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E0183CBA-94B5-4DCC-8A5F-B6933FBBE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9725" y="3935413"/>
            <a:ext cx="17176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Alınacak tamponun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(verinin) adresi</a:t>
            </a:r>
          </a:p>
        </p:txBody>
      </p:sp>
      <p:sp>
        <p:nvSpPr>
          <p:cNvPr id="19467" name="TextBox 6">
            <a:extLst>
              <a:ext uri="{FF2B5EF4-FFF2-40B4-BE49-F238E27FC236}">
                <a16:creationId xmlns:a16="http://schemas.microsoft.com/office/drawing/2014/main" id="{E86A62C9-E83C-4958-B5CE-EF8B5D038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188" y="3927475"/>
            <a:ext cx="1497012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Yollanacak ele-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manların veri tipi</a:t>
            </a:r>
          </a:p>
        </p:txBody>
      </p:sp>
      <p:sp>
        <p:nvSpPr>
          <p:cNvPr id="19468" name="TextBox 11">
            <a:extLst>
              <a:ext uri="{FF2B5EF4-FFF2-40B4-BE49-F238E27FC236}">
                <a16:creationId xmlns:a16="http://schemas.microsoft.com/office/drawing/2014/main" id="{578A11DE-AA3A-45F1-A61A-EE132E731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87888"/>
            <a:ext cx="1749425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Alınacak ele-</a:t>
            </a:r>
            <a:br>
              <a:rPr lang="tr-TR" altLang="tr-TR" sz="1800" dirty="0"/>
            </a:br>
            <a:r>
              <a:rPr lang="tr-TR" altLang="tr-TR" sz="1800" dirty="0"/>
              <a:t>manların sayısı</a:t>
            </a:r>
          </a:p>
        </p:txBody>
      </p:sp>
      <p:cxnSp>
        <p:nvCxnSpPr>
          <p:cNvPr id="19469" name="Straight Connector 2">
            <a:extLst>
              <a:ext uri="{FF2B5EF4-FFF2-40B4-BE49-F238E27FC236}">
                <a16:creationId xmlns:a16="http://schemas.microsoft.com/office/drawing/2014/main" id="{F60E2850-759E-4A4A-A9CC-F14BDBB2C71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352675" y="3657600"/>
            <a:ext cx="649288" cy="9334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B58D6B-7F56-4032-93D6-5D5C518E4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6F6D6C7-C7D2-4EEC-AC11-8326E5CF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/>
              <a:t>MPI Scatter </a:t>
            </a:r>
            <a:r>
              <a:rPr lang="tr-TR" altLang="tr-TR" dirty="0"/>
              <a:t>Parametreleri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0F50B1F2-CBFC-46D6-A386-D4EF39E8A4D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En basit dağıtım</a:t>
            </a:r>
            <a:r>
              <a:rPr lang="en-US" altLang="tr-TR" dirty="0"/>
              <a:t> </a:t>
            </a:r>
            <a:r>
              <a:rPr lang="tr-TR" altLang="tr-TR" dirty="0"/>
              <a:t>(</a:t>
            </a:r>
            <a:r>
              <a:rPr lang="en-US" altLang="tr-TR" i="1" dirty="0"/>
              <a:t>scatter</a:t>
            </a:r>
            <a:r>
              <a:rPr lang="tr-TR" altLang="tr-TR" dirty="0"/>
              <a:t>)</a:t>
            </a:r>
            <a:r>
              <a:rPr lang="en-US" altLang="tr-TR" dirty="0"/>
              <a:t> </a:t>
            </a:r>
            <a:r>
              <a:rPr lang="tr-TR" altLang="tr-TR" dirty="0"/>
              <a:t>yolu bir dizinin her bir elemanını</a:t>
            </a:r>
            <a:r>
              <a:rPr lang="en-US" altLang="tr-TR" dirty="0"/>
              <a:t> </a:t>
            </a:r>
            <a:r>
              <a:rPr lang="tr-TR" altLang="tr-TR" dirty="0"/>
              <a:t>farklı bir sürece yollamaktır</a:t>
            </a:r>
            <a:r>
              <a:rPr lang="en-US" altLang="tr-TR" dirty="0"/>
              <a:t>.</a:t>
            </a:r>
          </a:p>
          <a:p>
            <a:pPr>
              <a:defRPr/>
            </a:pPr>
            <a:endParaRPr lang="en-US" altLang="tr-TR" dirty="0"/>
          </a:p>
          <a:p>
            <a:pPr>
              <a:defRPr/>
            </a:pPr>
            <a:r>
              <a:rPr lang="en-US" altLang="tr-TR" dirty="0">
                <a:solidFill>
                  <a:srgbClr val="FF0000"/>
                </a:solidFill>
              </a:rPr>
              <a:t>MPI_Scatter()</a:t>
            </a:r>
            <a:r>
              <a:rPr lang="en-US" altLang="tr-TR" dirty="0"/>
              <a:t> </a:t>
            </a:r>
            <a:r>
              <a:rPr lang="tr-TR" altLang="tr-TR" dirty="0"/>
              <a:t>rutini içindeki</a:t>
            </a:r>
            <a:r>
              <a:rPr lang="en-US" altLang="tr-TR" dirty="0"/>
              <a:t> </a:t>
            </a:r>
            <a:r>
              <a:rPr lang="tr-TR" altLang="tr-TR" dirty="0"/>
              <a:t>algoritma dizi içindeki sabit sayıda ardışık parçalardan her birini ayrı sürece yollar</a:t>
            </a:r>
            <a:r>
              <a:rPr lang="en-US" altLang="tr-TR" dirty="0"/>
              <a:t>. </a:t>
            </a:r>
            <a:r>
              <a:rPr lang="tr-TR" altLang="tr-TR" dirty="0"/>
              <a:t>  </a:t>
            </a:r>
          </a:p>
          <a:p>
            <a:pPr marL="0" indent="0" algn="r">
              <a:buFontTx/>
              <a:buNone/>
              <a:defRPr/>
            </a:pPr>
            <a:r>
              <a:rPr lang="tr-TR" altLang="tr-TR" sz="2400" dirty="0">
                <a:sym typeface="Wingdings" panose="05000000000000000000" pitchFamily="2" charset="2"/>
              </a:rPr>
              <a:t> Örnek dağıtım sonraki slaytta</a:t>
            </a:r>
            <a:endParaRPr lang="en-US" alt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ACB840-FA51-4008-A9FB-88CF582A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ED2E2DE7-FAC7-4436-BDA6-B4160E30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600" dirty="0"/>
              <a:t>Her Bir Sürece Bir Grup Verinin Gönderilmesi</a:t>
            </a:r>
            <a:endParaRPr lang="en-US" altLang="tr-TR" sz="36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DA4CE-9683-4EEA-B7E3-9285C83A82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1507" name="Picture 4" descr="scatter_routine_more.png">
            <a:extLst>
              <a:ext uri="{FF2B5EF4-FFF2-40B4-BE49-F238E27FC236}">
                <a16:creationId xmlns:a16="http://schemas.microsoft.com/office/drawing/2014/main" id="{282A2EEC-B274-45C5-A7C6-1AD43BB7E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5050"/>
            <a:ext cx="91440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>
            <a:extLst>
              <a:ext uri="{FF2B5EF4-FFF2-40B4-BE49-F238E27FC236}">
                <a16:creationId xmlns:a16="http://schemas.microsoft.com/office/drawing/2014/main" id="{DB0CC5DF-3194-43B7-BEDE-1EE9B3CB0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25713"/>
            <a:ext cx="3319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Kök süreci (rank=0 olan süreç)</a:t>
            </a:r>
          </a:p>
        </p:txBody>
      </p:sp>
      <p:sp>
        <p:nvSpPr>
          <p:cNvPr id="21510" name="TextBox 5">
            <a:extLst>
              <a:ext uri="{FF2B5EF4-FFF2-40B4-BE49-F238E27FC236}">
                <a16:creationId xmlns:a16="http://schemas.microsoft.com/office/drawing/2014/main" id="{9F5B570E-82EA-4C5A-84A4-35C7F32F2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438400"/>
            <a:ext cx="18208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rank=1 olan süreç</a:t>
            </a:r>
          </a:p>
        </p:txBody>
      </p:sp>
      <p:sp>
        <p:nvSpPr>
          <p:cNvPr id="21511" name="TextBox 6">
            <a:extLst>
              <a:ext uri="{FF2B5EF4-FFF2-40B4-BE49-F238E27FC236}">
                <a16:creationId xmlns:a16="http://schemas.microsoft.com/office/drawing/2014/main" id="{990BBF39-AB92-4ADA-848A-3F3BF6FCE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0575" y="2438400"/>
            <a:ext cx="200342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rank=</a:t>
            </a:r>
            <a:r>
              <a:rPr lang="tr-TR" altLang="tr-TR" sz="1600" i="1" dirty="0"/>
              <a:t>p</a:t>
            </a:r>
            <a:r>
              <a:rPr lang="tr-TR" altLang="tr-TR" sz="1600" dirty="0"/>
              <a:t>-1 olan süreç</a:t>
            </a:r>
          </a:p>
        </p:txBody>
      </p:sp>
      <p:sp>
        <p:nvSpPr>
          <p:cNvPr id="21512" name="TextBox 7">
            <a:extLst>
              <a:ext uri="{FF2B5EF4-FFF2-40B4-BE49-F238E27FC236}">
                <a16:creationId xmlns:a16="http://schemas.microsoft.com/office/drawing/2014/main" id="{7FD3ED58-027C-4215-A1DC-551D4794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513" y="2727325"/>
            <a:ext cx="21224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Alınan tampon veriler</a:t>
            </a:r>
          </a:p>
        </p:txBody>
      </p:sp>
      <p:sp>
        <p:nvSpPr>
          <p:cNvPr id="21513" name="TextBox 8">
            <a:extLst>
              <a:ext uri="{FF2B5EF4-FFF2-40B4-BE49-F238E27FC236}">
                <a16:creationId xmlns:a16="http://schemas.microsoft.com/office/drawing/2014/main" id="{A6078E6B-90A7-4FA2-89CC-36BD8B2B9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257800"/>
            <a:ext cx="22939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Yollanan tampon bellek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2A8C28-14C1-4FE5-A242-82745489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6751</TotalTime>
  <Words>2591</Words>
  <Application>Microsoft Office PowerPoint</Application>
  <PresentationFormat>On-screen Show (4:3)</PresentationFormat>
  <Paragraphs>404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Arial</vt:lpstr>
      <vt:lpstr>Bookman Old Style</vt:lpstr>
      <vt:lpstr>Calibri</vt:lpstr>
      <vt:lpstr>Courier</vt:lpstr>
      <vt:lpstr>Courier New</vt:lpstr>
      <vt:lpstr>Gill Sans MT</vt:lpstr>
      <vt:lpstr>Lucida Console</vt:lpstr>
      <vt:lpstr>Times New Roman</vt:lpstr>
      <vt:lpstr>Verdana</vt:lpstr>
      <vt:lpstr>Wingdings</vt:lpstr>
      <vt:lpstr>Wingdings 3</vt:lpstr>
      <vt:lpstr>Origin</vt:lpstr>
      <vt:lpstr>MPI ile Programlama - 2  Birlikte Çalışan Rutinler Senkron Rutinler Bloklanmayan Rutinler</vt:lpstr>
      <vt:lpstr>Birlikte Çalışan (ing:Collective) Mesaj Yollama Rutinleri</vt:lpstr>
      <vt:lpstr>Grupça İletişim</vt:lpstr>
      <vt:lpstr>MPI Toplu Yayın İşlemi</vt:lpstr>
      <vt:lpstr>MPI_Bcast Parametreleri</vt:lpstr>
      <vt:lpstr>Temel MPI Dağıtım Operasyonu</vt:lpstr>
      <vt:lpstr>MPI Scatter Parametreleri</vt:lpstr>
      <vt:lpstr>MPI Scatter Parametreleri</vt:lpstr>
      <vt:lpstr>Her Bir Sürece Bir Grup Verinin Gönderilmesi</vt:lpstr>
      <vt:lpstr>Örnek</vt:lpstr>
      <vt:lpstr>Toparlama (ing:Gathering)</vt:lpstr>
      <vt:lpstr>Gather Parametreleri</vt:lpstr>
      <vt:lpstr>Toparlama Örneği</vt:lpstr>
      <vt:lpstr>İndirgeme (ing:Reduce)</vt:lpstr>
      <vt:lpstr>Reduce Parametreleri</vt:lpstr>
      <vt:lpstr>Reduce - İşlemler</vt:lpstr>
      <vt:lpstr>Örnek MPI Program (1/5)</vt:lpstr>
      <vt:lpstr>Örnek MPI Program (2/5)</vt:lpstr>
      <vt:lpstr>Örnek MPI Program (3/5)</vt:lpstr>
      <vt:lpstr>Örnek MPI Program (4/5)</vt:lpstr>
      <vt:lpstr>Örnek MPI Program (5/5)</vt:lpstr>
      <vt:lpstr>Örnek MPI Program Çıktısı</vt:lpstr>
      <vt:lpstr>Birlikte Çalışan Rutinler Genel Özellikler</vt:lpstr>
      <vt:lpstr>Set Oluşturma (ing:Barrier)</vt:lpstr>
      <vt:lpstr>Senkron Mesaj Geçişleri</vt:lpstr>
      <vt:lpstr>Senkron Mesaj Geçişleri</vt:lpstr>
      <vt:lpstr>Senkron Ssend() ve Recv()'lerin İşleyişi</vt:lpstr>
      <vt:lpstr>Senkron Mesaj Yollama (Ssend) Parametreleri</vt:lpstr>
      <vt:lpstr>Senkron Olmayan Mesaj Geçişi</vt:lpstr>
      <vt:lpstr>Bloklanmayan Mesaj Geçişleri</vt:lpstr>
      <vt:lpstr>Bloklanma ve Bloklanmamanın MPI 'daki Kullanımı</vt:lpstr>
      <vt:lpstr>MPI Bloklanmayan Rutinler</vt:lpstr>
      <vt:lpstr>Bloklanmayan Rutinlerin Formatları</vt:lpstr>
      <vt:lpstr>Örnek</vt:lpstr>
      <vt:lpstr>Mesaj Gönderimi Bitmeden Rutinler Nasıl Geri Dönerler?</vt:lpstr>
      <vt:lpstr>Sonraki Konularımız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397</cp:revision>
  <dcterms:created xsi:type="dcterms:W3CDTF">2013-09-20T11:24:12Z</dcterms:created>
  <dcterms:modified xsi:type="dcterms:W3CDTF">2020-10-24T09:58:24Z</dcterms:modified>
</cp:coreProperties>
</file>