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7" r:id="rId21"/>
    <p:sldId id="288" r:id="rId22"/>
    <p:sldId id="289" r:id="rId23"/>
    <p:sldId id="290" r:id="rId24"/>
    <p:sldId id="276" r:id="rId25"/>
    <p:sldId id="277" r:id="rId26"/>
    <p:sldId id="278" r:id="rId27"/>
    <p:sldId id="279" r:id="rId28"/>
    <p:sldId id="280" r:id="rId29"/>
    <p:sldId id="281" r:id="rId30"/>
    <p:sldId id="282" r:id="rId31"/>
    <p:sldId id="283" r:id="rId32"/>
    <p:sldId id="284" r:id="rId33"/>
    <p:sldId id="285" r:id="rId34"/>
    <p:sldId id="286"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400" autoAdjust="0"/>
  </p:normalViewPr>
  <p:slideViewPr>
    <p:cSldViewPr>
      <p:cViewPr varScale="1">
        <p:scale>
          <a:sx n="59" d="100"/>
          <a:sy n="59" d="100"/>
        </p:scale>
        <p:origin x="1428"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460C12-1A27-4A64-B0B2-F796C1A51EED}" type="datetimeFigureOut">
              <a:rPr lang="tr-TR" smtClean="0"/>
              <a:pPr/>
              <a:t>21.11.2020</a:t>
            </a:fld>
            <a:endParaRPr lang="tr-T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7C25BA-1208-4CE7-BA56-982F150D70B7}" type="slidenum">
              <a:rPr lang="tr-TR" smtClean="0"/>
              <a:pPr/>
              <a:t>‹#›</a:t>
            </a:fld>
            <a:endParaRPr lang="tr-TR" dirty="0"/>
          </a:p>
        </p:txBody>
      </p:sp>
    </p:spTree>
    <p:extLst>
      <p:ext uri="{BB962C8B-B14F-4D97-AF65-F5344CB8AC3E}">
        <p14:creationId xmlns:p14="http://schemas.microsoft.com/office/powerpoint/2010/main" val="297446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467544" y="6355080"/>
            <a:ext cx="2286000" cy="365760"/>
          </a:xfrm>
        </p:spPr>
        <p:txBody>
          <a:bodyPr/>
          <a:lstStyle>
            <a:lvl1pPr>
              <a:defRPr sz="1400"/>
            </a:lvl1pPr>
          </a:lstStyle>
          <a:p>
            <a:fld id="{0FC1052E-C427-43A6-8087-22EA71B2996B}" type="datetime1">
              <a:rPr lang="tr-TR" smtClean="0"/>
              <a:t>21.11.2020</a:t>
            </a:fld>
            <a:endParaRPr lang="tr-TR" dirty="0"/>
          </a:p>
        </p:txBody>
      </p:sp>
      <p:sp>
        <p:nvSpPr>
          <p:cNvPr id="17" name="Footer Placeholder 16"/>
          <p:cNvSpPr>
            <a:spLocks noGrp="1"/>
          </p:cNvSpPr>
          <p:nvPr>
            <p:ph type="ftr" sz="quarter" idx="11"/>
          </p:nvPr>
        </p:nvSpPr>
        <p:spPr>
          <a:xfrm>
            <a:off x="2898648" y="6355080"/>
            <a:ext cx="3474720" cy="365760"/>
          </a:xfrm>
        </p:spPr>
        <p:txBody>
          <a:bodyPr/>
          <a:lstStyle/>
          <a:p>
            <a:endParaRPr lang="tr-TR" dirty="0"/>
          </a:p>
        </p:txBody>
      </p:sp>
      <p:sp>
        <p:nvSpPr>
          <p:cNvPr id="29" name="Slide Number Placeholder 28"/>
          <p:cNvSpPr>
            <a:spLocks noGrp="1"/>
          </p:cNvSpPr>
          <p:nvPr>
            <p:ph type="sldNum" sz="quarter" idx="12"/>
          </p:nvPr>
        </p:nvSpPr>
        <p:spPr>
          <a:xfrm>
            <a:off x="6521152" y="6375608"/>
            <a:ext cx="2227312" cy="365760"/>
          </a:xfrm>
        </p:spPr>
        <p:txBody>
          <a:bodyPr/>
          <a:lstStyle/>
          <a:p>
            <a:fld id="{E6FEED06-A45B-49F7-A4E7-E4A0A60926E4}" type="slidenum">
              <a:rPr lang="tr-TR" smtClean="0"/>
              <a:pPr/>
              <a:t>‹#›</a:t>
            </a:fld>
            <a:endParaRPr lang="tr-TR"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F094F1-30FD-4E0B-B2B0-32924F2B5EB4}" type="datetime1">
              <a:rPr lang="tr-TR" smtClean="0"/>
              <a:t>21.11.2020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E6FEED06-A45B-49F7-A4E7-E4A0A60926E4}"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B37CCE-5F59-4187-9089-AFEDF31D584D}" type="datetime1">
              <a:rPr lang="tr-TR" smtClean="0"/>
              <a:t>21.11.2020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E6FEED06-A45B-49F7-A4E7-E4A0A60926E4}" type="slidenum">
              <a:rPr lang="tr-TR" smtClean="0"/>
              <a:pPr/>
              <a:t>‹#›</a:t>
            </a:fld>
            <a:endParaRPr lang="tr-TR"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Slide Number Placeholder 2">
            <a:extLst>
              <a:ext uri="{FF2B5EF4-FFF2-40B4-BE49-F238E27FC236}">
                <a16:creationId xmlns:a16="http://schemas.microsoft.com/office/drawing/2014/main" id="{9AD79201-FC9B-4FA7-808D-5B3C3CF95728}"/>
              </a:ext>
            </a:extLst>
          </p:cNvPr>
          <p:cNvSpPr>
            <a:spLocks noGrp="1"/>
          </p:cNvSpPr>
          <p:nvPr>
            <p:ph type="sldNum" sz="quarter" idx="10"/>
          </p:nvPr>
        </p:nvSpPr>
        <p:spPr>
          <a:xfrm>
            <a:off x="6553200" y="6245225"/>
            <a:ext cx="2133600" cy="476250"/>
          </a:xfrm>
        </p:spPr>
        <p:txBody>
          <a:bodyPr/>
          <a:lstStyle>
            <a:lvl1pPr>
              <a:defRPr/>
            </a:lvl1pPr>
          </a:lstStyle>
          <a:p>
            <a:fld id="{8E7002D3-6063-4943-BD8E-198411180E57}" type="slidenum">
              <a:rPr lang="en-US" altLang="tr-TR"/>
              <a:pPr/>
              <a:t>‹#›</a:t>
            </a:fld>
            <a:endParaRPr lang="en-US" altLang="tr-TR"/>
          </a:p>
        </p:txBody>
      </p:sp>
    </p:spTree>
    <p:extLst>
      <p:ext uri="{BB962C8B-B14F-4D97-AF65-F5344CB8AC3E}">
        <p14:creationId xmlns:p14="http://schemas.microsoft.com/office/powerpoint/2010/main" val="535969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Slide Number Placeholder 5">
            <a:extLst>
              <a:ext uri="{FF2B5EF4-FFF2-40B4-BE49-F238E27FC236}">
                <a16:creationId xmlns:a16="http://schemas.microsoft.com/office/drawing/2014/main" id="{9C2BFD24-6C52-40D0-AEF6-ED73A9F50589}"/>
              </a:ext>
            </a:extLst>
          </p:cNvPr>
          <p:cNvSpPr>
            <a:spLocks noGrp="1"/>
          </p:cNvSpPr>
          <p:nvPr>
            <p:ph type="sldNum" sz="quarter" idx="10"/>
          </p:nvPr>
        </p:nvSpPr>
        <p:spPr>
          <a:xfrm>
            <a:off x="6553200" y="6245225"/>
            <a:ext cx="2133600" cy="476250"/>
          </a:xfrm>
        </p:spPr>
        <p:txBody>
          <a:bodyPr/>
          <a:lstStyle>
            <a:lvl1pPr>
              <a:defRPr/>
            </a:lvl1pPr>
          </a:lstStyle>
          <a:p>
            <a:fld id="{84C8DF00-CFF6-47FD-AA66-CFCB486148CC}" type="slidenum">
              <a:rPr lang="en-US" altLang="tr-TR"/>
              <a:pPr/>
              <a:t>‹#›</a:t>
            </a:fld>
            <a:endParaRPr lang="en-US" altLang="tr-TR"/>
          </a:p>
        </p:txBody>
      </p:sp>
    </p:spTree>
    <p:extLst>
      <p:ext uri="{BB962C8B-B14F-4D97-AF65-F5344CB8AC3E}">
        <p14:creationId xmlns:p14="http://schemas.microsoft.com/office/powerpoint/2010/main" val="2268792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1"/>
          <p:cNvSpPr>
            <a:spLocks noGrp="1"/>
          </p:cNvSpPr>
          <p:nvPr>
            <p:ph type="title"/>
          </p:nvPr>
        </p:nvSpPr>
        <p:spPr>
          <a:xfrm>
            <a:off x="685800" y="609600"/>
            <a:ext cx="7772400" cy="1143000"/>
          </a:xfrm>
        </p:spPr>
        <p:txBody>
          <a:bodyPr/>
          <a:lstStyle>
            <a:lvl1pPr>
              <a:defRPr b="1">
                <a:solidFill>
                  <a:srgbClr val="FF0000"/>
                </a:solidFill>
                <a:effectLst>
                  <a:outerShdw blurRad="38100" dist="38100" dir="2700000" algn="tl">
                    <a:srgbClr val="000000">
                      <a:alpha val="43137"/>
                    </a:srgbClr>
                  </a:outerShdw>
                </a:effectLst>
              </a:defRPr>
            </a:lvl1pPr>
          </a:lstStyle>
          <a:p>
            <a:r>
              <a:rPr lang="en-US"/>
              <a:t>Click to edit Master title style</a:t>
            </a:r>
          </a:p>
        </p:txBody>
      </p:sp>
      <p:sp>
        <p:nvSpPr>
          <p:cNvPr id="4" name="Rectangle 6">
            <a:extLst>
              <a:ext uri="{FF2B5EF4-FFF2-40B4-BE49-F238E27FC236}">
                <a16:creationId xmlns:a16="http://schemas.microsoft.com/office/drawing/2014/main" id="{4CF01F98-B529-4411-A7E6-B98A754EDAA1}"/>
              </a:ext>
            </a:extLst>
          </p:cNvPr>
          <p:cNvSpPr>
            <a:spLocks noGrp="1" noChangeArrowheads="1"/>
          </p:cNvSpPr>
          <p:nvPr>
            <p:ph type="sldNum" sz="quarter" idx="10"/>
          </p:nvPr>
        </p:nvSpPr>
        <p:spPr/>
        <p:txBody>
          <a:bodyPr/>
          <a:lstStyle>
            <a:lvl1pPr>
              <a:defRPr/>
            </a:lvl1pPr>
          </a:lstStyle>
          <a:p>
            <a:fld id="{F2068D64-A391-4404-B216-EBF33767B4BB}" type="slidenum">
              <a:rPr lang="en-US" altLang="en-US"/>
              <a:pPr/>
              <a:t>‹#›</a:t>
            </a:fld>
            <a:endParaRPr lang="en-US" altLang="en-US"/>
          </a:p>
        </p:txBody>
      </p:sp>
    </p:spTree>
    <p:extLst>
      <p:ext uri="{BB962C8B-B14F-4D97-AF65-F5344CB8AC3E}">
        <p14:creationId xmlns:p14="http://schemas.microsoft.com/office/powerpoint/2010/main" val="183887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effectLst>
                  <a:outerShdw blurRad="38100" dist="38100" dir="2700000" algn="tl">
                    <a:srgbClr val="000000">
                      <a:alpha val="43137"/>
                    </a:srgbClr>
                  </a:outerShdw>
                </a:effectLst>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fld id="{555F802F-368A-4F24-B262-11EA8A32670C}" type="datetime1">
              <a:rPr lang="tr-TR" smtClean="0"/>
              <a:t>21.11.2020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a:xfrm>
            <a:off x="6588224" y="6356350"/>
            <a:ext cx="2126304" cy="365760"/>
          </a:xfrm>
          <a:solidFill>
            <a:schemeClr val="bg1"/>
          </a:solidFill>
        </p:spPr>
        <p:txBody>
          <a:bodyPr/>
          <a:lstStyle/>
          <a:p>
            <a:fld id="{E6FEED06-A45B-49F7-A4E7-E4A0A60926E4}" type="slidenum">
              <a:rPr lang="tr-TR" smtClean="0"/>
              <a:pPr/>
              <a:t>‹#›</a:t>
            </a:fld>
            <a:endParaRPr lang="tr-TR" dirty="0"/>
          </a:p>
        </p:txBody>
      </p:sp>
      <p:sp>
        <p:nvSpPr>
          <p:cNvPr id="8" name="Content Placeholder 7"/>
          <p:cNvSpPr>
            <a:spLocks noGrp="1"/>
          </p:cNvSpPr>
          <p:nvPr>
            <p:ph sz="quarter" idx="1"/>
          </p:nvPr>
        </p:nvSpPr>
        <p:spPr>
          <a:xfrm>
            <a:off x="457200" y="1219200"/>
            <a:ext cx="8229600" cy="4937760"/>
          </a:xfrm>
        </p:spPr>
        <p:txBody>
          <a:bodyPr/>
          <a:lstStyle>
            <a:lvl1pPr>
              <a:spcBef>
                <a:spcPts val="1200"/>
              </a:spcBef>
              <a:defRPr sz="2400" baseline="0">
                <a:latin typeface="Verdana" panose="020B0604030504040204" pitchFamily="34" charset="0"/>
                <a:ea typeface="Verdana" panose="020B0604030504040204" pitchFamily="34" charset="0"/>
                <a:cs typeface="Verdana" panose="020B0604030504040204" pitchFamily="34" charset="0"/>
              </a:defRPr>
            </a:lvl1pPr>
            <a:lvl2pPr>
              <a:defRPr sz="2200" baseline="0">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ABFAF70-DDA6-4CDC-97F8-00F914CB6BFC}" type="datetime1">
              <a:rPr lang="tr-TR" smtClean="0"/>
              <a:t>21.11.2020</a:t>
            </a:fld>
            <a:endParaRPr lang="tr-TR" dirty="0"/>
          </a:p>
        </p:txBody>
      </p:sp>
      <p:sp>
        <p:nvSpPr>
          <p:cNvPr id="5" name="Footer Placeholder 4"/>
          <p:cNvSpPr>
            <a:spLocks noGrp="1"/>
          </p:cNvSpPr>
          <p:nvPr>
            <p:ph type="ftr" sz="quarter" idx="11"/>
          </p:nvPr>
        </p:nvSpPr>
        <p:spPr>
          <a:xfrm>
            <a:off x="2898648" y="6355080"/>
            <a:ext cx="3474720" cy="365760"/>
          </a:xfrm>
        </p:spPr>
        <p:txBody>
          <a:bodyPr/>
          <a:lstStyle/>
          <a:p>
            <a:endParaRPr lang="tr-TR" dirty="0"/>
          </a:p>
        </p:txBody>
      </p:sp>
      <p:sp>
        <p:nvSpPr>
          <p:cNvPr id="6" name="Slide Number Placeholder 5"/>
          <p:cNvSpPr>
            <a:spLocks noGrp="1"/>
          </p:cNvSpPr>
          <p:nvPr>
            <p:ph type="sldNum" sz="quarter" idx="12"/>
          </p:nvPr>
        </p:nvSpPr>
        <p:spPr>
          <a:xfrm>
            <a:off x="1069848" y="6355080"/>
            <a:ext cx="1520952" cy="365760"/>
          </a:xfrm>
        </p:spPr>
        <p:txBody>
          <a:bodyPr/>
          <a:lstStyle/>
          <a:p>
            <a:fld id="{E6FEED06-A45B-49F7-A4E7-E4A0A60926E4}" type="slidenum">
              <a:rPr lang="tr-TR" smtClean="0"/>
              <a:pPr/>
              <a:t>‹#›</a:t>
            </a:fld>
            <a:endParaRPr lang="tr-TR"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D21B167-8725-408F-80B0-2542DEBF769C}" type="datetime1">
              <a:rPr lang="tr-TR" smtClean="0"/>
              <a:t>21.11.2020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E6FEED06-A45B-49F7-A4E7-E4A0A60926E4}" type="slidenum">
              <a:rPr lang="tr-TR" smtClean="0"/>
              <a:pPr/>
              <a:t>‹#›</a:t>
            </a:fld>
            <a:endParaRPr lang="tr-TR"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5841E6E-5227-4A3C-B31E-7A86D5E5E661}" type="datetime1">
              <a:rPr lang="tr-TR" smtClean="0"/>
              <a:t>21.11.2020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E6FEED06-A45B-49F7-A4E7-E4A0A60926E4}" type="slidenum">
              <a:rPr lang="tr-TR" smtClean="0"/>
              <a:pPr/>
              <a:t>‹#›</a:t>
            </a:fld>
            <a:endParaRPr lang="tr-TR"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0A504B5-79D3-4A69-834C-5640EF8FDCA2}" type="datetime1">
              <a:rPr lang="tr-TR" smtClean="0"/>
              <a:t>21.11.2020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E6FEED06-A45B-49F7-A4E7-E4A0A60926E4}" type="slidenum">
              <a:rPr lang="tr-TR" smtClean="0"/>
              <a:pPr/>
              <a:t>‹#›</a:t>
            </a:fld>
            <a:endParaRPr lang="tr-TR"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96C43-4D8A-4345-836E-2F41C4EF00A5}" type="datetime1">
              <a:rPr lang="tr-TR" smtClean="0"/>
              <a:t>21.11.2020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E6FEED06-A45B-49F7-A4E7-E4A0A60926E4}" type="slidenum">
              <a:rPr lang="tr-TR" smtClean="0"/>
              <a:pPr/>
              <a:t>‹#›</a:t>
            </a:fld>
            <a:endParaRPr lang="tr-TR"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C9B8FF0-0428-458C-A9F6-1F2DDE251D6F}" type="datetime1">
              <a:rPr lang="tr-TR" smtClean="0"/>
              <a:t>21.11.2020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E6FEED06-A45B-49F7-A4E7-E4A0A60926E4}" type="slidenum">
              <a:rPr lang="tr-TR" smtClean="0"/>
              <a:pPr/>
              <a:t>‹#›</a:t>
            </a:fld>
            <a:endParaRPr lang="tr-TR"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2E8C252-3E6B-4EFD-B7E9-FABF191D4086}" type="datetime1">
              <a:rPr lang="tr-TR" smtClean="0"/>
              <a:t>21.11.2020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E6FEED06-A45B-49F7-A4E7-E4A0A60926E4}" type="slidenum">
              <a:rPr lang="tr-TR" smtClean="0"/>
              <a:pPr/>
              <a:t>‹#›</a:t>
            </a:fld>
            <a:endParaRPr lang="tr-TR"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ctr"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Rectangle 3"/>
          <p:cNvSpPr/>
          <p:nvPr userDrawn="1"/>
        </p:nvSpPr>
        <p:spPr>
          <a:xfrm>
            <a:off x="323528" y="6237312"/>
            <a:ext cx="576064"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3" name="Slide Number Placeholder 22"/>
          <p:cNvSpPr>
            <a:spLocks noGrp="1"/>
          </p:cNvSpPr>
          <p:nvPr>
            <p:ph type="sldNum" sz="quarter" idx="4"/>
          </p:nvPr>
        </p:nvSpPr>
        <p:spPr>
          <a:xfrm>
            <a:off x="6536975" y="6375608"/>
            <a:ext cx="2139481" cy="365760"/>
          </a:xfrm>
          <a:prstGeom prst="rect">
            <a:avLst/>
          </a:prstGeom>
          <a:solidFill>
            <a:schemeClr val="bg1"/>
          </a:solidFill>
        </p:spPr>
        <p:txBody>
          <a:bodyPr vert="horz"/>
          <a:lstStyle>
            <a:lvl1pPr algn="r" eaLnBrk="1" latinLnBrk="0" hangingPunct="1">
              <a:defRPr kumimoji="0" sz="1400">
                <a:solidFill>
                  <a:schemeClr val="tx2"/>
                </a:solidFill>
              </a:defRPr>
            </a:lvl1pPr>
          </a:lstStyle>
          <a:p>
            <a:fld id="{B0678150-2F3D-4E05-931D-3530E2373772}" type="slidenum">
              <a:rPr lang="tr-TR" smtClean="0"/>
              <a:pPr/>
              <a:t>‹#›</a:t>
            </a:fld>
            <a:endParaRPr lang="tr-TR" dirty="0"/>
          </a:p>
        </p:txBody>
      </p:sp>
      <p:sp>
        <p:nvSpPr>
          <p:cNvPr id="14" name="Date Placeholder 13"/>
          <p:cNvSpPr>
            <a:spLocks noGrp="1"/>
          </p:cNvSpPr>
          <p:nvPr>
            <p:ph type="dt" sz="half" idx="2"/>
          </p:nvPr>
        </p:nvSpPr>
        <p:spPr>
          <a:xfrm>
            <a:off x="467544" y="6342464"/>
            <a:ext cx="2289048" cy="365760"/>
          </a:xfrm>
          <a:prstGeom prst="rect">
            <a:avLst/>
          </a:prstGeom>
        </p:spPr>
        <p:txBody>
          <a:bodyPr vert="horz"/>
          <a:lstStyle>
            <a:lvl1pPr algn="l" eaLnBrk="1" latinLnBrk="0" hangingPunct="1">
              <a:defRPr kumimoji="0" sz="1400">
                <a:solidFill>
                  <a:schemeClr val="tx2"/>
                </a:solidFill>
              </a:defRPr>
            </a:lvl1pPr>
          </a:lstStyle>
          <a:p>
            <a:fld id="{6DE109C3-53C1-462D-9843-750C169896A3}" type="datetime1">
              <a:rPr lang="tr-TR" smtClean="0"/>
              <a:t>21.11.2020</a:t>
            </a:fld>
            <a:endParaRPr lang="tr-T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hf hdr="0" ftr="0" dt="0"/>
  <p:txStyles>
    <p:titleStyle>
      <a:lvl1pPr algn="l" rtl="0" eaLnBrk="1" latinLnBrk="0" hangingPunct="1">
        <a:spcBef>
          <a:spcPct val="0"/>
        </a:spcBef>
        <a:buNone/>
        <a:defRPr kumimoji="0" sz="3200" b="1" kern="1200">
          <a:solidFill>
            <a:srgbClr val="C00000"/>
          </a:solidFill>
          <a:effectLst>
            <a:outerShdw blurRad="38100" dist="38100" dir="2700000" algn="tl">
              <a:srgbClr val="000000">
                <a:alpha val="43137"/>
              </a:srgbClr>
            </a:outerShdw>
          </a:effectLst>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5462-A777-4A90-9589-F859F706EFEB}"/>
              </a:ext>
            </a:extLst>
          </p:cNvPr>
          <p:cNvSpPr>
            <a:spLocks noGrp="1"/>
          </p:cNvSpPr>
          <p:nvPr>
            <p:ph type="ctrTitle"/>
          </p:nvPr>
        </p:nvSpPr>
        <p:spPr/>
        <p:txBody>
          <a:bodyPr>
            <a:normAutofit fontScale="90000"/>
          </a:bodyPr>
          <a:lstStyle/>
          <a:p>
            <a:r>
              <a:rPr lang="tr-TR" dirty="0"/>
              <a:t>İş Hattı (</a:t>
            </a:r>
            <a:r>
              <a:rPr lang="tr-TR" dirty="0" err="1"/>
              <a:t>İng</a:t>
            </a:r>
            <a:r>
              <a:rPr lang="tr-TR" dirty="0"/>
              <a:t>: </a:t>
            </a:r>
            <a:r>
              <a:rPr lang="tr-TR" dirty="0" err="1"/>
              <a:t>Pipeline</a:t>
            </a:r>
            <a:r>
              <a:rPr lang="tr-TR" dirty="0"/>
              <a:t>) Hesaplamalar</a:t>
            </a:r>
            <a:br>
              <a:rPr lang="tr-TR" dirty="0"/>
            </a:br>
            <a:endParaRPr lang="tr-TR" dirty="0"/>
          </a:p>
        </p:txBody>
      </p:sp>
      <p:sp>
        <p:nvSpPr>
          <p:cNvPr id="3" name="Subtitle 2">
            <a:extLst>
              <a:ext uri="{FF2B5EF4-FFF2-40B4-BE49-F238E27FC236}">
                <a16:creationId xmlns:a16="http://schemas.microsoft.com/office/drawing/2014/main" id="{4AD5C6B4-2C02-4D8E-B04B-222414BC2EFB}"/>
              </a:ext>
            </a:extLst>
          </p:cNvPr>
          <p:cNvSpPr>
            <a:spLocks noGrp="1"/>
          </p:cNvSpPr>
          <p:nvPr>
            <p:ph type="subTitle" idx="1"/>
          </p:nvPr>
        </p:nvSpPr>
        <p:spPr/>
        <p:txBody>
          <a:bodyPr/>
          <a:lstStyle/>
          <a:p>
            <a:r>
              <a:rPr lang="tr-TR"/>
              <a:t>Dr. Cengiz Güngör</a:t>
            </a:r>
            <a:endParaRPr lang="tr-TR" dirty="0"/>
          </a:p>
        </p:txBody>
      </p:sp>
      <p:sp>
        <p:nvSpPr>
          <p:cNvPr id="4" name="Slide Number Placeholder 3">
            <a:extLst>
              <a:ext uri="{FF2B5EF4-FFF2-40B4-BE49-F238E27FC236}">
                <a16:creationId xmlns:a16="http://schemas.microsoft.com/office/drawing/2014/main" id="{5CD39DAA-CCF3-4B60-A683-664ACBE82761}"/>
              </a:ext>
            </a:extLst>
          </p:cNvPr>
          <p:cNvSpPr>
            <a:spLocks noGrp="1"/>
          </p:cNvSpPr>
          <p:nvPr>
            <p:ph type="sldNum" sz="quarter" idx="12"/>
          </p:nvPr>
        </p:nvSpPr>
        <p:spPr/>
        <p:txBody>
          <a:bodyPr/>
          <a:lstStyle/>
          <a:p>
            <a:fld id="{E6FEED06-A45B-49F7-A4E7-E4A0A60926E4}" type="slidenum">
              <a:rPr lang="tr-TR" smtClean="0"/>
              <a:pPr/>
              <a:t>1</a:t>
            </a:fld>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5">
            <a:extLst>
              <a:ext uri="{FF2B5EF4-FFF2-40B4-BE49-F238E27FC236}">
                <a16:creationId xmlns:a16="http://schemas.microsoft.com/office/drawing/2014/main" id="{6A3909AB-7027-4738-A028-D833F1040759}"/>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485775" y="3609950"/>
            <a:ext cx="8172450" cy="161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6" name="TextBox 6">
            <a:extLst>
              <a:ext uri="{FF2B5EF4-FFF2-40B4-BE49-F238E27FC236}">
                <a16:creationId xmlns:a16="http://schemas.microsoft.com/office/drawing/2014/main" id="{05553AC1-1768-414B-A20B-8C01CFA6B14A}"/>
              </a:ext>
            </a:extLst>
          </p:cNvPr>
          <p:cNvSpPr txBox="1">
            <a:spLocks noChangeArrowheads="1"/>
          </p:cNvSpPr>
          <p:nvPr/>
        </p:nvSpPr>
        <p:spPr bwMode="auto">
          <a:xfrm>
            <a:off x="990600" y="3733775"/>
            <a:ext cx="1693863"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solidFill>
                  <a:srgbClr val="FF0000"/>
                </a:solidFill>
              </a:rPr>
              <a:t>İşlemci 0</a:t>
            </a:r>
          </a:p>
        </p:txBody>
      </p:sp>
      <p:sp>
        <p:nvSpPr>
          <p:cNvPr id="23557" name="TextBox 7">
            <a:extLst>
              <a:ext uri="{FF2B5EF4-FFF2-40B4-BE49-F238E27FC236}">
                <a16:creationId xmlns:a16="http://schemas.microsoft.com/office/drawing/2014/main" id="{A98BED9B-0719-4898-A5E9-CD1A43858749}"/>
              </a:ext>
            </a:extLst>
          </p:cNvPr>
          <p:cNvSpPr txBox="1">
            <a:spLocks noChangeArrowheads="1"/>
          </p:cNvSpPr>
          <p:nvPr/>
        </p:nvSpPr>
        <p:spPr bwMode="auto">
          <a:xfrm>
            <a:off x="3640138" y="3733775"/>
            <a:ext cx="1693862"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solidFill>
                  <a:srgbClr val="FF0000"/>
                </a:solidFill>
              </a:rPr>
              <a:t>İşlemci 1</a:t>
            </a:r>
          </a:p>
        </p:txBody>
      </p:sp>
      <p:sp>
        <p:nvSpPr>
          <p:cNvPr id="23558" name="TextBox 8">
            <a:extLst>
              <a:ext uri="{FF2B5EF4-FFF2-40B4-BE49-F238E27FC236}">
                <a16:creationId xmlns:a16="http://schemas.microsoft.com/office/drawing/2014/main" id="{3DF453F6-6B92-4F80-BC00-6D4FFBE743A4}"/>
              </a:ext>
            </a:extLst>
          </p:cNvPr>
          <p:cNvSpPr txBox="1">
            <a:spLocks noChangeArrowheads="1"/>
          </p:cNvSpPr>
          <p:nvPr/>
        </p:nvSpPr>
        <p:spPr bwMode="auto">
          <a:xfrm>
            <a:off x="6307138" y="3733775"/>
            <a:ext cx="1693862"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solidFill>
                  <a:srgbClr val="FF0000"/>
                </a:solidFill>
              </a:rPr>
              <a:t>İşlemci 2</a:t>
            </a:r>
          </a:p>
        </p:txBody>
      </p:sp>
      <p:sp>
        <p:nvSpPr>
          <p:cNvPr id="2" name="Title 1">
            <a:extLst>
              <a:ext uri="{FF2B5EF4-FFF2-40B4-BE49-F238E27FC236}">
                <a16:creationId xmlns:a16="http://schemas.microsoft.com/office/drawing/2014/main" id="{83E98856-D78E-47E9-900C-C16EECD325E6}"/>
              </a:ext>
            </a:extLst>
          </p:cNvPr>
          <p:cNvSpPr>
            <a:spLocks noGrp="1"/>
          </p:cNvSpPr>
          <p:nvPr>
            <p:ph type="title"/>
          </p:nvPr>
        </p:nvSpPr>
        <p:spPr/>
        <p:txBody>
          <a:bodyPr/>
          <a:lstStyle/>
          <a:p>
            <a:r>
              <a:rPr lang="tr-TR" dirty="0"/>
              <a:t>İş Dağıtımı</a:t>
            </a:r>
          </a:p>
        </p:txBody>
      </p:sp>
      <p:sp>
        <p:nvSpPr>
          <p:cNvPr id="3" name="Content Placeholder 2">
            <a:extLst>
              <a:ext uri="{FF2B5EF4-FFF2-40B4-BE49-F238E27FC236}">
                <a16:creationId xmlns:a16="http://schemas.microsoft.com/office/drawing/2014/main" id="{51D33C11-560B-4790-B01F-368770D04322}"/>
              </a:ext>
            </a:extLst>
          </p:cNvPr>
          <p:cNvSpPr>
            <a:spLocks noGrp="1"/>
          </p:cNvSpPr>
          <p:nvPr>
            <p:ph sz="quarter" idx="1"/>
          </p:nvPr>
        </p:nvSpPr>
        <p:spPr/>
        <p:txBody>
          <a:bodyPr/>
          <a:lstStyle/>
          <a:p>
            <a:r>
              <a:rPr lang="tr-TR" dirty="0"/>
              <a:t>Eğer bir iş hattında aşamaların sayısı işlemci sayısından çok fazla ise (12 işlem, 3 işlemci gibi), bir grup iş aşaması işlemcilere dağıtılabilir:</a:t>
            </a:r>
          </a:p>
          <a:p>
            <a:endParaRPr lang="tr-TR" dirty="0"/>
          </a:p>
        </p:txBody>
      </p:sp>
      <p:sp>
        <p:nvSpPr>
          <p:cNvPr id="4" name="Slide Number Placeholder 3">
            <a:extLst>
              <a:ext uri="{FF2B5EF4-FFF2-40B4-BE49-F238E27FC236}">
                <a16:creationId xmlns:a16="http://schemas.microsoft.com/office/drawing/2014/main" id="{F72B8EF7-2D38-4B14-9230-1071A956ECB0}"/>
              </a:ext>
            </a:extLst>
          </p:cNvPr>
          <p:cNvSpPr>
            <a:spLocks noGrp="1"/>
          </p:cNvSpPr>
          <p:nvPr>
            <p:ph type="sldNum" sz="quarter" idx="12"/>
          </p:nvPr>
        </p:nvSpPr>
        <p:spPr/>
        <p:txBody>
          <a:bodyPr/>
          <a:lstStyle/>
          <a:p>
            <a:fld id="{E6FEED06-A45B-49F7-A4E7-E4A0A60926E4}" type="slidenum">
              <a:rPr lang="tr-TR" smtClean="0"/>
              <a:pPr/>
              <a:t>10</a:t>
            </a:fld>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a:extLst>
              <a:ext uri="{FF2B5EF4-FFF2-40B4-BE49-F238E27FC236}">
                <a16:creationId xmlns:a16="http://schemas.microsoft.com/office/drawing/2014/main" id="{E7057A69-63BA-4F05-856A-53DB36B11CCE}"/>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914400" y="1981200"/>
            <a:ext cx="7419975"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80" name="Rectangle 6">
            <a:extLst>
              <a:ext uri="{FF2B5EF4-FFF2-40B4-BE49-F238E27FC236}">
                <a16:creationId xmlns:a16="http://schemas.microsoft.com/office/drawing/2014/main" id="{48278416-555B-4E56-A4D7-4603FF39548C}"/>
              </a:ext>
            </a:extLst>
          </p:cNvPr>
          <p:cNvSpPr>
            <a:spLocks noChangeArrowheads="1"/>
          </p:cNvSpPr>
          <p:nvPr/>
        </p:nvSpPr>
        <p:spPr bwMode="auto">
          <a:xfrm>
            <a:off x="304800" y="4648200"/>
            <a:ext cx="85344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2400" b="1">
                <a:solidFill>
                  <a:srgbClr val="FF0000"/>
                </a:solidFill>
              </a:rPr>
              <a:t>Bir öbek (ing: cluster) yapısında iş hattına sıkı sıkıya bağlı olmak en iyi yapı olmayabilir</a:t>
            </a:r>
            <a:r>
              <a:rPr lang="en-US" altLang="tr-TR" sz="2400" b="1">
                <a:solidFill>
                  <a:srgbClr val="FF0000"/>
                </a:solidFill>
              </a:rPr>
              <a:t> – </a:t>
            </a:r>
            <a:r>
              <a:rPr lang="tr-TR" altLang="tr-TR" sz="2400" b="1">
                <a:solidFill>
                  <a:srgbClr val="FF0000"/>
                </a:solidFill>
              </a:rPr>
              <a:t>Ancak direk bağlantıları gerektiğinde değişebilen bir öbek</a:t>
            </a:r>
            <a:r>
              <a:rPr lang="en-US" altLang="tr-TR" sz="2400" b="1">
                <a:solidFill>
                  <a:srgbClr val="FF0000"/>
                </a:solidFill>
              </a:rPr>
              <a:t> </a:t>
            </a:r>
            <a:r>
              <a:rPr lang="tr-TR" altLang="tr-TR" sz="2400" b="1">
                <a:solidFill>
                  <a:srgbClr val="FF0000"/>
                </a:solidFill>
              </a:rPr>
              <a:t>aynı anda pek çok mesaj geçmeyi destekleyebilir</a:t>
            </a:r>
            <a:r>
              <a:rPr lang="en-US" altLang="tr-TR" sz="2400" b="1">
                <a:solidFill>
                  <a:srgbClr val="FF0000"/>
                </a:solidFill>
              </a:rPr>
              <a:t>.</a:t>
            </a:r>
          </a:p>
        </p:txBody>
      </p:sp>
      <p:sp>
        <p:nvSpPr>
          <p:cNvPr id="24581" name="TextBox 7">
            <a:extLst>
              <a:ext uri="{FF2B5EF4-FFF2-40B4-BE49-F238E27FC236}">
                <a16:creationId xmlns:a16="http://schemas.microsoft.com/office/drawing/2014/main" id="{355832F1-BA51-4EF5-8DA4-DA2BC719086A}"/>
              </a:ext>
            </a:extLst>
          </p:cNvPr>
          <p:cNvSpPr txBox="1">
            <a:spLocks noChangeArrowheads="1"/>
          </p:cNvSpPr>
          <p:nvPr/>
        </p:nvSpPr>
        <p:spPr bwMode="auto">
          <a:xfrm>
            <a:off x="1143000" y="2819400"/>
            <a:ext cx="1541463"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Ana</a:t>
            </a:r>
            <a:br>
              <a:rPr lang="tr-TR" altLang="tr-TR" sz="1800"/>
            </a:br>
            <a:r>
              <a:rPr lang="tr-TR" altLang="tr-TR" sz="1800"/>
              <a:t>Bilgisayar</a:t>
            </a:r>
          </a:p>
        </p:txBody>
      </p:sp>
      <p:sp>
        <p:nvSpPr>
          <p:cNvPr id="24582" name="TextBox 8">
            <a:extLst>
              <a:ext uri="{FF2B5EF4-FFF2-40B4-BE49-F238E27FC236}">
                <a16:creationId xmlns:a16="http://schemas.microsoft.com/office/drawing/2014/main" id="{E4DCFEC4-6230-4D31-9572-A9684BFDA41B}"/>
              </a:ext>
            </a:extLst>
          </p:cNvPr>
          <p:cNvSpPr txBox="1">
            <a:spLocks noChangeArrowheads="1"/>
          </p:cNvSpPr>
          <p:nvPr/>
        </p:nvSpPr>
        <p:spPr bwMode="auto">
          <a:xfrm>
            <a:off x="5029200" y="2514600"/>
            <a:ext cx="1541463"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İşlemciler</a:t>
            </a:r>
          </a:p>
        </p:txBody>
      </p:sp>
      <p:sp>
        <p:nvSpPr>
          <p:cNvPr id="24583" name="TextBox 9">
            <a:extLst>
              <a:ext uri="{FF2B5EF4-FFF2-40B4-BE49-F238E27FC236}">
                <a16:creationId xmlns:a16="http://schemas.microsoft.com/office/drawing/2014/main" id="{BC9E6395-460E-46EA-ADC4-B2693729DD21}"/>
              </a:ext>
            </a:extLst>
          </p:cNvPr>
          <p:cNvSpPr txBox="1">
            <a:spLocks noChangeArrowheads="1"/>
          </p:cNvSpPr>
          <p:nvPr/>
        </p:nvSpPr>
        <p:spPr bwMode="auto">
          <a:xfrm>
            <a:off x="4572000" y="2068513"/>
            <a:ext cx="2362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Çok İşlemcili Sistem</a:t>
            </a:r>
          </a:p>
        </p:txBody>
      </p:sp>
      <p:sp>
        <p:nvSpPr>
          <p:cNvPr id="2" name="Title 1">
            <a:extLst>
              <a:ext uri="{FF2B5EF4-FFF2-40B4-BE49-F238E27FC236}">
                <a16:creationId xmlns:a16="http://schemas.microsoft.com/office/drawing/2014/main" id="{E290FA06-4BD6-431B-BC25-08062C99E808}"/>
              </a:ext>
            </a:extLst>
          </p:cNvPr>
          <p:cNvSpPr>
            <a:spLocks noGrp="1"/>
          </p:cNvSpPr>
          <p:nvPr>
            <p:ph type="title"/>
          </p:nvPr>
        </p:nvSpPr>
        <p:spPr>
          <a:xfrm>
            <a:off x="457200" y="152399"/>
            <a:ext cx="8229600" cy="1998663"/>
          </a:xfrm>
        </p:spPr>
        <p:txBody>
          <a:bodyPr>
            <a:normAutofit fontScale="90000"/>
          </a:bodyPr>
          <a:lstStyle/>
          <a:p>
            <a:pPr>
              <a:defRPr/>
            </a:pPr>
            <a:r>
              <a:rPr lang="tr-TR" altLang="tr-TR" sz="3200" b="1" dirty="0">
                <a:effectLst>
                  <a:outerShdw blurRad="38100" dist="38100" dir="2700000" algn="tl">
                    <a:srgbClr val="000000">
                      <a:alpha val="43137"/>
                    </a:srgbClr>
                  </a:outerShdw>
                </a:effectLst>
              </a:rPr>
              <a:t>İş Hattına Uyarlanmış Uygulamalar İçin Hesaplama Platformu</a:t>
            </a:r>
            <a:br>
              <a:rPr lang="en-US" altLang="tr-TR" sz="3200" b="1" dirty="0">
                <a:solidFill>
                  <a:srgbClr val="FF0000"/>
                </a:solidFill>
                <a:effectLst>
                  <a:outerShdw blurRad="38100" dist="38100" dir="2700000" algn="tl">
                    <a:srgbClr val="000000">
                      <a:alpha val="43137"/>
                    </a:srgbClr>
                  </a:outerShdw>
                </a:effectLst>
              </a:rPr>
            </a:br>
            <a:r>
              <a:rPr lang="tr-TR" altLang="tr-TR" sz="2700" b="1" dirty="0">
                <a:solidFill>
                  <a:srgbClr val="0070C0"/>
                </a:solidFill>
                <a:effectLst>
                  <a:outerShdw blurRad="38100" dist="38100" dir="2700000" algn="tl">
                    <a:srgbClr val="000000">
                      <a:alpha val="43137"/>
                    </a:srgbClr>
                  </a:outerShdw>
                </a:effectLst>
              </a:rPr>
              <a:t>Bir hat üzerinde çok işlemcili sistem konfigürasyonu</a:t>
            </a:r>
            <a:br>
              <a:rPr lang="en-US" altLang="tr-TR" sz="2700" b="1" dirty="0">
                <a:solidFill>
                  <a:srgbClr val="0070C0"/>
                </a:solidFill>
                <a:effectLst>
                  <a:outerShdw blurRad="38100" dist="38100" dir="2700000" algn="tl">
                    <a:srgbClr val="000000">
                      <a:alpha val="43137"/>
                    </a:srgbClr>
                  </a:outerShdw>
                </a:effectLst>
              </a:rPr>
            </a:br>
            <a:endParaRPr lang="tr-TR" dirty="0"/>
          </a:p>
        </p:txBody>
      </p:sp>
      <p:sp>
        <p:nvSpPr>
          <p:cNvPr id="4" name="Slide Number Placeholder 3">
            <a:extLst>
              <a:ext uri="{FF2B5EF4-FFF2-40B4-BE49-F238E27FC236}">
                <a16:creationId xmlns:a16="http://schemas.microsoft.com/office/drawing/2014/main" id="{E66977CB-8E27-4EF4-BE11-687D545C3A84}"/>
              </a:ext>
            </a:extLst>
          </p:cNvPr>
          <p:cNvSpPr>
            <a:spLocks noGrp="1"/>
          </p:cNvSpPr>
          <p:nvPr>
            <p:ph type="sldNum" sz="quarter" idx="12"/>
          </p:nvPr>
        </p:nvSpPr>
        <p:spPr/>
        <p:txBody>
          <a:bodyPr/>
          <a:lstStyle/>
          <a:p>
            <a:fld id="{E6FEED06-A45B-49F7-A4E7-E4A0A60926E4}" type="slidenum">
              <a:rPr lang="tr-TR" smtClean="0"/>
              <a:pPr/>
              <a:t>11</a:t>
            </a:fld>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2F70D8-8D45-4CC0-8A4D-0612E53FEBA6}"/>
              </a:ext>
            </a:extLst>
          </p:cNvPr>
          <p:cNvSpPr>
            <a:spLocks noGrp="1"/>
          </p:cNvSpPr>
          <p:nvPr>
            <p:ph type="ctrTitle"/>
          </p:nvPr>
        </p:nvSpPr>
        <p:spPr/>
        <p:txBody>
          <a:bodyPr>
            <a:normAutofit fontScale="90000"/>
          </a:bodyPr>
          <a:lstStyle/>
          <a:p>
            <a:pPr>
              <a:defRPr/>
            </a:pPr>
            <a:r>
              <a:rPr lang="tr-TR" altLang="tr-TR" sz="4000" b="1" dirty="0">
                <a:solidFill>
                  <a:srgbClr val="0070C0"/>
                </a:solidFill>
                <a:effectLst>
                  <a:outerShdw blurRad="38100" dist="38100" dir="2700000" algn="tl">
                    <a:srgbClr val="000000">
                      <a:alpha val="43137"/>
                    </a:srgbClr>
                  </a:outerShdw>
                </a:effectLst>
              </a:rPr>
              <a:t>Örnek</a:t>
            </a:r>
            <a:r>
              <a:rPr lang="en-US" altLang="tr-TR" sz="4000" b="1" dirty="0">
                <a:solidFill>
                  <a:srgbClr val="0070C0"/>
                </a:solidFill>
                <a:effectLst>
                  <a:outerShdw blurRad="38100" dist="38100" dir="2700000" algn="tl">
                    <a:srgbClr val="000000">
                      <a:alpha val="43137"/>
                    </a:srgbClr>
                  </a:outerShdw>
                </a:effectLst>
              </a:rPr>
              <a:t> </a:t>
            </a:r>
            <a:r>
              <a:rPr lang="tr-TR" altLang="tr-TR" sz="4000" b="1" dirty="0">
                <a:solidFill>
                  <a:srgbClr val="0070C0"/>
                </a:solidFill>
                <a:effectLst>
                  <a:outerShdw blurRad="38100" dist="38100" dir="2700000" algn="tl">
                    <a:srgbClr val="000000">
                      <a:alpha val="43137"/>
                    </a:srgbClr>
                  </a:outerShdw>
                </a:effectLst>
              </a:rPr>
              <a:t>İş Hattı Çözümleri</a:t>
            </a:r>
            <a:br>
              <a:rPr lang="tr-TR" altLang="tr-TR" sz="4000" b="1" dirty="0">
                <a:solidFill>
                  <a:srgbClr val="0070C0"/>
                </a:solidFill>
                <a:effectLst>
                  <a:outerShdw blurRad="38100" dist="38100" dir="2700000" algn="tl">
                    <a:srgbClr val="000000">
                      <a:alpha val="43137"/>
                    </a:srgbClr>
                  </a:outerShdw>
                </a:effectLst>
              </a:rPr>
            </a:br>
            <a:br>
              <a:rPr lang="en-US" altLang="tr-TR" sz="4000" b="1" dirty="0">
                <a:solidFill>
                  <a:srgbClr val="0070C0"/>
                </a:solidFill>
                <a:effectLst>
                  <a:outerShdw blurRad="38100" dist="38100" dir="2700000" algn="tl">
                    <a:srgbClr val="000000">
                      <a:alpha val="43137"/>
                    </a:srgbClr>
                  </a:outerShdw>
                </a:effectLst>
              </a:rPr>
            </a:br>
            <a:r>
              <a:rPr lang="en-US" altLang="tr-TR" sz="2800" b="1" dirty="0">
                <a:solidFill>
                  <a:srgbClr val="0070C0"/>
                </a:solidFill>
                <a:effectLst>
                  <a:outerShdw blurRad="38100" dist="38100" dir="2700000" algn="tl">
                    <a:srgbClr val="000000">
                      <a:alpha val="43137"/>
                    </a:srgbClr>
                  </a:outerShdw>
                </a:effectLst>
              </a:rPr>
              <a:t>(</a:t>
            </a:r>
            <a:r>
              <a:rPr lang="tr-TR" altLang="tr-TR" sz="2800" b="1" dirty="0">
                <a:solidFill>
                  <a:srgbClr val="0070C0"/>
                </a:solidFill>
                <a:effectLst>
                  <a:outerShdw blurRad="38100" dist="38100" dir="2700000" algn="tl">
                    <a:srgbClr val="000000">
                      <a:alpha val="43137"/>
                    </a:srgbClr>
                  </a:outerShdw>
                </a:effectLst>
              </a:rPr>
              <a:t>Her hesaplama tipi için örnekler</a:t>
            </a:r>
            <a:r>
              <a:rPr lang="en-US" altLang="tr-TR" sz="2800" b="1" dirty="0">
                <a:solidFill>
                  <a:srgbClr val="0070C0"/>
                </a:solidFill>
                <a:effectLst>
                  <a:outerShdw blurRad="38100" dist="38100" dir="2700000" algn="tl">
                    <a:srgbClr val="000000">
                      <a:alpha val="43137"/>
                    </a:srgbClr>
                  </a:outerShdw>
                </a:effectLst>
              </a:rPr>
              <a:t>)</a:t>
            </a:r>
            <a:endParaRPr lang="tr-TR" sz="2800" dirty="0">
              <a:solidFill>
                <a:srgbClr val="0070C0"/>
              </a:solidFill>
              <a:effectLst>
                <a:outerShdw blurRad="38100" dist="38100" dir="2700000" algn="tl">
                  <a:srgbClr val="000000">
                    <a:alpha val="43137"/>
                  </a:srgbClr>
                </a:outerShdw>
              </a:effectLst>
            </a:endParaRPr>
          </a:p>
        </p:txBody>
      </p:sp>
      <p:sp>
        <p:nvSpPr>
          <p:cNvPr id="5" name="Subtitle 4">
            <a:extLst>
              <a:ext uri="{FF2B5EF4-FFF2-40B4-BE49-F238E27FC236}">
                <a16:creationId xmlns:a16="http://schemas.microsoft.com/office/drawing/2014/main" id="{35A7E7FB-D5A4-4DFF-803B-A06055440518}"/>
              </a:ext>
            </a:extLst>
          </p:cNvPr>
          <p:cNvSpPr>
            <a:spLocks noGrp="1"/>
          </p:cNvSpPr>
          <p:nvPr>
            <p:ph type="subTitle" idx="1"/>
          </p:nvPr>
        </p:nvSpPr>
        <p:spPr/>
        <p:txBody>
          <a:bodyPr/>
          <a:lstStyle/>
          <a:p>
            <a:endParaRPr lang="tr-TR"/>
          </a:p>
        </p:txBody>
      </p:sp>
      <p:sp>
        <p:nvSpPr>
          <p:cNvPr id="3" name="Slide Number Placeholder 2">
            <a:extLst>
              <a:ext uri="{FF2B5EF4-FFF2-40B4-BE49-F238E27FC236}">
                <a16:creationId xmlns:a16="http://schemas.microsoft.com/office/drawing/2014/main" id="{6C745DE9-AC7B-47FD-9BB6-90DE83CB5EA6}"/>
              </a:ext>
            </a:extLst>
          </p:cNvPr>
          <p:cNvSpPr>
            <a:spLocks noGrp="1"/>
          </p:cNvSpPr>
          <p:nvPr>
            <p:ph type="sldNum" sz="quarter" idx="12"/>
          </p:nvPr>
        </p:nvSpPr>
        <p:spPr/>
        <p:txBody>
          <a:bodyPr/>
          <a:lstStyle/>
          <a:p>
            <a:fld id="{E6FEED06-A45B-49F7-A4E7-E4A0A60926E4}" type="slidenum">
              <a:rPr lang="tr-TR" smtClean="0"/>
              <a:pPr/>
              <a:t>12</a:t>
            </a:fld>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5764E2CA-474F-4D2E-B117-75014F0F6CFC}"/>
              </a:ext>
            </a:extLst>
          </p:cNvPr>
          <p:cNvSpPr>
            <a:spLocks noChangeArrowheads="1"/>
          </p:cNvSpPr>
          <p:nvPr/>
        </p:nvSpPr>
        <p:spPr bwMode="auto">
          <a:xfrm>
            <a:off x="3200400" y="1524000"/>
            <a:ext cx="2544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b="1"/>
              <a:t>Sayıları toplama</a:t>
            </a:r>
            <a:endParaRPr lang="en-US" altLang="tr-TR" sz="2400" b="1"/>
          </a:p>
        </p:txBody>
      </p:sp>
      <p:sp>
        <p:nvSpPr>
          <p:cNvPr id="26627" name="Rectangle 6">
            <a:extLst>
              <a:ext uri="{FF2B5EF4-FFF2-40B4-BE49-F238E27FC236}">
                <a16:creationId xmlns:a16="http://schemas.microsoft.com/office/drawing/2014/main" id="{D9B83AE2-A5C9-4D26-9DC5-00586FC5DD65}"/>
              </a:ext>
            </a:extLst>
          </p:cNvPr>
          <p:cNvSpPr>
            <a:spLocks noChangeArrowheads="1"/>
          </p:cNvSpPr>
          <p:nvPr/>
        </p:nvSpPr>
        <p:spPr bwMode="auto">
          <a:xfrm>
            <a:off x="2667000" y="5334000"/>
            <a:ext cx="36479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b="1">
                <a:solidFill>
                  <a:srgbClr val="FF0000"/>
                </a:solidFill>
              </a:rPr>
              <a:t>T</a:t>
            </a:r>
            <a:r>
              <a:rPr lang="tr-TR" altLang="tr-TR" sz="2400" b="1">
                <a:solidFill>
                  <a:srgbClr val="FF0000"/>
                </a:solidFill>
              </a:rPr>
              <a:t>i</a:t>
            </a:r>
            <a:r>
              <a:rPr lang="en-US" altLang="tr-TR" sz="2400" b="1">
                <a:solidFill>
                  <a:srgbClr val="FF0000"/>
                </a:solidFill>
              </a:rPr>
              <a:t>p 1 </a:t>
            </a:r>
            <a:r>
              <a:rPr lang="tr-TR" altLang="tr-TR" sz="2400" b="1">
                <a:solidFill>
                  <a:srgbClr val="FF0000"/>
                </a:solidFill>
              </a:rPr>
              <a:t>iş hattı hesaplama</a:t>
            </a:r>
            <a:endParaRPr lang="en-US" altLang="tr-TR" sz="2400" b="1">
              <a:solidFill>
                <a:srgbClr val="FF0000"/>
              </a:solidFill>
            </a:endParaRPr>
          </a:p>
        </p:txBody>
      </p:sp>
      <p:pic>
        <p:nvPicPr>
          <p:cNvPr id="26628" name="Picture 7">
            <a:extLst>
              <a:ext uri="{FF2B5EF4-FFF2-40B4-BE49-F238E27FC236}">
                <a16:creationId xmlns:a16="http://schemas.microsoft.com/office/drawing/2014/main" id="{71A50BB3-7BF8-4F80-BF1A-8F5728576462}"/>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609600" y="2362200"/>
            <a:ext cx="8034338"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62AB8FEB-9166-4404-8559-456870A10466}"/>
              </a:ext>
            </a:extLst>
          </p:cNvPr>
          <p:cNvSpPr>
            <a:spLocks noGrp="1"/>
          </p:cNvSpPr>
          <p:nvPr>
            <p:ph type="title"/>
          </p:nvPr>
        </p:nvSpPr>
        <p:spPr/>
        <p:txBody>
          <a:bodyPr/>
          <a:lstStyle/>
          <a:p>
            <a:pPr>
              <a:defRPr/>
            </a:pPr>
            <a:r>
              <a:rPr lang="en-US" altLang="tr-TR" dirty="0" err="1"/>
              <a:t>İş</a:t>
            </a:r>
            <a:r>
              <a:rPr lang="en-US" altLang="tr-TR" dirty="0"/>
              <a:t> Hattı Program</a:t>
            </a:r>
            <a:r>
              <a:rPr lang="tr-TR" altLang="tr-TR" dirty="0"/>
              <a:t> </a:t>
            </a:r>
            <a:r>
              <a:rPr lang="en-US" altLang="tr-TR" dirty="0" err="1"/>
              <a:t>Örnek</a:t>
            </a:r>
            <a:r>
              <a:rPr lang="tr-TR" altLang="tr-TR" dirty="0" err="1"/>
              <a:t>leri</a:t>
            </a:r>
            <a:endParaRPr lang="tr-TR" dirty="0"/>
          </a:p>
        </p:txBody>
      </p:sp>
      <p:sp>
        <p:nvSpPr>
          <p:cNvPr id="3" name="Slide Number Placeholder 2">
            <a:extLst>
              <a:ext uri="{FF2B5EF4-FFF2-40B4-BE49-F238E27FC236}">
                <a16:creationId xmlns:a16="http://schemas.microsoft.com/office/drawing/2014/main" id="{CA6314D4-12E4-4E85-A283-3DF114333372}"/>
              </a:ext>
            </a:extLst>
          </p:cNvPr>
          <p:cNvSpPr>
            <a:spLocks noGrp="1"/>
          </p:cNvSpPr>
          <p:nvPr>
            <p:ph type="sldNum" sz="quarter" idx="12"/>
          </p:nvPr>
        </p:nvSpPr>
        <p:spPr/>
        <p:txBody>
          <a:bodyPr/>
          <a:lstStyle/>
          <a:p>
            <a:fld id="{E6FEED06-A45B-49F7-A4E7-E4A0A60926E4}" type="slidenum">
              <a:rPr lang="tr-TR" smtClean="0"/>
              <a:pPr/>
              <a:t>13</a:t>
            </a:fld>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5">
            <a:extLst>
              <a:ext uri="{FF2B5EF4-FFF2-40B4-BE49-F238E27FC236}">
                <a16:creationId xmlns:a16="http://schemas.microsoft.com/office/drawing/2014/main" id="{94EAE495-F8A3-4B58-9AAB-72F03F708F40}"/>
              </a:ext>
            </a:extLst>
          </p:cNvPr>
          <p:cNvSpPr>
            <a:spLocks noChangeArrowheads="1"/>
          </p:cNvSpPr>
          <p:nvPr/>
        </p:nvSpPr>
        <p:spPr bwMode="auto">
          <a:xfrm>
            <a:off x="1676400" y="1295400"/>
            <a:ext cx="67818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(&amp;accumulation, Pi-1);</a:t>
            </a:r>
          </a:p>
          <a:p>
            <a:pPr>
              <a:spcBef>
                <a:spcPct val="0"/>
              </a:spcBef>
              <a:buFontTx/>
              <a:buNone/>
            </a:pPr>
            <a:r>
              <a:rPr lang="en-US" altLang="tr-TR" sz="2000" b="1" dirty="0">
                <a:solidFill>
                  <a:srgbClr val="FF0000"/>
                </a:solidFill>
                <a:latin typeface="Lucida Console" panose="020B0609040504020204" pitchFamily="49" charset="0"/>
              </a:rPr>
              <a:t>accumulation = accumulation + number;</a:t>
            </a:r>
          </a:p>
          <a:p>
            <a:pPr>
              <a:spcBef>
                <a:spcPct val="0"/>
              </a:spcBef>
              <a:buFontTx/>
              <a:buNone/>
            </a:pPr>
            <a:r>
              <a:rPr lang="en-US" altLang="tr-TR" sz="2000" b="1" dirty="0">
                <a:solidFill>
                  <a:srgbClr val="FF0000"/>
                </a:solidFill>
                <a:latin typeface="Lucida Console" panose="020B0609040504020204" pitchFamily="49" charset="0"/>
              </a:rPr>
              <a:t>send(&amp;accumulation, Pi+1);</a:t>
            </a:r>
          </a:p>
        </p:txBody>
      </p:sp>
      <p:sp>
        <p:nvSpPr>
          <p:cNvPr id="27652" name="Rectangle 6">
            <a:extLst>
              <a:ext uri="{FF2B5EF4-FFF2-40B4-BE49-F238E27FC236}">
                <a16:creationId xmlns:a16="http://schemas.microsoft.com/office/drawing/2014/main" id="{ACC98B66-0276-4F04-AC1A-82C21EF3A814}"/>
              </a:ext>
            </a:extLst>
          </p:cNvPr>
          <p:cNvSpPr>
            <a:spLocks noChangeArrowheads="1"/>
          </p:cNvSpPr>
          <p:nvPr/>
        </p:nvSpPr>
        <p:spPr bwMode="auto">
          <a:xfrm>
            <a:off x="990600" y="3124200"/>
            <a:ext cx="64627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Sadece ilk işlemci</a:t>
            </a:r>
            <a:r>
              <a:rPr lang="en-US" altLang="tr-TR" sz="2400"/>
              <a:t> </a:t>
            </a:r>
            <a:r>
              <a:rPr lang="en-US" altLang="tr-TR" sz="2400" i="1"/>
              <a:t>P</a:t>
            </a:r>
            <a:r>
              <a:rPr lang="en-US" altLang="tr-TR" sz="2400" baseline="-25000"/>
              <a:t>0</a:t>
            </a:r>
            <a:r>
              <a:rPr lang="en-US" altLang="tr-TR" sz="2400"/>
              <a:t> </a:t>
            </a:r>
            <a:r>
              <a:rPr lang="tr-TR" altLang="tr-TR" sz="2400"/>
              <a:t>için aşağıdaki yapılacak:</a:t>
            </a:r>
            <a:endParaRPr lang="en-US" altLang="tr-TR" sz="2400"/>
          </a:p>
        </p:txBody>
      </p:sp>
      <p:sp>
        <p:nvSpPr>
          <p:cNvPr id="27653" name="Rectangle 7">
            <a:extLst>
              <a:ext uri="{FF2B5EF4-FFF2-40B4-BE49-F238E27FC236}">
                <a16:creationId xmlns:a16="http://schemas.microsoft.com/office/drawing/2014/main" id="{7B1AD5D3-520E-4449-95DC-DFB34099D7A6}"/>
              </a:ext>
            </a:extLst>
          </p:cNvPr>
          <p:cNvSpPr>
            <a:spLocks noChangeArrowheads="1"/>
          </p:cNvSpPr>
          <p:nvPr/>
        </p:nvSpPr>
        <p:spPr bwMode="auto">
          <a:xfrm>
            <a:off x="1752600" y="3657600"/>
            <a:ext cx="29543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a:solidFill>
                  <a:srgbClr val="FF0000"/>
                </a:solidFill>
                <a:latin typeface="Lucida Console" panose="020B0609040504020204" pitchFamily="49" charset="0"/>
                <a:cs typeface="Arial" panose="020B0604020202020204" pitchFamily="34" charset="0"/>
              </a:rPr>
              <a:t>send(&amp;number, P1);</a:t>
            </a:r>
          </a:p>
        </p:txBody>
      </p:sp>
      <p:sp>
        <p:nvSpPr>
          <p:cNvPr id="27654" name="Rectangle 8">
            <a:extLst>
              <a:ext uri="{FF2B5EF4-FFF2-40B4-BE49-F238E27FC236}">
                <a16:creationId xmlns:a16="http://schemas.microsoft.com/office/drawing/2014/main" id="{75674513-BC7E-4019-B28A-EFE1A9256EC6}"/>
              </a:ext>
            </a:extLst>
          </p:cNvPr>
          <p:cNvSpPr>
            <a:spLocks noChangeArrowheads="1"/>
          </p:cNvSpPr>
          <p:nvPr/>
        </p:nvSpPr>
        <p:spPr bwMode="auto">
          <a:xfrm>
            <a:off x="990600" y="4724400"/>
            <a:ext cx="7243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Ve sadece son işlemci</a:t>
            </a:r>
            <a:r>
              <a:rPr lang="en-US" altLang="tr-TR" sz="2400"/>
              <a:t> </a:t>
            </a:r>
            <a:r>
              <a:rPr lang="en-US" altLang="tr-TR" sz="2400" i="1"/>
              <a:t>P</a:t>
            </a:r>
            <a:r>
              <a:rPr lang="en-US" altLang="tr-TR" sz="2400" i="1" baseline="-25000"/>
              <a:t>n</a:t>
            </a:r>
            <a:r>
              <a:rPr lang="en-US" altLang="tr-TR" sz="2400" baseline="-25000"/>
              <a:t>-1</a:t>
            </a:r>
            <a:r>
              <a:rPr lang="en-US" altLang="tr-TR" sz="2400"/>
              <a:t> </a:t>
            </a:r>
            <a:r>
              <a:rPr lang="tr-TR" altLang="tr-TR" sz="2400"/>
              <a:t>için aşağıdaki yapılacak:</a:t>
            </a:r>
            <a:endParaRPr lang="en-US" altLang="tr-TR" sz="2400"/>
          </a:p>
        </p:txBody>
      </p:sp>
      <p:sp>
        <p:nvSpPr>
          <p:cNvPr id="27655" name="Rectangle 9">
            <a:extLst>
              <a:ext uri="{FF2B5EF4-FFF2-40B4-BE49-F238E27FC236}">
                <a16:creationId xmlns:a16="http://schemas.microsoft.com/office/drawing/2014/main" id="{FEDCA9A5-E1C8-4738-B301-E8BD85D9F7AD}"/>
              </a:ext>
            </a:extLst>
          </p:cNvPr>
          <p:cNvSpPr>
            <a:spLocks noChangeArrowheads="1"/>
          </p:cNvSpPr>
          <p:nvPr/>
        </p:nvSpPr>
        <p:spPr bwMode="auto">
          <a:xfrm>
            <a:off x="1676400" y="5334000"/>
            <a:ext cx="67056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(&amp;number, Pn-2);</a:t>
            </a:r>
          </a:p>
          <a:p>
            <a:pPr>
              <a:spcBef>
                <a:spcPct val="0"/>
              </a:spcBef>
              <a:buFontTx/>
              <a:buNone/>
            </a:pPr>
            <a:r>
              <a:rPr lang="en-US" altLang="tr-TR" sz="2000" b="1" dirty="0">
                <a:solidFill>
                  <a:srgbClr val="FF0000"/>
                </a:solidFill>
                <a:latin typeface="Lucida Console" panose="020B0609040504020204" pitchFamily="49" charset="0"/>
              </a:rPr>
              <a:t>accumulation = accumulation + number;</a:t>
            </a:r>
          </a:p>
        </p:txBody>
      </p:sp>
      <p:sp>
        <p:nvSpPr>
          <p:cNvPr id="2" name="Title 1">
            <a:extLst>
              <a:ext uri="{FF2B5EF4-FFF2-40B4-BE49-F238E27FC236}">
                <a16:creationId xmlns:a16="http://schemas.microsoft.com/office/drawing/2014/main" id="{1E35C857-1152-4836-8870-FEC74E241414}"/>
              </a:ext>
            </a:extLst>
          </p:cNvPr>
          <p:cNvSpPr>
            <a:spLocks noGrp="1"/>
          </p:cNvSpPr>
          <p:nvPr>
            <p:ph type="title"/>
          </p:nvPr>
        </p:nvSpPr>
        <p:spPr/>
        <p:txBody>
          <a:bodyPr>
            <a:normAutofit fontScale="90000"/>
          </a:bodyPr>
          <a:lstStyle/>
          <a:p>
            <a:r>
              <a:rPr lang="tr-TR" dirty="0"/>
              <a:t>İşlemci Pi için temel kod:</a:t>
            </a:r>
            <a:br>
              <a:rPr lang="tr-TR" dirty="0"/>
            </a:br>
            <a:endParaRPr lang="tr-TR" dirty="0"/>
          </a:p>
        </p:txBody>
      </p:sp>
      <p:sp>
        <p:nvSpPr>
          <p:cNvPr id="4" name="Slide Number Placeholder 3">
            <a:extLst>
              <a:ext uri="{FF2B5EF4-FFF2-40B4-BE49-F238E27FC236}">
                <a16:creationId xmlns:a16="http://schemas.microsoft.com/office/drawing/2014/main" id="{A038B6CD-2511-4D7C-B916-2D9344E87EA9}"/>
              </a:ext>
            </a:extLst>
          </p:cNvPr>
          <p:cNvSpPr>
            <a:spLocks noGrp="1"/>
          </p:cNvSpPr>
          <p:nvPr>
            <p:ph type="sldNum" sz="quarter" idx="12"/>
          </p:nvPr>
        </p:nvSpPr>
        <p:spPr/>
        <p:txBody>
          <a:bodyPr/>
          <a:lstStyle/>
          <a:p>
            <a:fld id="{E6FEED06-A45B-49F7-A4E7-E4A0A60926E4}" type="slidenum">
              <a:rPr lang="tr-TR" smtClean="0"/>
              <a:pPr/>
              <a:t>14</a:t>
            </a:fld>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id="{E69A24EF-6321-4510-944B-4E4F54AE5F34}"/>
              </a:ext>
            </a:extLst>
          </p:cNvPr>
          <p:cNvSpPr>
            <a:spLocks noChangeArrowheads="1"/>
          </p:cNvSpPr>
          <p:nvPr/>
        </p:nvSpPr>
        <p:spPr bwMode="auto">
          <a:xfrm>
            <a:off x="685800" y="2024063"/>
            <a:ext cx="8001000" cy="193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a:solidFill>
                  <a:srgbClr val="FF0000"/>
                </a:solidFill>
                <a:latin typeface="Lucida Console" panose="020B0609040504020204" pitchFamily="49" charset="0"/>
              </a:rPr>
              <a:t>if (process &gt; 0) {</a:t>
            </a:r>
          </a:p>
          <a:p>
            <a:pPr>
              <a:spcBef>
                <a:spcPct val="0"/>
              </a:spcBef>
              <a:buFontTx/>
              <a:buNone/>
            </a:pPr>
            <a:r>
              <a:rPr lang="en-US" altLang="tr-TR" sz="2000" b="1" dirty="0">
                <a:solidFill>
                  <a:srgbClr val="FF0000"/>
                </a:solidFill>
                <a:latin typeface="Lucida Console" panose="020B0609040504020204" pitchFamily="49" charset="0"/>
              </a:rPr>
              <a:t>	</a:t>
            </a: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(&amp;accumulation, Pi-1);</a:t>
            </a:r>
          </a:p>
          <a:p>
            <a:pPr>
              <a:spcBef>
                <a:spcPct val="0"/>
              </a:spcBef>
              <a:buFontTx/>
              <a:buNone/>
            </a:pPr>
            <a:r>
              <a:rPr lang="en-US" altLang="tr-TR" sz="2000" b="1" dirty="0">
                <a:solidFill>
                  <a:srgbClr val="FF0000"/>
                </a:solidFill>
                <a:latin typeface="Lucida Console" panose="020B0609040504020204" pitchFamily="49" charset="0"/>
              </a:rPr>
              <a:t>	accumulation = accumulation + number;</a:t>
            </a:r>
          </a:p>
          <a:p>
            <a:pPr>
              <a:spcBef>
                <a:spcPct val="0"/>
              </a:spcBef>
              <a:buFontTx/>
              <a:buNone/>
            </a:pPr>
            <a:r>
              <a:rPr lang="en-US" altLang="tr-TR" sz="2000" b="1" dirty="0">
                <a:solidFill>
                  <a:srgbClr val="FF0000"/>
                </a:solidFill>
                <a:latin typeface="Lucida Console" panose="020B0609040504020204" pitchFamily="49" charset="0"/>
              </a:rPr>
              <a:t>}</a:t>
            </a:r>
          </a:p>
          <a:p>
            <a:pPr>
              <a:spcBef>
                <a:spcPct val="0"/>
              </a:spcBef>
              <a:buFontTx/>
              <a:buNone/>
            </a:pPr>
            <a:r>
              <a:rPr lang="en-US" altLang="tr-TR" sz="2000" b="1" dirty="0">
                <a:solidFill>
                  <a:srgbClr val="FF0000"/>
                </a:solidFill>
                <a:latin typeface="Lucida Console" panose="020B0609040504020204" pitchFamily="49" charset="0"/>
              </a:rPr>
              <a:t>if (process &lt; n-1) </a:t>
            </a:r>
          </a:p>
          <a:p>
            <a:pPr>
              <a:spcBef>
                <a:spcPct val="0"/>
              </a:spcBef>
              <a:buFontTx/>
              <a:buNone/>
            </a:pPr>
            <a:r>
              <a:rPr lang="en-US" altLang="tr-TR" sz="2000" b="1" dirty="0">
                <a:solidFill>
                  <a:srgbClr val="FF0000"/>
                </a:solidFill>
                <a:latin typeface="Lucida Console" panose="020B0609040504020204" pitchFamily="49" charset="0"/>
              </a:rPr>
              <a:t>	send(&amp;accumulation, Pi+1);</a:t>
            </a:r>
          </a:p>
        </p:txBody>
      </p:sp>
      <p:sp>
        <p:nvSpPr>
          <p:cNvPr id="28675" name="Rectangle 6">
            <a:extLst>
              <a:ext uri="{FF2B5EF4-FFF2-40B4-BE49-F238E27FC236}">
                <a16:creationId xmlns:a16="http://schemas.microsoft.com/office/drawing/2014/main" id="{2FB14F6D-EF9C-4F68-A20E-D50A14AEA03C}"/>
              </a:ext>
            </a:extLst>
          </p:cNvPr>
          <p:cNvSpPr>
            <a:spLocks noChangeArrowheads="1"/>
          </p:cNvSpPr>
          <p:nvPr/>
        </p:nvSpPr>
        <p:spPr bwMode="auto">
          <a:xfrm>
            <a:off x="609600" y="4267200"/>
            <a:ext cx="80772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Sonuç en son süreçte elde edilir</a:t>
            </a:r>
            <a:r>
              <a:rPr lang="en-US" altLang="tr-TR" sz="2400"/>
              <a:t>.</a:t>
            </a:r>
          </a:p>
          <a:p>
            <a:pPr>
              <a:spcBef>
                <a:spcPct val="0"/>
              </a:spcBef>
              <a:buFontTx/>
              <a:buNone/>
            </a:pPr>
            <a:endParaRPr lang="en-US" altLang="tr-TR" sz="2400"/>
          </a:p>
          <a:p>
            <a:pPr>
              <a:spcBef>
                <a:spcPct val="0"/>
              </a:spcBef>
              <a:buFontTx/>
              <a:buNone/>
            </a:pPr>
            <a:r>
              <a:rPr lang="tr-TR" altLang="tr-TR" sz="2400"/>
              <a:t>Sadece toplama değil diğer aritmetik işlemler de bu şekilde yapılabilir</a:t>
            </a:r>
            <a:r>
              <a:rPr lang="en-US" altLang="tr-TR" sz="2400"/>
              <a:t>.</a:t>
            </a:r>
          </a:p>
        </p:txBody>
      </p:sp>
      <p:sp>
        <p:nvSpPr>
          <p:cNvPr id="4" name="Title 3">
            <a:extLst>
              <a:ext uri="{FF2B5EF4-FFF2-40B4-BE49-F238E27FC236}">
                <a16:creationId xmlns:a16="http://schemas.microsoft.com/office/drawing/2014/main" id="{E46BF5B8-4F75-4DD9-90A3-4192127EE708}"/>
              </a:ext>
            </a:extLst>
          </p:cNvPr>
          <p:cNvSpPr>
            <a:spLocks noGrp="1"/>
          </p:cNvSpPr>
          <p:nvPr>
            <p:ph type="title"/>
          </p:nvPr>
        </p:nvSpPr>
        <p:spPr/>
        <p:txBody>
          <a:bodyPr/>
          <a:lstStyle/>
          <a:p>
            <a:pPr>
              <a:defRPr/>
            </a:pPr>
            <a:r>
              <a:rPr lang="en-US" altLang="tr-TR" dirty="0"/>
              <a:t>SPMD program</a:t>
            </a:r>
            <a:endParaRPr lang="tr-TR" dirty="0"/>
          </a:p>
        </p:txBody>
      </p:sp>
      <p:sp>
        <p:nvSpPr>
          <p:cNvPr id="3" name="Slide Number Placeholder 2">
            <a:extLst>
              <a:ext uri="{FF2B5EF4-FFF2-40B4-BE49-F238E27FC236}">
                <a16:creationId xmlns:a16="http://schemas.microsoft.com/office/drawing/2014/main" id="{F3249205-3DBD-4D15-9A2A-006D90C435B5}"/>
              </a:ext>
            </a:extLst>
          </p:cNvPr>
          <p:cNvSpPr>
            <a:spLocks noGrp="1"/>
          </p:cNvSpPr>
          <p:nvPr>
            <p:ph type="sldNum" sz="quarter" idx="12"/>
          </p:nvPr>
        </p:nvSpPr>
        <p:spPr/>
        <p:txBody>
          <a:bodyPr/>
          <a:lstStyle/>
          <a:p>
            <a:fld id="{E6FEED06-A45B-49F7-A4E7-E4A0A60926E4}" type="slidenum">
              <a:rPr lang="tr-TR" smtClean="0"/>
              <a:pPr/>
              <a:t>15</a:t>
            </a:fld>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
            <a:extLst>
              <a:ext uri="{FF2B5EF4-FFF2-40B4-BE49-F238E27FC236}">
                <a16:creationId xmlns:a16="http://schemas.microsoft.com/office/drawing/2014/main" id="{21E62027-CE9E-4627-B8F8-17DC7495C70D}"/>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42900" y="2519363"/>
            <a:ext cx="84582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754826D7-7198-4D6F-A220-6BD0256331AE}"/>
              </a:ext>
            </a:extLst>
          </p:cNvPr>
          <p:cNvSpPr>
            <a:spLocks noGrp="1"/>
          </p:cNvSpPr>
          <p:nvPr>
            <p:ph type="title"/>
          </p:nvPr>
        </p:nvSpPr>
        <p:spPr/>
        <p:txBody>
          <a:bodyPr>
            <a:normAutofit fontScale="90000"/>
          </a:bodyPr>
          <a:lstStyle/>
          <a:p>
            <a:pPr>
              <a:defRPr/>
            </a:pPr>
            <a:r>
              <a:rPr lang="tr-TR" altLang="tr-TR" sz="3600" dirty="0"/>
              <a:t>İş Hattına Uyarlanmış Sayı Toplama</a:t>
            </a:r>
            <a:br>
              <a:rPr lang="en-US" altLang="tr-TR" sz="4000" dirty="0"/>
            </a:br>
            <a:r>
              <a:rPr lang="tr-TR" altLang="tr-TR" sz="2800" dirty="0">
                <a:solidFill>
                  <a:srgbClr val="0070C0"/>
                </a:solidFill>
              </a:rPr>
              <a:t>Patron süreç</a:t>
            </a:r>
            <a:r>
              <a:rPr lang="en-US" altLang="tr-TR" sz="2800" dirty="0">
                <a:solidFill>
                  <a:srgbClr val="0070C0"/>
                </a:solidFill>
              </a:rPr>
              <a:t> </a:t>
            </a:r>
            <a:r>
              <a:rPr lang="tr-TR" altLang="tr-TR" sz="2800" dirty="0">
                <a:solidFill>
                  <a:srgbClr val="0070C0"/>
                </a:solidFill>
              </a:rPr>
              <a:t>ve</a:t>
            </a:r>
            <a:r>
              <a:rPr lang="en-US" altLang="tr-TR" sz="2800" dirty="0">
                <a:solidFill>
                  <a:srgbClr val="0070C0"/>
                </a:solidFill>
              </a:rPr>
              <a:t> </a:t>
            </a:r>
            <a:r>
              <a:rPr lang="tr-TR" altLang="tr-TR" sz="2800" dirty="0">
                <a:solidFill>
                  <a:srgbClr val="0070C0"/>
                </a:solidFill>
              </a:rPr>
              <a:t>halka</a:t>
            </a:r>
            <a:r>
              <a:rPr lang="en-US" altLang="tr-TR" sz="2800" dirty="0">
                <a:solidFill>
                  <a:srgbClr val="0070C0"/>
                </a:solidFill>
              </a:rPr>
              <a:t> </a:t>
            </a:r>
            <a:r>
              <a:rPr lang="tr-TR" altLang="tr-TR" sz="2800" dirty="0">
                <a:solidFill>
                  <a:srgbClr val="0070C0"/>
                </a:solidFill>
              </a:rPr>
              <a:t>konfigürasyonu</a:t>
            </a:r>
            <a:endParaRPr lang="tr-TR" sz="3600" dirty="0">
              <a:solidFill>
                <a:srgbClr val="0070C0"/>
              </a:solidFill>
            </a:endParaRPr>
          </a:p>
        </p:txBody>
      </p:sp>
      <p:sp>
        <p:nvSpPr>
          <p:cNvPr id="29701" name="TextBox 10">
            <a:extLst>
              <a:ext uri="{FF2B5EF4-FFF2-40B4-BE49-F238E27FC236}">
                <a16:creationId xmlns:a16="http://schemas.microsoft.com/office/drawing/2014/main" id="{672BC2CB-0725-44B7-94E1-CC7C43D6D809}"/>
              </a:ext>
            </a:extLst>
          </p:cNvPr>
          <p:cNvSpPr txBox="1">
            <a:spLocks noChangeArrowheads="1"/>
          </p:cNvSpPr>
          <p:nvPr/>
        </p:nvSpPr>
        <p:spPr bwMode="auto">
          <a:xfrm>
            <a:off x="323850" y="2593975"/>
            <a:ext cx="180975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Patron süreç</a:t>
            </a:r>
          </a:p>
        </p:txBody>
      </p:sp>
      <p:sp>
        <p:nvSpPr>
          <p:cNvPr id="29702" name="TextBox 11">
            <a:extLst>
              <a:ext uri="{FF2B5EF4-FFF2-40B4-BE49-F238E27FC236}">
                <a16:creationId xmlns:a16="http://schemas.microsoft.com/office/drawing/2014/main" id="{62C17C9B-C9D1-4763-92BB-B98674C05463}"/>
              </a:ext>
            </a:extLst>
          </p:cNvPr>
          <p:cNvSpPr txBox="1">
            <a:spLocks noChangeArrowheads="1"/>
          </p:cNvSpPr>
          <p:nvPr/>
        </p:nvSpPr>
        <p:spPr bwMode="auto">
          <a:xfrm>
            <a:off x="4591050" y="2590800"/>
            <a:ext cx="180975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İşçiler</a:t>
            </a:r>
          </a:p>
        </p:txBody>
      </p:sp>
      <p:sp>
        <p:nvSpPr>
          <p:cNvPr id="29703" name="TextBox 12">
            <a:extLst>
              <a:ext uri="{FF2B5EF4-FFF2-40B4-BE49-F238E27FC236}">
                <a16:creationId xmlns:a16="http://schemas.microsoft.com/office/drawing/2014/main" id="{6C4EAF23-9B82-4068-90CA-AFE9829FF649}"/>
              </a:ext>
            </a:extLst>
          </p:cNvPr>
          <p:cNvSpPr txBox="1">
            <a:spLocks noChangeArrowheads="1"/>
          </p:cNvSpPr>
          <p:nvPr/>
        </p:nvSpPr>
        <p:spPr bwMode="auto">
          <a:xfrm>
            <a:off x="847725" y="3776663"/>
            <a:ext cx="904875" cy="3381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Toplam</a:t>
            </a:r>
          </a:p>
        </p:txBody>
      </p:sp>
      <p:sp>
        <p:nvSpPr>
          <p:cNvPr id="3" name="Slide Number Placeholder 2">
            <a:extLst>
              <a:ext uri="{FF2B5EF4-FFF2-40B4-BE49-F238E27FC236}">
                <a16:creationId xmlns:a16="http://schemas.microsoft.com/office/drawing/2014/main" id="{AA8254C3-DF96-4D32-9C7F-766238B8BFF9}"/>
              </a:ext>
            </a:extLst>
          </p:cNvPr>
          <p:cNvSpPr>
            <a:spLocks noGrp="1"/>
          </p:cNvSpPr>
          <p:nvPr>
            <p:ph type="sldNum" sz="quarter" idx="12"/>
          </p:nvPr>
        </p:nvSpPr>
        <p:spPr/>
        <p:txBody>
          <a:bodyPr/>
          <a:lstStyle/>
          <a:p>
            <a:fld id="{E6FEED06-A45B-49F7-A4E7-E4A0A60926E4}" type="slidenum">
              <a:rPr lang="tr-TR" smtClean="0"/>
              <a:pPr/>
              <a:t>16</a:t>
            </a:fld>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6">
            <a:extLst>
              <a:ext uri="{FF2B5EF4-FFF2-40B4-BE49-F238E27FC236}">
                <a16:creationId xmlns:a16="http://schemas.microsoft.com/office/drawing/2014/main" id="{6AF30FDF-050D-4C45-846D-E8962DD4ED51}"/>
              </a:ext>
            </a:extLst>
          </p:cNvPr>
          <p:cNvSpPr>
            <a:spLocks noChangeArrowheads="1"/>
          </p:cNvSpPr>
          <p:nvPr/>
        </p:nvSpPr>
        <p:spPr bwMode="auto">
          <a:xfrm>
            <a:off x="381000" y="609600"/>
            <a:ext cx="59848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i="1"/>
              <a:t>"</a:t>
            </a:r>
            <a:r>
              <a:rPr lang="en-US" altLang="tr-TR" sz="2400" i="1"/>
              <a:t>insertion sort</a:t>
            </a:r>
            <a:r>
              <a:rPr lang="tr-TR" altLang="tr-TR" sz="2400" i="1"/>
              <a:t>"</a:t>
            </a:r>
            <a:r>
              <a:rPr lang="tr-TR" altLang="tr-TR" sz="2400"/>
              <a:t> algoritmasının paralel şekli;</a:t>
            </a:r>
            <a:endParaRPr lang="en-US" altLang="tr-TR" sz="2400"/>
          </a:p>
        </p:txBody>
      </p:sp>
      <p:sp>
        <p:nvSpPr>
          <p:cNvPr id="2" name="Title 1">
            <a:extLst>
              <a:ext uri="{FF2B5EF4-FFF2-40B4-BE49-F238E27FC236}">
                <a16:creationId xmlns:a16="http://schemas.microsoft.com/office/drawing/2014/main" id="{883C7678-871D-4C00-A7AB-6967D8F5A6D5}"/>
              </a:ext>
            </a:extLst>
          </p:cNvPr>
          <p:cNvSpPr>
            <a:spLocks noGrp="1"/>
          </p:cNvSpPr>
          <p:nvPr>
            <p:ph type="title"/>
          </p:nvPr>
        </p:nvSpPr>
        <p:spPr/>
        <p:txBody>
          <a:bodyPr>
            <a:normAutofit fontScale="90000"/>
          </a:bodyPr>
          <a:lstStyle/>
          <a:p>
            <a:r>
              <a:rPr lang="tr-TR" dirty="0"/>
              <a:t>Sayıları Sıralama</a:t>
            </a:r>
            <a:br>
              <a:rPr lang="tr-TR" dirty="0"/>
            </a:br>
            <a:endParaRPr lang="tr-TR" dirty="0"/>
          </a:p>
        </p:txBody>
      </p:sp>
      <p:sp>
        <p:nvSpPr>
          <p:cNvPr id="30726" name="TextBox 10">
            <a:extLst>
              <a:ext uri="{FF2B5EF4-FFF2-40B4-BE49-F238E27FC236}">
                <a16:creationId xmlns:a16="http://schemas.microsoft.com/office/drawing/2014/main" id="{974EF1E9-EFAF-492D-9AD8-CCFCE1F46BD2}"/>
              </a:ext>
            </a:extLst>
          </p:cNvPr>
          <p:cNvSpPr txBox="1">
            <a:spLocks noChangeArrowheads="1"/>
          </p:cNvSpPr>
          <p:nvPr/>
        </p:nvSpPr>
        <p:spPr bwMode="auto">
          <a:xfrm>
            <a:off x="2905125" y="1066800"/>
            <a:ext cx="981075"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Sayılar</a:t>
            </a:r>
          </a:p>
        </p:txBody>
      </p:sp>
      <p:sp>
        <p:nvSpPr>
          <p:cNvPr id="30727" name="TextBox 11">
            <a:extLst>
              <a:ext uri="{FF2B5EF4-FFF2-40B4-BE49-F238E27FC236}">
                <a16:creationId xmlns:a16="http://schemas.microsoft.com/office/drawing/2014/main" id="{18AB201D-7751-47B7-9903-63156D52F978}"/>
              </a:ext>
            </a:extLst>
          </p:cNvPr>
          <p:cNvSpPr txBox="1">
            <a:spLocks noChangeArrowheads="1"/>
          </p:cNvSpPr>
          <p:nvPr/>
        </p:nvSpPr>
        <p:spPr bwMode="auto">
          <a:xfrm>
            <a:off x="838200" y="3581400"/>
            <a:ext cx="12192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Zaman</a:t>
            </a:r>
          </a:p>
          <a:p>
            <a:pPr algn="ctr">
              <a:spcBef>
                <a:spcPct val="0"/>
              </a:spcBef>
              <a:buFontTx/>
              <a:buNone/>
            </a:pPr>
            <a:r>
              <a:rPr lang="tr-TR" altLang="tr-TR" sz="1600"/>
              <a:t>(döngüler)</a:t>
            </a:r>
          </a:p>
        </p:txBody>
      </p:sp>
      <p:sp>
        <p:nvSpPr>
          <p:cNvPr id="4" name="Slide Number Placeholder 3">
            <a:extLst>
              <a:ext uri="{FF2B5EF4-FFF2-40B4-BE49-F238E27FC236}">
                <a16:creationId xmlns:a16="http://schemas.microsoft.com/office/drawing/2014/main" id="{F25DDD04-952F-48EA-828D-2F024FDC9E9B}"/>
              </a:ext>
            </a:extLst>
          </p:cNvPr>
          <p:cNvSpPr>
            <a:spLocks noGrp="1"/>
          </p:cNvSpPr>
          <p:nvPr>
            <p:ph type="sldNum" sz="quarter" idx="12"/>
          </p:nvPr>
        </p:nvSpPr>
        <p:spPr/>
        <p:txBody>
          <a:bodyPr/>
          <a:lstStyle/>
          <a:p>
            <a:fld id="{E6FEED06-A45B-49F7-A4E7-E4A0A60926E4}" type="slidenum">
              <a:rPr lang="tr-TR" smtClean="0"/>
              <a:pPr/>
              <a:t>17</a:t>
            </a:fld>
            <a:endParaRPr lang="tr-TR" dirty="0"/>
          </a:p>
        </p:txBody>
      </p:sp>
      <p:pic>
        <p:nvPicPr>
          <p:cNvPr id="30722" name="Picture 4">
            <a:extLst>
              <a:ext uri="{FF2B5EF4-FFF2-40B4-BE49-F238E27FC236}">
                <a16:creationId xmlns:a16="http://schemas.microsoft.com/office/drawing/2014/main" id="{B98115AC-A751-46A1-AC94-AD978ED1F95B}"/>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1143000" y="1066800"/>
            <a:ext cx="6400800" cy="53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7" name="Picture 6">
            <a:extLst>
              <a:ext uri="{FF2B5EF4-FFF2-40B4-BE49-F238E27FC236}">
                <a16:creationId xmlns:a16="http://schemas.microsoft.com/office/drawing/2014/main" id="{BBCB637A-EE96-4C14-8933-CA49ED592C73}"/>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04800" y="2325688"/>
            <a:ext cx="8448675"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C2B36864-9F18-485F-A62E-5CD720BEB4D6}"/>
              </a:ext>
            </a:extLst>
          </p:cNvPr>
          <p:cNvSpPr>
            <a:spLocks noGrp="1"/>
          </p:cNvSpPr>
          <p:nvPr>
            <p:ph type="title"/>
          </p:nvPr>
        </p:nvSpPr>
        <p:spPr/>
        <p:txBody>
          <a:bodyPr>
            <a:normAutofit fontScale="90000"/>
          </a:bodyPr>
          <a:lstStyle/>
          <a:p>
            <a:pPr>
              <a:defRPr/>
            </a:pPr>
            <a:r>
              <a:rPr lang="tr-TR" altLang="tr-TR" sz="3600" dirty="0"/>
              <a:t>"I</a:t>
            </a:r>
            <a:r>
              <a:rPr lang="en-US" altLang="tr-TR" sz="3600" dirty="0" err="1"/>
              <a:t>nsertion</a:t>
            </a:r>
            <a:r>
              <a:rPr lang="en-US" altLang="tr-TR" sz="3600" dirty="0"/>
              <a:t> </a:t>
            </a:r>
            <a:r>
              <a:rPr lang="tr-TR" altLang="tr-TR" sz="3600" dirty="0"/>
              <a:t>S</a:t>
            </a:r>
            <a:r>
              <a:rPr lang="en-US" altLang="tr-TR" sz="3600" dirty="0"/>
              <a:t>ort</a:t>
            </a:r>
            <a:r>
              <a:rPr lang="tr-TR" altLang="tr-TR" sz="3600" dirty="0"/>
              <a:t>" İş Hattı Uygulaması</a:t>
            </a:r>
            <a:endParaRPr lang="tr-TR" sz="3600" dirty="0"/>
          </a:p>
        </p:txBody>
      </p:sp>
      <p:sp>
        <p:nvSpPr>
          <p:cNvPr id="31750" name="TextBox 10">
            <a:extLst>
              <a:ext uri="{FF2B5EF4-FFF2-40B4-BE49-F238E27FC236}">
                <a16:creationId xmlns:a16="http://schemas.microsoft.com/office/drawing/2014/main" id="{9CAAF384-A483-492D-9B47-0C9282C54FB0}"/>
              </a:ext>
            </a:extLst>
          </p:cNvPr>
          <p:cNvSpPr txBox="1">
            <a:spLocks noChangeArrowheads="1"/>
          </p:cNvSpPr>
          <p:nvPr/>
        </p:nvSpPr>
        <p:spPr bwMode="auto">
          <a:xfrm>
            <a:off x="457200" y="2946400"/>
            <a:ext cx="19812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Sayıların serisi</a:t>
            </a:r>
          </a:p>
        </p:txBody>
      </p:sp>
      <p:sp>
        <p:nvSpPr>
          <p:cNvPr id="31751" name="TextBox 11">
            <a:extLst>
              <a:ext uri="{FF2B5EF4-FFF2-40B4-BE49-F238E27FC236}">
                <a16:creationId xmlns:a16="http://schemas.microsoft.com/office/drawing/2014/main" id="{6AC3E944-17C8-4BDF-9D37-BE91A04A39D6}"/>
              </a:ext>
            </a:extLst>
          </p:cNvPr>
          <p:cNvSpPr txBox="1">
            <a:spLocks noChangeArrowheads="1"/>
          </p:cNvSpPr>
          <p:nvPr/>
        </p:nvSpPr>
        <p:spPr bwMode="auto">
          <a:xfrm>
            <a:off x="4033838" y="2365375"/>
            <a:ext cx="1071562"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Küçük</a:t>
            </a:r>
            <a:br>
              <a:rPr lang="tr-TR" altLang="tr-TR" sz="1800"/>
            </a:br>
            <a:r>
              <a:rPr lang="tr-TR" altLang="tr-TR" sz="1800"/>
              <a:t>sayılar</a:t>
            </a:r>
          </a:p>
        </p:txBody>
      </p:sp>
      <p:sp>
        <p:nvSpPr>
          <p:cNvPr id="31752" name="TextBox 12">
            <a:extLst>
              <a:ext uri="{FF2B5EF4-FFF2-40B4-BE49-F238E27FC236}">
                <a16:creationId xmlns:a16="http://schemas.microsoft.com/office/drawing/2014/main" id="{F0E36376-27C0-4A41-A474-DBBC8E44355A}"/>
              </a:ext>
            </a:extLst>
          </p:cNvPr>
          <p:cNvSpPr txBox="1">
            <a:spLocks noChangeArrowheads="1"/>
          </p:cNvSpPr>
          <p:nvPr/>
        </p:nvSpPr>
        <p:spPr bwMode="auto">
          <a:xfrm>
            <a:off x="2738438" y="4306888"/>
            <a:ext cx="1833562"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En büyük sayı</a:t>
            </a:r>
          </a:p>
        </p:txBody>
      </p:sp>
      <p:sp>
        <p:nvSpPr>
          <p:cNvPr id="31753" name="TextBox 13">
            <a:extLst>
              <a:ext uri="{FF2B5EF4-FFF2-40B4-BE49-F238E27FC236}">
                <a16:creationId xmlns:a16="http://schemas.microsoft.com/office/drawing/2014/main" id="{66A4FD16-03D2-417E-8CBA-8FDD8E204E54}"/>
              </a:ext>
            </a:extLst>
          </p:cNvPr>
          <p:cNvSpPr txBox="1">
            <a:spLocks noChangeArrowheads="1"/>
          </p:cNvSpPr>
          <p:nvPr/>
        </p:nvSpPr>
        <p:spPr bwMode="auto">
          <a:xfrm>
            <a:off x="4419600" y="4306888"/>
            <a:ext cx="2024063"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Sonraki en büyük</a:t>
            </a:r>
            <a:br>
              <a:rPr lang="tr-TR" altLang="tr-TR" sz="1800"/>
            </a:br>
            <a:r>
              <a:rPr lang="tr-TR" altLang="tr-TR" sz="1800"/>
              <a:t>sayı</a:t>
            </a:r>
          </a:p>
        </p:txBody>
      </p:sp>
      <p:sp>
        <p:nvSpPr>
          <p:cNvPr id="31754" name="Rectangle 6">
            <a:extLst>
              <a:ext uri="{FF2B5EF4-FFF2-40B4-BE49-F238E27FC236}">
                <a16:creationId xmlns:a16="http://schemas.microsoft.com/office/drawing/2014/main" id="{D9295144-8D19-48AE-BF3E-2454007B8B94}"/>
              </a:ext>
            </a:extLst>
          </p:cNvPr>
          <p:cNvSpPr>
            <a:spLocks noChangeArrowheads="1"/>
          </p:cNvSpPr>
          <p:nvPr/>
        </p:nvSpPr>
        <p:spPr bwMode="auto">
          <a:xfrm>
            <a:off x="2667000" y="5334000"/>
            <a:ext cx="3441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dirty="0">
                <a:solidFill>
                  <a:srgbClr val="FF0000"/>
                </a:solidFill>
              </a:rPr>
              <a:t>T</a:t>
            </a:r>
            <a:r>
              <a:rPr lang="tr-TR" altLang="tr-TR" sz="2400" dirty="0">
                <a:solidFill>
                  <a:srgbClr val="FF0000"/>
                </a:solidFill>
              </a:rPr>
              <a:t>i</a:t>
            </a:r>
            <a:r>
              <a:rPr lang="en-US" altLang="tr-TR" sz="2400" dirty="0">
                <a:solidFill>
                  <a:srgbClr val="FF0000"/>
                </a:solidFill>
              </a:rPr>
              <a:t>p </a:t>
            </a:r>
            <a:r>
              <a:rPr lang="tr-TR" altLang="tr-TR" sz="2400" dirty="0">
                <a:solidFill>
                  <a:srgbClr val="FF0000"/>
                </a:solidFill>
              </a:rPr>
              <a:t>2</a:t>
            </a:r>
            <a:r>
              <a:rPr lang="en-US" altLang="tr-TR" sz="2400" dirty="0">
                <a:solidFill>
                  <a:srgbClr val="FF0000"/>
                </a:solidFill>
              </a:rPr>
              <a:t> </a:t>
            </a:r>
            <a:r>
              <a:rPr lang="tr-TR" altLang="tr-TR" sz="2400" dirty="0">
                <a:solidFill>
                  <a:srgbClr val="FF0000"/>
                </a:solidFill>
              </a:rPr>
              <a:t>iş hattı hesaplama</a:t>
            </a:r>
            <a:endParaRPr lang="en-US" altLang="tr-TR" sz="2400" dirty="0">
              <a:solidFill>
                <a:srgbClr val="FF0000"/>
              </a:solidFill>
            </a:endParaRPr>
          </a:p>
        </p:txBody>
      </p:sp>
      <p:sp>
        <p:nvSpPr>
          <p:cNvPr id="31755" name="TextBox 15">
            <a:extLst>
              <a:ext uri="{FF2B5EF4-FFF2-40B4-BE49-F238E27FC236}">
                <a16:creationId xmlns:a16="http://schemas.microsoft.com/office/drawing/2014/main" id="{4A3803FE-776A-4BCC-A309-A70434D8688C}"/>
              </a:ext>
            </a:extLst>
          </p:cNvPr>
          <p:cNvSpPr txBox="1">
            <a:spLocks noChangeArrowheads="1"/>
          </p:cNvSpPr>
          <p:nvPr/>
        </p:nvSpPr>
        <p:spPr bwMode="auto">
          <a:xfrm>
            <a:off x="3025775" y="3197225"/>
            <a:ext cx="1143000"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Karşılaştır</a:t>
            </a:r>
          </a:p>
        </p:txBody>
      </p:sp>
      <p:sp>
        <p:nvSpPr>
          <p:cNvPr id="3" name="Slide Number Placeholder 2">
            <a:extLst>
              <a:ext uri="{FF2B5EF4-FFF2-40B4-BE49-F238E27FC236}">
                <a16:creationId xmlns:a16="http://schemas.microsoft.com/office/drawing/2014/main" id="{2221A4B9-8157-43AC-9DF5-F96CD7E063F7}"/>
              </a:ext>
            </a:extLst>
          </p:cNvPr>
          <p:cNvSpPr>
            <a:spLocks noGrp="1"/>
          </p:cNvSpPr>
          <p:nvPr>
            <p:ph type="sldNum" sz="quarter" idx="12"/>
          </p:nvPr>
        </p:nvSpPr>
        <p:spPr/>
        <p:txBody>
          <a:bodyPr/>
          <a:lstStyle/>
          <a:p>
            <a:fld id="{E6FEED06-A45B-49F7-A4E7-E4A0A60926E4}" type="slidenum">
              <a:rPr lang="tr-TR" smtClean="0"/>
              <a:pPr/>
              <a:t>18</a:t>
            </a:fld>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a:extLst>
              <a:ext uri="{FF2B5EF4-FFF2-40B4-BE49-F238E27FC236}">
                <a16:creationId xmlns:a16="http://schemas.microsoft.com/office/drawing/2014/main" id="{5BA6D270-620C-41E4-8049-0CA222A4F4F4}"/>
              </a:ext>
            </a:extLst>
          </p:cNvPr>
          <p:cNvSpPr>
            <a:spLocks noChangeArrowheads="1"/>
          </p:cNvSpPr>
          <p:nvPr/>
        </p:nvSpPr>
        <p:spPr bwMode="auto">
          <a:xfrm>
            <a:off x="1752600" y="2057400"/>
            <a:ext cx="6705600" cy="169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(&amp;number, Pi-1);</a:t>
            </a:r>
          </a:p>
          <a:p>
            <a:pPr>
              <a:spcBef>
                <a:spcPct val="0"/>
              </a:spcBef>
              <a:buFontTx/>
              <a:buNone/>
            </a:pPr>
            <a:r>
              <a:rPr lang="en-US" altLang="tr-TR" sz="2000" b="1" dirty="0">
                <a:solidFill>
                  <a:srgbClr val="FF0000"/>
                </a:solidFill>
                <a:latin typeface="Lucida Console" panose="020B0609040504020204" pitchFamily="49" charset="0"/>
              </a:rPr>
              <a:t>if (number &gt; x) {</a:t>
            </a:r>
          </a:p>
          <a:p>
            <a:pPr>
              <a:spcBef>
                <a:spcPct val="0"/>
              </a:spcBef>
              <a:buFontTx/>
              <a:buNone/>
            </a:pPr>
            <a:r>
              <a:rPr lang="en-US" altLang="tr-TR" sz="2000" b="1" dirty="0">
                <a:solidFill>
                  <a:srgbClr val="FF0000"/>
                </a:solidFill>
                <a:latin typeface="Lucida Console" panose="020B0609040504020204" pitchFamily="49" charset="0"/>
              </a:rPr>
              <a:t>	send(&amp;x, Pi+1);</a:t>
            </a:r>
          </a:p>
          <a:p>
            <a:pPr>
              <a:spcBef>
                <a:spcPct val="0"/>
              </a:spcBef>
              <a:buFontTx/>
              <a:buNone/>
            </a:pPr>
            <a:r>
              <a:rPr lang="en-US" altLang="tr-TR" sz="2000" b="1" dirty="0">
                <a:solidFill>
                  <a:srgbClr val="FF0000"/>
                </a:solidFill>
                <a:latin typeface="Lucida Console" panose="020B0609040504020204" pitchFamily="49" charset="0"/>
              </a:rPr>
              <a:t>	x = number;</a:t>
            </a:r>
          </a:p>
          <a:p>
            <a:pPr>
              <a:spcBef>
                <a:spcPct val="0"/>
              </a:spcBef>
              <a:buFontTx/>
              <a:buNone/>
            </a:pPr>
            <a:r>
              <a:rPr lang="en-US" altLang="tr-TR" sz="2000" b="1" dirty="0">
                <a:solidFill>
                  <a:srgbClr val="FF0000"/>
                </a:solidFill>
                <a:latin typeface="Lucida Console" panose="020B0609040504020204" pitchFamily="49" charset="0"/>
              </a:rPr>
              <a:t>} else send(&amp;number, Pi+1);</a:t>
            </a:r>
          </a:p>
        </p:txBody>
      </p:sp>
      <p:sp>
        <p:nvSpPr>
          <p:cNvPr id="32772" name="Rectangle 6">
            <a:extLst>
              <a:ext uri="{FF2B5EF4-FFF2-40B4-BE49-F238E27FC236}">
                <a16:creationId xmlns:a16="http://schemas.microsoft.com/office/drawing/2014/main" id="{FB037F7B-C1A0-4E03-8618-80E3CCB7FB29}"/>
              </a:ext>
            </a:extLst>
          </p:cNvPr>
          <p:cNvSpPr>
            <a:spLocks noChangeArrowheads="1"/>
          </p:cNvSpPr>
          <p:nvPr/>
        </p:nvSpPr>
        <p:spPr bwMode="auto">
          <a:xfrm>
            <a:off x="838200" y="4876800"/>
            <a:ext cx="76962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i="1"/>
              <a:t>n </a:t>
            </a:r>
            <a:r>
              <a:rPr lang="en-US" altLang="tr-TR" sz="2400"/>
              <a:t>s</a:t>
            </a:r>
            <a:r>
              <a:rPr lang="tr-TR" altLang="tr-TR" sz="2400"/>
              <a:t>ayı varsa,</a:t>
            </a:r>
            <a:r>
              <a:rPr lang="en-US" altLang="tr-TR" sz="2400"/>
              <a:t> </a:t>
            </a:r>
            <a:r>
              <a:rPr lang="en-US" altLang="tr-TR" sz="2400" i="1"/>
              <a:t>i</a:t>
            </a:r>
            <a:r>
              <a:rPr lang="tr-TR" altLang="tr-TR" sz="2400"/>
              <a:t>.inci</a:t>
            </a:r>
            <a:r>
              <a:rPr lang="en-US" altLang="tr-TR" sz="2400"/>
              <a:t> </a:t>
            </a:r>
            <a:r>
              <a:rPr lang="tr-TR" altLang="tr-TR" sz="2400"/>
              <a:t>sayı süreç</a:t>
            </a:r>
            <a:r>
              <a:rPr lang="en-US" altLang="tr-TR" sz="2400"/>
              <a:t> = </a:t>
            </a:r>
            <a:r>
              <a:rPr lang="en-US" altLang="tr-TR" sz="2400" i="1"/>
              <a:t>n </a:t>
            </a:r>
            <a:r>
              <a:rPr lang="en-US" altLang="tr-TR" sz="2400"/>
              <a:t>- </a:t>
            </a:r>
            <a:r>
              <a:rPr lang="en-US" altLang="tr-TR" sz="2400" i="1"/>
              <a:t>i</a:t>
            </a:r>
            <a:r>
              <a:rPr lang="tr-TR" altLang="tr-TR" sz="2400"/>
              <a:t>  tarafından işlenir</a:t>
            </a:r>
            <a:endParaRPr lang="en-US" altLang="tr-TR" sz="2400"/>
          </a:p>
          <a:p>
            <a:pPr>
              <a:spcBef>
                <a:spcPct val="0"/>
              </a:spcBef>
              <a:buFontTx/>
              <a:buNone/>
            </a:pPr>
            <a:r>
              <a:rPr lang="tr-TR" altLang="tr-TR" sz="2400"/>
              <a:t>İşlem tekrar adedi</a:t>
            </a:r>
            <a:r>
              <a:rPr lang="en-US" altLang="tr-TR" sz="2400"/>
              <a:t> = </a:t>
            </a:r>
            <a:r>
              <a:rPr lang="en-US" altLang="tr-TR" sz="2400" i="1"/>
              <a:t>n </a:t>
            </a:r>
            <a:r>
              <a:rPr lang="en-US" altLang="tr-TR" sz="2400"/>
              <a:t>- </a:t>
            </a:r>
            <a:r>
              <a:rPr lang="en-US" altLang="tr-TR" sz="2400" i="1"/>
              <a:t>i </a:t>
            </a:r>
            <a:r>
              <a:rPr lang="en-US" altLang="tr-TR" sz="2400"/>
              <a:t>- 1</a:t>
            </a:r>
          </a:p>
          <a:p>
            <a:pPr>
              <a:spcBef>
                <a:spcPct val="0"/>
              </a:spcBef>
              <a:buFontTx/>
              <a:buNone/>
            </a:pPr>
            <a:r>
              <a:rPr lang="tr-TR" altLang="tr-TR" sz="2400"/>
              <a:t>Bundan dolayı basit bir döngü yeterlidir</a:t>
            </a:r>
            <a:r>
              <a:rPr lang="en-US" altLang="tr-TR" sz="2400"/>
              <a:t>.</a:t>
            </a:r>
          </a:p>
        </p:txBody>
      </p:sp>
      <p:sp>
        <p:nvSpPr>
          <p:cNvPr id="2" name="Title 1">
            <a:extLst>
              <a:ext uri="{FF2B5EF4-FFF2-40B4-BE49-F238E27FC236}">
                <a16:creationId xmlns:a16="http://schemas.microsoft.com/office/drawing/2014/main" id="{5D8599A8-ACD0-4E03-9E38-5ECAAB6AA4BD}"/>
              </a:ext>
            </a:extLst>
          </p:cNvPr>
          <p:cNvSpPr>
            <a:spLocks noGrp="1"/>
          </p:cNvSpPr>
          <p:nvPr>
            <p:ph type="title"/>
          </p:nvPr>
        </p:nvSpPr>
        <p:spPr/>
        <p:txBody>
          <a:bodyPr>
            <a:normAutofit/>
          </a:bodyPr>
          <a:lstStyle/>
          <a:p>
            <a:r>
              <a:rPr lang="tr-TR" dirty="0"/>
              <a:t>İşlemci Pi için temel kod:</a:t>
            </a:r>
          </a:p>
        </p:txBody>
      </p:sp>
      <p:sp>
        <p:nvSpPr>
          <p:cNvPr id="4" name="Slide Number Placeholder 3">
            <a:extLst>
              <a:ext uri="{FF2B5EF4-FFF2-40B4-BE49-F238E27FC236}">
                <a16:creationId xmlns:a16="http://schemas.microsoft.com/office/drawing/2014/main" id="{3F20769B-EACF-4008-8C3F-FFE1E490A4C6}"/>
              </a:ext>
            </a:extLst>
          </p:cNvPr>
          <p:cNvSpPr>
            <a:spLocks noGrp="1"/>
          </p:cNvSpPr>
          <p:nvPr>
            <p:ph type="sldNum" sz="quarter" idx="12"/>
          </p:nvPr>
        </p:nvSpPr>
        <p:spPr/>
        <p:txBody>
          <a:bodyPr/>
          <a:lstStyle/>
          <a:p>
            <a:fld id="{E6FEED06-A45B-49F7-A4E7-E4A0A60926E4}" type="slidenum">
              <a:rPr lang="tr-TR" smtClean="0"/>
              <a:pPr/>
              <a:t>19</a:t>
            </a:fld>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a:extLst>
              <a:ext uri="{FF2B5EF4-FFF2-40B4-BE49-F238E27FC236}">
                <a16:creationId xmlns:a16="http://schemas.microsoft.com/office/drawing/2014/main" id="{F4F8AE70-A5A4-4B12-B693-1904A3DBF5AC}"/>
              </a:ext>
            </a:extLst>
          </p:cNvPr>
          <p:cNvPicPr>
            <a:picLocks noChangeAspect="1" noChangeArrowheads="1"/>
          </p:cNvPicPr>
          <p:nvPr/>
        </p:nvPicPr>
        <p:blipFill>
          <a:blip r:embed="rId2">
            <a:lum bright="-6000" contrast="24000"/>
            <a:extLst>
              <a:ext uri="{28A0092B-C50C-407E-A947-70E740481C1C}">
                <a14:useLocalDpi xmlns:a14="http://schemas.microsoft.com/office/drawing/2010/main" val="0"/>
              </a:ext>
            </a:extLst>
          </a:blip>
          <a:srcRect/>
          <a:stretch>
            <a:fillRect/>
          </a:stretch>
        </p:blipFill>
        <p:spPr bwMode="auto">
          <a:xfrm>
            <a:off x="742950" y="4352925"/>
            <a:ext cx="7486650"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a:extLst>
              <a:ext uri="{FF2B5EF4-FFF2-40B4-BE49-F238E27FC236}">
                <a16:creationId xmlns:a16="http://schemas.microsoft.com/office/drawing/2014/main" id="{DE92B5AF-D2FE-4288-BB52-2FF22A560C5B}"/>
              </a:ext>
            </a:extLst>
          </p:cNvPr>
          <p:cNvSpPr>
            <a:spLocks noGrp="1"/>
          </p:cNvSpPr>
          <p:nvPr>
            <p:ph type="title"/>
          </p:nvPr>
        </p:nvSpPr>
        <p:spPr/>
        <p:txBody>
          <a:bodyPr/>
          <a:lstStyle/>
          <a:p>
            <a:pPr>
              <a:defRPr/>
            </a:pPr>
            <a:r>
              <a:rPr lang="tr-TR" altLang="tr-TR" dirty="0"/>
              <a:t>İş-hattına Uyarlanmış Hesaplamalar</a:t>
            </a:r>
            <a:endParaRPr lang="tr-TR" dirty="0"/>
          </a:p>
        </p:txBody>
      </p:sp>
      <p:sp>
        <p:nvSpPr>
          <p:cNvPr id="14340" name="Content Placeholder 3">
            <a:extLst>
              <a:ext uri="{FF2B5EF4-FFF2-40B4-BE49-F238E27FC236}">
                <a16:creationId xmlns:a16="http://schemas.microsoft.com/office/drawing/2014/main" id="{FB5C75CC-B00C-4180-BD43-77D4751CA3C7}"/>
              </a:ext>
            </a:extLst>
          </p:cNvPr>
          <p:cNvSpPr>
            <a:spLocks noGrp="1"/>
          </p:cNvSpPr>
          <p:nvPr>
            <p:ph sz="quarter" idx="1"/>
          </p:nvPr>
        </p:nvSpPr>
        <p:spPr/>
        <p:txBody>
          <a:bodyPr/>
          <a:lstStyle/>
          <a:p>
            <a:r>
              <a:rPr lang="tr-TR" altLang="tr-TR"/>
              <a:t>Problemi seri mantıkla, biri bitince diğeri başlayan  bir seri iş parçacığına böleriz.</a:t>
            </a:r>
            <a:r>
              <a:rPr lang="en-US" altLang="tr-TR"/>
              <a:t> </a:t>
            </a:r>
            <a:r>
              <a:rPr lang="tr-TR" altLang="tr-TR"/>
              <a:t>Her iş parçacığı</a:t>
            </a:r>
            <a:r>
              <a:rPr lang="en-US" altLang="tr-TR"/>
              <a:t> </a:t>
            </a:r>
            <a:r>
              <a:rPr lang="tr-TR" altLang="tr-TR"/>
              <a:t>bağımsız bir işlemci tarafından yürütülür.</a:t>
            </a:r>
          </a:p>
        </p:txBody>
      </p:sp>
      <p:sp>
        <p:nvSpPr>
          <p:cNvPr id="4" name="Slide Number Placeholder 3">
            <a:extLst>
              <a:ext uri="{FF2B5EF4-FFF2-40B4-BE49-F238E27FC236}">
                <a16:creationId xmlns:a16="http://schemas.microsoft.com/office/drawing/2014/main" id="{583DBAC1-E40A-4182-9113-9A91C7339846}"/>
              </a:ext>
            </a:extLst>
          </p:cNvPr>
          <p:cNvSpPr>
            <a:spLocks noGrp="1"/>
          </p:cNvSpPr>
          <p:nvPr>
            <p:ph type="sldNum" sz="quarter" idx="12"/>
          </p:nvPr>
        </p:nvSpPr>
        <p:spPr/>
        <p:txBody>
          <a:bodyPr/>
          <a:lstStyle/>
          <a:p>
            <a:fld id="{E6FEED06-A45B-49F7-A4E7-E4A0A60926E4}" type="slidenum">
              <a:rPr lang="tr-TR" smtClean="0"/>
              <a:pPr/>
              <a:t>2</a:t>
            </a:fld>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50C05-3870-4569-BA14-3F9D69418FC3}"/>
              </a:ext>
            </a:extLst>
          </p:cNvPr>
          <p:cNvSpPr>
            <a:spLocks noGrp="1"/>
          </p:cNvSpPr>
          <p:nvPr>
            <p:ph type="title"/>
          </p:nvPr>
        </p:nvSpPr>
        <p:spPr/>
        <p:txBody>
          <a:bodyPr>
            <a:normAutofit/>
          </a:bodyPr>
          <a:lstStyle/>
          <a:p>
            <a:pPr>
              <a:defRPr/>
            </a:pPr>
            <a:r>
              <a:rPr lang="tr-TR" sz="3600" dirty="0"/>
              <a:t>Örnek kod</a:t>
            </a:r>
          </a:p>
        </p:txBody>
      </p:sp>
      <p:sp>
        <p:nvSpPr>
          <p:cNvPr id="33795" name="Content Placeholder 2">
            <a:extLst>
              <a:ext uri="{FF2B5EF4-FFF2-40B4-BE49-F238E27FC236}">
                <a16:creationId xmlns:a16="http://schemas.microsoft.com/office/drawing/2014/main" id="{2B85A5FA-66E5-427D-8D01-B2BC7D2401F2}"/>
              </a:ext>
            </a:extLst>
          </p:cNvPr>
          <p:cNvSpPr>
            <a:spLocks noGrp="1"/>
          </p:cNvSpPr>
          <p:nvPr>
            <p:ph sz="quarter" idx="1"/>
          </p:nvPr>
        </p:nvSpPr>
        <p:spPr/>
        <p:txBody>
          <a:bodyPr>
            <a:normAutofit fontScale="85000" lnSpcReduction="20000"/>
          </a:bodyPr>
          <a:lstStyle/>
          <a:p>
            <a:pPr marL="0" indent="0">
              <a:buFontTx/>
              <a:buNone/>
            </a:pPr>
            <a:r>
              <a:rPr lang="tr-TR" altLang="tr-TR" sz="1800">
                <a:latin typeface="Lucida Console" panose="020B0609040504020204" pitchFamily="49" charset="0"/>
              </a:rPr>
              <a:t>/**********************************</a:t>
            </a:r>
            <a:br>
              <a:rPr lang="tr-TR" altLang="tr-TR" sz="1800">
                <a:latin typeface="Lucida Console" panose="020B0609040504020204" pitchFamily="49" charset="0"/>
              </a:rPr>
            </a:br>
            <a:r>
              <a:rPr lang="tr-TR" altLang="tr-TR" sz="1800">
                <a:latin typeface="Lucida Console" panose="020B0609040504020204" pitchFamily="49" charset="0"/>
              </a:rPr>
              <a:t>Insertion Sort</a:t>
            </a:r>
          </a:p>
          <a:p>
            <a:pPr marL="0" indent="0">
              <a:buFontTx/>
              <a:buNone/>
            </a:pPr>
            <a:r>
              <a:rPr lang="tr-TR" altLang="tr-TR" sz="1800">
                <a:latin typeface="Lucida Console" panose="020B0609040504020204" pitchFamily="49" charset="0"/>
              </a:rPr>
              <a:t>***********************************/</a:t>
            </a:r>
          </a:p>
          <a:p>
            <a:pPr marL="0" indent="0">
              <a:buFontTx/>
              <a:buNone/>
            </a:pPr>
            <a:r>
              <a:rPr lang="tr-TR" altLang="tr-TR" sz="1800">
                <a:latin typeface="Lucida Console" panose="020B0609040504020204" pitchFamily="49" charset="0"/>
              </a:rPr>
              <a:t>#include &lt;math.h&gt;        </a:t>
            </a:r>
          </a:p>
          <a:p>
            <a:pPr marL="0" indent="0">
              <a:buFontTx/>
              <a:buNone/>
            </a:pPr>
            <a:r>
              <a:rPr lang="tr-TR" altLang="tr-TR" sz="1800">
                <a:latin typeface="Lucida Console" panose="020B0609040504020204" pitchFamily="49" charset="0"/>
              </a:rPr>
              <a:t>#include &lt;iostream&gt;</a:t>
            </a:r>
          </a:p>
          <a:p>
            <a:pPr marL="0" indent="0">
              <a:buFontTx/>
              <a:buNone/>
            </a:pPr>
            <a:r>
              <a:rPr lang="tr-TR" altLang="tr-TR" sz="1800">
                <a:latin typeface="Lucida Console" panose="020B0609040504020204" pitchFamily="49" charset="0"/>
              </a:rPr>
              <a:t>#include &lt;stdlib.h&gt;</a:t>
            </a:r>
          </a:p>
          <a:p>
            <a:pPr marL="0" indent="0">
              <a:buFontTx/>
              <a:buNone/>
            </a:pPr>
            <a:r>
              <a:rPr lang="tr-TR" altLang="tr-TR" sz="1800">
                <a:latin typeface="Lucida Console" panose="020B0609040504020204" pitchFamily="49" charset="0"/>
              </a:rPr>
              <a:t>#include &lt;mpi.h&gt;</a:t>
            </a:r>
          </a:p>
          <a:p>
            <a:pPr marL="0" indent="0">
              <a:buFontTx/>
              <a:buNone/>
            </a:pPr>
            <a:endParaRPr lang="tr-TR" altLang="tr-TR" sz="1800">
              <a:latin typeface="Lucida Console" panose="020B0609040504020204" pitchFamily="49" charset="0"/>
            </a:endParaRPr>
          </a:p>
          <a:p>
            <a:pPr marL="0" indent="0">
              <a:buFontTx/>
              <a:buNone/>
            </a:pPr>
            <a:r>
              <a:rPr lang="tr-TR" altLang="tr-TR" sz="1800">
                <a:latin typeface="Lucida Console" panose="020B0609040504020204" pitchFamily="49" charset="0"/>
              </a:rPr>
              <a:t>using namespace std;</a:t>
            </a:r>
          </a:p>
          <a:p>
            <a:pPr marL="0" indent="0">
              <a:buFontTx/>
              <a:buNone/>
            </a:pPr>
            <a:endParaRPr lang="tr-TR" altLang="tr-TR" sz="1800">
              <a:latin typeface="Lucida Console" panose="020B0609040504020204" pitchFamily="49" charset="0"/>
            </a:endParaRPr>
          </a:p>
          <a:p>
            <a:pPr marL="0" indent="0">
              <a:buFontTx/>
              <a:buNone/>
            </a:pPr>
            <a:r>
              <a:rPr lang="tr-TR" altLang="tr-TR" sz="1800">
                <a:latin typeface="Lucida Console" panose="020B0609040504020204" pitchFamily="49" charset="0"/>
              </a:rPr>
              <a:t>int main(int argc, char *argv[]){  </a:t>
            </a:r>
          </a:p>
          <a:p>
            <a:pPr marL="0" indent="0">
              <a:buFontTx/>
              <a:buNone/>
            </a:pPr>
            <a:r>
              <a:rPr lang="tr-TR" altLang="tr-TR" sz="1800">
                <a:latin typeface="Lucida Console" panose="020B0609040504020204" pitchFamily="49" charset="0"/>
              </a:rPr>
              <a:t>  int rank, num_proc, number=0, newnum=0, i;</a:t>
            </a:r>
          </a:p>
          <a:p>
            <a:pPr marL="0" indent="0">
              <a:buFontTx/>
              <a:buNone/>
            </a:pPr>
            <a:r>
              <a:rPr lang="tr-TR" altLang="tr-TR" sz="1800">
                <a:latin typeface="Lucida Console" panose="020B0609040504020204" pitchFamily="49" charset="0"/>
              </a:rPr>
              <a:t>  MPI::Init(argc, argv);     // MPI baslar</a:t>
            </a:r>
          </a:p>
          <a:p>
            <a:pPr marL="0" indent="0">
              <a:buFontTx/>
              <a:buNone/>
            </a:pPr>
            <a:r>
              <a:rPr lang="tr-TR" altLang="tr-TR" sz="1800">
                <a:latin typeface="Lucida Console" panose="020B0609040504020204" pitchFamily="49" charset="0"/>
              </a:rPr>
              <a:t>  num_proc = MPI::COMM_WORLD.Get_size();</a:t>
            </a:r>
          </a:p>
          <a:p>
            <a:pPr marL="0" indent="0">
              <a:buFontTx/>
              <a:buNone/>
            </a:pPr>
            <a:r>
              <a:rPr lang="tr-TR" altLang="tr-TR" sz="1800">
                <a:latin typeface="Lucida Console" panose="020B0609040504020204" pitchFamily="49" charset="0"/>
              </a:rPr>
              <a:t>  rank = MPI::COMM_WORLD.Get_rank();</a:t>
            </a:r>
          </a:p>
        </p:txBody>
      </p:sp>
      <p:sp>
        <p:nvSpPr>
          <p:cNvPr id="3" name="Slide Number Placeholder 2">
            <a:extLst>
              <a:ext uri="{FF2B5EF4-FFF2-40B4-BE49-F238E27FC236}">
                <a16:creationId xmlns:a16="http://schemas.microsoft.com/office/drawing/2014/main" id="{2C71B1B0-1DA9-49EA-A5C1-E09E91A917A8}"/>
              </a:ext>
            </a:extLst>
          </p:cNvPr>
          <p:cNvSpPr>
            <a:spLocks noGrp="1"/>
          </p:cNvSpPr>
          <p:nvPr>
            <p:ph type="sldNum" sz="quarter" idx="12"/>
          </p:nvPr>
        </p:nvSpPr>
        <p:spPr/>
        <p:txBody>
          <a:bodyPr/>
          <a:lstStyle/>
          <a:p>
            <a:fld id="{E6FEED06-A45B-49F7-A4E7-E4A0A60926E4}" type="slidenum">
              <a:rPr lang="tr-TR" smtClean="0"/>
              <a:pPr/>
              <a:t>20</a:t>
            </a:fld>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5E971D82-1C24-4F03-9720-DF5B6E577A88}"/>
              </a:ext>
            </a:extLst>
          </p:cNvPr>
          <p:cNvSpPr>
            <a:spLocks noGrp="1"/>
          </p:cNvSpPr>
          <p:nvPr>
            <p:ph sz="quarter" idx="1"/>
          </p:nvPr>
        </p:nvSpPr>
        <p:spPr>
          <a:xfrm>
            <a:off x="457200" y="135890"/>
            <a:ext cx="8229600" cy="6722110"/>
          </a:xfrm>
        </p:spPr>
        <p:txBody>
          <a:bodyPr>
            <a:normAutofit fontScale="92500" lnSpcReduction="10000"/>
          </a:bodyPr>
          <a:lstStyle/>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if</a:t>
            </a:r>
            <a:r>
              <a:rPr lang="tr-TR" altLang="tr-TR" sz="1800" dirty="0">
                <a:latin typeface="Lucida Console" panose="020B0609040504020204" pitchFamily="49" charset="0"/>
              </a:rPr>
              <a:t> (</a:t>
            </a:r>
            <a:r>
              <a:rPr lang="tr-TR" altLang="tr-TR" sz="1800" dirty="0" err="1">
                <a:latin typeface="Lucida Console" panose="020B0609040504020204" pitchFamily="49" charset="0"/>
              </a:rPr>
              <a:t>rank</a:t>
            </a:r>
            <a:r>
              <a:rPr lang="tr-TR" altLang="tr-TR" sz="1800" dirty="0">
                <a:latin typeface="Lucida Console" panose="020B0609040504020204" pitchFamily="49" charset="0"/>
              </a:rPr>
              <a:t> == 0) { // Patron </a:t>
            </a:r>
            <a:r>
              <a:rPr lang="tr-TR" altLang="tr-TR" sz="1800" dirty="0" err="1">
                <a:latin typeface="Lucida Console" panose="020B0609040504020204" pitchFamily="49" charset="0"/>
              </a:rPr>
              <a:t>surec</a:t>
            </a:r>
            <a:endParaRPr lang="tr-TR" altLang="tr-TR" sz="1800" dirty="0">
              <a:latin typeface="Lucida Console" panose="020B0609040504020204" pitchFamily="49" charset="0"/>
            </a:endParaRP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srand</a:t>
            </a:r>
            <a:r>
              <a:rPr lang="tr-TR" altLang="tr-TR" sz="1800" dirty="0">
                <a:latin typeface="Lucida Console" panose="020B0609040504020204" pitchFamily="49" charset="0"/>
              </a:rPr>
              <a:t>(time(NULL));</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double</a:t>
            </a:r>
            <a:r>
              <a:rPr lang="tr-TR" altLang="tr-TR" sz="1800" dirty="0">
                <a:latin typeface="Lucida Console" panose="020B0609040504020204" pitchFamily="49" charset="0"/>
              </a:rPr>
              <a:t> start = MPI::</a:t>
            </a:r>
            <a:r>
              <a:rPr lang="tr-TR" altLang="tr-TR" sz="1800" dirty="0" err="1">
                <a:latin typeface="Lucida Console" panose="020B0609040504020204" pitchFamily="49" charset="0"/>
              </a:rPr>
              <a:t>Wtime</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for</a:t>
            </a:r>
            <a:r>
              <a:rPr lang="tr-TR" altLang="tr-TR" sz="1800" dirty="0">
                <a:latin typeface="Lucida Console" panose="020B0609040504020204" pitchFamily="49" charset="0"/>
              </a:rPr>
              <a:t> (i = 1; i &lt; </a:t>
            </a:r>
            <a:r>
              <a:rPr lang="tr-TR" altLang="tr-TR" sz="1800" dirty="0" err="1">
                <a:latin typeface="Lucida Console" panose="020B0609040504020204" pitchFamily="49" charset="0"/>
              </a:rPr>
              <a:t>num_proc</a:t>
            </a:r>
            <a:r>
              <a:rPr lang="tr-TR" altLang="tr-TR" sz="1800" dirty="0">
                <a:latin typeface="Lucida Console" panose="020B0609040504020204" pitchFamily="49" charset="0"/>
              </a:rPr>
              <a:t>; i++) {</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 </a:t>
            </a:r>
            <a:r>
              <a:rPr lang="tr-TR" altLang="tr-TR" sz="1800" dirty="0" err="1">
                <a:latin typeface="Lucida Console" panose="020B0609040504020204" pitchFamily="49" charset="0"/>
              </a:rPr>
              <a:t>rand</a:t>
            </a:r>
            <a:r>
              <a:rPr lang="tr-TR" altLang="tr-TR" sz="1800" dirty="0">
                <a:latin typeface="Lucida Console" panose="020B0609040504020204" pitchFamily="49" charset="0"/>
              </a:rPr>
              <a:t>() % 1000;</a:t>
            </a:r>
          </a:p>
          <a:p>
            <a:pPr marL="0" indent="0">
              <a:buFontTx/>
              <a:buNone/>
            </a:pPr>
            <a:r>
              <a:rPr lang="tr-TR" altLang="tr-TR" sz="1800" dirty="0">
                <a:latin typeface="Lucida Console" panose="020B0609040504020204" pitchFamily="49" charset="0"/>
              </a:rPr>
              <a:t>      MPI::</a:t>
            </a:r>
            <a:r>
              <a:rPr lang="tr-TR" altLang="tr-TR" sz="1800" dirty="0" err="1">
                <a:latin typeface="Lucida Console" panose="020B0609040504020204" pitchFamily="49" charset="0"/>
              </a:rPr>
              <a:t>COMM_WORLD.Send</a:t>
            </a:r>
            <a:r>
              <a:rPr lang="tr-TR" altLang="tr-TR" sz="1800" dirty="0">
                <a:latin typeface="Lucida Console" panose="020B0609040504020204" pitchFamily="49" charset="0"/>
              </a:rPr>
              <a:t>(&amp;</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1, MPI::INT, 1, 99);</a:t>
            </a:r>
          </a:p>
          <a:p>
            <a:pPr marL="0" indent="0">
              <a:buFontTx/>
              <a:buNone/>
            </a:pPr>
            <a:r>
              <a:rPr lang="tr-TR" altLang="tr-TR" sz="1800" dirty="0">
                <a:latin typeface="Lucida Console" panose="020B0609040504020204" pitchFamily="49" charset="0"/>
              </a:rPr>
              <a:t>    } // </a:t>
            </a:r>
            <a:r>
              <a:rPr lang="tr-TR" altLang="tr-TR" sz="1800" dirty="0" err="1">
                <a:latin typeface="Lucida Console" panose="020B0609040504020204" pitchFamily="49" charset="0"/>
              </a:rPr>
              <a:t>for</a:t>
            </a:r>
            <a:r>
              <a:rPr lang="tr-TR" altLang="tr-TR" sz="1800" dirty="0">
                <a:latin typeface="Lucida Console" panose="020B0609040504020204" pitchFamily="49" charset="0"/>
              </a:rPr>
              <a:t> sonu</a:t>
            </a:r>
          </a:p>
          <a:p>
            <a:pPr marL="0" indent="0">
              <a:buFontTx/>
              <a:buNone/>
            </a:pPr>
            <a:endParaRPr lang="tr-TR" altLang="tr-TR" sz="1800" dirty="0">
              <a:latin typeface="Lucida Console" panose="020B0609040504020204" pitchFamily="49" charset="0"/>
            </a:endParaRPr>
          </a:p>
          <a:p>
            <a:pPr marL="0" indent="0">
              <a:buFontTx/>
              <a:buNone/>
            </a:pPr>
            <a:r>
              <a:rPr lang="tr-TR" altLang="tr-TR" sz="1800" dirty="0">
                <a:latin typeface="Lucida Console" panose="020B0609040504020204" pitchFamily="49" charset="0"/>
              </a:rPr>
              <a:t>    // Bitirme </a:t>
            </a:r>
            <a:r>
              <a:rPr lang="tr-TR" altLang="tr-TR" sz="1800" dirty="0" err="1">
                <a:latin typeface="Lucida Console" panose="020B0609040504020204" pitchFamily="49" charset="0"/>
              </a:rPr>
              <a:t>mesaji</a:t>
            </a:r>
            <a:r>
              <a:rPr lang="tr-TR" altLang="tr-TR" sz="1800" dirty="0">
                <a:latin typeface="Lucida Console" panose="020B0609040504020204" pitchFamily="49" charset="0"/>
              </a:rPr>
              <a:t> </a:t>
            </a:r>
            <a:r>
              <a:rPr lang="tr-TR" altLang="tr-TR" sz="1800" dirty="0" err="1">
                <a:latin typeface="Lucida Console" panose="020B0609040504020204" pitchFamily="49" charset="0"/>
              </a:rPr>
              <a:t>yollanir</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 -1;</a:t>
            </a:r>
          </a:p>
          <a:p>
            <a:pPr marL="0" indent="0">
              <a:buFontTx/>
              <a:buNone/>
            </a:pPr>
            <a:r>
              <a:rPr lang="tr-TR" altLang="tr-TR" sz="1800" dirty="0">
                <a:latin typeface="Lucida Console" panose="020B0609040504020204" pitchFamily="49" charset="0"/>
              </a:rPr>
              <a:t>    MPI::</a:t>
            </a:r>
            <a:r>
              <a:rPr lang="tr-TR" altLang="tr-TR" sz="1800" dirty="0" err="1">
                <a:latin typeface="Lucida Console" panose="020B0609040504020204" pitchFamily="49" charset="0"/>
              </a:rPr>
              <a:t>COMM_WORLD.Send</a:t>
            </a:r>
            <a:r>
              <a:rPr lang="tr-TR" altLang="tr-TR" sz="1800" dirty="0">
                <a:latin typeface="Lucida Console" panose="020B0609040504020204" pitchFamily="49" charset="0"/>
              </a:rPr>
              <a:t>(&amp;</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1, MPI::INT, 1, 99);</a:t>
            </a:r>
          </a:p>
          <a:p>
            <a:pPr marL="0" indent="0">
              <a:buFontTx/>
              <a:buNone/>
            </a:pPr>
            <a:r>
              <a:rPr lang="tr-TR" altLang="tr-TR" sz="1800" dirty="0">
                <a:latin typeface="Lucida Console" panose="020B0609040504020204" pitchFamily="49" charset="0"/>
              </a:rPr>
              <a:t>    </a:t>
            </a:r>
          </a:p>
          <a:p>
            <a:pPr marL="0" indent="0">
              <a:buFontTx/>
              <a:buNone/>
            </a:pPr>
            <a:r>
              <a:rPr lang="tr-TR" altLang="tr-TR" sz="1800" dirty="0">
                <a:latin typeface="Lucida Console" panose="020B0609040504020204" pitchFamily="49" charset="0"/>
              </a:rPr>
              <a:t>    // Numaralar </a:t>
            </a:r>
            <a:r>
              <a:rPr lang="tr-TR" altLang="tr-TR" sz="1800" dirty="0" err="1">
                <a:latin typeface="Lucida Console" panose="020B0609040504020204" pitchFamily="49" charset="0"/>
              </a:rPr>
              <a:t>toplanir</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for</a:t>
            </a:r>
            <a:r>
              <a:rPr lang="tr-TR" altLang="tr-TR" sz="1800" dirty="0">
                <a:latin typeface="Lucida Console" panose="020B0609040504020204" pitchFamily="49" charset="0"/>
              </a:rPr>
              <a:t> (i = 1; i &lt; </a:t>
            </a:r>
            <a:r>
              <a:rPr lang="tr-TR" altLang="tr-TR" sz="1800" dirty="0" err="1">
                <a:latin typeface="Lucida Console" panose="020B0609040504020204" pitchFamily="49" charset="0"/>
              </a:rPr>
              <a:t>num_proc</a:t>
            </a:r>
            <a:r>
              <a:rPr lang="tr-TR" altLang="tr-TR" sz="1800" dirty="0">
                <a:latin typeface="Lucida Console" panose="020B0609040504020204" pitchFamily="49" charset="0"/>
              </a:rPr>
              <a:t>; i++) {</a:t>
            </a:r>
          </a:p>
          <a:p>
            <a:pPr marL="0" indent="0">
              <a:buFontTx/>
              <a:buNone/>
            </a:pPr>
            <a:r>
              <a:rPr lang="tr-TR" altLang="tr-TR" sz="1800" dirty="0">
                <a:latin typeface="Lucida Console" panose="020B0609040504020204" pitchFamily="49" charset="0"/>
              </a:rPr>
              <a:t>      MPI::</a:t>
            </a:r>
            <a:r>
              <a:rPr lang="tr-TR" altLang="tr-TR" sz="1800" dirty="0" err="1">
                <a:latin typeface="Lucida Console" panose="020B0609040504020204" pitchFamily="49" charset="0"/>
              </a:rPr>
              <a:t>COMM_WORLD.Recv</a:t>
            </a:r>
            <a:r>
              <a:rPr lang="tr-TR" altLang="tr-TR" sz="1800" dirty="0">
                <a:latin typeface="Lucida Console" panose="020B0609040504020204" pitchFamily="49" charset="0"/>
              </a:rPr>
              <a:t>(&amp;</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1, MPI::INT, i, 99);</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cout</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&lt;&lt; " ";</a:t>
            </a:r>
          </a:p>
          <a:p>
            <a:pPr marL="0" indent="0">
              <a:buFontTx/>
              <a:buNone/>
            </a:pPr>
            <a:r>
              <a:rPr lang="tr-TR" altLang="tr-TR" sz="1800" dirty="0">
                <a:latin typeface="Lucida Console" panose="020B0609040504020204" pitchFamily="49" charset="0"/>
              </a:rPr>
              <a:t>    } // </a:t>
            </a:r>
            <a:r>
              <a:rPr lang="tr-TR" altLang="tr-TR" sz="1800" dirty="0" err="1">
                <a:latin typeface="Lucida Console" panose="020B0609040504020204" pitchFamily="49" charset="0"/>
              </a:rPr>
              <a:t>for</a:t>
            </a:r>
            <a:r>
              <a:rPr lang="tr-TR" altLang="tr-TR" sz="1800" dirty="0">
                <a:latin typeface="Lucida Console" panose="020B0609040504020204" pitchFamily="49" charset="0"/>
              </a:rPr>
              <a:t> sonu</a:t>
            </a:r>
          </a:p>
        </p:txBody>
      </p:sp>
      <p:sp>
        <p:nvSpPr>
          <p:cNvPr id="3" name="Slide Number Placeholder 2">
            <a:extLst>
              <a:ext uri="{FF2B5EF4-FFF2-40B4-BE49-F238E27FC236}">
                <a16:creationId xmlns:a16="http://schemas.microsoft.com/office/drawing/2014/main" id="{CE71ECBF-E074-44CB-922A-429CC81FF0C9}"/>
              </a:ext>
            </a:extLst>
          </p:cNvPr>
          <p:cNvSpPr>
            <a:spLocks noGrp="1"/>
          </p:cNvSpPr>
          <p:nvPr>
            <p:ph type="sldNum" sz="quarter" idx="12"/>
          </p:nvPr>
        </p:nvSpPr>
        <p:spPr/>
        <p:txBody>
          <a:bodyPr/>
          <a:lstStyle/>
          <a:p>
            <a:fld id="{E6FEED06-A45B-49F7-A4E7-E4A0A60926E4}" type="slidenum">
              <a:rPr lang="tr-TR" smtClean="0"/>
              <a:pPr/>
              <a:t>21</a:t>
            </a:fld>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3D301BB4-AB5D-4BEC-A80E-3C72F7385207}"/>
              </a:ext>
            </a:extLst>
          </p:cNvPr>
          <p:cNvSpPr>
            <a:spLocks noGrp="1"/>
          </p:cNvSpPr>
          <p:nvPr>
            <p:ph sz="quarter" idx="1"/>
          </p:nvPr>
        </p:nvSpPr>
        <p:spPr>
          <a:xfrm>
            <a:off x="489931" y="167640"/>
            <a:ext cx="8229600" cy="6690360"/>
          </a:xfrm>
        </p:spPr>
        <p:txBody>
          <a:bodyPr>
            <a:normAutofit fontScale="92500" lnSpcReduction="20000"/>
          </a:bodyPr>
          <a:lstStyle/>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cout</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endl</a:t>
            </a:r>
            <a:r>
              <a:rPr lang="tr-TR" altLang="tr-TR" sz="1800" dirty="0">
                <a:latin typeface="Lucida Console" panose="020B0609040504020204" pitchFamily="49" charset="0"/>
              </a:rPr>
              <a:t> &lt;&lt; MPI::</a:t>
            </a:r>
            <a:r>
              <a:rPr lang="tr-TR" altLang="tr-TR" sz="1800" dirty="0" err="1">
                <a:latin typeface="Lucida Console" panose="020B0609040504020204" pitchFamily="49" charset="0"/>
              </a:rPr>
              <a:t>Wtime</a:t>
            </a:r>
            <a:r>
              <a:rPr lang="tr-TR" altLang="tr-TR" sz="1800" dirty="0">
                <a:latin typeface="Lucida Console" panose="020B0609040504020204" pitchFamily="49" charset="0"/>
              </a:rPr>
              <a:t>()-start &lt;&lt; " saniye surdu."</a:t>
            </a:r>
          </a:p>
          <a:p>
            <a:pPr marL="0" indent="0">
              <a:buFontTx/>
              <a:buNone/>
            </a:pPr>
            <a:r>
              <a:rPr lang="tr-TR" altLang="tr-TR" sz="1800" dirty="0">
                <a:latin typeface="Lucida Console" panose="020B0609040504020204" pitchFamily="49" charset="0"/>
              </a:rPr>
              <a:t>         &lt;&lt; </a:t>
            </a:r>
            <a:r>
              <a:rPr lang="tr-TR" altLang="tr-TR" sz="1800" dirty="0" err="1">
                <a:latin typeface="Lucida Console" panose="020B0609040504020204" pitchFamily="49" charset="0"/>
              </a:rPr>
              <a:t>endl</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  else {  // </a:t>
            </a:r>
            <a:r>
              <a:rPr lang="tr-TR" altLang="tr-TR" sz="1800" dirty="0" err="1">
                <a:latin typeface="Lucida Console" panose="020B0609040504020204" pitchFamily="49" charset="0"/>
              </a:rPr>
              <a:t>isci</a:t>
            </a:r>
            <a:r>
              <a:rPr lang="tr-TR" altLang="tr-TR" sz="1800" dirty="0">
                <a:latin typeface="Lucida Console" panose="020B0609040504020204" pitchFamily="49" charset="0"/>
              </a:rPr>
              <a:t> </a:t>
            </a:r>
            <a:r>
              <a:rPr lang="tr-TR" altLang="tr-TR" sz="1800" dirty="0" err="1">
                <a:latin typeface="Lucida Console" panose="020B0609040504020204" pitchFamily="49" charset="0"/>
              </a:rPr>
              <a:t>surecler</a:t>
            </a:r>
            <a:endParaRPr lang="tr-TR" altLang="tr-TR" sz="1800" dirty="0">
              <a:latin typeface="Lucida Console" panose="020B0609040504020204" pitchFamily="49" charset="0"/>
            </a:endParaRP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cout</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proc</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rank</a:t>
            </a:r>
            <a:r>
              <a:rPr lang="tr-TR" altLang="tr-TR" sz="1800" dirty="0">
                <a:latin typeface="Lucida Console" panose="020B0609040504020204" pitchFamily="49" charset="0"/>
              </a:rPr>
              <a:t> &lt;&lt; " is </a:t>
            </a:r>
            <a:r>
              <a:rPr lang="tr-TR" altLang="tr-TR" sz="1800" dirty="0" err="1">
                <a:latin typeface="Lucida Console" panose="020B0609040504020204" pitchFamily="49" charset="0"/>
              </a:rPr>
              <a:t>waiting</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endl</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while</a:t>
            </a:r>
            <a:r>
              <a:rPr lang="tr-TR" altLang="tr-TR" sz="1800" dirty="0">
                <a:latin typeface="Lucida Console" panose="020B0609040504020204" pitchFamily="49" charset="0"/>
              </a:rPr>
              <a:t>(</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 &gt;= 0) {</a:t>
            </a:r>
          </a:p>
          <a:p>
            <a:pPr marL="0" indent="0">
              <a:buFontTx/>
              <a:buNone/>
            </a:pPr>
            <a:r>
              <a:rPr lang="tr-TR" altLang="tr-TR" sz="1800" dirty="0">
                <a:latin typeface="Lucida Console" panose="020B0609040504020204" pitchFamily="49" charset="0"/>
              </a:rPr>
              <a:t>      MPI::</a:t>
            </a:r>
            <a:r>
              <a:rPr lang="tr-TR" altLang="tr-TR" sz="1800" dirty="0" err="1">
                <a:latin typeface="Lucida Console" panose="020B0609040504020204" pitchFamily="49" charset="0"/>
              </a:rPr>
              <a:t>COMM_WORLD.Recv</a:t>
            </a:r>
            <a:r>
              <a:rPr lang="tr-TR" altLang="tr-TR" sz="1800" dirty="0">
                <a:latin typeface="Lucida Console" panose="020B0609040504020204" pitchFamily="49" charset="0"/>
              </a:rPr>
              <a:t>(&amp;</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 1, MPI::INT, rank-1, 99);</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cout</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proc</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rank</a:t>
            </a:r>
            <a:r>
              <a:rPr lang="tr-TR" altLang="tr-TR" sz="1800" dirty="0">
                <a:latin typeface="Lucida Console" panose="020B0609040504020204" pitchFamily="49" charset="0"/>
              </a:rPr>
              <a:t> &lt;&lt; " </a:t>
            </a:r>
            <a:r>
              <a:rPr lang="tr-TR" altLang="tr-TR" sz="1800" dirty="0" err="1">
                <a:latin typeface="Lucida Console" panose="020B0609040504020204" pitchFamily="49" charset="0"/>
              </a:rPr>
              <a:t>received</a:t>
            </a:r>
            <a:r>
              <a:rPr lang="tr-TR" altLang="tr-TR" sz="1800" dirty="0">
                <a:latin typeface="Lucida Console" panose="020B0609040504020204" pitchFamily="49" charset="0"/>
              </a:rPr>
              <a:t> "</a:t>
            </a:r>
            <a:br>
              <a:rPr lang="tr-TR" altLang="tr-TR" sz="1800" dirty="0">
                <a:latin typeface="Lucida Console" panose="020B0609040504020204" pitchFamily="49" charset="0"/>
              </a:rPr>
            </a:br>
            <a:r>
              <a:rPr lang="tr-TR" altLang="tr-TR" sz="1800" dirty="0">
                <a:latin typeface="Lucida Console" panose="020B0609040504020204" pitchFamily="49" charset="0"/>
              </a:rPr>
              <a:t>      //     &lt;&lt; </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endl</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if</a:t>
            </a:r>
            <a:r>
              <a:rPr lang="tr-TR" altLang="tr-TR" sz="1800" dirty="0">
                <a:latin typeface="Lucida Console" panose="020B0609040504020204" pitchFamily="49" charset="0"/>
              </a:rPr>
              <a:t> (</a:t>
            </a:r>
            <a:r>
              <a:rPr lang="tr-TR" altLang="tr-TR" sz="1800" dirty="0" err="1">
                <a:latin typeface="Lucida Console" panose="020B0609040504020204" pitchFamily="49" charset="0"/>
              </a:rPr>
              <a:t>rank</a:t>
            </a:r>
            <a:r>
              <a:rPr lang="tr-TR" altLang="tr-TR" sz="1800" dirty="0">
                <a:latin typeface="Lucida Console" panose="020B0609040504020204" pitchFamily="49" charset="0"/>
              </a:rPr>
              <a:t> &lt; num_proc-1) {</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int</a:t>
            </a:r>
            <a:r>
              <a:rPr lang="tr-TR" altLang="tr-TR" sz="1800" dirty="0">
                <a:latin typeface="Lucida Console" panose="020B0609040504020204" pitchFamily="49" charset="0"/>
              </a:rPr>
              <a:t> </a:t>
            </a:r>
            <a:r>
              <a:rPr lang="tr-TR" altLang="tr-TR" sz="1800" dirty="0" err="1">
                <a:latin typeface="Lucida Console" panose="020B0609040504020204" pitchFamily="49" charset="0"/>
              </a:rPr>
              <a:t>num</a:t>
            </a:r>
            <a:r>
              <a:rPr lang="tr-TR" altLang="tr-TR" sz="1800" dirty="0">
                <a:latin typeface="Lucida Console" panose="020B0609040504020204" pitchFamily="49" charset="0"/>
              </a:rPr>
              <a:t> =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if</a:t>
            </a:r>
            <a:r>
              <a:rPr lang="tr-TR" altLang="tr-TR" sz="1800" dirty="0">
                <a:latin typeface="Lucida Console" panose="020B0609040504020204" pitchFamily="49" charset="0"/>
              </a:rPr>
              <a:t> (</a:t>
            </a:r>
            <a:r>
              <a:rPr lang="tr-TR" altLang="tr-TR" sz="1800" dirty="0" err="1">
                <a:latin typeface="Lucida Console" panose="020B0609040504020204" pitchFamily="49" charset="0"/>
              </a:rPr>
              <a:t>num</a:t>
            </a:r>
            <a:r>
              <a:rPr lang="tr-TR" altLang="tr-TR" sz="1800" dirty="0">
                <a:latin typeface="Lucida Console" panose="020B0609040504020204" pitchFamily="49" charset="0"/>
              </a:rPr>
              <a:t> &gt; </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 // </a:t>
            </a:r>
            <a:r>
              <a:rPr lang="tr-TR" altLang="tr-TR" sz="1800" dirty="0" err="1">
                <a:latin typeface="Lucida Console" panose="020B0609040504020204" pitchFamily="49" charset="0"/>
              </a:rPr>
              <a:t>Kucuk</a:t>
            </a:r>
            <a:r>
              <a:rPr lang="tr-TR" altLang="tr-TR" sz="1800" dirty="0">
                <a:latin typeface="Lucida Console" panose="020B0609040504020204" pitchFamily="49" charset="0"/>
              </a:rPr>
              <a:t> </a:t>
            </a:r>
            <a:r>
              <a:rPr lang="tr-TR" altLang="tr-TR" sz="1800" dirty="0" err="1">
                <a:latin typeface="Lucida Console" panose="020B0609040504020204" pitchFamily="49" charset="0"/>
              </a:rPr>
              <a:t>olani</a:t>
            </a:r>
            <a:r>
              <a:rPr lang="tr-TR" altLang="tr-TR" sz="1800" dirty="0">
                <a:latin typeface="Lucida Console" panose="020B0609040504020204" pitchFamily="49" charset="0"/>
              </a:rPr>
              <a:t> </a:t>
            </a:r>
            <a:r>
              <a:rPr lang="tr-TR" altLang="tr-TR" sz="1800" dirty="0" err="1">
                <a:latin typeface="Lucida Console" panose="020B0609040504020204" pitchFamily="49" charset="0"/>
              </a:rPr>
              <a:t>aktaralim</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num</a:t>
            </a:r>
            <a:r>
              <a:rPr lang="tr-TR" altLang="tr-TR" sz="1800" dirty="0">
                <a:latin typeface="Lucida Console" panose="020B0609040504020204" pitchFamily="49" charset="0"/>
              </a:rPr>
              <a:t> = </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MPI::</a:t>
            </a:r>
            <a:r>
              <a:rPr lang="tr-TR" altLang="tr-TR" sz="1800" dirty="0" err="1">
                <a:latin typeface="Lucida Console" panose="020B0609040504020204" pitchFamily="49" charset="0"/>
              </a:rPr>
              <a:t>COMM_WORLD.Send</a:t>
            </a:r>
            <a:r>
              <a:rPr lang="tr-TR" altLang="tr-TR" sz="1800" dirty="0">
                <a:latin typeface="Lucida Console" panose="020B0609040504020204" pitchFamily="49" charset="0"/>
              </a:rPr>
              <a:t>(&amp;</a:t>
            </a:r>
            <a:r>
              <a:rPr lang="tr-TR" altLang="tr-TR" sz="1800" dirty="0" err="1">
                <a:latin typeface="Lucida Console" panose="020B0609040504020204" pitchFamily="49" charset="0"/>
              </a:rPr>
              <a:t>num</a:t>
            </a:r>
            <a:r>
              <a:rPr lang="tr-TR" altLang="tr-TR" sz="1800" dirty="0">
                <a:latin typeface="Lucida Console" panose="020B0609040504020204" pitchFamily="49" charset="0"/>
              </a:rPr>
              <a:t>, 1, MPI::INT, rank+1, 99);</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cout</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proc</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rank</a:t>
            </a:r>
            <a:r>
              <a:rPr lang="tr-TR" altLang="tr-TR" sz="1800" dirty="0">
                <a:latin typeface="Lucida Console" panose="020B0609040504020204" pitchFamily="49" charset="0"/>
              </a:rPr>
              <a:t> &lt;&lt; " </a:t>
            </a:r>
            <a:r>
              <a:rPr lang="tr-TR" altLang="tr-TR" sz="1800" dirty="0" err="1">
                <a:latin typeface="Lucida Console" panose="020B0609040504020204" pitchFamily="49" charset="0"/>
              </a:rPr>
              <a:t>send</a:t>
            </a:r>
            <a:r>
              <a:rPr lang="tr-TR" altLang="tr-TR" sz="1800" dirty="0">
                <a:latin typeface="Lucida Console" panose="020B0609040504020204" pitchFamily="49" charset="0"/>
              </a:rPr>
              <a:t> " &lt;&lt; </a:t>
            </a:r>
            <a:r>
              <a:rPr lang="tr-TR" altLang="tr-TR" sz="1800" dirty="0" err="1">
                <a:latin typeface="Lucida Console" panose="020B0609040504020204" pitchFamily="49" charset="0"/>
              </a:rPr>
              <a:t>num</a:t>
            </a:r>
            <a:r>
              <a:rPr lang="tr-TR" altLang="tr-TR" sz="1800" dirty="0">
                <a:latin typeface="Lucida Console" panose="020B0609040504020204" pitchFamily="49" charset="0"/>
              </a:rPr>
              <a:t> &lt;&lt; </a:t>
            </a:r>
            <a:r>
              <a:rPr lang="tr-TR" altLang="tr-TR" sz="1800" dirty="0" err="1">
                <a:latin typeface="Lucida Console" panose="020B0609040504020204" pitchFamily="49" charset="0"/>
              </a:rPr>
              <a:t>endl</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if</a:t>
            </a:r>
            <a:r>
              <a:rPr lang="tr-TR" altLang="tr-TR" sz="1800" dirty="0">
                <a:latin typeface="Lucida Console" panose="020B0609040504020204" pitchFamily="49" charset="0"/>
              </a:rPr>
              <a:t>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&lt; </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 // </a:t>
            </a:r>
            <a:r>
              <a:rPr lang="tr-TR" altLang="tr-TR" sz="1800" dirty="0" err="1">
                <a:latin typeface="Lucida Console" panose="020B0609040504020204" pitchFamily="49" charset="0"/>
              </a:rPr>
              <a:t>Buyuk</a:t>
            </a:r>
            <a:r>
              <a:rPr lang="tr-TR" altLang="tr-TR" sz="1800" dirty="0">
                <a:latin typeface="Lucida Console" panose="020B0609040504020204" pitchFamily="49" charset="0"/>
              </a:rPr>
              <a:t> </a:t>
            </a:r>
            <a:r>
              <a:rPr lang="tr-TR" altLang="tr-TR" sz="1800" dirty="0" err="1">
                <a:latin typeface="Lucida Console" panose="020B0609040504020204" pitchFamily="49" charset="0"/>
              </a:rPr>
              <a:t>sayiyi</a:t>
            </a:r>
            <a:r>
              <a:rPr lang="tr-TR" altLang="tr-TR" sz="1800" dirty="0">
                <a:latin typeface="Lucida Console" panose="020B0609040504020204" pitchFamily="49" charset="0"/>
              </a:rPr>
              <a:t> sakla</a:t>
            </a:r>
          </a:p>
          <a:p>
            <a:pPr marL="0" indent="0">
              <a:buFontTx/>
              <a:buNone/>
            </a:pPr>
            <a:r>
              <a:rPr lang="tr-TR" altLang="tr-TR" sz="1800" dirty="0">
                <a:latin typeface="Lucida Console" panose="020B0609040504020204" pitchFamily="49" charset="0"/>
              </a:rPr>
              <a:t>        </a:t>
            </a:r>
            <a:r>
              <a:rPr lang="tr-TR" altLang="tr-TR" sz="1800" dirty="0" err="1">
                <a:latin typeface="Lucida Console" panose="020B0609040504020204" pitchFamily="49" charset="0"/>
              </a:rPr>
              <a:t>number</a:t>
            </a:r>
            <a:r>
              <a:rPr lang="tr-TR" altLang="tr-TR" sz="1800" dirty="0">
                <a:latin typeface="Lucida Console" panose="020B0609040504020204" pitchFamily="49" charset="0"/>
              </a:rPr>
              <a:t> = </a:t>
            </a:r>
            <a:r>
              <a:rPr lang="tr-TR" altLang="tr-TR" sz="1800" dirty="0" err="1">
                <a:latin typeface="Lucida Console" panose="020B0609040504020204" pitchFamily="49" charset="0"/>
              </a:rPr>
              <a:t>newnum</a:t>
            </a:r>
            <a:r>
              <a:rPr lang="tr-TR" altLang="tr-TR" sz="1800" dirty="0">
                <a:latin typeface="Lucida Console" panose="020B0609040504020204" pitchFamily="49" charset="0"/>
              </a:rPr>
              <a:t>;</a:t>
            </a:r>
          </a:p>
          <a:p>
            <a:pPr marL="0" indent="0">
              <a:buFontTx/>
              <a:buNone/>
            </a:pPr>
            <a:r>
              <a:rPr lang="tr-TR" altLang="tr-TR" sz="1800" dirty="0">
                <a:latin typeface="Lucida Console" panose="020B0609040504020204" pitchFamily="49" charset="0"/>
              </a:rPr>
              <a:t>    } // </a:t>
            </a:r>
            <a:r>
              <a:rPr lang="tr-TR" altLang="tr-TR" sz="1800" dirty="0" err="1">
                <a:latin typeface="Lucida Console" panose="020B0609040504020204" pitchFamily="49" charset="0"/>
              </a:rPr>
              <a:t>while</a:t>
            </a:r>
            <a:r>
              <a:rPr lang="tr-TR" altLang="tr-TR" sz="1800" dirty="0">
                <a:latin typeface="Lucida Console" panose="020B0609040504020204" pitchFamily="49" charset="0"/>
              </a:rPr>
              <a:t> sonu</a:t>
            </a:r>
          </a:p>
        </p:txBody>
      </p:sp>
      <p:sp>
        <p:nvSpPr>
          <p:cNvPr id="3" name="Slide Number Placeholder 2">
            <a:extLst>
              <a:ext uri="{FF2B5EF4-FFF2-40B4-BE49-F238E27FC236}">
                <a16:creationId xmlns:a16="http://schemas.microsoft.com/office/drawing/2014/main" id="{379A0B42-E7CD-4D15-B827-D8E2FDDEF073}"/>
              </a:ext>
            </a:extLst>
          </p:cNvPr>
          <p:cNvSpPr>
            <a:spLocks noGrp="1"/>
          </p:cNvSpPr>
          <p:nvPr>
            <p:ph type="sldNum" sz="quarter" idx="12"/>
          </p:nvPr>
        </p:nvSpPr>
        <p:spPr/>
        <p:txBody>
          <a:bodyPr/>
          <a:lstStyle/>
          <a:p>
            <a:fld id="{E6FEED06-A45B-49F7-A4E7-E4A0A60926E4}" type="slidenum">
              <a:rPr lang="tr-TR" smtClean="0"/>
              <a:pPr/>
              <a:t>22</a:t>
            </a:fld>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AB224C-223D-4203-B489-43099BB5CA1A}"/>
              </a:ext>
            </a:extLst>
          </p:cNvPr>
          <p:cNvSpPr>
            <a:spLocks noGrp="1"/>
          </p:cNvSpPr>
          <p:nvPr>
            <p:ph sz="quarter" idx="1"/>
          </p:nvPr>
        </p:nvSpPr>
        <p:spPr>
          <a:xfrm>
            <a:off x="457200" y="260648"/>
            <a:ext cx="8229600" cy="6461462"/>
          </a:xfrm>
        </p:spPr>
        <p:txBody>
          <a:bodyPr>
            <a:normAutofit fontScale="92500" lnSpcReduction="10000"/>
          </a:bodyPr>
          <a:lstStyle/>
          <a:p>
            <a:pPr marL="0" indent="0">
              <a:buFontTx/>
              <a:buNone/>
              <a:defRPr/>
            </a:pPr>
            <a:r>
              <a:rPr lang="tr-TR" sz="1800" dirty="0">
                <a:latin typeface="Lucida Console" panose="020B0609040504020204" pitchFamily="49" charset="0"/>
              </a:rPr>
              <a:t>    // Patrona yolla ve </a:t>
            </a:r>
            <a:r>
              <a:rPr lang="tr-TR" sz="1800" dirty="0" err="1">
                <a:latin typeface="Lucida Console" panose="020B0609040504020204" pitchFamily="49" charset="0"/>
              </a:rPr>
              <a:t>cik</a:t>
            </a:r>
            <a:r>
              <a:rPr lang="tr-TR" sz="1800" dirty="0">
                <a:latin typeface="Lucida Console" panose="020B0609040504020204" pitchFamily="49" charset="0"/>
              </a:rPr>
              <a:t>.</a:t>
            </a:r>
          </a:p>
          <a:p>
            <a:pPr marL="0" indent="0">
              <a:buFontTx/>
              <a:buNone/>
              <a:defRPr/>
            </a:pPr>
            <a:r>
              <a:rPr lang="tr-TR" sz="1800" dirty="0">
                <a:latin typeface="Lucida Console" panose="020B0609040504020204" pitchFamily="49" charset="0"/>
              </a:rPr>
              <a:t>    MPI::</a:t>
            </a:r>
            <a:r>
              <a:rPr lang="tr-TR" sz="1800" dirty="0" err="1">
                <a:latin typeface="Lucida Console" panose="020B0609040504020204" pitchFamily="49" charset="0"/>
              </a:rPr>
              <a:t>COMM_WORLD.Send</a:t>
            </a:r>
            <a:r>
              <a:rPr lang="tr-TR" sz="1800" dirty="0">
                <a:latin typeface="Lucida Console" panose="020B0609040504020204" pitchFamily="49" charset="0"/>
              </a:rPr>
              <a:t>(&amp;</a:t>
            </a:r>
            <a:r>
              <a:rPr lang="tr-TR" sz="1800" dirty="0" err="1">
                <a:latin typeface="Lucida Console" panose="020B0609040504020204" pitchFamily="49" charset="0"/>
              </a:rPr>
              <a:t>number</a:t>
            </a:r>
            <a:r>
              <a:rPr lang="tr-TR" sz="1800" dirty="0">
                <a:latin typeface="Lucida Console" panose="020B0609040504020204" pitchFamily="49" charset="0"/>
              </a:rPr>
              <a:t>, 1, MPI::INT, 0, 99);</a:t>
            </a:r>
          </a:p>
          <a:p>
            <a:pPr marL="0" indent="0">
              <a:buFontTx/>
              <a:buNone/>
              <a:defRPr/>
            </a:pPr>
            <a:r>
              <a:rPr lang="tr-TR" sz="1800" dirty="0">
                <a:latin typeface="Lucida Console" panose="020B0609040504020204" pitchFamily="49" charset="0"/>
              </a:rPr>
              <a:t>  }</a:t>
            </a:r>
          </a:p>
          <a:p>
            <a:pPr marL="0" indent="0">
              <a:buFontTx/>
              <a:buNone/>
              <a:defRPr/>
            </a:pPr>
            <a:r>
              <a:rPr lang="tr-TR" sz="1800" dirty="0">
                <a:latin typeface="Lucida Console" panose="020B0609040504020204" pitchFamily="49" charset="0"/>
              </a:rPr>
              <a:t>  MPI::</a:t>
            </a:r>
            <a:r>
              <a:rPr lang="tr-TR" sz="1800" dirty="0" err="1">
                <a:latin typeface="Lucida Console" panose="020B0609040504020204" pitchFamily="49" charset="0"/>
              </a:rPr>
              <a:t>Finalize</a:t>
            </a:r>
            <a:r>
              <a:rPr lang="tr-TR" sz="1800" dirty="0">
                <a:latin typeface="Lucida Console" panose="020B0609040504020204" pitchFamily="49" charset="0"/>
              </a:rPr>
              <a:t>(); // MPI </a:t>
            </a:r>
            <a:r>
              <a:rPr lang="tr-TR" sz="1800" dirty="0" err="1">
                <a:latin typeface="Lucida Console" panose="020B0609040504020204" pitchFamily="49" charset="0"/>
              </a:rPr>
              <a:t>sonlanir</a:t>
            </a:r>
            <a:endParaRPr lang="tr-TR" sz="1800" dirty="0">
              <a:latin typeface="Lucida Console" panose="020B0609040504020204" pitchFamily="49" charset="0"/>
            </a:endParaRPr>
          </a:p>
          <a:p>
            <a:pPr marL="0" indent="0">
              <a:buFontTx/>
              <a:buNone/>
              <a:defRPr/>
            </a:pPr>
            <a:r>
              <a:rPr lang="tr-TR" sz="1800" dirty="0">
                <a:latin typeface="Lucida Console" panose="020B0609040504020204" pitchFamily="49" charset="0"/>
              </a:rPr>
              <a:t>  </a:t>
            </a:r>
            <a:r>
              <a:rPr lang="tr-TR" sz="1800" dirty="0" err="1">
                <a:latin typeface="Lucida Console" panose="020B0609040504020204" pitchFamily="49" charset="0"/>
              </a:rPr>
              <a:t>return</a:t>
            </a:r>
            <a:r>
              <a:rPr lang="tr-TR" sz="1800" dirty="0">
                <a:latin typeface="Lucida Console" panose="020B0609040504020204" pitchFamily="49" charset="0"/>
              </a:rPr>
              <a:t> 0;</a:t>
            </a:r>
          </a:p>
          <a:p>
            <a:pPr marL="0" indent="0">
              <a:buFontTx/>
              <a:buNone/>
              <a:defRPr/>
            </a:pPr>
            <a:r>
              <a:rPr lang="tr-TR" sz="1800" dirty="0">
                <a:latin typeface="Lucida Console" panose="020B0609040504020204" pitchFamily="49" charset="0"/>
              </a:rPr>
              <a:t>} // main sonu</a:t>
            </a:r>
          </a:p>
          <a:p>
            <a:pPr marL="0" indent="0">
              <a:buFontTx/>
              <a:buNone/>
              <a:defRPr/>
            </a:pPr>
            <a:endParaRPr lang="tr-TR" sz="1800" dirty="0">
              <a:latin typeface="Lucida Console" panose="020B0609040504020204" pitchFamily="49" charset="0"/>
            </a:endParaRPr>
          </a:p>
          <a:p>
            <a:pPr marL="0" indent="0">
              <a:buFontTx/>
              <a:buNone/>
              <a:defRPr/>
            </a:pPr>
            <a:r>
              <a:rPr lang="tr-TR" sz="2000" b="1" u="sng" dirty="0">
                <a:solidFill>
                  <a:srgbClr val="FF0000"/>
                </a:solidFill>
                <a:latin typeface="+mj-lt"/>
              </a:rPr>
              <a:t>Çıktısı:</a:t>
            </a:r>
          </a:p>
          <a:p>
            <a:pPr marL="0" indent="0">
              <a:buFontTx/>
              <a:buNone/>
              <a:defRPr/>
            </a:pPr>
            <a:r>
              <a:rPr lang="tr-TR" sz="1800" dirty="0" err="1">
                <a:latin typeface="Lucida Console" panose="020B0609040504020204" pitchFamily="49" charset="0"/>
              </a:rPr>
              <a:t>mpiexec</a:t>
            </a:r>
            <a:r>
              <a:rPr lang="tr-TR" sz="1800" dirty="0">
                <a:latin typeface="Lucida Console" panose="020B0609040504020204" pitchFamily="49" charset="0"/>
              </a:rPr>
              <a:t> -n 40 </a:t>
            </a:r>
            <a:r>
              <a:rPr lang="tr-TR" sz="1800" dirty="0" err="1">
                <a:latin typeface="Lucida Console" panose="020B0609040504020204" pitchFamily="49" charset="0"/>
              </a:rPr>
              <a:t>insort</a:t>
            </a:r>
            <a:r>
              <a:rPr lang="tr-TR" sz="1800" dirty="0">
                <a:latin typeface="Lucida Console" panose="020B0609040504020204" pitchFamily="49" charset="0"/>
              </a:rPr>
              <a:t> -</a:t>
            </a:r>
            <a:r>
              <a:rPr lang="tr-TR" sz="1800" dirty="0" err="1">
                <a:latin typeface="Lucida Console" panose="020B0609040504020204" pitchFamily="49" charset="0"/>
              </a:rPr>
              <a:t>machinefile</a:t>
            </a:r>
            <a:r>
              <a:rPr lang="tr-TR" sz="1800" dirty="0">
                <a:latin typeface="Lucida Console" panose="020B0609040504020204" pitchFamily="49" charset="0"/>
              </a:rPr>
              <a:t> </a:t>
            </a:r>
            <a:r>
              <a:rPr lang="tr-TR" sz="1800" dirty="0" err="1">
                <a:latin typeface="Lucida Console" panose="020B0609040504020204" pitchFamily="49" charset="0"/>
              </a:rPr>
              <a:t>hosts</a:t>
            </a:r>
            <a:endParaRPr lang="tr-TR" sz="1800" dirty="0">
              <a:latin typeface="Lucida Console" panose="020B0609040504020204" pitchFamily="49" charset="0"/>
            </a:endParaRPr>
          </a:p>
          <a:p>
            <a:pPr marL="0" indent="0">
              <a:buFontTx/>
              <a:buNone/>
              <a:defRPr/>
            </a:pPr>
            <a:endParaRPr lang="tr-TR" sz="1800" dirty="0">
              <a:latin typeface="Lucida Console" panose="020B0609040504020204" pitchFamily="49" charset="0"/>
            </a:endParaRPr>
          </a:p>
          <a:p>
            <a:pPr marL="0" indent="0">
              <a:buFontTx/>
              <a:buNone/>
              <a:defRPr/>
            </a:pPr>
            <a:r>
              <a:rPr lang="tr-TR" sz="1800" dirty="0">
                <a:latin typeface="Lucida Console" panose="020B0609040504020204" pitchFamily="49" charset="0"/>
              </a:rPr>
              <a:t>987 962 936 905 861 847 791 789 788 759 749 712 696 691 688 661 615 589 575 568 555 551 535 461 449 400 357 352 308 277 267 266 250 215 85 23 13 9 4 </a:t>
            </a:r>
          </a:p>
          <a:p>
            <a:pPr marL="0" indent="0">
              <a:buFontTx/>
              <a:buNone/>
              <a:defRPr/>
            </a:pPr>
            <a:r>
              <a:rPr lang="tr-TR" sz="1800" dirty="0">
                <a:latin typeface="Lucida Console" panose="020B0609040504020204" pitchFamily="49" charset="0"/>
              </a:rPr>
              <a:t>0.00623107 saniye surdu.</a:t>
            </a:r>
          </a:p>
          <a:p>
            <a:pPr marL="0" indent="0">
              <a:buFontTx/>
              <a:buNone/>
              <a:defRPr/>
            </a:pPr>
            <a:endParaRPr lang="tr-TR" sz="1800" dirty="0">
              <a:latin typeface="Lucida Console" panose="020B0609040504020204" pitchFamily="49" charset="0"/>
            </a:endParaRPr>
          </a:p>
          <a:p>
            <a:pPr>
              <a:buFontTx/>
              <a:buChar char="-"/>
              <a:defRPr/>
            </a:pPr>
            <a:r>
              <a:rPr lang="tr-TR" sz="1800" b="1" dirty="0">
                <a:solidFill>
                  <a:srgbClr val="FF0000"/>
                </a:solidFill>
                <a:latin typeface="+mj-lt"/>
              </a:rPr>
              <a:t>NOT:  Sıralanan sayılar patron sürece direkt yollandı, burada iş hattını kullanabilirdik...</a:t>
            </a:r>
          </a:p>
        </p:txBody>
      </p:sp>
      <p:sp>
        <p:nvSpPr>
          <p:cNvPr id="4" name="Slide Number Placeholder 3">
            <a:extLst>
              <a:ext uri="{FF2B5EF4-FFF2-40B4-BE49-F238E27FC236}">
                <a16:creationId xmlns:a16="http://schemas.microsoft.com/office/drawing/2014/main" id="{E0FCC723-0A3C-4CFC-A0AE-76061720DB10}"/>
              </a:ext>
            </a:extLst>
          </p:cNvPr>
          <p:cNvSpPr>
            <a:spLocks noGrp="1"/>
          </p:cNvSpPr>
          <p:nvPr>
            <p:ph type="sldNum" sz="quarter" idx="12"/>
          </p:nvPr>
        </p:nvSpPr>
        <p:spPr/>
        <p:txBody>
          <a:bodyPr/>
          <a:lstStyle/>
          <a:p>
            <a:fld id="{E6FEED06-A45B-49F7-A4E7-E4A0A60926E4}" type="slidenum">
              <a:rPr lang="tr-TR" smtClean="0"/>
              <a:pPr/>
              <a:t>23</a:t>
            </a:fld>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5">
            <a:extLst>
              <a:ext uri="{FF2B5EF4-FFF2-40B4-BE49-F238E27FC236}">
                <a16:creationId xmlns:a16="http://schemas.microsoft.com/office/drawing/2014/main" id="{5152A549-76FA-4110-8490-69CF67B2B4D7}"/>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38138" y="2343150"/>
            <a:ext cx="8467725"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1AE99395-50F0-4911-8F19-6EDE3D29A1D7}"/>
              </a:ext>
            </a:extLst>
          </p:cNvPr>
          <p:cNvSpPr>
            <a:spLocks noGrp="1"/>
          </p:cNvSpPr>
          <p:nvPr>
            <p:ph type="title"/>
          </p:nvPr>
        </p:nvSpPr>
        <p:spPr/>
        <p:txBody>
          <a:bodyPr>
            <a:normAutofit fontScale="90000"/>
          </a:bodyPr>
          <a:lstStyle/>
          <a:p>
            <a:pPr>
              <a:defRPr/>
            </a:pPr>
            <a:r>
              <a:rPr lang="tr-TR" altLang="tr-TR" sz="3600" dirty="0"/>
              <a:t>Sonuçların Patron Sürece Döndürüldüğü "</a:t>
            </a:r>
            <a:r>
              <a:rPr lang="en-US" altLang="tr-TR" sz="3600" dirty="0"/>
              <a:t>Insertion </a:t>
            </a:r>
            <a:r>
              <a:rPr lang="tr-TR" altLang="tr-TR" sz="3600" dirty="0"/>
              <a:t>S</a:t>
            </a:r>
            <a:r>
              <a:rPr lang="en-US" altLang="tr-TR" sz="3600" dirty="0"/>
              <a:t>ort</a:t>
            </a:r>
            <a:endParaRPr lang="tr-TR" sz="3200" dirty="0"/>
          </a:p>
        </p:txBody>
      </p:sp>
      <p:sp>
        <p:nvSpPr>
          <p:cNvPr id="3" name="Slide Number Placeholder 2">
            <a:extLst>
              <a:ext uri="{FF2B5EF4-FFF2-40B4-BE49-F238E27FC236}">
                <a16:creationId xmlns:a16="http://schemas.microsoft.com/office/drawing/2014/main" id="{0D811013-6E4D-4D52-AA71-B7279E354671}"/>
              </a:ext>
            </a:extLst>
          </p:cNvPr>
          <p:cNvSpPr>
            <a:spLocks noGrp="1"/>
          </p:cNvSpPr>
          <p:nvPr>
            <p:ph type="sldNum" sz="quarter" idx="12"/>
          </p:nvPr>
        </p:nvSpPr>
        <p:spPr/>
        <p:txBody>
          <a:bodyPr/>
          <a:lstStyle/>
          <a:p>
            <a:fld id="{E6FEED06-A45B-49F7-A4E7-E4A0A60926E4}" type="slidenum">
              <a:rPr lang="tr-TR" smtClean="0"/>
              <a:pPr/>
              <a:t>24</a:t>
            </a:fld>
            <a:endParaRPr lang="tr-TR" dirty="0"/>
          </a:p>
        </p:txBody>
      </p:sp>
      <p:sp>
        <p:nvSpPr>
          <p:cNvPr id="2" name="Content Placeholder 1">
            <a:extLst>
              <a:ext uri="{FF2B5EF4-FFF2-40B4-BE49-F238E27FC236}">
                <a16:creationId xmlns:a16="http://schemas.microsoft.com/office/drawing/2014/main" id="{85B4DFFE-C2CB-48DE-A735-923EA13BCA22}"/>
              </a:ext>
            </a:extLst>
          </p:cNvPr>
          <p:cNvSpPr>
            <a:spLocks noGrp="1"/>
          </p:cNvSpPr>
          <p:nvPr>
            <p:ph sz="quarter" idx="1"/>
          </p:nvPr>
        </p:nvSpPr>
        <p:spPr/>
        <p:txBody>
          <a:bodyPr/>
          <a:lstStyle/>
          <a:p>
            <a:r>
              <a:rPr lang="tr-TR" b="1" dirty="0">
                <a:solidFill>
                  <a:srgbClr val="0070C0"/>
                </a:solidFill>
              </a:rPr>
              <a:t>Çift yönlü çizgi konfigürasyonu kullanılırsa</a:t>
            </a:r>
          </a:p>
        </p:txBody>
      </p:sp>
      <p:sp>
        <p:nvSpPr>
          <p:cNvPr id="37894" name="TextBox 9">
            <a:extLst>
              <a:ext uri="{FF2B5EF4-FFF2-40B4-BE49-F238E27FC236}">
                <a16:creationId xmlns:a16="http://schemas.microsoft.com/office/drawing/2014/main" id="{564E4B3D-0498-4FDE-B88A-B4CFDCCCEF56}"/>
              </a:ext>
            </a:extLst>
          </p:cNvPr>
          <p:cNvSpPr txBox="1">
            <a:spLocks noChangeArrowheads="1"/>
          </p:cNvSpPr>
          <p:nvPr/>
        </p:nvSpPr>
        <p:spPr bwMode="auto">
          <a:xfrm>
            <a:off x="323850" y="2459038"/>
            <a:ext cx="180975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Patron süreç</a:t>
            </a:r>
          </a:p>
        </p:txBody>
      </p:sp>
      <p:sp>
        <p:nvSpPr>
          <p:cNvPr id="37895" name="TextBox 10">
            <a:extLst>
              <a:ext uri="{FF2B5EF4-FFF2-40B4-BE49-F238E27FC236}">
                <a16:creationId xmlns:a16="http://schemas.microsoft.com/office/drawing/2014/main" id="{E22A6F59-87B8-4FE1-AA5E-267319F889C2}"/>
              </a:ext>
            </a:extLst>
          </p:cNvPr>
          <p:cNvSpPr txBox="1">
            <a:spLocks noChangeArrowheads="1"/>
          </p:cNvSpPr>
          <p:nvPr/>
        </p:nvSpPr>
        <p:spPr bwMode="auto">
          <a:xfrm>
            <a:off x="4591050" y="2455863"/>
            <a:ext cx="180975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İşçiler</a:t>
            </a:r>
          </a:p>
        </p:txBody>
      </p:sp>
      <p:sp>
        <p:nvSpPr>
          <p:cNvPr id="37896" name="TextBox 11">
            <a:extLst>
              <a:ext uri="{FF2B5EF4-FFF2-40B4-BE49-F238E27FC236}">
                <a16:creationId xmlns:a16="http://schemas.microsoft.com/office/drawing/2014/main" id="{CD6A72B1-FB3F-45AB-8D27-9A0C35DB298C}"/>
              </a:ext>
            </a:extLst>
          </p:cNvPr>
          <p:cNvSpPr txBox="1">
            <a:spLocks noChangeArrowheads="1"/>
          </p:cNvSpPr>
          <p:nvPr/>
        </p:nvSpPr>
        <p:spPr bwMode="auto">
          <a:xfrm>
            <a:off x="685800" y="3581400"/>
            <a:ext cx="12192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Sıralanmış</a:t>
            </a:r>
            <a:br>
              <a:rPr lang="tr-TR" altLang="tr-TR" sz="1600"/>
            </a:br>
            <a:r>
              <a:rPr lang="tr-TR" altLang="tr-TR" sz="1600"/>
              <a:t>dizi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5">
            <a:extLst>
              <a:ext uri="{FF2B5EF4-FFF2-40B4-BE49-F238E27FC236}">
                <a16:creationId xmlns:a16="http://schemas.microsoft.com/office/drawing/2014/main" id="{E276EF6B-12D6-40C1-84A5-C2B0E66AA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117725"/>
            <a:ext cx="7734300" cy="336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a:extLst>
              <a:ext uri="{FF2B5EF4-FFF2-40B4-BE49-F238E27FC236}">
                <a16:creationId xmlns:a16="http://schemas.microsoft.com/office/drawing/2014/main" id="{8E8347E9-9BFF-47CD-AECC-2C891AFB65E6}"/>
              </a:ext>
            </a:extLst>
          </p:cNvPr>
          <p:cNvSpPr>
            <a:spLocks noGrp="1"/>
          </p:cNvSpPr>
          <p:nvPr>
            <p:ph type="title"/>
          </p:nvPr>
        </p:nvSpPr>
        <p:spPr/>
        <p:txBody>
          <a:bodyPr>
            <a:normAutofit fontScale="90000"/>
          </a:bodyPr>
          <a:lstStyle/>
          <a:p>
            <a:pPr>
              <a:defRPr/>
            </a:pPr>
            <a:r>
              <a:rPr lang="tr-TR" altLang="tr-TR" sz="3600" dirty="0"/>
              <a:t>Sonuçların Döndürüldüğü "</a:t>
            </a:r>
            <a:r>
              <a:rPr lang="en-US" altLang="tr-TR" sz="3600" dirty="0"/>
              <a:t>Insertion </a:t>
            </a:r>
            <a:r>
              <a:rPr lang="tr-TR" altLang="tr-TR" sz="3600" dirty="0"/>
              <a:t>S</a:t>
            </a:r>
            <a:r>
              <a:rPr lang="en-US" altLang="tr-TR" sz="3600" dirty="0"/>
              <a:t>ort</a:t>
            </a:r>
            <a:r>
              <a:rPr lang="tr-TR" altLang="tr-TR" sz="3600" dirty="0"/>
              <a:t>"</a:t>
            </a:r>
            <a:endParaRPr lang="tr-TR" sz="3600" dirty="0"/>
          </a:p>
        </p:txBody>
      </p:sp>
      <p:sp>
        <p:nvSpPr>
          <p:cNvPr id="38918" name="TextBox 9">
            <a:extLst>
              <a:ext uri="{FF2B5EF4-FFF2-40B4-BE49-F238E27FC236}">
                <a16:creationId xmlns:a16="http://schemas.microsoft.com/office/drawing/2014/main" id="{43F10BAB-613A-4089-B5B8-E13437FF079E}"/>
              </a:ext>
            </a:extLst>
          </p:cNvPr>
          <p:cNvSpPr txBox="1">
            <a:spLocks noChangeArrowheads="1"/>
          </p:cNvSpPr>
          <p:nvPr/>
        </p:nvSpPr>
        <p:spPr bwMode="auto">
          <a:xfrm>
            <a:off x="2381250" y="2093913"/>
            <a:ext cx="203835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Sıralama aşaması</a:t>
            </a:r>
          </a:p>
        </p:txBody>
      </p:sp>
      <p:sp>
        <p:nvSpPr>
          <p:cNvPr id="38919" name="TextBox 10">
            <a:extLst>
              <a:ext uri="{FF2B5EF4-FFF2-40B4-BE49-F238E27FC236}">
                <a16:creationId xmlns:a16="http://schemas.microsoft.com/office/drawing/2014/main" id="{C2748EE6-5DE1-43D7-8CE1-4E9A0F88399D}"/>
              </a:ext>
            </a:extLst>
          </p:cNvPr>
          <p:cNvSpPr txBox="1">
            <a:spLocks noChangeArrowheads="1"/>
          </p:cNvSpPr>
          <p:nvPr/>
        </p:nvSpPr>
        <p:spPr bwMode="auto">
          <a:xfrm>
            <a:off x="4876800" y="2068513"/>
            <a:ext cx="4267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Sıralanmış numaraların dönüşü</a:t>
            </a:r>
          </a:p>
        </p:txBody>
      </p:sp>
      <p:sp>
        <p:nvSpPr>
          <p:cNvPr id="38920" name="TextBox 11">
            <a:extLst>
              <a:ext uri="{FF2B5EF4-FFF2-40B4-BE49-F238E27FC236}">
                <a16:creationId xmlns:a16="http://schemas.microsoft.com/office/drawing/2014/main" id="{2D94F697-994F-466B-8C17-838CA55246ED}"/>
              </a:ext>
            </a:extLst>
          </p:cNvPr>
          <p:cNvSpPr txBox="1">
            <a:spLocks noChangeArrowheads="1"/>
          </p:cNvSpPr>
          <p:nvPr/>
        </p:nvSpPr>
        <p:spPr bwMode="auto">
          <a:xfrm>
            <a:off x="6343650" y="2830513"/>
            <a:ext cx="203835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n=5 için görünüm</a:t>
            </a:r>
          </a:p>
        </p:txBody>
      </p:sp>
      <p:sp>
        <p:nvSpPr>
          <p:cNvPr id="38921" name="TextBox 13">
            <a:extLst>
              <a:ext uri="{FF2B5EF4-FFF2-40B4-BE49-F238E27FC236}">
                <a16:creationId xmlns:a16="http://schemas.microsoft.com/office/drawing/2014/main" id="{719B92CF-7FEB-484F-9409-3CEC75E7B169}"/>
              </a:ext>
            </a:extLst>
          </p:cNvPr>
          <p:cNvSpPr txBox="1">
            <a:spLocks noChangeArrowheads="1"/>
          </p:cNvSpPr>
          <p:nvPr/>
        </p:nvSpPr>
        <p:spPr bwMode="auto">
          <a:xfrm>
            <a:off x="4343400" y="5230813"/>
            <a:ext cx="11049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Zaman</a:t>
            </a:r>
          </a:p>
        </p:txBody>
      </p:sp>
      <p:sp>
        <p:nvSpPr>
          <p:cNvPr id="3" name="Slide Number Placeholder 2">
            <a:extLst>
              <a:ext uri="{FF2B5EF4-FFF2-40B4-BE49-F238E27FC236}">
                <a16:creationId xmlns:a16="http://schemas.microsoft.com/office/drawing/2014/main" id="{591D3BF6-8C40-4332-A8AD-A65334436F23}"/>
              </a:ext>
            </a:extLst>
          </p:cNvPr>
          <p:cNvSpPr>
            <a:spLocks noGrp="1"/>
          </p:cNvSpPr>
          <p:nvPr>
            <p:ph type="sldNum" sz="quarter" idx="12"/>
          </p:nvPr>
        </p:nvSpPr>
        <p:spPr/>
        <p:txBody>
          <a:bodyPr/>
          <a:lstStyle/>
          <a:p>
            <a:fld id="{E6FEED06-A45B-49F7-A4E7-E4A0A60926E4}" type="slidenum">
              <a:rPr lang="tr-TR" smtClean="0"/>
              <a:pPr/>
              <a:t>25</a:t>
            </a:fld>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a:extLst>
              <a:ext uri="{FF2B5EF4-FFF2-40B4-BE49-F238E27FC236}">
                <a16:creationId xmlns:a16="http://schemas.microsoft.com/office/drawing/2014/main" id="{C19F4C38-2189-4AFB-A045-916327ABF65F}"/>
              </a:ext>
            </a:extLst>
          </p:cNvPr>
          <p:cNvSpPr>
            <a:spLocks noChangeArrowheads="1"/>
          </p:cNvSpPr>
          <p:nvPr/>
        </p:nvSpPr>
        <p:spPr bwMode="auto">
          <a:xfrm>
            <a:off x="1752600" y="838200"/>
            <a:ext cx="5648325"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tr-TR" sz="2800" b="1"/>
              <a:t>Eratosten</a:t>
            </a:r>
            <a:r>
              <a:rPr lang="tr-TR" altLang="tr-TR" sz="2800" b="1"/>
              <a:t> Kalburu</a:t>
            </a:r>
            <a:br>
              <a:rPr lang="tr-TR" altLang="tr-TR" sz="2800" b="1"/>
            </a:br>
            <a:r>
              <a:rPr lang="tr-TR" altLang="tr-TR" sz="2000" b="1"/>
              <a:t>http://tr.wikipedia.org/wiki/Eratosten_kalburu</a:t>
            </a:r>
            <a:endParaRPr lang="en-US" altLang="tr-TR" sz="2800" b="1"/>
          </a:p>
        </p:txBody>
      </p:sp>
      <p:pic>
        <p:nvPicPr>
          <p:cNvPr id="39939" name="Picture 8">
            <a:extLst>
              <a:ext uri="{FF2B5EF4-FFF2-40B4-BE49-F238E27FC236}">
                <a16:creationId xmlns:a16="http://schemas.microsoft.com/office/drawing/2014/main" id="{92BCAEDA-A227-4A3B-A56E-BA72CBB678C5}"/>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533400" y="3429000"/>
            <a:ext cx="7696200"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A5CB785C-ABD7-4C7E-85EB-2C1DA10D14AA}"/>
              </a:ext>
            </a:extLst>
          </p:cNvPr>
          <p:cNvSpPr>
            <a:spLocks noGrp="1"/>
          </p:cNvSpPr>
          <p:nvPr>
            <p:ph type="title"/>
          </p:nvPr>
        </p:nvSpPr>
        <p:spPr/>
        <p:txBody>
          <a:bodyPr/>
          <a:lstStyle/>
          <a:p>
            <a:pPr>
              <a:defRPr/>
            </a:pPr>
            <a:r>
              <a:rPr lang="tr-TR" altLang="tr-TR" dirty="0"/>
              <a:t>Asal Sayı Üretimi</a:t>
            </a:r>
            <a:endParaRPr lang="tr-TR" dirty="0"/>
          </a:p>
        </p:txBody>
      </p:sp>
      <p:sp>
        <p:nvSpPr>
          <p:cNvPr id="39942" name="Content Placeholder 4">
            <a:extLst>
              <a:ext uri="{FF2B5EF4-FFF2-40B4-BE49-F238E27FC236}">
                <a16:creationId xmlns:a16="http://schemas.microsoft.com/office/drawing/2014/main" id="{02CB18C3-A684-4CEB-BCA4-02C5A9635631}"/>
              </a:ext>
            </a:extLst>
          </p:cNvPr>
          <p:cNvSpPr>
            <a:spLocks noGrp="1"/>
          </p:cNvSpPr>
          <p:nvPr>
            <p:ph sz="quarter" idx="1"/>
          </p:nvPr>
        </p:nvSpPr>
        <p:spPr>
          <a:xfrm>
            <a:off x="457200" y="1668463"/>
            <a:ext cx="8229600" cy="4488497"/>
          </a:xfrm>
        </p:spPr>
        <p:txBody>
          <a:bodyPr/>
          <a:lstStyle/>
          <a:p>
            <a:pPr algn="just">
              <a:spcBef>
                <a:spcPts val="0"/>
              </a:spcBef>
            </a:pPr>
            <a:r>
              <a:rPr lang="tr-TR" altLang="tr-TR" sz="2000" dirty="0">
                <a:cs typeface="Arial" panose="020B0604020202020204" pitchFamily="34" charset="0"/>
              </a:rPr>
              <a:t>Tüm tamsayılar serileri 2 'den üretilmiştir</a:t>
            </a:r>
            <a:r>
              <a:rPr lang="en-US" altLang="tr-TR" sz="2000" dirty="0">
                <a:cs typeface="Arial" panose="020B0604020202020204" pitchFamily="34" charset="0"/>
              </a:rPr>
              <a:t>.</a:t>
            </a:r>
          </a:p>
          <a:p>
            <a:pPr algn="just">
              <a:spcBef>
                <a:spcPts val="0"/>
              </a:spcBef>
            </a:pPr>
            <a:r>
              <a:rPr lang="tr-TR" altLang="tr-TR" sz="2000" dirty="0">
                <a:cs typeface="Arial" panose="020B0604020202020204" pitchFamily="34" charset="0"/>
              </a:rPr>
              <a:t>İlk sayı</a:t>
            </a:r>
            <a:r>
              <a:rPr lang="en-US" altLang="tr-TR" sz="2000" dirty="0">
                <a:cs typeface="Arial" panose="020B0604020202020204" pitchFamily="34" charset="0"/>
              </a:rPr>
              <a:t> 2</a:t>
            </a:r>
            <a:r>
              <a:rPr lang="tr-TR" altLang="tr-TR" sz="2000" dirty="0">
                <a:cs typeface="Arial" panose="020B0604020202020204" pitchFamily="34" charset="0"/>
              </a:rPr>
              <a:t>,</a:t>
            </a:r>
            <a:r>
              <a:rPr lang="en-US" altLang="tr-TR" sz="2000" dirty="0">
                <a:cs typeface="Arial" panose="020B0604020202020204" pitchFamily="34" charset="0"/>
              </a:rPr>
              <a:t> </a:t>
            </a:r>
            <a:r>
              <a:rPr lang="tr-TR" altLang="tr-TR" sz="2000" dirty="0">
                <a:cs typeface="Arial" panose="020B0604020202020204" pitchFamily="34" charset="0"/>
              </a:rPr>
              <a:t>asaldır, saklanır</a:t>
            </a:r>
            <a:r>
              <a:rPr lang="en-US" altLang="tr-TR" sz="2000" dirty="0">
                <a:cs typeface="Arial" panose="020B0604020202020204" pitchFamily="34" charset="0"/>
              </a:rPr>
              <a:t>.</a:t>
            </a:r>
          </a:p>
          <a:p>
            <a:pPr algn="just">
              <a:spcBef>
                <a:spcPts val="0"/>
              </a:spcBef>
            </a:pPr>
            <a:r>
              <a:rPr lang="tr-TR" altLang="tr-TR" sz="2000" dirty="0">
                <a:cs typeface="Arial" panose="020B0604020202020204" pitchFamily="34" charset="0"/>
              </a:rPr>
              <a:t>Bu numaranın katları tablodan silinir, çünkü asal değiller</a:t>
            </a:r>
            <a:r>
              <a:rPr lang="en-US" altLang="tr-TR" sz="2000" dirty="0">
                <a:cs typeface="Arial" panose="020B0604020202020204" pitchFamily="34" charset="0"/>
              </a:rPr>
              <a:t>.</a:t>
            </a:r>
          </a:p>
          <a:p>
            <a:pPr algn="just">
              <a:spcBef>
                <a:spcPts val="0"/>
              </a:spcBef>
            </a:pPr>
            <a:r>
              <a:rPr lang="tr-TR" altLang="tr-TR" sz="2000" dirty="0">
                <a:cs typeface="Arial" panose="020B0604020202020204" pitchFamily="34" charset="0"/>
              </a:rPr>
              <a:t>İşlem kalan numaralar için tekrarlanır</a:t>
            </a:r>
            <a:r>
              <a:rPr lang="en-US" altLang="tr-TR" sz="2000" dirty="0">
                <a:cs typeface="Arial" panose="020B0604020202020204" pitchFamily="34" charset="0"/>
              </a:rPr>
              <a:t>.</a:t>
            </a:r>
          </a:p>
          <a:p>
            <a:pPr algn="just">
              <a:spcBef>
                <a:spcPts val="0"/>
              </a:spcBef>
            </a:pPr>
            <a:r>
              <a:rPr lang="tr-TR" altLang="tr-TR" sz="2000" dirty="0">
                <a:cs typeface="Arial" panose="020B0604020202020204" pitchFamily="34" charset="0"/>
              </a:rPr>
              <a:t>Algoritma</a:t>
            </a:r>
            <a:r>
              <a:rPr lang="en-US" altLang="tr-TR" sz="2000" dirty="0">
                <a:cs typeface="Arial" panose="020B0604020202020204" pitchFamily="34" charset="0"/>
              </a:rPr>
              <a:t> </a:t>
            </a:r>
            <a:r>
              <a:rPr lang="tr-TR" altLang="tr-TR" sz="2000" dirty="0">
                <a:cs typeface="Arial" panose="020B0604020202020204" pitchFamily="34" charset="0"/>
              </a:rPr>
              <a:t>asal olmayanları siler</a:t>
            </a:r>
            <a:r>
              <a:rPr lang="en-US" altLang="tr-TR" sz="2000" dirty="0">
                <a:cs typeface="Arial" panose="020B0604020202020204" pitchFamily="34" charset="0"/>
              </a:rPr>
              <a:t>, </a:t>
            </a:r>
            <a:r>
              <a:rPr lang="tr-TR" altLang="tr-TR" sz="2000" dirty="0">
                <a:cs typeface="Arial" panose="020B0604020202020204" pitchFamily="34" charset="0"/>
              </a:rPr>
              <a:t>sadece asalları bırakır</a:t>
            </a:r>
            <a:r>
              <a:rPr lang="en-US" altLang="tr-TR" sz="2000" dirty="0">
                <a:cs typeface="Arial" panose="020B0604020202020204" pitchFamily="34" charset="0"/>
              </a:rPr>
              <a:t>.</a:t>
            </a:r>
          </a:p>
          <a:p>
            <a:pPr>
              <a:spcBef>
                <a:spcPts val="0"/>
              </a:spcBef>
            </a:pPr>
            <a:endParaRPr lang="tr-TR" altLang="tr-TR" sz="2000" dirty="0"/>
          </a:p>
        </p:txBody>
      </p:sp>
      <p:sp>
        <p:nvSpPr>
          <p:cNvPr id="39944" name="TextBox 12">
            <a:extLst>
              <a:ext uri="{FF2B5EF4-FFF2-40B4-BE49-F238E27FC236}">
                <a16:creationId xmlns:a16="http://schemas.microsoft.com/office/drawing/2014/main" id="{E3F12494-3207-48A4-92E3-15B12A8FF0F8}"/>
              </a:ext>
            </a:extLst>
          </p:cNvPr>
          <p:cNvSpPr txBox="1">
            <a:spLocks noChangeArrowheads="1"/>
          </p:cNvSpPr>
          <p:nvPr/>
        </p:nvSpPr>
        <p:spPr bwMode="auto">
          <a:xfrm>
            <a:off x="533400" y="4249738"/>
            <a:ext cx="203835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Sayıların serisi</a:t>
            </a:r>
          </a:p>
        </p:txBody>
      </p:sp>
      <p:sp>
        <p:nvSpPr>
          <p:cNvPr id="39945" name="TextBox 13">
            <a:extLst>
              <a:ext uri="{FF2B5EF4-FFF2-40B4-BE49-F238E27FC236}">
                <a16:creationId xmlns:a16="http://schemas.microsoft.com/office/drawing/2014/main" id="{6349C08B-AE0C-4228-9894-E98DDEBE0728}"/>
              </a:ext>
            </a:extLst>
          </p:cNvPr>
          <p:cNvSpPr txBox="1">
            <a:spLocks noChangeArrowheads="1"/>
          </p:cNvSpPr>
          <p:nvPr/>
        </p:nvSpPr>
        <p:spPr bwMode="auto">
          <a:xfrm>
            <a:off x="3411538" y="3435350"/>
            <a:ext cx="2038350" cy="5857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İlk asal sayının </a:t>
            </a:r>
            <a:br>
              <a:rPr lang="tr-TR" altLang="tr-TR" sz="1600"/>
            </a:br>
            <a:r>
              <a:rPr lang="tr-TR" altLang="tr-TR" sz="1600"/>
              <a:t>katları geçmez</a:t>
            </a:r>
          </a:p>
        </p:txBody>
      </p:sp>
      <p:sp>
        <p:nvSpPr>
          <p:cNvPr id="39946" name="TextBox 14">
            <a:extLst>
              <a:ext uri="{FF2B5EF4-FFF2-40B4-BE49-F238E27FC236}">
                <a16:creationId xmlns:a16="http://schemas.microsoft.com/office/drawing/2014/main" id="{D755EF64-E2A3-462D-B895-355E32B27258}"/>
              </a:ext>
            </a:extLst>
          </p:cNvPr>
          <p:cNvSpPr txBox="1">
            <a:spLocks noChangeArrowheads="1"/>
          </p:cNvSpPr>
          <p:nvPr/>
        </p:nvSpPr>
        <p:spPr bwMode="auto">
          <a:xfrm>
            <a:off x="1295400" y="5130800"/>
            <a:ext cx="16764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Katların karşılaştırılması</a:t>
            </a:r>
          </a:p>
        </p:txBody>
      </p:sp>
      <p:sp>
        <p:nvSpPr>
          <p:cNvPr id="39947" name="TextBox 15">
            <a:extLst>
              <a:ext uri="{FF2B5EF4-FFF2-40B4-BE49-F238E27FC236}">
                <a16:creationId xmlns:a16="http://schemas.microsoft.com/office/drawing/2014/main" id="{24431DD2-254A-4053-A83C-8E788DF5C7EE}"/>
              </a:ext>
            </a:extLst>
          </p:cNvPr>
          <p:cNvSpPr txBox="1">
            <a:spLocks noChangeArrowheads="1"/>
          </p:cNvSpPr>
          <p:nvPr/>
        </p:nvSpPr>
        <p:spPr bwMode="auto">
          <a:xfrm>
            <a:off x="2873375" y="5197475"/>
            <a:ext cx="13716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Birinci</a:t>
            </a:r>
            <a:br>
              <a:rPr lang="tr-TR" altLang="tr-TR" sz="1600"/>
            </a:br>
            <a:r>
              <a:rPr lang="tr-TR" altLang="tr-TR" sz="1600"/>
              <a:t>asal sayı</a:t>
            </a:r>
          </a:p>
        </p:txBody>
      </p:sp>
      <p:sp>
        <p:nvSpPr>
          <p:cNvPr id="39948" name="TextBox 16">
            <a:extLst>
              <a:ext uri="{FF2B5EF4-FFF2-40B4-BE49-F238E27FC236}">
                <a16:creationId xmlns:a16="http://schemas.microsoft.com/office/drawing/2014/main" id="{8CFBF78A-2CB5-4442-B368-344DD69E357D}"/>
              </a:ext>
            </a:extLst>
          </p:cNvPr>
          <p:cNvSpPr txBox="1">
            <a:spLocks noChangeArrowheads="1"/>
          </p:cNvSpPr>
          <p:nvPr/>
        </p:nvSpPr>
        <p:spPr bwMode="auto">
          <a:xfrm>
            <a:off x="4572000" y="5197475"/>
            <a:ext cx="13716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İkinci</a:t>
            </a:r>
            <a:br>
              <a:rPr lang="tr-TR" altLang="tr-TR" sz="1600"/>
            </a:br>
            <a:r>
              <a:rPr lang="tr-TR" altLang="tr-TR" sz="1600"/>
              <a:t>asal sayı</a:t>
            </a:r>
          </a:p>
        </p:txBody>
      </p:sp>
      <p:sp>
        <p:nvSpPr>
          <p:cNvPr id="39949" name="TextBox 17">
            <a:extLst>
              <a:ext uri="{FF2B5EF4-FFF2-40B4-BE49-F238E27FC236}">
                <a16:creationId xmlns:a16="http://schemas.microsoft.com/office/drawing/2014/main" id="{E9ECCE04-1AFE-469F-AC68-6AF923BF5FD4}"/>
              </a:ext>
            </a:extLst>
          </p:cNvPr>
          <p:cNvSpPr txBox="1">
            <a:spLocks noChangeArrowheads="1"/>
          </p:cNvSpPr>
          <p:nvPr/>
        </p:nvSpPr>
        <p:spPr bwMode="auto">
          <a:xfrm>
            <a:off x="6248400" y="5207000"/>
            <a:ext cx="1371600" cy="584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Üçüncü</a:t>
            </a:r>
            <a:br>
              <a:rPr lang="tr-TR" altLang="tr-TR" sz="1600"/>
            </a:br>
            <a:r>
              <a:rPr lang="tr-TR" altLang="tr-TR" sz="1600"/>
              <a:t>asal sayı</a:t>
            </a:r>
          </a:p>
        </p:txBody>
      </p:sp>
      <p:sp>
        <p:nvSpPr>
          <p:cNvPr id="39950" name="Rectangle 6">
            <a:extLst>
              <a:ext uri="{FF2B5EF4-FFF2-40B4-BE49-F238E27FC236}">
                <a16:creationId xmlns:a16="http://schemas.microsoft.com/office/drawing/2014/main" id="{E9E109DD-9C30-4E8A-8D1C-2E2DC1E7A6C9}"/>
              </a:ext>
            </a:extLst>
          </p:cNvPr>
          <p:cNvSpPr>
            <a:spLocks noChangeArrowheads="1"/>
          </p:cNvSpPr>
          <p:nvPr/>
        </p:nvSpPr>
        <p:spPr bwMode="auto">
          <a:xfrm>
            <a:off x="2959100" y="5867400"/>
            <a:ext cx="3441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dirty="0">
                <a:solidFill>
                  <a:srgbClr val="FF0000"/>
                </a:solidFill>
              </a:rPr>
              <a:t>T</a:t>
            </a:r>
            <a:r>
              <a:rPr lang="tr-TR" altLang="tr-TR" sz="2400" dirty="0">
                <a:solidFill>
                  <a:srgbClr val="FF0000"/>
                </a:solidFill>
              </a:rPr>
              <a:t>i</a:t>
            </a:r>
            <a:r>
              <a:rPr lang="en-US" altLang="tr-TR" sz="2400" dirty="0">
                <a:solidFill>
                  <a:srgbClr val="FF0000"/>
                </a:solidFill>
              </a:rPr>
              <a:t>p </a:t>
            </a:r>
            <a:r>
              <a:rPr lang="tr-TR" altLang="tr-TR" sz="2400" dirty="0">
                <a:solidFill>
                  <a:srgbClr val="FF0000"/>
                </a:solidFill>
              </a:rPr>
              <a:t>2</a:t>
            </a:r>
            <a:r>
              <a:rPr lang="en-US" altLang="tr-TR" sz="2400" dirty="0">
                <a:solidFill>
                  <a:srgbClr val="FF0000"/>
                </a:solidFill>
              </a:rPr>
              <a:t> </a:t>
            </a:r>
            <a:r>
              <a:rPr lang="tr-TR" altLang="tr-TR" sz="2400" dirty="0">
                <a:solidFill>
                  <a:srgbClr val="FF0000"/>
                </a:solidFill>
              </a:rPr>
              <a:t>iş hattı hesaplama</a:t>
            </a:r>
            <a:endParaRPr lang="en-US" altLang="tr-TR" sz="2400" dirty="0">
              <a:solidFill>
                <a:srgbClr val="FF0000"/>
              </a:solidFill>
            </a:endParaRPr>
          </a:p>
        </p:txBody>
      </p:sp>
      <p:sp>
        <p:nvSpPr>
          <p:cNvPr id="2" name="Slide Number Placeholder 1">
            <a:extLst>
              <a:ext uri="{FF2B5EF4-FFF2-40B4-BE49-F238E27FC236}">
                <a16:creationId xmlns:a16="http://schemas.microsoft.com/office/drawing/2014/main" id="{9769A43F-9318-4CA1-BB98-8026D50CBF9E}"/>
              </a:ext>
            </a:extLst>
          </p:cNvPr>
          <p:cNvSpPr>
            <a:spLocks noGrp="1"/>
          </p:cNvSpPr>
          <p:nvPr>
            <p:ph type="sldNum" sz="quarter" idx="12"/>
          </p:nvPr>
        </p:nvSpPr>
        <p:spPr/>
        <p:txBody>
          <a:bodyPr/>
          <a:lstStyle/>
          <a:p>
            <a:fld id="{E6FEED06-A45B-49F7-A4E7-E4A0A60926E4}" type="slidenum">
              <a:rPr lang="tr-TR" smtClean="0"/>
              <a:pPr/>
              <a:t>26</a:t>
            </a:fld>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5">
            <a:extLst>
              <a:ext uri="{FF2B5EF4-FFF2-40B4-BE49-F238E27FC236}">
                <a16:creationId xmlns:a16="http://schemas.microsoft.com/office/drawing/2014/main" id="{ADE9D424-6366-4C2C-BBE3-353229396B92}"/>
              </a:ext>
            </a:extLst>
          </p:cNvPr>
          <p:cNvSpPr>
            <a:spLocks noChangeArrowheads="1"/>
          </p:cNvSpPr>
          <p:nvPr/>
        </p:nvSpPr>
        <p:spPr bwMode="auto">
          <a:xfrm>
            <a:off x="1524000" y="990600"/>
            <a:ext cx="6934200"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(&amp;x, Pi-1);</a:t>
            </a:r>
          </a:p>
          <a:p>
            <a:pPr>
              <a:spcBef>
                <a:spcPct val="0"/>
              </a:spcBef>
              <a:buFontTx/>
              <a:buNone/>
            </a:pPr>
            <a:r>
              <a:rPr lang="en-US" altLang="tr-TR" sz="2000" b="1" dirty="0">
                <a:solidFill>
                  <a:srgbClr val="FF0000"/>
                </a:solidFill>
                <a:latin typeface="Lucida Console" panose="020B0609040504020204" pitchFamily="49" charset="0"/>
              </a:rPr>
              <a:t>/* </a:t>
            </a:r>
            <a:r>
              <a:rPr lang="tr-TR" altLang="tr-TR" sz="2000" b="1" dirty="0">
                <a:solidFill>
                  <a:srgbClr val="FF0000"/>
                </a:solidFill>
                <a:latin typeface="Lucida Console" panose="020B0609040504020204" pitchFamily="49" charset="0"/>
              </a:rPr>
              <a:t>Listede kalan her sayı için aşağıdakileri</a:t>
            </a:r>
          </a:p>
          <a:p>
            <a:pPr>
              <a:spcBef>
                <a:spcPct val="0"/>
              </a:spcBef>
              <a:buFontTx/>
              <a:buNone/>
            </a:pPr>
            <a:r>
              <a:rPr lang="tr-TR" altLang="tr-TR" sz="2000" b="1" dirty="0">
                <a:solidFill>
                  <a:srgbClr val="FF0000"/>
                </a:solidFill>
                <a:latin typeface="Lucida Console" panose="020B0609040504020204" pitchFamily="49" charset="0"/>
              </a:rPr>
              <a:t>   tekrarla</a:t>
            </a:r>
            <a:r>
              <a:rPr lang="en-US" altLang="tr-TR" sz="2000" b="1" dirty="0">
                <a:solidFill>
                  <a:srgbClr val="FF0000"/>
                </a:solidFill>
                <a:latin typeface="Lucida Console" panose="020B0609040504020204" pitchFamily="49" charset="0"/>
              </a:rPr>
              <a:t> */</a:t>
            </a:r>
          </a:p>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(&amp;number, Pi-1);</a:t>
            </a:r>
          </a:p>
          <a:p>
            <a:pPr>
              <a:spcBef>
                <a:spcPct val="0"/>
              </a:spcBef>
              <a:buFontTx/>
              <a:buNone/>
            </a:pPr>
            <a:r>
              <a:rPr lang="en-US" altLang="tr-TR" sz="2000" b="1" dirty="0">
                <a:solidFill>
                  <a:srgbClr val="FF0000"/>
                </a:solidFill>
                <a:latin typeface="Lucida Console" panose="020B0609040504020204" pitchFamily="49" charset="0"/>
              </a:rPr>
              <a:t>if ((number % x) != 0) send(&amp;number, Pi+1);</a:t>
            </a:r>
          </a:p>
        </p:txBody>
      </p:sp>
      <p:sp>
        <p:nvSpPr>
          <p:cNvPr id="40964" name="Rectangle 6">
            <a:extLst>
              <a:ext uri="{FF2B5EF4-FFF2-40B4-BE49-F238E27FC236}">
                <a16:creationId xmlns:a16="http://schemas.microsoft.com/office/drawing/2014/main" id="{2A7C6934-6C69-4D59-95B6-4FD01E0E53D7}"/>
              </a:ext>
            </a:extLst>
          </p:cNvPr>
          <p:cNvSpPr>
            <a:spLocks noChangeArrowheads="1"/>
          </p:cNvSpPr>
          <p:nvPr/>
        </p:nvSpPr>
        <p:spPr bwMode="auto">
          <a:xfrm>
            <a:off x="381000" y="2667000"/>
            <a:ext cx="8305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2400"/>
              <a:t>Süreçler</a:t>
            </a:r>
            <a:r>
              <a:rPr lang="en-US" altLang="tr-TR" sz="2400"/>
              <a:t> </a:t>
            </a:r>
            <a:r>
              <a:rPr lang="tr-TR" altLang="tr-TR" sz="2400"/>
              <a:t>bir sonrasına benzer sayıları aktarmıyorlar</a:t>
            </a:r>
            <a:r>
              <a:rPr lang="en-US" altLang="tr-TR" sz="2400"/>
              <a:t> </a:t>
            </a:r>
            <a:r>
              <a:rPr lang="tr-TR" altLang="tr-TR" sz="2400"/>
              <a:t>ve ilerisini de bilmiyorlar</a:t>
            </a:r>
            <a:r>
              <a:rPr lang="en-US" altLang="tr-TR" sz="2400"/>
              <a:t>. </a:t>
            </a:r>
            <a:r>
              <a:rPr lang="tr-TR" altLang="tr-TR" sz="2400"/>
              <a:t>Bir</a:t>
            </a:r>
            <a:r>
              <a:rPr lang="en-US" altLang="tr-TR" sz="2400"/>
              <a:t> “</a:t>
            </a:r>
            <a:r>
              <a:rPr lang="tr-TR" altLang="tr-TR" sz="2400"/>
              <a:t>durma</a:t>
            </a:r>
            <a:r>
              <a:rPr lang="en-US" altLang="tr-TR" sz="2400"/>
              <a:t>” </a:t>
            </a:r>
            <a:r>
              <a:rPr lang="tr-TR" altLang="tr-TR" sz="2400"/>
              <a:t>mesajı anlamında işlemin bittiğini belirtmek için diziye bir sayı (örn: sıfır) eklenmelidir</a:t>
            </a:r>
            <a:r>
              <a:rPr lang="en-US" altLang="tr-TR" sz="2400"/>
              <a:t>:</a:t>
            </a:r>
          </a:p>
        </p:txBody>
      </p:sp>
      <p:sp>
        <p:nvSpPr>
          <p:cNvPr id="40965" name="Rectangle 7">
            <a:extLst>
              <a:ext uri="{FF2B5EF4-FFF2-40B4-BE49-F238E27FC236}">
                <a16:creationId xmlns:a16="http://schemas.microsoft.com/office/drawing/2014/main" id="{6AD2691E-F0C9-48CE-8BE6-9C5D1CBDD94E}"/>
              </a:ext>
            </a:extLst>
          </p:cNvPr>
          <p:cNvSpPr>
            <a:spLocks noChangeArrowheads="1"/>
          </p:cNvSpPr>
          <p:nvPr/>
        </p:nvSpPr>
        <p:spPr bwMode="auto">
          <a:xfrm>
            <a:off x="1371600" y="3962400"/>
            <a:ext cx="75438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(&amp;x, Pi-1);</a:t>
            </a:r>
          </a:p>
          <a:p>
            <a:pPr>
              <a:spcBef>
                <a:spcPct val="0"/>
              </a:spcBef>
              <a:buFontTx/>
              <a:buNone/>
            </a:pPr>
            <a:r>
              <a:rPr lang="en-US" altLang="tr-TR" sz="2000" b="1" dirty="0">
                <a:solidFill>
                  <a:srgbClr val="FF0000"/>
                </a:solidFill>
                <a:latin typeface="Lucida Console" panose="020B0609040504020204" pitchFamily="49" charset="0"/>
              </a:rPr>
              <a:t>for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 0;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&lt; n;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a:t>
            </a:r>
          </a:p>
          <a:p>
            <a:pPr>
              <a:spcBef>
                <a:spcPct val="0"/>
              </a:spcBef>
              <a:buFontTx/>
              <a:buNone/>
            </a:pPr>
            <a:r>
              <a:rPr lang="tr-TR" altLang="tr-TR" sz="2000" b="1" dirty="0">
                <a:solidFill>
                  <a:srgbClr val="FF0000"/>
                </a:solidFill>
                <a:latin typeface="Lucida Console" panose="020B0609040504020204" pitchFamily="49" charset="0"/>
              </a:rPr>
              <a:t>    </a:t>
            </a:r>
            <a:r>
              <a:rPr lang="en-US" altLang="tr-TR" sz="2000" b="1" dirty="0" err="1">
                <a:solidFill>
                  <a:srgbClr val="FF0000"/>
                </a:solidFill>
                <a:latin typeface="Lucida Console" panose="020B0609040504020204" pitchFamily="49" charset="0"/>
              </a:rPr>
              <a:t>recv</a:t>
            </a:r>
            <a:r>
              <a:rPr lang="en-US" altLang="tr-TR" sz="2000" b="1" dirty="0">
                <a:solidFill>
                  <a:srgbClr val="FF0000"/>
                </a:solidFill>
                <a:latin typeface="Lucida Console" panose="020B0609040504020204" pitchFamily="49" charset="0"/>
              </a:rPr>
              <a:t>(&amp;number, Pi-1);</a:t>
            </a:r>
          </a:p>
          <a:p>
            <a:pPr>
              <a:spcBef>
                <a:spcPct val="0"/>
              </a:spcBef>
              <a:buFontTx/>
              <a:buNone/>
            </a:pPr>
            <a:r>
              <a:rPr lang="tr-TR" altLang="tr-TR" sz="2000" b="1" dirty="0">
                <a:solidFill>
                  <a:srgbClr val="FF0000"/>
                </a:solidFill>
                <a:latin typeface="Lucida Console" panose="020B0609040504020204" pitchFamily="49" charset="0"/>
              </a:rPr>
              <a:t>    i</a:t>
            </a:r>
            <a:r>
              <a:rPr lang="en-US" altLang="tr-TR" sz="2000" b="1" dirty="0">
                <a:solidFill>
                  <a:srgbClr val="FF0000"/>
                </a:solidFill>
                <a:latin typeface="Lucida Console" panose="020B0609040504020204" pitchFamily="49" charset="0"/>
              </a:rPr>
              <a:t>f (number == terminator) break;</a:t>
            </a:r>
          </a:p>
          <a:p>
            <a:pPr>
              <a:spcBef>
                <a:spcPct val="0"/>
              </a:spcBef>
              <a:buFontTx/>
              <a:buNone/>
            </a:pPr>
            <a:r>
              <a:rPr lang="tr-TR" altLang="tr-TR" sz="2000" b="1" dirty="0">
                <a:solidFill>
                  <a:srgbClr val="FF0000"/>
                </a:solidFill>
                <a:latin typeface="Lucida Console" panose="020B0609040504020204" pitchFamily="49" charset="0"/>
              </a:rPr>
              <a:t>    </a:t>
            </a:r>
            <a:r>
              <a:rPr lang="tr-TR" altLang="tr-TR" sz="2000" b="1" dirty="0" err="1">
                <a:solidFill>
                  <a:srgbClr val="FF0000"/>
                </a:solidFill>
                <a:latin typeface="Lucida Console" panose="020B0609040504020204" pitchFamily="49" charset="0"/>
              </a:rPr>
              <a:t>if</a:t>
            </a:r>
            <a:r>
              <a:rPr lang="en-US" altLang="tr-TR" sz="2000" b="1" dirty="0">
                <a:solidFill>
                  <a:srgbClr val="FF0000"/>
                </a:solidFill>
                <a:latin typeface="Lucida Console" panose="020B0609040504020204" pitchFamily="49" charset="0"/>
              </a:rPr>
              <a:t> </a:t>
            </a:r>
            <a:r>
              <a:rPr lang="tr-TR" altLang="tr-TR" sz="2000" b="1" dirty="0">
                <a:solidFill>
                  <a:srgbClr val="FF0000"/>
                </a:solidFill>
                <a:latin typeface="Lucida Console" panose="020B0609040504020204" pitchFamily="49" charset="0"/>
              </a:rPr>
              <a:t>(</a:t>
            </a:r>
            <a:r>
              <a:rPr lang="en-US" altLang="tr-TR" sz="2000" b="1" dirty="0">
                <a:solidFill>
                  <a:srgbClr val="FF0000"/>
                </a:solidFill>
                <a:latin typeface="Lucida Console" panose="020B0609040504020204" pitchFamily="49" charset="0"/>
              </a:rPr>
              <a:t>(number % x) != 0) send(&amp;number, Pi+1);</a:t>
            </a:r>
          </a:p>
          <a:p>
            <a:pPr>
              <a:spcBef>
                <a:spcPct val="0"/>
              </a:spcBef>
              <a:buFontTx/>
              <a:buNone/>
            </a:pPr>
            <a:r>
              <a:rPr lang="en-US" altLang="tr-TR" sz="2000" b="1" dirty="0">
                <a:solidFill>
                  <a:srgbClr val="FF0000"/>
                </a:solidFill>
                <a:latin typeface="Lucida Console" panose="020B0609040504020204" pitchFamily="49" charset="0"/>
              </a:rPr>
              <a:t>}</a:t>
            </a:r>
          </a:p>
        </p:txBody>
      </p:sp>
      <p:sp>
        <p:nvSpPr>
          <p:cNvPr id="2" name="Title 1">
            <a:extLst>
              <a:ext uri="{FF2B5EF4-FFF2-40B4-BE49-F238E27FC236}">
                <a16:creationId xmlns:a16="http://schemas.microsoft.com/office/drawing/2014/main" id="{9C816A06-DDBA-4F4D-BC26-D7ED855B0C66}"/>
              </a:ext>
            </a:extLst>
          </p:cNvPr>
          <p:cNvSpPr>
            <a:spLocks noGrp="1"/>
          </p:cNvSpPr>
          <p:nvPr>
            <p:ph type="title"/>
          </p:nvPr>
        </p:nvSpPr>
        <p:spPr/>
        <p:txBody>
          <a:bodyPr>
            <a:normAutofit/>
          </a:bodyPr>
          <a:lstStyle/>
          <a:p>
            <a:r>
              <a:rPr lang="tr-TR" dirty="0"/>
              <a:t>Süreç Pi  için temel kod:</a:t>
            </a:r>
          </a:p>
        </p:txBody>
      </p:sp>
      <p:sp>
        <p:nvSpPr>
          <p:cNvPr id="4" name="Slide Number Placeholder 3">
            <a:extLst>
              <a:ext uri="{FF2B5EF4-FFF2-40B4-BE49-F238E27FC236}">
                <a16:creationId xmlns:a16="http://schemas.microsoft.com/office/drawing/2014/main" id="{5DA32342-4ACF-4A8E-AE92-E6812E006BF6}"/>
              </a:ext>
            </a:extLst>
          </p:cNvPr>
          <p:cNvSpPr>
            <a:spLocks noGrp="1"/>
          </p:cNvSpPr>
          <p:nvPr>
            <p:ph type="sldNum" sz="quarter" idx="12"/>
          </p:nvPr>
        </p:nvSpPr>
        <p:spPr/>
        <p:txBody>
          <a:bodyPr/>
          <a:lstStyle/>
          <a:p>
            <a:fld id="{E6FEED06-A45B-49F7-A4E7-E4A0A60926E4}" type="slidenum">
              <a:rPr lang="tr-TR" smtClean="0"/>
              <a:pPr/>
              <a:t>27</a:t>
            </a:fld>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5">
            <a:extLst>
              <a:ext uri="{FF2B5EF4-FFF2-40B4-BE49-F238E27FC236}">
                <a16:creationId xmlns:a16="http://schemas.microsoft.com/office/drawing/2014/main" id="{A38EE0D1-4334-48E3-B680-47FA5374F71D}"/>
              </a:ext>
            </a:extLst>
          </p:cNvPr>
          <p:cNvSpPr>
            <a:spLocks noChangeArrowheads="1"/>
          </p:cNvSpPr>
          <p:nvPr/>
        </p:nvSpPr>
        <p:spPr bwMode="auto">
          <a:xfrm>
            <a:off x="2673350" y="847725"/>
            <a:ext cx="30416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defRPr/>
            </a:pPr>
            <a:r>
              <a:rPr lang="tr-TR" altLang="tr-TR" sz="2800" b="1" dirty="0">
                <a:solidFill>
                  <a:srgbClr val="0070C0"/>
                </a:solidFill>
                <a:effectLst>
                  <a:outerShdw blurRad="38100" dist="38100" dir="2700000" algn="tl">
                    <a:srgbClr val="000000">
                      <a:alpha val="43137"/>
                    </a:srgbClr>
                  </a:outerShdw>
                </a:effectLst>
              </a:rPr>
              <a:t>Üst üçgen formu</a:t>
            </a:r>
            <a:endParaRPr lang="en-US" altLang="tr-TR" sz="2800" b="1" dirty="0">
              <a:solidFill>
                <a:srgbClr val="0070C0"/>
              </a:solidFill>
              <a:effectLst>
                <a:outerShdw blurRad="38100" dist="38100" dir="2700000" algn="tl">
                  <a:srgbClr val="000000">
                    <a:alpha val="43137"/>
                  </a:srgbClr>
                </a:outerShdw>
              </a:effectLst>
            </a:endParaRPr>
          </a:p>
        </p:txBody>
      </p:sp>
      <p:sp>
        <p:nvSpPr>
          <p:cNvPr id="41987" name="Rectangle 6">
            <a:extLst>
              <a:ext uri="{FF2B5EF4-FFF2-40B4-BE49-F238E27FC236}">
                <a16:creationId xmlns:a16="http://schemas.microsoft.com/office/drawing/2014/main" id="{ABE16DB1-B007-4DC6-BCB3-10C22D906D34}"/>
              </a:ext>
            </a:extLst>
          </p:cNvPr>
          <p:cNvSpPr>
            <a:spLocks noChangeArrowheads="1"/>
          </p:cNvSpPr>
          <p:nvPr/>
        </p:nvSpPr>
        <p:spPr bwMode="auto">
          <a:xfrm>
            <a:off x="381000" y="5410200"/>
            <a:ext cx="86106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i="1"/>
              <a:t>a</a:t>
            </a:r>
            <a:r>
              <a:rPr lang="tr-TR" altLang="tr-TR" sz="2400" i="1"/>
              <a:t> </a:t>
            </a:r>
            <a:r>
              <a:rPr lang="en-US" altLang="tr-TR" sz="2400"/>
              <a:t>’</a:t>
            </a:r>
            <a:r>
              <a:rPr lang="tr-TR" altLang="tr-TR" sz="2400"/>
              <a:t>lar</a:t>
            </a:r>
            <a:r>
              <a:rPr lang="en-US" altLang="tr-TR" sz="2400" i="1"/>
              <a:t> </a:t>
            </a:r>
            <a:r>
              <a:rPr lang="tr-TR" altLang="tr-TR" sz="2400"/>
              <a:t>ve</a:t>
            </a:r>
            <a:r>
              <a:rPr lang="en-US" altLang="tr-TR" sz="2400"/>
              <a:t> </a:t>
            </a:r>
            <a:r>
              <a:rPr lang="en-US" altLang="tr-TR" sz="2400" i="1"/>
              <a:t>b</a:t>
            </a:r>
            <a:r>
              <a:rPr lang="tr-TR" altLang="tr-TR" sz="2400" i="1"/>
              <a:t> </a:t>
            </a:r>
            <a:r>
              <a:rPr lang="en-US" altLang="tr-TR" sz="2400"/>
              <a:t>’</a:t>
            </a:r>
            <a:r>
              <a:rPr lang="tr-TR" altLang="tr-TR" sz="2400"/>
              <a:t>er</a:t>
            </a:r>
            <a:r>
              <a:rPr lang="en-US" altLang="tr-TR" sz="2400" i="1"/>
              <a:t> </a:t>
            </a:r>
            <a:r>
              <a:rPr lang="tr-TR" altLang="tr-TR" sz="2400"/>
              <a:t>sabit,</a:t>
            </a:r>
            <a:r>
              <a:rPr lang="en-US" altLang="tr-TR" sz="2400"/>
              <a:t> </a:t>
            </a:r>
            <a:r>
              <a:rPr lang="en-US" altLang="tr-TR" sz="2400" i="1"/>
              <a:t>x</a:t>
            </a:r>
            <a:r>
              <a:rPr lang="tr-TR" altLang="tr-TR" sz="2400" i="1"/>
              <a:t> </a:t>
            </a:r>
            <a:r>
              <a:rPr lang="en-US" altLang="tr-TR" sz="2400"/>
              <a:t>’</a:t>
            </a:r>
            <a:r>
              <a:rPr lang="tr-TR" altLang="tr-TR" sz="2400"/>
              <a:t>ler</a:t>
            </a:r>
            <a:r>
              <a:rPr lang="en-US" altLang="tr-TR" sz="2400"/>
              <a:t> </a:t>
            </a:r>
            <a:r>
              <a:rPr lang="tr-TR" altLang="tr-TR" sz="2400"/>
              <a:t>bulunması gereken bilinmezlerken</a:t>
            </a:r>
            <a:r>
              <a:rPr lang="en-US" altLang="tr-TR" sz="2400"/>
              <a:t>.</a:t>
            </a:r>
          </a:p>
        </p:txBody>
      </p:sp>
      <p:pic>
        <p:nvPicPr>
          <p:cNvPr id="41988" name="Picture 7">
            <a:extLst>
              <a:ext uri="{FF2B5EF4-FFF2-40B4-BE49-F238E27FC236}">
                <a16:creationId xmlns:a16="http://schemas.microsoft.com/office/drawing/2014/main" id="{820E4AE7-7320-478E-89C2-22BCA2C3DBE8}"/>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533400" y="1676400"/>
            <a:ext cx="7848600" cy="342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23C29477-F9E5-4BBD-83E5-1457DBA0CAB8}"/>
              </a:ext>
            </a:extLst>
          </p:cNvPr>
          <p:cNvSpPr>
            <a:spLocks noGrp="1"/>
          </p:cNvSpPr>
          <p:nvPr>
            <p:ph type="title"/>
          </p:nvPr>
        </p:nvSpPr>
        <p:spPr/>
        <p:txBody>
          <a:bodyPr/>
          <a:lstStyle/>
          <a:p>
            <a:pPr>
              <a:defRPr/>
            </a:pPr>
            <a:r>
              <a:rPr lang="tr-TR" altLang="tr-TR" sz="3600" dirty="0"/>
              <a:t>Lineer Denklem Sistemi Çözümü</a:t>
            </a:r>
            <a:endParaRPr lang="tr-TR" sz="3600" dirty="0"/>
          </a:p>
        </p:txBody>
      </p:sp>
      <p:sp>
        <p:nvSpPr>
          <p:cNvPr id="3" name="Slide Number Placeholder 2">
            <a:extLst>
              <a:ext uri="{FF2B5EF4-FFF2-40B4-BE49-F238E27FC236}">
                <a16:creationId xmlns:a16="http://schemas.microsoft.com/office/drawing/2014/main" id="{9649EC2B-4F14-42A2-A800-7AFC2B0F7495}"/>
              </a:ext>
            </a:extLst>
          </p:cNvPr>
          <p:cNvSpPr>
            <a:spLocks noGrp="1"/>
          </p:cNvSpPr>
          <p:nvPr>
            <p:ph type="sldNum" sz="quarter" idx="12"/>
          </p:nvPr>
        </p:nvSpPr>
        <p:spPr/>
        <p:txBody>
          <a:bodyPr/>
          <a:lstStyle/>
          <a:p>
            <a:fld id="{E6FEED06-A45B-49F7-A4E7-E4A0A60926E4}" type="slidenum">
              <a:rPr lang="tr-TR" smtClean="0"/>
              <a:pPr/>
              <a:t>28</a:t>
            </a:fld>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4">
            <a:extLst>
              <a:ext uri="{FF2B5EF4-FFF2-40B4-BE49-F238E27FC236}">
                <a16:creationId xmlns:a16="http://schemas.microsoft.com/office/drawing/2014/main" id="{EBB6D576-0FC8-4A4D-B24D-119124650A74}"/>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2667000" y="1626121"/>
            <a:ext cx="148590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011" name="Picture 5">
            <a:extLst>
              <a:ext uri="{FF2B5EF4-FFF2-40B4-BE49-F238E27FC236}">
                <a16:creationId xmlns:a16="http://schemas.microsoft.com/office/drawing/2014/main" id="{1795B873-4BC3-42F2-80B5-D6226FF597D8}"/>
              </a:ext>
            </a:extLst>
          </p:cNvPr>
          <p:cNvPicPr>
            <a:picLocks noChangeAspect="1" noChangeArrowheads="1"/>
          </p:cNvPicPr>
          <p:nvPr/>
        </p:nvPicPr>
        <p:blipFill>
          <a:blip r:embed="rId3">
            <a:lum bright="-6000" contrast="18000"/>
            <a:extLst>
              <a:ext uri="{28A0092B-C50C-407E-A947-70E740481C1C}">
                <a14:useLocalDpi xmlns:a14="http://schemas.microsoft.com/office/drawing/2010/main" val="0"/>
              </a:ext>
            </a:extLst>
          </a:blip>
          <a:srcRect/>
          <a:stretch>
            <a:fillRect/>
          </a:stretch>
        </p:blipFill>
        <p:spPr bwMode="auto">
          <a:xfrm>
            <a:off x="2743200" y="3200400"/>
            <a:ext cx="22479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012" name="Picture 6">
            <a:extLst>
              <a:ext uri="{FF2B5EF4-FFF2-40B4-BE49-F238E27FC236}">
                <a16:creationId xmlns:a16="http://schemas.microsoft.com/office/drawing/2014/main" id="{ED2563A5-48FC-45DC-8A46-07ED85CEF974}"/>
              </a:ext>
            </a:extLst>
          </p:cNvPr>
          <p:cNvPicPr>
            <a:picLocks noChangeAspect="1" noChangeArrowheads="1"/>
          </p:cNvPicPr>
          <p:nvPr/>
        </p:nvPicPr>
        <p:blipFill>
          <a:blip r:embed="rId4">
            <a:lum bright="-6000" contrast="18000"/>
            <a:extLst>
              <a:ext uri="{28A0092B-C50C-407E-A947-70E740481C1C}">
                <a14:useLocalDpi xmlns:a14="http://schemas.microsoft.com/office/drawing/2010/main" val="0"/>
              </a:ext>
            </a:extLst>
          </a:blip>
          <a:srcRect/>
          <a:stretch>
            <a:fillRect/>
          </a:stretch>
        </p:blipFill>
        <p:spPr bwMode="auto">
          <a:xfrm>
            <a:off x="2438400" y="5029200"/>
            <a:ext cx="3286125"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3" name="Rectangle 8">
            <a:extLst>
              <a:ext uri="{FF2B5EF4-FFF2-40B4-BE49-F238E27FC236}">
                <a16:creationId xmlns:a16="http://schemas.microsoft.com/office/drawing/2014/main" id="{7532C923-B9E0-4784-993C-AC6AACFFEED3}"/>
              </a:ext>
            </a:extLst>
          </p:cNvPr>
          <p:cNvSpPr>
            <a:spLocks noChangeArrowheads="1"/>
          </p:cNvSpPr>
          <p:nvPr/>
        </p:nvSpPr>
        <p:spPr bwMode="auto">
          <a:xfrm>
            <a:off x="685800" y="1094829"/>
            <a:ext cx="7353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İlk olarak</a:t>
            </a:r>
            <a:r>
              <a:rPr lang="en-US" altLang="tr-TR" sz="2400"/>
              <a:t>, </a:t>
            </a:r>
            <a:r>
              <a:rPr lang="en-US" altLang="tr-TR" sz="2400" i="1"/>
              <a:t>x</a:t>
            </a:r>
            <a:r>
              <a:rPr lang="en-US" altLang="tr-TR" sz="2400" baseline="-25000"/>
              <a:t>0</a:t>
            </a:r>
            <a:r>
              <a:rPr lang="en-US" altLang="tr-TR" sz="2400"/>
              <a:t> </a:t>
            </a:r>
            <a:r>
              <a:rPr lang="tr-TR" altLang="tr-TR" sz="2400"/>
              <a:t>bilinmeyeni</a:t>
            </a:r>
            <a:r>
              <a:rPr lang="en-US" altLang="tr-TR" sz="2400"/>
              <a:t> </a:t>
            </a:r>
            <a:r>
              <a:rPr lang="tr-TR" altLang="tr-TR" sz="2400"/>
              <a:t>son eşitlikten bulunur</a:t>
            </a:r>
            <a:r>
              <a:rPr lang="en-US" altLang="tr-TR" sz="2400"/>
              <a:t>; </a:t>
            </a:r>
            <a:r>
              <a:rPr lang="tr-TR" altLang="tr-TR" sz="2400"/>
              <a:t>yani:</a:t>
            </a:r>
            <a:endParaRPr lang="en-US" altLang="tr-TR" sz="2400"/>
          </a:p>
        </p:txBody>
      </p:sp>
      <p:sp>
        <p:nvSpPr>
          <p:cNvPr id="43014" name="Rectangle 9">
            <a:extLst>
              <a:ext uri="{FF2B5EF4-FFF2-40B4-BE49-F238E27FC236}">
                <a16:creationId xmlns:a16="http://schemas.microsoft.com/office/drawing/2014/main" id="{113675D4-8A30-49D7-A593-1AA36010D581}"/>
              </a:ext>
            </a:extLst>
          </p:cNvPr>
          <p:cNvSpPr>
            <a:spLocks noChangeArrowheads="1"/>
          </p:cNvSpPr>
          <p:nvPr/>
        </p:nvSpPr>
        <p:spPr bwMode="auto">
          <a:xfrm>
            <a:off x="609600" y="2590800"/>
            <a:ext cx="81534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Bulunan</a:t>
            </a:r>
            <a:r>
              <a:rPr lang="en-US" altLang="tr-TR" sz="2400"/>
              <a:t> </a:t>
            </a:r>
            <a:r>
              <a:rPr lang="en-US" altLang="tr-TR" sz="2400" i="1"/>
              <a:t>x</a:t>
            </a:r>
            <a:r>
              <a:rPr lang="en-US" altLang="tr-TR" sz="2400" baseline="-25000"/>
              <a:t>0</a:t>
            </a:r>
            <a:r>
              <a:rPr lang="en-US" altLang="tr-TR" sz="2400"/>
              <a:t> </a:t>
            </a:r>
            <a:r>
              <a:rPr lang="tr-TR" altLang="tr-TR" sz="2400"/>
              <a:t>değeri </a:t>
            </a:r>
            <a:r>
              <a:rPr lang="en-US" altLang="tr-TR" sz="2400" i="1"/>
              <a:t>x</a:t>
            </a:r>
            <a:r>
              <a:rPr lang="tr-TR" altLang="tr-TR" sz="2400" baseline="-25000"/>
              <a:t>1</a:t>
            </a:r>
            <a:r>
              <a:rPr lang="en-US" altLang="tr-TR" sz="2400" baseline="-25000"/>
              <a:t> </a:t>
            </a:r>
            <a:r>
              <a:rPr lang="tr-TR" altLang="tr-TR" sz="2400"/>
              <a:t>'i bulmak için sonraki eşitlikte yerine konur.</a:t>
            </a:r>
            <a:endParaRPr lang="en-US" altLang="tr-TR" sz="2400"/>
          </a:p>
        </p:txBody>
      </p:sp>
      <p:sp>
        <p:nvSpPr>
          <p:cNvPr id="43015" name="Rectangle 10">
            <a:extLst>
              <a:ext uri="{FF2B5EF4-FFF2-40B4-BE49-F238E27FC236}">
                <a16:creationId xmlns:a16="http://schemas.microsoft.com/office/drawing/2014/main" id="{A0D52CC1-0EAD-4CC7-ABF7-EB03C808CFF6}"/>
              </a:ext>
            </a:extLst>
          </p:cNvPr>
          <p:cNvSpPr>
            <a:spLocks noChangeArrowheads="1"/>
          </p:cNvSpPr>
          <p:nvPr/>
        </p:nvSpPr>
        <p:spPr bwMode="auto">
          <a:xfrm>
            <a:off x="609600" y="4191000"/>
            <a:ext cx="80010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i="1"/>
              <a:t>x</a:t>
            </a:r>
            <a:r>
              <a:rPr lang="en-US" altLang="tr-TR" sz="2400" baseline="-25000"/>
              <a:t>1</a:t>
            </a:r>
            <a:r>
              <a:rPr lang="en-US" altLang="tr-TR" sz="2400"/>
              <a:t> </a:t>
            </a:r>
            <a:r>
              <a:rPr lang="tr-TR" altLang="tr-TR" sz="2400"/>
              <a:t>ve</a:t>
            </a:r>
            <a:r>
              <a:rPr lang="en-US" altLang="tr-TR" sz="2400"/>
              <a:t> </a:t>
            </a:r>
            <a:r>
              <a:rPr lang="en-US" altLang="tr-TR" sz="2400" i="1"/>
              <a:t>x</a:t>
            </a:r>
            <a:r>
              <a:rPr lang="en-US" altLang="tr-TR" sz="2400" baseline="-25000"/>
              <a:t>0</a:t>
            </a:r>
            <a:r>
              <a:rPr lang="en-US" altLang="tr-TR" sz="2400"/>
              <a:t> </a:t>
            </a:r>
            <a:r>
              <a:rPr lang="tr-TR" altLang="tr-TR" sz="2400"/>
              <a:t>değerleri, </a:t>
            </a:r>
            <a:r>
              <a:rPr lang="en-US" altLang="tr-TR" sz="2400" i="1"/>
              <a:t>x</a:t>
            </a:r>
            <a:r>
              <a:rPr lang="tr-TR" altLang="tr-TR" sz="2400" baseline="-25000"/>
              <a:t>2</a:t>
            </a:r>
            <a:r>
              <a:rPr lang="en-US" altLang="tr-TR" sz="2400" baseline="-25000"/>
              <a:t> </a:t>
            </a:r>
            <a:r>
              <a:rPr lang="tr-TR" altLang="tr-TR" sz="2400"/>
              <a:t>'i bulmak için sonraki eşitlikte yerine konur.</a:t>
            </a:r>
            <a:endParaRPr lang="en-US" altLang="tr-TR" sz="2400"/>
          </a:p>
        </p:txBody>
      </p:sp>
      <p:sp>
        <p:nvSpPr>
          <p:cNvPr id="43016" name="Rectangle 11">
            <a:extLst>
              <a:ext uri="{FF2B5EF4-FFF2-40B4-BE49-F238E27FC236}">
                <a16:creationId xmlns:a16="http://schemas.microsoft.com/office/drawing/2014/main" id="{2D2E335D-34C4-4FE9-8C68-B34C4356CB32}"/>
              </a:ext>
            </a:extLst>
          </p:cNvPr>
          <p:cNvSpPr>
            <a:spLocks noChangeArrowheads="1"/>
          </p:cNvSpPr>
          <p:nvPr/>
        </p:nvSpPr>
        <p:spPr bwMode="auto">
          <a:xfrm>
            <a:off x="838200" y="5867400"/>
            <a:ext cx="75676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Tüm bilinmeyenler bulunana dek böylece devam eder</a:t>
            </a:r>
            <a:r>
              <a:rPr lang="en-US" altLang="tr-TR" sz="2400"/>
              <a:t>.</a:t>
            </a:r>
          </a:p>
        </p:txBody>
      </p:sp>
      <p:sp>
        <p:nvSpPr>
          <p:cNvPr id="4" name="Title 3">
            <a:extLst>
              <a:ext uri="{FF2B5EF4-FFF2-40B4-BE49-F238E27FC236}">
                <a16:creationId xmlns:a16="http://schemas.microsoft.com/office/drawing/2014/main" id="{4640F595-4A0B-46E6-9822-E677FD9DABB4}"/>
              </a:ext>
            </a:extLst>
          </p:cNvPr>
          <p:cNvSpPr>
            <a:spLocks noGrp="1"/>
          </p:cNvSpPr>
          <p:nvPr>
            <p:ph type="title"/>
          </p:nvPr>
        </p:nvSpPr>
        <p:spPr/>
        <p:txBody>
          <a:bodyPr>
            <a:normAutofit fontScale="90000"/>
          </a:bodyPr>
          <a:lstStyle/>
          <a:p>
            <a:pPr>
              <a:defRPr/>
            </a:pPr>
            <a:r>
              <a:rPr lang="tr-TR" altLang="tr-TR" sz="3600" dirty="0"/>
              <a:t>Yerine Koyma (</a:t>
            </a:r>
            <a:r>
              <a:rPr lang="tr-TR" altLang="tr-TR" sz="3600" dirty="0" err="1"/>
              <a:t>İng</a:t>
            </a:r>
            <a:r>
              <a:rPr lang="tr-TR" altLang="tr-TR" sz="3600" dirty="0"/>
              <a:t>:</a:t>
            </a:r>
            <a:r>
              <a:rPr lang="en-US" altLang="tr-TR" sz="3600" i="1" dirty="0"/>
              <a:t>Back Substitution</a:t>
            </a:r>
            <a:r>
              <a:rPr lang="tr-TR" altLang="tr-TR" sz="3600" dirty="0"/>
              <a:t>)</a:t>
            </a:r>
            <a:endParaRPr lang="tr-TR" sz="3600" i="1" dirty="0"/>
          </a:p>
        </p:txBody>
      </p:sp>
      <p:sp>
        <p:nvSpPr>
          <p:cNvPr id="3" name="Slide Number Placeholder 2">
            <a:extLst>
              <a:ext uri="{FF2B5EF4-FFF2-40B4-BE49-F238E27FC236}">
                <a16:creationId xmlns:a16="http://schemas.microsoft.com/office/drawing/2014/main" id="{F400D236-363D-4934-B2AF-5BF02B112125}"/>
              </a:ext>
            </a:extLst>
          </p:cNvPr>
          <p:cNvSpPr>
            <a:spLocks noGrp="1"/>
          </p:cNvSpPr>
          <p:nvPr>
            <p:ph type="sldNum" sz="quarter" idx="12"/>
          </p:nvPr>
        </p:nvSpPr>
        <p:spPr/>
        <p:txBody>
          <a:bodyPr/>
          <a:lstStyle/>
          <a:p>
            <a:fld id="{E6FEED06-A45B-49F7-A4E7-E4A0A60926E4}" type="slidenum">
              <a:rPr lang="tr-TR" smtClean="0"/>
              <a:pPr/>
              <a:t>29</a:t>
            </a:fld>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733383-59F5-4624-9929-585F0DD7EFDC}"/>
              </a:ext>
            </a:extLst>
          </p:cNvPr>
          <p:cNvSpPr>
            <a:spLocks noGrp="1"/>
          </p:cNvSpPr>
          <p:nvPr>
            <p:ph type="title"/>
          </p:nvPr>
        </p:nvSpPr>
        <p:spPr/>
        <p:txBody>
          <a:bodyPr/>
          <a:lstStyle/>
          <a:p>
            <a:pPr>
              <a:defRPr/>
            </a:pPr>
            <a:r>
              <a:rPr lang="tr-TR" dirty="0"/>
              <a:t>Örnek</a:t>
            </a:r>
          </a:p>
        </p:txBody>
      </p:sp>
      <p:sp>
        <p:nvSpPr>
          <p:cNvPr id="4" name="Content Placeholder 3">
            <a:extLst>
              <a:ext uri="{FF2B5EF4-FFF2-40B4-BE49-F238E27FC236}">
                <a16:creationId xmlns:a16="http://schemas.microsoft.com/office/drawing/2014/main" id="{8E84F2EC-01EE-41DB-AEBF-AAB2ED82C939}"/>
              </a:ext>
            </a:extLst>
          </p:cNvPr>
          <p:cNvSpPr>
            <a:spLocks noGrp="1"/>
          </p:cNvSpPr>
          <p:nvPr>
            <p:ph sz="quarter" idx="1"/>
          </p:nvPr>
        </p:nvSpPr>
        <p:spPr/>
        <p:txBody>
          <a:bodyPr/>
          <a:lstStyle/>
          <a:p>
            <a:pPr>
              <a:defRPr/>
            </a:pPr>
            <a:r>
              <a:rPr lang="tr-TR" altLang="tr-TR" sz="2400" dirty="0"/>
              <a:t>Bir</a:t>
            </a:r>
            <a:r>
              <a:rPr lang="en-US" altLang="tr-TR" sz="2400" dirty="0"/>
              <a:t> </a:t>
            </a:r>
            <a:r>
              <a:rPr lang="en-US" altLang="tr-TR" sz="2400" b="1" dirty="0">
                <a:solidFill>
                  <a:srgbClr val="0070C0"/>
                </a:solidFill>
              </a:rPr>
              <a:t>a</a:t>
            </a:r>
            <a:r>
              <a:rPr lang="en-US" altLang="tr-TR" sz="2400" b="1" dirty="0"/>
              <a:t> </a:t>
            </a:r>
            <a:r>
              <a:rPr lang="tr-TR" altLang="tr-TR" sz="2400" dirty="0"/>
              <a:t>dizisinin elemanlarının toplamı</a:t>
            </a:r>
            <a:r>
              <a:rPr lang="en-US" altLang="tr-TR" sz="2400" dirty="0"/>
              <a:t>:</a:t>
            </a:r>
          </a:p>
          <a:p>
            <a:pPr marL="0" indent="0">
              <a:buFontTx/>
              <a:buNone/>
              <a:defRPr/>
            </a:pPr>
            <a:r>
              <a:rPr lang="en-US" altLang="tr-TR" sz="2000" b="1" dirty="0"/>
              <a:t>	</a:t>
            </a:r>
            <a:r>
              <a:rPr lang="en-US" altLang="tr-TR" sz="2000" b="1" dirty="0">
                <a:solidFill>
                  <a:srgbClr val="FF0000"/>
                </a:solidFill>
                <a:latin typeface="Lucida Console" panose="020B0609040504020204" pitchFamily="49" charset="0"/>
              </a:rPr>
              <a:t>for(</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=0;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&lt;n;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a:t>
            </a:r>
          </a:p>
          <a:p>
            <a:pPr marL="0" indent="0">
              <a:buFontTx/>
              <a:buNone/>
              <a:defRPr/>
            </a:pPr>
            <a:r>
              <a:rPr lang="en-US" altLang="tr-TR" sz="2000" b="1" dirty="0">
                <a:solidFill>
                  <a:srgbClr val="FF0000"/>
                </a:solidFill>
                <a:latin typeface="Lucida Console" panose="020B0609040504020204" pitchFamily="49" charset="0"/>
              </a:rPr>
              <a:t>	</a:t>
            </a:r>
            <a:r>
              <a:rPr lang="tr-TR" altLang="tr-TR" sz="2000" b="1" dirty="0">
                <a:solidFill>
                  <a:srgbClr val="FF0000"/>
                </a:solidFill>
                <a:latin typeface="Lucida Console" panose="020B0609040504020204" pitchFamily="49" charset="0"/>
              </a:rPr>
              <a:t>   </a:t>
            </a:r>
            <a:r>
              <a:rPr lang="en-US" altLang="tr-TR" sz="2000" b="1" dirty="0">
                <a:solidFill>
                  <a:srgbClr val="FF0000"/>
                </a:solidFill>
                <a:latin typeface="Lucida Console" panose="020B0609040504020204" pitchFamily="49" charset="0"/>
              </a:rPr>
              <a:t>sum = sum + a[</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a:t>
            </a:r>
            <a:endParaRPr lang="en-US" altLang="tr-TR" sz="2400" b="1" dirty="0">
              <a:solidFill>
                <a:srgbClr val="FF0000"/>
              </a:solidFill>
              <a:latin typeface="Lucida Console" panose="020B0609040504020204" pitchFamily="49" charset="0"/>
            </a:endParaRPr>
          </a:p>
          <a:p>
            <a:pPr>
              <a:defRPr/>
            </a:pPr>
            <a:r>
              <a:rPr lang="tr-TR" altLang="tr-TR" sz="2400" dirty="0"/>
              <a:t>Yapılan iş açılırsa:</a:t>
            </a:r>
            <a:endParaRPr lang="en-US" altLang="tr-TR" sz="2400" dirty="0"/>
          </a:p>
          <a:p>
            <a:pPr marL="0" indent="0">
              <a:spcBef>
                <a:spcPts val="0"/>
              </a:spcBef>
              <a:buFontTx/>
              <a:buNone/>
              <a:defRPr/>
            </a:pPr>
            <a:r>
              <a:rPr lang="en-US" altLang="tr-TR" sz="2400" b="1" dirty="0"/>
              <a:t>	</a:t>
            </a:r>
            <a:r>
              <a:rPr lang="en-US" altLang="tr-TR" sz="2000" b="1" dirty="0">
                <a:solidFill>
                  <a:srgbClr val="FF0000"/>
                </a:solidFill>
                <a:latin typeface="Lucida Console" panose="020B0609040504020204" pitchFamily="49" charset="0"/>
              </a:rPr>
              <a:t>sum = sum + a[0];</a:t>
            </a:r>
          </a:p>
          <a:p>
            <a:pPr marL="0" indent="0">
              <a:spcBef>
                <a:spcPts val="0"/>
              </a:spcBef>
              <a:buFontTx/>
              <a:buNone/>
              <a:defRPr/>
            </a:pPr>
            <a:r>
              <a:rPr lang="en-US" altLang="tr-TR" sz="2000" b="1" dirty="0">
                <a:solidFill>
                  <a:srgbClr val="FF0000"/>
                </a:solidFill>
                <a:latin typeface="Lucida Console" panose="020B0609040504020204" pitchFamily="49" charset="0"/>
              </a:rPr>
              <a:t>	sum = sum + a[1];</a:t>
            </a:r>
          </a:p>
          <a:p>
            <a:pPr marL="0" indent="0">
              <a:spcBef>
                <a:spcPts val="0"/>
              </a:spcBef>
              <a:buFontTx/>
              <a:buNone/>
              <a:defRPr/>
            </a:pPr>
            <a:r>
              <a:rPr lang="en-US" altLang="tr-TR" sz="2000" b="1" dirty="0">
                <a:solidFill>
                  <a:srgbClr val="FF0000"/>
                </a:solidFill>
                <a:latin typeface="Lucida Console" panose="020B0609040504020204" pitchFamily="49" charset="0"/>
              </a:rPr>
              <a:t>	sum = sum + a[2];</a:t>
            </a:r>
          </a:p>
          <a:p>
            <a:pPr marL="0" indent="0">
              <a:spcBef>
                <a:spcPts val="0"/>
              </a:spcBef>
              <a:buFontTx/>
              <a:buNone/>
              <a:defRPr/>
            </a:pPr>
            <a:r>
              <a:rPr lang="en-US" altLang="tr-TR" sz="2000" b="1" dirty="0">
                <a:solidFill>
                  <a:srgbClr val="FF0000"/>
                </a:solidFill>
                <a:latin typeface="Lucida Console" panose="020B0609040504020204" pitchFamily="49" charset="0"/>
              </a:rPr>
              <a:t>	sum = sum + a[3];</a:t>
            </a:r>
          </a:p>
          <a:p>
            <a:pPr marL="0" indent="0">
              <a:spcBef>
                <a:spcPts val="0"/>
              </a:spcBef>
              <a:buFontTx/>
              <a:buNone/>
              <a:defRPr/>
            </a:pPr>
            <a:r>
              <a:rPr lang="en-US" altLang="tr-TR" sz="2000" b="1" dirty="0">
                <a:solidFill>
                  <a:srgbClr val="FF0000"/>
                </a:solidFill>
                <a:latin typeface="Lucida Console" panose="020B0609040504020204" pitchFamily="49" charset="0"/>
              </a:rPr>
              <a:t>	sum = sum + a[4];</a:t>
            </a:r>
          </a:p>
          <a:p>
            <a:pPr marL="0" indent="0">
              <a:spcBef>
                <a:spcPts val="0"/>
              </a:spcBef>
              <a:buFontTx/>
              <a:buNone/>
              <a:defRPr/>
            </a:pPr>
            <a:r>
              <a:rPr lang="en-US" altLang="tr-TR" sz="2000" b="1" dirty="0">
                <a:solidFill>
                  <a:srgbClr val="FF0000"/>
                </a:solidFill>
                <a:latin typeface="Lucida Console" panose="020B0609040504020204" pitchFamily="49" charset="0"/>
              </a:rPr>
              <a:t>	</a:t>
            </a:r>
            <a:r>
              <a:rPr lang="en-US" altLang="tr-TR" sz="2000" b="1" dirty="0">
                <a:solidFill>
                  <a:schemeClr val="accent2"/>
                </a:solidFill>
                <a:latin typeface="Lucida Console" panose="020B0609040504020204" pitchFamily="49" charset="0"/>
              </a:rPr>
              <a:t>	.</a:t>
            </a:r>
          </a:p>
          <a:p>
            <a:pPr marL="0" indent="0">
              <a:spcBef>
                <a:spcPts val="0"/>
              </a:spcBef>
              <a:buFontTx/>
              <a:buNone/>
              <a:defRPr/>
            </a:pPr>
            <a:r>
              <a:rPr lang="en-US" altLang="tr-TR" sz="2000" b="1" dirty="0">
                <a:solidFill>
                  <a:schemeClr val="accent2"/>
                </a:solidFill>
                <a:latin typeface="Lucida Console" panose="020B0609040504020204" pitchFamily="49" charset="0"/>
              </a:rPr>
              <a:t>		.</a:t>
            </a:r>
          </a:p>
          <a:p>
            <a:pPr marL="0" indent="0">
              <a:spcBef>
                <a:spcPts val="0"/>
              </a:spcBef>
              <a:buFontTx/>
              <a:buNone/>
              <a:defRPr/>
            </a:pPr>
            <a:r>
              <a:rPr lang="en-US" altLang="tr-TR" sz="2000" b="1" dirty="0">
                <a:solidFill>
                  <a:schemeClr val="accent2"/>
                </a:solidFill>
                <a:latin typeface="Lucida Console" panose="020B0609040504020204" pitchFamily="49" charset="0"/>
              </a:rPr>
              <a:t>		.</a:t>
            </a:r>
          </a:p>
          <a:p>
            <a:pPr marL="0" indent="0">
              <a:buFontTx/>
              <a:buNone/>
              <a:defRPr/>
            </a:pPr>
            <a:endParaRPr lang="tr-TR" sz="2000" dirty="0">
              <a:latin typeface="Lucida Console" panose="020B0609040504020204" pitchFamily="49" charset="0"/>
            </a:endParaRPr>
          </a:p>
        </p:txBody>
      </p:sp>
      <p:pic>
        <p:nvPicPr>
          <p:cNvPr id="2" name="Picture 5">
            <a:extLst>
              <a:ext uri="{FF2B5EF4-FFF2-40B4-BE49-F238E27FC236}">
                <a16:creationId xmlns:a16="http://schemas.microsoft.com/office/drawing/2014/main" id="{683BAF6B-43EC-4954-BE3F-2BA1D2D5947C}"/>
              </a:ext>
            </a:extLst>
          </p:cNvPr>
          <p:cNvPicPr>
            <a:picLocks noChangeAspect="1" noChangeArrowheads="1"/>
          </p:cNvPicPr>
          <p:nvPr/>
        </p:nvPicPr>
        <p:blipFill>
          <a:blip r:embed="rId2">
            <a:lum bright="-6000" contrast="30000"/>
            <a:extLst>
              <a:ext uri="{28A0092B-C50C-407E-A947-70E740481C1C}">
                <a14:useLocalDpi xmlns:a14="http://schemas.microsoft.com/office/drawing/2010/main" val="0"/>
              </a:ext>
            </a:extLst>
          </a:blip>
          <a:srcRect/>
          <a:stretch>
            <a:fillRect/>
          </a:stretch>
        </p:blipFill>
        <p:spPr bwMode="auto">
          <a:xfrm>
            <a:off x="381000" y="4869160"/>
            <a:ext cx="8477250"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2">
            <a:extLst>
              <a:ext uri="{FF2B5EF4-FFF2-40B4-BE49-F238E27FC236}">
                <a16:creationId xmlns:a16="http://schemas.microsoft.com/office/drawing/2014/main" id="{080B43E0-7C04-433D-A213-BB040F04A681}"/>
              </a:ext>
            </a:extLst>
          </p:cNvPr>
          <p:cNvSpPr txBox="1">
            <a:spLocks/>
          </p:cNvSpPr>
          <p:nvPr/>
        </p:nvSpPr>
        <p:spPr>
          <a:xfrm>
            <a:off x="4716016" y="3734544"/>
            <a:ext cx="4123184" cy="990600"/>
          </a:xfrm>
          <a:prstGeom prst="rect">
            <a:avLst/>
          </a:prstGeom>
        </p:spPr>
        <p:txBody>
          <a:bodyPr vert="horz" anchor="ctr" anchorCtr="0">
            <a:normAutofit lnSpcReduction="10000"/>
          </a:bodyPr>
          <a:lstStyle>
            <a:lvl1pPr algn="l" rtl="0" eaLnBrk="1" latinLnBrk="0" hangingPunct="1">
              <a:spcBef>
                <a:spcPct val="0"/>
              </a:spcBef>
              <a:buNone/>
              <a:defRPr kumimoji="0" sz="3200" b="1" kern="1200">
                <a:solidFill>
                  <a:srgbClr val="C00000"/>
                </a:solidFill>
                <a:effectLst>
                  <a:outerShdw blurRad="38100" dist="38100" dir="2700000" algn="tl">
                    <a:srgbClr val="000000">
                      <a:alpha val="43137"/>
                    </a:srgbClr>
                  </a:outerShdw>
                </a:effectLst>
                <a:latin typeface="+mj-lt"/>
                <a:ea typeface="+mj-ea"/>
                <a:cs typeface="+mj-cs"/>
              </a:defRPr>
            </a:lvl1pPr>
          </a:lstStyle>
          <a:p>
            <a:pPr algn="ctr">
              <a:defRPr/>
            </a:pPr>
            <a:r>
              <a:rPr lang="tr-TR" altLang="tr-TR"/>
              <a:t>Açılan İşin İş Hattı</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7">
            <a:extLst>
              <a:ext uri="{FF2B5EF4-FFF2-40B4-BE49-F238E27FC236}">
                <a16:creationId xmlns:a16="http://schemas.microsoft.com/office/drawing/2014/main" id="{6E59913B-8808-4314-AA23-BDE2DBDBB20F}"/>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04800" y="3048000"/>
            <a:ext cx="843915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34A5906C-8FF2-409E-849E-643AD9CB9632}"/>
              </a:ext>
            </a:extLst>
          </p:cNvPr>
          <p:cNvSpPr>
            <a:spLocks noGrp="1"/>
          </p:cNvSpPr>
          <p:nvPr>
            <p:ph type="title"/>
          </p:nvPr>
        </p:nvSpPr>
        <p:spPr/>
        <p:txBody>
          <a:bodyPr/>
          <a:lstStyle/>
          <a:p>
            <a:pPr>
              <a:defRPr/>
            </a:pPr>
            <a:r>
              <a:rPr lang="tr-TR" sz="3600" dirty="0"/>
              <a:t>İş Hattına Uygulama</a:t>
            </a:r>
          </a:p>
        </p:txBody>
      </p:sp>
      <p:sp>
        <p:nvSpPr>
          <p:cNvPr id="2" name="Content Placeholder 1">
            <a:extLst>
              <a:ext uri="{FF2B5EF4-FFF2-40B4-BE49-F238E27FC236}">
                <a16:creationId xmlns:a16="http://schemas.microsoft.com/office/drawing/2014/main" id="{83299F44-86AC-443D-9454-7D58E85BACF3}"/>
              </a:ext>
            </a:extLst>
          </p:cNvPr>
          <p:cNvSpPr>
            <a:spLocks noGrp="1"/>
          </p:cNvSpPr>
          <p:nvPr>
            <p:ph sz="quarter" idx="1"/>
          </p:nvPr>
        </p:nvSpPr>
        <p:spPr/>
        <p:txBody>
          <a:bodyPr/>
          <a:lstStyle/>
          <a:p>
            <a:r>
              <a:rPr lang="tr-TR" dirty="0"/>
              <a:t>İş hattının ilk aşaması x0 'ı hesaplar ve ikinci aşamaya iletir, burada x1 hesaplanır ve x0 ile x1 sonraki aşamaya iletilir böylece devam ederler.</a:t>
            </a:r>
          </a:p>
          <a:p>
            <a:endParaRPr lang="tr-TR" dirty="0"/>
          </a:p>
        </p:txBody>
      </p:sp>
      <p:sp>
        <p:nvSpPr>
          <p:cNvPr id="44039" name="TextBox 11">
            <a:extLst>
              <a:ext uri="{FF2B5EF4-FFF2-40B4-BE49-F238E27FC236}">
                <a16:creationId xmlns:a16="http://schemas.microsoft.com/office/drawing/2014/main" id="{C4430B62-F028-4F62-AB24-5EE19D6D0481}"/>
              </a:ext>
            </a:extLst>
          </p:cNvPr>
          <p:cNvSpPr txBox="1">
            <a:spLocks noChangeArrowheads="1"/>
          </p:cNvSpPr>
          <p:nvPr/>
        </p:nvSpPr>
        <p:spPr bwMode="auto">
          <a:xfrm>
            <a:off x="474663" y="3687763"/>
            <a:ext cx="121920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i="1"/>
              <a:t>x</a:t>
            </a:r>
            <a:r>
              <a:rPr lang="tr-TR" altLang="tr-TR" sz="1800" baseline="-25000"/>
              <a:t>0</a:t>
            </a:r>
            <a:r>
              <a:rPr lang="tr-TR" altLang="tr-TR" sz="1800"/>
              <a:t> hesabı</a:t>
            </a:r>
          </a:p>
        </p:txBody>
      </p:sp>
      <p:sp>
        <p:nvSpPr>
          <p:cNvPr id="44040" name="Rectangle 6">
            <a:extLst>
              <a:ext uri="{FF2B5EF4-FFF2-40B4-BE49-F238E27FC236}">
                <a16:creationId xmlns:a16="http://schemas.microsoft.com/office/drawing/2014/main" id="{2CA5C2F7-D3F1-41B2-A560-1E105A4DE5E1}"/>
              </a:ext>
            </a:extLst>
          </p:cNvPr>
          <p:cNvSpPr>
            <a:spLocks noChangeArrowheads="1"/>
          </p:cNvSpPr>
          <p:nvPr/>
        </p:nvSpPr>
        <p:spPr bwMode="auto">
          <a:xfrm>
            <a:off x="2895600" y="4876800"/>
            <a:ext cx="34417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dirty="0">
                <a:solidFill>
                  <a:srgbClr val="FF0000"/>
                </a:solidFill>
              </a:rPr>
              <a:t>T</a:t>
            </a:r>
            <a:r>
              <a:rPr lang="tr-TR" altLang="tr-TR" sz="2400" dirty="0">
                <a:solidFill>
                  <a:srgbClr val="FF0000"/>
                </a:solidFill>
              </a:rPr>
              <a:t>i</a:t>
            </a:r>
            <a:r>
              <a:rPr lang="en-US" altLang="tr-TR" sz="2400" dirty="0">
                <a:solidFill>
                  <a:srgbClr val="FF0000"/>
                </a:solidFill>
              </a:rPr>
              <a:t>p </a:t>
            </a:r>
            <a:r>
              <a:rPr lang="tr-TR" altLang="tr-TR" sz="2400" dirty="0">
                <a:solidFill>
                  <a:srgbClr val="FF0000"/>
                </a:solidFill>
              </a:rPr>
              <a:t>3</a:t>
            </a:r>
            <a:r>
              <a:rPr lang="en-US" altLang="tr-TR" sz="2400" dirty="0">
                <a:solidFill>
                  <a:srgbClr val="FF0000"/>
                </a:solidFill>
              </a:rPr>
              <a:t> </a:t>
            </a:r>
            <a:r>
              <a:rPr lang="tr-TR" altLang="tr-TR" sz="2400" dirty="0">
                <a:solidFill>
                  <a:srgbClr val="FF0000"/>
                </a:solidFill>
              </a:rPr>
              <a:t>iş hattı hesaplama</a:t>
            </a:r>
            <a:endParaRPr lang="en-US" altLang="tr-TR" sz="2400" dirty="0">
              <a:solidFill>
                <a:srgbClr val="FF0000"/>
              </a:solidFill>
            </a:endParaRPr>
          </a:p>
        </p:txBody>
      </p:sp>
      <p:sp>
        <p:nvSpPr>
          <p:cNvPr id="44041" name="TextBox 13">
            <a:extLst>
              <a:ext uri="{FF2B5EF4-FFF2-40B4-BE49-F238E27FC236}">
                <a16:creationId xmlns:a16="http://schemas.microsoft.com/office/drawing/2014/main" id="{3F1F86B0-4DE5-47EA-A2C3-DE58D4F66DFE}"/>
              </a:ext>
            </a:extLst>
          </p:cNvPr>
          <p:cNvSpPr txBox="1">
            <a:spLocks noChangeArrowheads="1"/>
          </p:cNvSpPr>
          <p:nvPr/>
        </p:nvSpPr>
        <p:spPr bwMode="auto">
          <a:xfrm>
            <a:off x="2455863" y="3684588"/>
            <a:ext cx="1219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i="1"/>
              <a:t>x</a:t>
            </a:r>
            <a:r>
              <a:rPr lang="tr-TR" altLang="tr-TR" sz="1800" baseline="-25000"/>
              <a:t>1</a:t>
            </a:r>
            <a:r>
              <a:rPr lang="tr-TR" altLang="tr-TR" sz="1800"/>
              <a:t> hesabı</a:t>
            </a:r>
          </a:p>
        </p:txBody>
      </p:sp>
      <p:sp>
        <p:nvSpPr>
          <p:cNvPr id="44042" name="TextBox 14">
            <a:extLst>
              <a:ext uri="{FF2B5EF4-FFF2-40B4-BE49-F238E27FC236}">
                <a16:creationId xmlns:a16="http://schemas.microsoft.com/office/drawing/2014/main" id="{5FD12ECC-D8B8-4AD4-8CA5-095147902C74}"/>
              </a:ext>
            </a:extLst>
          </p:cNvPr>
          <p:cNvSpPr txBox="1">
            <a:spLocks noChangeArrowheads="1"/>
          </p:cNvSpPr>
          <p:nvPr/>
        </p:nvSpPr>
        <p:spPr bwMode="auto">
          <a:xfrm>
            <a:off x="4456113" y="3684588"/>
            <a:ext cx="1219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i="1"/>
              <a:t>x</a:t>
            </a:r>
            <a:r>
              <a:rPr lang="tr-TR" altLang="tr-TR" sz="1800" baseline="-25000"/>
              <a:t>2</a:t>
            </a:r>
            <a:r>
              <a:rPr lang="tr-TR" altLang="tr-TR" sz="1800"/>
              <a:t> hesabı</a:t>
            </a:r>
          </a:p>
        </p:txBody>
      </p:sp>
      <p:sp>
        <p:nvSpPr>
          <p:cNvPr id="44043" name="TextBox 15">
            <a:extLst>
              <a:ext uri="{FF2B5EF4-FFF2-40B4-BE49-F238E27FC236}">
                <a16:creationId xmlns:a16="http://schemas.microsoft.com/office/drawing/2014/main" id="{8B1412E9-1D88-4BFE-A793-221EEB7F8EFC}"/>
              </a:ext>
            </a:extLst>
          </p:cNvPr>
          <p:cNvSpPr txBox="1">
            <a:spLocks noChangeArrowheads="1"/>
          </p:cNvSpPr>
          <p:nvPr/>
        </p:nvSpPr>
        <p:spPr bwMode="auto">
          <a:xfrm>
            <a:off x="6459538" y="3675063"/>
            <a:ext cx="1219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i="1"/>
              <a:t>x</a:t>
            </a:r>
            <a:r>
              <a:rPr lang="tr-TR" altLang="tr-TR" sz="1800" baseline="-25000"/>
              <a:t>3</a:t>
            </a:r>
            <a:r>
              <a:rPr lang="tr-TR" altLang="tr-TR" sz="1800"/>
              <a:t> hesabı</a:t>
            </a:r>
          </a:p>
        </p:txBody>
      </p:sp>
      <p:sp>
        <p:nvSpPr>
          <p:cNvPr id="3" name="Slide Number Placeholder 2">
            <a:extLst>
              <a:ext uri="{FF2B5EF4-FFF2-40B4-BE49-F238E27FC236}">
                <a16:creationId xmlns:a16="http://schemas.microsoft.com/office/drawing/2014/main" id="{36A97143-32EB-4AAA-8660-DF3E9D1AFB76}"/>
              </a:ext>
            </a:extLst>
          </p:cNvPr>
          <p:cNvSpPr>
            <a:spLocks noGrp="1"/>
          </p:cNvSpPr>
          <p:nvPr>
            <p:ph type="sldNum" sz="quarter" idx="12"/>
          </p:nvPr>
        </p:nvSpPr>
        <p:spPr/>
        <p:txBody>
          <a:bodyPr/>
          <a:lstStyle/>
          <a:p>
            <a:fld id="{E6FEED06-A45B-49F7-A4E7-E4A0A60926E4}" type="slidenum">
              <a:rPr lang="tr-TR" smtClean="0"/>
              <a:pPr/>
              <a:t>30</a:t>
            </a:fld>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a:extLst>
              <a:ext uri="{FF2B5EF4-FFF2-40B4-BE49-F238E27FC236}">
                <a16:creationId xmlns:a16="http://schemas.microsoft.com/office/drawing/2014/main" id="{2366F5B4-3FCF-4E7B-BA37-457057779547}"/>
              </a:ext>
            </a:extLst>
          </p:cNvPr>
          <p:cNvPicPr>
            <a:picLocks noChangeAspect="1" noChangeArrowheads="1"/>
          </p:cNvPicPr>
          <p:nvPr/>
        </p:nvPicPr>
        <p:blipFill>
          <a:blip r:embed="rId2">
            <a:lum bright="-6000" contrast="24000"/>
            <a:extLst>
              <a:ext uri="{28A0092B-C50C-407E-A947-70E740481C1C}">
                <a14:useLocalDpi xmlns:a14="http://schemas.microsoft.com/office/drawing/2010/main" val="0"/>
              </a:ext>
            </a:extLst>
          </a:blip>
          <a:srcRect/>
          <a:stretch>
            <a:fillRect/>
          </a:stretch>
        </p:blipFill>
        <p:spPr bwMode="auto">
          <a:xfrm>
            <a:off x="3124200" y="2667000"/>
            <a:ext cx="273367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9" name="Rectangle 5">
            <a:extLst>
              <a:ext uri="{FF2B5EF4-FFF2-40B4-BE49-F238E27FC236}">
                <a16:creationId xmlns:a16="http://schemas.microsoft.com/office/drawing/2014/main" id="{CFD1B25C-D0A7-40DF-A21D-72ED0CA2A3F5}"/>
              </a:ext>
            </a:extLst>
          </p:cNvPr>
          <p:cNvSpPr>
            <a:spLocks noChangeArrowheads="1"/>
          </p:cNvSpPr>
          <p:nvPr/>
        </p:nvSpPr>
        <p:spPr bwMode="auto">
          <a:xfrm>
            <a:off x="381000" y="1371600"/>
            <a:ext cx="82296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400" i="1" dirty="0" err="1"/>
              <a:t>i</a:t>
            </a:r>
            <a:r>
              <a:rPr lang="tr-TR" altLang="tr-TR" sz="2400" dirty="0"/>
              <a:t> .inci</a:t>
            </a:r>
            <a:r>
              <a:rPr lang="en-US" altLang="tr-TR" sz="2400" dirty="0"/>
              <a:t> </a:t>
            </a:r>
            <a:r>
              <a:rPr lang="tr-TR" altLang="tr-TR" sz="2400" dirty="0"/>
              <a:t>süreç</a:t>
            </a:r>
            <a:r>
              <a:rPr lang="en-US" altLang="tr-TR" sz="2400" dirty="0"/>
              <a:t> (0 &lt; </a:t>
            </a:r>
            <a:r>
              <a:rPr lang="en-US" altLang="tr-TR" sz="2400" i="1" dirty="0" err="1"/>
              <a:t>i</a:t>
            </a:r>
            <a:r>
              <a:rPr lang="en-US" altLang="tr-TR" sz="2400" i="1" dirty="0"/>
              <a:t> </a:t>
            </a:r>
            <a:r>
              <a:rPr lang="en-US" altLang="tr-TR" sz="2400" dirty="0"/>
              <a:t>&lt; </a:t>
            </a:r>
            <a:r>
              <a:rPr lang="en-US" altLang="tr-TR" sz="2400" i="1" dirty="0"/>
              <a:t>n</a:t>
            </a:r>
            <a:r>
              <a:rPr lang="en-US" altLang="tr-TR" sz="2400" dirty="0"/>
              <a:t>) </a:t>
            </a:r>
            <a:r>
              <a:rPr lang="en-US" altLang="tr-TR" sz="2400" i="1" dirty="0"/>
              <a:t>x</a:t>
            </a:r>
            <a:r>
              <a:rPr lang="en-US" altLang="tr-TR" sz="2400" baseline="-25000" dirty="0"/>
              <a:t>0</a:t>
            </a:r>
            <a:r>
              <a:rPr lang="en-US" altLang="tr-TR" sz="2400" dirty="0"/>
              <a:t>, </a:t>
            </a:r>
            <a:r>
              <a:rPr lang="en-US" altLang="tr-TR" sz="2400" i="1" dirty="0"/>
              <a:t>x</a:t>
            </a:r>
            <a:r>
              <a:rPr lang="en-US" altLang="tr-TR" sz="2400" baseline="-25000" dirty="0"/>
              <a:t>1</a:t>
            </a:r>
            <a:r>
              <a:rPr lang="en-US" altLang="tr-TR" sz="2400" dirty="0"/>
              <a:t>, </a:t>
            </a:r>
            <a:r>
              <a:rPr lang="en-US" altLang="tr-TR" sz="2400" i="1" dirty="0"/>
              <a:t>x</a:t>
            </a:r>
            <a:r>
              <a:rPr lang="en-US" altLang="tr-TR" sz="2400" baseline="-25000" dirty="0"/>
              <a:t>2</a:t>
            </a:r>
            <a:r>
              <a:rPr lang="en-US" altLang="tr-TR" sz="2400" dirty="0"/>
              <a:t>, …, </a:t>
            </a:r>
            <a:r>
              <a:rPr lang="en-US" altLang="tr-TR" sz="2400" i="1" dirty="0"/>
              <a:t>x</a:t>
            </a:r>
            <a:r>
              <a:rPr lang="en-US" altLang="tr-TR" sz="2400" i="1" baseline="-25000" dirty="0"/>
              <a:t>i</a:t>
            </a:r>
            <a:r>
              <a:rPr lang="en-US" altLang="tr-TR" sz="2400" baseline="-25000" dirty="0"/>
              <a:t>-1</a:t>
            </a:r>
            <a:r>
              <a:rPr lang="en-US" altLang="tr-TR" sz="2400" dirty="0"/>
              <a:t> </a:t>
            </a:r>
            <a:r>
              <a:rPr lang="tr-TR" altLang="tr-TR" sz="2400" dirty="0"/>
              <a:t>değerlerini alır ve</a:t>
            </a:r>
            <a:r>
              <a:rPr lang="en-US" altLang="tr-TR" sz="2400" dirty="0"/>
              <a:t> </a:t>
            </a:r>
            <a:r>
              <a:rPr lang="en-US" altLang="tr-TR" sz="2400" i="1" dirty="0"/>
              <a:t>x</a:t>
            </a:r>
            <a:r>
              <a:rPr lang="en-US" altLang="tr-TR" sz="2400" i="1" baseline="-25000" dirty="0"/>
              <a:t>i</a:t>
            </a:r>
            <a:r>
              <a:rPr lang="en-US" altLang="tr-TR" sz="2400" i="1" dirty="0"/>
              <a:t> </a:t>
            </a:r>
            <a:r>
              <a:rPr lang="tr-TR" altLang="tr-TR" sz="2400" dirty="0"/>
              <a:t>değerini şu eşitlikten hesaplar</a:t>
            </a:r>
            <a:r>
              <a:rPr lang="en-US" altLang="tr-TR" sz="2400" dirty="0"/>
              <a:t>:</a:t>
            </a:r>
          </a:p>
        </p:txBody>
      </p:sp>
      <p:sp>
        <p:nvSpPr>
          <p:cNvPr id="2" name="Title 1">
            <a:extLst>
              <a:ext uri="{FF2B5EF4-FFF2-40B4-BE49-F238E27FC236}">
                <a16:creationId xmlns:a16="http://schemas.microsoft.com/office/drawing/2014/main" id="{59FE2909-D15C-4F19-B8A1-2DC45439CC3F}"/>
              </a:ext>
            </a:extLst>
          </p:cNvPr>
          <p:cNvSpPr>
            <a:spLocks noGrp="1"/>
          </p:cNvSpPr>
          <p:nvPr>
            <p:ph type="title"/>
          </p:nvPr>
        </p:nvSpPr>
        <p:spPr/>
        <p:txBody>
          <a:bodyPr/>
          <a:lstStyle/>
          <a:p>
            <a:r>
              <a:rPr lang="tr-TR" dirty="0" err="1"/>
              <a:t>i.inci</a:t>
            </a:r>
            <a:r>
              <a:rPr lang="tr-TR" dirty="0"/>
              <a:t> Süreç İçin Hesap</a:t>
            </a:r>
          </a:p>
        </p:txBody>
      </p:sp>
      <p:sp>
        <p:nvSpPr>
          <p:cNvPr id="4" name="Slide Number Placeholder 3">
            <a:extLst>
              <a:ext uri="{FF2B5EF4-FFF2-40B4-BE49-F238E27FC236}">
                <a16:creationId xmlns:a16="http://schemas.microsoft.com/office/drawing/2014/main" id="{1B7F4F6C-DDC6-4B0B-BFAD-ED988C25554D}"/>
              </a:ext>
            </a:extLst>
          </p:cNvPr>
          <p:cNvSpPr>
            <a:spLocks noGrp="1"/>
          </p:cNvSpPr>
          <p:nvPr>
            <p:ph type="sldNum" sz="quarter" idx="12"/>
          </p:nvPr>
        </p:nvSpPr>
        <p:spPr/>
        <p:txBody>
          <a:bodyPr/>
          <a:lstStyle/>
          <a:p>
            <a:fld id="{E6FEED06-A45B-49F7-A4E7-E4A0A60926E4}" type="slidenum">
              <a:rPr lang="tr-TR" smtClean="0"/>
              <a:pPr/>
              <a:t>31</a:t>
            </a:fld>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a:extLst>
              <a:ext uri="{FF2B5EF4-FFF2-40B4-BE49-F238E27FC236}">
                <a16:creationId xmlns:a16="http://schemas.microsoft.com/office/drawing/2014/main" id="{54B92CCF-B6B4-4F79-A00F-6E96E69E4EFF}"/>
              </a:ext>
            </a:extLst>
          </p:cNvPr>
          <p:cNvSpPr>
            <a:spLocks noChangeArrowheads="1"/>
          </p:cNvSpPr>
          <p:nvPr/>
        </p:nvSpPr>
        <p:spPr bwMode="auto">
          <a:xfrm>
            <a:off x="381000" y="1836738"/>
            <a:ext cx="8382000"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tr-TR" altLang="tr-TR" sz="2400"/>
              <a:t>Verilen</a:t>
            </a:r>
            <a:r>
              <a:rPr lang="en-US" altLang="tr-TR" sz="2400"/>
              <a:t> </a:t>
            </a:r>
            <a:r>
              <a:rPr lang="en-US" altLang="tr-TR" sz="2400" i="1"/>
              <a:t>a</a:t>
            </a:r>
            <a:r>
              <a:rPr lang="en-US" altLang="tr-TR" sz="2400" i="1" baseline="-25000"/>
              <a:t>i,j</a:t>
            </a:r>
            <a:r>
              <a:rPr lang="en-US" altLang="tr-TR" sz="2400" i="1"/>
              <a:t> </a:t>
            </a:r>
            <a:r>
              <a:rPr lang="tr-TR" altLang="tr-TR" sz="2400"/>
              <a:t>ve</a:t>
            </a:r>
            <a:r>
              <a:rPr lang="en-US" altLang="tr-TR" sz="2400"/>
              <a:t> </a:t>
            </a:r>
            <a:r>
              <a:rPr lang="en-US" altLang="tr-TR" sz="2400" i="1"/>
              <a:t>b</a:t>
            </a:r>
            <a:r>
              <a:rPr lang="en-US" altLang="tr-TR" sz="2400" i="1" baseline="-25000"/>
              <a:t>k</a:t>
            </a:r>
            <a:r>
              <a:rPr lang="en-US" altLang="tr-TR" sz="2400" i="1"/>
              <a:t> </a:t>
            </a:r>
            <a:r>
              <a:rPr lang="en-US" altLang="tr-TR" sz="2400"/>
              <a:t>s</a:t>
            </a:r>
            <a:r>
              <a:rPr lang="tr-TR" altLang="tr-TR" sz="2400"/>
              <a:t>abitleri </a:t>
            </a:r>
            <a:r>
              <a:rPr lang="en-US" altLang="tr-TR" sz="2400" b="1"/>
              <a:t>a[ ][ ] </a:t>
            </a:r>
            <a:r>
              <a:rPr lang="tr-TR" altLang="tr-TR" sz="2400"/>
              <a:t>ve</a:t>
            </a:r>
            <a:r>
              <a:rPr lang="en-US" altLang="tr-TR" sz="2400"/>
              <a:t> </a:t>
            </a:r>
            <a:r>
              <a:rPr lang="en-US" altLang="tr-TR" sz="2400" b="1"/>
              <a:t>b[ ]</a:t>
            </a:r>
            <a:r>
              <a:rPr lang="tr-TR" altLang="tr-TR" sz="2400"/>
              <a:t> dizilerine kopyalanır</a:t>
            </a:r>
            <a:r>
              <a:rPr lang="en-US" altLang="tr-TR" sz="2400"/>
              <a:t> </a:t>
            </a:r>
            <a:r>
              <a:rPr lang="tr-TR" altLang="tr-TR" sz="2400"/>
              <a:t>ve</a:t>
            </a:r>
            <a:r>
              <a:rPr lang="en-US" altLang="tr-TR" sz="2400"/>
              <a:t> </a:t>
            </a:r>
            <a:r>
              <a:rPr lang="tr-TR" altLang="tr-TR" sz="2400"/>
              <a:t>bilinmeyenler</a:t>
            </a:r>
            <a:r>
              <a:rPr lang="en-US" altLang="tr-TR" sz="2400"/>
              <a:t> </a:t>
            </a:r>
            <a:r>
              <a:rPr lang="en-US" altLang="tr-TR" sz="2400" b="1"/>
              <a:t>x[ ]</a:t>
            </a:r>
            <a:r>
              <a:rPr lang="en-US" altLang="tr-TR" sz="2400"/>
              <a:t> </a:t>
            </a:r>
            <a:r>
              <a:rPr lang="tr-TR" altLang="tr-TR" sz="2400"/>
              <a:t>dizisine yazılır sıralı kod şöyledir:</a:t>
            </a:r>
            <a:endParaRPr lang="en-US" altLang="tr-TR" sz="2400"/>
          </a:p>
        </p:txBody>
      </p:sp>
      <p:sp>
        <p:nvSpPr>
          <p:cNvPr id="46083" name="Rectangle 6">
            <a:extLst>
              <a:ext uri="{FF2B5EF4-FFF2-40B4-BE49-F238E27FC236}">
                <a16:creationId xmlns:a16="http://schemas.microsoft.com/office/drawing/2014/main" id="{B46D627D-A0BF-46D8-AD8F-0FFBC39FC524}"/>
              </a:ext>
            </a:extLst>
          </p:cNvPr>
          <p:cNvSpPr>
            <a:spLocks noChangeArrowheads="1"/>
          </p:cNvSpPr>
          <p:nvPr/>
        </p:nvSpPr>
        <p:spPr bwMode="auto">
          <a:xfrm>
            <a:off x="838200" y="2895600"/>
            <a:ext cx="8305800" cy="224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dirty="0">
                <a:solidFill>
                  <a:srgbClr val="FF0000"/>
                </a:solidFill>
                <a:latin typeface="Lucida Console" panose="020B0609040504020204" pitchFamily="49" charset="0"/>
              </a:rPr>
              <a:t>x[0] = b[0]/a[0][0]; </a:t>
            </a:r>
            <a:r>
              <a:rPr lang="tr-TR" altLang="tr-TR" sz="2000" b="1" dirty="0">
                <a:solidFill>
                  <a:srgbClr val="FF0000"/>
                </a:solidFill>
                <a:latin typeface="Lucida Console" panose="020B0609040504020204" pitchFamily="49" charset="0"/>
              </a:rPr>
              <a:t> </a:t>
            </a:r>
            <a:r>
              <a:rPr lang="en-US" altLang="tr-TR" sz="2000" b="1" dirty="0">
                <a:solidFill>
                  <a:srgbClr val="FF0000"/>
                </a:solidFill>
                <a:latin typeface="Lucida Console" panose="020B0609040504020204" pitchFamily="49" charset="0"/>
              </a:rPr>
              <a:t>/* </a:t>
            </a:r>
            <a:r>
              <a:rPr lang="tr-TR" altLang="tr-TR" sz="2000" b="1" dirty="0">
                <a:solidFill>
                  <a:srgbClr val="FF0000"/>
                </a:solidFill>
                <a:latin typeface="Lucida Console" panose="020B0609040504020204" pitchFamily="49" charset="0"/>
              </a:rPr>
              <a:t>baştan hesaplanır</a:t>
            </a:r>
            <a:r>
              <a:rPr lang="en-US" altLang="tr-TR" sz="2000" b="1" dirty="0">
                <a:solidFill>
                  <a:srgbClr val="FF0000"/>
                </a:solidFill>
                <a:latin typeface="Lucida Console" panose="020B0609040504020204" pitchFamily="49" charset="0"/>
              </a:rPr>
              <a:t> */</a:t>
            </a:r>
          </a:p>
          <a:p>
            <a:pPr>
              <a:spcBef>
                <a:spcPct val="0"/>
              </a:spcBef>
              <a:buFontTx/>
              <a:buNone/>
            </a:pPr>
            <a:r>
              <a:rPr lang="en-US" altLang="tr-TR" sz="2000" b="1" dirty="0">
                <a:solidFill>
                  <a:srgbClr val="FF0000"/>
                </a:solidFill>
                <a:latin typeface="Lucida Console" panose="020B0609040504020204" pitchFamily="49" charset="0"/>
              </a:rPr>
              <a:t>for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 1;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&lt; n;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  /*</a:t>
            </a:r>
            <a:r>
              <a:rPr lang="tr-TR" altLang="tr-TR" sz="2000" b="1" dirty="0">
                <a:solidFill>
                  <a:srgbClr val="FF0000"/>
                </a:solidFill>
                <a:latin typeface="Lucida Console" panose="020B0609040504020204" pitchFamily="49" charset="0"/>
              </a:rPr>
              <a:t> diğerleri için </a:t>
            </a:r>
            <a:r>
              <a:rPr lang="en-US" altLang="tr-TR" sz="2000" b="1" dirty="0">
                <a:solidFill>
                  <a:srgbClr val="FF0000"/>
                </a:solidFill>
                <a:latin typeface="Lucida Console" panose="020B0609040504020204" pitchFamily="49" charset="0"/>
              </a:rPr>
              <a:t>*/</a:t>
            </a:r>
          </a:p>
          <a:p>
            <a:pPr>
              <a:spcBef>
                <a:spcPct val="0"/>
              </a:spcBef>
              <a:buFontTx/>
              <a:buNone/>
            </a:pPr>
            <a:r>
              <a:rPr lang="en-US" altLang="tr-TR" sz="2000" b="1" dirty="0">
                <a:solidFill>
                  <a:srgbClr val="FF0000"/>
                </a:solidFill>
                <a:latin typeface="Lucida Console" panose="020B0609040504020204" pitchFamily="49" charset="0"/>
              </a:rPr>
              <a:t>	sum = 0;</a:t>
            </a:r>
          </a:p>
          <a:p>
            <a:pPr>
              <a:spcBef>
                <a:spcPct val="0"/>
              </a:spcBef>
              <a:buFontTx/>
              <a:buNone/>
            </a:pPr>
            <a:r>
              <a:rPr lang="en-US" altLang="tr-TR" sz="2000" b="1" dirty="0">
                <a:solidFill>
                  <a:srgbClr val="FF0000"/>
                </a:solidFill>
                <a:latin typeface="Lucida Console" panose="020B0609040504020204" pitchFamily="49" charset="0"/>
              </a:rPr>
              <a:t>	</a:t>
            </a:r>
            <a:r>
              <a:rPr lang="tr-TR" altLang="tr-TR" sz="2000" b="1" dirty="0">
                <a:solidFill>
                  <a:srgbClr val="FF0000"/>
                </a:solidFill>
                <a:latin typeface="Lucida Console" panose="020B0609040504020204" pitchFamily="49" charset="0"/>
              </a:rPr>
              <a:t>f</a:t>
            </a:r>
            <a:r>
              <a:rPr lang="en-US" altLang="tr-TR" sz="2000" b="1" dirty="0">
                <a:solidFill>
                  <a:srgbClr val="FF0000"/>
                </a:solidFill>
                <a:latin typeface="Lucida Console" panose="020B0609040504020204" pitchFamily="49" charset="0"/>
              </a:rPr>
              <a:t>or (j = 0; j &lt; </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a:t>
            </a:r>
            <a:r>
              <a:rPr lang="en-US" altLang="tr-TR" sz="2000" b="1" dirty="0" err="1">
                <a:solidFill>
                  <a:srgbClr val="FF0000"/>
                </a:solidFill>
                <a:latin typeface="Lucida Console" panose="020B0609040504020204" pitchFamily="49" charset="0"/>
              </a:rPr>
              <a:t>j++</a:t>
            </a:r>
            <a:r>
              <a:rPr lang="tr-TR" altLang="tr-TR" sz="2000" b="1" dirty="0">
                <a:solidFill>
                  <a:srgbClr val="FF0000"/>
                </a:solidFill>
                <a:latin typeface="Lucida Console" panose="020B0609040504020204" pitchFamily="49" charset="0"/>
              </a:rPr>
              <a:t>)</a:t>
            </a:r>
            <a:endParaRPr lang="en-US" altLang="tr-TR" sz="2000" b="1" dirty="0">
              <a:solidFill>
                <a:srgbClr val="FF0000"/>
              </a:solidFill>
              <a:latin typeface="Lucida Console" panose="020B0609040504020204" pitchFamily="49" charset="0"/>
            </a:endParaRPr>
          </a:p>
          <a:p>
            <a:pPr>
              <a:spcBef>
                <a:spcPct val="0"/>
              </a:spcBef>
              <a:buFontTx/>
              <a:buNone/>
            </a:pPr>
            <a:r>
              <a:rPr lang="en-US" altLang="tr-TR" sz="2000" b="1" dirty="0">
                <a:solidFill>
                  <a:srgbClr val="FF0000"/>
                </a:solidFill>
                <a:latin typeface="Lucida Console" panose="020B0609040504020204" pitchFamily="49" charset="0"/>
              </a:rPr>
              <a:t>		sum = sum + a[</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][j]*x[j];</a:t>
            </a:r>
          </a:p>
          <a:p>
            <a:pPr>
              <a:spcBef>
                <a:spcPct val="0"/>
              </a:spcBef>
              <a:buFontTx/>
              <a:buNone/>
            </a:pPr>
            <a:r>
              <a:rPr lang="en-US" altLang="tr-TR" sz="2000" b="1" dirty="0">
                <a:solidFill>
                  <a:srgbClr val="FF0000"/>
                </a:solidFill>
                <a:latin typeface="Lucida Console" panose="020B0609040504020204" pitchFamily="49" charset="0"/>
              </a:rPr>
              <a:t>	x[</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 (b[</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 - sum)/a[</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a:t>
            </a:r>
            <a:r>
              <a:rPr lang="en-US" altLang="tr-TR" sz="2000" b="1" dirty="0" err="1">
                <a:solidFill>
                  <a:srgbClr val="FF0000"/>
                </a:solidFill>
                <a:latin typeface="Lucida Console" panose="020B0609040504020204" pitchFamily="49" charset="0"/>
              </a:rPr>
              <a:t>i</a:t>
            </a:r>
            <a:r>
              <a:rPr lang="en-US" altLang="tr-TR" sz="2000" b="1" dirty="0">
                <a:solidFill>
                  <a:srgbClr val="FF0000"/>
                </a:solidFill>
                <a:latin typeface="Lucida Console" panose="020B0609040504020204" pitchFamily="49" charset="0"/>
              </a:rPr>
              <a:t>];</a:t>
            </a:r>
          </a:p>
          <a:p>
            <a:pPr>
              <a:spcBef>
                <a:spcPct val="0"/>
              </a:spcBef>
              <a:buFontTx/>
              <a:buNone/>
            </a:pPr>
            <a:r>
              <a:rPr lang="en-US" altLang="tr-TR" sz="2000" b="1" dirty="0">
                <a:solidFill>
                  <a:srgbClr val="FF0000"/>
                </a:solidFill>
                <a:latin typeface="Lucida Console" panose="020B0609040504020204" pitchFamily="49" charset="0"/>
              </a:rPr>
              <a:t>}</a:t>
            </a:r>
          </a:p>
        </p:txBody>
      </p:sp>
      <p:sp>
        <p:nvSpPr>
          <p:cNvPr id="4" name="Title 3">
            <a:extLst>
              <a:ext uri="{FF2B5EF4-FFF2-40B4-BE49-F238E27FC236}">
                <a16:creationId xmlns:a16="http://schemas.microsoft.com/office/drawing/2014/main" id="{3315BA98-BBD4-4401-A8D2-5B2581C6F3EC}"/>
              </a:ext>
            </a:extLst>
          </p:cNvPr>
          <p:cNvSpPr>
            <a:spLocks noGrp="1"/>
          </p:cNvSpPr>
          <p:nvPr>
            <p:ph type="title"/>
          </p:nvPr>
        </p:nvSpPr>
        <p:spPr/>
        <p:txBody>
          <a:bodyPr/>
          <a:lstStyle/>
          <a:p>
            <a:pPr>
              <a:defRPr/>
            </a:pPr>
            <a:r>
              <a:rPr lang="tr-TR" sz="3600" dirty="0"/>
              <a:t>Paralel Olmayan Kod</a:t>
            </a:r>
          </a:p>
        </p:txBody>
      </p:sp>
      <p:sp>
        <p:nvSpPr>
          <p:cNvPr id="3" name="Slide Number Placeholder 2">
            <a:extLst>
              <a:ext uri="{FF2B5EF4-FFF2-40B4-BE49-F238E27FC236}">
                <a16:creationId xmlns:a16="http://schemas.microsoft.com/office/drawing/2014/main" id="{25C9A9D7-08A8-480F-970E-B2AAA91AB156}"/>
              </a:ext>
            </a:extLst>
          </p:cNvPr>
          <p:cNvSpPr>
            <a:spLocks noGrp="1"/>
          </p:cNvSpPr>
          <p:nvPr>
            <p:ph type="sldNum" sz="quarter" idx="12"/>
          </p:nvPr>
        </p:nvSpPr>
        <p:spPr/>
        <p:txBody>
          <a:bodyPr/>
          <a:lstStyle/>
          <a:p>
            <a:fld id="{E6FEED06-A45B-49F7-A4E7-E4A0A60926E4}" type="slidenum">
              <a:rPr lang="tr-TR" smtClean="0"/>
              <a:pPr/>
              <a:t>32</a:t>
            </a:fld>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DA72934E-9D91-4FA7-983B-B8645D2153F3}"/>
              </a:ext>
            </a:extLst>
          </p:cNvPr>
          <p:cNvSpPr>
            <a:spLocks noChangeArrowheads="1"/>
          </p:cNvSpPr>
          <p:nvPr/>
        </p:nvSpPr>
        <p:spPr bwMode="auto">
          <a:xfrm>
            <a:off x="533400" y="1905000"/>
            <a:ext cx="55832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Süreç</a:t>
            </a:r>
            <a:r>
              <a:rPr lang="en-US" altLang="tr-TR" sz="2400"/>
              <a:t> </a:t>
            </a:r>
            <a:r>
              <a:rPr lang="en-US" altLang="tr-TR" sz="2400" i="1"/>
              <a:t>P</a:t>
            </a:r>
            <a:r>
              <a:rPr lang="en-US" altLang="tr-TR" sz="2400" i="1" baseline="-25000"/>
              <a:t>i</a:t>
            </a:r>
            <a:r>
              <a:rPr lang="en-US" altLang="tr-TR" sz="2400" i="1"/>
              <a:t> </a:t>
            </a:r>
            <a:r>
              <a:rPr lang="tr-TR" altLang="tr-TR" sz="2400" i="1"/>
              <a:t> </a:t>
            </a:r>
            <a:r>
              <a:rPr lang="tr-TR" altLang="tr-TR" sz="2400"/>
              <a:t>için </a:t>
            </a:r>
            <a:r>
              <a:rPr lang="en-US" altLang="tr-TR" sz="2400"/>
              <a:t>(1 &lt; </a:t>
            </a:r>
            <a:r>
              <a:rPr lang="en-US" altLang="tr-TR" sz="2400" i="1"/>
              <a:t>i </a:t>
            </a:r>
            <a:r>
              <a:rPr lang="en-US" altLang="tr-TR" sz="2400"/>
              <a:t>&lt; </a:t>
            </a:r>
            <a:r>
              <a:rPr lang="en-US" altLang="tr-TR" sz="2400" i="1"/>
              <a:t>n</a:t>
            </a:r>
            <a:r>
              <a:rPr lang="en-US" altLang="tr-TR" sz="2400"/>
              <a:t>) </a:t>
            </a:r>
            <a:r>
              <a:rPr lang="tr-TR" altLang="tr-TR" sz="2400"/>
              <a:t>kodumuz şöyle:</a:t>
            </a:r>
            <a:endParaRPr lang="en-US" altLang="tr-TR" sz="2400"/>
          </a:p>
        </p:txBody>
      </p:sp>
      <p:sp>
        <p:nvSpPr>
          <p:cNvPr id="47107" name="Rectangle 6">
            <a:extLst>
              <a:ext uri="{FF2B5EF4-FFF2-40B4-BE49-F238E27FC236}">
                <a16:creationId xmlns:a16="http://schemas.microsoft.com/office/drawing/2014/main" id="{BC4D18C1-BECA-49F3-B877-B0FB387AEB72}"/>
              </a:ext>
            </a:extLst>
          </p:cNvPr>
          <p:cNvSpPr>
            <a:spLocks noChangeArrowheads="1"/>
          </p:cNvSpPr>
          <p:nvPr/>
        </p:nvSpPr>
        <p:spPr bwMode="auto">
          <a:xfrm>
            <a:off x="1143000" y="2562225"/>
            <a:ext cx="6629400" cy="292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tr-TR" sz="2000" b="1">
                <a:solidFill>
                  <a:srgbClr val="FF0000"/>
                </a:solidFill>
                <a:latin typeface="Lucida Console" panose="020B0609040504020204" pitchFamily="49" charset="0"/>
              </a:rPr>
              <a:t>for (j = 0; j &lt; i; j++) {</a:t>
            </a:r>
          </a:p>
          <a:p>
            <a:pPr>
              <a:spcBef>
                <a:spcPct val="0"/>
              </a:spcBef>
              <a:buFontTx/>
              <a:buNone/>
            </a:pPr>
            <a:r>
              <a:rPr lang="en-US" altLang="tr-TR" sz="2000" b="1">
                <a:solidFill>
                  <a:srgbClr val="FF0000"/>
                </a:solidFill>
                <a:latin typeface="Lucida Console" panose="020B0609040504020204" pitchFamily="49" charset="0"/>
              </a:rPr>
              <a:t>	recv(&amp;x[j], Pi-1);</a:t>
            </a:r>
          </a:p>
          <a:p>
            <a:pPr>
              <a:spcBef>
                <a:spcPct val="0"/>
              </a:spcBef>
              <a:buFontTx/>
              <a:buNone/>
            </a:pPr>
            <a:r>
              <a:rPr lang="en-US" altLang="tr-TR" sz="2000" b="1">
                <a:solidFill>
                  <a:srgbClr val="FF0000"/>
                </a:solidFill>
                <a:latin typeface="Lucida Console" panose="020B0609040504020204" pitchFamily="49" charset="0"/>
              </a:rPr>
              <a:t>	send(&amp;x[j], Pi+1);</a:t>
            </a:r>
          </a:p>
          <a:p>
            <a:pPr>
              <a:spcBef>
                <a:spcPct val="0"/>
              </a:spcBef>
              <a:buFontTx/>
              <a:buNone/>
            </a:pPr>
            <a:r>
              <a:rPr lang="en-US" altLang="tr-TR" sz="2000" b="1">
                <a:solidFill>
                  <a:srgbClr val="FF0000"/>
                </a:solidFill>
                <a:latin typeface="Lucida Console" panose="020B0609040504020204" pitchFamily="49" charset="0"/>
              </a:rPr>
              <a:t>}</a:t>
            </a:r>
          </a:p>
          <a:p>
            <a:pPr>
              <a:spcBef>
                <a:spcPct val="0"/>
              </a:spcBef>
              <a:buFontTx/>
              <a:buNone/>
            </a:pPr>
            <a:r>
              <a:rPr lang="en-US" altLang="tr-TR" sz="2000" b="1">
                <a:solidFill>
                  <a:srgbClr val="FF0000"/>
                </a:solidFill>
                <a:latin typeface="Lucida Console" panose="020B0609040504020204" pitchFamily="49" charset="0"/>
              </a:rPr>
              <a:t>sum = 0;</a:t>
            </a:r>
          </a:p>
          <a:p>
            <a:pPr>
              <a:spcBef>
                <a:spcPct val="0"/>
              </a:spcBef>
              <a:buFontTx/>
              <a:buNone/>
            </a:pPr>
            <a:r>
              <a:rPr lang="en-US" altLang="tr-TR" sz="2000" b="1">
                <a:solidFill>
                  <a:srgbClr val="FF0000"/>
                </a:solidFill>
                <a:latin typeface="Lucida Console" panose="020B0609040504020204" pitchFamily="49" charset="0"/>
              </a:rPr>
              <a:t>for (j = 0; j &lt; i; j++)</a:t>
            </a:r>
          </a:p>
          <a:p>
            <a:pPr>
              <a:spcBef>
                <a:spcPct val="0"/>
              </a:spcBef>
              <a:buFontTx/>
              <a:buNone/>
            </a:pPr>
            <a:r>
              <a:rPr lang="en-US" altLang="tr-TR" sz="2000" b="1">
                <a:solidFill>
                  <a:srgbClr val="FF0000"/>
                </a:solidFill>
                <a:latin typeface="Lucida Console" panose="020B0609040504020204" pitchFamily="49" charset="0"/>
              </a:rPr>
              <a:t>	sum = sum + a[i][j]*x[j];</a:t>
            </a:r>
          </a:p>
          <a:p>
            <a:pPr>
              <a:spcBef>
                <a:spcPct val="0"/>
              </a:spcBef>
              <a:buFontTx/>
              <a:buNone/>
            </a:pPr>
            <a:r>
              <a:rPr lang="en-US" altLang="tr-TR" sz="2000" b="1">
                <a:solidFill>
                  <a:srgbClr val="FF0000"/>
                </a:solidFill>
                <a:latin typeface="Lucida Console" panose="020B0609040504020204" pitchFamily="49" charset="0"/>
              </a:rPr>
              <a:t>x[i] = (b[i] - sum)/a[i][i];</a:t>
            </a:r>
          </a:p>
          <a:p>
            <a:pPr>
              <a:spcBef>
                <a:spcPct val="0"/>
              </a:spcBef>
              <a:buFontTx/>
              <a:buNone/>
            </a:pPr>
            <a:r>
              <a:rPr lang="en-US" altLang="tr-TR" sz="2000" b="1">
                <a:solidFill>
                  <a:srgbClr val="FF0000"/>
                </a:solidFill>
                <a:latin typeface="Lucida Console" panose="020B0609040504020204" pitchFamily="49" charset="0"/>
              </a:rPr>
              <a:t>send(&amp;x[i], Pi+1);</a:t>
            </a:r>
          </a:p>
        </p:txBody>
      </p:sp>
      <p:sp>
        <p:nvSpPr>
          <p:cNvPr id="47108" name="Rectangle 7">
            <a:extLst>
              <a:ext uri="{FF2B5EF4-FFF2-40B4-BE49-F238E27FC236}">
                <a16:creationId xmlns:a16="http://schemas.microsoft.com/office/drawing/2014/main" id="{B997D375-12CB-4E16-81AA-D052519D591C}"/>
              </a:ext>
            </a:extLst>
          </p:cNvPr>
          <p:cNvSpPr>
            <a:spLocks noChangeArrowheads="1"/>
          </p:cNvSpPr>
          <p:nvPr/>
        </p:nvSpPr>
        <p:spPr bwMode="auto">
          <a:xfrm>
            <a:off x="533400" y="5634038"/>
            <a:ext cx="78486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2400"/>
              <a:t>Burada hesaplamalar</a:t>
            </a:r>
            <a:r>
              <a:rPr lang="en-US" altLang="tr-TR" sz="2400"/>
              <a:t> </a:t>
            </a:r>
            <a:r>
              <a:rPr lang="tr-TR" altLang="tr-TR" sz="2400"/>
              <a:t>değer alıp vermeler bitince yapılır.</a:t>
            </a:r>
            <a:endParaRPr lang="en-US" altLang="tr-TR" sz="2400"/>
          </a:p>
        </p:txBody>
      </p:sp>
      <p:sp>
        <p:nvSpPr>
          <p:cNvPr id="4" name="Title 3">
            <a:extLst>
              <a:ext uri="{FF2B5EF4-FFF2-40B4-BE49-F238E27FC236}">
                <a16:creationId xmlns:a16="http://schemas.microsoft.com/office/drawing/2014/main" id="{1ED3DC2E-5BEC-4001-9315-26BAAA2D3F9B}"/>
              </a:ext>
            </a:extLst>
          </p:cNvPr>
          <p:cNvSpPr>
            <a:spLocks noGrp="1"/>
          </p:cNvSpPr>
          <p:nvPr>
            <p:ph type="title"/>
          </p:nvPr>
        </p:nvSpPr>
        <p:spPr/>
        <p:txBody>
          <a:bodyPr/>
          <a:lstStyle/>
          <a:p>
            <a:pPr>
              <a:defRPr/>
            </a:pPr>
            <a:r>
              <a:rPr lang="tr-TR" sz="3600" dirty="0"/>
              <a:t>Paralel Kod</a:t>
            </a:r>
          </a:p>
        </p:txBody>
      </p:sp>
      <p:sp>
        <p:nvSpPr>
          <p:cNvPr id="3" name="Slide Number Placeholder 2">
            <a:extLst>
              <a:ext uri="{FF2B5EF4-FFF2-40B4-BE49-F238E27FC236}">
                <a16:creationId xmlns:a16="http://schemas.microsoft.com/office/drawing/2014/main" id="{B9FC6671-51AC-4D7A-B11A-35ECA2A3A737}"/>
              </a:ext>
            </a:extLst>
          </p:cNvPr>
          <p:cNvSpPr>
            <a:spLocks noGrp="1"/>
          </p:cNvSpPr>
          <p:nvPr>
            <p:ph type="sldNum" sz="quarter" idx="12"/>
          </p:nvPr>
        </p:nvSpPr>
        <p:spPr/>
        <p:txBody>
          <a:bodyPr/>
          <a:lstStyle/>
          <a:p>
            <a:fld id="{E6FEED06-A45B-49F7-A4E7-E4A0A60926E4}" type="slidenum">
              <a:rPr lang="tr-TR" smtClean="0"/>
              <a:pPr/>
              <a:t>33</a:t>
            </a:fld>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1" name="Picture 5">
            <a:extLst>
              <a:ext uri="{FF2B5EF4-FFF2-40B4-BE49-F238E27FC236}">
                <a16:creationId xmlns:a16="http://schemas.microsoft.com/office/drawing/2014/main" id="{02795967-2B4F-4B75-97EF-F4313E9F946A}"/>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1371600" y="1676400"/>
            <a:ext cx="61626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a:extLst>
              <a:ext uri="{FF2B5EF4-FFF2-40B4-BE49-F238E27FC236}">
                <a16:creationId xmlns:a16="http://schemas.microsoft.com/office/drawing/2014/main" id="{52B183CC-A59C-4AFC-860A-662A2B7787DD}"/>
              </a:ext>
            </a:extLst>
          </p:cNvPr>
          <p:cNvSpPr>
            <a:spLocks noGrp="1"/>
          </p:cNvSpPr>
          <p:nvPr>
            <p:ph type="title"/>
          </p:nvPr>
        </p:nvSpPr>
        <p:spPr/>
        <p:txBody>
          <a:bodyPr>
            <a:normAutofit fontScale="90000"/>
          </a:bodyPr>
          <a:lstStyle/>
          <a:p>
            <a:pPr>
              <a:defRPr/>
            </a:pPr>
            <a:r>
              <a:rPr lang="tr-TR" altLang="tr-TR" sz="3600" dirty="0"/>
              <a:t>Yerine Koyma Kullanan İş Hattının İşleyişi</a:t>
            </a:r>
            <a:endParaRPr lang="tr-TR" sz="3600" dirty="0"/>
          </a:p>
        </p:txBody>
      </p:sp>
      <p:sp>
        <p:nvSpPr>
          <p:cNvPr id="48134" name="TextBox 9">
            <a:extLst>
              <a:ext uri="{FF2B5EF4-FFF2-40B4-BE49-F238E27FC236}">
                <a16:creationId xmlns:a16="http://schemas.microsoft.com/office/drawing/2014/main" id="{8391F7CB-E894-4B79-8A4D-9C666192EF4C}"/>
              </a:ext>
            </a:extLst>
          </p:cNvPr>
          <p:cNvSpPr txBox="1">
            <a:spLocks noChangeArrowheads="1"/>
          </p:cNvSpPr>
          <p:nvPr/>
        </p:nvSpPr>
        <p:spPr bwMode="auto">
          <a:xfrm>
            <a:off x="1676400" y="3516313"/>
            <a:ext cx="12192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Süreçler</a:t>
            </a:r>
          </a:p>
        </p:txBody>
      </p:sp>
      <p:sp>
        <p:nvSpPr>
          <p:cNvPr id="48135" name="TextBox 10">
            <a:extLst>
              <a:ext uri="{FF2B5EF4-FFF2-40B4-BE49-F238E27FC236}">
                <a16:creationId xmlns:a16="http://schemas.microsoft.com/office/drawing/2014/main" id="{DFB65A3A-E4CF-4836-B04C-75EAB637C9A5}"/>
              </a:ext>
            </a:extLst>
          </p:cNvPr>
          <p:cNvSpPr txBox="1">
            <a:spLocks noChangeArrowheads="1"/>
          </p:cNvSpPr>
          <p:nvPr/>
        </p:nvSpPr>
        <p:spPr bwMode="auto">
          <a:xfrm>
            <a:off x="4114800" y="5546725"/>
            <a:ext cx="12192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Zaman</a:t>
            </a:r>
          </a:p>
        </p:txBody>
      </p:sp>
      <p:sp>
        <p:nvSpPr>
          <p:cNvPr id="48136" name="TextBox 11">
            <a:extLst>
              <a:ext uri="{FF2B5EF4-FFF2-40B4-BE49-F238E27FC236}">
                <a16:creationId xmlns:a16="http://schemas.microsoft.com/office/drawing/2014/main" id="{B5E30AC1-657D-406B-B9AF-D1DAF08121F9}"/>
              </a:ext>
            </a:extLst>
          </p:cNvPr>
          <p:cNvSpPr txBox="1">
            <a:spLocks noChangeArrowheads="1"/>
          </p:cNvSpPr>
          <p:nvPr/>
        </p:nvSpPr>
        <p:spPr bwMode="auto">
          <a:xfrm>
            <a:off x="4127500" y="4803775"/>
            <a:ext cx="3352800"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solidFill>
                  <a:srgbClr val="FF0000"/>
                </a:solidFill>
              </a:rPr>
              <a:t>İlk değer sonrakilere aktarılır.</a:t>
            </a:r>
          </a:p>
        </p:txBody>
      </p:sp>
      <p:sp>
        <p:nvSpPr>
          <p:cNvPr id="48137" name="TextBox 12">
            <a:extLst>
              <a:ext uri="{FF2B5EF4-FFF2-40B4-BE49-F238E27FC236}">
                <a16:creationId xmlns:a16="http://schemas.microsoft.com/office/drawing/2014/main" id="{53E60C71-7F61-48FD-889F-9C0909E5E8E0}"/>
              </a:ext>
            </a:extLst>
          </p:cNvPr>
          <p:cNvSpPr txBox="1">
            <a:spLocks noChangeArrowheads="1"/>
          </p:cNvSpPr>
          <p:nvPr/>
        </p:nvSpPr>
        <p:spPr bwMode="auto">
          <a:xfrm>
            <a:off x="4876800" y="3276600"/>
            <a:ext cx="33528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solidFill>
                  <a:srgbClr val="FF0000"/>
                </a:solidFill>
              </a:rPr>
              <a:t>Son hesaplanan değer.</a:t>
            </a:r>
          </a:p>
        </p:txBody>
      </p:sp>
      <p:sp>
        <p:nvSpPr>
          <p:cNvPr id="3" name="Slide Number Placeholder 2">
            <a:extLst>
              <a:ext uri="{FF2B5EF4-FFF2-40B4-BE49-F238E27FC236}">
                <a16:creationId xmlns:a16="http://schemas.microsoft.com/office/drawing/2014/main" id="{4A3C9500-C44B-443F-9EB7-9D05ECB3ACDE}"/>
              </a:ext>
            </a:extLst>
          </p:cNvPr>
          <p:cNvSpPr>
            <a:spLocks noGrp="1"/>
          </p:cNvSpPr>
          <p:nvPr>
            <p:ph type="sldNum" sz="quarter" idx="12"/>
          </p:nvPr>
        </p:nvSpPr>
        <p:spPr/>
        <p:txBody>
          <a:bodyPr/>
          <a:lstStyle/>
          <a:p>
            <a:fld id="{E6FEED06-A45B-49F7-A4E7-E4A0A60926E4}" type="slidenum">
              <a:rPr lang="tr-TR" smtClean="0"/>
              <a:pPr/>
              <a:t>34</a:t>
            </a:fld>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BACCC6-6A90-48B6-90BA-8856C9030364}"/>
              </a:ext>
            </a:extLst>
          </p:cNvPr>
          <p:cNvSpPr>
            <a:spLocks noGrp="1"/>
          </p:cNvSpPr>
          <p:nvPr>
            <p:ph type="title"/>
          </p:nvPr>
        </p:nvSpPr>
        <p:spPr/>
        <p:txBody>
          <a:bodyPr/>
          <a:lstStyle/>
          <a:p>
            <a:pPr>
              <a:defRPr/>
            </a:pPr>
            <a:r>
              <a:rPr lang="tr-TR" dirty="0"/>
              <a:t>Başka Bir Örnek</a:t>
            </a:r>
          </a:p>
        </p:txBody>
      </p:sp>
      <p:sp>
        <p:nvSpPr>
          <p:cNvPr id="17411" name="Content Placeholder 4">
            <a:extLst>
              <a:ext uri="{FF2B5EF4-FFF2-40B4-BE49-F238E27FC236}">
                <a16:creationId xmlns:a16="http://schemas.microsoft.com/office/drawing/2014/main" id="{AF0FA0FB-AEEB-4128-BD38-DBF834B17107}"/>
              </a:ext>
            </a:extLst>
          </p:cNvPr>
          <p:cNvSpPr>
            <a:spLocks noGrp="1"/>
          </p:cNvSpPr>
          <p:nvPr>
            <p:ph sz="quarter" idx="1"/>
          </p:nvPr>
        </p:nvSpPr>
        <p:spPr/>
        <p:txBody>
          <a:bodyPr/>
          <a:lstStyle/>
          <a:p>
            <a:r>
              <a:rPr lang="tr-TR" altLang="tr-TR" sz="2800" b="1" dirty="0">
                <a:solidFill>
                  <a:srgbClr val="0070C0"/>
                </a:solidFill>
              </a:rPr>
              <a:t>Frekans filtresi</a:t>
            </a:r>
            <a:r>
              <a:rPr lang="en-US" altLang="tr-TR" sz="2800" dirty="0"/>
              <a:t> - </a:t>
            </a:r>
            <a:r>
              <a:rPr lang="tr-TR" altLang="tr-TR" sz="2800" dirty="0"/>
              <a:t>Belli</a:t>
            </a:r>
            <a:r>
              <a:rPr lang="en-US" altLang="tr-TR" sz="2800" dirty="0"/>
              <a:t> </a:t>
            </a:r>
            <a:r>
              <a:rPr lang="tr-TR" altLang="tr-TR" sz="2800" dirty="0"/>
              <a:t>frekansları</a:t>
            </a:r>
            <a:r>
              <a:rPr lang="en-US" altLang="tr-TR" sz="2800" dirty="0"/>
              <a:t> (</a:t>
            </a:r>
            <a:r>
              <a:rPr lang="en-US" altLang="tr-TR" sz="2800" i="1" dirty="0"/>
              <a:t>f</a:t>
            </a:r>
            <a:r>
              <a:rPr lang="en-US" altLang="tr-TR" sz="2800" baseline="-25000" dirty="0"/>
              <a:t>0</a:t>
            </a:r>
            <a:r>
              <a:rPr lang="en-US" altLang="tr-TR" sz="2800" dirty="0"/>
              <a:t>, </a:t>
            </a:r>
            <a:r>
              <a:rPr lang="en-US" altLang="tr-TR" sz="2800" i="1" dirty="0"/>
              <a:t>f</a:t>
            </a:r>
            <a:r>
              <a:rPr lang="en-US" altLang="tr-TR" sz="2800" baseline="-25000" dirty="0"/>
              <a:t>1</a:t>
            </a:r>
            <a:r>
              <a:rPr lang="en-US" altLang="tr-TR" sz="2800" dirty="0"/>
              <a:t>, </a:t>
            </a:r>
            <a:r>
              <a:rPr lang="en-US" altLang="tr-TR" sz="2800" i="1" dirty="0"/>
              <a:t>f</a:t>
            </a:r>
            <a:r>
              <a:rPr lang="en-US" altLang="tr-TR" sz="2800" baseline="-25000" dirty="0"/>
              <a:t>2</a:t>
            </a:r>
            <a:r>
              <a:rPr lang="en-US" altLang="tr-TR" sz="2800" dirty="0"/>
              <a:t>, </a:t>
            </a:r>
            <a:r>
              <a:rPr lang="tr-TR" altLang="tr-TR" sz="2800" dirty="0" err="1"/>
              <a:t>vb</a:t>
            </a:r>
            <a:r>
              <a:rPr lang="en-US" altLang="tr-TR" sz="2800" dirty="0"/>
              <a:t>.) </a:t>
            </a:r>
            <a:r>
              <a:rPr lang="tr-TR" altLang="tr-TR" sz="2800" dirty="0"/>
              <a:t>sayısal sinyal</a:t>
            </a:r>
            <a:r>
              <a:rPr lang="en-US" altLang="tr-TR" sz="2800" dirty="0"/>
              <a:t> </a:t>
            </a:r>
            <a:r>
              <a:rPr lang="en-US" altLang="tr-TR" sz="2800" i="1" dirty="0"/>
              <a:t>f</a:t>
            </a:r>
            <a:r>
              <a:rPr lang="en-US" altLang="tr-TR" sz="2800" dirty="0"/>
              <a:t>(</a:t>
            </a:r>
            <a:r>
              <a:rPr lang="en-US" altLang="tr-TR" sz="2800" i="1" dirty="0"/>
              <a:t>t</a:t>
            </a:r>
            <a:r>
              <a:rPr lang="en-US" altLang="tr-TR" sz="2800" dirty="0"/>
              <a:t>)</a:t>
            </a:r>
            <a:r>
              <a:rPr lang="tr-TR" altLang="tr-TR" sz="2800" dirty="0"/>
              <a:t>'den silmek istiyoruz</a:t>
            </a:r>
            <a:r>
              <a:rPr lang="en-US" altLang="tr-TR" sz="2800" dirty="0"/>
              <a:t>. </a:t>
            </a:r>
          </a:p>
          <a:p>
            <a:r>
              <a:rPr lang="tr-TR" altLang="tr-TR" sz="2800" dirty="0"/>
              <a:t>Sinyal iş hattına soldan girer</a:t>
            </a:r>
            <a:r>
              <a:rPr lang="en-US" altLang="tr-TR" sz="2800" dirty="0"/>
              <a:t>:</a:t>
            </a:r>
          </a:p>
          <a:p>
            <a:endParaRPr lang="tr-TR" altLang="tr-TR" sz="2800" dirty="0"/>
          </a:p>
        </p:txBody>
      </p:sp>
      <p:pic>
        <p:nvPicPr>
          <p:cNvPr id="17412" name="Picture 4">
            <a:extLst>
              <a:ext uri="{FF2B5EF4-FFF2-40B4-BE49-F238E27FC236}">
                <a16:creationId xmlns:a16="http://schemas.microsoft.com/office/drawing/2014/main" id="{D7A461C8-2E8C-41BC-AE1A-A79F7950F09C}"/>
              </a:ext>
            </a:extLst>
          </p:cNvPr>
          <p:cNvPicPr>
            <a:picLocks noChangeAspect="1" noChangeArrowheads="1"/>
          </p:cNvPicPr>
          <p:nvPr/>
        </p:nvPicPr>
        <p:blipFill>
          <a:blip r:embed="rId2">
            <a:lum bright="-6000" contrast="30000"/>
            <a:extLst>
              <a:ext uri="{28A0092B-C50C-407E-A947-70E740481C1C}">
                <a14:useLocalDpi xmlns:a14="http://schemas.microsoft.com/office/drawing/2010/main" val="0"/>
              </a:ext>
            </a:extLst>
          </a:blip>
          <a:srcRect/>
          <a:stretch>
            <a:fillRect/>
          </a:stretch>
        </p:blipFill>
        <p:spPr bwMode="auto">
          <a:xfrm>
            <a:off x="304800" y="3886200"/>
            <a:ext cx="8467725" cy="2600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3" name="TextBox 5">
            <a:extLst>
              <a:ext uri="{FF2B5EF4-FFF2-40B4-BE49-F238E27FC236}">
                <a16:creationId xmlns:a16="http://schemas.microsoft.com/office/drawing/2014/main" id="{3F8B83C5-C2DA-4AC9-974B-EB577F4F4D99}"/>
              </a:ext>
            </a:extLst>
          </p:cNvPr>
          <p:cNvSpPr txBox="1">
            <a:spLocks noChangeArrowheads="1"/>
          </p:cNvSpPr>
          <p:nvPr/>
        </p:nvSpPr>
        <p:spPr bwMode="auto">
          <a:xfrm>
            <a:off x="1314450" y="4459288"/>
            <a:ext cx="1962150"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İçinde </a:t>
            </a:r>
            <a:r>
              <a:rPr lang="tr-TR" altLang="tr-TR" sz="1800" i="1"/>
              <a:t>f</a:t>
            </a:r>
            <a:r>
              <a:rPr lang="tr-TR" altLang="tr-TR" sz="1800" i="1" baseline="-25000"/>
              <a:t>o</a:t>
            </a:r>
            <a:r>
              <a:rPr lang="tr-TR" altLang="tr-TR" sz="1800" i="1"/>
              <a:t> </a:t>
            </a:r>
            <a:r>
              <a:rPr lang="tr-TR" altLang="tr-TR" sz="1800"/>
              <a:t>frekansı</a:t>
            </a:r>
            <a:r>
              <a:rPr lang="tr-TR" altLang="tr-TR" sz="1800" i="1"/>
              <a:t> </a:t>
            </a:r>
            <a:br>
              <a:rPr lang="tr-TR" altLang="tr-TR" sz="1800" i="1"/>
            </a:br>
            <a:r>
              <a:rPr lang="tr-TR" altLang="tr-TR" sz="1800"/>
              <a:t>olmayan sinyal</a:t>
            </a:r>
          </a:p>
        </p:txBody>
      </p:sp>
      <p:sp>
        <p:nvSpPr>
          <p:cNvPr id="17414" name="TextBox 10">
            <a:extLst>
              <a:ext uri="{FF2B5EF4-FFF2-40B4-BE49-F238E27FC236}">
                <a16:creationId xmlns:a16="http://schemas.microsoft.com/office/drawing/2014/main" id="{0D542E8B-A61C-4B4A-B2E7-2389FF1C1B6F}"/>
              </a:ext>
            </a:extLst>
          </p:cNvPr>
          <p:cNvSpPr txBox="1">
            <a:spLocks noChangeArrowheads="1"/>
          </p:cNvSpPr>
          <p:nvPr/>
        </p:nvSpPr>
        <p:spPr bwMode="auto">
          <a:xfrm>
            <a:off x="2630488" y="3810000"/>
            <a:ext cx="1963737"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İçinde </a:t>
            </a:r>
            <a:r>
              <a:rPr lang="tr-TR" altLang="tr-TR" sz="1800" i="1"/>
              <a:t>f</a:t>
            </a:r>
            <a:r>
              <a:rPr lang="tr-TR" altLang="tr-TR" sz="1800" i="1" baseline="-25000"/>
              <a:t>1</a:t>
            </a:r>
            <a:r>
              <a:rPr lang="tr-TR" altLang="tr-TR" sz="1800" i="1"/>
              <a:t> </a:t>
            </a:r>
            <a:r>
              <a:rPr lang="tr-TR" altLang="tr-TR" sz="1800"/>
              <a:t>frekansı</a:t>
            </a:r>
            <a:r>
              <a:rPr lang="tr-TR" altLang="tr-TR" sz="1800" i="1"/>
              <a:t> </a:t>
            </a:r>
            <a:br>
              <a:rPr lang="tr-TR" altLang="tr-TR" sz="1800" i="1"/>
            </a:br>
            <a:r>
              <a:rPr lang="tr-TR" altLang="tr-TR" sz="1800"/>
              <a:t>olmayan sinyal</a:t>
            </a:r>
          </a:p>
        </p:txBody>
      </p:sp>
      <p:sp>
        <p:nvSpPr>
          <p:cNvPr id="17415" name="TextBox 11">
            <a:extLst>
              <a:ext uri="{FF2B5EF4-FFF2-40B4-BE49-F238E27FC236}">
                <a16:creationId xmlns:a16="http://schemas.microsoft.com/office/drawing/2014/main" id="{CDBEB9B8-0434-4AF0-ADF8-6F5706EBE95A}"/>
              </a:ext>
            </a:extLst>
          </p:cNvPr>
          <p:cNvSpPr txBox="1">
            <a:spLocks noChangeArrowheads="1"/>
          </p:cNvSpPr>
          <p:nvPr/>
        </p:nvSpPr>
        <p:spPr bwMode="auto">
          <a:xfrm>
            <a:off x="3981450" y="4459288"/>
            <a:ext cx="1962150"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İçinde </a:t>
            </a:r>
            <a:r>
              <a:rPr lang="tr-TR" altLang="tr-TR" sz="1800" i="1"/>
              <a:t>f</a:t>
            </a:r>
            <a:r>
              <a:rPr lang="tr-TR" altLang="tr-TR" sz="1800" i="1" baseline="-25000"/>
              <a:t>2</a:t>
            </a:r>
            <a:r>
              <a:rPr lang="tr-TR" altLang="tr-TR" sz="1800" i="1"/>
              <a:t> </a:t>
            </a:r>
            <a:r>
              <a:rPr lang="tr-TR" altLang="tr-TR" sz="1800"/>
              <a:t>frekansı</a:t>
            </a:r>
            <a:r>
              <a:rPr lang="tr-TR" altLang="tr-TR" sz="1800" i="1"/>
              <a:t> </a:t>
            </a:r>
            <a:br>
              <a:rPr lang="tr-TR" altLang="tr-TR" sz="1800" i="1"/>
            </a:br>
            <a:r>
              <a:rPr lang="tr-TR" altLang="tr-TR" sz="1800"/>
              <a:t>olmayan sinyal</a:t>
            </a:r>
          </a:p>
        </p:txBody>
      </p:sp>
      <p:sp>
        <p:nvSpPr>
          <p:cNvPr id="17416" name="TextBox 12">
            <a:extLst>
              <a:ext uri="{FF2B5EF4-FFF2-40B4-BE49-F238E27FC236}">
                <a16:creationId xmlns:a16="http://schemas.microsoft.com/office/drawing/2014/main" id="{C824A9CF-D17F-412D-AE34-1EA43F2CEF06}"/>
              </a:ext>
            </a:extLst>
          </p:cNvPr>
          <p:cNvSpPr txBox="1">
            <a:spLocks noChangeArrowheads="1"/>
          </p:cNvSpPr>
          <p:nvPr/>
        </p:nvSpPr>
        <p:spPr bwMode="auto">
          <a:xfrm>
            <a:off x="5303838" y="3810000"/>
            <a:ext cx="196215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İçinde </a:t>
            </a:r>
            <a:r>
              <a:rPr lang="tr-TR" altLang="tr-TR" sz="1800" i="1"/>
              <a:t>f</a:t>
            </a:r>
            <a:r>
              <a:rPr lang="tr-TR" altLang="tr-TR" sz="1800" i="1" baseline="-25000"/>
              <a:t>3</a:t>
            </a:r>
            <a:r>
              <a:rPr lang="tr-TR" altLang="tr-TR" sz="1800" i="1"/>
              <a:t> </a:t>
            </a:r>
            <a:r>
              <a:rPr lang="tr-TR" altLang="tr-TR" sz="1800"/>
              <a:t>frekansı</a:t>
            </a:r>
            <a:r>
              <a:rPr lang="tr-TR" altLang="tr-TR" sz="1800" i="1"/>
              <a:t> </a:t>
            </a:r>
            <a:br>
              <a:rPr lang="tr-TR" altLang="tr-TR" sz="1800" i="1"/>
            </a:br>
            <a:r>
              <a:rPr lang="tr-TR" altLang="tr-TR" sz="1800"/>
              <a:t>olmayan sinyal</a:t>
            </a:r>
          </a:p>
        </p:txBody>
      </p:sp>
      <p:sp>
        <p:nvSpPr>
          <p:cNvPr id="17417" name="TextBox 13">
            <a:extLst>
              <a:ext uri="{FF2B5EF4-FFF2-40B4-BE49-F238E27FC236}">
                <a16:creationId xmlns:a16="http://schemas.microsoft.com/office/drawing/2014/main" id="{D660A3B6-677E-4752-8E73-5688DE1CF059}"/>
              </a:ext>
            </a:extLst>
          </p:cNvPr>
          <p:cNvSpPr txBox="1">
            <a:spLocks noChangeArrowheads="1"/>
          </p:cNvSpPr>
          <p:nvPr/>
        </p:nvSpPr>
        <p:spPr bwMode="auto">
          <a:xfrm>
            <a:off x="7467600" y="5108575"/>
            <a:ext cx="136525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Filtrelenmiş</a:t>
            </a:r>
          </a:p>
          <a:p>
            <a:pPr algn="ctr">
              <a:spcBef>
                <a:spcPct val="0"/>
              </a:spcBef>
              <a:buFontTx/>
              <a:buNone/>
            </a:pPr>
            <a:r>
              <a:rPr lang="tr-TR" altLang="tr-TR" sz="1800"/>
              <a:t>sinyal</a:t>
            </a:r>
          </a:p>
        </p:txBody>
      </p:sp>
      <p:sp>
        <p:nvSpPr>
          <p:cNvPr id="2" name="Slide Number Placeholder 1">
            <a:extLst>
              <a:ext uri="{FF2B5EF4-FFF2-40B4-BE49-F238E27FC236}">
                <a16:creationId xmlns:a16="http://schemas.microsoft.com/office/drawing/2014/main" id="{451ABF18-2ACD-4B19-81CF-8D42769224B2}"/>
              </a:ext>
            </a:extLst>
          </p:cNvPr>
          <p:cNvSpPr>
            <a:spLocks noGrp="1"/>
          </p:cNvSpPr>
          <p:nvPr>
            <p:ph type="sldNum" sz="quarter" idx="12"/>
          </p:nvPr>
        </p:nvSpPr>
        <p:spPr/>
        <p:txBody>
          <a:bodyPr/>
          <a:lstStyle/>
          <a:p>
            <a:fld id="{E6FEED06-A45B-49F7-A4E7-E4A0A60926E4}" type="slidenum">
              <a:rPr lang="tr-TR" smtClean="0"/>
              <a:pPr/>
              <a:t>4</a:t>
            </a:fld>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1C9EA3-37EA-4032-9BAA-7E4C2F682C77}"/>
              </a:ext>
            </a:extLst>
          </p:cNvPr>
          <p:cNvSpPr>
            <a:spLocks noGrp="1"/>
          </p:cNvSpPr>
          <p:nvPr>
            <p:ph type="title"/>
          </p:nvPr>
        </p:nvSpPr>
        <p:spPr/>
        <p:txBody>
          <a:bodyPr>
            <a:normAutofit fontScale="90000"/>
          </a:bodyPr>
          <a:lstStyle/>
          <a:p>
            <a:pPr>
              <a:defRPr/>
            </a:pPr>
            <a:r>
              <a:rPr lang="tr-TR" altLang="tr-TR" sz="3600" dirty="0"/>
              <a:t>İş Hattı En İyi Nerelerde Kullanılır?</a:t>
            </a:r>
            <a:endParaRPr lang="tr-TR" sz="3600" dirty="0"/>
          </a:p>
        </p:txBody>
      </p:sp>
      <p:sp>
        <p:nvSpPr>
          <p:cNvPr id="18435" name="Content Placeholder 4">
            <a:extLst>
              <a:ext uri="{FF2B5EF4-FFF2-40B4-BE49-F238E27FC236}">
                <a16:creationId xmlns:a16="http://schemas.microsoft.com/office/drawing/2014/main" id="{189B5B84-8686-4690-92F5-960B40D79554}"/>
              </a:ext>
            </a:extLst>
          </p:cNvPr>
          <p:cNvSpPr>
            <a:spLocks noGrp="1"/>
          </p:cNvSpPr>
          <p:nvPr>
            <p:ph sz="quarter" idx="1"/>
          </p:nvPr>
        </p:nvSpPr>
        <p:spPr/>
        <p:txBody>
          <a:bodyPr/>
          <a:lstStyle/>
          <a:p>
            <a:r>
              <a:rPr lang="tr-TR" altLang="tr-TR" sz="2400" dirty="0"/>
              <a:t>Problemin seri iş parçacıklarına bölünebildiğini varsayarsak</a:t>
            </a:r>
            <a:r>
              <a:rPr lang="en-US" altLang="tr-TR" sz="2400" dirty="0"/>
              <a:t>, </a:t>
            </a:r>
            <a:r>
              <a:rPr lang="tr-TR" altLang="tr-TR" sz="2400" dirty="0"/>
              <a:t>iş hattı yaklaşımı çalışma zamanı hızını aşağıdaki üç tip hesaplama için hızlandırır</a:t>
            </a:r>
            <a:r>
              <a:rPr lang="en-US" altLang="tr-TR" sz="2400" dirty="0"/>
              <a:t>:</a:t>
            </a:r>
          </a:p>
          <a:p>
            <a:pPr>
              <a:buFont typeface="Arial" panose="020B0604020202020204" pitchFamily="34" charset="0"/>
              <a:buAutoNum type="arabicPeriod"/>
            </a:pPr>
            <a:r>
              <a:rPr lang="tr-TR" altLang="tr-TR" sz="2400" b="1" dirty="0">
                <a:solidFill>
                  <a:srgbClr val="00B050"/>
                </a:solidFill>
              </a:rPr>
              <a:t>Eğer tüm problemin birden fazla örneği</a:t>
            </a:r>
            <a:r>
              <a:rPr lang="en-US" altLang="tr-TR" sz="2400" b="1" dirty="0">
                <a:solidFill>
                  <a:srgbClr val="00B050"/>
                </a:solidFill>
              </a:rPr>
              <a:t> </a:t>
            </a:r>
            <a:r>
              <a:rPr lang="tr-TR" altLang="tr-TR" sz="2400" b="1" dirty="0">
                <a:solidFill>
                  <a:srgbClr val="00B050"/>
                </a:solidFill>
              </a:rPr>
              <a:t>aynı anda çalıştırılabiliyorsa.</a:t>
            </a:r>
            <a:endParaRPr lang="en-US" altLang="tr-TR" sz="2400" b="1" dirty="0">
              <a:solidFill>
                <a:srgbClr val="00B050"/>
              </a:solidFill>
            </a:endParaRPr>
          </a:p>
          <a:p>
            <a:pPr>
              <a:buFont typeface="Arial" panose="020B0604020202020204" pitchFamily="34" charset="0"/>
              <a:buAutoNum type="arabicPeriod"/>
            </a:pPr>
            <a:r>
              <a:rPr lang="tr-TR" altLang="tr-TR" sz="2400" b="1" dirty="0">
                <a:solidFill>
                  <a:srgbClr val="FF0000"/>
                </a:solidFill>
              </a:rPr>
              <a:t>Eğer bir veri seti</a:t>
            </a:r>
            <a:r>
              <a:rPr lang="en-US" altLang="tr-TR" sz="2400" b="1" dirty="0">
                <a:solidFill>
                  <a:srgbClr val="FF0000"/>
                </a:solidFill>
              </a:rPr>
              <a:t> </a:t>
            </a:r>
            <a:r>
              <a:rPr lang="tr-TR" altLang="tr-TR" sz="2400" b="1" dirty="0">
                <a:solidFill>
                  <a:srgbClr val="FF0000"/>
                </a:solidFill>
              </a:rPr>
              <a:t>elemanları</a:t>
            </a:r>
            <a:r>
              <a:rPr lang="en-US" altLang="tr-TR" sz="2400" b="1" dirty="0">
                <a:solidFill>
                  <a:srgbClr val="FF0000"/>
                </a:solidFill>
              </a:rPr>
              <a:t> </a:t>
            </a:r>
            <a:r>
              <a:rPr lang="tr-TR" altLang="tr-TR" sz="2400" b="1" dirty="0">
                <a:solidFill>
                  <a:srgbClr val="FF0000"/>
                </a:solidFill>
              </a:rPr>
              <a:t>işlenirken</a:t>
            </a:r>
            <a:r>
              <a:rPr lang="en-US" altLang="tr-TR" sz="2400" b="1" dirty="0">
                <a:solidFill>
                  <a:srgbClr val="FF0000"/>
                </a:solidFill>
              </a:rPr>
              <a:t>, </a:t>
            </a:r>
            <a:r>
              <a:rPr lang="tr-TR" altLang="tr-TR" sz="2400" b="1" dirty="0">
                <a:solidFill>
                  <a:srgbClr val="FF0000"/>
                </a:solidFill>
              </a:rPr>
              <a:t>her biri</a:t>
            </a:r>
            <a:r>
              <a:rPr lang="en-US" altLang="tr-TR" sz="2400" b="1" dirty="0">
                <a:solidFill>
                  <a:srgbClr val="FF0000"/>
                </a:solidFill>
              </a:rPr>
              <a:t> </a:t>
            </a:r>
            <a:r>
              <a:rPr lang="tr-TR" altLang="tr-TR" sz="2400" b="1" dirty="0">
                <a:solidFill>
                  <a:srgbClr val="FF0000"/>
                </a:solidFill>
              </a:rPr>
              <a:t>birden çok işlemle yapılacaksa </a:t>
            </a:r>
            <a:br>
              <a:rPr lang="tr-TR" altLang="tr-TR" sz="2400" b="1" dirty="0">
                <a:solidFill>
                  <a:srgbClr val="FF0000"/>
                </a:solidFill>
              </a:rPr>
            </a:br>
            <a:r>
              <a:rPr lang="tr-TR" altLang="tr-TR" sz="2400" b="1" dirty="0">
                <a:solidFill>
                  <a:srgbClr val="FF0000"/>
                </a:solidFill>
              </a:rPr>
              <a:t>(</a:t>
            </a:r>
            <a:r>
              <a:rPr lang="tr-TR" altLang="tr-TR" sz="2400" b="1" dirty="0" err="1">
                <a:solidFill>
                  <a:srgbClr val="FF0000"/>
                </a:solidFill>
              </a:rPr>
              <a:t>örn</a:t>
            </a:r>
            <a:r>
              <a:rPr lang="tr-TR" altLang="tr-TR" sz="2400" b="1" dirty="0">
                <a:solidFill>
                  <a:srgbClr val="FF0000"/>
                </a:solidFill>
              </a:rPr>
              <a:t>: çarpımlar toplamı gibi).</a:t>
            </a:r>
            <a:endParaRPr lang="en-US" altLang="tr-TR" sz="2400" b="1" dirty="0">
              <a:solidFill>
                <a:srgbClr val="FF0000"/>
              </a:solidFill>
            </a:endParaRPr>
          </a:p>
          <a:p>
            <a:pPr>
              <a:buFont typeface="Arial" panose="020B0604020202020204" pitchFamily="34" charset="0"/>
              <a:buAutoNum type="arabicPeriod"/>
            </a:pPr>
            <a:r>
              <a:rPr lang="tr-TR" altLang="tr-TR" sz="2400" b="1" dirty="0">
                <a:solidFill>
                  <a:schemeClr val="accent2">
                    <a:lumMod val="75000"/>
                  </a:schemeClr>
                </a:solidFill>
              </a:rPr>
              <a:t>Eğer sonraki sürecin başlama bilgisi, süreç tümüyle bitirilmeden önce ilerideki işlemlere geçirilebiliyorsa.</a:t>
            </a:r>
            <a:endParaRPr lang="en-US" altLang="tr-TR" sz="2400" b="1" dirty="0">
              <a:solidFill>
                <a:schemeClr val="accent2">
                  <a:lumMod val="75000"/>
                </a:schemeClr>
              </a:solidFill>
            </a:endParaRPr>
          </a:p>
          <a:p>
            <a:pPr>
              <a:buFontTx/>
              <a:buAutoNum type="arabicPeriod"/>
            </a:pPr>
            <a:endParaRPr lang="tr-TR" altLang="tr-TR" sz="2400" dirty="0"/>
          </a:p>
        </p:txBody>
      </p:sp>
      <p:sp>
        <p:nvSpPr>
          <p:cNvPr id="2" name="Slide Number Placeholder 1">
            <a:extLst>
              <a:ext uri="{FF2B5EF4-FFF2-40B4-BE49-F238E27FC236}">
                <a16:creationId xmlns:a16="http://schemas.microsoft.com/office/drawing/2014/main" id="{A54434B2-E1A1-43A6-8C9E-C076FE2CA77F}"/>
              </a:ext>
            </a:extLst>
          </p:cNvPr>
          <p:cNvSpPr>
            <a:spLocks noGrp="1"/>
          </p:cNvSpPr>
          <p:nvPr>
            <p:ph type="sldNum" sz="quarter" idx="12"/>
          </p:nvPr>
        </p:nvSpPr>
        <p:spPr/>
        <p:txBody>
          <a:bodyPr/>
          <a:lstStyle/>
          <a:p>
            <a:fld id="{E6FEED06-A45B-49F7-A4E7-E4A0A60926E4}" type="slidenum">
              <a:rPr lang="tr-TR" smtClean="0"/>
              <a:pPr/>
              <a:t>5</a:t>
            </a:fld>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5">
            <a:extLst>
              <a:ext uri="{FF2B5EF4-FFF2-40B4-BE49-F238E27FC236}">
                <a16:creationId xmlns:a16="http://schemas.microsoft.com/office/drawing/2014/main" id="{4C9FC0DE-D1E4-4CC4-833D-CA928EC428FB}"/>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81000" y="1676400"/>
            <a:ext cx="8448675" cy="387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0" name="TextBox 6">
            <a:extLst>
              <a:ext uri="{FF2B5EF4-FFF2-40B4-BE49-F238E27FC236}">
                <a16:creationId xmlns:a16="http://schemas.microsoft.com/office/drawing/2014/main" id="{0C35844B-5370-47FB-8427-B3692D3DFB49}"/>
              </a:ext>
            </a:extLst>
          </p:cNvPr>
          <p:cNvSpPr txBox="1">
            <a:spLocks noChangeArrowheads="1"/>
          </p:cNvSpPr>
          <p:nvPr/>
        </p:nvSpPr>
        <p:spPr bwMode="auto">
          <a:xfrm>
            <a:off x="4800600" y="5192713"/>
            <a:ext cx="903288"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Zaman</a:t>
            </a:r>
          </a:p>
        </p:txBody>
      </p:sp>
      <p:sp>
        <p:nvSpPr>
          <p:cNvPr id="19461" name="TextBox 7">
            <a:extLst>
              <a:ext uri="{FF2B5EF4-FFF2-40B4-BE49-F238E27FC236}">
                <a16:creationId xmlns:a16="http://schemas.microsoft.com/office/drawing/2014/main" id="{7B9A4249-DE61-447A-A417-9D4193C68B59}"/>
              </a:ext>
            </a:extLst>
          </p:cNvPr>
          <p:cNvSpPr txBox="1">
            <a:spLocks noChangeArrowheads="1"/>
          </p:cNvSpPr>
          <p:nvPr/>
        </p:nvSpPr>
        <p:spPr bwMode="auto">
          <a:xfrm>
            <a:off x="773113" y="5497513"/>
            <a:ext cx="3570287"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Instance: İşin bir örneği demektir.</a:t>
            </a:r>
          </a:p>
        </p:txBody>
      </p:sp>
      <p:sp>
        <p:nvSpPr>
          <p:cNvPr id="2" name="Title 1">
            <a:extLst>
              <a:ext uri="{FF2B5EF4-FFF2-40B4-BE49-F238E27FC236}">
                <a16:creationId xmlns:a16="http://schemas.microsoft.com/office/drawing/2014/main" id="{96C08490-7629-4535-A524-CFE969BE7758}"/>
              </a:ext>
            </a:extLst>
          </p:cNvPr>
          <p:cNvSpPr>
            <a:spLocks noGrp="1"/>
          </p:cNvSpPr>
          <p:nvPr>
            <p:ph type="title"/>
          </p:nvPr>
        </p:nvSpPr>
        <p:spPr/>
        <p:txBody>
          <a:bodyPr>
            <a:normAutofit fontScale="90000"/>
          </a:bodyPr>
          <a:lstStyle/>
          <a:p>
            <a:r>
              <a:rPr lang="tr-TR" dirty="0"/>
              <a:t>“Tip 1” İş Hattı: Uzay-Zaman Diyagramı</a:t>
            </a:r>
          </a:p>
        </p:txBody>
      </p:sp>
      <p:sp>
        <p:nvSpPr>
          <p:cNvPr id="4" name="Slide Number Placeholder 3">
            <a:extLst>
              <a:ext uri="{FF2B5EF4-FFF2-40B4-BE49-F238E27FC236}">
                <a16:creationId xmlns:a16="http://schemas.microsoft.com/office/drawing/2014/main" id="{A32E5234-D1C7-42E3-8596-EC31C50C2060}"/>
              </a:ext>
            </a:extLst>
          </p:cNvPr>
          <p:cNvSpPr>
            <a:spLocks noGrp="1"/>
          </p:cNvSpPr>
          <p:nvPr>
            <p:ph type="sldNum" sz="quarter" idx="12"/>
          </p:nvPr>
        </p:nvSpPr>
        <p:spPr/>
        <p:txBody>
          <a:bodyPr/>
          <a:lstStyle/>
          <a:p>
            <a:fld id="{E6FEED06-A45B-49F7-A4E7-E4A0A60926E4}" type="slidenum">
              <a:rPr lang="tr-TR" smtClean="0"/>
              <a:pPr/>
              <a:t>6</a:t>
            </a:fld>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a:extLst>
              <a:ext uri="{FF2B5EF4-FFF2-40B4-BE49-F238E27FC236}">
                <a16:creationId xmlns:a16="http://schemas.microsoft.com/office/drawing/2014/main" id="{CCAC4F07-693F-43ED-B36D-088B750957DC}"/>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81000" y="1524000"/>
            <a:ext cx="87630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4" name="TextBox 6">
            <a:extLst>
              <a:ext uri="{FF2B5EF4-FFF2-40B4-BE49-F238E27FC236}">
                <a16:creationId xmlns:a16="http://schemas.microsoft.com/office/drawing/2014/main" id="{59E86334-016F-41FA-B972-D4E3622F554D}"/>
              </a:ext>
            </a:extLst>
          </p:cNvPr>
          <p:cNvSpPr txBox="1">
            <a:spLocks noChangeArrowheads="1"/>
          </p:cNvSpPr>
          <p:nvPr/>
        </p:nvSpPr>
        <p:spPr bwMode="auto">
          <a:xfrm>
            <a:off x="5638800" y="5573713"/>
            <a:ext cx="903288"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Zaman</a:t>
            </a:r>
          </a:p>
        </p:txBody>
      </p:sp>
      <p:sp>
        <p:nvSpPr>
          <p:cNvPr id="20485" name="TextBox 7">
            <a:extLst>
              <a:ext uri="{FF2B5EF4-FFF2-40B4-BE49-F238E27FC236}">
                <a16:creationId xmlns:a16="http://schemas.microsoft.com/office/drawing/2014/main" id="{5F996AA2-9802-429A-B0B7-3E1D62626ACE}"/>
              </a:ext>
            </a:extLst>
          </p:cNvPr>
          <p:cNvSpPr txBox="1">
            <a:spLocks noChangeArrowheads="1"/>
          </p:cNvSpPr>
          <p:nvPr/>
        </p:nvSpPr>
        <p:spPr bwMode="auto">
          <a:xfrm>
            <a:off x="366713" y="2116138"/>
            <a:ext cx="1004887"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800"/>
              <a:t>   Örnek</a:t>
            </a:r>
          </a:p>
        </p:txBody>
      </p:sp>
      <p:sp>
        <p:nvSpPr>
          <p:cNvPr id="20486" name="TextBox 8">
            <a:extLst>
              <a:ext uri="{FF2B5EF4-FFF2-40B4-BE49-F238E27FC236}">
                <a16:creationId xmlns:a16="http://schemas.microsoft.com/office/drawing/2014/main" id="{29A59052-46B4-4CCE-8F12-900BBCD6D40D}"/>
              </a:ext>
            </a:extLst>
          </p:cNvPr>
          <p:cNvSpPr txBox="1">
            <a:spLocks noChangeArrowheads="1"/>
          </p:cNvSpPr>
          <p:nvPr/>
        </p:nvSpPr>
        <p:spPr bwMode="auto">
          <a:xfrm>
            <a:off x="381000" y="2601913"/>
            <a:ext cx="1004888"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800"/>
              <a:t>   Örnek</a:t>
            </a:r>
          </a:p>
        </p:txBody>
      </p:sp>
      <p:sp>
        <p:nvSpPr>
          <p:cNvPr id="20487" name="TextBox 9">
            <a:extLst>
              <a:ext uri="{FF2B5EF4-FFF2-40B4-BE49-F238E27FC236}">
                <a16:creationId xmlns:a16="http://schemas.microsoft.com/office/drawing/2014/main" id="{BEDB0669-95CC-40F3-AD14-BFAE0878EFA8}"/>
              </a:ext>
            </a:extLst>
          </p:cNvPr>
          <p:cNvSpPr txBox="1">
            <a:spLocks noChangeArrowheads="1"/>
          </p:cNvSpPr>
          <p:nvPr/>
        </p:nvSpPr>
        <p:spPr bwMode="auto">
          <a:xfrm>
            <a:off x="381000" y="3048000"/>
            <a:ext cx="1004888"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800"/>
              <a:t>   Örnek</a:t>
            </a:r>
          </a:p>
        </p:txBody>
      </p:sp>
      <p:sp>
        <p:nvSpPr>
          <p:cNvPr id="20488" name="TextBox 10">
            <a:extLst>
              <a:ext uri="{FF2B5EF4-FFF2-40B4-BE49-F238E27FC236}">
                <a16:creationId xmlns:a16="http://schemas.microsoft.com/office/drawing/2014/main" id="{764D99DF-1C1D-481C-94CB-8C28466DE2D6}"/>
              </a:ext>
            </a:extLst>
          </p:cNvPr>
          <p:cNvSpPr txBox="1">
            <a:spLocks noChangeArrowheads="1"/>
          </p:cNvSpPr>
          <p:nvPr/>
        </p:nvSpPr>
        <p:spPr bwMode="auto">
          <a:xfrm>
            <a:off x="381000" y="3529013"/>
            <a:ext cx="1004888"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800"/>
              <a:t>   Örnek</a:t>
            </a:r>
          </a:p>
        </p:txBody>
      </p:sp>
      <p:sp>
        <p:nvSpPr>
          <p:cNvPr id="20489" name="TextBox 11">
            <a:extLst>
              <a:ext uri="{FF2B5EF4-FFF2-40B4-BE49-F238E27FC236}">
                <a16:creationId xmlns:a16="http://schemas.microsoft.com/office/drawing/2014/main" id="{DFEF9B21-CAF5-4E14-85FA-C03141A6E6FB}"/>
              </a:ext>
            </a:extLst>
          </p:cNvPr>
          <p:cNvSpPr txBox="1">
            <a:spLocks noChangeArrowheads="1"/>
          </p:cNvSpPr>
          <p:nvPr/>
        </p:nvSpPr>
        <p:spPr bwMode="auto">
          <a:xfrm>
            <a:off x="381000" y="3973513"/>
            <a:ext cx="1004888"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800"/>
              <a:t>   Örnek</a:t>
            </a:r>
          </a:p>
        </p:txBody>
      </p:sp>
      <p:sp>
        <p:nvSpPr>
          <p:cNvPr id="2" name="Title 1">
            <a:extLst>
              <a:ext uri="{FF2B5EF4-FFF2-40B4-BE49-F238E27FC236}">
                <a16:creationId xmlns:a16="http://schemas.microsoft.com/office/drawing/2014/main" id="{C2D33DAD-954B-4D16-93C3-1B1337FD8DFC}"/>
              </a:ext>
            </a:extLst>
          </p:cNvPr>
          <p:cNvSpPr>
            <a:spLocks noGrp="1"/>
          </p:cNvSpPr>
          <p:nvPr>
            <p:ph type="title"/>
          </p:nvPr>
        </p:nvSpPr>
        <p:spPr/>
        <p:txBody>
          <a:bodyPr>
            <a:normAutofit/>
          </a:bodyPr>
          <a:lstStyle/>
          <a:p>
            <a:r>
              <a:rPr lang="tr-TR" dirty="0"/>
              <a:t>Alternatif Uzay-Zaman Diyagramı</a:t>
            </a:r>
          </a:p>
        </p:txBody>
      </p:sp>
      <p:sp>
        <p:nvSpPr>
          <p:cNvPr id="4" name="Slide Number Placeholder 3">
            <a:extLst>
              <a:ext uri="{FF2B5EF4-FFF2-40B4-BE49-F238E27FC236}">
                <a16:creationId xmlns:a16="http://schemas.microsoft.com/office/drawing/2014/main" id="{CBB11E49-844B-418F-B567-B0D51C488532}"/>
              </a:ext>
            </a:extLst>
          </p:cNvPr>
          <p:cNvSpPr>
            <a:spLocks noGrp="1"/>
          </p:cNvSpPr>
          <p:nvPr>
            <p:ph type="sldNum" sz="quarter" idx="12"/>
          </p:nvPr>
        </p:nvSpPr>
        <p:spPr/>
        <p:txBody>
          <a:bodyPr/>
          <a:lstStyle/>
          <a:p>
            <a:fld id="{E6FEED06-A45B-49F7-A4E7-E4A0A60926E4}" type="slidenum">
              <a:rPr lang="tr-TR" smtClean="0"/>
              <a:pPr/>
              <a:t>7</a:t>
            </a:fld>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a:extLst>
              <a:ext uri="{FF2B5EF4-FFF2-40B4-BE49-F238E27FC236}">
                <a16:creationId xmlns:a16="http://schemas.microsoft.com/office/drawing/2014/main" id="{726B50DD-D6CB-4435-9160-6CEDE5DE214E}"/>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762000" y="1057275"/>
            <a:ext cx="7543800" cy="555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TextBox 8">
            <a:extLst>
              <a:ext uri="{FF2B5EF4-FFF2-40B4-BE49-F238E27FC236}">
                <a16:creationId xmlns:a16="http://schemas.microsoft.com/office/drawing/2014/main" id="{874DB462-FD18-4E8D-81EA-743DA5076F3C}"/>
              </a:ext>
            </a:extLst>
          </p:cNvPr>
          <p:cNvSpPr txBox="1">
            <a:spLocks noChangeArrowheads="1"/>
          </p:cNvSpPr>
          <p:nvPr/>
        </p:nvSpPr>
        <p:spPr bwMode="auto">
          <a:xfrm>
            <a:off x="3167063" y="6335713"/>
            <a:ext cx="2928937"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(b) Zamanlama Diyagramı </a:t>
            </a:r>
          </a:p>
        </p:txBody>
      </p:sp>
      <p:sp>
        <p:nvSpPr>
          <p:cNvPr id="21508" name="TextBox 7">
            <a:extLst>
              <a:ext uri="{FF2B5EF4-FFF2-40B4-BE49-F238E27FC236}">
                <a16:creationId xmlns:a16="http://schemas.microsoft.com/office/drawing/2014/main" id="{ABD06947-7FD5-446D-8F66-D35B5B58CCB7}"/>
              </a:ext>
            </a:extLst>
          </p:cNvPr>
          <p:cNvSpPr txBox="1">
            <a:spLocks noChangeArrowheads="1"/>
          </p:cNvSpPr>
          <p:nvPr/>
        </p:nvSpPr>
        <p:spPr bwMode="auto">
          <a:xfrm>
            <a:off x="4589463" y="6134100"/>
            <a:ext cx="741362"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400"/>
              <a:t>Zaman</a:t>
            </a:r>
          </a:p>
        </p:txBody>
      </p:sp>
      <p:sp>
        <p:nvSpPr>
          <p:cNvPr id="21509" name="TextBox 9">
            <a:extLst>
              <a:ext uri="{FF2B5EF4-FFF2-40B4-BE49-F238E27FC236}">
                <a16:creationId xmlns:a16="http://schemas.microsoft.com/office/drawing/2014/main" id="{CB18CED8-7275-4189-AFDC-08B1C4652C4C}"/>
              </a:ext>
            </a:extLst>
          </p:cNvPr>
          <p:cNvSpPr txBox="1">
            <a:spLocks noChangeArrowheads="1"/>
          </p:cNvSpPr>
          <p:nvPr/>
        </p:nvSpPr>
        <p:spPr bwMode="auto">
          <a:xfrm>
            <a:off x="3243263" y="1687513"/>
            <a:ext cx="2624137"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800"/>
              <a:t>(a) İş-hattı Yapısı </a:t>
            </a:r>
          </a:p>
        </p:txBody>
      </p:sp>
      <p:sp>
        <p:nvSpPr>
          <p:cNvPr id="21510" name="TextBox 10">
            <a:extLst>
              <a:ext uri="{FF2B5EF4-FFF2-40B4-BE49-F238E27FC236}">
                <a16:creationId xmlns:a16="http://schemas.microsoft.com/office/drawing/2014/main" id="{C2058797-15FE-4C70-97BB-B86872DD1D3D}"/>
              </a:ext>
            </a:extLst>
          </p:cNvPr>
          <p:cNvSpPr txBox="1">
            <a:spLocks noChangeArrowheads="1"/>
          </p:cNvSpPr>
          <p:nvPr/>
        </p:nvSpPr>
        <p:spPr bwMode="auto">
          <a:xfrm>
            <a:off x="1274763" y="985838"/>
            <a:ext cx="1849437"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600"/>
              <a:t>Girdi Dizisi</a:t>
            </a:r>
          </a:p>
        </p:txBody>
      </p:sp>
      <p:sp>
        <p:nvSpPr>
          <p:cNvPr id="2" name="Title 1">
            <a:extLst>
              <a:ext uri="{FF2B5EF4-FFF2-40B4-BE49-F238E27FC236}">
                <a16:creationId xmlns:a16="http://schemas.microsoft.com/office/drawing/2014/main" id="{192AC451-2341-49C5-A1EC-3621E5384F12}"/>
              </a:ext>
            </a:extLst>
          </p:cNvPr>
          <p:cNvSpPr>
            <a:spLocks noGrp="1"/>
          </p:cNvSpPr>
          <p:nvPr>
            <p:ph type="title"/>
          </p:nvPr>
        </p:nvSpPr>
        <p:spPr/>
        <p:txBody>
          <a:bodyPr>
            <a:normAutofit fontScale="90000"/>
          </a:bodyPr>
          <a:lstStyle/>
          <a:p>
            <a:r>
              <a:rPr lang="tr-TR" dirty="0"/>
              <a:t>“Tip 2” İş Hattı: Uzay-Zaman Diyagramı</a:t>
            </a:r>
          </a:p>
        </p:txBody>
      </p:sp>
      <p:sp>
        <p:nvSpPr>
          <p:cNvPr id="4" name="Slide Number Placeholder 3">
            <a:extLst>
              <a:ext uri="{FF2B5EF4-FFF2-40B4-BE49-F238E27FC236}">
                <a16:creationId xmlns:a16="http://schemas.microsoft.com/office/drawing/2014/main" id="{F9E9BFF2-5724-460B-BF1B-901D54E026AF}"/>
              </a:ext>
            </a:extLst>
          </p:cNvPr>
          <p:cNvSpPr>
            <a:spLocks noGrp="1"/>
          </p:cNvSpPr>
          <p:nvPr>
            <p:ph type="sldNum" sz="quarter" idx="12"/>
          </p:nvPr>
        </p:nvSpPr>
        <p:spPr/>
        <p:txBody>
          <a:bodyPr/>
          <a:lstStyle/>
          <a:p>
            <a:fld id="{E6FEED06-A45B-49F7-A4E7-E4A0A60926E4}" type="slidenum">
              <a:rPr lang="tr-TR" smtClean="0"/>
              <a:pPr/>
              <a:t>8</a:t>
            </a:fld>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a:extLst>
              <a:ext uri="{FF2B5EF4-FFF2-40B4-BE49-F238E27FC236}">
                <a16:creationId xmlns:a16="http://schemas.microsoft.com/office/drawing/2014/main" id="{725AE14E-7656-491C-8F70-28C698A7FE22}"/>
              </a:ext>
            </a:extLst>
          </p:cNvPr>
          <p:cNvPicPr>
            <a:picLocks noChangeAspect="1" noChangeArrowheads="1"/>
          </p:cNvPicPr>
          <p:nvPr/>
        </p:nvPicPr>
        <p:blipFill>
          <a:blip r:embed="rId2">
            <a:lum bright="-6000" contrast="18000"/>
            <a:extLst>
              <a:ext uri="{28A0092B-C50C-407E-A947-70E740481C1C}">
                <a14:useLocalDpi xmlns:a14="http://schemas.microsoft.com/office/drawing/2010/main" val="0"/>
              </a:ext>
            </a:extLst>
          </a:blip>
          <a:srcRect/>
          <a:stretch>
            <a:fillRect/>
          </a:stretch>
        </p:blipFill>
        <p:spPr bwMode="auto">
          <a:xfrm>
            <a:off x="381000" y="1066800"/>
            <a:ext cx="828675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Rectangle 6">
            <a:extLst>
              <a:ext uri="{FF2B5EF4-FFF2-40B4-BE49-F238E27FC236}">
                <a16:creationId xmlns:a16="http://schemas.microsoft.com/office/drawing/2014/main" id="{F22BCC4A-9409-4F97-815D-814DCBB512D0}"/>
              </a:ext>
            </a:extLst>
          </p:cNvPr>
          <p:cNvSpPr>
            <a:spLocks noChangeArrowheads="1"/>
          </p:cNvSpPr>
          <p:nvPr/>
        </p:nvSpPr>
        <p:spPr bwMode="auto">
          <a:xfrm>
            <a:off x="552450" y="5410200"/>
            <a:ext cx="80391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pPr>
            <a:r>
              <a:rPr lang="tr-TR" altLang="tr-TR" sz="2400"/>
              <a:t>Önceki iş bitmeden, sonraki aşamanın bilgisinin iş hattında aktarılması</a:t>
            </a:r>
            <a:r>
              <a:rPr lang="en-US" altLang="tr-TR" sz="2400"/>
              <a:t>.</a:t>
            </a:r>
          </a:p>
        </p:txBody>
      </p:sp>
      <p:sp>
        <p:nvSpPr>
          <p:cNvPr id="22533" name="TextBox 8">
            <a:extLst>
              <a:ext uri="{FF2B5EF4-FFF2-40B4-BE49-F238E27FC236}">
                <a16:creationId xmlns:a16="http://schemas.microsoft.com/office/drawing/2014/main" id="{D8F681B8-B85F-494C-BD62-1F3B785033E8}"/>
              </a:ext>
            </a:extLst>
          </p:cNvPr>
          <p:cNvSpPr txBox="1">
            <a:spLocks noChangeArrowheads="1"/>
          </p:cNvSpPr>
          <p:nvPr/>
        </p:nvSpPr>
        <p:spPr bwMode="auto">
          <a:xfrm>
            <a:off x="193675" y="2209800"/>
            <a:ext cx="1711325" cy="1477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Sonraki süreci</a:t>
            </a:r>
            <a:br>
              <a:rPr lang="tr-TR" altLang="tr-TR" sz="1800"/>
            </a:br>
            <a:r>
              <a:rPr lang="tr-TR" altLang="tr-TR" sz="1800"/>
              <a:t>başlatmak için </a:t>
            </a:r>
            <a:br>
              <a:rPr lang="tr-TR" altLang="tr-TR" sz="1800"/>
            </a:br>
            <a:r>
              <a:rPr lang="tr-TR" altLang="tr-TR" sz="1800"/>
              <a:t>yeterli bilgi</a:t>
            </a:r>
            <a:br>
              <a:rPr lang="tr-TR" altLang="tr-TR" sz="1800"/>
            </a:br>
            <a:r>
              <a:rPr lang="tr-TR" altLang="tr-TR" sz="1800"/>
              <a:t>transferi.</a:t>
            </a:r>
          </a:p>
          <a:p>
            <a:pPr>
              <a:spcBef>
                <a:spcPct val="0"/>
              </a:spcBef>
              <a:buFontTx/>
              <a:buNone/>
            </a:pPr>
            <a:endParaRPr lang="tr-TR" altLang="tr-TR" sz="1800"/>
          </a:p>
        </p:txBody>
      </p:sp>
      <p:sp>
        <p:nvSpPr>
          <p:cNvPr id="22534" name="TextBox 9">
            <a:extLst>
              <a:ext uri="{FF2B5EF4-FFF2-40B4-BE49-F238E27FC236}">
                <a16:creationId xmlns:a16="http://schemas.microsoft.com/office/drawing/2014/main" id="{02F54A3E-5094-4246-A785-220A6956FB79}"/>
              </a:ext>
            </a:extLst>
          </p:cNvPr>
          <p:cNvSpPr txBox="1">
            <a:spLocks noChangeArrowheads="1"/>
          </p:cNvSpPr>
          <p:nvPr/>
        </p:nvSpPr>
        <p:spPr bwMode="auto">
          <a:xfrm>
            <a:off x="3062288" y="3240088"/>
            <a:ext cx="2043112" cy="6461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Sonraki aşamaya</a:t>
            </a:r>
            <a:br>
              <a:rPr lang="tr-TR" altLang="tr-TR" sz="1800"/>
            </a:br>
            <a:r>
              <a:rPr lang="tr-TR" altLang="tr-TR" sz="1800"/>
              <a:t>geçirilen bilgi</a:t>
            </a:r>
          </a:p>
        </p:txBody>
      </p:sp>
      <p:sp>
        <p:nvSpPr>
          <p:cNvPr id="22535" name="TextBox 10">
            <a:extLst>
              <a:ext uri="{FF2B5EF4-FFF2-40B4-BE49-F238E27FC236}">
                <a16:creationId xmlns:a16="http://schemas.microsoft.com/office/drawing/2014/main" id="{BE7D4BDF-C3F2-4836-9A54-4FCF303740DD}"/>
              </a:ext>
            </a:extLst>
          </p:cNvPr>
          <p:cNvSpPr txBox="1">
            <a:spLocks noChangeArrowheads="1"/>
          </p:cNvSpPr>
          <p:nvPr/>
        </p:nvSpPr>
        <p:spPr bwMode="auto">
          <a:xfrm>
            <a:off x="3214688" y="4140200"/>
            <a:ext cx="1020762"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600"/>
              <a:t>Zaman </a:t>
            </a:r>
          </a:p>
        </p:txBody>
      </p:sp>
      <p:sp>
        <p:nvSpPr>
          <p:cNvPr id="22536" name="TextBox 11">
            <a:extLst>
              <a:ext uri="{FF2B5EF4-FFF2-40B4-BE49-F238E27FC236}">
                <a16:creationId xmlns:a16="http://schemas.microsoft.com/office/drawing/2014/main" id="{F7000E8B-051E-4CCE-B23F-78DD27E89699}"/>
              </a:ext>
            </a:extLst>
          </p:cNvPr>
          <p:cNvSpPr txBox="1">
            <a:spLocks noChangeArrowheads="1"/>
          </p:cNvSpPr>
          <p:nvPr/>
        </p:nvSpPr>
        <p:spPr bwMode="auto">
          <a:xfrm>
            <a:off x="7740650" y="4140200"/>
            <a:ext cx="1022350" cy="338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600"/>
              <a:t>Zaman</a:t>
            </a:r>
          </a:p>
        </p:txBody>
      </p:sp>
      <p:sp>
        <p:nvSpPr>
          <p:cNvPr id="22537" name="TextBox 12">
            <a:extLst>
              <a:ext uri="{FF2B5EF4-FFF2-40B4-BE49-F238E27FC236}">
                <a16:creationId xmlns:a16="http://schemas.microsoft.com/office/drawing/2014/main" id="{6FD778A0-7C35-4A14-AEBC-5074B72F93FB}"/>
              </a:ext>
            </a:extLst>
          </p:cNvPr>
          <p:cNvSpPr txBox="1">
            <a:spLocks noChangeArrowheads="1"/>
          </p:cNvSpPr>
          <p:nvPr/>
        </p:nvSpPr>
        <p:spPr bwMode="auto">
          <a:xfrm>
            <a:off x="1600200" y="4495800"/>
            <a:ext cx="320040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(a) Aynı çalışma süreleri</a:t>
            </a:r>
            <a:br>
              <a:rPr lang="tr-TR" altLang="tr-TR" sz="1800"/>
            </a:br>
            <a:r>
              <a:rPr lang="tr-TR" altLang="tr-TR" sz="1800"/>
              <a:t>olan süreçler.</a:t>
            </a:r>
          </a:p>
        </p:txBody>
      </p:sp>
      <p:sp>
        <p:nvSpPr>
          <p:cNvPr id="22538" name="TextBox 13">
            <a:extLst>
              <a:ext uri="{FF2B5EF4-FFF2-40B4-BE49-F238E27FC236}">
                <a16:creationId xmlns:a16="http://schemas.microsoft.com/office/drawing/2014/main" id="{C7633E3D-CB02-401F-902F-C45E1915F511}"/>
              </a:ext>
            </a:extLst>
          </p:cNvPr>
          <p:cNvSpPr txBox="1">
            <a:spLocks noChangeArrowheads="1"/>
          </p:cNvSpPr>
          <p:nvPr/>
        </p:nvSpPr>
        <p:spPr bwMode="auto">
          <a:xfrm>
            <a:off x="5334000" y="4495800"/>
            <a:ext cx="320040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8775" indent="-3587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(b) Aynı çalışma süreleri</a:t>
            </a:r>
            <a:br>
              <a:rPr lang="tr-TR" altLang="tr-TR" sz="1800"/>
            </a:br>
            <a:r>
              <a:rPr lang="tr-TR" altLang="tr-TR" sz="1800"/>
              <a:t>olmayan süreçler.</a:t>
            </a:r>
          </a:p>
        </p:txBody>
      </p:sp>
      <p:sp>
        <p:nvSpPr>
          <p:cNvPr id="2" name="Title 1">
            <a:extLst>
              <a:ext uri="{FF2B5EF4-FFF2-40B4-BE49-F238E27FC236}">
                <a16:creationId xmlns:a16="http://schemas.microsoft.com/office/drawing/2014/main" id="{BB4A9489-E981-4D84-8F13-D8B95D2A27E4}"/>
              </a:ext>
            </a:extLst>
          </p:cNvPr>
          <p:cNvSpPr>
            <a:spLocks noGrp="1"/>
          </p:cNvSpPr>
          <p:nvPr>
            <p:ph type="title"/>
          </p:nvPr>
        </p:nvSpPr>
        <p:spPr/>
        <p:txBody>
          <a:bodyPr>
            <a:normAutofit fontScale="90000"/>
          </a:bodyPr>
          <a:lstStyle/>
          <a:p>
            <a:r>
              <a:rPr lang="tr-TR" dirty="0"/>
              <a:t>“Tip 2” İş Hattı: Uzay-Zaman Diyagramı</a:t>
            </a:r>
          </a:p>
        </p:txBody>
      </p:sp>
      <p:sp>
        <p:nvSpPr>
          <p:cNvPr id="4" name="Slide Number Placeholder 3">
            <a:extLst>
              <a:ext uri="{FF2B5EF4-FFF2-40B4-BE49-F238E27FC236}">
                <a16:creationId xmlns:a16="http://schemas.microsoft.com/office/drawing/2014/main" id="{E048EF3C-79D7-4A0E-A32F-246FB9F91ABA}"/>
              </a:ext>
            </a:extLst>
          </p:cNvPr>
          <p:cNvSpPr>
            <a:spLocks noGrp="1"/>
          </p:cNvSpPr>
          <p:nvPr>
            <p:ph type="sldNum" sz="quarter" idx="12"/>
          </p:nvPr>
        </p:nvSpPr>
        <p:spPr/>
        <p:txBody>
          <a:bodyPr/>
          <a:lstStyle/>
          <a:p>
            <a:fld id="{E6FEED06-A45B-49F7-A4E7-E4A0A60926E4}" type="slidenum">
              <a:rPr lang="tr-TR" smtClean="0"/>
              <a:pPr/>
              <a:t>9</a:t>
            </a:fld>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7439</TotalTime>
  <Words>2023</Words>
  <Application>Microsoft Office PowerPoint</Application>
  <PresentationFormat>On-screen Show (4:3)</PresentationFormat>
  <Paragraphs>289</Paragraphs>
  <Slides>34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Bookman Old Style</vt:lpstr>
      <vt:lpstr>Calibri</vt:lpstr>
      <vt:lpstr>Gill Sans MT</vt:lpstr>
      <vt:lpstr>Lucida Console</vt:lpstr>
      <vt:lpstr>Verdana</vt:lpstr>
      <vt:lpstr>Wingdings</vt:lpstr>
      <vt:lpstr>Wingdings 3</vt:lpstr>
      <vt:lpstr>Origin</vt:lpstr>
      <vt:lpstr>İş Hattı (İng: Pipeline) Hesaplamalar </vt:lpstr>
      <vt:lpstr>İş-hattına Uyarlanmış Hesaplamalar</vt:lpstr>
      <vt:lpstr>Örnek</vt:lpstr>
      <vt:lpstr>Başka Bir Örnek</vt:lpstr>
      <vt:lpstr>İş Hattı En İyi Nerelerde Kullanılır?</vt:lpstr>
      <vt:lpstr>“Tip 1” İş Hattı: Uzay-Zaman Diyagramı</vt:lpstr>
      <vt:lpstr>Alternatif Uzay-Zaman Diyagramı</vt:lpstr>
      <vt:lpstr>“Tip 2” İş Hattı: Uzay-Zaman Diyagramı</vt:lpstr>
      <vt:lpstr>“Tip 2” İş Hattı: Uzay-Zaman Diyagramı</vt:lpstr>
      <vt:lpstr>İş Dağıtımı</vt:lpstr>
      <vt:lpstr>İş Hattına Uyarlanmış Uygulamalar İçin Hesaplama Platformu Bir hat üzerinde çok işlemcili sistem konfigürasyonu </vt:lpstr>
      <vt:lpstr>Örnek İş Hattı Çözümleri  (Her hesaplama tipi için örnekler)</vt:lpstr>
      <vt:lpstr>İş Hattı Program Örnekleri</vt:lpstr>
      <vt:lpstr>İşlemci Pi için temel kod: </vt:lpstr>
      <vt:lpstr>SPMD program</vt:lpstr>
      <vt:lpstr>İş Hattına Uyarlanmış Sayı Toplama Patron süreç ve halka konfigürasyonu</vt:lpstr>
      <vt:lpstr>Sayıları Sıralama </vt:lpstr>
      <vt:lpstr>"Insertion Sort" İş Hattı Uygulaması</vt:lpstr>
      <vt:lpstr>İşlemci Pi için temel kod:</vt:lpstr>
      <vt:lpstr>Örnek kod</vt:lpstr>
      <vt:lpstr>PowerPoint Presentation</vt:lpstr>
      <vt:lpstr>PowerPoint Presentation</vt:lpstr>
      <vt:lpstr>PowerPoint Presentation</vt:lpstr>
      <vt:lpstr>Sonuçların Patron Sürece Döndürüldüğü "Insertion Sort</vt:lpstr>
      <vt:lpstr>Sonuçların Döndürüldüğü "Insertion Sort"</vt:lpstr>
      <vt:lpstr>Asal Sayı Üretimi</vt:lpstr>
      <vt:lpstr>Süreç Pi  için temel kod:</vt:lpstr>
      <vt:lpstr>Lineer Denklem Sistemi Çözümü</vt:lpstr>
      <vt:lpstr>Yerine Koyma (İng:Back Substitution)</vt:lpstr>
      <vt:lpstr>İş Hattına Uygulama</vt:lpstr>
      <vt:lpstr>i.inci Süreç İçin Hesap</vt:lpstr>
      <vt:lpstr>Paralel Olmayan Kod</vt:lpstr>
      <vt:lpstr>Paralel Kod</vt:lpstr>
      <vt:lpstr>Yerine Koyma Kullanan İş Hattının İşleyişi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GUNGOR</dc:creator>
  <cp:lastModifiedBy>cengiz gungor</cp:lastModifiedBy>
  <cp:revision>424</cp:revision>
  <dcterms:created xsi:type="dcterms:W3CDTF">2013-09-20T11:24:12Z</dcterms:created>
  <dcterms:modified xsi:type="dcterms:W3CDTF">2020-11-21T11:28:36Z</dcterms:modified>
</cp:coreProperties>
</file>