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sldIdLst>
    <p:sldId id="256" r:id="rId2"/>
    <p:sldId id="32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33" r:id="rId13"/>
    <p:sldId id="33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17" r:id="rId22"/>
    <p:sldId id="323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24" r:id="rId39"/>
    <p:sldId id="325" r:id="rId40"/>
    <p:sldId id="326" r:id="rId41"/>
    <p:sldId id="319" r:id="rId42"/>
    <p:sldId id="289" r:id="rId43"/>
    <p:sldId id="288" r:id="rId44"/>
    <p:sldId id="327" r:id="rId45"/>
    <p:sldId id="290" r:id="rId46"/>
    <p:sldId id="292" r:id="rId47"/>
    <p:sldId id="294" r:id="rId48"/>
    <p:sldId id="328" r:id="rId49"/>
    <p:sldId id="295" r:id="rId50"/>
    <p:sldId id="329" r:id="rId51"/>
    <p:sldId id="330" r:id="rId52"/>
    <p:sldId id="298" r:id="rId53"/>
    <p:sldId id="299" r:id="rId54"/>
    <p:sldId id="300" r:id="rId55"/>
    <p:sldId id="302" r:id="rId56"/>
    <p:sldId id="314" r:id="rId57"/>
    <p:sldId id="303" r:id="rId58"/>
    <p:sldId id="304" r:id="rId59"/>
    <p:sldId id="315" r:id="rId60"/>
    <p:sldId id="305" r:id="rId61"/>
    <p:sldId id="306" r:id="rId62"/>
    <p:sldId id="316" r:id="rId63"/>
    <p:sldId id="308" r:id="rId64"/>
    <p:sldId id="309" r:id="rId65"/>
    <p:sldId id="331" r:id="rId66"/>
    <p:sldId id="311" r:id="rId67"/>
    <p:sldId id="332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792" autoAdjust="0"/>
  </p:normalViewPr>
  <p:slideViewPr>
    <p:cSldViewPr>
      <p:cViewPr varScale="1">
        <p:scale>
          <a:sx n="63" d="100"/>
          <a:sy n="63" d="100"/>
        </p:scale>
        <p:origin x="13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18.05.2021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CE96623E-019D-4626-941D-C7149C46D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44F90AAD-F75E-4168-999E-08B94F6C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069AC2DF-C8A2-4930-9EA8-79F210616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3D96CE-37A7-45F5-966A-3157F6DE6D6B}" type="slidenum">
              <a:rPr lang="en-US" altLang="tr-TR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tr-T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15173E7-CA2B-42A8-A0AF-B5044F840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C3E87CD-E56F-4E32-A199-2F4D43292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2814ABD-3E17-440C-A3F9-8A71AC92A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8602E1-FCAD-49BD-96F2-C4D63876955B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15173E7-CA2B-42A8-A0AF-B5044F840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C3E87CD-E56F-4E32-A199-2F4D43292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2814ABD-3E17-440C-A3F9-8A71AC92A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8602E1-FCAD-49BD-96F2-C4D63876955B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2937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15173E7-CA2B-42A8-A0AF-B5044F840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C3E87CD-E56F-4E32-A199-2F4D43292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2814ABD-3E17-440C-A3F9-8A71AC92A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8602E1-FCAD-49BD-96F2-C4D63876955B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454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FEEA2D-CE9B-46C2-A634-2B48454CC4A2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254E-5663-4CA0-B430-BDCC5C7EC9B4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B36-4747-493C-8EA5-FD88A2EAAA18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9201-FC9B-4FA7-808D-5B3C3CF957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7002D3-6063-4943-BD8E-198411180E57}" type="slidenum">
              <a:rPr lang="en-US" altLang="tr-TR"/>
              <a:pPr/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53596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FD24-6C52-40D0-AEF6-ED73A9F50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C8DF00-CFF6-47FD-AA66-CFCB486148CC}" type="slidenum">
              <a:rPr lang="en-US" altLang="tr-TR"/>
              <a:pPr/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6879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F01F98-B529-4411-A7E6-B98A754EDA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068D64-A391-4404-B216-EBF33767B4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87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82"/>
            <a:ext cx="8229600" cy="990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A34A-EA88-4B71-B765-56A636BCB613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5B703E-D990-4B97-B416-61A2FE611547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87F-27E6-48F4-8298-75D718E95D1F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2BF-9826-4A0F-A8D6-4FF2C380CD39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A3C8-BC2F-4EEF-AC27-E93DA88317C8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7BCB7F-14DA-46E3-9D19-4173E844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82"/>
            <a:ext cx="8229600" cy="990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0AD1-FEA7-4ADA-B115-DECFDD6D552C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2CC1-F9BB-4BA4-BC15-651CBC2857B9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2E4E-5B30-4534-960F-D3B6AF78B62B}" type="datetime1">
              <a:rPr lang="tr-TR" smtClean="0"/>
              <a:t>18.05.2021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noFill/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481E32-219D-4246-9F69-091DBB316005}" type="datetime1">
              <a:rPr lang="tr-TR" smtClean="0"/>
              <a:t>18.05.2021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450B-7CF0-40D6-85E6-02C510AAF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Senkron Hesaplamalar</a:t>
            </a:r>
          </a:p>
        </p:txBody>
      </p:sp>
      <p:sp>
        <p:nvSpPr>
          <p:cNvPr id="5124" name="Subtitle 2">
            <a:extLst>
              <a:ext uri="{FF2B5EF4-FFF2-40B4-BE49-F238E27FC236}">
                <a16:creationId xmlns:a16="http://schemas.microsoft.com/office/drawing/2014/main" id="{CE4A87E6-E537-4539-BDDC-734DEBBD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Dr. Cengiz Güngör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C2884-5A77-433E-83C1-8120EDD4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780F7A-1176-4FB3-B375-412B88AEF902}"/>
              </a:ext>
            </a:extLst>
          </p:cNvPr>
          <p:cNvGrpSpPr/>
          <p:nvPr/>
        </p:nvGrpSpPr>
        <p:grpSpPr>
          <a:xfrm>
            <a:off x="685800" y="1151780"/>
            <a:ext cx="7772400" cy="5589588"/>
            <a:chOff x="685800" y="1151780"/>
            <a:chExt cx="7772400" cy="5589588"/>
          </a:xfrm>
        </p:grpSpPr>
        <p:pic>
          <p:nvPicPr>
            <p:cNvPr id="13315" name="Picture 5">
              <a:extLst>
                <a:ext uri="{FF2B5EF4-FFF2-40B4-BE49-F238E27FC236}">
                  <a16:creationId xmlns:a16="http://schemas.microsoft.com/office/drawing/2014/main" id="{967947FF-187F-493A-B0E6-AD24A3736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51780"/>
              <a:ext cx="7391400" cy="558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Box 4">
              <a:extLst>
                <a:ext uri="{FF2B5EF4-FFF2-40B4-BE49-F238E27FC236}">
                  <a16:creationId xmlns:a16="http://schemas.microsoft.com/office/drawing/2014/main" id="{6411FD65-5886-4C52-9DD0-6C5463B86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2444476"/>
              <a:ext cx="1219200" cy="341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Engele geliş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18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Engelden ayrılma</a:t>
              </a:r>
            </a:p>
          </p:txBody>
        </p:sp>
        <p:sp>
          <p:nvSpPr>
            <p:cNvPr id="13318" name="TextBox 5">
              <a:extLst>
                <a:ext uri="{FF2B5EF4-FFF2-40B4-BE49-F238E27FC236}">
                  <a16:creationId xmlns:a16="http://schemas.microsoft.com/office/drawing/2014/main" id="{59EE4153-68B4-4E6B-BF20-BCA8FE35F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9538" y="2509564"/>
              <a:ext cx="1998662" cy="646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Senkronizasyon mesajı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9F85D00-D8F3-4CCB-BFF4-37EE8E7B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tr-TR" dirty="0"/>
              <a:t>Ağaç engel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F1AA0-39CC-413A-A81B-91ED2505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5FB2395F-E746-46A5-9837-9617E3B0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752"/>
            <a:ext cx="8420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>
            <a:extLst>
              <a:ext uri="{FF2B5EF4-FFF2-40B4-BE49-F238E27FC236}">
                <a16:creationId xmlns:a16="http://schemas.microsoft.com/office/drawing/2014/main" id="{32678278-01DF-44E1-9BB7-4D9668A3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23740"/>
            <a:ext cx="1676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İlk aşama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2. aşama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3. aşama</a:t>
            </a:r>
          </a:p>
        </p:txBody>
      </p:sp>
      <p:sp>
        <p:nvSpPr>
          <p:cNvPr id="14342" name="TextBox 6">
            <a:extLst>
              <a:ext uri="{FF2B5EF4-FFF2-40B4-BE49-F238E27FC236}">
                <a16:creationId xmlns:a16="http://schemas.microsoft.com/office/drawing/2014/main" id="{6070A45B-D193-4309-B821-50AAF292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45632"/>
            <a:ext cx="129540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İlk aşama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2. aşama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3. aşama</a:t>
            </a:r>
          </a:p>
        </p:txBody>
      </p:sp>
      <p:sp>
        <p:nvSpPr>
          <p:cNvPr id="14343" name="TextBox 7">
            <a:extLst>
              <a:ext uri="{FF2B5EF4-FFF2-40B4-BE49-F238E27FC236}">
                <a16:creationId xmlns:a16="http://schemas.microsoft.com/office/drawing/2014/main" id="{BEAF52E7-6CF9-4341-95EA-E4C060FB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612382"/>
            <a:ext cx="9001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/>
              <a:t>Zaman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D7945-D923-44CF-B7E9-C4F528AA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tr-TR" dirty="0"/>
              <a:t>Kelebek engel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5FB2395F-E746-46A5-9837-9617E3B0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752"/>
            <a:ext cx="8420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6070A45B-D193-4309-B821-50AAF292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45632"/>
            <a:ext cx="129540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İlk aşama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2. aşama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3. aşama</a:t>
            </a:r>
          </a:p>
        </p:txBody>
      </p:sp>
      <p:sp>
        <p:nvSpPr>
          <p:cNvPr id="14343" name="TextBox 7">
            <a:extLst>
              <a:ext uri="{FF2B5EF4-FFF2-40B4-BE49-F238E27FC236}">
                <a16:creationId xmlns:a16="http://schemas.microsoft.com/office/drawing/2014/main" id="{BEAF52E7-6CF9-4341-95EA-E4C060FB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612382"/>
            <a:ext cx="9001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/>
              <a:t>Zaman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D7945-D923-44CF-B7E9-C4F528AA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tr-TR" dirty="0"/>
              <a:t>Kelebek engel; P</a:t>
            </a:r>
            <a:r>
              <a:rPr lang="tr-TR" baseline="-25000" dirty="0"/>
              <a:t>0</a:t>
            </a:r>
            <a:r>
              <a:rPr lang="tr-TR" dirty="0"/>
              <a:t> için mesaj almalar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0845CB-0A4D-41BE-8E0A-D7C99982B2C4}"/>
              </a:ext>
            </a:extLst>
          </p:cNvPr>
          <p:cNvSpPr/>
          <p:nvPr/>
        </p:nvSpPr>
        <p:spPr>
          <a:xfrm rot="2735760">
            <a:off x="1927733" y="3334187"/>
            <a:ext cx="504056" cy="167901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7CCAA-FDFC-4CCD-A2B0-A325466097D9}"/>
              </a:ext>
            </a:extLst>
          </p:cNvPr>
          <p:cNvSpPr/>
          <p:nvPr/>
        </p:nvSpPr>
        <p:spPr>
          <a:xfrm rot="3881614">
            <a:off x="2379546" y="3818094"/>
            <a:ext cx="504056" cy="24696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C46404-A84C-4CA7-8E3C-022DC9FDC666}"/>
              </a:ext>
            </a:extLst>
          </p:cNvPr>
          <p:cNvSpPr/>
          <p:nvPr/>
        </p:nvSpPr>
        <p:spPr>
          <a:xfrm>
            <a:off x="2267744" y="3152620"/>
            <a:ext cx="649899" cy="89757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48BAE-B5D5-4FA9-B3DE-A6B296258FFE}"/>
              </a:ext>
            </a:extLst>
          </p:cNvPr>
          <p:cNvSpPr/>
          <p:nvPr/>
        </p:nvSpPr>
        <p:spPr>
          <a:xfrm rot="4577657">
            <a:off x="3235998" y="3938409"/>
            <a:ext cx="504056" cy="401977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E3398D-3F2C-4854-98E7-D590990D94DE}"/>
              </a:ext>
            </a:extLst>
          </p:cNvPr>
          <p:cNvSpPr/>
          <p:nvPr/>
        </p:nvSpPr>
        <p:spPr>
          <a:xfrm>
            <a:off x="3275047" y="3152620"/>
            <a:ext cx="1396622" cy="1687199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679890-5380-4681-894D-01D47AF8CEE5}"/>
              </a:ext>
            </a:extLst>
          </p:cNvPr>
          <p:cNvSpPr/>
          <p:nvPr/>
        </p:nvSpPr>
        <p:spPr>
          <a:xfrm>
            <a:off x="5047586" y="3140968"/>
            <a:ext cx="3124814" cy="266765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83BFA557-0479-4AC9-A0A5-B3241CF5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68760"/>
            <a:ext cx="20882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İlk aşama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2. aşama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3. Aşama</a:t>
            </a:r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id="{32678278-01DF-44E1-9BB7-4D9668A3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7295"/>
            <a:ext cx="52711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Kırmızılar kendi içinde senkron</a:t>
            </a:r>
          </a:p>
        </p:txBody>
      </p:sp>
    </p:spTree>
    <p:extLst>
      <p:ext uri="{BB962C8B-B14F-4D97-AF65-F5344CB8AC3E}">
        <p14:creationId xmlns:p14="http://schemas.microsoft.com/office/powerpoint/2010/main" val="108345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5FB2395F-E746-46A5-9837-9617E3B0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752"/>
            <a:ext cx="8420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6070A45B-D193-4309-B821-50AAF292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45632"/>
            <a:ext cx="129540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İlk aşama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2. aşama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/>
              <a:t>3. aşama</a:t>
            </a:r>
          </a:p>
        </p:txBody>
      </p:sp>
      <p:sp>
        <p:nvSpPr>
          <p:cNvPr id="14343" name="TextBox 7">
            <a:extLst>
              <a:ext uri="{FF2B5EF4-FFF2-40B4-BE49-F238E27FC236}">
                <a16:creationId xmlns:a16="http://schemas.microsoft.com/office/drawing/2014/main" id="{BEAF52E7-6CF9-4341-95EA-E4C060FB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612382"/>
            <a:ext cx="9001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/>
              <a:t>Zaman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D7945-D923-44CF-B7E9-C4F528AA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dirty="0"/>
              <a:t>Kelebek engel; P</a:t>
            </a:r>
            <a:r>
              <a:rPr lang="tr-TR" baseline="-25000" dirty="0"/>
              <a:t>0</a:t>
            </a:r>
            <a:r>
              <a:rPr lang="tr-TR" dirty="0"/>
              <a:t> için mesaj yollamalar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0845CB-0A4D-41BE-8E0A-D7C99982B2C4}"/>
              </a:ext>
            </a:extLst>
          </p:cNvPr>
          <p:cNvSpPr/>
          <p:nvPr/>
        </p:nvSpPr>
        <p:spPr>
          <a:xfrm rot="19040234">
            <a:off x="1927733" y="3334187"/>
            <a:ext cx="504056" cy="167901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7CCAA-FDFC-4CCD-A2B0-A325466097D9}"/>
              </a:ext>
            </a:extLst>
          </p:cNvPr>
          <p:cNvSpPr/>
          <p:nvPr/>
        </p:nvSpPr>
        <p:spPr>
          <a:xfrm rot="17872837">
            <a:off x="2379546" y="3818094"/>
            <a:ext cx="504056" cy="24696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C46404-A84C-4CA7-8E3C-022DC9FDC666}"/>
              </a:ext>
            </a:extLst>
          </p:cNvPr>
          <p:cNvSpPr/>
          <p:nvPr/>
        </p:nvSpPr>
        <p:spPr>
          <a:xfrm>
            <a:off x="2267744" y="3152620"/>
            <a:ext cx="649899" cy="89757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48BAE-B5D5-4FA9-B3DE-A6B296258FFE}"/>
              </a:ext>
            </a:extLst>
          </p:cNvPr>
          <p:cNvSpPr/>
          <p:nvPr/>
        </p:nvSpPr>
        <p:spPr>
          <a:xfrm rot="17015426">
            <a:off x="3235998" y="3938409"/>
            <a:ext cx="504056" cy="401977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E3398D-3F2C-4854-98E7-D590990D94DE}"/>
              </a:ext>
            </a:extLst>
          </p:cNvPr>
          <p:cNvSpPr/>
          <p:nvPr/>
        </p:nvSpPr>
        <p:spPr>
          <a:xfrm>
            <a:off x="3275047" y="3152620"/>
            <a:ext cx="1396622" cy="1687199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679890-5380-4681-894D-01D47AF8CEE5}"/>
              </a:ext>
            </a:extLst>
          </p:cNvPr>
          <p:cNvSpPr/>
          <p:nvPr/>
        </p:nvSpPr>
        <p:spPr>
          <a:xfrm>
            <a:off x="5047586" y="3140968"/>
            <a:ext cx="3124814" cy="266765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83BFA557-0479-4AC9-A0A5-B3241CF5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68760"/>
            <a:ext cx="20882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İlk aşama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2. aşama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3. Aşama</a:t>
            </a:r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id="{32678278-01DF-44E1-9BB7-4D9668A3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7295"/>
            <a:ext cx="52711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Kırmızılar kendi içinde senkron</a:t>
            </a:r>
          </a:p>
        </p:txBody>
      </p:sp>
    </p:spTree>
    <p:extLst>
      <p:ext uri="{BB962C8B-B14F-4D97-AF65-F5344CB8AC3E}">
        <p14:creationId xmlns:p14="http://schemas.microsoft.com/office/powerpoint/2010/main" val="38371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7">
            <a:extLst>
              <a:ext uri="{FF2B5EF4-FFF2-40B4-BE49-F238E27FC236}">
                <a16:creationId xmlns:a16="http://schemas.microsoft.com/office/drawing/2014/main" id="{6E758C1F-463F-4E13-95AA-4893E71F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202160"/>
            <a:ext cx="7723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053400-8F2B-4BD2-87E2-B8C6D3F9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Yerel Senkronizasyon ve Veri Transferi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71BCD-7DA9-445B-9DD4-EB7E3C6C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6B4BF-4C5A-465B-8383-4B3D7ABE15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02910"/>
          </a:xfrm>
        </p:spPr>
        <p:txBody>
          <a:bodyPr>
            <a:normAutofit fontScale="92500"/>
          </a:bodyPr>
          <a:lstStyle/>
          <a:p>
            <a:r>
              <a:rPr lang="tr-TR" altLang="tr-TR" sz="2400" dirty="0">
                <a:cs typeface="Arial" panose="020B0604020202020204" pitchFamily="34" charset="0"/>
              </a:rPr>
              <a:t>Varsayalım ki bir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i="1" dirty="0">
                <a:cs typeface="Arial" panose="020B0604020202020204" pitchFamily="34" charset="0"/>
              </a:rPr>
              <a:t>Pi </a:t>
            </a:r>
            <a:r>
              <a:rPr lang="tr-TR" altLang="tr-TR" sz="2400" dirty="0">
                <a:cs typeface="Arial" panose="020B0604020202020204" pitchFamily="34" charset="0"/>
              </a:rPr>
              <a:t>süreci </a:t>
            </a:r>
            <a:r>
              <a:rPr lang="en-US" altLang="tr-TR" sz="2400" i="1" dirty="0">
                <a:cs typeface="Arial" panose="020B0604020202020204" pitchFamily="34" charset="0"/>
              </a:rPr>
              <a:t>Pi</a:t>
            </a:r>
            <a:r>
              <a:rPr lang="en-US" altLang="tr-TR" sz="2400" dirty="0">
                <a:cs typeface="Arial" panose="020B0604020202020204" pitchFamily="34" charset="0"/>
              </a:rPr>
              <a:t>-1 </a:t>
            </a:r>
            <a:r>
              <a:rPr lang="tr-TR" altLang="tr-TR" sz="2400" dirty="0">
                <a:cs typeface="Arial" panose="020B0604020202020204" pitchFamily="34" charset="0"/>
              </a:rPr>
              <a:t>süreci ile senkronize olup veri değişimi yapmak istiyor</a:t>
            </a:r>
            <a:r>
              <a:rPr lang="en-US" altLang="tr-TR" sz="2400" dirty="0">
                <a:cs typeface="Arial" panose="020B0604020202020204" pitchFamily="34" charset="0"/>
              </a:rPr>
              <a:t>. </a:t>
            </a:r>
            <a:r>
              <a:rPr lang="tr-TR" altLang="tr-TR" sz="2400" dirty="0">
                <a:cs typeface="Arial" panose="020B0604020202020204" pitchFamily="34" charset="0"/>
              </a:rPr>
              <a:t>Aşağıdaki şekilde mesajlaşırlar</a:t>
            </a:r>
            <a:r>
              <a:rPr lang="en-US" altLang="tr-TR" sz="2400" dirty="0">
                <a:cs typeface="Arial" panose="020B0604020202020204" pitchFamily="34" charset="0"/>
              </a:rPr>
              <a:t>:</a:t>
            </a:r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pPr>
              <a:spcBef>
                <a:spcPct val="0"/>
              </a:spcBef>
            </a:pPr>
            <a:endParaRPr lang="tr-TR" altLang="tr-TR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dirty="0">
                <a:cs typeface="Arial" panose="020B0604020202020204" pitchFamily="34" charset="0"/>
              </a:rPr>
              <a:t>Veri senkronizasyonu için send()’lerin de senkron olması lazım.</a:t>
            </a:r>
          </a:p>
          <a:p>
            <a:pPr lvl="1">
              <a:spcBef>
                <a:spcPct val="0"/>
              </a:spcBef>
            </a:pPr>
            <a:r>
              <a:rPr lang="tr-TR" altLang="tr-TR" dirty="0">
                <a:cs typeface="Arial" panose="020B0604020202020204" pitchFamily="34" charset="0"/>
              </a:rPr>
              <a:t>Üç süreçli engel için pek de mükemmel değil. Çünkü Pi-1 sadece Pi süreci ile senkron olur ve hemen işine devam eder. Benzer şekilde Pi+1 de Pi ile senkron olur.</a:t>
            </a:r>
          </a:p>
          <a:p>
            <a:endParaRPr lang="tr-T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07EC5A-9611-42DF-8503-0916FDAE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Kilitlenip Kalmak (Deadlock)</a:t>
            </a:r>
            <a:br>
              <a:rPr lang="tr-TR" dirty="0"/>
            </a:br>
            <a:r>
              <a:rPr lang="tr-TR" dirty="0"/>
              <a:t>ve Emniyet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38C0-D544-46E6-82CE-1F0C4F74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D8B68-564A-4237-A743-02E349061C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Tüm süreçler önce kendi mesajlarını yollayıp, sonra da kendisine gelen mesajları </a:t>
            </a:r>
            <a:r>
              <a:rPr lang="tr-TR" sz="2600" b="1" dirty="0">
                <a:latin typeface="Consolas" panose="020B0609020204030204" pitchFamily="49" charset="0"/>
              </a:rPr>
              <a:t>send()</a:t>
            </a:r>
            <a:r>
              <a:rPr lang="tr-TR" dirty="0"/>
              <a:t> komutlarının tampon bellek kullanılarak güvensiz bir şekilde iletilmesini beklerler. Oysa ki MPI'da bu tampon belleklerin (buffers) ne boyutta olduğu belirtilmez.</a:t>
            </a:r>
          </a:p>
          <a:p>
            <a:r>
              <a:rPr lang="tr-TR" dirty="0"/>
              <a:t>Eğer yeterli yer yoksa, </a:t>
            </a:r>
            <a:r>
              <a:rPr lang="tr-TR" sz="2600" b="1" dirty="0">
                <a:latin typeface="Consolas" panose="020B0609020204030204" pitchFamily="49" charset="0"/>
              </a:rPr>
              <a:t>send()</a:t>
            </a:r>
            <a:r>
              <a:rPr lang="tr-TR" dirty="0"/>
              <a:t> komutları yer açılana dek geciktirilir veya belleğe yazmadan direkt yollanmaya çalışılır.</a:t>
            </a:r>
          </a:p>
          <a:p>
            <a:r>
              <a:rPr lang="tr-TR" dirty="0"/>
              <a:t>Yani, yerel olarak bloklanan bir </a:t>
            </a:r>
            <a:r>
              <a:rPr lang="tr-TR" sz="2600" b="1" dirty="0">
                <a:latin typeface="Consolas" panose="020B0609020204030204" pitchFamily="49" charset="0"/>
              </a:rPr>
              <a:t>send()</a:t>
            </a:r>
            <a:r>
              <a:rPr lang="tr-TR" dirty="0"/>
              <a:t> bir çeşit senkron </a:t>
            </a:r>
            <a:r>
              <a:rPr lang="tr-TR" sz="2600" b="1" dirty="0">
                <a:latin typeface="Consolas" panose="020B0609020204030204" pitchFamily="49" charset="0"/>
              </a:rPr>
              <a:t>send()</a:t>
            </a:r>
            <a:r>
              <a:rPr lang="tr-TR" dirty="0"/>
              <a:t> gibi davranır, sadece karşılığında bir </a:t>
            </a:r>
            <a:r>
              <a:rPr lang="tr-TR" sz="2600" b="1" dirty="0">
                <a:latin typeface="Consolas" panose="020B0609020204030204" pitchFamily="49" charset="0"/>
              </a:rPr>
              <a:t>recv()</a:t>
            </a:r>
            <a:r>
              <a:rPr lang="tr-TR" dirty="0"/>
              <a:t> çalıştırılırsa geri döner. Eğer karşılığında hiç bir </a:t>
            </a:r>
            <a:r>
              <a:rPr lang="tr-TR" sz="2600" b="1" dirty="0">
                <a:latin typeface="Consolas" panose="020B0609020204030204" pitchFamily="49" charset="0"/>
              </a:rPr>
              <a:t>recv()</a:t>
            </a:r>
            <a:r>
              <a:rPr lang="tr-TR" dirty="0"/>
              <a:t> çalışmayan tüm </a:t>
            </a:r>
            <a:r>
              <a:rPr lang="tr-TR" sz="2600" b="1" dirty="0">
                <a:latin typeface="Consolas" panose="020B0609020204030204" pitchFamily="49" charset="0"/>
              </a:rPr>
              <a:t>send()</a:t>
            </a:r>
            <a:r>
              <a:rPr lang="tr-TR" dirty="0"/>
              <a:t>'ler senkron ise o zaman kilitleniriz: "deadlock" oluşur.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B005B-53B8-45E2-8259-836D1707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Güvenli kod yazma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D2B74-3CFF-440F-A54F-65AD269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426C2-D5B7-468F-A5A1-6C64181887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Sıralı olarak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en-US" altLang="tr-TR" sz="2400" b="1" dirty="0">
                <a:cs typeface="Arial" charset="0"/>
              </a:rPr>
              <a:t>send()</a:t>
            </a:r>
            <a:r>
              <a:rPr lang="tr-TR" altLang="tr-TR" sz="2400" dirty="0">
                <a:cs typeface="Arial" charset="0"/>
              </a:rPr>
              <a:t>'ler ve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en-US" altLang="tr-TR" sz="2400" b="1" dirty="0">
                <a:cs typeface="Arial" charset="0"/>
              </a:rPr>
              <a:t>recv()</a:t>
            </a:r>
            <a:r>
              <a:rPr lang="tr-TR" altLang="tr-TR" sz="2400" dirty="0">
                <a:cs typeface="Arial" charset="0"/>
              </a:rPr>
              <a:t>'ler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ardışık süreçlerde çalıştırılırsa, sadece bir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süreç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en-US" altLang="tr-TR" sz="2400" b="1" dirty="0">
                <a:cs typeface="Arial" charset="0"/>
              </a:rPr>
              <a:t>send()</a:t>
            </a:r>
            <a:r>
              <a:rPr lang="tr-TR" altLang="tr-TR" sz="2400" dirty="0">
                <a:cs typeface="Arial" charset="0"/>
              </a:rPr>
              <a:t>'leri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çalıştırır</a:t>
            </a:r>
            <a:r>
              <a:rPr lang="en-US" altLang="tr-TR" sz="2400" dirty="0"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n-US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Böyle olursa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senkron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en-US" altLang="tr-TR" sz="2400" b="1" dirty="0">
                <a:cs typeface="Arial" charset="0"/>
              </a:rPr>
              <a:t>send()</a:t>
            </a:r>
            <a:r>
              <a:rPr lang="tr-TR" altLang="tr-TR" sz="2400" dirty="0">
                <a:cs typeface="Arial" charset="0"/>
              </a:rPr>
              <a:t>'ler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bile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kilitlenme (deadlock) oluşturmaz</a:t>
            </a:r>
            <a:r>
              <a:rPr lang="en-US" altLang="tr-TR" sz="2400" dirty="0"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n-US" altLang="tr-TR" sz="2400" dirty="0"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r-TR" altLang="tr-TR" sz="2800" b="1" dirty="0">
                <a:cs typeface="Arial" charset="0"/>
              </a:rPr>
              <a:t>Örnek</a:t>
            </a:r>
            <a:endParaRPr lang="en-US" altLang="tr-TR" sz="2800" b="1" dirty="0"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altLang="tr-TR" sz="2800" b="1" dirty="0">
              <a:cs typeface="Arial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Doğrusal iş-hattı (</a:t>
            </a:r>
            <a:r>
              <a:rPr lang="en-US" altLang="tr-TR" sz="2400" dirty="0">
                <a:cs typeface="Arial" charset="0"/>
              </a:rPr>
              <a:t>pipeline</a:t>
            </a:r>
            <a:r>
              <a:rPr lang="tr-TR" altLang="tr-TR" sz="2400" dirty="0">
                <a:cs typeface="Arial" charset="0"/>
              </a:rPr>
              <a:t>) içinde</a:t>
            </a:r>
            <a:r>
              <a:rPr lang="en-US" altLang="tr-TR" sz="2400" dirty="0">
                <a:cs typeface="Arial" charset="0"/>
              </a:rPr>
              <a:t>, </a:t>
            </a:r>
            <a:r>
              <a:rPr lang="tr-TR" altLang="tr-TR" sz="2400" dirty="0">
                <a:cs typeface="Arial" charset="0"/>
              </a:rPr>
              <a:t>çift numaralı süreçler mesaj yollar, tek numaralı süreçler de alırsa kilitlenme oluşmaz</a:t>
            </a:r>
            <a:r>
              <a:rPr lang="en-US" altLang="tr-TR" sz="2400" dirty="0"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n-US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solidFill>
                  <a:srgbClr val="FF0000"/>
                </a:solidFill>
                <a:cs typeface="Arial" charset="0"/>
              </a:rPr>
              <a:t>Bunu test etmenin en kolay yolu iş-hattındaki</a:t>
            </a:r>
            <a:r>
              <a:rPr lang="en-US" altLang="tr-TR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altLang="tr-TR" sz="2400" dirty="0">
                <a:solidFill>
                  <a:srgbClr val="FF0000"/>
                </a:solidFill>
                <a:cs typeface="Arial" charset="0"/>
              </a:rPr>
              <a:t>mesaj rutinlerini</a:t>
            </a:r>
            <a:r>
              <a:rPr lang="en-US" altLang="tr-TR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altLang="tr-TR" sz="2400" dirty="0">
                <a:solidFill>
                  <a:srgbClr val="FF0000"/>
                </a:solidFill>
                <a:cs typeface="Arial" charset="0"/>
              </a:rPr>
              <a:t>senkron</a:t>
            </a:r>
            <a:r>
              <a:rPr lang="en-US" altLang="tr-TR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altLang="tr-TR" sz="2400" dirty="0">
                <a:solidFill>
                  <a:srgbClr val="FF0000"/>
                </a:solidFill>
                <a:cs typeface="Arial" charset="0"/>
              </a:rPr>
              <a:t>sürümleri ile değiştirmektir</a:t>
            </a:r>
            <a:r>
              <a:rPr lang="en-US" altLang="tr-TR" sz="2400" dirty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29CC9-0231-4657-A577-F284472E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MPI güvenli mesajlaşma komutları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9ADF3D-A4A3-4C34-A3FB-E9218869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F4524-7296-49A0-91B6-4763CC61C1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tr-TR" sz="2400" dirty="0">
                <a:cs typeface="Arial" charset="0"/>
              </a:rPr>
              <a:t>MPI </a:t>
            </a:r>
            <a:r>
              <a:rPr lang="tr-TR" altLang="tr-TR" sz="2400" dirty="0">
                <a:cs typeface="Arial" charset="0"/>
              </a:rPr>
              <a:t>birkaç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güvenli iletişim komutu sunmaktadır</a:t>
            </a:r>
            <a:r>
              <a:rPr lang="en-US" altLang="tr-TR" sz="2400" dirty="0">
                <a:cs typeface="Arial" charset="0"/>
              </a:rPr>
              <a:t>:</a:t>
            </a:r>
            <a:endParaRPr lang="tr-TR" altLang="tr-TR" dirty="0">
              <a:cs typeface="Arial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Bütünleşik send ve recv rutini: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MPI_Sendrecv()</a:t>
            </a:r>
            <a:r>
              <a:rPr lang="tr-TR" altLang="tr-TR" sz="2400" dirty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tabLst>
                <a:tab pos="538163" algn="l"/>
              </a:tabLst>
              <a:defRPr/>
            </a:pPr>
            <a:r>
              <a:rPr lang="tr-TR" altLang="tr-TR" dirty="0">
                <a:cs typeface="Arial" charset="0"/>
              </a:rPr>
              <a:t>	</a:t>
            </a:r>
            <a:r>
              <a:rPr lang="tr-TR" altLang="tr-TR" sz="2200" dirty="0">
                <a:cs typeface="Arial" charset="0"/>
              </a:rPr>
              <a:t>kilitlenmemeyi garantilemektedir.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Tamponlanan send: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MPI_Bsend()</a:t>
            </a:r>
            <a:r>
              <a:rPr lang="tr-TR" altLang="tr-TR" sz="2400" dirty="0">
                <a:cs typeface="Arial" charset="0"/>
              </a:rPr>
              <a:t> </a:t>
            </a:r>
          </a:p>
          <a:p>
            <a:pPr marL="274320" lvl="1" indent="0" defTabSz="538163">
              <a:spcBef>
                <a:spcPct val="0"/>
              </a:spcBef>
              <a:buNone/>
              <a:defRPr/>
            </a:pPr>
            <a:r>
              <a:rPr lang="tr-TR" altLang="tr-TR" dirty="0">
                <a:cs typeface="Arial" charset="0"/>
              </a:rPr>
              <a:t>	tamponlamaya zorlayan bir komuttur.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Bloklanmayan rutinler: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MPI_Isend()</a:t>
            </a:r>
            <a:r>
              <a:rPr lang="tr-TR" altLang="tr-TR" sz="2000" b="1" dirty="0"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tr-TR" altLang="tr-TR" sz="2000" dirty="0">
                <a:latin typeface="+mj-lt"/>
                <a:cs typeface="Arial" charset="0"/>
              </a:rPr>
              <a:t>ve</a:t>
            </a:r>
            <a:r>
              <a:rPr lang="tr-TR" altLang="tr-TR" sz="2000" b="1" dirty="0"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MPI_Irecv()</a:t>
            </a:r>
            <a:r>
              <a:rPr lang="tr-TR" altLang="tr-TR" sz="2400" dirty="0">
                <a:cs typeface="Arial" charset="0"/>
              </a:rPr>
              <a:t> </a:t>
            </a:r>
          </a:p>
          <a:p>
            <a:pPr marL="0" indent="0" defTabSz="538163">
              <a:spcBef>
                <a:spcPct val="0"/>
              </a:spcBef>
              <a:buNone/>
              <a:defRPr/>
            </a:pPr>
            <a:r>
              <a:rPr lang="tr-TR" altLang="tr-TR" sz="2200" dirty="0">
                <a:cs typeface="Arial" charset="0"/>
              </a:rPr>
              <a:t>	hemen dönüveren rutinlerdir. Mesaj geldiğini test 	etmek için rutinler sunulmuştur.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MPI_Wait(), MPI_Waitall(), MPI_Waitany(),</a:t>
            </a:r>
            <a:br>
              <a:rPr lang="tr-TR" altLang="tr-TR" sz="2000" b="1" dirty="0">
                <a:latin typeface="Lucida Console" panose="020B0609040504020204" pitchFamily="49" charset="0"/>
                <a:cs typeface="Arial" charset="0"/>
              </a:rPr>
            </a:b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MPI_Test(), MPI_Testall()</a:t>
            </a:r>
            <a:r>
              <a:rPr lang="tr-TR" altLang="tr-TR" sz="2000" b="1" dirty="0"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tr-TR" altLang="tr-TR" sz="2000" dirty="0">
                <a:latin typeface="+mj-lt"/>
                <a:cs typeface="Arial" charset="0"/>
              </a:rPr>
              <a:t>veya</a:t>
            </a:r>
            <a:r>
              <a:rPr lang="tr-TR" altLang="tr-TR" sz="2000" b="1" dirty="0"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tr-TR" altLang="tr-TR" b="1" dirty="0">
                <a:latin typeface="Lucida Console" panose="020B0609040504020204" pitchFamily="49" charset="0"/>
                <a:cs typeface="Arial" charset="0"/>
              </a:rPr>
              <a:t>MPI_Testany()</a:t>
            </a:r>
            <a:endParaRPr lang="en-US" altLang="tr-TR" sz="2000" dirty="0">
              <a:cs typeface="Arial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>
            <a:extLst>
              <a:ext uri="{FF2B5EF4-FFF2-40B4-BE49-F238E27FC236}">
                <a16:creationId xmlns:a16="http://schemas.microsoft.com/office/drawing/2014/main" id="{C04F8EB3-3904-4D76-AA14-8CF8C325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524000"/>
            <a:ext cx="9331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>
            <a:extLst>
              <a:ext uri="{FF2B5EF4-FFF2-40B4-BE49-F238E27FC236}">
                <a16:creationId xmlns:a16="http://schemas.microsoft.com/office/drawing/2014/main" id="{3F4E6148-C0D1-4F9A-AA18-3DC54999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MPI komutları:</a:t>
            </a:r>
            <a:r>
              <a:rPr lang="tr-TR" altLang="tr-TR" sz="24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onsolas" panose="020B0609020204030204" pitchFamily="49" charset="0"/>
                <a:cs typeface="Arial" panose="020B0604020202020204" pitchFamily="34" charset="0"/>
              </a:rPr>
              <a:t>	MPI_Sendrecv()</a:t>
            </a:r>
            <a:r>
              <a:rPr lang="tr-TR" altLang="tr-TR" sz="2400" b="1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ve </a:t>
            </a:r>
            <a:br>
              <a:rPr lang="tr-TR" altLang="tr-TR" sz="2400" dirty="0">
                <a:cs typeface="Arial" panose="020B0604020202020204" pitchFamily="34" charset="0"/>
              </a:rPr>
            </a:br>
            <a:r>
              <a:rPr lang="tr-TR" altLang="tr-TR" sz="2400" dirty="0">
                <a:cs typeface="Arial" panose="020B0604020202020204" pitchFamily="34" charset="0"/>
              </a:rPr>
              <a:t>	</a:t>
            </a:r>
            <a:r>
              <a:rPr lang="tr-TR" altLang="tr-TR" sz="2400" b="1" dirty="0">
                <a:latin typeface="Consolas" panose="020B0609020204030204" pitchFamily="49" charset="0"/>
                <a:cs typeface="Arial" panose="020B0604020202020204" pitchFamily="34" charset="0"/>
              </a:rPr>
              <a:t>MPI_Sendrecv_replace()</a:t>
            </a:r>
            <a:r>
              <a:rPr lang="tr-TR" altLang="tr-TR" sz="2400" b="1" dirty="0">
                <a:solidFill>
                  <a:schemeClr val="accent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tr-TR" altLang="tr-TR" sz="2400" dirty="0">
                <a:solidFill>
                  <a:srgbClr val="FF0000"/>
                </a:solidFill>
                <a:cs typeface="Arial" panose="020B0604020202020204" pitchFamily="34" charset="0"/>
              </a:rPr>
              <a:t>(12 parametreli)</a:t>
            </a:r>
          </a:p>
        </p:txBody>
      </p:sp>
      <p:sp>
        <p:nvSpPr>
          <p:cNvPr id="19462" name="TextBox 1">
            <a:extLst>
              <a:ext uri="{FF2B5EF4-FFF2-40B4-BE49-F238E27FC236}">
                <a16:creationId xmlns:a16="http://schemas.microsoft.com/office/drawing/2014/main" id="{331642DF-E7C2-4B13-B2A0-7738796B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76400"/>
            <a:ext cx="1600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/>
              <a:t>Örnek</a:t>
            </a:r>
          </a:p>
        </p:txBody>
      </p:sp>
      <p:sp>
        <p:nvSpPr>
          <p:cNvPr id="19463" name="TextBox 6">
            <a:extLst>
              <a:ext uri="{FF2B5EF4-FFF2-40B4-BE49-F238E27FC236}">
                <a16:creationId xmlns:a16="http://schemas.microsoft.com/office/drawing/2014/main" id="{5D42E680-560B-49D3-9025-6962D252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541588"/>
            <a:ext cx="14478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2200" b="1" dirty="0"/>
              <a:t>Süreç</a:t>
            </a:r>
          </a:p>
        </p:txBody>
      </p:sp>
      <p:sp>
        <p:nvSpPr>
          <p:cNvPr id="19464" name="TextBox 7">
            <a:extLst>
              <a:ext uri="{FF2B5EF4-FFF2-40B4-BE49-F238E27FC236}">
                <a16:creationId xmlns:a16="http://schemas.microsoft.com/office/drawing/2014/main" id="{41F9EF00-AEB7-4766-8776-F07870DC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41588"/>
            <a:ext cx="14478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2200" b="1" dirty="0"/>
              <a:t>Süreç</a:t>
            </a:r>
          </a:p>
        </p:txBody>
      </p:sp>
      <p:sp>
        <p:nvSpPr>
          <p:cNvPr id="19465" name="TextBox 8">
            <a:extLst>
              <a:ext uri="{FF2B5EF4-FFF2-40B4-BE49-F238E27FC236}">
                <a16:creationId xmlns:a16="http://schemas.microsoft.com/office/drawing/2014/main" id="{C33CAEF6-FBBB-4660-8347-8FE3076E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41588"/>
            <a:ext cx="14478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2200" b="1" dirty="0"/>
              <a:t>Süreç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96138-BAC1-4E59-8412-A3D39DF8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6D167D8-864C-4845-8DB1-2E093882487E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Bütünleşik kilitlenme önleyici </a:t>
            </a:r>
            <a:r>
              <a:rPr lang="tr-TR" dirty="0">
                <a:solidFill>
                  <a:schemeClr val="tx1"/>
                </a:solidFill>
              </a:rPr>
              <a:t>Sendrecv</a:t>
            </a:r>
            <a:r>
              <a:rPr lang="tr-TR" dirty="0"/>
              <a:t> rutini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E7A17AC7-8DA0-4768-A36D-D4E3E083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84" y="2420888"/>
            <a:ext cx="7239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latin typeface="Consolas" panose="020B0609020204030204" pitchFamily="49" charset="0"/>
                <a:cs typeface="Arial" panose="020B0604020202020204" pitchFamily="34" charset="0"/>
              </a:rPr>
              <a:t>int MPI_Sendrecv(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void *sendbuf,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 sendcount,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MPI_Datatype sendtype,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 dest,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 sendtag,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00B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void *recvbuf,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00B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 recvcount,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00B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MPI_Datatype recvtype,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00B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 source,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00B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 recvtag,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solidFill>
                  <a:srgbClr val="7030A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MPI_Comm comm,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dirty="0">
                <a:latin typeface="Consolas" panose="020B0609020204030204" pitchFamily="49" charset="0"/>
                <a:cs typeface="Arial" panose="020B0604020202020204" pitchFamily="34" charset="0"/>
              </a:rPr>
              <a:t>	MPI_Status *status)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3E4A1E-7991-40CC-8243-5F41A3B4BBD1}"/>
              </a:ext>
            </a:extLst>
          </p:cNvPr>
          <p:cNvCxnSpPr>
            <a:cxnSpLocks/>
          </p:cNvCxnSpPr>
          <p:nvPr/>
        </p:nvCxnSpPr>
        <p:spPr>
          <a:xfrm>
            <a:off x="5588000" y="2865120"/>
            <a:ext cx="1537" cy="151509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15904C-DBD9-4577-84DD-60C59E44A04A}"/>
              </a:ext>
            </a:extLst>
          </p:cNvPr>
          <p:cNvCxnSpPr>
            <a:cxnSpLocks/>
          </p:cNvCxnSpPr>
          <p:nvPr/>
        </p:nvCxnSpPr>
        <p:spPr>
          <a:xfrm>
            <a:off x="5577656" y="4437112"/>
            <a:ext cx="0" cy="144016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1">
            <a:extLst>
              <a:ext uri="{FF2B5EF4-FFF2-40B4-BE49-F238E27FC236}">
                <a16:creationId xmlns:a16="http://schemas.microsoft.com/office/drawing/2014/main" id="{0724520A-9A62-42EA-B8FF-E92A6475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281" y="3356992"/>
            <a:ext cx="289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tr-TR" sz="2400" dirty="0">
                <a:solidFill>
                  <a:srgbClr val="FF0000"/>
                </a:solidFill>
                <a:cs typeface="Arial" panose="020B0604020202020204" pitchFamily="34" charset="0"/>
              </a:rPr>
              <a:t>end</a:t>
            </a:r>
            <a:r>
              <a:rPr lang="tr-TR" altLang="tr-TR" sz="2400" dirty="0">
                <a:solidFill>
                  <a:srgbClr val="FF0000"/>
                </a:solidFill>
                <a:cs typeface="Arial" panose="020B0604020202020204" pitchFamily="34" charset="0"/>
              </a:rPr>
              <a:t> parametreleri</a:t>
            </a:r>
            <a:endParaRPr lang="en-US" altLang="tr-T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87" name="TextBox 12">
            <a:extLst>
              <a:ext uri="{FF2B5EF4-FFF2-40B4-BE49-F238E27FC236}">
                <a16:creationId xmlns:a16="http://schemas.microsoft.com/office/drawing/2014/main" id="{5EFFB79A-B73B-4385-8693-4D8CB1ED8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056" y="4941168"/>
            <a:ext cx="278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B050"/>
                </a:solidFill>
                <a:cs typeface="Arial" panose="020B0604020202020204" pitchFamily="34" charset="0"/>
              </a:rPr>
              <a:t>R</a:t>
            </a:r>
            <a:r>
              <a:rPr lang="en-US" altLang="tr-TR" sz="2400" dirty="0">
                <a:solidFill>
                  <a:srgbClr val="00B050"/>
                </a:solidFill>
                <a:cs typeface="Arial" panose="020B0604020202020204" pitchFamily="34" charset="0"/>
              </a:rPr>
              <a:t>ecv</a:t>
            </a:r>
            <a:r>
              <a:rPr lang="tr-TR" altLang="tr-TR" sz="2400" dirty="0">
                <a:solidFill>
                  <a:srgbClr val="00B050"/>
                </a:solidFill>
                <a:cs typeface="Arial" panose="020B0604020202020204" pitchFamily="34" charset="0"/>
              </a:rPr>
              <a:t> parametreleri</a:t>
            </a:r>
            <a:endParaRPr lang="en-US" altLang="tr-TR" sz="24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0488" name="TextBox 13">
            <a:extLst>
              <a:ext uri="{FF2B5EF4-FFF2-40B4-BE49-F238E27FC236}">
                <a16:creationId xmlns:a16="http://schemas.microsoft.com/office/drawing/2014/main" id="{D192AB51-1E2E-4438-87C9-8C595F9E9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05" y="5877272"/>
            <a:ext cx="307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7030A0"/>
                </a:solidFill>
                <a:cs typeface="Arial" panose="020B0604020202020204" pitchFamily="34" charset="0"/>
              </a:rPr>
              <a:t>İletişim kanalı aynıdır</a:t>
            </a:r>
            <a:endParaRPr lang="en-US" altLang="tr-TR" sz="2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A09D17-AE55-4423-A22A-1A7390CE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MPI_Sendrecv()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85C1A-93C4-46B8-94C3-05C26CA3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4371F-5F4D-41BB-A9A0-A68CE889DC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Bloklanan send ile bloklanan recv işlemleri "deadlock" olmaksızın gerçekleşir. </a:t>
            </a:r>
          </a:p>
          <a:p>
            <a:pPr lvl="1"/>
            <a:r>
              <a:rPr lang="tr-TR" dirty="0"/>
              <a:t>Kaynak ve hedef aynı veya farklı olabilir.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DBAA-27E6-4092-85C4-6197A25C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Senkron Hesaplamalar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476D8-45C8-4865-8B1F-D9058C9619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tr-TR" altLang="tr-TR" sz="2400" dirty="0"/>
              <a:t>Tümüyle senkron hesaplamada tüm süreçler belirlenen bir noktada</a:t>
            </a:r>
            <a:r>
              <a:rPr lang="en-US" altLang="tr-TR" sz="2400" dirty="0"/>
              <a:t>, </a:t>
            </a:r>
            <a:r>
              <a:rPr lang="tr-TR" altLang="tr-TR" sz="2400" dirty="0"/>
              <a:t>verilerini birbirleriyle paylaşıp geri kalan işlerine öyle devam ederler</a:t>
            </a:r>
            <a:r>
              <a:rPr lang="en-US" altLang="tr-TR" sz="2400" dirty="0"/>
              <a:t>.</a:t>
            </a:r>
            <a:r>
              <a:rPr lang="tr-TR" altLang="tr-TR" sz="2400" dirty="0"/>
              <a:t> </a:t>
            </a:r>
          </a:p>
          <a:p>
            <a:pPr algn="l"/>
            <a:r>
              <a:rPr lang="tr-TR" altLang="tr-TR" sz="2400" dirty="0"/>
              <a:t>İşi bitmeyenler ise beklenir.</a:t>
            </a:r>
            <a:endParaRPr lang="en-US" altLang="tr-TR" sz="2400" dirty="0"/>
          </a:p>
          <a:p>
            <a:pPr algn="l"/>
            <a:endParaRPr lang="tr-TR" altLang="tr-TR" sz="2400" dirty="0"/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98B19-29D9-4121-86B0-241D60DB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96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D47FD-9B5A-4555-BA8F-2210C984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Senkron hesaplamalar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A09EA-346F-4B9F-9627-9D2FA135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ACA4F-3660-4B70-B096-B0DF725278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İki gruba ayrılırlar</a:t>
            </a:r>
            <a:r>
              <a:rPr lang="en-US" altLang="tr-TR" sz="2800" dirty="0"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ct val="0"/>
              </a:spcBef>
            </a:pP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Tümüyle senkron: </a:t>
            </a:r>
            <a:r>
              <a:rPr lang="tr-TR" altLang="tr-TR" sz="24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tr-TR" altLang="tr-TR" sz="2400" dirty="0">
                <a:cs typeface="Arial" panose="020B0604020202020204" pitchFamily="34" charset="0"/>
              </a:rPr>
              <a:t>üm süreçler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birlikte bir hesaplama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yapmaktadırlar, doğru değerlere ihtiyaçları var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  <a:endParaRPr lang="en-US" altLang="tr-TR" sz="2800" dirty="0"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Yerel senkron:</a:t>
            </a:r>
            <a:r>
              <a:rPr lang="tr-TR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Süreçler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tüm hesaplamanın senkron gitmesine ihtiyaç duymazlar, sadece kendi grupları ile senkron gitmek isterler.</a:t>
            </a:r>
            <a:endParaRPr lang="en-US" altLang="tr-TR" sz="2400" dirty="0">
              <a:cs typeface="Arial" panose="020B0604020202020204" pitchFamily="34" charset="0"/>
            </a:endParaRP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6199-FF21-4E88-969F-205DE9172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dirty="0">
                <a:cs typeface="Arial" charset="0"/>
              </a:rPr>
              <a:t>Tümüyle Senkron Hesaplar</a:t>
            </a:r>
            <a:br>
              <a:rPr lang="en-US" altLang="tr-TR" dirty="0">
                <a:cs typeface="Arial" charset="0"/>
              </a:rPr>
            </a:br>
            <a:r>
              <a:rPr lang="tr-TR" altLang="tr-TR" dirty="0">
                <a:cs typeface="Arial" charset="0"/>
              </a:rPr>
              <a:t>ve Örnekler</a:t>
            </a:r>
            <a:endParaRPr lang="tr-TR" dirty="0"/>
          </a:p>
        </p:txBody>
      </p:sp>
      <p:sp>
        <p:nvSpPr>
          <p:cNvPr id="22532" name="Subtitle 2">
            <a:extLst>
              <a:ext uri="{FF2B5EF4-FFF2-40B4-BE49-F238E27FC236}">
                <a16:creationId xmlns:a16="http://schemas.microsoft.com/office/drawing/2014/main" id="{E5F9FBE0-C75D-4BA6-B46C-60D091DFF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37F47-F8A7-47A4-9C1C-66F4FBD2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05CB-BFD2-4D19-B88B-A1D99FB9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Tümüyle senkron</a:t>
            </a:r>
            <a:r>
              <a:rPr lang="en-US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hesaplama örnekleri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52141-36AF-4D81-B06A-6C4A4706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1F647-A862-4E82-86DF-9DBDF582BF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Veri</a:t>
            </a:r>
            <a:r>
              <a:rPr lang="en-US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Paralel</a:t>
            </a:r>
            <a:r>
              <a:rPr lang="en-US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Hesaplamalar</a:t>
            </a:r>
            <a:endParaRPr lang="en-US" altLang="tr-TR" sz="2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tr-T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Aynı işlemler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aynı anlarda değişik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veri elemanlarına uygulanır: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yani paraleldirler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Özellikle paralelleştirilmeye uygundur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çünkü</a:t>
            </a:r>
            <a:r>
              <a:rPr lang="en-US" altLang="tr-TR" sz="24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tr-TR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b="1" dirty="0">
                <a:solidFill>
                  <a:srgbClr val="9900CC"/>
                </a:solidFill>
                <a:cs typeface="Arial" panose="020B0604020202020204" pitchFamily="34" charset="0"/>
              </a:rPr>
              <a:t>Programlaması</a:t>
            </a:r>
            <a:r>
              <a:rPr lang="en-US" altLang="tr-TR" b="1" dirty="0">
                <a:solidFill>
                  <a:srgbClr val="9900CC"/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9900CC"/>
                </a:solidFill>
                <a:cs typeface="Arial" panose="020B0604020202020204" pitchFamily="34" charset="0"/>
              </a:rPr>
              <a:t>kolaydır </a:t>
            </a:r>
            <a:r>
              <a:rPr lang="en-US" altLang="tr-TR" b="1" dirty="0">
                <a:solidFill>
                  <a:srgbClr val="9900CC"/>
                </a:solidFill>
                <a:cs typeface="Arial" panose="020B0604020202020204" pitchFamily="34" charset="0"/>
              </a:rPr>
              <a:t>(</a:t>
            </a:r>
            <a:r>
              <a:rPr lang="tr-TR" altLang="tr-TR" b="1" dirty="0">
                <a:solidFill>
                  <a:srgbClr val="9900CC"/>
                </a:solidFill>
                <a:cs typeface="Arial" panose="020B0604020202020204" pitchFamily="34" charset="0"/>
              </a:rPr>
              <a:t>tek bir program yazılır</a:t>
            </a:r>
            <a:r>
              <a:rPr lang="en-US" altLang="tr-TR" b="1" dirty="0">
                <a:solidFill>
                  <a:srgbClr val="9900CC"/>
                </a:solidFill>
                <a:cs typeface="Arial" panose="020B0604020202020204" pitchFamily="34" charset="0"/>
              </a:rPr>
              <a:t>).</a:t>
            </a:r>
            <a:endParaRPr lang="tr-TR" altLang="tr-TR" b="1" dirty="0">
              <a:solidFill>
                <a:srgbClr val="9900CC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b="1" dirty="0">
                <a:solidFill>
                  <a:srgbClr val="0070C0"/>
                </a:solidFill>
                <a:cs typeface="Arial" panose="020B0604020202020204" pitchFamily="34" charset="0"/>
              </a:rPr>
              <a:t>Büyük problem boyutlarına</a:t>
            </a:r>
            <a:r>
              <a:rPr lang="en-US" altLang="tr-TR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0070C0"/>
                </a:solidFill>
                <a:cs typeface="Arial" panose="020B0604020202020204" pitchFamily="34" charset="0"/>
              </a:rPr>
              <a:t>kolayca uyarlanır</a:t>
            </a:r>
            <a:r>
              <a:rPr lang="en-US" altLang="tr-TR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altLang="tr-TR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Çoğu sayısal</a:t>
            </a:r>
            <a:r>
              <a:rPr lang="en-US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ve </a:t>
            </a:r>
            <a:r>
              <a:rPr lang="en-US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bazı sayısal olmayan</a:t>
            </a:r>
            <a:r>
              <a:rPr lang="en-US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problem veri paralel forma çevrilebilmektedir</a:t>
            </a:r>
            <a:r>
              <a:rPr lang="en-US" altLang="tr-TR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tr-TR" sz="2400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tr-TR" sz="2400" dirty="0">
                <a:cs typeface="Arial" panose="020B0604020202020204" pitchFamily="34" charset="0"/>
              </a:rPr>
              <a:t>GPU’</a:t>
            </a:r>
            <a:r>
              <a:rPr lang="tr-TR" altLang="tr-TR" sz="2400" dirty="0">
                <a:cs typeface="Arial" panose="020B0604020202020204" pitchFamily="34" charset="0"/>
              </a:rPr>
              <a:t>larda kullanılmaktadır (gelecek haftalarda göreceğiz).</a:t>
            </a:r>
            <a:endParaRPr lang="en-US" altLang="tr-T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1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90F8C220-2EAA-446C-8907-DE3A3716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" y="2890663"/>
            <a:ext cx="8686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D868F9FD-9860-4093-9CC4-1E69340C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919" y="3142709"/>
            <a:ext cx="184020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dirty="0"/>
              <a:t> 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F3D3919-6763-457A-A839-9D9638DA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4" y="4325094"/>
            <a:ext cx="1447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2000" dirty="0"/>
              <a:t>İşlemciler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2ADCD-7B09-4DD1-B97E-731731C1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Örnek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87A90-7687-4514-8ADC-601D472DA5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Bir dizinin tüm elemanlarına sabit bir sayı eklemek</a:t>
            </a:r>
            <a:r>
              <a:rPr lang="en-US" altLang="tr-TR" sz="2400" dirty="0">
                <a:cs typeface="Arial" panose="020B0604020202020204" pitchFamily="34" charset="0"/>
              </a:rPr>
              <a:t>: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tr-TR" sz="2000" dirty="0">
                <a:cs typeface="Arial" panose="020B0604020202020204" pitchFamily="34" charset="0"/>
              </a:rPr>
              <a:t>a[i] = a[i] + k; </a:t>
            </a:r>
            <a:r>
              <a:rPr lang="tr-TR" altLang="tr-TR" sz="2000" dirty="0">
                <a:cs typeface="Arial" panose="020B0604020202020204" pitchFamily="34" charset="0"/>
              </a:rPr>
              <a:t>komutu bir çok işlemci tarafından aynı anda çalıştırılabilir</a:t>
            </a:r>
            <a:r>
              <a:rPr lang="en-US" altLang="tr-TR" sz="2000" dirty="0">
                <a:cs typeface="Arial" panose="020B0604020202020204" pitchFamily="34" charset="0"/>
              </a:rPr>
              <a:t>,</a:t>
            </a:r>
            <a:r>
              <a:rPr lang="en-US" altLang="tr-TR" sz="2000" b="1" dirty="0">
                <a:cs typeface="Arial" panose="020B0604020202020204" pitchFamily="34" charset="0"/>
              </a:rPr>
              <a:t> </a:t>
            </a:r>
            <a:r>
              <a:rPr lang="tr-TR" altLang="tr-TR" sz="2000" b="1" dirty="0">
                <a:cs typeface="Arial" panose="020B0604020202020204" pitchFamily="34" charset="0"/>
              </a:rPr>
              <a:t>her biri başka</a:t>
            </a:r>
            <a:r>
              <a:rPr lang="en-US" altLang="tr-TR" sz="2000" b="1" dirty="0">
                <a:cs typeface="Arial" panose="020B0604020202020204" pitchFamily="34" charset="0"/>
              </a:rPr>
              <a:t> i </a:t>
            </a:r>
            <a:r>
              <a:rPr lang="tr-TR" altLang="tr-TR" sz="2000" b="1" dirty="0">
                <a:cs typeface="Arial" panose="020B0604020202020204" pitchFamily="34" charset="0"/>
              </a:rPr>
              <a:t>indeks değerini işler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en-US" altLang="tr-TR" sz="2000" dirty="0">
                <a:cs typeface="Arial" panose="020B0604020202020204" pitchFamily="34" charset="0"/>
              </a:rPr>
              <a:t>(0&lt;i&lt;=n)</a:t>
            </a:r>
            <a:r>
              <a:rPr lang="tr-TR" altLang="tr-TR" sz="2000" dirty="0">
                <a:cs typeface="Arial" panose="020B0604020202020204" pitchFamily="34" charset="0"/>
              </a:rPr>
              <a:t>.</a:t>
            </a:r>
            <a:r>
              <a:rPr lang="en-US" altLang="tr-TR" sz="2000" dirty="0">
                <a:cs typeface="Arial" panose="020B0604020202020204" pitchFamily="34" charset="0"/>
              </a:rPr>
              <a:t>.</a:t>
            </a:r>
            <a:r>
              <a:rPr lang="en-US" altLang="tr-TR" sz="2600" dirty="0">
                <a:cs typeface="Arial" panose="020B0604020202020204" pitchFamily="34" charset="0"/>
              </a:rPr>
              <a:t> </a:t>
            </a:r>
            <a:r>
              <a:rPr lang="tr-TR" altLang="tr-TR" sz="26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</a:t>
            </a:r>
            <a:r>
              <a:rPr lang="en-US" altLang="tr-TR" sz="26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</a:t>
            </a:r>
            <a:endParaRPr lang="tr-TR" altLang="tr-TR" sz="2600" b="1" dirty="0">
              <a:solidFill>
                <a:srgbClr val="FF0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274320" lvl="1" indent="0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</a:t>
            </a:r>
            <a:r>
              <a:rPr lang="en-US" altLang="tr-TR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for (i = 0; i &lt; n;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</a:t>
            </a:r>
            <a:r>
              <a:rPr lang="tr-TR" altLang="tr-TR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  			</a:t>
            </a:r>
            <a:r>
              <a:rPr lang="en-US" altLang="tr-TR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a[i] = a[i] + 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000" b="1" dirty="0">
              <a:solidFill>
                <a:srgbClr val="FF0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tr-TR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C09D14-55ED-4A6E-B909-EC06E15C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forall yapısı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47DB25E-D67C-4F2B-A729-A63EC39C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600F37-DE51-4969-A08C-AEBA168809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Veri paralel işlemleri tanımlamak için özel bir </a:t>
            </a:r>
            <a:r>
              <a:rPr lang="en-US" altLang="tr-TR" sz="2400" dirty="0">
                <a:cs typeface="Arial" panose="020B0604020202020204" pitchFamily="34" charset="0"/>
              </a:rPr>
              <a:t>“</a:t>
            </a:r>
            <a:r>
              <a:rPr lang="tr-TR" altLang="tr-TR" sz="2400" dirty="0">
                <a:cs typeface="Arial" panose="020B0604020202020204" pitchFamily="34" charset="0"/>
              </a:rPr>
              <a:t>paralel</a:t>
            </a:r>
            <a:r>
              <a:rPr lang="en-US" altLang="tr-TR" sz="2400" dirty="0">
                <a:cs typeface="Arial" panose="020B0604020202020204" pitchFamily="34" charset="0"/>
              </a:rPr>
              <a:t>” </a:t>
            </a:r>
            <a:r>
              <a:rPr lang="tr-TR" altLang="tr-TR" sz="2400" dirty="0">
                <a:cs typeface="Arial" panose="020B0604020202020204" pitchFamily="34" charset="0"/>
              </a:rPr>
              <a:t>yapıdır:</a:t>
            </a:r>
            <a:endParaRPr lang="en-US" altLang="tr-TR" sz="2400" dirty="0"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Örnek</a:t>
            </a:r>
            <a:endParaRPr lang="en-US" altLang="tr-T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tr-TR" sz="2400" b="1" dirty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tr-TR" sz="2400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forall (i = 0; i &lt; n; i++)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		body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	}</a:t>
            </a:r>
          </a:p>
          <a:p>
            <a:pPr>
              <a:spcBef>
                <a:spcPct val="0"/>
              </a:spcBef>
            </a:pPr>
            <a:endParaRPr lang="en-US" altLang="tr-TR" sz="2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Gövdedeki komutların aynı anda çalışması için </a:t>
            </a:r>
            <a:r>
              <a:rPr lang="en-US" altLang="tr-TR" sz="2400" i="1" dirty="0">
                <a:cs typeface="Arial" panose="020B0604020202020204" pitchFamily="34" charset="0"/>
              </a:rPr>
              <a:t>n </a:t>
            </a:r>
            <a:r>
              <a:rPr lang="tr-TR" altLang="tr-TR" sz="2400" dirty="0">
                <a:cs typeface="Arial" panose="020B0604020202020204" pitchFamily="34" charset="0"/>
              </a:rPr>
              <a:t>kopyası yaratılır.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Döngü değişkeni </a:t>
            </a:r>
            <a:r>
              <a:rPr lang="tr-TR" altLang="tr-TR" sz="2400" b="1" i="1" dirty="0">
                <a:cs typeface="Arial" panose="020B0604020202020204" pitchFamily="34" charset="0"/>
              </a:rPr>
              <a:t>i </a:t>
            </a:r>
            <a:r>
              <a:rPr lang="tr-TR" altLang="tr-TR" sz="2400" dirty="0">
                <a:cs typeface="Arial" panose="020B0604020202020204" pitchFamily="34" charset="0"/>
              </a:rPr>
              <a:t>'nin her kopyada farklı değerle çalışması sağlanır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tr-TR" altLang="tr-TR" sz="2400" dirty="0">
                <a:cs typeface="Arial" panose="020B0604020202020204" pitchFamily="34" charset="0"/>
              </a:rPr>
              <a:t>ilk kopyada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b="1" i="1" dirty="0">
                <a:cs typeface="Arial" panose="020B0604020202020204" pitchFamily="34" charset="0"/>
              </a:rPr>
              <a:t>i</a:t>
            </a:r>
            <a:r>
              <a:rPr lang="en-US" altLang="tr-TR" sz="2400" b="1" dirty="0">
                <a:cs typeface="Arial" panose="020B0604020202020204" pitchFamily="34" charset="0"/>
              </a:rPr>
              <a:t> </a:t>
            </a:r>
            <a:r>
              <a:rPr lang="en-US" altLang="tr-TR" sz="2400" dirty="0">
                <a:cs typeface="Arial" panose="020B0604020202020204" pitchFamily="34" charset="0"/>
              </a:rPr>
              <a:t>= 0, </a:t>
            </a:r>
            <a:r>
              <a:rPr lang="tr-TR" altLang="tr-TR" sz="2400" dirty="0">
                <a:cs typeface="Arial" panose="020B0604020202020204" pitchFamily="34" charset="0"/>
              </a:rPr>
              <a:t>sonrakinde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b="1" i="1" dirty="0">
                <a:cs typeface="Arial" panose="020B0604020202020204" pitchFamily="34" charset="0"/>
              </a:rPr>
              <a:t>i</a:t>
            </a:r>
            <a:r>
              <a:rPr lang="en-US" altLang="tr-TR" sz="2400" b="1" dirty="0">
                <a:cs typeface="Arial" panose="020B0604020202020204" pitchFamily="34" charset="0"/>
              </a:rPr>
              <a:t> </a:t>
            </a:r>
            <a:r>
              <a:rPr lang="en-US" altLang="tr-TR" sz="2400" dirty="0">
                <a:cs typeface="Arial" panose="020B0604020202020204" pitchFamily="34" charset="0"/>
              </a:rPr>
              <a:t>= 1</a:t>
            </a:r>
            <a:r>
              <a:rPr lang="tr-TR" altLang="tr-TR" sz="2400" dirty="0">
                <a:cs typeface="Arial" panose="020B0604020202020204" pitchFamily="34" charset="0"/>
              </a:rPr>
              <a:t> ...</a:t>
            </a:r>
            <a:endParaRPr lang="en-US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Bir dizinin her bir elemanına sabit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k</a:t>
            </a:r>
            <a:r>
              <a:rPr lang="en-US" altLang="tr-TR" sz="2400" b="1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değeri eklemek için:</a:t>
            </a:r>
            <a:endParaRPr lang="en-US" altLang="tr-TR" sz="2400" dirty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		</a:t>
            </a: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forall (i = 0; i &lt; n; i++)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			a[i] = a[i] + k;</a:t>
            </a:r>
          </a:p>
          <a:p>
            <a:pPr>
              <a:spcBef>
                <a:spcPct val="0"/>
              </a:spcBef>
            </a:pPr>
            <a:endParaRPr lang="en-US" altLang="tr-TR" sz="2400" dirty="0"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6CCAB-EBA2-4116-8667-F24F664E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Veri Paralel "Daha Önceki Toplamlar" Problemi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3CB57-3E9E-4A99-BDB8-C6ACF932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9EB26-3075-4C5A-ACF1-AC5D462E14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Verilen bir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0</a:t>
            </a:r>
            <a:r>
              <a:rPr lang="en-US" altLang="tr-TR" sz="2400" dirty="0">
                <a:cs typeface="Arial" panose="020B0604020202020204" pitchFamily="34" charset="0"/>
              </a:rPr>
              <a:t>, …,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n</a:t>
            </a:r>
            <a:r>
              <a:rPr lang="en-US" altLang="tr-TR" sz="2400" baseline="-25000" dirty="0">
                <a:cs typeface="Arial" panose="020B0604020202020204" pitchFamily="34" charset="0"/>
              </a:rPr>
              <a:t>-1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tr-TR" altLang="tr-TR" sz="2400" dirty="0">
                <a:cs typeface="Arial" panose="020B0604020202020204" pitchFamily="34" charset="0"/>
              </a:rPr>
              <a:t>sayıları listesi için parçalı toplamlar alınacaktır</a:t>
            </a:r>
            <a:r>
              <a:rPr lang="en-US" altLang="tr-TR" sz="2400" dirty="0">
                <a:cs typeface="Arial" panose="020B0604020202020204" pitchFamily="34" charset="0"/>
              </a:rPr>
              <a:t>:</a:t>
            </a:r>
            <a:br>
              <a:rPr lang="tr-TR" altLang="tr-TR" sz="2400" dirty="0">
                <a:cs typeface="Arial" panose="020B0604020202020204" pitchFamily="34" charset="0"/>
              </a:rPr>
            </a:b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i="1" dirty="0">
                <a:cs typeface="Arial" panose="020B0604020202020204" pitchFamily="34" charset="0"/>
              </a:rPr>
              <a:t>			x</a:t>
            </a:r>
            <a:r>
              <a:rPr lang="en-US" altLang="tr-TR" sz="2400" baseline="-25000" dirty="0">
                <a:cs typeface="Arial" panose="020B0604020202020204" pitchFamily="34" charset="0"/>
              </a:rPr>
              <a:t>0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i="1" dirty="0">
                <a:cs typeface="Arial" panose="020B0604020202020204" pitchFamily="34" charset="0"/>
              </a:rPr>
              <a:t>+ x</a:t>
            </a:r>
            <a:r>
              <a:rPr lang="en-US" altLang="tr-TR" sz="2400" baseline="-25000" dirty="0">
                <a:cs typeface="Arial" panose="020B0604020202020204" pitchFamily="34" charset="0"/>
              </a:rPr>
              <a:t>1</a:t>
            </a:r>
            <a:r>
              <a:rPr lang="en-US" altLang="tr-TR" sz="24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i="1" dirty="0">
                <a:cs typeface="Arial" panose="020B0604020202020204" pitchFamily="34" charset="0"/>
              </a:rPr>
              <a:t>			x</a:t>
            </a:r>
            <a:r>
              <a:rPr lang="en-US" altLang="tr-TR" sz="2400" baseline="-25000" dirty="0">
                <a:cs typeface="Arial" panose="020B0604020202020204" pitchFamily="34" charset="0"/>
              </a:rPr>
              <a:t>0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1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2</a:t>
            </a:r>
            <a:r>
              <a:rPr lang="en-US" altLang="tr-TR" sz="24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i="1" dirty="0">
                <a:cs typeface="Arial" panose="020B0604020202020204" pitchFamily="34" charset="0"/>
              </a:rPr>
              <a:t>			x</a:t>
            </a:r>
            <a:r>
              <a:rPr lang="en-US" altLang="tr-TR" sz="2400" baseline="-25000" dirty="0">
                <a:cs typeface="Arial" panose="020B0604020202020204" pitchFamily="34" charset="0"/>
              </a:rPr>
              <a:t>0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1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2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3</a:t>
            </a:r>
            <a:r>
              <a:rPr lang="en-US" altLang="tr-TR" sz="24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i="1" dirty="0">
                <a:cs typeface="Arial" panose="020B0604020202020204" pitchFamily="34" charset="0"/>
              </a:rPr>
              <a:t>			x</a:t>
            </a:r>
            <a:r>
              <a:rPr lang="en-US" altLang="tr-TR" sz="2400" baseline="-25000" dirty="0">
                <a:cs typeface="Arial" panose="020B0604020202020204" pitchFamily="34" charset="0"/>
              </a:rPr>
              <a:t>0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1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2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3</a:t>
            </a:r>
            <a:r>
              <a:rPr lang="en-US" altLang="tr-TR" sz="2400" dirty="0">
                <a:cs typeface="Arial" panose="020B0604020202020204" pitchFamily="34" charset="0"/>
              </a:rPr>
              <a:t> +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baseline="-25000" dirty="0">
                <a:cs typeface="Arial" panose="020B0604020202020204" pitchFamily="34" charset="0"/>
              </a:rPr>
              <a:t>4</a:t>
            </a:r>
            <a:r>
              <a:rPr lang="en-US" altLang="tr-TR" sz="24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dirty="0">
                <a:cs typeface="Arial" panose="020B0604020202020204" pitchFamily="34" charset="0"/>
              </a:rPr>
              <a:t>			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Tekrar tekrar hesaplamalar yerine, diğer toplamların dağıtılması ile çözülebilir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Çok yaygındır</a:t>
            </a:r>
            <a:r>
              <a:rPr lang="en-US" altLang="tr-TR" sz="2400" dirty="0">
                <a:cs typeface="Arial" panose="020B0604020202020204" pitchFamily="34" charset="0"/>
              </a:rPr>
              <a:t>. </a:t>
            </a:r>
            <a:r>
              <a:rPr lang="tr-TR" altLang="tr-TR" sz="2400" dirty="0">
                <a:cs typeface="Arial" panose="020B0604020202020204" pitchFamily="34" charset="0"/>
              </a:rPr>
              <a:t>Alandaki pratik uygulamaları;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işlemci atama,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veri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sıkıştırma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tr-TR" altLang="tr-TR" sz="2400" dirty="0">
                <a:cs typeface="Arial" panose="020B0604020202020204" pitchFamily="34" charset="0"/>
              </a:rPr>
              <a:t>sıralama ve polinom-denklem çözümü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78DF80-4A09-4D90-85D3-DDA18F94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90600"/>
          </a:xfrm>
        </p:spPr>
        <p:txBody>
          <a:bodyPr>
            <a:normAutofit/>
          </a:bodyPr>
          <a:lstStyle/>
          <a:p>
            <a:r>
              <a:rPr lang="tr-TR" sz="2600" dirty="0"/>
              <a:t>Daha Önceki Toplamlar için Veri Paralel Yöntem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517B5-7760-4AE2-8045-DB7826E5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A013D1-8166-4F41-A468-EE4A804B1EA5}"/>
              </a:ext>
            </a:extLst>
          </p:cNvPr>
          <p:cNvGrpSpPr/>
          <p:nvPr/>
        </p:nvGrpSpPr>
        <p:grpSpPr>
          <a:xfrm>
            <a:off x="-76200" y="609600"/>
            <a:ext cx="9296400" cy="6172200"/>
            <a:chOff x="-76200" y="609600"/>
            <a:chExt cx="9296400" cy="6172200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57164E9-EE80-4DB2-BFD0-F3611E49F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609600"/>
              <a:ext cx="8693150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3895B1FD-081C-42C2-BDBE-7A75503CC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6925"/>
              <a:ext cx="12192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Sayılar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310F548-86C3-413B-BE7F-E20357278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14550"/>
              <a:ext cx="12192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Adım 1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40C0622C-CF86-4CC0-A8DE-8414DA2B5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486150"/>
              <a:ext cx="12192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Adım 2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7B6FF93-BCAF-4BB3-AF37-203D8D815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00600"/>
              <a:ext cx="12192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Adım 3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03B3F4EF-A133-48F0-8022-D9B4F69D9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200" y="6153150"/>
              <a:ext cx="1295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Son Adım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678A046F-0D89-4A22-8EFE-B935B3AA4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1581150"/>
              <a:ext cx="914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Topla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2EFE2B56-3E54-40FF-AABF-3BCAB0BD9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2952750"/>
              <a:ext cx="914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Topla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66441AC4-5ED1-477C-938B-26D7556F7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4324350"/>
              <a:ext cx="914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Topla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BBF107BE-DF48-4E30-AB01-B78ACCAAA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5695950"/>
              <a:ext cx="914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 dirty="0"/>
                <a:t>Topla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0102F-802C-4FC2-B8C0-70DC25DF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Seri ve Paralel kod</a:t>
            </a:r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0CE73C-D9D0-46D7-90D3-E20344E7BC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for (j = 0, j &lt; log(n); j++) 	/*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Adımlar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 /*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	for (i = 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j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; i &lt; n; i++) 	/*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Birikimli toplam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 */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		x[i] = x[i] + x[i + 2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j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];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9FB8CD">
                  <a:lumMod val="75000"/>
                </a:srgbClr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forall 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kullanan paralel kod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anose="020B0609020204030204" pitchFamily="49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for (j=0, j&lt; log(n); j++) 	/*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Adımlar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 */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	forall (i = 0; i &lt; n; i++) /*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Birikimli toplam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 */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8" algn="l"/>
                <a:tab pos="9144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		if (i &gt;= 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j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) x[i] = x[i] + x[i + 2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j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+mn-cs"/>
              </a:rPr>
              <a:t>];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C6CD3-8DE7-451A-80EA-C234BC36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Senkron Yinelemeler (Senkron Paralellik)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C39C4-893C-4B9E-8B70-A00A928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B0FFD-F723-4DD6-90AB-DEB9F005BF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Her yineleme bir çok sürecin bileşimidir. Bu süreçler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yinelemenin başında birlikte çalışmaya başlarlar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. </a:t>
            </a:r>
            <a:endParaRPr kumimoji="0" lang="tr-TR" alt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defRPr/>
            </a:pPr>
            <a:r>
              <a:rPr kumimoji="0" lang="tr-TR" alt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Sonraki yineleme</a:t>
            </a:r>
            <a:r>
              <a:rPr kumimoji="0" lang="en-US" alt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tr-TR" alt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de öncekindeki işlemler bitene dek başlayamaz</a:t>
            </a:r>
            <a:r>
              <a:rPr kumimoji="0" lang="en-US" alt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endParaRPr kumimoji="0" lang="en-US" alt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endParaRPr kumimoji="0" lang="en-US" alt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forall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yapısı kullanılırsa</a:t>
            </a:r>
            <a:r>
              <a:rPr kumimoji="0" lang="en-US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kumimoji="0" lang="en-US" alt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for (j = 0; j &lt; n; j++)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	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/*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 Her senkron yineleme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 */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forall (i = 0; i &lt; N; i++) {  /*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N 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işlemci </a:t>
            </a:r>
            <a:b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						kullanılarak 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*/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body(i);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	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/* 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paralel işlenir 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*/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kumimoji="0" lang="en-US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9EE23-1283-4D26-B685-7EEB6A61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Senkron Yinelemeler (Senkron Paralellik)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7E099-B80B-4003-99B6-3AD13382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3EAF0-F2E2-461E-92CC-999B518A39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Mesaj geçişli engel (barrier) kullanırsak:</a:t>
            </a:r>
          </a:p>
          <a:p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for (j = 0; j &lt; n; j++) { /* Her senkron yineleme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	i = myrank;		  /* Hangi i kullanılacak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	body(i);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	barrier(mygroup);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0A5B7FB6-9415-4E19-91CB-1A8B151F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19238"/>
            <a:ext cx="54102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>
            <a:extLst>
              <a:ext uri="{FF2B5EF4-FFF2-40B4-BE49-F238E27FC236}">
                <a16:creationId xmlns:a16="http://schemas.microsoft.com/office/drawing/2014/main" id="{58534AA3-5130-4B37-BE2A-FC5D8610F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3502025"/>
            <a:ext cx="7413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400" dirty="0"/>
              <a:t>Zaman</a:t>
            </a:r>
          </a:p>
        </p:txBody>
      </p:sp>
      <p:sp>
        <p:nvSpPr>
          <p:cNvPr id="6151" name="TextBox 6">
            <a:extLst>
              <a:ext uri="{FF2B5EF4-FFF2-40B4-BE49-F238E27FC236}">
                <a16:creationId xmlns:a16="http://schemas.microsoft.com/office/drawing/2014/main" id="{1D6486F3-4480-4659-A052-B16E89960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2646363"/>
            <a:ext cx="6921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1400" dirty="0"/>
              <a:t>Aktif</a:t>
            </a:r>
          </a:p>
        </p:txBody>
      </p:sp>
      <p:sp>
        <p:nvSpPr>
          <p:cNvPr id="6152" name="TextBox 7">
            <a:extLst>
              <a:ext uri="{FF2B5EF4-FFF2-40B4-BE49-F238E27FC236}">
                <a16:creationId xmlns:a16="http://schemas.microsoft.com/office/drawing/2014/main" id="{88F1DFA9-9FC9-4FC2-B200-7D562FE4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3654425"/>
            <a:ext cx="6921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1400" dirty="0"/>
              <a:t>Bekler</a:t>
            </a:r>
          </a:p>
        </p:txBody>
      </p:sp>
      <p:sp>
        <p:nvSpPr>
          <p:cNvPr id="6153" name="TextBox 8">
            <a:extLst>
              <a:ext uri="{FF2B5EF4-FFF2-40B4-BE49-F238E27FC236}">
                <a16:creationId xmlns:a16="http://schemas.microsoft.com/office/drawing/2014/main" id="{CE33B25D-C940-4D3C-8434-13468528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1371600"/>
            <a:ext cx="9477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1600" dirty="0"/>
              <a:t>Süreçler</a:t>
            </a:r>
          </a:p>
        </p:txBody>
      </p:sp>
      <p:sp>
        <p:nvSpPr>
          <p:cNvPr id="6154" name="TextBox 9">
            <a:extLst>
              <a:ext uri="{FF2B5EF4-FFF2-40B4-BE49-F238E27FC236}">
                <a16:creationId xmlns:a16="http://schemas.microsoft.com/office/drawing/2014/main" id="{3BE764AD-0761-4D00-A0AC-CB1874E8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3713163"/>
            <a:ext cx="11287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r-TR" altLang="tr-TR" sz="1400" b="1" dirty="0">
                <a:solidFill>
                  <a:srgbClr val="FF0000"/>
                </a:solidFill>
              </a:rPr>
              <a:t>Çekilen 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B78C2-60B9-4569-935F-839BF700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Set / Engel Çekme (Barrier)</a:t>
            </a:r>
            <a:br>
              <a:rPr lang="tr-TR" dirty="0"/>
            </a:br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B30BD-DEBF-4C92-9BF1-732D102A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174B3-27B0-4F24-817C-57DE1AC73F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>
            <a:normAutofit/>
          </a:bodyPr>
          <a:lstStyle/>
          <a:p>
            <a:r>
              <a:rPr lang="tr-TR" dirty="0"/>
              <a:t>Süreçleri senkronize etmek için basit bir mekanizmadır.</a:t>
            </a:r>
          </a:p>
          <a:p>
            <a:pPr lvl="1"/>
            <a:r>
              <a:rPr lang="tr-TR" dirty="0"/>
              <a:t>Tüm süreçlerin birlikte ulaşmaları gereken bir </a:t>
            </a:r>
            <a:br>
              <a:rPr lang="tr-TR" dirty="0"/>
            </a:br>
            <a:r>
              <a:rPr lang="tr-TR" dirty="0"/>
              <a:t>nokta eklenir.</a:t>
            </a:r>
          </a:p>
          <a:p>
            <a:r>
              <a:rPr lang="tr-TR" dirty="0"/>
              <a:t>Herkes bu noktaya </a:t>
            </a:r>
            <a:br>
              <a:rPr lang="tr-TR" dirty="0"/>
            </a:br>
            <a:r>
              <a:rPr lang="tr-TR" dirty="0"/>
              <a:t>ulaştığında hepsi </a:t>
            </a:r>
            <a:br>
              <a:rPr lang="tr-TR" dirty="0"/>
            </a:br>
            <a:r>
              <a:rPr lang="tr-TR" dirty="0"/>
              <a:t>birden harekete geçerler (bazen de belli sayıda sürecin bu noktaya </a:t>
            </a:r>
            <a:br>
              <a:rPr lang="tr-TR" dirty="0"/>
            </a:br>
            <a:r>
              <a:rPr lang="tr-TR" dirty="0"/>
              <a:t>ulaşması durumunda </a:t>
            </a:r>
            <a:br>
              <a:rPr lang="tr-TR" dirty="0"/>
            </a:br>
            <a:r>
              <a:rPr lang="tr-TR" dirty="0"/>
              <a:t>devam edilebilir).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1C93FD-9F1A-4046-B2A4-E420BE62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Bir Başka Tümüyle Senkron </a:t>
            </a:r>
            <a:br>
              <a:rPr lang="tr-TR" dirty="0"/>
            </a:br>
            <a:r>
              <a:rPr lang="tr-TR" dirty="0"/>
              <a:t>Hesaplama Örneği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328FE-8688-4B37-B4A8-DDE761F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B71CE0-23AF-4723-82E9-FEF105358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Yineleme yoluyla </a:t>
            </a:r>
            <a:r>
              <a:rPr lang="tr-TR" altLang="tr-TR" sz="2400" b="1" dirty="0">
                <a:cs typeface="Arial" panose="020B0604020202020204" pitchFamily="34" charset="0"/>
              </a:rPr>
              <a:t>Bir Genel Doğrusal Denklem Çözümü (</a:t>
            </a:r>
            <a:r>
              <a:rPr lang="tr-TR" altLang="tr-TR" sz="2400" i="1" dirty="0">
                <a:cs typeface="Arial" panose="020B0604020202020204" pitchFamily="34" charset="0"/>
              </a:rPr>
              <a:t>n </a:t>
            </a:r>
            <a:r>
              <a:rPr lang="tr-TR" altLang="tr-TR" sz="2400" dirty="0">
                <a:cs typeface="Arial" panose="020B0604020202020204" pitchFamily="34" charset="0"/>
              </a:rPr>
              <a:t>bilinmeyenli, </a:t>
            </a:r>
            <a:r>
              <a:rPr lang="tr-TR" altLang="tr-TR" sz="2400" i="1" dirty="0">
                <a:cs typeface="Arial" panose="020B0604020202020204" pitchFamily="34" charset="0"/>
              </a:rPr>
              <a:t>n</a:t>
            </a:r>
            <a:r>
              <a:rPr lang="tr-TR" altLang="tr-TR" sz="2400" dirty="0">
                <a:cs typeface="Arial" panose="020B0604020202020204" pitchFamily="34" charset="0"/>
              </a:rPr>
              <a:t> eşitlik) aşağıdaki formda verilsin:</a:t>
            </a:r>
          </a:p>
          <a:p>
            <a:pPr>
              <a:spcBef>
                <a:spcPct val="0"/>
              </a:spcBef>
            </a:pPr>
            <a:endParaRPr lang="tr-TR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tr-TR" altLang="tr-TR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sz="2000" dirty="0">
                <a:cs typeface="Arial" panose="020B0604020202020204" pitchFamily="34" charset="0"/>
              </a:rPr>
              <a:t>B</a:t>
            </a:r>
            <a:r>
              <a:rPr lang="pt-BR" altLang="tr-TR" sz="2000" dirty="0">
                <a:cs typeface="Arial" panose="020B0604020202020204" pitchFamily="34" charset="0"/>
              </a:rPr>
              <a:t>urada bilinmeyenler: x0, x1, x2, … xn-1 (0 &lt;= i &lt; n).</a:t>
            </a:r>
            <a:endParaRPr lang="en-US" altLang="tr-TR" sz="2000" dirty="0"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D431938-D827-4EAD-BF3A-E2073EAE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17899"/>
            <a:ext cx="76962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6815D5-A801-44FF-BE70-1871F1CA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8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BB3199-410B-4C46-9193-3838ACF8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Doğrusal Denklem Çözümü Örneği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5A56E-4AEB-4F1F-8506-AC56F5C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E7734-33FC-4F6A-87C4-FF0B92018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52" y="2379737"/>
            <a:ext cx="110799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	</a:t>
            </a:r>
            <a:endParaRPr lang="en-US" altLang="tr-TR" sz="2400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7FF0D-62FA-43C3-A731-72269D7A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2" y="2265338"/>
            <a:ext cx="110799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	</a:t>
            </a:r>
            <a:endParaRPr lang="en-US" altLang="tr-TR" sz="2400" dirty="0"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246E1-57E2-490A-A6A7-F1EA4F38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561482"/>
            <a:ext cx="20313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veya		</a:t>
            </a:r>
            <a:endParaRPr lang="en-US" altLang="tr-TR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9FEA6-D2EB-4A81-BE71-48C412D9EA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27544"/>
            <a:ext cx="8229600" cy="5297800"/>
          </a:xfrm>
        </p:spPr>
        <p:txBody>
          <a:bodyPr>
            <a:normAutofit/>
          </a:bodyPr>
          <a:lstStyle/>
          <a:p>
            <a:r>
              <a:rPr lang="tr-TR" dirty="0"/>
              <a:t>Burada i 'inci eşitlik:</a:t>
            </a:r>
          </a:p>
          <a:p>
            <a:endParaRPr lang="tr-TR" dirty="0"/>
          </a:p>
          <a:p>
            <a:r>
              <a:rPr lang="tr-TR" altLang="tr-TR" sz="2400" dirty="0">
                <a:cs typeface="Arial" panose="020B0604020202020204" pitchFamily="34" charset="0"/>
              </a:rPr>
              <a:t>yeniden düzenlenirse</a:t>
            </a:r>
            <a:r>
              <a:rPr lang="en-US" altLang="tr-TR" sz="2400" dirty="0">
                <a:cs typeface="Arial" panose="020B0604020202020204" pitchFamily="34" charset="0"/>
              </a:rPr>
              <a:t>:</a:t>
            </a:r>
            <a:endParaRPr lang="tr-TR" altLang="tr-TR" sz="2400" dirty="0">
              <a:cs typeface="Arial" panose="020B0604020202020204" pitchFamily="34" charset="0"/>
            </a:endParaRPr>
          </a:p>
          <a:p>
            <a:endParaRPr lang="tr-TR" altLang="tr-TR" dirty="0">
              <a:cs typeface="Arial" panose="020B0604020202020204" pitchFamily="34" charset="0"/>
            </a:endParaRPr>
          </a:p>
          <a:p>
            <a:endParaRPr lang="tr-TR" altLang="tr-TR" sz="2400" dirty="0">
              <a:cs typeface="Arial" panose="020B0604020202020204" pitchFamily="34" charset="0"/>
            </a:endParaRPr>
          </a:p>
          <a:p>
            <a:endParaRPr lang="tr-TR" altLang="tr-TR" dirty="0">
              <a:cs typeface="Arial" panose="020B0604020202020204" pitchFamily="34" charset="0"/>
            </a:endParaRPr>
          </a:p>
          <a:p>
            <a:endParaRPr lang="tr-TR" altLang="tr-TR" sz="2400" dirty="0">
              <a:cs typeface="Arial" panose="020B0604020202020204" pitchFamily="34" charset="0"/>
            </a:endParaRPr>
          </a:p>
          <a:p>
            <a:endParaRPr lang="tr-TR" altLang="tr-TR" dirty="0">
              <a:cs typeface="Arial" panose="020B0604020202020204" pitchFamily="34" charset="0"/>
            </a:endParaRPr>
          </a:p>
          <a:p>
            <a:pPr lvl="1"/>
            <a:r>
              <a:rPr lang="tr-TR" altLang="tr-TR" sz="2000" dirty="0">
                <a:cs typeface="Arial" panose="020B0604020202020204" pitchFamily="34" charset="0"/>
              </a:rPr>
              <a:t>Bu eşitlik bize</a:t>
            </a:r>
            <a:r>
              <a:rPr lang="en-US" altLang="tr-TR" sz="2000" dirty="0">
                <a:cs typeface="Arial" panose="020B0604020202020204" pitchFamily="34" charset="0"/>
              </a:rPr>
              <a:t> </a:t>
            </a:r>
            <a:r>
              <a:rPr lang="en-US" altLang="tr-TR" sz="2000" i="1" dirty="0">
                <a:cs typeface="Arial" panose="020B0604020202020204" pitchFamily="34" charset="0"/>
              </a:rPr>
              <a:t>x</a:t>
            </a:r>
            <a:r>
              <a:rPr lang="en-US" altLang="tr-TR" sz="2000" i="1" baseline="-25000" dirty="0">
                <a:cs typeface="Arial" panose="020B0604020202020204" pitchFamily="34" charset="0"/>
              </a:rPr>
              <a:t>i</a:t>
            </a:r>
            <a:r>
              <a:rPr lang="en-US" altLang="tr-TR" sz="2000" i="1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cs typeface="Arial" panose="020B0604020202020204" pitchFamily="34" charset="0"/>
              </a:rPr>
              <a:t>terimini buldurur</a:t>
            </a:r>
            <a:r>
              <a:rPr lang="en-US" altLang="tr-TR" sz="2000" dirty="0">
                <a:cs typeface="Arial" panose="020B0604020202020204" pitchFamily="34" charset="0"/>
              </a:rPr>
              <a:t>.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altLang="tr-TR" sz="2000" dirty="0">
                <a:cs typeface="Arial" panose="020B0604020202020204" pitchFamily="34" charset="0"/>
              </a:rPr>
              <a:t>Bu durumda yineleme yoluyla her bilinmeyen yaklaşık olarak bulunabilir</a:t>
            </a:r>
            <a:r>
              <a:rPr lang="en-US" altLang="tr-TR" sz="2000" dirty="0">
                <a:cs typeface="Arial" panose="020B0604020202020204" pitchFamily="34" charset="0"/>
              </a:rPr>
              <a:t>.</a:t>
            </a:r>
            <a:endParaRPr lang="en-US" altLang="tr-T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32A16A-D911-497E-A51C-5AF6DA11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Jacobi Yinelemeleri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E2922-92FF-41A8-8790-EE6E9733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56A51-9E3F-479D-A85F-D76D3CB69D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Tüm x değerleri </a:t>
            </a:r>
            <a:r>
              <a:rPr lang="tr-TR" b="1" dirty="0">
                <a:solidFill>
                  <a:srgbClr val="FF0000"/>
                </a:solidFill>
              </a:rPr>
              <a:t>birlikte güncellenirler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İspatlanabilir ki Jacobi metodu eğer köşegen değerleri mutlak değer olarak satırdaki diğer değerlerin toplamından büyükse (a dizisi "diagonally dominant " ise) sonuca yakınsayacaktır, yani: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Bu koşul yeterli ama gerekli bir koşul değildir.</a:t>
            </a:r>
          </a:p>
          <a:p>
            <a:endParaRPr lang="tr-TR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7EAE2E0-528F-4A13-A404-D89A6FE4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5F51C6-C3DC-4452-91F3-8374144A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Bitiş Koşulu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AD32AF-EF21-4DE2-87BA-2319BF6F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6C166-80EA-4AC2-8637-BD89AB567D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sz="2400" dirty="0">
                <a:cs typeface="Arial" panose="020B0604020202020204" pitchFamily="34" charset="0"/>
              </a:rPr>
              <a:t>Çözüm için temel bir yaklaşım her seferde önceki değerle karşılaştırmadır</a:t>
            </a:r>
            <a:r>
              <a:rPr lang="en-US" altLang="tr-TR" sz="2400" dirty="0">
                <a:cs typeface="Arial" panose="020B0604020202020204" pitchFamily="34" charset="0"/>
              </a:rPr>
              <a:t>. </a:t>
            </a:r>
            <a:endParaRPr lang="tr-TR" altLang="tr-TR" sz="2400" dirty="0">
              <a:cs typeface="Arial" panose="020B0604020202020204" pitchFamily="34" charset="0"/>
            </a:endParaRPr>
          </a:p>
          <a:p>
            <a:r>
              <a:rPr lang="tr-TR" altLang="tr-TR" sz="2400" dirty="0">
                <a:cs typeface="Arial" panose="020B0604020202020204" pitchFamily="34" charset="0"/>
              </a:rPr>
              <a:t>Tüm değerler verilen bir hata oranından küçükse işlem durdurulur, yani </a:t>
            </a:r>
            <a:r>
              <a:rPr lang="tr-TR" altLang="tr-TR" sz="2400" i="1" dirty="0">
                <a:cs typeface="Arial" panose="020B0604020202020204" pitchFamily="34" charset="0"/>
              </a:rPr>
              <a:t>t</a:t>
            </a:r>
            <a:r>
              <a:rPr lang="tr-TR" altLang="tr-TR" sz="2400" dirty="0">
                <a:cs typeface="Arial" panose="020B0604020202020204" pitchFamily="34" charset="0"/>
              </a:rPr>
              <a:t> 'inci yinelemede</a:t>
            </a:r>
            <a:endParaRPr lang="en-US" altLang="tr-TR" sz="2400" dirty="0"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altLang="tr-TR" sz="2400" dirty="0">
                <a:cs typeface="Arial" panose="020B0604020202020204" pitchFamily="34" charset="0"/>
              </a:rPr>
              <a:t>karşılaştırması yapılır. </a:t>
            </a: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Fakat bu işlem sonucun doğruluğunu garantilemez</a:t>
            </a:r>
            <a:r>
              <a:rPr lang="en-US" altLang="tr-TR" sz="24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tr-TR" altLang="tr-TR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tr-TR" altLang="tr-TR" sz="2400" dirty="0">
                <a:cs typeface="Arial" panose="020B0604020202020204" pitchFamily="34" charset="0"/>
              </a:rPr>
              <a:t>Çünkü bu kontrolle elde edilen bir yaklaşımdır.</a:t>
            </a:r>
            <a:br>
              <a:rPr lang="tr-TR" altLang="tr-TR" sz="2400" dirty="0">
                <a:cs typeface="Arial" panose="020B0604020202020204" pitchFamily="34" charset="0"/>
              </a:rPr>
            </a:br>
            <a:r>
              <a:rPr lang="tr-TR" altLang="tr-TR" sz="2400" dirty="0">
                <a:cs typeface="Arial" panose="020B0604020202020204" pitchFamily="34" charset="0"/>
              </a:rPr>
              <a:t>Hata toleransı büyükse işlem hızlı biter ama eksik kalır.</a:t>
            </a:r>
            <a:endParaRPr lang="en-US" altLang="tr-T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BB6257A-46C3-44C2-A76C-5B6D82A6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47417"/>
            <a:ext cx="4952092" cy="11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D2547-F06D-4769-B8B9-0718554F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Yakınsama Oranı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6DCD5-B225-4AEB-9D25-FBC11D57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933BDC-FF72-4EF8-BE0D-2287BEB3B1D7}"/>
              </a:ext>
            </a:extLst>
          </p:cNvPr>
          <p:cNvGrpSpPr/>
          <p:nvPr/>
        </p:nvGrpSpPr>
        <p:grpSpPr>
          <a:xfrm>
            <a:off x="353144" y="1816323"/>
            <a:ext cx="7315200" cy="3844925"/>
            <a:chOff x="685800" y="1676400"/>
            <a:chExt cx="7315200" cy="384492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E4FDFA8-31FC-4CAB-A4BE-8AA18FE19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676400"/>
              <a:ext cx="7239000" cy="38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C29DDDA8-8814-49BC-A8BC-6A9AEBB12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057400"/>
              <a:ext cx="1416050" cy="646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Hesaplanan</a:t>
              </a:r>
              <a:br>
                <a:rPr lang="tr-TR" altLang="tr-TR" sz="1800" dirty="0"/>
              </a:br>
              <a:r>
                <a:rPr lang="tr-TR" altLang="tr-TR" sz="1800" dirty="0"/>
                <a:t>değer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C88C291-3A88-4FFF-86AA-5930A72F4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962400"/>
              <a:ext cx="1582738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Gerçek değer</a:t>
              </a: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A879F59-3047-4F3B-A0D4-DA7413AE4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413" y="3306763"/>
              <a:ext cx="67310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Hata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B88DCAFC-A5AE-46BD-A6CE-8546D8A7B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5116513"/>
              <a:ext cx="1136650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Yineleme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362E6-C6E8-46C6-B5FE-A58D6A00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85AAA-2875-4005-9520-DBB38061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DF724C-228C-46F9-895C-259DE50D16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Her bilinmeyen bir süreçte iken (</a:t>
            </a:r>
            <a:r>
              <a:rPr lang="tr-TR" altLang="tr-TR" sz="2400" i="1" dirty="0">
                <a:cs typeface="Arial" panose="020B0604020202020204" pitchFamily="34" charset="0"/>
              </a:rPr>
              <a:t>i = </a:t>
            </a:r>
            <a:r>
              <a:rPr lang="tr-TR" altLang="tr-TR" sz="2400" dirty="0">
                <a:cs typeface="Arial" panose="020B0604020202020204" pitchFamily="34" charset="0"/>
              </a:rPr>
              <a:t>rank)</a:t>
            </a:r>
            <a:r>
              <a:rPr lang="tr-TR" altLang="tr-TR" sz="2400" i="1" dirty="0">
                <a:cs typeface="Arial" panose="020B0604020202020204" pitchFamily="34" charset="0"/>
              </a:rPr>
              <a:t>,</a:t>
            </a:r>
            <a:r>
              <a:rPr lang="tr-TR" altLang="tr-TR" sz="2400" dirty="0">
                <a:cs typeface="Arial" panose="020B0604020202020204" pitchFamily="34" charset="0"/>
              </a:rPr>
              <a:t> süreç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i="1" dirty="0">
                <a:cs typeface="Arial" panose="020B0604020202020204" pitchFamily="34" charset="0"/>
              </a:rPr>
              <a:t>P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i</a:t>
            </a:r>
            <a:r>
              <a:rPr lang="en-US" altLang="tr-TR" sz="2400" i="1" dirty="0">
                <a:cs typeface="Arial" panose="020B0604020202020204" pitchFamily="34" charset="0"/>
              </a:rPr>
              <a:t> </a:t>
            </a:r>
            <a:r>
              <a:rPr lang="tr-TR" altLang="tr-TR" sz="2400" i="1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şu formda olacaktır:</a:t>
            </a: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 = b[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];             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bilinmeyenleri oluşturma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 (iteration = 0; iteration &lt; limit; iteration++)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sum = -a[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 * x[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 (j = 0; j &lt; n; j++)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 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toplamların hesaplanması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sum = sum + a[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 * x[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];</a:t>
            </a:r>
            <a:endParaRPr lang="tr-TR" altLang="tr-TR" sz="1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 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bilinmeyenleri hesaplama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new_x[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 = (b[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 - sum) / a[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];</a:t>
            </a:r>
            <a:b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yayınlama (broadcast) ile değerlerin dağıtımı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*/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allgather(&amp;new_x[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]);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global_barrier(); 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	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 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herkesi bekleyelim</a:t>
            </a:r>
            <a:r>
              <a:rPr lang="en-US" altLang="tr-TR" sz="1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allgather()</a:t>
            </a:r>
            <a:r>
              <a:rPr lang="en-US" altLang="tr-TR" sz="2400" b="1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yeni hesaplanan süreç </a:t>
            </a:r>
            <a:r>
              <a:rPr lang="tr-TR" altLang="tr-TR" sz="2400" i="1" dirty="0">
                <a:cs typeface="Arial" panose="020B0604020202020204" pitchFamily="34" charset="0"/>
              </a:rPr>
              <a:t>i </a:t>
            </a:r>
            <a:r>
              <a:rPr lang="tr-TR" altLang="tr-TR" sz="2400" dirty="0">
                <a:cs typeface="Arial" panose="020B0604020202020204" pitchFamily="34" charset="0"/>
              </a:rPr>
              <a:t>tarafından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x[</a:t>
            </a:r>
            <a:r>
              <a:rPr lang="tr-TR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i</a:t>
            </a:r>
            <a:r>
              <a:rPr lang="tr-TR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tr-TR" sz="2400" b="1" dirty="0">
                <a:solidFill>
                  <a:schemeClr val="accent2"/>
                </a:solidFill>
                <a:cs typeface="Arial" panose="020B0604020202020204" pitchFamily="34" charset="0"/>
              </a:rPr>
              <a:t>]</a:t>
            </a:r>
            <a:r>
              <a:rPr lang="en-US" altLang="tr-TR" sz="2400" b="1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değerini tüm süreçlere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dağıtır ve onların hesapladığı değerleri de alır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03F7A4-AB63-4A00-AEC6-6FE045BF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Allgather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8923A-3D05-4A0C-8193-AAED46C2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3EA41-B6E4-4003-8717-689B3DDBEA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Yeni bir mesajlaşma fonksiyonu.</a:t>
            </a:r>
          </a:p>
          <a:p>
            <a:pPr lvl="1"/>
            <a:r>
              <a:rPr lang="tr-TR" dirty="0"/>
              <a:t>Bir yapı içerisindeki değerleri yayınlar ve toplar. </a:t>
            </a:r>
          </a:p>
          <a:p>
            <a:endParaRPr lang="tr-T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D1FA84-7AFA-481E-AC1A-94E1A44EB572}"/>
              </a:ext>
            </a:extLst>
          </p:cNvPr>
          <p:cNvGrpSpPr/>
          <p:nvPr/>
        </p:nvGrpSpPr>
        <p:grpSpPr>
          <a:xfrm>
            <a:off x="344810" y="2590800"/>
            <a:ext cx="8475662" cy="3148013"/>
            <a:chOff x="58738" y="2590800"/>
            <a:chExt cx="8475662" cy="3148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326F72-D7C4-48E0-A0B5-85D1C396A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590800"/>
              <a:ext cx="8077200" cy="314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4EAF7CB4-678F-491F-B20A-B73EBFE5A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743200"/>
              <a:ext cx="1600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Süreç 0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EBD2538-BF07-4637-9B1B-A9954CAF2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743200"/>
              <a:ext cx="1600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Süreç 1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17628D1-D0FE-4D3B-A202-5286C9A82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1600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Süreç (</a:t>
              </a:r>
              <a:r>
                <a:rPr lang="tr-TR" altLang="tr-TR" sz="1800" i="1" dirty="0"/>
                <a:t>n</a:t>
              </a:r>
              <a:r>
                <a:rPr lang="tr-TR" altLang="tr-TR" sz="1800" dirty="0"/>
                <a:t> – 1)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DA9F118A-0B97-4210-827A-98AA37678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8" y="3163888"/>
              <a:ext cx="1295400" cy="646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Yollanacak veri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23FFF106-D172-40CB-86D0-E1CC11FC0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230688"/>
              <a:ext cx="1295400" cy="646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800" dirty="0"/>
                <a:t>Alınacak veri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D40DD-424F-4815-9113-637FE8F8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kod (1/4)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22F5D-8EB2-4577-8545-F2106519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3FB8BAE-69FC-4055-BD56-C9214DDF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2" y="1306016"/>
            <a:ext cx="8380040" cy="52193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/*****************************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Denklem Cozumu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******************************/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#include &lt;math.h&gt;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#include &lt;iostream&gt;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#include &lt;stdlib.h&gt;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#include &lt;mpi.h&gt;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tr-TR" altLang="tr-TR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using namespace std;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tr-TR" altLang="tr-TR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int main(int argc, char *argv[]){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#define LIMIT  100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#define TEKRAR 10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int rank, num_proc, i, j, k;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double a[LIMIT][LIMIT];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double b[LIMIT];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double x[LIMIT]={0}, xi =0;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double start;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D40DD-424F-4815-9113-637FE8F8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kod (2/4)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22F5D-8EB2-4577-8545-F2106519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3FB8BAE-69FC-4055-BD56-C9214DDF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2" y="1306016"/>
            <a:ext cx="8380040" cy="521932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srand(time(NULL));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MPI::Init(argc, argv);     // MPI baslar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num_proc = MPI::COMM_WORLD.Get_size();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rank = MPI::COMM_WORLD.Get_rank();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if (rank == 0)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start = MPI::Wtime();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for (i = 0; i &lt; num_proc; i++)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b[i] = (5 - (rand() % 1000)/100.0);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for (j = 0; j &lt; num_proc; j++)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a[i][j] = (5 - (rand() % 1000)/100.0);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if (i == j) // Buyuk kosegen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  a[i][i] *= 10;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cout &lt;&lt; "a[" &lt;&lt; i &lt;&lt; "," &lt;&lt; j &lt;&lt; "] = " &lt;&lt; a[i][j]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     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cout &lt;&lt; "b[" &lt;&lt; i &lt;&lt; "] = " &lt;&lt; b[i] 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cout &lt;&lt; "Sending..." 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721914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D40DD-424F-4815-9113-637FE8F8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kod (3/4)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22F5D-8EB2-4577-8545-F2106519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3FB8BAE-69FC-4055-BD56-C9214DDF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2" y="1306016"/>
            <a:ext cx="8380040" cy="521932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</a:t>
            </a: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MPI::COMM_WORLD.Bcast(a, LIMIT*LIMIT, MPI::DOUBLE, 0); 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MPI::COMM_WORLD.Bcast(b, LIMIT, MPI::DOUBLE, 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if (rank == 0)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cout &lt;&lt; "Starting..." 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i = rank;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x[ i ] = b[ i ];             /* bilinmeyenleri olusturma */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for (k = 0; k &lt; TEKRAR; k++)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// cout &lt;&lt;"Tekrar-"&lt;&lt;k&lt;&lt;" x["&lt;&lt;i&lt;&lt;"] = "&lt;&lt;x[i]&lt;&lt;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double sum = -a[ i ][ i ] * x[ i ];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for (j = 0; j &lt; num_proc; j++) /* toplam hesaplanmasi */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sum = sum + a[ i ][ j ] * x[ j ];    /* bilinmeyenler */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xi = (b[ i ] - sum) / a[ i ][ i ];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/* yayınlama (broadcast) ile değerlerin dagitimi */    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MPI::COMM_WORLD.Allgather(&amp;xi, 1, MPI::DOUBLE,         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 x, 1, MPI::DOUBLE);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/* herkesi bekleyelim */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MPI::COMM_WORLD.Barrier();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3418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C4328-A727-4D57-B691-8A71E21A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7170" name="Picture 4">
            <a:extLst>
              <a:ext uri="{FF2B5EF4-FFF2-40B4-BE49-F238E27FC236}">
                <a16:creationId xmlns:a16="http://schemas.microsoft.com/office/drawing/2014/main" id="{1608C321-9C34-4F33-926D-A114E4C4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1110"/>
            <a:ext cx="8458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>
            <a:extLst>
              <a:ext uri="{FF2B5EF4-FFF2-40B4-BE49-F238E27FC236}">
                <a16:creationId xmlns:a16="http://schemas.microsoft.com/office/drawing/2014/main" id="{E3884BFB-C9DA-4282-AFF1-C2BC4E84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556023"/>
            <a:ext cx="1219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Süreçler</a:t>
            </a:r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1F712709-F2D6-44D3-BA5B-97EC378E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57948"/>
            <a:ext cx="14478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</a:rPr>
              <a:t>Süreçlerin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</a:rPr>
              <a:t>hepsi son</a:t>
            </a:r>
            <a:br>
              <a:rPr lang="tr-TR" altLang="tr-TR" sz="1800" dirty="0">
                <a:solidFill>
                  <a:srgbClr val="FF0000"/>
                </a:solidFill>
              </a:rPr>
            </a:br>
            <a:r>
              <a:rPr lang="tr-TR" altLang="tr-TR" sz="1800" dirty="0">
                <a:solidFill>
                  <a:srgbClr val="FF0000"/>
                </a:solidFill>
              </a:rPr>
              <a:t>süreç gelene dek beklerler.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750641-902D-4DA8-B597-38AA4A3A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Mesaj geçişli dillerde set çekme kütüphane rutinleri ile yapılır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813E4-0479-4B76-A4C7-E0C35D067C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/>
          <a:lstStyle/>
          <a:p>
            <a:r>
              <a:rPr lang="tr-TR" dirty="0"/>
              <a:t>MPI'da : MPI_Barrier(MPI_COMM_WORLD); 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D40DD-424F-4815-9113-637FE8F8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kod (4/4)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22F5D-8EB2-4577-8545-F2106519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3FB8BAE-69FC-4055-BD56-C9214DDF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2" y="1306016"/>
            <a:ext cx="8380040" cy="521932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if (rank == 0)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for (i = 0; i &lt; num_proc; i++)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cout &lt;&lt; i &lt;&lt; " : " &lt;&lt; x[i] 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cout &lt;&lt; endl &lt;&lt; MPI::Wtime()-start &lt;&lt; " saniye surdu."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       &lt;&lt; endl;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MPI::Finalize(); // MPI sonlanir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  return 0;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} // main sonu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tr-TR" altLang="tr-TR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Örnek (Matlab ile doğrulanmıştır);</a:t>
            </a:r>
            <a:endParaRPr lang="tr-TR" altLang="tr-TR" sz="18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A = [-42.6 -0.40  0.74 3.28;  2.89 13.20 -0.67  0.71; </a:t>
            </a:r>
            <a:br>
              <a:rPr lang="tr-TR" altLang="tr-TR" sz="1800" dirty="0">
                <a:latin typeface="Consolas" panose="020B0609020204030204" pitchFamily="49" charset="0"/>
              </a:rPr>
            </a:br>
            <a:r>
              <a:rPr lang="tr-TR" altLang="tr-TR" sz="1800" dirty="0">
                <a:latin typeface="Consolas" panose="020B0609020204030204" pitchFamily="49" charset="0"/>
              </a:rPr>
              <a:t>      -0.3 -3.62 37.70 4.33; -4.29 -3.02  4.78 44.20];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B = [-2.63; -2.36; -2.82; 3.65];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x0 : 0.06851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x1 : -0.203708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x2 : -0.103755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r-TR" altLang="tr-TR" sz="1800" dirty="0">
                <a:latin typeface="Consolas" panose="020B0609020204030204" pitchFamily="49" charset="0"/>
              </a:rPr>
              <a:t>x3 : 0.0865307</a:t>
            </a:r>
          </a:p>
        </p:txBody>
      </p:sp>
    </p:spTree>
    <p:extLst>
      <p:ext uri="{BB962C8B-B14F-4D97-AF65-F5344CB8AC3E}">
        <p14:creationId xmlns:p14="http://schemas.microsoft.com/office/powerpoint/2010/main" val="3806396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F7A19-9D8D-476C-B8F7-76D17CE4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Parçalara Ayırma Tekniği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7BC17-4A17-47B5-85AD-4EC70173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D69C6-79A4-424B-8AB9-4939B01663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Genelde süreç sayısı,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işlenecek veri sayısından azdır</a:t>
            </a:r>
            <a:r>
              <a:rPr lang="en-US" altLang="tr-TR" sz="2400" dirty="0">
                <a:cs typeface="Arial" charset="0"/>
              </a:rPr>
              <a:t>. </a:t>
            </a:r>
            <a:r>
              <a:rPr lang="tr-TR" altLang="tr-TR" sz="2400" dirty="0">
                <a:cs typeface="Arial" charset="0"/>
              </a:rPr>
              <a:t>Dolayısıyla problemin verilerinden birden fazlası bir süreç tarafından işlenmelidir</a:t>
            </a:r>
            <a:r>
              <a:rPr lang="en-US" altLang="tr-TR" sz="2400" dirty="0"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tr-TR" sz="2400" dirty="0">
              <a:cs typeface="Arial" charset="0"/>
            </a:endParaRPr>
          </a:p>
          <a:p>
            <a:pPr marL="617220" lvl="1" indent="-342900">
              <a:spcBef>
                <a:spcPct val="0"/>
              </a:spcBef>
              <a:defRPr/>
            </a:pPr>
            <a:r>
              <a:rPr lang="tr-TR" altLang="tr-TR" b="1" i="1" dirty="0">
                <a:solidFill>
                  <a:srgbClr val="FF0000"/>
                </a:solidFill>
                <a:cs typeface="Arial" charset="0"/>
              </a:rPr>
              <a:t>Blok olarak atama</a:t>
            </a:r>
            <a:r>
              <a:rPr lang="en-US" altLang="tr-TR" b="1" dirty="0">
                <a:cs typeface="Arial" charset="0"/>
              </a:rPr>
              <a:t> </a:t>
            </a:r>
            <a:r>
              <a:rPr lang="en-US" altLang="tr-TR" dirty="0">
                <a:cs typeface="Arial" charset="0"/>
              </a:rPr>
              <a:t>– </a:t>
            </a:r>
            <a:r>
              <a:rPr lang="tr-TR" altLang="tr-TR" dirty="0">
                <a:cs typeface="Arial" charset="0"/>
              </a:rPr>
              <a:t>peş peşe gruplar halinde bilinmeyen</a:t>
            </a:r>
            <a:r>
              <a:rPr lang="en-US" altLang="tr-TR" dirty="0">
                <a:cs typeface="Arial" charset="0"/>
              </a:rPr>
              <a:t> </a:t>
            </a:r>
            <a:r>
              <a:rPr lang="tr-TR" altLang="tr-TR" dirty="0">
                <a:cs typeface="Arial" charset="0"/>
              </a:rPr>
              <a:t>sırayla süreçlere atanır</a:t>
            </a:r>
            <a:r>
              <a:rPr lang="en-US" altLang="tr-TR" dirty="0"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tr-TR" sz="2400" dirty="0">
              <a:cs typeface="Arial" charset="0"/>
            </a:endParaRPr>
          </a:p>
          <a:p>
            <a:pPr marL="617220" lvl="1" indent="-342900">
              <a:spcBef>
                <a:spcPct val="0"/>
              </a:spcBef>
              <a:defRPr/>
            </a:pPr>
            <a:r>
              <a:rPr lang="tr-TR" altLang="tr-TR" b="1" i="1" dirty="0">
                <a:solidFill>
                  <a:srgbClr val="FF0000"/>
                </a:solidFill>
                <a:cs typeface="Arial" charset="0"/>
              </a:rPr>
              <a:t>Döngüsel atama</a:t>
            </a:r>
            <a:r>
              <a:rPr lang="en-US" altLang="tr-TR" dirty="0">
                <a:cs typeface="Arial" charset="0"/>
              </a:rPr>
              <a:t> – </a:t>
            </a:r>
            <a:r>
              <a:rPr lang="tr-TR" altLang="tr-TR" dirty="0">
                <a:cs typeface="Arial" charset="0"/>
              </a:rPr>
              <a:t>her süreç kendi numarasındaki ve </a:t>
            </a:r>
            <a:r>
              <a:rPr lang="tr-TR" altLang="tr-TR" i="1" dirty="0">
                <a:cs typeface="Arial" charset="0"/>
              </a:rPr>
              <a:t>p </a:t>
            </a:r>
            <a:r>
              <a:rPr lang="tr-TR" altLang="tr-TR" dirty="0">
                <a:cs typeface="Arial" charset="0"/>
              </a:rPr>
              <a:t>uzaklıktaki bilinmeyeni hesaplar</a:t>
            </a:r>
            <a:r>
              <a:rPr lang="en-US" altLang="tr-TR" dirty="0">
                <a:cs typeface="Arial" charset="0"/>
              </a:rPr>
              <a:t>; </a:t>
            </a:r>
            <a:r>
              <a:rPr lang="tr-TR" altLang="tr-TR" dirty="0">
                <a:cs typeface="Arial" charset="0"/>
              </a:rPr>
              <a:t>mesela</a:t>
            </a:r>
            <a:r>
              <a:rPr lang="en-US" altLang="tr-TR" dirty="0">
                <a:cs typeface="Arial" charset="0"/>
              </a:rPr>
              <a:t>, </a:t>
            </a:r>
            <a:br>
              <a:rPr lang="tr-TR" altLang="tr-TR" dirty="0">
                <a:cs typeface="Arial" charset="0"/>
              </a:rPr>
            </a:br>
            <a:r>
              <a:rPr lang="tr-TR" altLang="tr-TR" dirty="0">
                <a:cs typeface="Arial" charset="0"/>
              </a:rPr>
              <a:t>süreç</a:t>
            </a:r>
            <a:r>
              <a:rPr lang="en-US" altLang="tr-TR" dirty="0">
                <a:cs typeface="Arial" charset="0"/>
              </a:rPr>
              <a:t> </a:t>
            </a:r>
            <a:r>
              <a:rPr lang="en-US" altLang="tr-TR" i="1" dirty="0">
                <a:cs typeface="Arial" charset="0"/>
              </a:rPr>
              <a:t>P</a:t>
            </a:r>
            <a:r>
              <a:rPr lang="en-US" altLang="tr-TR" baseline="-25000" dirty="0">
                <a:cs typeface="Arial" charset="0"/>
              </a:rPr>
              <a:t>0</a:t>
            </a:r>
            <a:r>
              <a:rPr lang="en-US" altLang="tr-TR" dirty="0">
                <a:cs typeface="Arial" charset="0"/>
              </a:rPr>
              <a:t> </a:t>
            </a:r>
            <a:r>
              <a:rPr lang="tr-TR" altLang="tr-TR" dirty="0">
                <a:cs typeface="Arial" charset="0"/>
              </a:rPr>
              <a:t>'ın hesapladıkları</a:t>
            </a:r>
            <a:r>
              <a:rPr lang="en-US" altLang="tr-TR" dirty="0">
                <a:cs typeface="Arial" charset="0"/>
              </a:rPr>
              <a:t>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baseline="-25000" dirty="0">
                <a:cs typeface="Arial" charset="0"/>
              </a:rPr>
              <a:t>0</a:t>
            </a:r>
            <a:r>
              <a:rPr lang="en-US" altLang="tr-TR" b="1" dirty="0">
                <a:cs typeface="Arial" charset="0"/>
              </a:rPr>
              <a:t>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i="1" baseline="-25000" dirty="0">
                <a:cs typeface="Arial" charset="0"/>
              </a:rPr>
              <a:t>p</a:t>
            </a:r>
            <a:r>
              <a:rPr lang="en-US" altLang="tr-TR" b="1" dirty="0">
                <a:cs typeface="Arial" charset="0"/>
              </a:rPr>
              <a:t>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baseline="-25000" dirty="0">
                <a:cs typeface="Arial" charset="0"/>
              </a:rPr>
              <a:t>2</a:t>
            </a:r>
            <a:r>
              <a:rPr lang="en-US" altLang="tr-TR" b="1" i="1" baseline="-25000" dirty="0">
                <a:cs typeface="Arial" charset="0"/>
              </a:rPr>
              <a:t>p</a:t>
            </a:r>
            <a:r>
              <a:rPr lang="en-US" altLang="tr-TR" b="1" dirty="0">
                <a:cs typeface="Arial" charset="0"/>
              </a:rPr>
              <a:t> …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baseline="-25000" dirty="0">
                <a:cs typeface="Arial" charset="0"/>
              </a:rPr>
              <a:t>((</a:t>
            </a:r>
            <a:r>
              <a:rPr lang="en-US" altLang="tr-TR" b="1" i="1" baseline="-25000" dirty="0">
                <a:cs typeface="Arial" charset="0"/>
              </a:rPr>
              <a:t>n/p</a:t>
            </a:r>
            <a:r>
              <a:rPr lang="en-US" altLang="tr-TR" b="1" baseline="-25000" dirty="0">
                <a:cs typeface="Arial" charset="0"/>
              </a:rPr>
              <a:t>)-1)</a:t>
            </a:r>
            <a:r>
              <a:rPr lang="en-US" altLang="tr-TR" b="1" i="1" baseline="-25000" dirty="0">
                <a:cs typeface="Arial" charset="0"/>
              </a:rPr>
              <a:t>p</a:t>
            </a:r>
            <a:r>
              <a:rPr lang="en-US" altLang="tr-TR" dirty="0">
                <a:cs typeface="Arial" charset="0"/>
              </a:rPr>
              <a:t> </a:t>
            </a:r>
            <a:br>
              <a:rPr lang="tr-TR" altLang="tr-TR" dirty="0">
                <a:cs typeface="Arial" charset="0"/>
              </a:rPr>
            </a:br>
            <a:r>
              <a:rPr lang="tr-TR" altLang="tr-TR" dirty="0">
                <a:cs typeface="Arial" charset="0"/>
              </a:rPr>
              <a:t>süreç</a:t>
            </a:r>
            <a:r>
              <a:rPr lang="en-US" altLang="tr-TR" dirty="0">
                <a:cs typeface="Arial" charset="0"/>
              </a:rPr>
              <a:t> </a:t>
            </a:r>
            <a:r>
              <a:rPr lang="en-US" altLang="tr-TR" i="1" dirty="0">
                <a:cs typeface="Arial" charset="0"/>
              </a:rPr>
              <a:t>P</a:t>
            </a:r>
            <a:r>
              <a:rPr lang="en-US" altLang="tr-TR" baseline="-25000" dirty="0">
                <a:cs typeface="Arial" charset="0"/>
              </a:rPr>
              <a:t>1</a:t>
            </a:r>
            <a:r>
              <a:rPr lang="en-US" altLang="tr-TR" dirty="0">
                <a:cs typeface="Arial" charset="0"/>
              </a:rPr>
              <a:t> </a:t>
            </a:r>
            <a:r>
              <a:rPr lang="tr-TR" altLang="tr-TR" dirty="0">
                <a:cs typeface="Arial" charset="0"/>
              </a:rPr>
              <a:t>'in</a:t>
            </a:r>
            <a:r>
              <a:rPr lang="en-US" altLang="tr-TR" dirty="0">
                <a:cs typeface="Arial" charset="0"/>
              </a:rPr>
              <a:t> </a:t>
            </a:r>
            <a:r>
              <a:rPr lang="tr-TR" altLang="tr-TR" dirty="0">
                <a:cs typeface="Arial" charset="0"/>
              </a:rPr>
              <a:t>hesapladıkları</a:t>
            </a:r>
            <a:r>
              <a:rPr lang="en-US" altLang="tr-TR" dirty="0">
                <a:cs typeface="Arial" charset="0"/>
              </a:rPr>
              <a:t>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baseline="-25000" dirty="0">
                <a:cs typeface="Arial" charset="0"/>
              </a:rPr>
              <a:t>1</a:t>
            </a:r>
            <a:r>
              <a:rPr lang="en-US" altLang="tr-TR" b="1" dirty="0">
                <a:cs typeface="Arial" charset="0"/>
              </a:rPr>
              <a:t>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i="1" baseline="-25000" dirty="0">
                <a:cs typeface="Arial" charset="0"/>
              </a:rPr>
              <a:t>p</a:t>
            </a:r>
            <a:r>
              <a:rPr lang="en-US" altLang="tr-TR" b="1" baseline="-25000" dirty="0">
                <a:cs typeface="Arial" charset="0"/>
              </a:rPr>
              <a:t>+1</a:t>
            </a:r>
            <a:r>
              <a:rPr lang="en-US" altLang="tr-TR" b="1" dirty="0">
                <a:cs typeface="Arial" charset="0"/>
              </a:rPr>
              <a:t>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baseline="-25000" dirty="0">
                <a:cs typeface="Arial" charset="0"/>
              </a:rPr>
              <a:t>2</a:t>
            </a:r>
            <a:r>
              <a:rPr lang="en-US" altLang="tr-TR" b="1" i="1" baseline="-25000" dirty="0">
                <a:cs typeface="Arial" charset="0"/>
              </a:rPr>
              <a:t>p</a:t>
            </a:r>
            <a:r>
              <a:rPr lang="en-US" altLang="tr-TR" b="1" baseline="-25000" dirty="0">
                <a:cs typeface="Arial" charset="0"/>
              </a:rPr>
              <a:t>+1</a:t>
            </a:r>
            <a:r>
              <a:rPr lang="en-US" altLang="tr-TR" b="1" dirty="0">
                <a:cs typeface="Arial" charset="0"/>
              </a:rPr>
              <a:t> … </a:t>
            </a:r>
            <a:r>
              <a:rPr lang="en-US" altLang="tr-TR" b="1" i="1" dirty="0">
                <a:cs typeface="Arial" charset="0"/>
              </a:rPr>
              <a:t>x</a:t>
            </a:r>
            <a:r>
              <a:rPr lang="en-US" altLang="tr-TR" b="1" baseline="-25000" dirty="0">
                <a:cs typeface="Arial" charset="0"/>
              </a:rPr>
              <a:t>((</a:t>
            </a:r>
            <a:r>
              <a:rPr lang="en-US" altLang="tr-TR" b="1" i="1" baseline="-25000" dirty="0">
                <a:cs typeface="Arial" charset="0"/>
              </a:rPr>
              <a:t>n/p</a:t>
            </a:r>
            <a:r>
              <a:rPr lang="en-US" altLang="tr-TR" b="1" baseline="-25000" dirty="0">
                <a:cs typeface="Arial" charset="0"/>
              </a:rPr>
              <a:t>)-1)</a:t>
            </a:r>
            <a:r>
              <a:rPr lang="en-US" altLang="tr-TR" b="1" i="1" baseline="-25000" dirty="0">
                <a:cs typeface="Arial" charset="0"/>
              </a:rPr>
              <a:t>p</a:t>
            </a:r>
            <a:r>
              <a:rPr lang="en-US" altLang="tr-TR" b="1" baseline="-25000" dirty="0">
                <a:cs typeface="Arial" charset="0"/>
              </a:rPr>
              <a:t>+1</a:t>
            </a:r>
            <a:endParaRPr lang="tr-TR" altLang="tr-TR" b="1" dirty="0">
              <a:cs typeface="Arial" charset="0"/>
            </a:endParaRPr>
          </a:p>
          <a:p>
            <a:pPr marL="719138" lvl="1" indent="-342900" eaLnBrk="1" hangingPunct="1">
              <a:spcBef>
                <a:spcPct val="0"/>
              </a:spcBef>
              <a:defRPr/>
            </a:pPr>
            <a:endParaRPr lang="tr-TR" altLang="tr-TR" sz="2000" dirty="0">
              <a:cs typeface="Arial" charset="0"/>
            </a:endParaRPr>
          </a:p>
          <a:p>
            <a:pPr marL="719138" lvl="1" indent="-342900" eaLnBrk="1" hangingPunct="1">
              <a:spcBef>
                <a:spcPct val="0"/>
              </a:spcBef>
              <a:defRPr/>
            </a:pPr>
            <a:r>
              <a:rPr lang="tr-TR" altLang="tr-TR" sz="2000" dirty="0">
                <a:cs typeface="Arial" charset="0"/>
              </a:rPr>
              <a:t>Bu atamanın avantajı yok, aksine bir de indeks hesaplama karmaşası olacaktır</a:t>
            </a:r>
            <a:r>
              <a:rPr lang="en-US" altLang="tr-TR" sz="2000" dirty="0">
                <a:cs typeface="Arial" charset="0"/>
              </a:rPr>
              <a:t>.</a:t>
            </a:r>
            <a:endParaRPr lang="en-US" altLang="tr-TR" sz="2400" dirty="0">
              <a:cs typeface="Arial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51CE-E659-4ACA-A294-FE9D1E6A1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dirty="0">
                <a:cs typeface="Arial" charset="0"/>
              </a:rPr>
              <a:t>Lokal Senkron Hesaplar</a:t>
            </a:r>
            <a:endParaRPr lang="tr-TR" dirty="0"/>
          </a:p>
        </p:txBody>
      </p:sp>
      <p:sp>
        <p:nvSpPr>
          <p:cNvPr id="44035" name="Subtitle 2">
            <a:extLst>
              <a:ext uri="{FF2B5EF4-FFF2-40B4-BE49-F238E27FC236}">
                <a16:creationId xmlns:a16="http://schemas.microsoft.com/office/drawing/2014/main" id="{B259511F-7601-489A-A9BF-6095CD452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Isı Dağılımı Problemi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EBB72-BEE5-46D6-BF6F-CACBC3A0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47020-8509-4881-BC2A-A4EC7392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Isı dağılımı problemi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211F4-892F-46FD-A6D9-BACA60C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3E59F-1938-47DB-88D3-576632A4F7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/>
              <a:t>Bir bölgenin ısısı komşularından bulunur, böylece ısı dağılır.</a:t>
            </a:r>
          </a:p>
          <a:p>
            <a:r>
              <a:rPr lang="tr-TR" altLang="tr-TR" sz="2400" dirty="0"/>
              <a:t>Hesaplanacak alan köşeleri hi,j noktalarından oluşan bir ızgara şeklinde düşünülür. </a:t>
            </a:r>
          </a:p>
          <a:p>
            <a:r>
              <a:rPr lang="tr-TR" altLang="tr-TR" sz="2400" dirty="0"/>
              <a:t>Her noktanın ısısı dört komşunun ortalamasıdır, sabit sayıda yineleme veya değerlerin çok değişmemesi durumuna kadar hesaplamalar tekrarlanır:</a:t>
            </a:r>
          </a:p>
          <a:p>
            <a:endParaRPr lang="tr-TR" altLang="tr-TR" sz="2400" dirty="0"/>
          </a:p>
          <a:p>
            <a:endParaRPr lang="tr-T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51616-5CF6-4608-A379-7F1D6F0FA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61248"/>
            <a:ext cx="716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dirty="0">
                <a:cs typeface="Arial" panose="020B0604020202020204" pitchFamily="34" charset="0"/>
              </a:rPr>
              <a:t>(0 &lt; </a:t>
            </a:r>
            <a:r>
              <a:rPr lang="en-US" altLang="tr-TR" sz="2400" i="1" dirty="0">
                <a:cs typeface="Arial" panose="020B0604020202020204" pitchFamily="34" charset="0"/>
              </a:rPr>
              <a:t>i </a:t>
            </a:r>
            <a:r>
              <a:rPr lang="en-US" altLang="tr-TR" sz="2400" dirty="0">
                <a:cs typeface="Arial" panose="020B0604020202020204" pitchFamily="34" charset="0"/>
              </a:rPr>
              <a:t>&lt; </a:t>
            </a:r>
            <a:r>
              <a:rPr lang="en-US" altLang="tr-TR" sz="2400" i="1" dirty="0">
                <a:cs typeface="Arial" panose="020B0604020202020204" pitchFamily="34" charset="0"/>
              </a:rPr>
              <a:t>n</a:t>
            </a:r>
            <a:r>
              <a:rPr lang="en-US" altLang="tr-TR" sz="2400" dirty="0">
                <a:cs typeface="Arial" panose="020B0604020202020204" pitchFamily="34" charset="0"/>
              </a:rPr>
              <a:t>, 0 &lt; </a:t>
            </a:r>
            <a:r>
              <a:rPr lang="en-US" altLang="tr-TR" sz="2400" i="1" dirty="0">
                <a:cs typeface="Arial" panose="020B0604020202020204" pitchFamily="34" charset="0"/>
              </a:rPr>
              <a:t>j </a:t>
            </a:r>
            <a:r>
              <a:rPr lang="en-US" altLang="tr-TR" sz="2400" dirty="0">
                <a:cs typeface="Arial" panose="020B0604020202020204" pitchFamily="34" charset="0"/>
              </a:rPr>
              <a:t>&lt; </a:t>
            </a:r>
            <a:r>
              <a:rPr lang="en-US" altLang="tr-TR" sz="2400" i="1" dirty="0">
                <a:cs typeface="Arial" panose="020B0604020202020204" pitchFamily="34" charset="0"/>
              </a:rPr>
              <a:t>n</a:t>
            </a:r>
            <a:r>
              <a:rPr lang="en-US" altLang="tr-TR" sz="24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BDDA30A-244C-4D90-8AEE-AB0211F6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19774"/>
            <a:ext cx="62484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47020-8509-4881-BC2A-A4EC7392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Isı dağılımı problemi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211F4-892F-46FD-A6D9-BACA60C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BAD785-104D-43F3-A856-D2D7BB0266DC}"/>
              </a:ext>
            </a:extLst>
          </p:cNvPr>
          <p:cNvGrpSpPr/>
          <p:nvPr/>
        </p:nvGrpSpPr>
        <p:grpSpPr>
          <a:xfrm>
            <a:off x="914400" y="1196975"/>
            <a:ext cx="7924800" cy="5127625"/>
            <a:chOff x="914400" y="1196975"/>
            <a:chExt cx="7924800" cy="512762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30836F1-1CD7-4A9A-82D8-209902D7E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196975"/>
              <a:ext cx="7620000" cy="512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5BA6B71F-391D-4836-9E60-39A6B9CD5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1357313"/>
              <a:ext cx="2209800" cy="83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cs typeface="Arial" panose="020B0604020202020204" pitchFamily="34" charset="0"/>
                </a:rPr>
                <a:t>Örneğimiz </a:t>
              </a:r>
              <a:r>
                <a:rPr lang="tr-TR" altLang="tr-TR" sz="1600" dirty="0"/>
                <a:t>kare bir alan olsun.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600" dirty="0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B4948B9-7879-4D22-A964-2D91CB3B0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763838"/>
              <a:ext cx="1828800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cs typeface="Arial" panose="020B0604020202020204" pitchFamily="34" charset="0"/>
                </a:rPr>
                <a:t>Büyütülmüş hali</a:t>
              </a:r>
              <a:endParaRPr lang="tr-TR" altLang="tr-T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08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5C9A6-2515-452E-B723-C345448C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Isı problemin nokta dağılımı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0564A-FA81-4B51-A592-663AA0B9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2ECE98-C8E9-48C4-8B76-A287F47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8760"/>
            <a:ext cx="5000625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6CC80-A546-4868-9EED-FCD8B642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Isı dağılımı problemi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59473-BC49-4489-8581-E3CF532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85AF0-A256-4B6A-8F3C-83803ECB3A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Köşelerin noktalarla temsili, bir satırda m nokta olması kolaylık içindir. Bu durumda her nokta aşağıdaki formüle uyar:</a:t>
            </a:r>
          </a:p>
          <a:p>
            <a:endParaRPr lang="tr-TR" dirty="0"/>
          </a:p>
          <a:p>
            <a:endParaRPr lang="tr-TR" dirty="0"/>
          </a:p>
          <a:p>
            <a:pPr>
              <a:spcBef>
                <a:spcPct val="0"/>
              </a:spcBef>
            </a:pPr>
            <a:endParaRPr lang="tr-TR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Buradan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yine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doğrusal denklem çözümü yoluna gidilebilir. Bilinmeyenler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i</a:t>
            </a:r>
            <a:r>
              <a:rPr lang="en-US" altLang="tr-TR" sz="2400" baseline="-25000" dirty="0">
                <a:cs typeface="Arial" panose="020B0604020202020204" pitchFamily="34" charset="0"/>
              </a:rPr>
              <a:t>-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m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i</a:t>
            </a:r>
            <a:r>
              <a:rPr lang="en-US" altLang="tr-TR" sz="2400" baseline="-25000" dirty="0">
                <a:cs typeface="Arial" panose="020B0604020202020204" pitchFamily="34" charset="0"/>
              </a:rPr>
              <a:t>-1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i</a:t>
            </a:r>
            <a:r>
              <a:rPr lang="en-US" altLang="tr-TR" sz="2400" baseline="-25000" dirty="0">
                <a:cs typeface="Arial" panose="020B0604020202020204" pitchFamily="34" charset="0"/>
              </a:rPr>
              <a:t>+1</a:t>
            </a:r>
            <a:r>
              <a:rPr lang="en-US" altLang="tr-TR" sz="2400" dirty="0">
                <a:cs typeface="Arial" panose="020B0604020202020204" pitchFamily="34" charset="0"/>
              </a:rPr>
              <a:t>, </a:t>
            </a:r>
            <a:r>
              <a:rPr lang="tr-TR" altLang="tr-TR" sz="2400" dirty="0">
                <a:cs typeface="Arial" panose="020B0604020202020204" pitchFamily="34" charset="0"/>
              </a:rPr>
              <a:t>ve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en-US" altLang="tr-TR" sz="2400" i="1" dirty="0">
                <a:cs typeface="Arial" panose="020B0604020202020204" pitchFamily="34" charset="0"/>
              </a:rPr>
              <a:t>x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i</a:t>
            </a:r>
            <a:r>
              <a:rPr lang="en-US" altLang="tr-TR" sz="2400" baseline="-25000" dirty="0">
                <a:cs typeface="Arial" panose="020B0604020202020204" pitchFamily="34" charset="0"/>
              </a:rPr>
              <a:t>+</a:t>
            </a:r>
            <a:r>
              <a:rPr lang="en-US" altLang="tr-TR" sz="2400" i="1" baseline="-25000" dirty="0">
                <a:cs typeface="Arial" panose="020B0604020202020204" pitchFamily="34" charset="0"/>
              </a:rPr>
              <a:t>m</a:t>
            </a:r>
            <a:r>
              <a:rPr lang="tr-TR" altLang="tr-TR" sz="2400" dirty="0">
                <a:cs typeface="Arial" panose="020B0604020202020204" pitchFamily="34" charset="0"/>
              </a:rPr>
              <a:t>  iken :</a:t>
            </a:r>
            <a:br>
              <a:rPr lang="tr-TR" altLang="tr-TR" sz="2400" dirty="0">
                <a:cs typeface="Arial" panose="020B0604020202020204" pitchFamily="34" charset="0"/>
              </a:rPr>
            </a:br>
            <a:endParaRPr lang="tr-TR" altLang="tr-TR" sz="2400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tr-TR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tr-T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tr-TR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  <a:r>
              <a:rPr lang="en-US" altLang="tr-T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tr-T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tr-TR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tr-TR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tr-TR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b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Not</a:t>
            </a:r>
            <a:r>
              <a:rPr lang="en-US" altLang="tr-TR" sz="2400" dirty="0">
                <a:cs typeface="Arial" panose="020B0604020202020204" pitchFamily="34" charset="0"/>
              </a:rPr>
              <a:t>: </a:t>
            </a:r>
            <a:r>
              <a:rPr lang="tr-TR" altLang="tr-TR" sz="2400" dirty="0">
                <a:cs typeface="Arial" panose="020B0604020202020204" pitchFamily="34" charset="0"/>
              </a:rPr>
              <a:t>Seyrek</a:t>
            </a:r>
            <a:r>
              <a:rPr lang="en-US" altLang="tr-TR" sz="2400" dirty="0">
                <a:cs typeface="Arial" panose="020B0604020202020204" pitchFamily="34" charset="0"/>
              </a:rPr>
              <a:t> (sparse)</a:t>
            </a:r>
            <a:r>
              <a:rPr lang="tr-TR" altLang="tr-TR" sz="2400" dirty="0">
                <a:cs typeface="Arial" panose="020B0604020202020204" pitchFamily="34" charset="0"/>
              </a:rPr>
              <a:t> bir sistemin çözümü </a:t>
            </a: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Laplace </a:t>
            </a: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Eşitliği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çözümüdür, daha sonra göreceğiz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  <a:endParaRPr lang="en-US" alt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92C54-5FF0-4960-9B15-89944956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48495"/>
            <a:ext cx="42767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2995-9FF8-49E6-A363-9FF76069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cs typeface="Arial" charset="0"/>
              </a:rPr>
              <a:t>Paralel olmayan kod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F9222-2845-49B3-A08C-D98CC99D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C240213-77A1-4BFB-8CE5-24C8D552C0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Sabit sayıda yineleme için çözüm </a:t>
            </a:r>
            <a:r>
              <a:rPr lang="en-US" altLang="tr-TR" sz="2400" dirty="0">
                <a:cs typeface="Arial" panose="020B0604020202020204" pitchFamily="34" charset="0"/>
              </a:rPr>
              <a:t>(</a:t>
            </a:r>
            <a:r>
              <a:rPr lang="en-US" altLang="tr-TR" sz="2400" i="1" dirty="0">
                <a:cs typeface="Arial" panose="020B0604020202020204" pitchFamily="34" charset="0"/>
              </a:rPr>
              <a:t>n </a:t>
            </a:r>
            <a:r>
              <a:rPr lang="en-US" altLang="tr-TR" sz="2400" dirty="0">
                <a:cs typeface="Arial" panose="020B0604020202020204" pitchFamily="34" charset="0"/>
              </a:rPr>
              <a:t>x </a:t>
            </a:r>
            <a:r>
              <a:rPr lang="en-US" altLang="tr-TR" sz="2400" i="1" dirty="0">
                <a:cs typeface="Arial" panose="020B0604020202020204" pitchFamily="34" charset="0"/>
              </a:rPr>
              <a:t>n </a:t>
            </a:r>
            <a:r>
              <a:rPr lang="tr-TR" altLang="tr-TR" sz="2400" dirty="0">
                <a:cs typeface="Arial" panose="020B0604020202020204" pitchFamily="34" charset="0"/>
              </a:rPr>
              <a:t>dizi için</a:t>
            </a:r>
            <a:r>
              <a:rPr lang="en-US" altLang="tr-TR" sz="2400" dirty="0">
                <a:cs typeface="Arial" panose="020B0604020202020204" pitchFamily="34" charset="0"/>
              </a:rPr>
              <a:t>) </a:t>
            </a:r>
            <a:r>
              <a:rPr lang="tr-TR" altLang="tr-TR" sz="2400" dirty="0">
                <a:cs typeface="Arial" panose="020B0604020202020204" pitchFamily="34" charset="0"/>
              </a:rPr>
              <a:t>:</a:t>
            </a: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 (iteration = 0; iteration &lt; limit; iteration++)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for (i = 1; i &lt; n;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 (j = 1; j &lt; n;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g[i][j] = 0.25*(h[i-1][j]</a:t>
            </a: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h[i+1][j]</a:t>
            </a:r>
            <a:b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h[i][j-1]</a:t>
            </a: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h[i][j+1]);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/* </a:t>
            </a: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Noktalar güncellenir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for (i = 1; i &lt; n;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 (j = 1; j &lt; n;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h[i][j] = g[i][j];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2995-9FF8-49E6-A363-9FF76069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cs typeface="Arial" charset="0"/>
              </a:rPr>
              <a:t>Paralel olmayan kod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F9222-2845-49B3-A08C-D98CC99D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C240213-77A1-4BFB-8CE5-24C8D552C0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Belli hata değerine kadar çözüm :</a:t>
            </a: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for (i = 1; i &lt; n;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for (j = 1; j &lt; n;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g[i][j] = 0.25*(h[i-1][j] + h[i+1][j]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+ h[i][j-1] + h[i][j+1]);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/* Noktalar güncellenir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for (i = 1; i &lt; n; i++)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for (j = 1; j &lt; n;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h[i][j] = g[i][j];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devam = FALSE; /* Devam edecekmi ?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for (i = 1; i &lt; n; i++) /* her nokta için test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for (j = 1; j &lt; n; j++)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if (!yakinsar(i,j)) { /* henüz yakınsamadı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devam = TRUE;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 while (devam);</a:t>
            </a:r>
          </a:p>
        </p:txBody>
      </p:sp>
    </p:spTree>
    <p:extLst>
      <p:ext uri="{BB962C8B-B14F-4D97-AF65-F5344CB8AC3E}">
        <p14:creationId xmlns:p14="http://schemas.microsoft.com/office/powerpoint/2010/main" val="1548088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D45AC2-19C8-413A-A55C-CC2D5F4B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7" y="1916832"/>
            <a:ext cx="8567737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B41E5F3-B4EB-411A-A5A3-FBCF149B2342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tr-TR" kern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992224-9909-47FC-8110-337A279C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EBC75-51D8-4F27-A73A-43AD2578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333F9A-50C6-4C31-B661-DECB665B56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tr-TR" altLang="tr-TR" dirty="0">
                <a:cs typeface="Arial" panose="020B0604020202020204" pitchFamily="34" charset="0"/>
              </a:rPr>
              <a:t>Sabit sayıda yinelemede kenarlar hariç Pi,j  için :</a:t>
            </a:r>
            <a:endParaRPr lang="en-US" altLang="tr-TR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endParaRPr lang="tr-TR" altLang="tr-TR" sz="20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tr-TR" sz="2000" b="1" dirty="0">
                <a:cs typeface="Arial" panose="020B0604020202020204" pitchFamily="34" charset="0"/>
              </a:rPr>
              <a:t>recv()</a:t>
            </a:r>
            <a:r>
              <a:rPr lang="tr-TR" altLang="tr-TR" sz="2000" dirty="0">
                <a:cs typeface="Arial" panose="020B0604020202020204" pitchFamily="34" charset="0"/>
              </a:rPr>
              <a:t> 'ler mesaj beklerken bloklanmayan</a:t>
            </a:r>
            <a:r>
              <a:rPr lang="en-US" altLang="tr-TR" sz="2000" dirty="0">
                <a:cs typeface="Arial" panose="020B0604020202020204" pitchFamily="34" charset="0"/>
              </a:rPr>
              <a:t> </a:t>
            </a:r>
            <a:r>
              <a:rPr lang="en-US" altLang="tr-TR" sz="2000" b="1" dirty="0">
                <a:cs typeface="Arial" panose="020B0604020202020204" pitchFamily="34" charset="0"/>
              </a:rPr>
              <a:t>send()</a:t>
            </a:r>
            <a:r>
              <a:rPr lang="tr-TR" altLang="tr-TR" sz="2000" dirty="0">
                <a:cs typeface="Arial" panose="020B0604020202020204" pitchFamily="34" charset="0"/>
              </a:rPr>
              <a:t> kullanmak önemlidir</a:t>
            </a:r>
            <a:r>
              <a:rPr lang="en-US" altLang="tr-TR" sz="2000" dirty="0">
                <a:cs typeface="Arial" panose="020B0604020202020204" pitchFamily="34" charset="0"/>
              </a:rPr>
              <a:t>; </a:t>
            </a:r>
            <a:r>
              <a:rPr lang="tr-TR" altLang="tr-TR" sz="2000" b="1" dirty="0">
                <a:latin typeface="Lucida Console" panose="020B0609040504020204" pitchFamily="49" charset="0"/>
                <a:cs typeface="Arial" charset="0"/>
              </a:rPr>
              <a:t>MPI_Bsend()</a:t>
            </a:r>
            <a:r>
              <a:rPr lang="en-US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cs typeface="Arial" panose="020B0604020202020204" pitchFamily="34" charset="0"/>
              </a:rPr>
              <a:t>"</a:t>
            </a:r>
            <a:r>
              <a:rPr lang="en-US" altLang="tr-TR" sz="2000" dirty="0">
                <a:cs typeface="Arial" panose="020B0604020202020204" pitchFamily="34" charset="0"/>
              </a:rPr>
              <a:t>deadlock</a:t>
            </a:r>
            <a:r>
              <a:rPr lang="tr-TR" altLang="tr-TR" sz="2000" dirty="0">
                <a:cs typeface="Arial" panose="020B0604020202020204" pitchFamily="34" charset="0"/>
              </a:rPr>
              <a:t>" nedenidir</a:t>
            </a:r>
            <a:r>
              <a:rPr lang="en-US" altLang="tr-TR" sz="2000" dirty="0">
                <a:cs typeface="Arial" panose="020B0604020202020204" pitchFamily="34" charset="0"/>
              </a:rPr>
              <a:t>,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en-US" altLang="tr-TR" sz="2000" b="1" dirty="0">
                <a:cs typeface="Arial" panose="020B0604020202020204" pitchFamily="34" charset="0"/>
              </a:rPr>
              <a:t>recv()</a:t>
            </a:r>
            <a:r>
              <a:rPr lang="tr-TR" altLang="tr-TR" sz="2000" dirty="0">
                <a:cs typeface="Arial" panose="020B0604020202020204" pitchFamily="34" charset="0"/>
              </a:rPr>
              <a:t> 'ler</a:t>
            </a:r>
            <a:r>
              <a:rPr lang="en-US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cs typeface="Arial" panose="020B0604020202020204" pitchFamily="34" charset="0"/>
              </a:rPr>
              <a:t>lokal senkronizasyon sağlar</a:t>
            </a:r>
            <a:r>
              <a:rPr lang="en-US" altLang="tr-TR" sz="2000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08B206-ACE6-4EE8-8A79-701519B4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MPI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CC9D2-C386-4864-814F-BBAF57B5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1D9F8-96FE-4EC6-BF35-4A906A0C2C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Consolas" panose="020B0609020204030204" pitchFamily="49" charset="0"/>
              </a:rPr>
              <a:t>MPI_Barrier(comm)</a:t>
            </a:r>
            <a:endParaRPr lang="tr-TR" b="1" dirty="0">
              <a:latin typeface="Consolas" panose="020B0609020204030204" pitchFamily="49" charset="0"/>
            </a:endParaRPr>
          </a:p>
          <a:p>
            <a:endParaRPr lang="tr-TR" dirty="0"/>
          </a:p>
          <a:p>
            <a:r>
              <a:rPr lang="tr-TR" dirty="0"/>
              <a:t>Çekilen setten sadece parametrede verilen kanalı kullananlar etkilenirler.</a:t>
            </a:r>
          </a:p>
          <a:p>
            <a:endParaRPr lang="tr-TR" dirty="0"/>
          </a:p>
          <a:p>
            <a:r>
              <a:rPr lang="tr-TR" dirty="0"/>
              <a:t>Bu kanaldaki tüm süreçlerden, </a:t>
            </a:r>
            <a:r>
              <a:rPr lang="tr-TR" b="1" dirty="0">
                <a:latin typeface="Consolas" panose="020B0609020204030204" pitchFamily="49" charset="0"/>
              </a:rPr>
              <a:t>barrier()</a:t>
            </a:r>
            <a:r>
              <a:rPr lang="tr-TR" dirty="0"/>
              <a:t> komutunu çalıştıran süreçlerin tamamı bu noktaya gelince işlere devam edilir.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1E5F3-B4EB-411A-A5A3-FBCF149B2342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tr-TR" kern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992224-9909-47FC-8110-337A279C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EBC75-51D8-4F27-A73A-43AD2578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333F9A-50C6-4C31-B661-DECB665B56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Belli hata değerine kadar çözüm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B553E5F-6662-404D-AE87-D2E10664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7412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46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B729A11A-555B-4D2A-9649-D47C4E64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" y="1484784"/>
            <a:ext cx="7549695" cy="52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B41E5F3-B4EB-411A-A5A3-FBCF149B2342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tr-TR" kern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992224-9909-47FC-8110-337A279C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EBC75-51D8-4F27-A73A-43AD2578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333F9A-50C6-4C31-B661-DECB665B56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29600" cy="88926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Köşelerde farklı davranmak lazım: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9654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A9FEB-454F-4E14-BF6B-B4B738FB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Parçalara ayırma tekniği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2CB18-301D-444F-B4D8-76346306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27BF4-4FFC-47D4-BD87-5A815FFD7D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Normalde işlemci az, nokta fazladır, işlemcilere noktaları değil blokları veya şeritleri dağıtırız :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altLang="tr-TR" sz="2400" dirty="0">
                <a:cs typeface="Arial" panose="020B0604020202020204" pitchFamily="34" charset="0"/>
              </a:rPr>
              <a:t>Bloklara ayırma şeritlere ayırmaya göre daha fazla mesajlaşmaya neden olur.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Kitapta analizi verilmiş.</a:t>
            </a:r>
            <a:endParaRPr lang="tr-TR" dirty="0"/>
          </a:p>
          <a:p>
            <a:endParaRPr lang="tr-T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28388-EF92-4BC0-A574-8259EB8B660A}"/>
              </a:ext>
            </a:extLst>
          </p:cNvPr>
          <p:cNvGrpSpPr/>
          <p:nvPr/>
        </p:nvGrpSpPr>
        <p:grpSpPr>
          <a:xfrm>
            <a:off x="0" y="1905000"/>
            <a:ext cx="9144000" cy="3587750"/>
            <a:chOff x="0" y="1905000"/>
            <a:chExt cx="9144000" cy="358775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8BF5501-C638-4C6C-A795-45C1FBF50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63738"/>
              <a:ext cx="594360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8F93278-335A-4251-B450-74FE02244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05000"/>
              <a:ext cx="2133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dirty="0">
                  <a:cs typeface="Arial" panose="020B0604020202020204" pitchFamily="34" charset="0"/>
                </a:rPr>
                <a:t>4 köşeden bilgi paylaşılır.</a:t>
              </a:r>
              <a:endParaRPr lang="en-US" altLang="tr-TR" sz="2000" dirty="0">
                <a:cs typeface="Arial" panose="020B0604020202020204" pitchFamily="34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D1A5950-9ABA-42FA-B17C-8CC89525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3254375"/>
              <a:ext cx="19050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000" dirty="0">
                  <a:cs typeface="Arial" panose="020B0604020202020204" pitchFamily="34" charset="0"/>
                </a:rPr>
                <a:t>2 köşeden bilgi paylaşılır (mesaj geçilir)</a:t>
              </a:r>
              <a:endParaRPr lang="en-US" altLang="tr-TR" sz="2000" dirty="0">
                <a:cs typeface="Arial" panose="020B0604020202020204" pitchFamily="34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9444F31D-0E10-4A5D-B88B-A65271E88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5105400"/>
              <a:ext cx="25908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>
                  <a:cs typeface="Arial" panose="020B0604020202020204" pitchFamily="34" charset="0"/>
                </a:rPr>
                <a:t>Bloklar</a:t>
              </a:r>
              <a:endParaRPr lang="tr-TR" altLang="tr-TR" sz="1800" dirty="0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61282A17-2E18-4928-917A-24E1DAC9B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750" y="5105400"/>
              <a:ext cx="25908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dirty="0">
                  <a:cs typeface="Arial" panose="020B0604020202020204" pitchFamily="34" charset="0"/>
                </a:rPr>
                <a:t>Şerit halinde kolonlar</a:t>
              </a:r>
              <a:endParaRPr lang="tr-TR" altLang="tr-TR" sz="1800" dirty="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71406-52BB-45B8-A228-56CCA446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Hayalet Noktalar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4A39F-39B1-482C-AFBF-F94C6FBD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FA8FA4-3F20-4A72-99C4-4AF9326DFE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Her köşeye eklenen ek nokta satırları (veya sütunları) komşu kenarın bilgilerinin kopyasını tutarlar. Dizilerden de fazladan satır tutulur. </a:t>
            </a:r>
          </a:p>
          <a:p>
            <a:pPr lvl="1"/>
            <a:r>
              <a:rPr lang="tr-TR" dirty="0"/>
              <a:t>Mesajlaşmalar kolaylaştırılmış olur. Hesaplar yapılırken bu ek noktalardan bilgi alınır. </a:t>
            </a:r>
          </a:p>
          <a:p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809D0-CC1B-41B1-A7B8-855B8978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" y="3202583"/>
            <a:ext cx="79248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278A0345-BC04-47EC-8ABE-597BEBDE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42" y="1773708"/>
            <a:ext cx="46275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FDE910-966C-4754-9200-5D081083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Örnek uygulama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3C1D6-5416-4F0A-A7E4-2384D281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00386-A00C-46C2-B9C2-229E8F3784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Bir odada 20°C olan 4 duvar ve 100°C olan ısıtıcı vardır. </a:t>
            </a:r>
          </a:p>
          <a:p>
            <a:r>
              <a:rPr lang="tr-TR" dirty="0"/>
              <a:t>Jacobi yinelemesi </a:t>
            </a:r>
            <a:br>
              <a:rPr lang="tr-TR" dirty="0"/>
            </a:br>
            <a:r>
              <a:rPr lang="tr-TR" dirty="0"/>
              <a:t>kullanan bir paralel </a:t>
            </a:r>
            <a:br>
              <a:rPr lang="tr-TR" dirty="0"/>
            </a:br>
            <a:r>
              <a:rPr lang="tr-TR" dirty="0"/>
              <a:t>kod geliştiriniz ve oda </a:t>
            </a:r>
            <a:br>
              <a:rPr lang="tr-TR" dirty="0"/>
            </a:br>
            <a:r>
              <a:rPr lang="tr-TR" dirty="0"/>
              <a:t>içindeki 10'ar derecelik </a:t>
            </a:r>
            <a:br>
              <a:rPr lang="tr-TR" dirty="0"/>
            </a:br>
            <a:r>
              <a:rPr lang="tr-TR" dirty="0"/>
              <a:t>ısı alanlarını çiziniz.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>
            <a:extLst>
              <a:ext uri="{FF2B5EF4-FFF2-40B4-BE49-F238E27FC236}">
                <a16:creationId xmlns:a16="http://schemas.microsoft.com/office/drawing/2014/main" id="{3677F56E-3476-4730-A4DD-4E009AF0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11213"/>
            <a:ext cx="4572000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1">
            <a:extLst>
              <a:ext uri="{FF2B5EF4-FFF2-40B4-BE49-F238E27FC236}">
                <a16:creationId xmlns:a16="http://schemas.microsoft.com/office/drawing/2014/main" id="{963F6284-2441-4E89-91DB-1DB84FDB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cs typeface="Arial" panose="020B0604020202020204" pitchFamily="34" charset="0"/>
              </a:rPr>
              <a:t>Other fully synchronous problems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cs typeface="Arial" panose="020B0604020202020204" pitchFamily="34" charset="0"/>
              </a:rPr>
              <a:t>Cellular Automata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08F88-05EB-4749-A9E1-63B45ADC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754A6-EA44-496E-A9FC-96B491D9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Örnek Çıktı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06A2A7-F938-4B81-A5DE-43CDE365C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dirty="0">
                <a:cs typeface="Arial" charset="0"/>
              </a:rPr>
              <a:t>Diğer</a:t>
            </a:r>
            <a:r>
              <a:rPr lang="en-US" altLang="tr-TR" dirty="0">
                <a:cs typeface="Arial" charset="0"/>
              </a:rPr>
              <a:t> </a:t>
            </a:r>
            <a:r>
              <a:rPr lang="tr-TR" altLang="tr-TR" dirty="0">
                <a:cs typeface="Arial" charset="0"/>
              </a:rPr>
              <a:t>Tümüyle Senkron Problemler</a:t>
            </a:r>
            <a:br>
              <a:rPr lang="en-US" altLang="tr-TR" dirty="0">
                <a:cs typeface="Arial" charset="0"/>
              </a:rPr>
            </a:br>
            <a:endParaRPr lang="tr-TR" dirty="0"/>
          </a:p>
        </p:txBody>
      </p:sp>
      <p:sp>
        <p:nvSpPr>
          <p:cNvPr id="58371" name="Subtitle 3">
            <a:extLst>
              <a:ext uri="{FF2B5EF4-FFF2-40B4-BE49-F238E27FC236}">
                <a16:creationId xmlns:a16="http://schemas.microsoft.com/office/drawing/2014/main" id="{D0E77D88-B4B1-48F5-941E-D92340DFB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altLang="tr-TR" dirty="0">
                <a:cs typeface="Arial" panose="020B0604020202020204" pitchFamily="34" charset="0"/>
              </a:rPr>
              <a:t>Hücresel Otomat</a:t>
            </a:r>
          </a:p>
          <a:p>
            <a:r>
              <a:rPr lang="tr-TR" altLang="tr-TR" dirty="0">
                <a:cs typeface="Arial" panose="020B0604020202020204" pitchFamily="34" charset="0"/>
              </a:rPr>
              <a:t>(</a:t>
            </a:r>
            <a:r>
              <a:rPr lang="en-US" altLang="tr-TR" dirty="0">
                <a:cs typeface="Arial" panose="020B0604020202020204" pitchFamily="34" charset="0"/>
              </a:rPr>
              <a:t>Cellular Automata</a:t>
            </a:r>
            <a:r>
              <a:rPr lang="tr-TR" altLang="tr-TR" dirty="0">
                <a:cs typeface="Arial" panose="020B0604020202020204" pitchFamily="34" charset="0"/>
              </a:rPr>
              <a:t>)</a:t>
            </a:r>
            <a:endParaRPr lang="tr-TR" alt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3F851-FC01-4C68-81E1-51EDC31B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8943-7E80-4897-9431-7ACCE2EC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cs typeface="Arial" charset="0"/>
              </a:rPr>
              <a:t>Hücresel Otomat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48457-F6D9-4380-8F13-E7DDD6A6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9F699DAF-CADE-4638-AD2A-D2E9FDE7D6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Problem uzayı hücrelere bölünür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Her hücre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bir dizi durumdan birisini ifade eder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Hücreler komşularından kesin kurallarla etkilenirler ve 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bir kuşaktaki tüm hücreler aynı anda etkilenirler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Kurallar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alt kuşaklarda (çocuk ve torunlarda) yeniden uygulanırlar, böylece hücreler kuşaktan kuşağa gelişirler yani durum değiştirirler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En ünlü hücresel otomat</a:t>
            </a:r>
            <a:r>
              <a:rPr lang="en-US" altLang="tr-TR" sz="2400" dirty="0">
                <a:cs typeface="Arial" panose="020B0604020202020204" pitchFamily="34" charset="0"/>
              </a:rPr>
              <a:t> “</a:t>
            </a:r>
            <a:r>
              <a:rPr lang="tr-TR" altLang="tr-TR" sz="2400" dirty="0">
                <a:cs typeface="Arial" panose="020B0604020202020204" pitchFamily="34" charset="0"/>
              </a:rPr>
              <a:t>Hayat oyunu</a:t>
            </a:r>
            <a:r>
              <a:rPr lang="en-US" altLang="tr-TR" sz="2400" dirty="0">
                <a:cs typeface="Arial" panose="020B0604020202020204" pitchFamily="34" charset="0"/>
              </a:rPr>
              <a:t>” </a:t>
            </a:r>
            <a:r>
              <a:rPr lang="tr-TR" altLang="tr-TR" sz="2400" dirty="0">
                <a:cs typeface="Arial" panose="020B0604020202020204" pitchFamily="34" charset="0"/>
              </a:rPr>
              <a:t>'dur. Otomat bir</a:t>
            </a:r>
            <a:r>
              <a:rPr lang="en-US" altLang="tr-TR" sz="2400" dirty="0">
                <a:cs typeface="Arial" panose="020B0604020202020204" pitchFamily="34" charset="0"/>
              </a:rPr>
              <a:t> Cambridge </a:t>
            </a:r>
            <a:r>
              <a:rPr lang="tr-TR" altLang="tr-TR" sz="2400" dirty="0">
                <a:cs typeface="Arial" panose="020B0604020202020204" pitchFamily="34" charset="0"/>
              </a:rPr>
              <a:t>matematikçisi olan</a:t>
            </a:r>
            <a:r>
              <a:rPr lang="en-US" altLang="tr-TR" sz="2400" dirty="0">
                <a:cs typeface="Arial" panose="020B0604020202020204" pitchFamily="34" charset="0"/>
              </a:rPr>
              <a:t> John Horton Conway</a:t>
            </a:r>
            <a:r>
              <a:rPr lang="tr-TR" altLang="tr-TR" sz="2400" dirty="0">
                <a:cs typeface="Arial" panose="020B0604020202020204" pitchFamily="34" charset="0"/>
              </a:rPr>
              <a:t> tarafından bulunmuştur</a:t>
            </a:r>
            <a:r>
              <a:rPr lang="tr-TR" altLang="tr-TR" sz="2400" dirty="0"/>
              <a:t>.</a:t>
            </a:r>
            <a:endParaRPr lang="en-US" altLang="tr-TR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2AE4-F097-46E2-B1E7-FC47B06E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Hayat Oyunu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B4C481AF-B433-4DD5-8176-6A40B560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İki boyutlu bir tahta oyunudur.</a:t>
            </a:r>
          </a:p>
          <a:p>
            <a:pPr algn="just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Fakat boyutları sonsuz olan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iki boyutlu hücre dizisi içerir</a:t>
            </a:r>
            <a:r>
              <a:rPr lang="en-US" altLang="tr-TR" sz="2400" dirty="0">
                <a:cs typeface="Arial" panose="020B0604020202020204" pitchFamily="34" charset="0"/>
              </a:rPr>
              <a:t>. 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Her hücre bir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organizma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içerir.</a:t>
            </a:r>
          </a:p>
          <a:p>
            <a:pPr algn="just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Her hücre 8 komşu hücreye sahiptir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Başlangıçta</a:t>
            </a:r>
            <a:r>
              <a:rPr lang="en-US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>
                <a:cs typeface="Arial" panose="020B0604020202020204" pitchFamily="34" charset="0"/>
              </a:rPr>
              <a:t>bazı hücreler doludur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Hayat ilerledikçe hücreler dolar.</a:t>
            </a:r>
            <a:endParaRPr lang="en-US" altLang="tr-TR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4D6A5-9659-4DB3-9976-C47CE59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58</a:t>
            </a:fld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EEC9-0DB9-4A75-A195-982206E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Hayat Oyunu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82CBE-7EF3-42BA-9999-620D15ED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59</a:t>
            </a:fld>
            <a:endParaRPr lang="tr-TR" dirty="0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8F09FFDC-16A0-464F-9420-AE02300279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Kurallar</a:t>
            </a:r>
            <a:r>
              <a:rPr lang="en-US" altLang="tr-TR" sz="2400" dirty="0">
                <a:cs typeface="Arial" panose="020B0604020202020204" pitchFamily="34" charset="0"/>
              </a:rPr>
              <a:t>:</a:t>
            </a:r>
          </a:p>
          <a:p>
            <a:pPr marL="857250" lvl="1" indent="-457200"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2200" dirty="0">
                <a:cs typeface="Arial" panose="020B0604020202020204" pitchFamily="34" charset="0"/>
              </a:rPr>
              <a:t>İki veya üç komşusu olan her organizma sonraki nesillerin varlığı için hayatta kalırlar</a:t>
            </a:r>
            <a:r>
              <a:rPr lang="en-US" altLang="tr-TR" sz="2200" dirty="0">
                <a:cs typeface="Arial" panose="020B0604020202020204" pitchFamily="34" charset="0"/>
              </a:rPr>
              <a:t>.</a:t>
            </a:r>
            <a:endParaRPr lang="tr-TR" altLang="tr-TR" sz="2200" dirty="0">
              <a:cs typeface="Arial" panose="020B0604020202020204" pitchFamily="34" charset="0"/>
            </a:endParaRPr>
          </a:p>
          <a:p>
            <a:pPr marL="857250" lvl="1" indent="-457200"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2200" dirty="0">
                <a:cs typeface="Arial" panose="020B0604020202020204" pitchFamily="34" charset="0"/>
              </a:rPr>
              <a:t>4 veya daha fazla komşusu olan her organizma aşırı kalabalıktan dolayı ölür.</a:t>
            </a:r>
          </a:p>
          <a:p>
            <a:pPr marL="857250" lvl="1" indent="-457200"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2200" dirty="0">
                <a:cs typeface="Arial" panose="020B0604020202020204" pitchFamily="34" charset="0"/>
              </a:rPr>
              <a:t>1</a:t>
            </a:r>
            <a:r>
              <a:rPr lang="en-US" altLang="tr-TR" sz="2200" dirty="0">
                <a:cs typeface="Arial" panose="020B0604020202020204" pitchFamily="34" charset="0"/>
              </a:rPr>
              <a:t> </a:t>
            </a:r>
            <a:r>
              <a:rPr lang="tr-TR" altLang="tr-TR" sz="2200" dirty="0">
                <a:cs typeface="Arial" panose="020B0604020202020204" pitchFamily="34" charset="0"/>
              </a:rPr>
              <a:t>komşusu olan veya hiç olmayanlar yalnızlıktan ölür</a:t>
            </a:r>
            <a:r>
              <a:rPr lang="en-US" altLang="tr-TR" sz="2200" dirty="0">
                <a:cs typeface="Arial" panose="020B0604020202020204" pitchFamily="34" charset="0"/>
              </a:rPr>
              <a:t>.</a:t>
            </a:r>
            <a:endParaRPr lang="tr-TR" altLang="tr-TR" sz="2200" dirty="0">
              <a:cs typeface="Arial" panose="020B0604020202020204" pitchFamily="34" charset="0"/>
            </a:endParaRPr>
          </a:p>
          <a:p>
            <a:pPr marL="857250" lvl="1" indent="-457200"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2200" dirty="0">
                <a:cs typeface="Arial" panose="020B0604020202020204" pitchFamily="34" charset="0"/>
              </a:rPr>
              <a:t>Boş hücrelerden sadece 3 dolu komşusu olanlar</a:t>
            </a:r>
            <a:r>
              <a:rPr lang="en-US" altLang="tr-TR" sz="2200" dirty="0">
                <a:cs typeface="Arial" panose="020B0604020202020204" pitchFamily="34" charset="0"/>
              </a:rPr>
              <a:t> </a:t>
            </a:r>
            <a:r>
              <a:rPr lang="tr-TR" altLang="tr-TR" sz="2200" dirty="0">
                <a:cs typeface="Arial" panose="020B0604020202020204" pitchFamily="34" charset="0"/>
              </a:rPr>
              <a:t>(diğerleri değil) yeni bir organizma doğurur</a:t>
            </a:r>
            <a:r>
              <a:rPr lang="en-US" altLang="tr-TR" sz="2200" dirty="0"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Bu kurallar</a:t>
            </a:r>
            <a:r>
              <a:rPr lang="en-US" altLang="tr-TR" sz="2400" dirty="0">
                <a:cs typeface="Arial" panose="020B0604020202020204" pitchFamily="34" charset="0"/>
              </a:rPr>
              <a:t> Conway</a:t>
            </a:r>
            <a:r>
              <a:rPr lang="tr-TR" altLang="tr-TR" sz="2400" dirty="0">
                <a:cs typeface="Arial" panose="020B0604020202020204" pitchFamily="34" charset="0"/>
              </a:rPr>
              <a:t> tarafından</a:t>
            </a:r>
            <a:r>
              <a:rPr lang="en-US" altLang="tr-TR" sz="2400" dirty="0">
                <a:cs typeface="Arial" panose="020B0604020202020204" pitchFamily="34" charset="0"/>
              </a:rPr>
              <a:t> “</a:t>
            </a:r>
            <a:r>
              <a:rPr lang="tr-TR" altLang="tr-TR" sz="2400" dirty="0">
                <a:cs typeface="Arial" panose="020B0604020202020204" pitchFamily="34" charset="0"/>
              </a:rPr>
              <a:t>uzun bir deneyim" sonucu üretilmiştir.</a:t>
            </a:r>
            <a:endParaRPr lang="en-US" altLang="tr-TR" sz="2400" dirty="0">
              <a:cs typeface="Arial" panose="020B0604020202020204" pitchFamily="34" charset="0"/>
            </a:endParaRPr>
          </a:p>
          <a:p>
            <a:pPr marL="0" indent="0"/>
            <a:endParaRPr lang="tr-TR" altLang="tr-T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8A016031-A4C2-487A-A0AE-FF54EB2D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0988"/>
            <a:ext cx="89916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>
            <a:extLst>
              <a:ext uri="{FF2B5EF4-FFF2-40B4-BE49-F238E27FC236}">
                <a16:creationId xmlns:a16="http://schemas.microsoft.com/office/drawing/2014/main" id="{839536FE-D378-43E2-945E-5037E51DF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684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Ortak</a:t>
            </a:r>
            <a:r>
              <a:rPr lang="en-US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cs typeface="Arial" panose="020B0604020202020204" pitchFamily="34" charset="0"/>
              </a:rPr>
              <a:t>sayaçla gerçekleştirme</a:t>
            </a:r>
            <a:r>
              <a:rPr lang="en-US" altLang="tr-TR" sz="2400" b="1" dirty="0">
                <a:cs typeface="Arial" panose="020B0604020202020204" pitchFamily="34" charset="0"/>
              </a:rPr>
              <a:t> </a:t>
            </a:r>
            <a:r>
              <a:rPr lang="en-US" altLang="tr-TR" sz="2400" dirty="0">
                <a:cs typeface="Arial" panose="020B0604020202020204" pitchFamily="34" charset="0"/>
              </a:rPr>
              <a:t>(</a:t>
            </a:r>
            <a:r>
              <a:rPr lang="tr-TR" altLang="tr-TR" sz="2400" dirty="0">
                <a:cs typeface="Arial" panose="020B0604020202020204" pitchFamily="34" charset="0"/>
              </a:rPr>
              <a:t>doğrusal engel</a:t>
            </a:r>
            <a:r>
              <a:rPr lang="en-US" altLang="tr-TR" sz="2400" dirty="0">
                <a:cs typeface="Arial" panose="020B0604020202020204" pitchFamily="34" charset="0"/>
              </a:rPr>
              <a:t>):</a:t>
            </a:r>
          </a:p>
        </p:txBody>
      </p:sp>
      <p:sp>
        <p:nvSpPr>
          <p:cNvPr id="9222" name="TextBox 5">
            <a:extLst>
              <a:ext uri="{FF2B5EF4-FFF2-40B4-BE49-F238E27FC236}">
                <a16:creationId xmlns:a16="http://schemas.microsoft.com/office/drawing/2014/main" id="{E40EEA2E-8AB4-46FC-A345-EF72A0BA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1611313"/>
            <a:ext cx="1219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Süreçler</a:t>
            </a:r>
          </a:p>
        </p:txBody>
      </p:sp>
      <p:sp>
        <p:nvSpPr>
          <p:cNvPr id="9223" name="TextBox 6">
            <a:extLst>
              <a:ext uri="{FF2B5EF4-FFF2-40B4-BE49-F238E27FC236}">
                <a16:creationId xmlns:a16="http://schemas.microsoft.com/office/drawing/2014/main" id="{4C800A64-D526-4BB2-95B9-5DF5C473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2297113"/>
            <a:ext cx="1219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Sayaç: S</a:t>
            </a:r>
          </a:p>
        </p:txBody>
      </p:sp>
      <p:sp>
        <p:nvSpPr>
          <p:cNvPr id="9224" name="TextBox 8">
            <a:extLst>
              <a:ext uri="{FF2B5EF4-FFF2-40B4-BE49-F238E27FC236}">
                <a16:creationId xmlns:a16="http://schemas.microsoft.com/office/drawing/2014/main" id="{86D67654-9435-4E4A-B3A1-4B65925B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1385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i="1" dirty="0"/>
              <a:t> </a:t>
            </a:r>
            <a:endParaRPr lang="tr-TR" altLang="tr-TR" sz="1800" dirty="0"/>
          </a:p>
        </p:txBody>
      </p:sp>
      <p:sp>
        <p:nvSpPr>
          <p:cNvPr id="9225" name="TextBox 7">
            <a:extLst>
              <a:ext uri="{FF2B5EF4-FFF2-40B4-BE49-F238E27FC236}">
                <a16:creationId xmlns:a16="http://schemas.microsoft.com/office/drawing/2014/main" id="{CAC1F0BA-AC0F-4DB8-8A93-B8D9A4A8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4191000"/>
            <a:ext cx="1752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i="1" dirty="0"/>
              <a:t>p</a:t>
            </a:r>
            <a:r>
              <a:rPr lang="tr-TR" altLang="tr-TR" sz="1800" dirty="0"/>
              <a:t> süreci için sayacı arttır ve sonra sürekli kontrol 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32BC5-D905-446E-8BD9-893647F2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tr-TR" dirty="0"/>
              <a:t>Barrier komutunun gerçekleştirilmesi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C3347-50F2-40BE-BA05-0CDBC30B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9EE2-98D3-4999-87FB-2B6D7B83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Köpekbalığı ve Balıklar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64876149-77FA-4ED4-9B58-78B0FDDA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Eğlenceli bir hücresel otomattır.</a:t>
            </a:r>
            <a:endParaRPr lang="en-US" altLang="tr-TR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Bir okyanus 3-boyutlu hücreler dizisi olarak modellenebilir.</a:t>
            </a:r>
            <a:endParaRPr lang="en-US" altLang="tr-TR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Her hücre bir balık veya bir köpekbalığı içerir.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İkisi birden olmaz</a:t>
            </a:r>
            <a:r>
              <a:rPr lang="en-US" altLang="tr-TR" sz="2400" dirty="0">
                <a:cs typeface="Arial" panose="020B0604020202020204" pitchFamily="34" charset="0"/>
              </a:rPr>
              <a:t>.</a:t>
            </a:r>
            <a:endParaRPr lang="en-US" altLang="tr-TR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Balık ve köpekbalıklarının</a:t>
            </a:r>
            <a:r>
              <a:rPr lang="en-US" altLang="tr-TR" sz="2800" dirty="0">
                <a:cs typeface="Arial" panose="020B0604020202020204" pitchFamily="34" charset="0"/>
              </a:rPr>
              <a:t> </a:t>
            </a:r>
            <a:r>
              <a:rPr lang="tr-TR" altLang="tr-TR" sz="2800" dirty="0">
                <a:cs typeface="Arial" panose="020B0604020202020204" pitchFamily="34" charset="0"/>
              </a:rPr>
              <a:t>izledikleri kurallar vardır.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tr-TR" sz="2400" dirty="0">
                <a:cs typeface="Arial" panose="020B0604020202020204" pitchFamily="34" charset="0"/>
              </a:rPr>
              <a:t>Devam slaytlarda.</a:t>
            </a:r>
            <a:endParaRPr lang="en-US" altLang="tr-TR" sz="2400" dirty="0">
              <a:cs typeface="Arial" panose="020B0604020202020204" pitchFamily="34" charset="0"/>
            </a:endParaRPr>
          </a:p>
          <a:p>
            <a:endParaRPr lang="tr-TR" altLang="tr-TR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EA35A-98D5-43FD-9CF8-9B4582C1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60</a:t>
            </a:fld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48A0-F6B4-4B10-A0FD-E508A3DB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Balıklar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80DF198-1714-41BD-BC1C-05A8A7D8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Şu kurallara göre hareket ederler</a:t>
            </a:r>
            <a:r>
              <a:rPr lang="en-US" altLang="tr-TR" sz="2800" dirty="0">
                <a:cs typeface="Arial" panose="020B0604020202020204" pitchFamily="34" charset="0"/>
              </a:rPr>
              <a:t>:</a:t>
            </a:r>
            <a:endParaRPr lang="tr-TR" altLang="tr-TR" sz="2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tr-TR" sz="2800" dirty="0">
              <a:cs typeface="Arial" panose="020B0604020202020204" pitchFamily="34" charset="0"/>
            </a:endParaRP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Eğer boş bir komşu hücre varsa</a:t>
            </a:r>
            <a:r>
              <a:rPr lang="en-US" altLang="tr-TR" dirty="0">
                <a:cs typeface="Arial" panose="020B0604020202020204" pitchFamily="34" charset="0"/>
              </a:rPr>
              <a:t>, </a:t>
            </a:r>
            <a:r>
              <a:rPr lang="tr-TR" altLang="tr-TR" dirty="0">
                <a:cs typeface="Arial" panose="020B0604020202020204" pitchFamily="34" charset="0"/>
              </a:rPr>
              <a:t>balık bu hücreye geçebilir.</a:t>
            </a: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Eğer birden fazla boş hücre varsa balık rastgele seçtiği bir hücreye geçebilir.</a:t>
            </a: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Boş hücre yoksa yerinde kalır.</a:t>
            </a: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Balık hareket etmiş ve olgunlaşmışsa uğradığı hücrelerde yavru bırakır</a:t>
            </a:r>
            <a:r>
              <a:rPr lang="en-US" altLang="tr-TR" dirty="0">
                <a:cs typeface="Arial" panose="020B0604020202020204" pitchFamily="34" charset="0"/>
              </a:rPr>
              <a:t>.</a:t>
            </a:r>
            <a:endParaRPr lang="tr-TR" altLang="tr-TR" dirty="0">
              <a:cs typeface="Arial" panose="020B0604020202020204" pitchFamily="34" charset="0"/>
            </a:endParaRP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Her balık x nesil sonunda ölür.</a:t>
            </a:r>
            <a:endParaRPr lang="tr-TR" alt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66C04-067E-4767-B962-299176E6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61</a:t>
            </a:fld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A2B8-F276-4765-AEA3-FE9970CA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Köpekbalıkları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9DB76D6A-6B32-4441-BEA0-1CAD382B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tr-TR" altLang="tr-TR" sz="2800" dirty="0">
                <a:cs typeface="Arial" panose="020B0604020202020204" pitchFamily="34" charset="0"/>
              </a:rPr>
              <a:t>Şu kurallara göre etraflarına hükmederler</a:t>
            </a:r>
            <a:r>
              <a:rPr lang="en-US" altLang="tr-TR" sz="2800" dirty="0">
                <a:cs typeface="Arial" panose="020B0604020202020204" pitchFamily="34" charset="0"/>
              </a:rPr>
              <a:t>:</a:t>
            </a:r>
            <a:endParaRPr lang="tr-TR" altLang="tr-TR" sz="2800" dirty="0"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altLang="tr-TR" sz="2800" dirty="0">
              <a:cs typeface="Arial" panose="020B0604020202020204" pitchFamily="34" charset="0"/>
            </a:endParaRP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/>
              <a:t>Bir komşu hücre</a:t>
            </a:r>
            <a:r>
              <a:rPr lang="en-US" altLang="tr-TR" dirty="0"/>
              <a:t> </a:t>
            </a:r>
            <a:r>
              <a:rPr lang="tr-TR" altLang="tr-TR" dirty="0"/>
              <a:t>balıkla doluysa köpekbalığı oraya geçer ve balığı yer</a:t>
            </a:r>
            <a:r>
              <a:rPr lang="en-US" altLang="tr-TR" dirty="0"/>
              <a:t>.</a:t>
            </a:r>
            <a:endParaRPr lang="tr-TR" altLang="tr-TR" dirty="0"/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/>
              <a:t>Birden çok komşu hücrede balık varsa köpekbalığı rastgele birini seçer, oraya geçer ve balığı yer.</a:t>
            </a:r>
            <a:endParaRPr lang="en-US" altLang="tr-TR" dirty="0"/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/>
              <a:t>Etrafta hiç balık yoksa bir balık hareketi yapar ve bunlardan birine geçer</a:t>
            </a:r>
            <a:r>
              <a:rPr lang="en-US" altLang="tr-TR" dirty="0"/>
              <a:t>.</a:t>
            </a: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Köpekbalığı hareket etmiş ve olgunlaşmışsa uğradığı hücrelerde yavru bırakır</a:t>
            </a:r>
            <a:r>
              <a:rPr lang="en-US" altLang="tr-TR" dirty="0">
                <a:cs typeface="Arial" panose="020B0604020202020204" pitchFamily="34" charset="0"/>
              </a:rPr>
              <a:t>.</a:t>
            </a:r>
            <a:endParaRPr lang="tr-TR" altLang="tr-TR" dirty="0">
              <a:cs typeface="Arial" panose="020B0604020202020204" pitchFamily="34" charset="0"/>
            </a:endParaRPr>
          </a:p>
          <a:p>
            <a:pPr marL="731520" lvl="1" indent="-457200">
              <a:spcBef>
                <a:spcPct val="0"/>
              </a:spcBef>
              <a:buFont typeface="+mj-lt"/>
              <a:buAutoNum type="arabicPeriod"/>
            </a:pPr>
            <a:r>
              <a:rPr lang="tr-TR" altLang="tr-TR" dirty="0">
                <a:cs typeface="Arial" panose="020B0604020202020204" pitchFamily="34" charset="0"/>
              </a:rPr>
              <a:t>Köpekbalıkları y nesil yedikten sonunda ölürler.</a:t>
            </a:r>
            <a:endParaRPr lang="tr-TR" alt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5CC9B-1B49-4746-9E0E-DFC4539B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62</a:t>
            </a:fld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>
            <a:extLst>
              <a:ext uri="{FF2B5EF4-FFF2-40B4-BE49-F238E27FC236}">
                <a16:creationId xmlns:a16="http://schemas.microsoft.com/office/drawing/2014/main" id="{F9638FEE-A02B-4BED-806B-D88E3838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>
            <a:extLst>
              <a:ext uri="{FF2B5EF4-FFF2-40B4-BE49-F238E27FC236}">
                <a16:creationId xmlns:a16="http://schemas.microsoft.com/office/drawing/2014/main" id="{E823FFE9-D328-4B5C-BB02-845C1686A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003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Örnek Bir Çıktı</a:t>
            </a:r>
            <a:endParaRPr lang="en-US" altLang="tr-TR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FC763-E632-4861-9C85-ABD3FA01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63</a:t>
            </a:fld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A12BD9-3A5B-424C-990C-CB49A8F0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Benzer Örnekler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DB4A7-1F27-4987-BF56-FA2329C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64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A3F82-BD33-4985-A34E-48B292B16E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Tilkiler ve Tavşanlar: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Tavşanlar etrafta mutlu mesut koştururlar.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Tilkiler rastladıkları tüm tavşanları yerler.</a:t>
            </a:r>
          </a:p>
          <a:p>
            <a:pPr>
              <a:spcBef>
                <a:spcPct val="0"/>
              </a:spcBef>
              <a:defRPr/>
            </a:pPr>
            <a:endParaRPr lang="tr-TR" altLang="tr-TR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Daha Ciddi Hücresel Otomat Örnekleri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Akışkan/gaz dinamikleri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Sıvı ve gazların objelerin etrafından geçişleri.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Gazların yayılımı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Biyolojik gelişimler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Uçak kanatlarındaki hava akışı</a:t>
            </a:r>
          </a:p>
          <a:p>
            <a:pPr lvl="1">
              <a:spcBef>
                <a:spcPct val="0"/>
              </a:spcBef>
              <a:defRPr/>
            </a:pPr>
            <a:r>
              <a:rPr lang="tr-TR" altLang="tr-TR" dirty="0">
                <a:cs typeface="Arial" charset="0"/>
              </a:rPr>
              <a:t>Plajlarda veya nehir yataklarında kumların erozyonu/hareketi</a:t>
            </a:r>
          </a:p>
          <a:p>
            <a:pPr>
              <a:spcBef>
                <a:spcPct val="0"/>
              </a:spcBef>
              <a:defRPr/>
            </a:pPr>
            <a:endParaRPr lang="tr-TR" altLang="tr-TR" dirty="0"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F991-9F5C-46DB-9FF8-28A48C59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Parçalı senkron hesaplamalar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AE110A-A4F9-45F3-A497-43CE0531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65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410B9-256F-45A6-BB1E-F023CAA5B8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Her yinelemede diğer süreçlerle senkron olması gerekmeyen bağımsız süreçlerdeki hesaplamalardır.</a:t>
            </a:r>
          </a:p>
          <a:p>
            <a:r>
              <a:rPr lang="tr-TR" dirty="0"/>
              <a:t>Neden böyle bir şey gerekmiş? </a:t>
            </a:r>
          </a:p>
          <a:p>
            <a:pPr lvl="1"/>
            <a:r>
              <a:rPr lang="tr-TR" dirty="0"/>
              <a:t>Çünkü süreçlerin senkronizasyonu hesaplamayı önemli oranda yavaşlatır ve paralel programların yavaşlamasında en önemli sebeptir.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88576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1B6848DD-9A32-45F0-814F-D9FD27B9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tr-TR" sz="3600" b="1" dirty="0"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AB1323-37E5-44E8-B407-879DE2C0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Parçalı Senkronizasyon ile Yeniden Isı Dağıtım Probleminin Çözümü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E9C74-601A-4150-AD1C-2F71DEC4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66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72E6F-3E01-4DBE-A05A-E5FD69A683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Aşağıdaki kodda önceki yinelemelerin sonuçları sonraki yinelemelerde h[][] 'dan kullanılır, </a:t>
            </a:r>
            <a:br>
              <a:rPr lang="tr-TR" dirty="0"/>
            </a:br>
            <a:r>
              <a:rPr lang="tr-TR" dirty="0"/>
              <a:t>g[][] ‘ye ise yeniler yazılır.</a:t>
            </a:r>
            <a:br>
              <a:rPr lang="tr-TR" dirty="0"/>
            </a:b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forall (i = 1; i &lt; n; i++)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 forall (j = 1; j &lt; n; j++)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g[i][j]=0.25*(h[i-1][j]+h[i+1][j]+h[i][j-1]+h[i][j+1]);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tr-TR" dirty="0"/>
          </a:p>
          <a:p>
            <a:r>
              <a:rPr lang="tr-TR" dirty="0"/>
              <a:t>Her yinelemede hesaplama yapan süreçler hesaplamalarını bitirince sonraki yinelemeye geçmeden önce senkronizasyona zorlanmadıkları için beklemeler azaltılabilir. </a:t>
            </a:r>
          </a:p>
          <a:p>
            <a:pPr lvl="1"/>
            <a:r>
              <a:rPr lang="tr-TR" dirty="0"/>
              <a:t>Yani kullanılan veriler her zaman son yinelemeden gelmez, bazen daha önceki yinelemeleri verisidir.</a:t>
            </a:r>
          </a:p>
          <a:p>
            <a:r>
              <a:rPr lang="tr-TR" dirty="0"/>
              <a:t>Bu metot aslında “asenkron yinelemeli metot” 'dur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8DC0143-5FF3-44B2-868A-3397EE8A7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294" y="3244914"/>
            <a:ext cx="6161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Her yineleme sonunda senkronizasyon noktası</a:t>
            </a:r>
            <a:endParaRPr lang="en-US" altLang="tr-T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C6C5F-5244-45E1-A986-DC21B9D533A4}"/>
              </a:ext>
            </a:extLst>
          </p:cNvPr>
          <p:cNvCxnSpPr/>
          <p:nvPr/>
        </p:nvCxnSpPr>
        <p:spPr>
          <a:xfrm flipH="1" flipV="1">
            <a:off x="991294" y="3316922"/>
            <a:ext cx="1828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CB93-9C11-4F5D-8BCB-31B5D917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Asenkron yinelemeli metodun</a:t>
            </a:r>
            <a:br>
              <a:rPr lang="tr-TR" dirty="0"/>
            </a:br>
            <a:r>
              <a:rPr lang="tr-TR" dirty="0"/>
              <a:t>yakınsama koşulları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D00F8-D6A4-4920-BBA2-69339E97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67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64F1B-A494-4186-9F34-EF9F416DD2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Matematiksel yakınsama koşulları çok katı olabilir</a:t>
            </a:r>
            <a:r>
              <a:rPr lang="en-US" altLang="tr-TR" sz="2400" dirty="0"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n-US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Metot çözüme yaklaştığında önceki yinelemelerin değerleri her süreçte kullanılmaz.</a:t>
            </a:r>
            <a:endParaRPr lang="en-US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tr-TR" altLang="tr-TR" sz="2400" b="1" i="1" dirty="0">
                <a:solidFill>
                  <a:srgbClr val="FF0000"/>
                </a:solidFill>
                <a:cs typeface="Arial" charset="0"/>
              </a:rPr>
              <a:t>Düzensiz (</a:t>
            </a:r>
            <a:r>
              <a:rPr lang="en-US" altLang="tr-TR" sz="2400" b="1" i="1" dirty="0">
                <a:solidFill>
                  <a:srgbClr val="FF0000"/>
                </a:solidFill>
                <a:cs typeface="Arial" charset="0"/>
              </a:rPr>
              <a:t>Chaotic</a:t>
            </a:r>
            <a:r>
              <a:rPr lang="tr-TR" altLang="tr-TR" sz="2400" b="1" i="1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tr-TR" sz="24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altLang="tr-TR" sz="2400" b="1" i="1" dirty="0">
                <a:solidFill>
                  <a:srgbClr val="FF0000"/>
                </a:solidFill>
                <a:cs typeface="Arial" charset="0"/>
              </a:rPr>
              <a:t>Sakinleşme</a:t>
            </a:r>
            <a:r>
              <a:rPr lang="en-US" altLang="tr-TR" sz="2800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altLang="tr-TR" sz="2400" dirty="0">
                <a:cs typeface="Arial" charset="0"/>
              </a:rPr>
              <a:t>asenkron yineleme metodunun bir şeklidir. (</a:t>
            </a:r>
            <a:r>
              <a:rPr lang="en-US" altLang="tr-TR" sz="2400" dirty="0">
                <a:cs typeface="Arial" charset="0"/>
              </a:rPr>
              <a:t>Chazan and Miranker</a:t>
            </a:r>
            <a:r>
              <a:rPr lang="tr-TR" altLang="tr-TR" sz="2400" dirty="0">
                <a:cs typeface="Arial" charset="0"/>
              </a:rPr>
              <a:t>, </a:t>
            </a:r>
            <a:r>
              <a:rPr lang="en-US" altLang="tr-TR" sz="2400" dirty="0">
                <a:cs typeface="Arial" charset="0"/>
              </a:rPr>
              <a:t>1969)</a:t>
            </a:r>
            <a:r>
              <a:rPr lang="tr-TR" altLang="tr-TR" sz="2400" dirty="0">
                <a:cs typeface="Arial" charset="0"/>
              </a:rPr>
              <a:t>,</a:t>
            </a:r>
          </a:p>
          <a:p>
            <a:pPr>
              <a:spcBef>
                <a:spcPct val="0"/>
              </a:spcBef>
              <a:defRPr/>
            </a:pPr>
            <a:endParaRPr lang="tr-TR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Koşul</a:t>
            </a:r>
            <a:r>
              <a:rPr lang="en-US" altLang="tr-TR" sz="2400" dirty="0">
                <a:cs typeface="Arial" charset="0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tr-TR" dirty="0">
                <a:cs typeface="Arial" charset="0"/>
              </a:rPr>
              <a:t>“</a:t>
            </a:r>
            <a:r>
              <a:rPr lang="en-US" altLang="tr-TR" i="1" dirty="0">
                <a:cs typeface="Arial" charset="0"/>
              </a:rPr>
              <a:t>j </a:t>
            </a:r>
            <a:r>
              <a:rPr lang="en-US" altLang="tr-TR" dirty="0">
                <a:cs typeface="Arial" charset="0"/>
              </a:rPr>
              <a:t>&lt; </a:t>
            </a:r>
            <a:r>
              <a:rPr lang="en-US" altLang="tr-TR" i="1" dirty="0">
                <a:cs typeface="Arial" charset="0"/>
              </a:rPr>
              <a:t>i </a:t>
            </a:r>
            <a:r>
              <a:rPr lang="en-US" altLang="tr-TR" dirty="0">
                <a:cs typeface="Arial" charset="0"/>
              </a:rPr>
              <a:t>- </a:t>
            </a:r>
            <a:r>
              <a:rPr lang="en-US" altLang="tr-TR" i="1" dirty="0">
                <a:cs typeface="Arial" charset="0"/>
              </a:rPr>
              <a:t>s </a:t>
            </a:r>
            <a:r>
              <a:rPr lang="tr-TR" altLang="tr-TR" i="1" dirty="0">
                <a:cs typeface="Arial" charset="0"/>
              </a:rPr>
              <a:t> </a:t>
            </a:r>
            <a:r>
              <a:rPr lang="tr-TR" altLang="tr-TR" dirty="0">
                <a:cs typeface="Arial" charset="0"/>
              </a:rPr>
              <a:t>iken bir sürecin </a:t>
            </a:r>
            <a:r>
              <a:rPr lang="tr-TR" altLang="tr-TR" i="1" dirty="0">
                <a:cs typeface="Arial" charset="0"/>
              </a:rPr>
              <a:t>i</a:t>
            </a:r>
            <a:r>
              <a:rPr lang="tr-TR" altLang="tr-TR" dirty="0">
                <a:cs typeface="Arial" charset="0"/>
              </a:rPr>
              <a:t>. inci yinelemede hesapladığı değerler için</a:t>
            </a:r>
            <a:r>
              <a:rPr lang="en-US" altLang="tr-TR" dirty="0">
                <a:cs typeface="Arial" charset="0"/>
              </a:rPr>
              <a:t> </a:t>
            </a:r>
            <a:r>
              <a:rPr lang="tr-TR" altLang="tr-TR" i="1" dirty="0">
                <a:cs typeface="Arial" charset="0"/>
              </a:rPr>
              <a:t>j. </a:t>
            </a:r>
            <a:r>
              <a:rPr lang="tr-TR" altLang="tr-TR" dirty="0">
                <a:cs typeface="Arial" charset="0"/>
              </a:rPr>
              <a:t>inci yinelemenin hiçbir değerine ihtiyaç duyulmadığı </a:t>
            </a:r>
            <a:r>
              <a:rPr lang="tr-TR" altLang="tr-TR" i="1" dirty="0">
                <a:cs typeface="Arial" charset="0"/>
              </a:rPr>
              <a:t>s </a:t>
            </a:r>
            <a:r>
              <a:rPr lang="tr-TR" altLang="tr-TR" dirty="0">
                <a:cs typeface="Arial" charset="0"/>
              </a:rPr>
              <a:t>gibi sabit pozitif bir tamsayı vardır.</a:t>
            </a:r>
            <a:r>
              <a:rPr lang="en-US" altLang="tr-TR" dirty="0">
                <a:cs typeface="Arial" charset="0"/>
              </a:rPr>
              <a:t>” </a:t>
            </a:r>
          </a:p>
          <a:p>
            <a:pPr marL="274320" lvl="1" indent="0">
              <a:spcBef>
                <a:spcPct val="0"/>
              </a:spcBef>
              <a:buNone/>
              <a:defRPr/>
            </a:pPr>
            <a:r>
              <a:rPr lang="en-US" altLang="tr-TR" dirty="0">
                <a:cs typeface="Arial" charset="0"/>
              </a:rPr>
              <a:t>(Baudet, 1978).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081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5F6EB2-3326-4390-93F0-E48BC964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Yeniden girilir kod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1C54B-93A8-4BEE-ABF1-5ABF6917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CD838-A6A9-4044-BD9B-030360CAC7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tr-TR" altLang="tr-TR" dirty="0"/>
              <a:t>En iyi set/engel uygulamalarında çekilen engel bir süreçte birden çok kez kullanılmalıdır.</a:t>
            </a:r>
          </a:p>
          <a:p>
            <a:pPr eaLnBrk="1" hangingPunct="1">
              <a:defRPr/>
            </a:pPr>
            <a:r>
              <a:rPr lang="tr-TR" altLang="tr-TR" dirty="0"/>
              <a:t>Yani bir süreç, diğer süreçlerin ilk kez takıldıkları engelden ayrılmalarının ardından ikinci kez bu engele girebilmelidir.</a:t>
            </a:r>
          </a:p>
          <a:p>
            <a:pPr eaLnBrk="1" hangingPunct="1">
              <a:defRPr/>
            </a:pPr>
            <a:r>
              <a:rPr lang="tr-TR" altLang="tr-TR" dirty="0"/>
              <a:t>Sayaç temelli engeller genelde iki aşamalıdırlar:</a:t>
            </a:r>
          </a:p>
          <a:p>
            <a:pPr eaLnBrk="1" hangingPunct="1">
              <a:defRPr/>
            </a:pPr>
            <a:endParaRPr lang="tr-TR" altLang="tr-TR" dirty="0"/>
          </a:p>
          <a:p>
            <a:pPr lvl="1">
              <a:defRPr/>
            </a:pPr>
            <a:r>
              <a:rPr lang="tr-TR" altLang="tr-TR" b="1" dirty="0">
                <a:solidFill>
                  <a:srgbClr val="FF0000"/>
                </a:solidFill>
              </a:rPr>
              <a:t>Bir süreç engelin giriş aşamasına ulaşır ve buradan tüm süreçler de buraya ulaşana dek ayrılmaz.</a:t>
            </a:r>
          </a:p>
          <a:p>
            <a:pPr lvl="1">
              <a:defRPr/>
            </a:pPr>
            <a:r>
              <a:rPr lang="tr-TR" altLang="tr-TR" b="1" dirty="0">
                <a:solidFill>
                  <a:srgbClr val="FF0000"/>
                </a:solidFill>
              </a:rPr>
              <a:t>Sonra tüm süreçler ayrılma aşamasına geçerler ve engel ortadan kalkar.</a:t>
            </a:r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r>
              <a:rPr lang="tr-TR" altLang="tr-TR" dirty="0"/>
              <a:t>Bu iki aşama yeniden girilebilir senaryoyu yönetir.</a:t>
            </a:r>
          </a:p>
          <a:p>
            <a:pPr eaLnBrk="1" hangingPunct="1"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>
            <a:extLst>
              <a:ext uri="{FF2B5EF4-FFF2-40B4-BE49-F238E27FC236}">
                <a16:creationId xmlns:a16="http://schemas.microsoft.com/office/drawing/2014/main" id="{56A191EA-F14C-4E9A-9E74-556843E0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65275"/>
            <a:ext cx="88582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F155143E-69B3-4AAB-BC70-052B9034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121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Patron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94AE2D68-3812-46CB-BF6B-8F2B50D5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1992313"/>
            <a:ext cx="2286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Diğer (işçi) süreçler</a:t>
            </a:r>
          </a:p>
        </p:txBody>
      </p:sp>
      <p:sp>
        <p:nvSpPr>
          <p:cNvPr id="11271" name="TextBox 6">
            <a:extLst>
              <a:ext uri="{FF2B5EF4-FFF2-40B4-BE49-F238E27FC236}">
                <a16:creationId xmlns:a16="http://schemas.microsoft.com/office/drawing/2014/main" id="{9A62F288-7265-4B07-BA1F-47DCA6B09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95650"/>
            <a:ext cx="1219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Geliş aşaması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dirty="0"/>
              <a:t>Ayrılma aşaması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86405-7537-418D-B699-A04EEE6C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dirty="0"/>
              <a:t>Mesaj alıp vererek bir engeli nasıl gerçekleştirebiliriz?</a:t>
            </a:r>
            <a:br>
              <a:rPr lang="tr-TR" dirty="0"/>
            </a:br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5124A-9336-4C47-8B5E-8A70DDD7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>
            <a:extLst>
              <a:ext uri="{FF2B5EF4-FFF2-40B4-BE49-F238E27FC236}">
                <a16:creationId xmlns:a16="http://schemas.microsoft.com/office/drawing/2014/main" id="{C3296E4A-55FA-48FE-8508-48733402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49115"/>
            <a:ext cx="83820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000" dirty="0">
                <a:solidFill>
                  <a:srgbClr val="FF0000"/>
                </a:solidFill>
                <a:cs typeface="Arial" charset="0"/>
              </a:rPr>
              <a:t>İlk aşama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: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1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0; (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1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</a:rPr>
              <a:t>engele ulaştığında bir mesajla bildirir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	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3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2; (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3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</a:rPr>
              <a:t>engele ulaştığında bir mesajla bildirir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	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5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4; (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5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</a:rPr>
              <a:t>engele ulaştığında bir mesajla bildirir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	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7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6; (</a:t>
            </a:r>
            <a:r>
              <a:rPr lang="en-US" altLang="tr-TR" sz="2000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7 </a:t>
            </a:r>
            <a:r>
              <a:rPr lang="tr-TR" altLang="tr-TR" sz="2000" dirty="0">
                <a:solidFill>
                  <a:srgbClr val="FF0000"/>
                </a:solidFill>
                <a:cs typeface="Arial" charset="0"/>
              </a:rPr>
              <a:t>engele ulaştığında bir mesajla bildirir</a:t>
            </a:r>
            <a:r>
              <a:rPr lang="en-US" altLang="tr-TR" sz="20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endParaRPr lang="en-US" altLang="tr-TR" sz="2000" dirty="0">
              <a:solidFill>
                <a:srgbClr val="FF0000"/>
              </a:solidFill>
              <a:cs typeface="Arial" charset="0"/>
            </a:endParaRP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</a:rPr>
              <a:t>. aşama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: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</a:rPr>
              <a:t>	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2 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0; (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2 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</a:rPr>
              <a:t>ve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3 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</a:rPr>
              <a:t>engele ulaştılar mesajı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	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6 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4; (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6 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</a:rPr>
              <a:t>ve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0070C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7 </a:t>
            </a:r>
            <a:r>
              <a:rPr lang="tr-TR" altLang="tr-TR" sz="2000" dirty="0">
                <a:solidFill>
                  <a:srgbClr val="0070C0"/>
                </a:solidFill>
                <a:cs typeface="Arial" charset="0"/>
              </a:rPr>
              <a:t>engele ulaştılar mesajı</a:t>
            </a:r>
            <a:r>
              <a:rPr lang="en-US" altLang="tr-TR" sz="2000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endParaRPr lang="en-US" altLang="tr-TR" sz="2000" dirty="0">
              <a:solidFill>
                <a:schemeClr val="accent2"/>
              </a:solidFill>
              <a:cs typeface="Arial" charset="0"/>
            </a:endParaRP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3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. aşama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	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4 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0; (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4, 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5, 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6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 ve 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7 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engele ulaştılar mesajı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	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0 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geliş aşamasını bitirir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;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	(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0 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engele gelmiş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ve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altLang="tr-TR" sz="2000" i="1" dirty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4</a:t>
            </a:r>
            <a:r>
              <a:rPr lang="tr-TR" altLang="tr-TR" sz="2000" dirty="0">
                <a:solidFill>
                  <a:srgbClr val="C00000"/>
                </a:solidFill>
                <a:cs typeface="Arial" charset="0"/>
              </a:rPr>
              <a:t> den mesajı almışsa</a:t>
            </a:r>
            <a:r>
              <a:rPr lang="en-US" altLang="tr-TR" sz="2000" dirty="0">
                <a:solidFill>
                  <a:srgbClr val="C00000"/>
                </a:solidFill>
                <a:cs typeface="Arial" charset="0"/>
              </a:rPr>
              <a:t>)</a:t>
            </a:r>
          </a:p>
          <a:p>
            <a:pPr marL="1344613" indent="-1344613" eaLnBrk="1" hangingPunct="1">
              <a:spcBef>
                <a:spcPct val="0"/>
              </a:spcBef>
              <a:buFontTx/>
              <a:buNone/>
              <a:defRPr/>
            </a:pPr>
            <a:endParaRPr lang="en-US" altLang="tr-TR" sz="2000" dirty="0">
              <a:solidFill>
                <a:srgbClr val="9900CC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000" dirty="0">
                <a:cs typeface="Arial" charset="0"/>
              </a:rPr>
              <a:t>Tersine mesajlaşmalar ile ayrılma gerçekleşir</a:t>
            </a:r>
            <a:r>
              <a:rPr lang="en-US" altLang="tr-TR" sz="2200" dirty="0">
                <a:cs typeface="Arial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C8135-1EEB-419C-BDF9-AD456245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Ağaçla engel uygulaması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A2EB4-81BB-4D0F-A2A7-F1A0FC95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6800C-FCB2-4B7B-B716-BA62F85101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tr-TR" altLang="tr-TR" sz="2400" dirty="0">
                <a:cs typeface="Arial" charset="0"/>
              </a:rPr>
              <a:t>Daha etkindir</a:t>
            </a:r>
            <a:r>
              <a:rPr lang="en-US" altLang="tr-TR" sz="2400" dirty="0">
                <a:cs typeface="Arial" charset="0"/>
              </a:rPr>
              <a:t>. O(log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) </a:t>
            </a:r>
            <a:r>
              <a:rPr lang="tr-TR" altLang="tr-TR" sz="2400" dirty="0">
                <a:cs typeface="Arial" charset="0"/>
              </a:rPr>
              <a:t>adımlıdır</a:t>
            </a:r>
            <a:endParaRPr lang="en-US" altLang="tr-TR" sz="2400" dirty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tr-TR" sz="2400" dirty="0">
                <a:cs typeface="Arial" charset="0"/>
              </a:rPr>
              <a:t>8 </a:t>
            </a:r>
            <a:r>
              <a:rPr lang="tr-TR" altLang="tr-TR" sz="2400" dirty="0">
                <a:cs typeface="Arial" charset="0"/>
              </a:rPr>
              <a:t>sürecimiz olsun</a:t>
            </a:r>
            <a:r>
              <a:rPr lang="en-US" altLang="tr-TR" sz="2400" dirty="0">
                <a:cs typeface="Arial" charset="0"/>
              </a:rPr>
              <a:t>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0,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1,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2,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3,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4,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5,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6, </a:t>
            </a:r>
            <a:r>
              <a:rPr lang="en-US" altLang="tr-TR" sz="2400" i="1" dirty="0">
                <a:cs typeface="Arial" charset="0"/>
              </a:rPr>
              <a:t>P</a:t>
            </a:r>
            <a:r>
              <a:rPr lang="en-US" altLang="tr-TR" sz="2400" dirty="0">
                <a:cs typeface="Arial" charset="0"/>
              </a:rPr>
              <a:t>7: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tr-TR" sz="2400" dirty="0">
              <a:cs typeface="Arial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8407</TotalTime>
  <Words>4290</Words>
  <Application>Microsoft Office PowerPoint</Application>
  <PresentationFormat>On-screen Show (4:3)</PresentationFormat>
  <Paragraphs>681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Bookman Old Style</vt:lpstr>
      <vt:lpstr>Calibri</vt:lpstr>
      <vt:lpstr>Consolas</vt:lpstr>
      <vt:lpstr>Courier New</vt:lpstr>
      <vt:lpstr>Gill Sans MT</vt:lpstr>
      <vt:lpstr>Lucida Console</vt:lpstr>
      <vt:lpstr>Times New Roman</vt:lpstr>
      <vt:lpstr>Verdana</vt:lpstr>
      <vt:lpstr>Wingdings</vt:lpstr>
      <vt:lpstr>Wingdings 3</vt:lpstr>
      <vt:lpstr>Origin</vt:lpstr>
      <vt:lpstr>Senkron Hesaplamalar</vt:lpstr>
      <vt:lpstr>Senkron Hesaplamalar</vt:lpstr>
      <vt:lpstr>Set / Engel Çekme (Barrier) </vt:lpstr>
      <vt:lpstr>Mesaj geçişli dillerde set çekme kütüphane rutinleri ile yapılır</vt:lpstr>
      <vt:lpstr>MPI</vt:lpstr>
      <vt:lpstr>Barrier komutunun gerçekleştirilmesi</vt:lpstr>
      <vt:lpstr>Yeniden girilir kod</vt:lpstr>
      <vt:lpstr>Mesaj alıp vererek bir engeli nasıl gerçekleştirebiliriz? </vt:lpstr>
      <vt:lpstr>Ağaçla engel uygulaması</vt:lpstr>
      <vt:lpstr>Ağaç engel</vt:lpstr>
      <vt:lpstr>Kelebek engel</vt:lpstr>
      <vt:lpstr>Kelebek engel; P0 için mesaj almalar</vt:lpstr>
      <vt:lpstr>Kelebek engel; P0 için mesaj yollamalar</vt:lpstr>
      <vt:lpstr>Yerel Senkronizasyon ve Veri Transferi</vt:lpstr>
      <vt:lpstr>Kilitlenip Kalmak (Deadlock) ve Emniyet</vt:lpstr>
      <vt:lpstr>Güvenli kod yazma</vt:lpstr>
      <vt:lpstr>MPI güvenli mesajlaşma komutları</vt:lpstr>
      <vt:lpstr>PowerPoint Presentation</vt:lpstr>
      <vt:lpstr>MPI_Sendrecv()</vt:lpstr>
      <vt:lpstr>Senkron hesaplamalar</vt:lpstr>
      <vt:lpstr>Tümüyle Senkron Hesaplar ve Örnekler</vt:lpstr>
      <vt:lpstr>Tümüyle senkron hesaplama örnekleri</vt:lpstr>
      <vt:lpstr>Örnek</vt:lpstr>
      <vt:lpstr>forall yapısı</vt:lpstr>
      <vt:lpstr>Veri Paralel "Daha Önceki Toplamlar" Problemi</vt:lpstr>
      <vt:lpstr>Daha Önceki Toplamlar için Veri Paralel Yöntem</vt:lpstr>
      <vt:lpstr>Seri ve Paralel kod</vt:lpstr>
      <vt:lpstr>Senkron Yinelemeler (Senkron Paralellik)</vt:lpstr>
      <vt:lpstr>Senkron Yinelemeler (Senkron Paralellik)</vt:lpstr>
      <vt:lpstr>Bir Başka Tümüyle Senkron  Hesaplama Örneği</vt:lpstr>
      <vt:lpstr>Doğrusal Denklem Çözümü Örneği</vt:lpstr>
      <vt:lpstr>Jacobi Yinelemeleri</vt:lpstr>
      <vt:lpstr>Bitiş Koşulu</vt:lpstr>
      <vt:lpstr>Yakınsama Oranı</vt:lpstr>
      <vt:lpstr>Paralel Kod</vt:lpstr>
      <vt:lpstr>Allgather</vt:lpstr>
      <vt:lpstr>Örnek kod (1/4)</vt:lpstr>
      <vt:lpstr>Örnek kod (2/4)</vt:lpstr>
      <vt:lpstr>Örnek kod (3/4)</vt:lpstr>
      <vt:lpstr>Örnek kod (4/4)</vt:lpstr>
      <vt:lpstr>Parçalara Ayırma Tekniği</vt:lpstr>
      <vt:lpstr>Lokal Senkron Hesaplar</vt:lpstr>
      <vt:lpstr>Isı dağılımı problemi</vt:lpstr>
      <vt:lpstr>Isı dağılımı problemi</vt:lpstr>
      <vt:lpstr>Isı problemin nokta dağılımı</vt:lpstr>
      <vt:lpstr>Isı dağılımı problemi</vt:lpstr>
      <vt:lpstr>Paralel olmayan kod</vt:lpstr>
      <vt:lpstr>Paralel olmayan kod</vt:lpstr>
      <vt:lpstr>Paralel kod</vt:lpstr>
      <vt:lpstr>Paralel kod</vt:lpstr>
      <vt:lpstr>Paralel kod</vt:lpstr>
      <vt:lpstr>Parçalara ayırma tekniği</vt:lpstr>
      <vt:lpstr>Hayalet Noktalar</vt:lpstr>
      <vt:lpstr>Örnek uygulama</vt:lpstr>
      <vt:lpstr>Örnek Çıktı</vt:lpstr>
      <vt:lpstr>Diğer Tümüyle Senkron Problemler </vt:lpstr>
      <vt:lpstr>Hücresel Otomat</vt:lpstr>
      <vt:lpstr>Hayat Oyunu</vt:lpstr>
      <vt:lpstr>Hayat Oyunu</vt:lpstr>
      <vt:lpstr>Köpekbalığı ve Balıklar</vt:lpstr>
      <vt:lpstr>Balıklar</vt:lpstr>
      <vt:lpstr>Köpekbalıkları</vt:lpstr>
      <vt:lpstr>PowerPoint Presentation</vt:lpstr>
      <vt:lpstr>Benzer Örnekler</vt:lpstr>
      <vt:lpstr>Parçalı senkron hesaplamalar</vt:lpstr>
      <vt:lpstr>Parçalı Senkronizasyon ile Yeniden Isı Dağıtım Probleminin Çözümü</vt:lpstr>
      <vt:lpstr>Asenkron yinelemeli metodun yakınsama koşulları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471</cp:revision>
  <dcterms:created xsi:type="dcterms:W3CDTF">2013-09-20T11:24:12Z</dcterms:created>
  <dcterms:modified xsi:type="dcterms:W3CDTF">2021-05-18T11:58:47Z</dcterms:modified>
</cp:coreProperties>
</file>