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2"/>
  </p:notesMasterIdLst>
  <p:sldIdLst>
    <p:sldId id="287" r:id="rId2"/>
    <p:sldId id="288" r:id="rId3"/>
    <p:sldId id="289" r:id="rId4"/>
    <p:sldId id="290" r:id="rId5"/>
    <p:sldId id="359" r:id="rId6"/>
    <p:sldId id="291" r:id="rId7"/>
    <p:sldId id="292" r:id="rId8"/>
    <p:sldId id="293" r:id="rId9"/>
    <p:sldId id="294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57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60" r:id="rId29"/>
    <p:sldId id="363" r:id="rId30"/>
    <p:sldId id="364" r:id="rId31"/>
    <p:sldId id="368" r:id="rId32"/>
    <p:sldId id="365" r:id="rId33"/>
    <p:sldId id="369" r:id="rId34"/>
    <p:sldId id="370" r:id="rId35"/>
    <p:sldId id="366" r:id="rId36"/>
    <p:sldId id="367" r:id="rId37"/>
    <p:sldId id="361" r:id="rId38"/>
    <p:sldId id="362" r:id="rId39"/>
    <p:sldId id="358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323" r:id="rId50"/>
    <p:sldId id="324" r:id="rId51"/>
    <p:sldId id="325" r:id="rId52"/>
    <p:sldId id="326" r:id="rId53"/>
    <p:sldId id="327" r:id="rId54"/>
    <p:sldId id="328" r:id="rId55"/>
    <p:sldId id="329" r:id="rId56"/>
    <p:sldId id="331" r:id="rId57"/>
    <p:sldId id="332" r:id="rId58"/>
    <p:sldId id="333" r:id="rId59"/>
    <p:sldId id="334" r:id="rId60"/>
    <p:sldId id="335" r:id="rId61"/>
    <p:sldId id="336" r:id="rId62"/>
    <p:sldId id="337" r:id="rId63"/>
    <p:sldId id="338" r:id="rId64"/>
    <p:sldId id="339" r:id="rId65"/>
    <p:sldId id="340" r:id="rId66"/>
    <p:sldId id="341" r:id="rId67"/>
    <p:sldId id="342" r:id="rId68"/>
    <p:sldId id="343" r:id="rId69"/>
    <p:sldId id="344" r:id="rId70"/>
    <p:sldId id="345" r:id="rId71"/>
    <p:sldId id="346" r:id="rId72"/>
    <p:sldId id="347" r:id="rId73"/>
    <p:sldId id="348" r:id="rId74"/>
    <p:sldId id="349" r:id="rId75"/>
    <p:sldId id="350" r:id="rId76"/>
    <p:sldId id="351" r:id="rId77"/>
    <p:sldId id="352" r:id="rId78"/>
    <p:sldId id="353" r:id="rId79"/>
    <p:sldId id="355" r:id="rId80"/>
    <p:sldId id="356" r:id="rId8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DB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3792" autoAdjust="0"/>
  </p:normalViewPr>
  <p:slideViewPr>
    <p:cSldViewPr>
      <p:cViewPr varScale="1">
        <p:scale>
          <a:sx n="63" d="100"/>
          <a:sy n="63" d="100"/>
        </p:scale>
        <p:origin x="133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pPr/>
              <a:t>21.12.2020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77789B47-5DF6-4EB8-9942-780FD8F78A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8FB82D-7D42-410C-83BC-3544AA96FC16}" type="slidenum">
              <a:rPr lang="en-US" altLang="tr-TR"/>
              <a:pPr>
                <a:spcBef>
                  <a:spcPct val="0"/>
                </a:spcBef>
              </a:pPr>
              <a:t>3</a:t>
            </a:fld>
            <a:endParaRPr lang="en-US" altLang="tr-TR" dirty="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D70B3186-70A3-4877-99C9-831FBB065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AA19659D-B8AC-4B13-99DF-87ACC3147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30ABDF1E-584D-4C3D-A87A-08762D8A63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425CD9-FE91-48B1-A536-FD9749C5B2A0}" type="slidenum">
              <a:rPr lang="en-US" altLang="tr-TR"/>
              <a:pPr>
                <a:spcBef>
                  <a:spcPct val="0"/>
                </a:spcBef>
              </a:pPr>
              <a:t>18</a:t>
            </a:fld>
            <a:endParaRPr lang="en-US" altLang="tr-TR" dirty="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339667A0-2BBB-4A4A-A010-1B5A0B56E4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46478094-ADC7-4C07-99DF-3D0F9B75B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tr-TR" alt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20727D8-51C3-4125-AD9F-351D1F18AA0A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21152" y="6375608"/>
            <a:ext cx="222731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0AAE3-AA19-4002-B3E8-74C04C7ED553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4B5D-9E7E-4AC2-BA44-F9AC072D230D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D79201-FC9B-4FA7-808D-5B3C3CF957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7002D3-6063-4943-BD8E-198411180E57}" type="slidenum">
              <a:rPr lang="en-US" altLang="tr-TR"/>
              <a:pPr/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53596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BFD24-6C52-40D0-AEF6-ED73A9F505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C8DF00-CFF6-47FD-AA66-CFCB486148CC}" type="slidenum">
              <a:rPr lang="en-US" altLang="tr-TR"/>
              <a:pPr/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268792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>
            <a:lvl1pPr>
              <a:defRPr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CF01F98-B529-4411-A7E6-B98A754EDAA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068D64-A391-4404-B216-EBF33767B4B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887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582"/>
            <a:ext cx="8229600" cy="99060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EAF4-DEEC-456C-BBD7-FB4BFE463924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356350"/>
            <a:ext cx="2126304" cy="365760"/>
          </a:xfrm>
          <a:solidFill>
            <a:schemeClr val="bg1"/>
          </a:solidFill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spcBef>
                <a:spcPts val="1200"/>
              </a:spcBef>
              <a:defRPr sz="2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8B5B7A0-F82D-4BFB-B8D9-9E40C126AC33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084E-6725-4277-9361-A5BEEE3F27FF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521A1-91A7-4AE9-AED5-60FF90E51DB6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8024-1A30-4417-B571-97144050B86F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77BCB7F-14DA-46E3-9D19-4173E844D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582"/>
            <a:ext cx="8229600" cy="99060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9B04-CAAB-457E-8733-666D526E34A4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7377-F12D-47D5-B74C-CBA6726F9FA4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604D-2E8E-4169-A78B-AB6460D8FCD2}" type="datetime1">
              <a:rPr lang="tr-TR" smtClean="0"/>
              <a:t>21.12.2020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536975" y="6375608"/>
            <a:ext cx="2139481" cy="365760"/>
          </a:xfrm>
          <a:prstGeom prst="rect">
            <a:avLst/>
          </a:prstGeom>
          <a:noFill/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7544" y="6342464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AD1C50-F82B-4D96-8427-852FA9E4211D}" type="datetime1">
              <a:rPr lang="tr-TR" smtClean="0"/>
              <a:t>21.12.2020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0DC53A-0AEF-4AB9-89B4-502726D5A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Yük Dengeleme ve </a:t>
            </a:r>
            <a:br>
              <a:rPr lang="tr-TR" dirty="0"/>
            </a:br>
            <a:r>
              <a:rPr lang="tr-TR" dirty="0"/>
              <a:t>Sonlandırma Tespiti</a:t>
            </a:r>
            <a:br>
              <a:rPr lang="tr-TR" dirty="0"/>
            </a:br>
            <a:endParaRPr lang="tr-TR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55CA1F0-4687-44A9-B2F2-0985B0426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Cengiz Güngör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D1D0E-DAC4-48B9-8C40-1A6D7015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</a:t>
            </a:fld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07B1-13EE-49F9-A340-E9AB910C5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Merkezi Olmayan Dinamik Yük Dengeleme</a:t>
            </a:r>
          </a:p>
        </p:txBody>
      </p:sp>
      <p:sp>
        <p:nvSpPr>
          <p:cNvPr id="23555" name="Content Placeholder 4">
            <a:extLst>
              <a:ext uri="{FF2B5EF4-FFF2-40B4-BE49-F238E27FC236}">
                <a16:creationId xmlns:a16="http://schemas.microsoft.com/office/drawing/2014/main" id="{1D320BC1-7F5F-4DF0-99E6-0EC960C02F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İşler süreçlere keyfi dağıtılır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Bir işçi süreç koleksiyonu kalan işleri yürütür</a:t>
            </a:r>
            <a:r>
              <a:rPr lang="en-US" altLang="tr-TR" dirty="0"/>
              <a:t> </a:t>
            </a:r>
            <a:r>
              <a:rPr lang="tr-TR" altLang="tr-TR" dirty="0"/>
              <a:t>ve</a:t>
            </a:r>
            <a:r>
              <a:rPr lang="en-US" altLang="tr-TR" dirty="0"/>
              <a:t> </a:t>
            </a:r>
            <a:r>
              <a:rPr lang="tr-TR" altLang="tr-TR" dirty="0"/>
              <a:t>kendi aralarında haberleşirler</a:t>
            </a:r>
            <a:r>
              <a:rPr lang="en-US" altLang="tr-TR" dirty="0"/>
              <a:t>, </a:t>
            </a:r>
            <a:r>
              <a:rPr lang="tr-TR" altLang="tr-TR" dirty="0"/>
              <a:t>ama yine de en sonunda tek bir sürece rapor verirler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Bir işçi süreç</a:t>
            </a:r>
            <a:r>
              <a:rPr lang="en-US" altLang="tr-TR" dirty="0"/>
              <a:t> </a:t>
            </a:r>
            <a:r>
              <a:rPr lang="tr-TR" altLang="tr-TR" dirty="0"/>
              <a:t>diğer işçiden</a:t>
            </a:r>
            <a:r>
              <a:rPr lang="en-US" altLang="tr-TR" dirty="0"/>
              <a:t> </a:t>
            </a:r>
            <a:r>
              <a:rPr lang="tr-TR" altLang="tr-TR" dirty="0"/>
              <a:t>görev alabilir</a:t>
            </a:r>
            <a:r>
              <a:rPr lang="en-US" altLang="tr-TR" dirty="0"/>
              <a:t> </a:t>
            </a:r>
            <a:r>
              <a:rPr lang="tr-TR" altLang="tr-TR" dirty="0"/>
              <a:t>ve başkasına görev yollayabilir</a:t>
            </a:r>
            <a:r>
              <a:rPr lang="en-US" altLang="tr-TR" dirty="0"/>
              <a:t> (</a:t>
            </a:r>
            <a:r>
              <a:rPr lang="tr-TR" altLang="tr-TR" dirty="0"/>
              <a:t>hepsini veya problemin onlara özel kısımlarını</a:t>
            </a:r>
            <a:r>
              <a:rPr lang="en-US" altLang="tr-TR" dirty="0"/>
              <a:t>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43F4C5-A4F6-4256-97B0-35D0C0645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10</a:t>
            </a:fld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A2A5D-CE89-4268-BCED-937174CB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/>
              <a:t>Merkezi Dinamik Yük Dengeleme</a:t>
            </a:r>
          </a:p>
        </p:txBody>
      </p:sp>
      <p:sp>
        <p:nvSpPr>
          <p:cNvPr id="24579" name="Content Placeholder 4">
            <a:extLst>
              <a:ext uri="{FF2B5EF4-FFF2-40B4-BE49-F238E27FC236}">
                <a16:creationId xmlns:a16="http://schemas.microsoft.com/office/drawing/2014/main" id="{EBF08B7B-C309-4F80-9DCA-C071741F520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Patron süreç (veya işlemci)</a:t>
            </a:r>
            <a:r>
              <a:rPr lang="en-US" altLang="tr-TR" dirty="0"/>
              <a:t> </a:t>
            </a:r>
            <a:r>
              <a:rPr lang="tr-TR" altLang="tr-TR" dirty="0"/>
              <a:t>yapılacak işlerin koleksiyonunu tutar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İşler işçi süreçlere dağıtılır</a:t>
            </a:r>
            <a:r>
              <a:rPr lang="en-US" altLang="tr-TR" dirty="0"/>
              <a:t>. </a:t>
            </a:r>
            <a:r>
              <a:rPr lang="tr-TR" altLang="tr-TR" dirty="0"/>
              <a:t>İşini bitiren süreç</a:t>
            </a:r>
            <a:r>
              <a:rPr lang="en-US" altLang="tr-TR" dirty="0"/>
              <a:t>, </a:t>
            </a:r>
            <a:r>
              <a:rPr lang="tr-TR" altLang="tr-TR" dirty="0"/>
              <a:t>patrondan başka bir iş talep eder.</a:t>
            </a:r>
            <a:endParaRPr lang="en-US" altLang="tr-TR" dirty="0"/>
          </a:p>
          <a:p>
            <a:r>
              <a:rPr lang="tr-TR" altLang="tr-TR" dirty="0"/>
              <a:t>Kullanılan terimler</a:t>
            </a:r>
            <a:r>
              <a:rPr lang="en-US" altLang="tr-TR" dirty="0"/>
              <a:t>: </a:t>
            </a:r>
            <a:endParaRPr lang="tr-TR" altLang="tr-TR" dirty="0"/>
          </a:p>
          <a:p>
            <a:pPr lvl="1"/>
            <a:r>
              <a:rPr lang="tr-TR" altLang="tr-TR" sz="2000" dirty="0"/>
              <a:t>İş havuzu</a:t>
            </a:r>
          </a:p>
          <a:p>
            <a:pPr lvl="1"/>
            <a:r>
              <a:rPr lang="tr-TR" altLang="tr-TR" sz="2000" dirty="0"/>
              <a:t>Yerine geçen</a:t>
            </a:r>
            <a:r>
              <a:rPr lang="en-US" altLang="tr-TR" sz="2000" dirty="0"/>
              <a:t> </a:t>
            </a:r>
            <a:r>
              <a:rPr lang="tr-TR" altLang="tr-TR" sz="2000" dirty="0"/>
              <a:t>(ing: </a:t>
            </a:r>
            <a:r>
              <a:rPr lang="tr-TR" altLang="tr-TR" sz="2000" i="1" dirty="0"/>
              <a:t>replicated</a:t>
            </a:r>
            <a:r>
              <a:rPr lang="tr-TR" altLang="tr-TR" sz="2000" dirty="0"/>
              <a:t>) işçi</a:t>
            </a:r>
          </a:p>
          <a:p>
            <a:pPr lvl="1"/>
            <a:r>
              <a:rPr lang="tr-TR" altLang="tr-TR" sz="2000" dirty="0"/>
              <a:t>İşlemci</a:t>
            </a:r>
            <a:r>
              <a:rPr lang="en-US" altLang="tr-TR" sz="2000" dirty="0"/>
              <a:t> </a:t>
            </a:r>
            <a:r>
              <a:rPr lang="tr-TR" altLang="tr-TR" sz="2000" dirty="0"/>
              <a:t>çiftliği</a:t>
            </a:r>
            <a:endParaRPr lang="en-US" altLang="tr-TR" sz="2000" dirty="0"/>
          </a:p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A2FAFE-F00C-412B-91CB-A6944BEF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11</a:t>
            </a:fld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183DD-952A-4884-91DF-2D8B84767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Merkezi İş Havuzu</a:t>
            </a:r>
          </a:p>
        </p:txBody>
      </p:sp>
      <p:pic>
        <p:nvPicPr>
          <p:cNvPr id="25604" name="Picture 6">
            <a:extLst>
              <a:ext uri="{FF2B5EF4-FFF2-40B4-BE49-F238E27FC236}">
                <a16:creationId xmlns:a16="http://schemas.microsoft.com/office/drawing/2014/main" id="{3E0D5CDF-377A-43A7-BA28-DAA9E0E74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639175" cy="376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5" name="TextBox 5">
            <a:extLst>
              <a:ext uri="{FF2B5EF4-FFF2-40B4-BE49-F238E27FC236}">
                <a16:creationId xmlns:a16="http://schemas.microsoft.com/office/drawing/2014/main" id="{705189C7-6F4A-45C2-89C5-7AE33BB77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1885950"/>
            <a:ext cx="13239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İş Havuzu</a:t>
            </a:r>
          </a:p>
        </p:txBody>
      </p:sp>
      <p:sp>
        <p:nvSpPr>
          <p:cNvPr id="25606" name="TextBox 6">
            <a:extLst>
              <a:ext uri="{FF2B5EF4-FFF2-40B4-BE49-F238E27FC236}">
                <a16:creationId xmlns:a16="http://schemas.microsoft.com/office/drawing/2014/main" id="{53299AF6-84CC-477A-BEB0-469478148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2667000"/>
            <a:ext cx="9398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Patron</a:t>
            </a:r>
            <a:br>
              <a:rPr lang="tr-TR" altLang="tr-TR" sz="2000" dirty="0">
                <a:solidFill>
                  <a:srgbClr val="FF0000"/>
                </a:solidFill>
              </a:rPr>
            </a:br>
            <a:r>
              <a:rPr lang="tr-TR" altLang="tr-TR" sz="2000" dirty="0">
                <a:solidFill>
                  <a:srgbClr val="FF0000"/>
                </a:solidFill>
              </a:rPr>
              <a:t>süreç</a:t>
            </a:r>
          </a:p>
        </p:txBody>
      </p:sp>
      <p:sp>
        <p:nvSpPr>
          <p:cNvPr id="25607" name="TextBox 7">
            <a:extLst>
              <a:ext uri="{FF2B5EF4-FFF2-40B4-BE49-F238E27FC236}">
                <a16:creationId xmlns:a16="http://schemas.microsoft.com/office/drawing/2014/main" id="{1D9CD4A9-D122-4A0F-A437-606CAA06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2495550"/>
            <a:ext cx="6699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İşler</a:t>
            </a:r>
          </a:p>
        </p:txBody>
      </p:sp>
      <p:sp>
        <p:nvSpPr>
          <p:cNvPr id="25608" name="TextBox 8">
            <a:extLst>
              <a:ext uri="{FF2B5EF4-FFF2-40B4-BE49-F238E27FC236}">
                <a16:creationId xmlns:a16="http://schemas.microsoft.com/office/drawing/2014/main" id="{341C8A6D-DC09-444F-9B9B-F93B16382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208213"/>
            <a:ext cx="9826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Kuyruk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91D543-5F62-48D0-AF59-F04011DF92BA}"/>
              </a:ext>
            </a:extLst>
          </p:cNvPr>
          <p:cNvSpPr txBox="1"/>
          <p:nvPr/>
        </p:nvSpPr>
        <p:spPr>
          <a:xfrm>
            <a:off x="1058863" y="3581400"/>
            <a:ext cx="1150937" cy="40005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tr-TR" sz="2000" dirty="0">
                <a:solidFill>
                  <a:schemeClr val="accent6"/>
                </a:solidFill>
                <a:cs typeface="+mn-cs"/>
              </a:rPr>
              <a:t>İş yolla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D83213-002D-40E6-ABDB-E0ABD245C36B}"/>
              </a:ext>
            </a:extLst>
          </p:cNvPr>
          <p:cNvSpPr txBox="1"/>
          <p:nvPr/>
        </p:nvSpPr>
        <p:spPr>
          <a:xfrm>
            <a:off x="76200" y="4013200"/>
            <a:ext cx="2057400" cy="10160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tr-TR" sz="2000" dirty="0">
                <a:solidFill>
                  <a:schemeClr val="accent6"/>
                </a:solidFill>
                <a:cs typeface="+mn-cs"/>
              </a:rPr>
              <a:t>İş talep et</a:t>
            </a:r>
            <a:br>
              <a:rPr lang="tr-TR" sz="2000" dirty="0">
                <a:solidFill>
                  <a:schemeClr val="accent6"/>
                </a:solidFill>
                <a:cs typeface="+mn-cs"/>
              </a:rPr>
            </a:br>
            <a:r>
              <a:rPr lang="tr-TR" sz="2000" dirty="0">
                <a:solidFill>
                  <a:schemeClr val="accent6"/>
                </a:solidFill>
                <a:cs typeface="+mn-cs"/>
              </a:rPr>
              <a:t>(ve yeni olası işler oluştur)</a:t>
            </a:r>
          </a:p>
        </p:txBody>
      </p:sp>
      <p:sp>
        <p:nvSpPr>
          <p:cNvPr id="25611" name="TextBox 11">
            <a:extLst>
              <a:ext uri="{FF2B5EF4-FFF2-40B4-BE49-F238E27FC236}">
                <a16:creationId xmlns:a16="http://schemas.microsoft.com/office/drawing/2014/main" id="{EFB4DE9D-BB08-4715-AE64-6ABE9DAFD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830763"/>
            <a:ext cx="2819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İşçi süreçler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D6096-82D7-4A62-96BE-8E1CDDAC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12</a:t>
            </a:fld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DBC9D-2F71-4713-9C67-7C4358410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Durma Koşulu</a:t>
            </a:r>
          </a:p>
        </p:txBody>
      </p:sp>
      <p:sp>
        <p:nvSpPr>
          <p:cNvPr id="26627" name="Content Placeholder 4">
            <a:extLst>
              <a:ext uri="{FF2B5EF4-FFF2-40B4-BE49-F238E27FC236}">
                <a16:creationId xmlns:a16="http://schemas.microsoft.com/office/drawing/2014/main" id="{83597B30-E6FB-4EE1-93E9-070CA03926F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/>
              <a:t>Hesaplama şu durumda kesilir</a:t>
            </a:r>
            <a:r>
              <a:rPr lang="en-US" altLang="tr-TR" sz="2800" dirty="0"/>
              <a:t>:</a:t>
            </a:r>
            <a:endParaRPr lang="tr-TR" altLang="tr-TR" sz="2800" dirty="0"/>
          </a:p>
          <a:p>
            <a:pPr lvl="1"/>
            <a:r>
              <a:rPr lang="tr-TR" altLang="tr-TR" sz="2400" dirty="0"/>
              <a:t>İş kuyruğu boştur ve her süreç, havuz için yeni bir iş oluşturmadan</a:t>
            </a:r>
            <a:r>
              <a:rPr lang="en-US" altLang="tr-TR" sz="2400" dirty="0"/>
              <a:t> </a:t>
            </a:r>
            <a:r>
              <a:rPr lang="tr-TR" altLang="tr-TR" sz="2400" dirty="0"/>
              <a:t>yeni bir iş talebinde bulunmaktadır.</a:t>
            </a:r>
          </a:p>
          <a:p>
            <a:r>
              <a:rPr lang="tr-TR" altLang="tr-TR" sz="2800" b="1" i="1" dirty="0">
                <a:solidFill>
                  <a:srgbClr val="FF0000"/>
                </a:solidFill>
              </a:rPr>
              <a:t>Kesilmeme</a:t>
            </a:r>
            <a:r>
              <a:rPr lang="en-US" altLang="tr-TR" sz="2800" i="1" dirty="0"/>
              <a:t> </a:t>
            </a:r>
            <a:r>
              <a:rPr lang="tr-TR" altLang="tr-TR" sz="2800" dirty="0"/>
              <a:t>durumu:</a:t>
            </a:r>
          </a:p>
          <a:p>
            <a:pPr lvl="1"/>
            <a:r>
              <a:rPr lang="tr-TR" altLang="tr-TR" sz="2400" dirty="0"/>
              <a:t>İş kuyruğu boş ama biri(leri)</a:t>
            </a:r>
            <a:r>
              <a:rPr lang="en-US" altLang="tr-TR" sz="2400" dirty="0"/>
              <a:t> </a:t>
            </a:r>
            <a:r>
              <a:rPr lang="tr-TR" altLang="tr-TR" sz="2400" dirty="0"/>
              <a:t>hala çalışıyor ve havuza yeni bir iş oluşturma potansiyeli de varsa</a:t>
            </a:r>
            <a:r>
              <a:rPr lang="en-US" altLang="tr-TR" sz="2400" dirty="0"/>
              <a:t>.</a:t>
            </a:r>
          </a:p>
          <a:p>
            <a:endParaRPr lang="tr-TR" altLang="tr-TR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E64FB0-26D2-4A35-AE49-BC3526D9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13</a:t>
            </a:fld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F4C63-F774-4570-97F0-6156E8B07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Merkezi Olmayan Dinamik Yük Dengeleme: </a:t>
            </a:r>
            <a:r>
              <a:rPr lang="tr-TR" dirty="0">
                <a:solidFill>
                  <a:srgbClr val="0070C0"/>
                </a:solidFill>
              </a:rPr>
              <a:t>Dağıtık İş Havuzu</a:t>
            </a:r>
            <a:br>
              <a:rPr lang="tr-TR" dirty="0"/>
            </a:br>
            <a:endParaRPr lang="tr-TR" dirty="0"/>
          </a:p>
        </p:txBody>
      </p:sp>
      <p:pic>
        <p:nvPicPr>
          <p:cNvPr id="27652" name="Picture 5">
            <a:extLst>
              <a:ext uri="{FF2B5EF4-FFF2-40B4-BE49-F238E27FC236}">
                <a16:creationId xmlns:a16="http://schemas.microsoft.com/office/drawing/2014/main" id="{F26408D5-0A60-4587-A296-9636BA47A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81572"/>
            <a:ext cx="815340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3" name="TextBox 5">
            <a:extLst>
              <a:ext uri="{FF2B5EF4-FFF2-40B4-BE49-F238E27FC236}">
                <a16:creationId xmlns:a16="http://schemas.microsoft.com/office/drawing/2014/main" id="{98E5AD2B-6752-4840-BA5A-0B49176DF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2114550"/>
            <a:ext cx="17748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Patron, </a:t>
            </a:r>
            <a:r>
              <a:rPr lang="tr-TR" altLang="tr-TR" sz="2000" i="1" dirty="0"/>
              <a:t>P</a:t>
            </a:r>
            <a:r>
              <a:rPr lang="tr-TR" altLang="tr-TR" sz="2000" baseline="-25000" dirty="0"/>
              <a:t>master</a:t>
            </a:r>
          </a:p>
        </p:txBody>
      </p:sp>
      <p:sp>
        <p:nvSpPr>
          <p:cNvPr id="27654" name="TextBox 7">
            <a:extLst>
              <a:ext uri="{FF2B5EF4-FFF2-40B4-BE49-F238E27FC236}">
                <a16:creationId xmlns:a16="http://schemas.microsoft.com/office/drawing/2014/main" id="{7552BC3C-32FE-4AB8-A961-EBDD22909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2557463"/>
            <a:ext cx="1257300" cy="2619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100" dirty="0"/>
              <a:t>            </a:t>
            </a:r>
            <a:endParaRPr lang="tr-TR" altLang="tr-TR" sz="1100" baseline="-25000" dirty="0"/>
          </a:p>
        </p:txBody>
      </p:sp>
      <p:sp>
        <p:nvSpPr>
          <p:cNvPr id="27655" name="TextBox 6">
            <a:extLst>
              <a:ext uri="{FF2B5EF4-FFF2-40B4-BE49-F238E27FC236}">
                <a16:creationId xmlns:a16="http://schemas.microsoft.com/office/drawing/2014/main" id="{F6F20EEA-89A5-4CEC-8526-26D8FBD3F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490788"/>
            <a:ext cx="1736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Başlangıç işleri</a:t>
            </a:r>
            <a:endParaRPr lang="tr-TR" altLang="tr-TR" sz="1800" baseline="-25000" dirty="0"/>
          </a:p>
        </p:txBody>
      </p:sp>
      <p:sp>
        <p:nvSpPr>
          <p:cNvPr id="27656" name="TextBox 8">
            <a:extLst>
              <a:ext uri="{FF2B5EF4-FFF2-40B4-BE49-F238E27FC236}">
                <a16:creationId xmlns:a16="http://schemas.microsoft.com/office/drawing/2014/main" id="{5DD76F98-CAC4-4AFF-AA9C-D7146158A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063" y="3581400"/>
            <a:ext cx="13033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Süreç, </a:t>
            </a:r>
            <a:r>
              <a:rPr lang="tr-TR" altLang="tr-TR" sz="2000" i="1" dirty="0"/>
              <a:t>M</a:t>
            </a:r>
            <a:r>
              <a:rPr lang="tr-TR" altLang="tr-TR" sz="2000" baseline="-25000" dirty="0"/>
              <a:t>0</a:t>
            </a:r>
          </a:p>
        </p:txBody>
      </p:sp>
      <p:sp>
        <p:nvSpPr>
          <p:cNvPr id="27657" name="TextBox 9">
            <a:extLst>
              <a:ext uri="{FF2B5EF4-FFF2-40B4-BE49-F238E27FC236}">
                <a16:creationId xmlns:a16="http://schemas.microsoft.com/office/drawing/2014/main" id="{591FE5EA-4182-4175-B2CB-DC2E66307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581400"/>
            <a:ext cx="14557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Süreç, </a:t>
            </a:r>
            <a:r>
              <a:rPr lang="tr-TR" altLang="tr-TR" sz="2000" i="1" dirty="0"/>
              <a:t>M</a:t>
            </a:r>
            <a:r>
              <a:rPr lang="tr-TR" altLang="tr-TR" sz="2000" baseline="-25000" dirty="0"/>
              <a:t>n-1</a:t>
            </a:r>
          </a:p>
        </p:txBody>
      </p:sp>
      <p:sp>
        <p:nvSpPr>
          <p:cNvPr id="27658" name="TextBox 10">
            <a:extLst>
              <a:ext uri="{FF2B5EF4-FFF2-40B4-BE49-F238E27FC236}">
                <a16:creationId xmlns:a16="http://schemas.microsoft.com/office/drawing/2014/main" id="{EF0533D8-4020-46B2-AFA6-A9D08FF56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5334000"/>
            <a:ext cx="854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İşçiler</a:t>
            </a:r>
            <a:endParaRPr lang="tr-TR" altLang="tr-TR" sz="2000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20203-975F-48E5-8988-4FD23243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14</a:t>
            </a:fld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E181-3B2D-4925-809D-8B8F6665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Tümüyle Dağıtık İş Havuzu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90A5A-FA37-4D3D-BEE1-1BD22C724AB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400" dirty="0">
                <a:cs typeface="+mn-cs"/>
              </a:rPr>
              <a:t>Süreçler</a:t>
            </a:r>
            <a:r>
              <a:rPr lang="en-US" altLang="tr-TR" sz="2400" dirty="0">
                <a:cs typeface="+mn-cs"/>
              </a:rPr>
              <a:t> </a:t>
            </a:r>
            <a:r>
              <a:rPr lang="tr-TR" altLang="tr-TR" sz="2400" dirty="0">
                <a:cs typeface="+mn-cs"/>
              </a:rPr>
              <a:t>birbirlerinin işlerini yürütürler</a:t>
            </a:r>
            <a:endParaRPr lang="en-US" altLang="tr-TR" sz="2400" dirty="0">
              <a:cs typeface="+mn-cs"/>
            </a:endParaRPr>
          </a:p>
        </p:txBody>
      </p:sp>
      <p:pic>
        <p:nvPicPr>
          <p:cNvPr id="28675" name="Picture 4">
            <a:extLst>
              <a:ext uri="{FF2B5EF4-FFF2-40B4-BE49-F238E27FC236}">
                <a16:creationId xmlns:a16="http://schemas.microsoft.com/office/drawing/2014/main" id="{B350103A-6112-49E2-842E-C23232EDD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38400"/>
            <a:ext cx="5476875" cy="377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7" name="TextBox 5">
            <a:extLst>
              <a:ext uri="{FF2B5EF4-FFF2-40B4-BE49-F238E27FC236}">
                <a16:creationId xmlns:a16="http://schemas.microsoft.com/office/drawing/2014/main" id="{1306499B-A8C8-41D9-A873-605CAC704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3114675"/>
            <a:ext cx="85566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Süreç</a:t>
            </a:r>
          </a:p>
        </p:txBody>
      </p:sp>
      <p:sp>
        <p:nvSpPr>
          <p:cNvPr id="28678" name="TextBox 6">
            <a:extLst>
              <a:ext uri="{FF2B5EF4-FFF2-40B4-BE49-F238E27FC236}">
                <a16:creationId xmlns:a16="http://schemas.microsoft.com/office/drawing/2014/main" id="{C45958AF-04CB-42FA-825F-CB5342AB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388" y="5449888"/>
            <a:ext cx="854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Süreç</a:t>
            </a:r>
          </a:p>
        </p:txBody>
      </p:sp>
      <p:sp>
        <p:nvSpPr>
          <p:cNvPr id="28679" name="TextBox 7">
            <a:extLst>
              <a:ext uri="{FF2B5EF4-FFF2-40B4-BE49-F238E27FC236}">
                <a16:creationId xmlns:a16="http://schemas.microsoft.com/office/drawing/2014/main" id="{7F8F3C7A-CAA9-4845-8CB5-DA4E8013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938" y="5211763"/>
            <a:ext cx="8556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Süreç</a:t>
            </a:r>
          </a:p>
        </p:txBody>
      </p:sp>
      <p:sp>
        <p:nvSpPr>
          <p:cNvPr id="28680" name="TextBox 8">
            <a:extLst>
              <a:ext uri="{FF2B5EF4-FFF2-40B4-BE49-F238E27FC236}">
                <a16:creationId xmlns:a16="http://schemas.microsoft.com/office/drawing/2014/main" id="{AE1CEAE6-4CAB-40FA-A00C-146B757BB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25" y="2792413"/>
            <a:ext cx="854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Süreç</a:t>
            </a:r>
          </a:p>
        </p:txBody>
      </p:sp>
      <p:sp>
        <p:nvSpPr>
          <p:cNvPr id="28681" name="TextBox 9">
            <a:extLst>
              <a:ext uri="{FF2B5EF4-FFF2-40B4-BE49-F238E27FC236}">
                <a16:creationId xmlns:a16="http://schemas.microsoft.com/office/drawing/2014/main" id="{8A986103-62B0-402C-9273-7D342A5D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313" y="3957638"/>
            <a:ext cx="25288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>
                <a:solidFill>
                  <a:srgbClr val="FF0000"/>
                </a:solidFill>
              </a:rPr>
              <a:t>İstekler / işler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59225-B149-4822-AFF8-1C76F7A9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15</a:t>
            </a:fld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8C23420-4C8C-4FF8-A762-238035DF6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İş Transfer Mekanizmaları</a:t>
            </a:r>
            <a:br>
              <a:rPr lang="tr-TR" dirty="0"/>
            </a:br>
            <a:r>
              <a:rPr lang="tr-TR" altLang="tr-TR" sz="2800" dirty="0">
                <a:solidFill>
                  <a:srgbClr val="0070C0"/>
                </a:solidFill>
              </a:rPr>
              <a:t>Üye-Alıcı Metodu</a:t>
            </a:r>
            <a:endParaRPr lang="tr-TR" dirty="0"/>
          </a:p>
        </p:txBody>
      </p:sp>
      <p:sp>
        <p:nvSpPr>
          <p:cNvPr id="29699" name="Content Placeholder 9">
            <a:extLst>
              <a:ext uri="{FF2B5EF4-FFF2-40B4-BE49-F238E27FC236}">
                <a16:creationId xmlns:a16="http://schemas.microsoft.com/office/drawing/2014/main" id="{4CDFDAA2-8612-4EF5-9813-468EC11DA57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Bir süreç</a:t>
            </a:r>
            <a:r>
              <a:rPr lang="en-US" altLang="tr-TR" dirty="0"/>
              <a:t> </a:t>
            </a:r>
            <a:r>
              <a:rPr lang="tr-TR" altLang="tr-TR" dirty="0"/>
              <a:t>seçtiği süreçlerden iş talep eder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Tipik olarak</a:t>
            </a:r>
            <a:r>
              <a:rPr lang="en-US" altLang="tr-TR" dirty="0"/>
              <a:t>, </a:t>
            </a:r>
            <a:r>
              <a:rPr lang="tr-TR" altLang="tr-TR" dirty="0"/>
              <a:t>bir süreç</a:t>
            </a:r>
            <a:r>
              <a:rPr lang="en-US" altLang="tr-TR" dirty="0"/>
              <a:t> </a:t>
            </a:r>
            <a:r>
              <a:rPr lang="tr-TR" altLang="tr-TR" dirty="0"/>
              <a:t>elindeki işi azaldığında veya kalmadığında diğer süreçlerden iş talep edecektir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Bu yöntem sistemde çok yüksek iş yükü varken</a:t>
            </a:r>
            <a:r>
              <a:rPr lang="en-US" altLang="tr-TR" dirty="0"/>
              <a:t> </a:t>
            </a:r>
            <a:r>
              <a:rPr lang="tr-TR" altLang="tr-TR" dirty="0"/>
              <a:t>en iyi sonucu verir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Ama ne yazık ki</a:t>
            </a:r>
            <a:r>
              <a:rPr lang="en-US" altLang="tr-TR" dirty="0"/>
              <a:t>, </a:t>
            </a:r>
            <a:r>
              <a:rPr lang="tr-TR" altLang="tr-TR" dirty="0"/>
              <a:t>süreç yüklerini hesaplamak çok pahalı olabiliyor</a:t>
            </a:r>
            <a:r>
              <a:rPr lang="en-US" altLang="tr-TR" dirty="0"/>
              <a:t>.</a:t>
            </a:r>
          </a:p>
          <a:p>
            <a:endParaRPr lang="tr-TR" altLang="tr-T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7A2826-15DC-4306-A9FD-36018E76A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16</a:t>
            </a:fld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262A94F-A2C6-42BA-B07C-5433E5AE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İş Transfer Mekanizmaları</a:t>
            </a:r>
            <a:br>
              <a:rPr lang="tr-TR" dirty="0"/>
            </a:br>
            <a:r>
              <a:rPr lang="tr-TR" altLang="tr-TR" sz="2800" dirty="0">
                <a:solidFill>
                  <a:srgbClr val="0070C0"/>
                </a:solidFill>
              </a:rPr>
              <a:t>Üye-Gönderici Metodu</a:t>
            </a:r>
            <a:endParaRPr lang="tr-TR" dirty="0"/>
          </a:p>
        </p:txBody>
      </p:sp>
      <p:sp>
        <p:nvSpPr>
          <p:cNvPr id="30723" name="Content Placeholder 9">
            <a:extLst>
              <a:ext uri="{FF2B5EF4-FFF2-40B4-BE49-F238E27FC236}">
                <a16:creationId xmlns:a16="http://schemas.microsoft.com/office/drawing/2014/main" id="{033400DD-20D0-4AFD-8BBD-B96EC58154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Bir süreç</a:t>
            </a:r>
            <a:r>
              <a:rPr lang="en-US" altLang="tr-TR" dirty="0"/>
              <a:t> </a:t>
            </a:r>
            <a:r>
              <a:rPr lang="tr-TR" altLang="tr-TR" dirty="0"/>
              <a:t>seçtiği süreçlere iş yollar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Tipik olarak</a:t>
            </a:r>
            <a:r>
              <a:rPr lang="en-US" altLang="tr-TR" dirty="0"/>
              <a:t>, </a:t>
            </a:r>
            <a:r>
              <a:rPr lang="tr-TR" altLang="tr-TR" dirty="0"/>
              <a:t>bir sürecin elinde çok iş yükü vardır ve iş talep edenlere elindeki işin bir kısmını vermek ister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Bu yöntem en iyi sonucu genel sistem yükü az olan durumlarda verir</a:t>
            </a:r>
            <a:r>
              <a:rPr lang="en-US" altLang="tr-TR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96D8C7-723D-425D-92F1-AB6C3EBC9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17</a:t>
            </a:fld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CD363-BE3D-499A-A3E6-2BA194CDE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Yöntemleri Harmanlama</a:t>
            </a:r>
          </a:p>
        </p:txBody>
      </p:sp>
      <p:sp>
        <p:nvSpPr>
          <p:cNvPr id="31747" name="Content Placeholder 4">
            <a:extLst>
              <a:ext uri="{FF2B5EF4-FFF2-40B4-BE49-F238E27FC236}">
                <a16:creationId xmlns:a16="http://schemas.microsoft.com/office/drawing/2014/main" id="{9BAF9ED6-0032-4C10-97FA-3E52E0C3D79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dirty="0"/>
              <a:t>Bir diğer yol da</a:t>
            </a:r>
            <a:r>
              <a:rPr lang="en-US" altLang="tr-TR" dirty="0"/>
              <a:t> </a:t>
            </a:r>
            <a:r>
              <a:rPr lang="tr-TR" altLang="tr-TR" dirty="0"/>
              <a:t>her iki metodu birlikte kullanmaktır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Ama ne yazık ki</a:t>
            </a:r>
            <a:r>
              <a:rPr lang="en-US" altLang="tr-TR" dirty="0"/>
              <a:t>, </a:t>
            </a:r>
            <a:r>
              <a:rPr lang="tr-TR" altLang="tr-TR" dirty="0"/>
              <a:t>süreç yüklerini hesaplamak çok pahalı olabiliyor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Çok yüksek iş yükü olan sistemlerde</a:t>
            </a:r>
            <a:r>
              <a:rPr lang="en-US" altLang="tr-TR" dirty="0"/>
              <a:t>, </a:t>
            </a:r>
            <a:r>
              <a:rPr lang="tr-TR" altLang="tr-TR" dirty="0"/>
              <a:t>boş süreç bulamama nedeniyle yük dengelemenin amacına ulaşması da zor olabiliyor.</a:t>
            </a:r>
            <a:endParaRPr lang="en-US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343D26-3704-4A4A-A01D-966D9D21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18</a:t>
            </a:fld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319C7-57E3-4B98-BA3B-85B1327A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İşçiler Arasında İş İstekleri İçin</a:t>
            </a:r>
            <a:br>
              <a:rPr lang="tr-TR" dirty="0"/>
            </a:br>
            <a:r>
              <a:rPr lang="tr-TR" dirty="0"/>
              <a:t>Merkezi Olmayan Seçim Algoritması</a:t>
            </a:r>
          </a:p>
        </p:txBody>
      </p:sp>
      <p:pic>
        <p:nvPicPr>
          <p:cNvPr id="32772" name="Picture 5">
            <a:extLst>
              <a:ext uri="{FF2B5EF4-FFF2-40B4-BE49-F238E27FC236}">
                <a16:creationId xmlns:a16="http://schemas.microsoft.com/office/drawing/2014/main" id="{CE60CD71-853F-4D2B-9FD2-1D11C50F7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837247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3" name="TextBox 5">
            <a:extLst>
              <a:ext uri="{FF2B5EF4-FFF2-40B4-BE49-F238E27FC236}">
                <a16:creationId xmlns:a16="http://schemas.microsoft.com/office/drawing/2014/main" id="{70453405-7DD2-4D50-A0F1-6C4AC9F75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550" y="2343150"/>
            <a:ext cx="1060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İşçi </a:t>
            </a:r>
            <a:r>
              <a:rPr lang="tr-TR" altLang="tr-TR" sz="2000" i="1" dirty="0"/>
              <a:t>P</a:t>
            </a:r>
            <a:r>
              <a:rPr lang="tr-TR" altLang="tr-TR" sz="2800" baseline="-25000" dirty="0"/>
              <a:t>i</a:t>
            </a:r>
            <a:endParaRPr lang="tr-TR" altLang="tr-TR" sz="2000" baseline="-25000" dirty="0"/>
          </a:p>
        </p:txBody>
      </p:sp>
      <p:sp>
        <p:nvSpPr>
          <p:cNvPr id="32774" name="TextBox 5">
            <a:extLst>
              <a:ext uri="{FF2B5EF4-FFF2-40B4-BE49-F238E27FC236}">
                <a16:creationId xmlns:a16="http://schemas.microsoft.com/office/drawing/2014/main" id="{C4A5A1B9-07A3-415F-814B-EEFE29B6D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343150"/>
            <a:ext cx="1060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İşçi </a:t>
            </a:r>
            <a:r>
              <a:rPr lang="tr-TR" altLang="tr-TR" sz="2000" i="1" dirty="0"/>
              <a:t>P</a:t>
            </a:r>
            <a:r>
              <a:rPr lang="tr-TR" altLang="tr-TR" sz="2800" baseline="-25000" dirty="0"/>
              <a:t>j</a:t>
            </a:r>
            <a:endParaRPr lang="tr-TR" altLang="tr-TR" sz="2000" baseline="-25000" dirty="0"/>
          </a:p>
        </p:txBody>
      </p:sp>
      <p:sp>
        <p:nvSpPr>
          <p:cNvPr id="32775" name="TextBox 5">
            <a:extLst>
              <a:ext uri="{FF2B5EF4-FFF2-40B4-BE49-F238E27FC236}">
                <a16:creationId xmlns:a16="http://schemas.microsoft.com/office/drawing/2014/main" id="{95454773-3244-400C-A0D0-D80EA6438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2571750"/>
            <a:ext cx="1060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İstekler</a:t>
            </a:r>
            <a:endParaRPr lang="tr-TR" altLang="tr-TR" sz="2000" baseline="-25000" dirty="0"/>
          </a:p>
        </p:txBody>
      </p:sp>
      <p:sp>
        <p:nvSpPr>
          <p:cNvPr id="32776" name="TextBox 5">
            <a:extLst>
              <a:ext uri="{FF2B5EF4-FFF2-40B4-BE49-F238E27FC236}">
                <a16:creationId xmlns:a16="http://schemas.microsoft.com/office/drawing/2014/main" id="{917412B9-FD6F-4884-B2F6-5DCC2E1F0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0" y="2571750"/>
            <a:ext cx="1060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İstekler</a:t>
            </a:r>
            <a:endParaRPr lang="tr-TR" altLang="tr-TR" sz="2000" baseline="-25000" dirty="0"/>
          </a:p>
        </p:txBody>
      </p:sp>
      <p:sp>
        <p:nvSpPr>
          <p:cNvPr id="32777" name="TextBox 5">
            <a:extLst>
              <a:ext uri="{FF2B5EF4-FFF2-40B4-BE49-F238E27FC236}">
                <a16:creationId xmlns:a16="http://schemas.microsoft.com/office/drawing/2014/main" id="{035AF68E-BBF7-48E3-98EE-8FF814586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25" y="5360988"/>
            <a:ext cx="914400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br>
              <a:rPr lang="tr-TR" altLang="tr-TR" sz="2000" dirty="0"/>
            </a:br>
            <a:br>
              <a:rPr lang="tr-TR" altLang="tr-TR" sz="2000" dirty="0"/>
            </a:br>
            <a:r>
              <a:rPr lang="tr-TR" altLang="tr-TR" sz="2000" dirty="0"/>
              <a:t>v</a:t>
            </a:r>
            <a:endParaRPr lang="tr-TR" altLang="tr-TR" sz="2000" baseline="-25000" dirty="0"/>
          </a:p>
        </p:txBody>
      </p:sp>
      <p:sp>
        <p:nvSpPr>
          <p:cNvPr id="32778" name="TextBox 5">
            <a:extLst>
              <a:ext uri="{FF2B5EF4-FFF2-40B4-BE49-F238E27FC236}">
                <a16:creationId xmlns:a16="http://schemas.microsoft.com/office/drawing/2014/main" id="{AA0464BE-29F4-4D37-ADBA-0028344D1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564188"/>
            <a:ext cx="1143000" cy="912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</p:txBody>
      </p:sp>
      <p:sp>
        <p:nvSpPr>
          <p:cNvPr id="32779" name="TextBox 5">
            <a:extLst>
              <a:ext uri="{FF2B5EF4-FFF2-40B4-BE49-F238E27FC236}">
                <a16:creationId xmlns:a16="http://schemas.microsoft.com/office/drawing/2014/main" id="{698C0634-C02F-431B-ACE6-0157FE1FC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2578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Yerel</a:t>
            </a:r>
            <a:br>
              <a:rPr lang="tr-TR" altLang="tr-TR" sz="2000" dirty="0"/>
            </a:br>
            <a:r>
              <a:rPr lang="tr-TR" altLang="tr-TR" sz="2000" dirty="0"/>
              <a:t>Seçim</a:t>
            </a:r>
            <a:br>
              <a:rPr lang="tr-TR" altLang="tr-TR" sz="2000" dirty="0"/>
            </a:br>
            <a:r>
              <a:rPr lang="tr-TR" altLang="tr-TR" sz="2000" dirty="0"/>
              <a:t>Algoritması</a:t>
            </a:r>
            <a:endParaRPr lang="tr-TR" altLang="tr-TR" sz="2000" baseline="-25000" dirty="0"/>
          </a:p>
        </p:txBody>
      </p:sp>
      <p:sp>
        <p:nvSpPr>
          <p:cNvPr id="32780" name="TextBox 5">
            <a:extLst>
              <a:ext uri="{FF2B5EF4-FFF2-40B4-BE49-F238E27FC236}">
                <a16:creationId xmlns:a16="http://schemas.microsoft.com/office/drawing/2014/main" id="{2AE830FA-2F83-42AA-A037-7E459BDEC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640388"/>
            <a:ext cx="1143000" cy="912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</p:txBody>
      </p:sp>
      <p:sp>
        <p:nvSpPr>
          <p:cNvPr id="32781" name="TextBox 5">
            <a:extLst>
              <a:ext uri="{FF2B5EF4-FFF2-40B4-BE49-F238E27FC236}">
                <a16:creationId xmlns:a16="http://schemas.microsoft.com/office/drawing/2014/main" id="{E43BC4C7-472A-41EF-B65B-1CFB12DC5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370513"/>
            <a:ext cx="1143000" cy="296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</p:txBody>
      </p:sp>
      <p:sp>
        <p:nvSpPr>
          <p:cNvPr id="32782" name="TextBox 5">
            <a:extLst>
              <a:ext uri="{FF2B5EF4-FFF2-40B4-BE49-F238E27FC236}">
                <a16:creationId xmlns:a16="http://schemas.microsoft.com/office/drawing/2014/main" id="{B6109792-979F-4E42-BFA7-2549339ED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2578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Yerel</a:t>
            </a:r>
            <a:br>
              <a:rPr lang="tr-TR" altLang="tr-TR" sz="2000" dirty="0"/>
            </a:br>
            <a:r>
              <a:rPr lang="tr-TR" altLang="tr-TR" sz="2000" dirty="0"/>
              <a:t>Seçim</a:t>
            </a:r>
            <a:br>
              <a:rPr lang="tr-TR" altLang="tr-TR" sz="2000" dirty="0"/>
            </a:br>
            <a:r>
              <a:rPr lang="tr-TR" altLang="tr-TR" sz="2000" dirty="0"/>
              <a:t>Algoritması</a:t>
            </a:r>
            <a:endParaRPr lang="tr-TR" altLang="tr-TR" sz="2000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10752-A925-421E-805B-EE54819E9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19</a:t>
            </a:fld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C6ACD-7089-4D5D-97AF-8540068AF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İçerik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235CE0-C796-4C7B-9976-CCB251CB2A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Yük dengeleme</a:t>
            </a:r>
            <a:r>
              <a:rPr lang="en-US" altLang="tr-TR" i="1" dirty="0"/>
              <a:t> </a:t>
            </a:r>
            <a:r>
              <a:rPr lang="en-US" altLang="tr-TR" dirty="0"/>
              <a:t>– </a:t>
            </a:r>
            <a:r>
              <a:rPr lang="tr-TR" altLang="tr-TR" dirty="0"/>
              <a:t>En yüksek işletim hızını elde etmek için işlemciler arasında dağıtık hesaplama yapılması.</a:t>
            </a:r>
            <a:endParaRPr lang="en-US" altLang="tr-TR" dirty="0"/>
          </a:p>
          <a:p>
            <a:pPr>
              <a:defRPr/>
            </a:pPr>
            <a:r>
              <a:rPr lang="tr-TR" altLang="tr-TR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Sonlandırma tespiti</a:t>
            </a:r>
            <a:r>
              <a:rPr lang="en-US" altLang="tr-TR" i="1" dirty="0"/>
              <a:t> </a:t>
            </a:r>
            <a:r>
              <a:rPr lang="en-US" altLang="tr-TR" dirty="0"/>
              <a:t>– </a:t>
            </a:r>
            <a:r>
              <a:rPr lang="tr-TR" altLang="tr-TR" dirty="0"/>
              <a:t>Hesaplamanın ne zaman biteceğinin tespit edilmesi</a:t>
            </a:r>
            <a:r>
              <a:rPr lang="en-US" altLang="tr-TR" dirty="0"/>
              <a:t>. </a:t>
            </a:r>
            <a:r>
              <a:rPr lang="tr-TR" altLang="tr-TR" dirty="0"/>
              <a:t>Hesaplama dağıtıksa biraz daha zordur</a:t>
            </a:r>
            <a:r>
              <a:rPr lang="en-US" altLang="tr-TR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3FF03B-D39D-4B6C-8EFF-392F4CA8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</a:t>
            </a:fld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53CA-D277-40ED-A07B-2C1344C0F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Süreç Seçimi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4702-58BA-4EAC-9F2F-F7945DD9336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dirty="0"/>
              <a:t>Bir sürecin seçimi için algoritma</a:t>
            </a:r>
            <a:r>
              <a:rPr lang="en-US" altLang="tr-TR" dirty="0"/>
              <a:t>:</a:t>
            </a:r>
          </a:p>
          <a:p>
            <a:pPr lvl="1">
              <a:defRPr/>
            </a:pPr>
            <a:r>
              <a:rPr lang="en-US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Round robin </a:t>
            </a:r>
            <a:r>
              <a:rPr lang="tr-TR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algoritması</a:t>
            </a:r>
            <a:r>
              <a:rPr lang="en-US" altLang="tr-TR" sz="2000" i="1" dirty="0"/>
              <a:t> </a:t>
            </a:r>
            <a:r>
              <a:rPr lang="en-US" altLang="tr-TR" sz="2000" dirty="0"/>
              <a:t>– </a:t>
            </a:r>
            <a:r>
              <a:rPr lang="tr-TR" altLang="tr-TR" sz="2000" dirty="0"/>
              <a:t>Süreç</a:t>
            </a:r>
            <a:r>
              <a:rPr lang="en-US" altLang="tr-TR" sz="2000" dirty="0"/>
              <a:t> </a:t>
            </a:r>
            <a:r>
              <a:rPr lang="en-US" altLang="tr-TR" sz="2000" i="1" dirty="0"/>
              <a:t>P</a:t>
            </a:r>
            <a:r>
              <a:rPr lang="en-US" altLang="tr-TR" sz="2000" i="1" baseline="-25000" dirty="0"/>
              <a:t>i</a:t>
            </a:r>
            <a:r>
              <a:rPr lang="en-US" altLang="tr-TR" sz="2000" i="1" dirty="0"/>
              <a:t> </a:t>
            </a:r>
            <a:r>
              <a:rPr lang="tr-TR" altLang="tr-TR" sz="2000" dirty="0"/>
              <a:t>,</a:t>
            </a:r>
            <a:r>
              <a:rPr lang="en-US" altLang="tr-TR" sz="2000" dirty="0"/>
              <a:t> </a:t>
            </a:r>
            <a:r>
              <a:rPr lang="tr-TR" altLang="tr-TR" sz="2000" dirty="0"/>
              <a:t>süreç</a:t>
            </a:r>
            <a:r>
              <a:rPr lang="en-US" altLang="tr-TR" sz="2000" dirty="0"/>
              <a:t> </a:t>
            </a:r>
            <a:r>
              <a:rPr lang="en-US" altLang="tr-TR" sz="2000" i="1" dirty="0"/>
              <a:t>P</a:t>
            </a:r>
            <a:r>
              <a:rPr lang="en-US" altLang="tr-TR" sz="2000" i="1" baseline="-25000" dirty="0"/>
              <a:t>x</a:t>
            </a:r>
            <a:r>
              <a:rPr lang="tr-TR" altLang="tr-TR" sz="2000" dirty="0"/>
              <a:t> 'den</a:t>
            </a:r>
            <a:r>
              <a:rPr lang="en-US" altLang="tr-TR" sz="2000" dirty="0"/>
              <a:t> </a:t>
            </a:r>
            <a:r>
              <a:rPr lang="tr-TR" altLang="tr-TR" sz="2000" dirty="0"/>
              <a:t>iş ister. Burada</a:t>
            </a:r>
            <a:r>
              <a:rPr lang="en-US" altLang="tr-TR" sz="2000" dirty="0"/>
              <a:t> </a:t>
            </a:r>
            <a:r>
              <a:rPr lang="en-US" altLang="tr-TR" sz="2000" i="1" dirty="0"/>
              <a:t>x </a:t>
            </a:r>
            <a:r>
              <a:rPr lang="tr-TR" altLang="tr-TR" sz="2000" dirty="0"/>
              <a:t>her istekten sonra bir artan bir sayaçtır,</a:t>
            </a:r>
            <a:r>
              <a:rPr lang="en-US" altLang="tr-TR" sz="2000" dirty="0"/>
              <a:t> </a:t>
            </a:r>
            <a:r>
              <a:rPr lang="en-US" altLang="tr-TR" sz="2000" i="1" dirty="0"/>
              <a:t>n </a:t>
            </a:r>
            <a:r>
              <a:rPr lang="tr-TR" altLang="tr-TR" sz="2000" dirty="0"/>
              <a:t>süreç için</a:t>
            </a:r>
            <a:r>
              <a:rPr lang="en-US" altLang="tr-TR" sz="2000" dirty="0"/>
              <a:t> </a:t>
            </a:r>
            <a:r>
              <a:rPr lang="en-US" altLang="tr-TR" sz="2000" i="1" dirty="0"/>
              <a:t>n </a:t>
            </a:r>
            <a:r>
              <a:rPr lang="tr-TR" altLang="tr-TR" sz="2000" dirty="0"/>
              <a:t>rakamına gelince başa döner.</a:t>
            </a:r>
            <a:r>
              <a:rPr lang="en-US" altLang="tr-TR" sz="2000" dirty="0"/>
              <a:t> </a:t>
            </a:r>
            <a:r>
              <a:rPr lang="en-US" altLang="tr-TR" sz="2000" i="1" dirty="0"/>
              <a:t>x </a:t>
            </a:r>
            <a:r>
              <a:rPr lang="en-US" altLang="tr-TR" sz="2000" dirty="0"/>
              <a:t>= </a:t>
            </a:r>
            <a:r>
              <a:rPr lang="en-US" altLang="tr-TR" sz="2000" i="1" dirty="0"/>
              <a:t>i</a:t>
            </a:r>
            <a:r>
              <a:rPr lang="tr-TR" altLang="tr-TR" sz="2000" i="1" dirty="0"/>
              <a:t>  </a:t>
            </a:r>
            <a:r>
              <a:rPr lang="tr-TR" altLang="tr-TR" sz="2000" dirty="0"/>
              <a:t>ise kendisidir, bir sonrakine geçilir.</a:t>
            </a:r>
          </a:p>
          <a:p>
            <a:pPr lvl="1">
              <a:defRPr/>
            </a:pPr>
            <a:r>
              <a:rPr lang="tr-TR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Rastgele yoklama</a:t>
            </a:r>
            <a:r>
              <a:rPr lang="en-US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(ing: Random polling) algoritması</a:t>
            </a:r>
            <a:r>
              <a:rPr lang="en-US" altLang="tr-TR" sz="2000" i="1" dirty="0"/>
              <a:t> </a:t>
            </a:r>
            <a:r>
              <a:rPr lang="en-US" altLang="tr-TR" sz="2000" dirty="0"/>
              <a:t>– </a:t>
            </a:r>
            <a:r>
              <a:rPr lang="tr-TR" altLang="tr-TR" sz="2000" dirty="0"/>
              <a:t>Süreç</a:t>
            </a:r>
            <a:r>
              <a:rPr lang="en-US" altLang="tr-TR" sz="2000" dirty="0"/>
              <a:t> </a:t>
            </a:r>
            <a:r>
              <a:rPr lang="en-US" altLang="tr-TR" sz="2000" i="1" dirty="0"/>
              <a:t>P</a:t>
            </a:r>
            <a:r>
              <a:rPr lang="en-US" altLang="tr-TR" sz="2000" i="1" baseline="-25000" dirty="0"/>
              <a:t>i</a:t>
            </a:r>
            <a:r>
              <a:rPr lang="en-US" altLang="tr-TR" sz="2000" i="1" dirty="0"/>
              <a:t> </a:t>
            </a:r>
            <a:r>
              <a:rPr lang="tr-TR" altLang="tr-TR" sz="2000" dirty="0"/>
              <a:t>,</a:t>
            </a:r>
            <a:r>
              <a:rPr lang="en-US" altLang="tr-TR" sz="2000" dirty="0"/>
              <a:t> </a:t>
            </a:r>
            <a:r>
              <a:rPr lang="tr-TR" altLang="tr-TR" sz="2000" dirty="0"/>
              <a:t>süreç</a:t>
            </a:r>
            <a:r>
              <a:rPr lang="en-US" altLang="tr-TR" sz="2000" dirty="0"/>
              <a:t> </a:t>
            </a:r>
            <a:r>
              <a:rPr lang="en-US" altLang="tr-TR" sz="2000" i="1" dirty="0"/>
              <a:t>P</a:t>
            </a:r>
            <a:r>
              <a:rPr lang="en-US" altLang="tr-TR" sz="2000" i="1" baseline="-25000" dirty="0"/>
              <a:t>x</a:t>
            </a:r>
            <a:r>
              <a:rPr lang="tr-TR" altLang="tr-TR" sz="2000" dirty="0"/>
              <a:t> 'den</a:t>
            </a:r>
            <a:r>
              <a:rPr lang="en-US" altLang="tr-TR" sz="2000" dirty="0"/>
              <a:t> </a:t>
            </a:r>
            <a:r>
              <a:rPr lang="tr-TR" altLang="tr-TR" sz="2000" dirty="0"/>
              <a:t>iş ister. </a:t>
            </a:r>
            <a:r>
              <a:rPr lang="en-US" altLang="tr-TR" sz="2000" dirty="0"/>
              <a:t> </a:t>
            </a:r>
            <a:r>
              <a:rPr lang="tr-TR" altLang="tr-TR" sz="2000" dirty="0"/>
              <a:t>Burada</a:t>
            </a:r>
            <a:r>
              <a:rPr lang="en-US" altLang="tr-TR" sz="2000" dirty="0"/>
              <a:t> </a:t>
            </a:r>
            <a:r>
              <a:rPr lang="en-US" altLang="tr-TR" sz="2000" i="1" dirty="0"/>
              <a:t>x</a:t>
            </a:r>
            <a:r>
              <a:rPr lang="tr-TR" altLang="tr-TR" sz="2000" i="1" dirty="0"/>
              <a:t>,</a:t>
            </a:r>
            <a:r>
              <a:rPr lang="en-US" altLang="tr-TR" sz="2000" i="1" dirty="0"/>
              <a:t> </a:t>
            </a:r>
            <a:r>
              <a:rPr lang="en-US" altLang="tr-TR" sz="2000" dirty="0"/>
              <a:t>0 </a:t>
            </a:r>
            <a:r>
              <a:rPr lang="tr-TR" altLang="tr-TR" sz="2000" dirty="0"/>
              <a:t>ile</a:t>
            </a:r>
            <a:r>
              <a:rPr lang="en-US" altLang="tr-TR" sz="2000" dirty="0"/>
              <a:t> </a:t>
            </a:r>
            <a:r>
              <a:rPr lang="en-US" altLang="tr-TR" sz="2000" i="1" dirty="0"/>
              <a:t>n </a:t>
            </a:r>
            <a:r>
              <a:rPr lang="en-US" altLang="tr-TR" sz="2000" dirty="0"/>
              <a:t>- 1 </a:t>
            </a:r>
            <a:r>
              <a:rPr lang="tr-TR" altLang="tr-TR" sz="2000" dirty="0"/>
              <a:t>arasında rastgele seçilir</a:t>
            </a:r>
            <a:r>
              <a:rPr lang="en-US" altLang="tr-TR" sz="2000" i="1" dirty="0"/>
              <a:t>.</a:t>
            </a:r>
            <a:r>
              <a:rPr lang="tr-TR" altLang="tr-TR" sz="2000" i="1" dirty="0"/>
              <a:t> </a:t>
            </a:r>
            <a:r>
              <a:rPr lang="en-US" altLang="tr-TR" sz="2000" i="1" dirty="0"/>
              <a:t>x </a:t>
            </a:r>
            <a:r>
              <a:rPr lang="en-US" altLang="tr-TR" sz="2000" dirty="0"/>
              <a:t>= </a:t>
            </a:r>
            <a:r>
              <a:rPr lang="en-US" altLang="tr-TR" sz="2000" i="1" dirty="0"/>
              <a:t>i</a:t>
            </a:r>
            <a:r>
              <a:rPr lang="tr-TR" altLang="tr-TR" sz="2000" i="1" dirty="0"/>
              <a:t>  </a:t>
            </a:r>
            <a:r>
              <a:rPr lang="tr-TR" altLang="tr-TR" sz="2000" dirty="0"/>
              <a:t>ise kendisidir, başka bir rastgele sayı denenir.</a:t>
            </a:r>
            <a:endParaRPr lang="en-US" altLang="tr-TR" sz="2000" i="1" dirty="0"/>
          </a:p>
          <a:p>
            <a:pPr>
              <a:defRPr/>
            </a:pP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C2D27-203E-429F-B440-F043B190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20</a:t>
            </a:fld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570A5C-B9C6-4DB9-B85D-46755833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600" dirty="0"/>
              <a:t>Bir Çizgi Yapısında Yük Dengeleme</a:t>
            </a:r>
            <a:endParaRPr lang="en-US" altLang="tr-TR" sz="3600" dirty="0"/>
          </a:p>
        </p:txBody>
      </p:sp>
      <p:sp>
        <p:nvSpPr>
          <p:cNvPr id="34819" name="Content Placeholder 3">
            <a:extLst>
              <a:ext uri="{FF2B5EF4-FFF2-40B4-BE49-F238E27FC236}">
                <a16:creationId xmlns:a16="http://schemas.microsoft.com/office/drawing/2014/main" id="{87E55221-29FA-4908-B369-9534FA51B4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Patron süreç</a:t>
            </a:r>
            <a:r>
              <a:rPr lang="en-US" altLang="tr-TR" dirty="0"/>
              <a:t> (</a:t>
            </a:r>
            <a:r>
              <a:rPr lang="en-US" altLang="tr-TR" i="1" dirty="0"/>
              <a:t>P</a:t>
            </a:r>
            <a:r>
              <a:rPr lang="en-US" altLang="tr-TR" baseline="-25000" dirty="0"/>
              <a:t>0</a:t>
            </a:r>
            <a:r>
              <a:rPr lang="en-US" altLang="tr-TR" dirty="0"/>
              <a:t>) </a:t>
            </a:r>
            <a:r>
              <a:rPr lang="tr-TR" altLang="tr-TR" dirty="0"/>
              <a:t>kuyruğu</a:t>
            </a:r>
            <a:r>
              <a:rPr lang="en-US" altLang="tr-TR" dirty="0"/>
              <a:t> </a:t>
            </a:r>
            <a:r>
              <a:rPr lang="tr-TR" altLang="tr-TR" dirty="0"/>
              <a:t>birer birer işlerle besler ve</a:t>
            </a:r>
            <a:r>
              <a:rPr lang="en-US" altLang="tr-TR" dirty="0"/>
              <a:t> </a:t>
            </a:r>
            <a:r>
              <a:rPr lang="tr-TR" altLang="tr-TR" dirty="0"/>
              <a:t>işler</a:t>
            </a:r>
            <a:r>
              <a:rPr lang="en-US" altLang="tr-TR" dirty="0"/>
              <a:t> </a:t>
            </a:r>
            <a:r>
              <a:rPr lang="tr-TR" altLang="tr-TR" dirty="0"/>
              <a:t>kuyrukta ileri doğru kaydırılır</a:t>
            </a:r>
            <a:r>
              <a:rPr lang="en-US" altLang="tr-TR" dirty="0"/>
              <a:t>.</a:t>
            </a:r>
            <a:endParaRPr lang="tr-TR" altLang="tr-TR" dirty="0"/>
          </a:p>
        </p:txBody>
      </p:sp>
      <p:pic>
        <p:nvPicPr>
          <p:cNvPr id="34821" name="Picture 5">
            <a:extLst>
              <a:ext uri="{FF2B5EF4-FFF2-40B4-BE49-F238E27FC236}">
                <a16:creationId xmlns:a16="http://schemas.microsoft.com/office/drawing/2014/main" id="{869A2D84-000B-4F63-8506-C767D31AE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08920"/>
            <a:ext cx="85725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22" name="TextBox 5">
            <a:extLst>
              <a:ext uri="{FF2B5EF4-FFF2-40B4-BE49-F238E27FC236}">
                <a16:creationId xmlns:a16="http://schemas.microsoft.com/office/drawing/2014/main" id="{3A65AFC8-14C7-4EF3-BF11-4310F23CC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3497908"/>
            <a:ext cx="914400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800" baseline="-25000" dirty="0"/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baseline="-25000" dirty="0"/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baseline="-25000" dirty="0"/>
          </a:p>
          <a:p>
            <a:pPr>
              <a:spcBef>
                <a:spcPct val="0"/>
              </a:spcBef>
              <a:buFontTx/>
              <a:buNone/>
            </a:pPr>
            <a:endParaRPr lang="tr-TR" altLang="tr-TR" sz="1800" baseline="-25000" dirty="0"/>
          </a:p>
        </p:txBody>
      </p:sp>
      <p:sp>
        <p:nvSpPr>
          <p:cNvPr id="34823" name="TextBox 5">
            <a:extLst>
              <a:ext uri="{FF2B5EF4-FFF2-40B4-BE49-F238E27FC236}">
                <a16:creationId xmlns:a16="http://schemas.microsoft.com/office/drawing/2014/main" id="{03945F4B-B093-415B-BE81-01BBCB18F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394720"/>
            <a:ext cx="939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Patron</a:t>
            </a:r>
            <a:br>
              <a:rPr lang="tr-TR" altLang="tr-TR" sz="2000" dirty="0"/>
            </a:br>
            <a:r>
              <a:rPr lang="tr-TR" altLang="tr-TR" sz="2000" dirty="0"/>
              <a:t>Süreç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i="1" dirty="0"/>
              <a:t>P</a:t>
            </a:r>
            <a:r>
              <a:rPr lang="tr-TR" altLang="tr-TR" sz="2000" baseline="-25000" dirty="0"/>
              <a:t>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ED5DD2-6FB1-4AA2-B1A4-4725BDAE9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21</a:t>
            </a:fld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FC092-666F-4F9D-8C5D-89BE5711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600" dirty="0"/>
              <a:t>Bir Çizgi Yapısında Yük Dengeleme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F228-0C6C-45B6-AEBC-D1668CAD4B8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dirty="0"/>
              <a:t>Bir</a:t>
            </a:r>
            <a:r>
              <a:rPr lang="en-US" altLang="tr-TR" dirty="0"/>
              <a:t> </a:t>
            </a:r>
            <a:r>
              <a:rPr lang="en-US" altLang="tr-TR" i="1" dirty="0"/>
              <a:t>P</a:t>
            </a:r>
            <a:r>
              <a:rPr lang="en-US" altLang="tr-TR" i="1" baseline="-25000" dirty="0"/>
              <a:t>i</a:t>
            </a:r>
            <a:r>
              <a:rPr lang="en-US" altLang="tr-TR" i="1" dirty="0"/>
              <a:t> </a:t>
            </a:r>
            <a:r>
              <a:rPr lang="tr-TR" altLang="tr-TR" i="1" dirty="0"/>
              <a:t> </a:t>
            </a:r>
            <a:r>
              <a:rPr lang="tr-TR" altLang="tr-TR" dirty="0"/>
              <a:t>süreci </a:t>
            </a:r>
            <a:r>
              <a:rPr lang="en-US" altLang="tr-TR" dirty="0"/>
              <a:t>(1 &lt;= </a:t>
            </a:r>
            <a:r>
              <a:rPr lang="en-US" altLang="tr-TR" i="1" dirty="0"/>
              <a:t>i </a:t>
            </a:r>
            <a:r>
              <a:rPr lang="en-US" altLang="tr-TR" dirty="0"/>
              <a:t>&lt; </a:t>
            </a:r>
            <a:r>
              <a:rPr lang="en-US" altLang="tr-TR" i="1" dirty="0"/>
              <a:t>n</a:t>
            </a:r>
            <a:r>
              <a:rPr lang="en-US" altLang="tr-TR" dirty="0"/>
              <a:t>) </a:t>
            </a:r>
            <a:r>
              <a:rPr lang="tr-TR" altLang="tr-TR" dirty="0"/>
              <a:t>kendi girişinde kuyruktan gelen bir iş tespit ettiğinde, yapacak işi de yoksa</a:t>
            </a:r>
            <a:r>
              <a:rPr lang="en-US" altLang="tr-TR" dirty="0"/>
              <a:t>, </a:t>
            </a:r>
            <a:r>
              <a:rPr lang="tr-TR" altLang="tr-TR" dirty="0"/>
              <a:t>işi kuyruktan alır</a:t>
            </a:r>
            <a:r>
              <a:rPr lang="en-US" altLang="tr-TR" dirty="0"/>
              <a:t>.</a:t>
            </a:r>
          </a:p>
          <a:p>
            <a:pPr>
              <a:defRPr/>
            </a:pPr>
            <a:r>
              <a:rPr lang="tr-TR" altLang="tr-TR" dirty="0"/>
              <a:t>Her yeni iş kuyruğa sol baştan girer. Meşgul olan süreçler gelen işi sağa aktarır.</a:t>
            </a:r>
            <a:endParaRPr lang="en-US" altLang="tr-TR" dirty="0"/>
          </a:p>
          <a:p>
            <a:pPr>
              <a:defRPr/>
            </a:pPr>
            <a:r>
              <a:rPr lang="tr-TR" altLang="tr-TR" dirty="0"/>
              <a:t>Sonunda</a:t>
            </a:r>
            <a:r>
              <a:rPr lang="en-US" altLang="tr-TR" dirty="0"/>
              <a:t>, </a:t>
            </a:r>
            <a:r>
              <a:rPr lang="tr-TR" altLang="tr-TR" dirty="0"/>
              <a:t>tüm süreçler</a:t>
            </a:r>
            <a:r>
              <a:rPr lang="en-US" altLang="tr-TR" dirty="0"/>
              <a:t> </a:t>
            </a:r>
            <a:r>
              <a:rPr lang="tr-TR" altLang="tr-TR" dirty="0"/>
              <a:t>bir iş edinmiş olur, kuyruk da tümüyle dolu olur</a:t>
            </a:r>
            <a:r>
              <a:rPr lang="en-US" altLang="tr-TR" dirty="0"/>
              <a:t>. </a:t>
            </a:r>
            <a:endParaRPr lang="tr-TR" altLang="tr-TR" dirty="0"/>
          </a:p>
          <a:p>
            <a:pPr>
              <a:defRPr/>
            </a:pPr>
            <a:r>
              <a:rPr lang="tr-TR" altLang="tr-TR" dirty="0"/>
              <a:t>İşlere öncelik verilirse yüksek öncelikli olan kuyruğa ilk girer</a:t>
            </a:r>
            <a:r>
              <a:rPr lang="en-US" altLang="tr-TR" dirty="0"/>
              <a:t>.</a:t>
            </a:r>
          </a:p>
          <a:p>
            <a:pPr marL="0" indent="0">
              <a:buFontTx/>
              <a:buNone/>
              <a:defRPr/>
            </a:pP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825A2-0671-44F6-878D-B7257F777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22</a:t>
            </a:fld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5C1AB-ED03-4816-A636-B4F06E3E5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İş Aktarma Hareketi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21FDB-93E9-4CEB-A2FE-7A7086240F1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Komşu süreçler arasında mesajlarla yapılır:</a:t>
            </a:r>
          </a:p>
          <a:p>
            <a:pPr lvl="1"/>
            <a:r>
              <a:rPr lang="tr-TR" dirty="0"/>
              <a:t>Sola ve sağa iletişim.</a:t>
            </a:r>
            <a:br>
              <a:rPr lang="tr-TR" dirty="0"/>
            </a:br>
            <a:endParaRPr lang="tr-TR" dirty="0"/>
          </a:p>
        </p:txBody>
      </p:sp>
      <p:pic>
        <p:nvPicPr>
          <p:cNvPr id="36868" name="Picture 5">
            <a:extLst>
              <a:ext uri="{FF2B5EF4-FFF2-40B4-BE49-F238E27FC236}">
                <a16:creationId xmlns:a16="http://schemas.microsoft.com/office/drawing/2014/main" id="{105BA45E-31C3-49E2-953B-4904CD06D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19400"/>
            <a:ext cx="738187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9" name="TextBox 5">
            <a:extLst>
              <a:ext uri="{FF2B5EF4-FFF2-40B4-BE49-F238E27FC236}">
                <a16:creationId xmlns:a16="http://schemas.microsoft.com/office/drawing/2014/main" id="{8A4FCC51-494E-4520-9880-73A0743E7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49688"/>
            <a:ext cx="20574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İsteğe dönüşten işi al.</a:t>
            </a:r>
            <a:endParaRPr lang="tr-TR" altLang="tr-TR" sz="1800" baseline="-25000" dirty="0"/>
          </a:p>
        </p:txBody>
      </p:sp>
      <p:sp>
        <p:nvSpPr>
          <p:cNvPr id="36870" name="TextBox 5">
            <a:extLst>
              <a:ext uri="{FF2B5EF4-FFF2-40B4-BE49-F238E27FC236}">
                <a16:creationId xmlns:a16="http://schemas.microsoft.com/office/drawing/2014/main" id="{31C53031-9DD7-4CE3-A07F-E03EB35F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54375"/>
            <a:ext cx="1828800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Bellek boşsa istek yap.</a:t>
            </a:r>
            <a:endParaRPr lang="tr-TR" altLang="tr-TR" sz="1800" baseline="-25000" dirty="0"/>
          </a:p>
        </p:txBody>
      </p:sp>
      <p:sp>
        <p:nvSpPr>
          <p:cNvPr id="36871" name="TextBox 5">
            <a:extLst>
              <a:ext uri="{FF2B5EF4-FFF2-40B4-BE49-F238E27FC236}">
                <a16:creationId xmlns:a16="http://schemas.microsoft.com/office/drawing/2014/main" id="{DFA1662F-7F43-4A17-AE94-7C76DCF37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363913"/>
            <a:ext cx="1828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İş isteği</a:t>
            </a:r>
            <a:endParaRPr lang="tr-TR" altLang="tr-TR" sz="1800" baseline="-25000" dirty="0"/>
          </a:p>
        </p:txBody>
      </p:sp>
      <p:sp>
        <p:nvSpPr>
          <p:cNvPr id="36872" name="TextBox 5">
            <a:extLst>
              <a:ext uri="{FF2B5EF4-FFF2-40B4-BE49-F238E27FC236}">
                <a16:creationId xmlns:a16="http://schemas.microsoft.com/office/drawing/2014/main" id="{1E65CBD4-7B17-44B2-9910-8AEE6860B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1828800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Bellek dolu,</a:t>
            </a:r>
            <a:br>
              <a:rPr lang="tr-TR" altLang="tr-TR" sz="1800" dirty="0"/>
            </a:br>
            <a:r>
              <a:rPr lang="tr-TR" altLang="tr-TR" sz="1800" dirty="0"/>
              <a:t>işi yana aktar.</a:t>
            </a:r>
            <a:endParaRPr lang="tr-TR" altLang="tr-TR" sz="1800" baseline="-25000" dirty="0"/>
          </a:p>
        </p:txBody>
      </p:sp>
      <p:sp>
        <p:nvSpPr>
          <p:cNvPr id="36873" name="TextBox 5">
            <a:extLst>
              <a:ext uri="{FF2B5EF4-FFF2-40B4-BE49-F238E27FC236}">
                <a16:creationId xmlns:a16="http://schemas.microsoft.com/office/drawing/2014/main" id="{6C8AB428-9886-4A75-8D6B-A51D8960C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475" y="4343400"/>
            <a:ext cx="1066800" cy="749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Boşsa </a:t>
            </a:r>
            <a:br>
              <a:rPr lang="tr-TR" altLang="tr-TR" sz="1600" dirty="0"/>
            </a:br>
            <a:r>
              <a:rPr lang="tr-TR" altLang="tr-TR" sz="1600" dirty="0"/>
              <a:t>iş iste.</a:t>
            </a:r>
            <a:br>
              <a:rPr lang="tr-TR" altLang="tr-TR" sz="1600" dirty="0"/>
            </a:br>
            <a:endParaRPr lang="tr-TR" altLang="tr-TR" sz="1600" baseline="-25000" dirty="0"/>
          </a:p>
        </p:txBody>
      </p:sp>
      <p:sp>
        <p:nvSpPr>
          <p:cNvPr id="36874" name="TextBox 5">
            <a:extLst>
              <a:ext uri="{FF2B5EF4-FFF2-40B4-BE49-F238E27FC236}">
                <a16:creationId xmlns:a16="http://schemas.microsoft.com/office/drawing/2014/main" id="{5A39FCCA-CC73-49E7-96BE-4CE353518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2994025"/>
            <a:ext cx="19050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İletişimci Süreç</a:t>
            </a:r>
            <a:endParaRPr lang="tr-TR" altLang="tr-TR" sz="1400" baseline="-25000" dirty="0"/>
          </a:p>
        </p:txBody>
      </p:sp>
      <p:sp>
        <p:nvSpPr>
          <p:cNvPr id="36875" name="TextBox 5">
            <a:extLst>
              <a:ext uri="{FF2B5EF4-FFF2-40B4-BE49-F238E27FC236}">
                <a16:creationId xmlns:a16="http://schemas.microsoft.com/office/drawing/2014/main" id="{36E34BC7-C2B0-40CB-8CE1-BDA8ADC89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088" y="5343525"/>
            <a:ext cx="685800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İşçi</a:t>
            </a:r>
            <a:br>
              <a:rPr lang="tr-TR" altLang="tr-TR" sz="1400" dirty="0"/>
            </a:br>
            <a:r>
              <a:rPr lang="tr-TR" altLang="tr-TR" sz="1400" dirty="0"/>
              <a:t>Süreç</a:t>
            </a:r>
            <a:endParaRPr lang="tr-TR" altLang="tr-TR" sz="1400" baseline="-25000" dirty="0"/>
          </a:p>
        </p:txBody>
      </p:sp>
      <p:sp>
        <p:nvSpPr>
          <p:cNvPr id="36876" name="TextBox 11">
            <a:extLst>
              <a:ext uri="{FF2B5EF4-FFF2-40B4-BE49-F238E27FC236}">
                <a16:creationId xmlns:a16="http://schemas.microsoft.com/office/drawing/2014/main" id="{B94844B5-DF07-441D-8667-D2358A86F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4343400"/>
            <a:ext cx="1066800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İsteğe </a:t>
            </a:r>
            <a:br>
              <a:rPr lang="tr-TR" altLang="tr-TR" sz="1600" dirty="0"/>
            </a:br>
            <a:r>
              <a:rPr lang="tr-TR" altLang="tr-TR" sz="1600" dirty="0"/>
              <a:t>dönüşten </a:t>
            </a:r>
            <a:br>
              <a:rPr lang="tr-TR" altLang="tr-TR" sz="1600" dirty="0"/>
            </a:br>
            <a:r>
              <a:rPr lang="tr-TR" altLang="tr-TR" sz="1600" dirty="0"/>
              <a:t>işi al.</a:t>
            </a:r>
            <a:endParaRPr lang="tr-TR" altLang="tr-TR" sz="1600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9158B-C9D2-44E2-9D31-85689749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23</a:t>
            </a:fld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7231A-E03D-4978-A360-542C3900C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İletişim ve Hesaplama Arasında</a:t>
            </a:r>
            <a:br>
              <a:rPr lang="tr-TR" dirty="0"/>
            </a:br>
            <a:r>
              <a:rPr lang="tr-TR" dirty="0"/>
              <a:t>Zaman Paylaşımı Kullanan Kod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C51F37-ABB9-4C6F-88DF-16AD4B86B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24</a:t>
            </a:fld>
            <a:endParaRPr lang="tr-TR" dirty="0"/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E0A3036C-5CB7-4F20-A3A1-65F8A34D711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dirty="0"/>
              <a:t>Patron Süreç (P0)</a:t>
            </a:r>
          </a:p>
          <a:p>
            <a:pPr marL="0" indent="0">
              <a:buFontTx/>
              <a:buNone/>
            </a:pPr>
            <a:endParaRPr lang="tr-TR" altLang="tr-TR" sz="2000" dirty="0">
              <a:latin typeface="Lucida Console" panose="020B0609040504020204" pitchFamily="49" charset="0"/>
            </a:endParaRPr>
          </a:p>
          <a:p>
            <a:pPr marL="0" indent="0">
              <a:buFontTx/>
              <a:buNone/>
            </a:pPr>
            <a:r>
              <a:rPr lang="tr-TR" altLang="tr-TR" sz="2000" dirty="0">
                <a:latin typeface="Lucida Console" panose="020B0609040504020204" pitchFamily="49" charset="0"/>
              </a:rPr>
              <a:t>for (i = 0; i &lt; is_adedi; i++) {</a:t>
            </a:r>
          </a:p>
          <a:p>
            <a:pPr marL="0" indent="0">
              <a:buFontTx/>
              <a:buNone/>
            </a:pPr>
            <a:r>
              <a:rPr lang="tr-TR" altLang="tr-TR" sz="2000" dirty="0">
                <a:latin typeface="Lucida Console" panose="020B0609040504020204" pitchFamily="49" charset="0"/>
              </a:rPr>
              <a:t>  recv(P</a:t>
            </a:r>
            <a:r>
              <a:rPr lang="tr-TR" altLang="tr-TR" sz="2000" baseline="-25000" dirty="0">
                <a:latin typeface="Lucida Console" panose="020B0609040504020204" pitchFamily="49" charset="0"/>
              </a:rPr>
              <a:t>1</a:t>
            </a:r>
            <a:r>
              <a:rPr lang="tr-TR" altLang="tr-TR" sz="2000" dirty="0">
                <a:latin typeface="Lucida Console" panose="020B0609040504020204" pitchFamily="49" charset="0"/>
              </a:rPr>
              <a:t>, istek_etiketi);   /* İş isteği */</a:t>
            </a:r>
          </a:p>
          <a:p>
            <a:pPr marL="0" indent="0">
              <a:buFontTx/>
              <a:buNone/>
            </a:pPr>
            <a:r>
              <a:rPr lang="tr-TR" altLang="tr-TR" sz="2000" dirty="0">
                <a:latin typeface="Lucida Console" panose="020B0609040504020204" pitchFamily="49" charset="0"/>
              </a:rPr>
              <a:t>  send(&amp;is, P</a:t>
            </a:r>
            <a:r>
              <a:rPr lang="tr-TR" altLang="tr-TR" sz="2000" baseline="-25000" dirty="0">
                <a:latin typeface="Lucida Console" panose="020B0609040504020204" pitchFamily="49" charset="0"/>
              </a:rPr>
              <a:t>i</a:t>
            </a:r>
            <a:r>
              <a:rPr lang="tr-TR" altLang="tr-TR" sz="2000" dirty="0">
                <a:latin typeface="Lucida Console" panose="020B0609040504020204" pitchFamily="49" charset="0"/>
              </a:rPr>
              <a:t>, is_etiketi); /* Kuyruğa iş yolla */</a:t>
            </a:r>
          </a:p>
          <a:p>
            <a:pPr marL="0" indent="0">
              <a:buFontTx/>
              <a:buNone/>
            </a:pPr>
            <a:r>
              <a:rPr lang="tr-TR" altLang="tr-TR" sz="2000" dirty="0">
                <a:latin typeface="Lucida Console" panose="020B06090405040202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tr-TR" altLang="tr-TR" sz="2000" dirty="0">
                <a:latin typeface="Lucida Console" panose="020B0609040504020204" pitchFamily="49" charset="0"/>
              </a:rPr>
              <a:t>recv(P</a:t>
            </a:r>
            <a:r>
              <a:rPr lang="tr-TR" altLang="tr-TR" sz="2000" baseline="-25000" dirty="0">
                <a:latin typeface="Lucida Console" panose="020B0609040504020204" pitchFamily="49" charset="0"/>
              </a:rPr>
              <a:t>1</a:t>
            </a:r>
            <a:r>
              <a:rPr lang="tr-TR" altLang="tr-TR" sz="2000" dirty="0">
                <a:latin typeface="Lucida Console" panose="020B0609040504020204" pitchFamily="49" charset="0"/>
              </a:rPr>
              <a:t>, istek_etiketi);   /* İş isteği */</a:t>
            </a:r>
          </a:p>
          <a:p>
            <a:pPr marL="0" indent="0">
              <a:buFontTx/>
              <a:buNone/>
            </a:pPr>
            <a:r>
              <a:rPr lang="tr-TR" altLang="tr-TR" sz="2000" dirty="0">
                <a:latin typeface="Lucida Console" panose="020B0609040504020204" pitchFamily="49" charset="0"/>
              </a:rPr>
              <a:t>send(&amp;bos, P</a:t>
            </a:r>
            <a:r>
              <a:rPr lang="tr-TR" altLang="tr-TR" sz="2000" baseline="-25000" dirty="0">
                <a:latin typeface="Lucida Console" panose="020B0609040504020204" pitchFamily="49" charset="0"/>
              </a:rPr>
              <a:t>i</a:t>
            </a:r>
            <a:r>
              <a:rPr lang="tr-TR" altLang="tr-TR" sz="2000" dirty="0">
                <a:latin typeface="Lucida Console" panose="020B0609040504020204" pitchFamily="49" charset="0"/>
              </a:rPr>
              <a:t>, is_etiketi); /* İşler bitti */</a:t>
            </a:r>
            <a:endParaRPr lang="tr-TR" altLang="tr-TR" sz="2000" baseline="-25000" dirty="0"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01B10-2790-4153-8BD5-138DF775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İşçi süreç Pi (1 &lt; i &lt; n)</a:t>
            </a:r>
            <a:endParaRPr lang="tr-TR" dirty="0"/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E000AFD3-F2F6-4DCF-8EE8-4811D4F3AFC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16218"/>
          </a:xfrm>
        </p:spPr>
        <p:txBody>
          <a:bodyPr>
            <a:normAutofit fontScale="55000" lnSpcReduction="20000"/>
          </a:bodyPr>
          <a:lstStyle/>
          <a:p>
            <a:r>
              <a:rPr lang="tr-TR" altLang="tr-TR" sz="4400" dirty="0"/>
              <a:t>Bloklanmayan</a:t>
            </a:r>
            <a:r>
              <a:rPr lang="en-US" altLang="tr-TR" sz="4400" dirty="0"/>
              <a:t> </a:t>
            </a:r>
            <a:r>
              <a:rPr lang="en-US" altLang="tr-TR" sz="4400" b="1" dirty="0">
                <a:solidFill>
                  <a:srgbClr val="0070C0"/>
                </a:solidFill>
              </a:rPr>
              <a:t>nrecv()</a:t>
            </a:r>
            <a:r>
              <a:rPr lang="en-US" altLang="tr-TR" sz="4400" b="1" dirty="0"/>
              <a:t> </a:t>
            </a:r>
            <a:r>
              <a:rPr lang="tr-TR" altLang="tr-TR" sz="4400" dirty="0"/>
              <a:t>sağdan bir isteğin alınıp alınmadığını test etmek için gereklidir. </a:t>
            </a:r>
            <a:endParaRPr lang="en-US" altLang="tr-TR" sz="7400" dirty="0"/>
          </a:p>
          <a:p>
            <a:pPr marL="0" indent="0">
              <a:buFontTx/>
              <a:buNone/>
            </a:pPr>
            <a:endParaRPr lang="tr-TR" altLang="tr-TR" sz="1400" b="1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İf (tampon == bos)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recv(Pi-1, istek_etiketi);   	/* İş isteği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send(&amp;tampon, Pi-1, is_etiketi); 	/* Soldan gelen iş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İf ((tampon == dolu) &amp;&amp; (!mesgul)) { /* Sonraki işleri al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is = tampon;     /* İşleri al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tampon = bos;    /* Tamponu boşalt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meşgul = TRUE;   /* Süreci meşgul olarak işaretle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nrecv(Pi+1, istek_etiketi, istek) /* Sağdan mesaj kontrol et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İf (istek &amp;&amp; (tampon == dolu))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send(&amp;tampon, Pi+1);	/* İşleri sağa aktar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tampon = bos;    	/* Tamponu boşalt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if (mesgul) {  /* Eldeki işlerle devam et */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İşleri yap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  İşler biterse mesgul = FALSE yap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29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tr-TR" altLang="tr-TR" sz="1600" b="1" dirty="0">
              <a:solidFill>
                <a:srgbClr val="0070C0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C19327-9366-4D89-88B4-37E064DC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25</a:t>
            </a:fld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A041-EF44-4363-A15A-BD8402883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MPI'ın Bloklanmayan Mesaj Alma Rutinleri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74F46E7D-948E-4D67-B1C0-46F58EF42B1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dirty="0"/>
              <a:t>Hatırlatma:</a:t>
            </a:r>
            <a:endParaRPr lang="en-US" altLang="tr-TR" dirty="0"/>
          </a:p>
          <a:p>
            <a:pPr lvl="1"/>
            <a:r>
              <a:rPr lang="tr-TR" altLang="tr-TR" dirty="0"/>
              <a:t>Bloklanmamanın anlamı:</a:t>
            </a:r>
          </a:p>
          <a:p>
            <a:pPr lvl="2"/>
            <a:r>
              <a:rPr lang="tr-TR" altLang="tr-TR" b="1" dirty="0">
                <a:solidFill>
                  <a:srgbClr val="FF0000"/>
                </a:solidFill>
              </a:rPr>
              <a:t>Bir mesaj isteği</a:t>
            </a:r>
            <a:r>
              <a:rPr lang="en-US" altLang="tr-TR" b="1" dirty="0">
                <a:solidFill>
                  <a:srgbClr val="FF0000"/>
                </a:solidFill>
              </a:rPr>
              <a:t> </a:t>
            </a:r>
            <a:r>
              <a:rPr lang="tr-TR" altLang="tr-TR" b="1" dirty="0">
                <a:solidFill>
                  <a:srgbClr val="FF0000"/>
                </a:solidFill>
              </a:rPr>
              <a:t>yollamak</a:t>
            </a:r>
            <a:r>
              <a:rPr lang="en-US" altLang="tr-TR" b="1" dirty="0">
                <a:solidFill>
                  <a:srgbClr val="FF0000"/>
                </a:solidFill>
              </a:rPr>
              <a:t> </a:t>
            </a:r>
            <a:r>
              <a:rPr lang="tr-TR" altLang="tr-TR" b="1" dirty="0">
                <a:solidFill>
                  <a:srgbClr val="FF0000"/>
                </a:solidFill>
              </a:rPr>
              <a:t>ve hemen sonlanmaktır</a:t>
            </a:r>
            <a:r>
              <a:rPr lang="en-US" altLang="tr-TR" b="1" dirty="0">
                <a:solidFill>
                  <a:srgbClr val="FF0000"/>
                </a:solidFill>
              </a:rPr>
              <a:t>.</a:t>
            </a:r>
            <a:endParaRPr lang="tr-TR" altLang="tr-TR" b="1" dirty="0">
              <a:solidFill>
                <a:srgbClr val="FF0000"/>
              </a:solidFill>
            </a:endParaRPr>
          </a:p>
          <a:p>
            <a:pPr lvl="2"/>
            <a:endParaRPr lang="en-US" altLang="tr-TR" b="1" dirty="0">
              <a:solidFill>
                <a:srgbClr val="FF0000"/>
              </a:solidFill>
            </a:endParaRPr>
          </a:p>
          <a:p>
            <a:pPr lvl="1"/>
            <a:r>
              <a:rPr lang="en-US" altLang="tr-TR" b="1" dirty="0">
                <a:solidFill>
                  <a:srgbClr val="0070C0"/>
                </a:solidFill>
              </a:rPr>
              <a:t>MPI_Irecv()</a:t>
            </a:r>
            <a:r>
              <a:rPr lang="tr-TR" altLang="tr-TR" b="1" dirty="0">
                <a:solidFill>
                  <a:schemeClr val="accent2"/>
                </a:solidFill>
              </a:rPr>
              <a:t> </a:t>
            </a:r>
            <a:r>
              <a:rPr lang="tr-TR" altLang="tr-TR" b="1" dirty="0">
                <a:solidFill>
                  <a:srgbClr val="FF0000"/>
                </a:solidFill>
              </a:rPr>
              <a:t>bir istek yöneticisi referansı döndürür, </a:t>
            </a:r>
          </a:p>
          <a:p>
            <a:pPr lvl="2"/>
            <a:r>
              <a:rPr lang="tr-TR" altLang="tr-TR" dirty="0">
                <a:solidFill>
                  <a:schemeClr val="tx1"/>
                </a:solidFill>
              </a:rPr>
              <a:t>Ki</a:t>
            </a:r>
            <a:r>
              <a:rPr lang="tr-TR" altLang="tr-TR" dirty="0">
                <a:solidFill>
                  <a:srgbClr val="FF0000"/>
                </a:solidFill>
              </a:rPr>
              <a:t> bu</a:t>
            </a:r>
            <a:r>
              <a:rPr lang="en-US" altLang="tr-TR" dirty="0"/>
              <a:t> </a:t>
            </a:r>
            <a:r>
              <a:rPr lang="tr-TR" altLang="tr-TR" dirty="0"/>
              <a:t>işlem, rutinden hemen çıkıp peşi sıra gelecek bir isteği beklememizi sağlar.</a:t>
            </a:r>
            <a:r>
              <a:rPr lang="en-US" altLang="tr-TR" dirty="0"/>
              <a:t> </a:t>
            </a:r>
            <a:endParaRPr lang="tr-TR" altLang="tr-TR" dirty="0"/>
          </a:p>
          <a:p>
            <a:pPr lvl="2"/>
            <a:r>
              <a:rPr lang="en-US" altLang="tr-TR" b="1" dirty="0">
                <a:solidFill>
                  <a:srgbClr val="0070C0"/>
                </a:solidFill>
              </a:rPr>
              <a:t>MPI_Wait()</a:t>
            </a:r>
            <a:r>
              <a:rPr lang="en-US" altLang="tr-TR" b="1" dirty="0"/>
              <a:t> </a:t>
            </a:r>
            <a:r>
              <a:rPr lang="tr-TR" altLang="tr-TR" dirty="0"/>
              <a:t>ve</a:t>
            </a:r>
            <a:r>
              <a:rPr lang="en-US" altLang="tr-TR" dirty="0"/>
              <a:t> </a:t>
            </a:r>
            <a:r>
              <a:rPr lang="en-US" altLang="tr-TR" b="1" dirty="0">
                <a:solidFill>
                  <a:srgbClr val="0070C0"/>
                </a:solidFill>
              </a:rPr>
              <a:t>MPI_Test()</a:t>
            </a:r>
            <a:r>
              <a:rPr lang="en-US" altLang="tr-TR" dirty="0"/>
              <a:t> </a:t>
            </a:r>
            <a:r>
              <a:rPr lang="tr-TR" altLang="tr-TR" dirty="0"/>
              <a:t>mesaj geldiğini anlamamız için kullanılır</a:t>
            </a:r>
            <a:r>
              <a:rPr lang="en-US" altLang="tr-TR" dirty="0"/>
              <a:t>.</a:t>
            </a:r>
            <a:endParaRPr lang="tr-TR" altLang="tr-TR" dirty="0"/>
          </a:p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5BFBFF-D098-40D1-ADFA-EDBDEBD8B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26</a:t>
            </a:fld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B11A7-65AB-434E-B160-22D61D3B3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27</a:t>
            </a:fld>
            <a:endParaRPr lang="tr-T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B37ED1-E0F8-4D77-B7FA-D0740234A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Ağaç Kullanarak Bir Yük Dengeleme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EBB2F-9C9C-41CD-80AC-3C34A48F45B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İşler, bir düğümden alttaki tampon belleği müsait olan iki düğümden birine geçer.</a:t>
            </a:r>
          </a:p>
        </p:txBody>
      </p:sp>
      <p:pic>
        <p:nvPicPr>
          <p:cNvPr id="40964" name="Picture 5">
            <a:extLst>
              <a:ext uri="{FF2B5EF4-FFF2-40B4-BE49-F238E27FC236}">
                <a16:creationId xmlns:a16="http://schemas.microsoft.com/office/drawing/2014/main" id="{3B86EF3A-7EC4-4B9B-B6F0-60B7C64C0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70385"/>
            <a:ext cx="73914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5" name="TextBox 5">
            <a:extLst>
              <a:ext uri="{FF2B5EF4-FFF2-40B4-BE49-F238E27FC236}">
                <a16:creationId xmlns:a16="http://schemas.microsoft.com/office/drawing/2014/main" id="{C536D0DD-B5BA-42F9-A366-1E84E24B2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89585"/>
            <a:ext cx="1371600" cy="749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İstendiğinde gelen iş.</a:t>
            </a:r>
            <a:br>
              <a:rPr lang="tr-TR" altLang="tr-TR" sz="1600" dirty="0"/>
            </a:br>
            <a:endParaRPr lang="tr-TR" altLang="tr-TR" sz="1600" baseline="-25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12E2A5-2F15-4EA3-8D97-5DA888885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  <p:sp>
        <p:nvSpPr>
          <p:cNvPr id="41987" name="Content Placeholder 3">
            <a:extLst>
              <a:ext uri="{FF2B5EF4-FFF2-40B4-BE49-F238E27FC236}">
                <a16:creationId xmlns:a16="http://schemas.microsoft.com/office/drawing/2014/main" id="{A8F6DD6B-147A-4604-A4D5-F859F67E7E7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0291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/*************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 err="1">
                <a:latin typeface="Lucida Console" panose="020B0609040504020204" pitchFamily="49" charset="0"/>
              </a:rPr>
              <a:t>Yuk</a:t>
            </a:r>
            <a:r>
              <a:rPr lang="tr-TR" altLang="tr-TR" sz="1800" dirty="0">
                <a:latin typeface="Lucida Console" panose="020B0609040504020204" pitchFamily="49" charset="0"/>
              </a:rPr>
              <a:t> dengeleme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**************/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#include &lt;</a:t>
            </a:r>
            <a:r>
              <a:rPr lang="tr-TR" altLang="tr-TR" sz="1800" dirty="0" err="1">
                <a:latin typeface="Lucida Console" panose="020B0609040504020204" pitchFamily="49" charset="0"/>
              </a:rPr>
              <a:t>math.h</a:t>
            </a:r>
            <a:r>
              <a:rPr lang="tr-TR" altLang="tr-TR" sz="1800" dirty="0">
                <a:latin typeface="Lucida Console" panose="020B0609040504020204" pitchFamily="49" charset="0"/>
              </a:rPr>
              <a:t>&gt;        //</a:t>
            </a:r>
            <a:r>
              <a:rPr lang="tr-TR" altLang="tr-TR" sz="1800" dirty="0" err="1">
                <a:latin typeface="Lucida Console" panose="020B0609040504020204" pitchFamily="49" charset="0"/>
              </a:rPr>
              <a:t>include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files</a:t>
            </a: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#include &lt;</a:t>
            </a:r>
            <a:r>
              <a:rPr lang="tr-TR" altLang="tr-TR" sz="1800" dirty="0" err="1">
                <a:latin typeface="Lucida Console" panose="020B0609040504020204" pitchFamily="49" charset="0"/>
              </a:rPr>
              <a:t>iostream</a:t>
            </a:r>
            <a:r>
              <a:rPr lang="tr-TR" altLang="tr-TR" sz="1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#include &lt;</a:t>
            </a:r>
            <a:r>
              <a:rPr lang="tr-TR" altLang="tr-TR" sz="1800" dirty="0" err="1">
                <a:latin typeface="Lucida Console" panose="020B0609040504020204" pitchFamily="49" charset="0"/>
              </a:rPr>
              <a:t>list</a:t>
            </a:r>
            <a:r>
              <a:rPr lang="tr-TR" altLang="tr-TR" sz="1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#include &lt;</a:t>
            </a:r>
            <a:r>
              <a:rPr lang="tr-TR" altLang="tr-TR" sz="1800" dirty="0" err="1">
                <a:latin typeface="Lucida Console" panose="020B0609040504020204" pitchFamily="49" charset="0"/>
              </a:rPr>
              <a:t>stdlib.h</a:t>
            </a:r>
            <a:r>
              <a:rPr lang="tr-TR" altLang="tr-TR" sz="1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#include &lt;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mpi.h</a:t>
            </a:r>
            <a:r>
              <a:rPr lang="tr-TR" altLang="tr-TR" sz="1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#include &lt;</a:t>
            </a:r>
            <a:r>
              <a:rPr lang="tr-TR" altLang="tr-TR" sz="1800" dirty="0" err="1">
                <a:latin typeface="Lucida Console" panose="020B0609040504020204" pitchFamily="49" charset="0"/>
              </a:rPr>
              <a:t>time.h</a:t>
            </a:r>
            <a:r>
              <a:rPr lang="tr-TR" altLang="tr-TR" sz="1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 err="1">
                <a:latin typeface="Lucida Console" panose="020B0609040504020204" pitchFamily="49" charset="0"/>
              </a:rPr>
              <a:t>using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namespace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std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#define REQUEST_TAG 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#define TASK_TAG    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#define SPLIT_TAG   2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#define EXIT_TAG    3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#define SHORT_TASK	5</a:t>
            </a:r>
          </a:p>
        </p:txBody>
      </p:sp>
      <p:sp>
        <p:nvSpPr>
          <p:cNvPr id="41989" name="TextBox 4">
            <a:extLst>
              <a:ext uri="{FF2B5EF4-FFF2-40B4-BE49-F238E27FC236}">
                <a16:creationId xmlns:a16="http://schemas.microsoft.com/office/drawing/2014/main" id="{D9A79132-A0B4-4BA9-8FF0-D8CF7D71A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6221" y="3037036"/>
            <a:ext cx="47402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/>
              <a:t>Linked list ile havuz kullanacağız.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/>
              <a:t>Değişik TAG’lerle mesajları </a:t>
            </a:r>
            <a:br>
              <a:rPr lang="tr-TR" altLang="tr-TR" sz="2400" dirty="0"/>
            </a:br>
            <a:r>
              <a:rPr lang="tr-TR" altLang="tr-TR" sz="2400" dirty="0"/>
              <a:t>ileteceğiz.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/>
              <a:t>En kısa iş tanımlanır.</a:t>
            </a:r>
          </a:p>
        </p:txBody>
      </p:sp>
      <p:cxnSp>
        <p:nvCxnSpPr>
          <p:cNvPr id="41990" name="Straight Arrow Connector 6">
            <a:extLst>
              <a:ext uri="{FF2B5EF4-FFF2-40B4-BE49-F238E27FC236}">
                <a16:creationId xmlns:a16="http://schemas.microsoft.com/office/drawing/2014/main" id="{5E99F340-A088-4991-9266-C3B544B83B5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000821" y="2937520"/>
            <a:ext cx="12954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1" name="Straight Arrow Connector 7">
            <a:extLst>
              <a:ext uri="{FF2B5EF4-FFF2-40B4-BE49-F238E27FC236}">
                <a16:creationId xmlns:a16="http://schemas.microsoft.com/office/drawing/2014/main" id="{83702EE4-FC04-4EEC-BB73-C76FD65F784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79131" y="5214788"/>
            <a:ext cx="604837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2" name="Straight Arrow Connector 8">
            <a:extLst>
              <a:ext uri="{FF2B5EF4-FFF2-40B4-BE49-F238E27FC236}">
                <a16:creationId xmlns:a16="http://schemas.microsoft.com/office/drawing/2014/main" id="{F7B95BE2-5E56-4776-9A23-A61102535B8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48521" y="6236756"/>
            <a:ext cx="630686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439EC-70AF-459A-8178-6493FBD6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28</a:t>
            </a:fld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5FB0A7-3971-48C2-A87D-D423D89E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29</a:t>
            </a:fld>
            <a:endParaRPr lang="tr-TR" dirty="0"/>
          </a:p>
        </p:txBody>
      </p:sp>
      <p:sp>
        <p:nvSpPr>
          <p:cNvPr id="43010" name="Content Placeholder 3">
            <a:extLst>
              <a:ext uri="{FF2B5EF4-FFF2-40B4-BE49-F238E27FC236}">
                <a16:creationId xmlns:a16="http://schemas.microsoft.com/office/drawing/2014/main" id="{634AE679-E46E-4E04-8D34-C597CA99CF7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// Basitçe verilen süre boyunca süreç uyutulur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 err="1">
                <a:latin typeface="Lucida Console" panose="020B0609040504020204" pitchFamily="49" charset="0"/>
              </a:rPr>
              <a:t>void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dotask</a:t>
            </a:r>
            <a:r>
              <a:rPr lang="tr-TR" altLang="tr-TR" sz="1800" dirty="0">
                <a:latin typeface="Lucida Console" panose="020B0609040504020204" pitchFamily="49" charset="0"/>
              </a:rPr>
              <a:t>(</a:t>
            </a:r>
            <a:r>
              <a:rPr lang="tr-TR" altLang="tr-TR" sz="1800" dirty="0" err="1">
                <a:latin typeface="Lucida Console" panose="020B0609040504020204" pitchFamily="49" charset="0"/>
              </a:rPr>
              <a:t>double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secs</a:t>
            </a:r>
            <a:r>
              <a:rPr lang="tr-TR" altLang="tr-TR" sz="1800" dirty="0">
                <a:latin typeface="Lucida Console" panose="020B060904050402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double</a:t>
            </a:r>
            <a:r>
              <a:rPr lang="tr-TR" altLang="tr-TR" sz="1800" dirty="0">
                <a:latin typeface="Lucida Console" panose="020B0609040504020204" pitchFamily="49" charset="0"/>
              </a:rPr>
              <a:t> start = 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MPI_Wtime</a:t>
            </a:r>
            <a:r>
              <a:rPr lang="tr-TR" altLang="tr-TR" sz="1800" dirty="0">
                <a:latin typeface="Lucida Console" panose="020B060904050402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while</a:t>
            </a:r>
            <a:r>
              <a:rPr lang="tr-TR" altLang="tr-TR" sz="1800" dirty="0">
                <a:latin typeface="Lucida Console" panose="020B0609040504020204" pitchFamily="49" charset="0"/>
              </a:rPr>
              <a:t> ((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MPI_Wtime</a:t>
            </a:r>
            <a:r>
              <a:rPr lang="tr-TR" altLang="tr-TR" sz="1800" dirty="0">
                <a:latin typeface="Lucida Console" panose="020B0609040504020204" pitchFamily="49" charset="0"/>
              </a:rPr>
              <a:t>() - start) &lt; </a:t>
            </a:r>
            <a:r>
              <a:rPr lang="tr-TR" altLang="tr-TR" sz="1800" dirty="0" err="1">
                <a:latin typeface="Lucida Console" panose="020B0609040504020204" pitchFamily="49" charset="0"/>
              </a:rPr>
              <a:t>secs</a:t>
            </a:r>
            <a:r>
              <a:rPr lang="tr-TR" altLang="tr-TR" sz="1800" dirty="0">
                <a:latin typeface="Lucida Console" panose="020B060904050402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	// verilen surece bekler.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main(</a:t>
            </a: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argc</a:t>
            </a:r>
            <a:r>
              <a:rPr lang="tr-TR" altLang="tr-TR" sz="1800" dirty="0">
                <a:latin typeface="Lucida Console" panose="020B0609040504020204" pitchFamily="49" charset="0"/>
              </a:rPr>
              <a:t>, </a:t>
            </a:r>
            <a:r>
              <a:rPr lang="tr-TR" altLang="tr-TR" sz="1800" dirty="0" err="1">
                <a:latin typeface="Lucida Console" panose="020B0609040504020204" pitchFamily="49" charset="0"/>
              </a:rPr>
              <a:t>char</a:t>
            </a:r>
            <a:r>
              <a:rPr lang="tr-TR" altLang="tr-TR" sz="1800" dirty="0">
                <a:latin typeface="Lucida Console" panose="020B0609040504020204" pitchFamily="49" charset="0"/>
              </a:rPr>
              <a:t> *</a:t>
            </a:r>
            <a:r>
              <a:rPr lang="tr-TR" altLang="tr-TR" sz="1800" dirty="0" err="1">
                <a:latin typeface="Lucida Console" panose="020B0609040504020204" pitchFamily="49" charset="0"/>
              </a:rPr>
              <a:t>argv</a:t>
            </a:r>
            <a:r>
              <a:rPr lang="tr-TR" altLang="tr-TR" sz="1800" dirty="0">
                <a:latin typeface="Lucida Console" panose="020B0609040504020204" pitchFamily="49" charset="0"/>
              </a:rPr>
              <a:t>[])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double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800" dirty="0">
                <a:latin typeface="Lucida Console" panose="020B0609040504020204" pitchFamily="49" charset="0"/>
              </a:rPr>
              <a:t>, total = 0, start;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list</a:t>
            </a:r>
            <a:r>
              <a:rPr lang="tr-TR" altLang="tr-TR" sz="1800" dirty="0">
                <a:latin typeface="Lucida Console" panose="020B0609040504020204" pitchFamily="49" charset="0"/>
              </a:rPr>
              <a:t>&lt;</a:t>
            </a:r>
            <a:r>
              <a:rPr lang="tr-TR" altLang="tr-TR" sz="1800" dirty="0" err="1">
                <a:latin typeface="Lucida Console" panose="020B0609040504020204" pitchFamily="49" charset="0"/>
              </a:rPr>
              <a:t>double</a:t>
            </a:r>
            <a:r>
              <a:rPr lang="tr-TR" altLang="tr-TR" sz="1800" dirty="0">
                <a:latin typeface="Lucida Console" panose="020B0609040504020204" pitchFamily="49" charset="0"/>
              </a:rPr>
              <a:t>&gt; </a:t>
            </a:r>
            <a:r>
              <a:rPr lang="tr-TR" altLang="tr-TR" sz="1800" dirty="0" err="1">
                <a:latin typeface="Lucida Console" panose="020B0609040504020204" pitchFamily="49" charset="0"/>
              </a:rPr>
              <a:t>pool</a:t>
            </a:r>
            <a:r>
              <a:rPr lang="tr-TR" altLang="tr-TR" sz="1800" dirty="0">
                <a:latin typeface="Lucida Console" panose="020B0609040504020204" pitchFamily="49" charset="0"/>
              </a:rPr>
              <a:t>; // </a:t>
            </a:r>
            <a:r>
              <a:rPr lang="tr-TR" altLang="tr-TR" sz="1800" dirty="0" err="1">
                <a:latin typeface="Lucida Console" panose="020B0609040504020204" pitchFamily="49" charset="0"/>
              </a:rPr>
              <a:t>Linked-list</a:t>
            </a: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numtasks</a:t>
            </a:r>
            <a:r>
              <a:rPr lang="tr-TR" altLang="tr-TR" sz="1800" dirty="0">
                <a:latin typeface="Lucida Console" panose="020B0609040504020204" pitchFamily="49" charset="0"/>
              </a:rPr>
              <a:t>, </a:t>
            </a:r>
            <a:r>
              <a:rPr lang="tr-TR" altLang="tr-TR" sz="1800" dirty="0" err="1">
                <a:latin typeface="Lucida Console" panose="020B0609040504020204" pitchFamily="49" charset="0"/>
              </a:rPr>
              <a:t>rank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MPI_Status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status</a:t>
            </a:r>
            <a:r>
              <a:rPr lang="tr-TR" altLang="tr-TR" sz="1800" dirty="0">
                <a:latin typeface="Lucida Console" panose="020B0609040504020204" pitchFamily="49" charset="0"/>
              </a:rPr>
              <a:t>; // </a:t>
            </a:r>
            <a:r>
              <a:rPr lang="tr-TR" altLang="tr-TR" sz="1800" dirty="0" err="1">
                <a:latin typeface="Lucida Console" panose="020B0609040504020204" pitchFamily="49" charset="0"/>
              </a:rPr>
              <a:t>Recv</a:t>
            </a:r>
            <a:r>
              <a:rPr lang="tr-TR" altLang="tr-TR" sz="1800" dirty="0">
                <a:latin typeface="Lucida Console" panose="020B0609040504020204" pitchFamily="49" charset="0"/>
              </a:rPr>
              <a:t> komutları için gerekli.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rc</a:t>
            </a:r>
            <a:r>
              <a:rPr lang="tr-TR" altLang="tr-TR" sz="1800" dirty="0">
                <a:latin typeface="Lucida Console" panose="020B0609040504020204" pitchFamily="49" charset="0"/>
              </a:rPr>
              <a:t> = 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MPI_Init</a:t>
            </a:r>
            <a:r>
              <a:rPr lang="tr-TR" altLang="tr-TR" sz="1800" dirty="0">
                <a:latin typeface="Lucida Console" panose="020B0609040504020204" pitchFamily="49" charset="0"/>
              </a:rPr>
              <a:t>(NULL, NULL);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if</a:t>
            </a:r>
            <a:r>
              <a:rPr lang="tr-TR" altLang="tr-TR" sz="1800" dirty="0">
                <a:latin typeface="Lucida Console" panose="020B0609040504020204" pitchFamily="49" charset="0"/>
              </a:rPr>
              <a:t> (</a:t>
            </a:r>
            <a:r>
              <a:rPr lang="tr-TR" altLang="tr-TR" sz="1800" dirty="0" err="1">
                <a:latin typeface="Lucida Console" panose="020B0609040504020204" pitchFamily="49" charset="0"/>
              </a:rPr>
              <a:t>rc</a:t>
            </a:r>
            <a:r>
              <a:rPr lang="tr-TR" altLang="tr-TR" sz="1800" dirty="0">
                <a:latin typeface="Lucida Console" panose="020B0609040504020204" pitchFamily="49" charset="0"/>
              </a:rPr>
              <a:t> != MPI_SUCCESS)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	</a:t>
            </a:r>
            <a:r>
              <a:rPr lang="tr-TR" altLang="tr-TR" sz="1800" dirty="0" err="1">
                <a:latin typeface="Lucida Console" panose="020B0609040504020204" pitchFamily="49" charset="0"/>
              </a:rPr>
              <a:t>printf</a:t>
            </a:r>
            <a:r>
              <a:rPr lang="tr-TR" altLang="tr-TR" sz="1800" dirty="0">
                <a:latin typeface="Lucida Console" panose="020B0609040504020204" pitchFamily="49" charset="0"/>
              </a:rPr>
              <a:t>("MPI desteklenmiyor.\n");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	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MPI_Abort</a:t>
            </a:r>
            <a:r>
              <a:rPr lang="tr-TR" altLang="tr-TR" sz="1800" dirty="0">
                <a:latin typeface="Lucida Console" panose="020B0609040504020204" pitchFamily="49" charset="0"/>
              </a:rPr>
              <a:t>(MPI_COMM_WORLD, </a:t>
            </a:r>
            <a:r>
              <a:rPr lang="tr-TR" altLang="tr-TR" sz="1800" dirty="0" err="1">
                <a:latin typeface="Lucida Console" panose="020B0609040504020204" pitchFamily="49" charset="0"/>
              </a:rPr>
              <a:t>rc</a:t>
            </a:r>
            <a:r>
              <a:rPr lang="tr-TR" altLang="tr-TR" sz="18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MPI_Comm_size</a:t>
            </a:r>
            <a:r>
              <a:rPr lang="tr-TR" altLang="tr-TR" sz="1800" dirty="0">
                <a:latin typeface="Lucida Console" panose="020B0609040504020204" pitchFamily="49" charset="0"/>
              </a:rPr>
              <a:t>(MPI_COMM_WORLD, &amp;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numtasks</a:t>
            </a:r>
            <a:r>
              <a:rPr lang="tr-TR" altLang="tr-TR" sz="18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MPI_Comm_rank</a:t>
            </a:r>
            <a:r>
              <a:rPr lang="tr-TR" altLang="tr-TR" sz="1800" dirty="0">
                <a:latin typeface="Lucida Console" panose="020B0609040504020204" pitchFamily="49" charset="0"/>
              </a:rPr>
              <a:t>(MPI_COMM_WORLD, &amp;</a:t>
            </a:r>
            <a:r>
              <a:rPr lang="tr-TR" altLang="tr-TR" sz="1800" dirty="0" err="1">
                <a:latin typeface="Lucida Console" panose="020B0609040504020204" pitchFamily="49" charset="0"/>
              </a:rPr>
              <a:t>rank</a:t>
            </a:r>
            <a:r>
              <a:rPr lang="tr-TR" altLang="tr-TR" sz="1800" dirty="0">
                <a:latin typeface="Lucida Console" panose="020B0609040504020204" pitchFamily="49" charset="0"/>
              </a:rPr>
              <a:t>);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A4637F57-B5A6-498A-A81F-65A1D4363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582"/>
            <a:ext cx="82296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0BE8-0BC0-4E1B-B6BB-AF798AF0D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Yük Dengeleme</a:t>
            </a:r>
          </a:p>
        </p:txBody>
      </p:sp>
      <p:pic>
        <p:nvPicPr>
          <p:cNvPr id="16387" name="Picture 6">
            <a:extLst>
              <a:ext uri="{FF2B5EF4-FFF2-40B4-BE49-F238E27FC236}">
                <a16:creationId xmlns:a16="http://schemas.microsoft.com/office/drawing/2014/main" id="{BC885653-C75C-4987-BC59-69F2C0948906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77280"/>
            <a:ext cx="5650130" cy="5564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TextBox 1">
            <a:extLst>
              <a:ext uri="{FF2B5EF4-FFF2-40B4-BE49-F238E27FC236}">
                <a16:creationId xmlns:a16="http://schemas.microsoft.com/office/drawing/2014/main" id="{E75E1E79-F31D-4709-93A2-B2DC7F123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864568"/>
            <a:ext cx="126841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İşlemciler</a:t>
            </a:r>
          </a:p>
        </p:txBody>
      </p:sp>
      <p:sp>
        <p:nvSpPr>
          <p:cNvPr id="16389" name="TextBox 6">
            <a:extLst>
              <a:ext uri="{FF2B5EF4-FFF2-40B4-BE49-F238E27FC236}">
                <a16:creationId xmlns:a16="http://schemas.microsoft.com/office/drawing/2014/main" id="{2259A80A-0D44-4CBC-B641-5B1F3BE58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988768"/>
            <a:ext cx="126841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İşlemciler</a:t>
            </a:r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64B54C76-316E-4C96-8215-E959F5EFF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003181"/>
            <a:ext cx="903288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Zaman</a:t>
            </a:r>
          </a:p>
        </p:txBody>
      </p:sp>
      <p:sp>
        <p:nvSpPr>
          <p:cNvPr id="16391" name="TextBox 9">
            <a:extLst>
              <a:ext uri="{FF2B5EF4-FFF2-40B4-BE49-F238E27FC236}">
                <a16:creationId xmlns:a16="http://schemas.microsoft.com/office/drawing/2014/main" id="{9B77B1FF-810E-4E65-8EED-ECE1880FE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428256"/>
            <a:ext cx="43434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(a)	Mükemmel yük dengeleme olmaması</a:t>
            </a:r>
            <a:br>
              <a:rPr lang="tr-TR" altLang="tr-TR" sz="1800" dirty="0"/>
            </a:br>
            <a:r>
              <a:rPr lang="tr-TR" altLang="tr-TR" sz="1800" dirty="0"/>
              <a:t>çalışma zamanını arttırır.</a:t>
            </a:r>
          </a:p>
        </p:txBody>
      </p:sp>
      <p:sp>
        <p:nvSpPr>
          <p:cNvPr id="16392" name="TextBox 10">
            <a:extLst>
              <a:ext uri="{FF2B5EF4-FFF2-40B4-BE49-F238E27FC236}">
                <a16:creationId xmlns:a16="http://schemas.microsoft.com/office/drawing/2014/main" id="{82D74FEB-290D-4EE4-BFAA-BAD90566B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371481"/>
            <a:ext cx="3535363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58775" indent="-3587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(b)	Mükemmel yük dengelemesi.</a:t>
            </a:r>
          </a:p>
        </p:txBody>
      </p:sp>
      <p:sp>
        <p:nvSpPr>
          <p:cNvPr id="16393" name="TextBox 7">
            <a:extLst>
              <a:ext uri="{FF2B5EF4-FFF2-40B4-BE49-F238E27FC236}">
                <a16:creationId xmlns:a16="http://schemas.microsoft.com/office/drawing/2014/main" id="{4E63999C-C41B-4E5A-9588-1CCC3C360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3144093"/>
            <a:ext cx="903287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Zaman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28ACF3-3B26-4322-A431-46A228B83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</a:t>
            </a:fld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3">
            <a:extLst>
              <a:ext uri="{FF2B5EF4-FFF2-40B4-BE49-F238E27FC236}">
                <a16:creationId xmlns:a16="http://schemas.microsoft.com/office/drawing/2014/main" id="{6CC612DF-9FEB-45A1-A416-F408CBF7623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if</a:t>
            </a:r>
            <a:r>
              <a:rPr lang="tr-TR" altLang="tr-TR" sz="1800" dirty="0">
                <a:latin typeface="Lucida Console" panose="020B0609040504020204" pitchFamily="49" charset="0"/>
              </a:rPr>
              <a:t> (</a:t>
            </a:r>
            <a:r>
              <a:rPr lang="tr-TR" altLang="tr-TR" sz="1800" dirty="0" err="1">
                <a:latin typeface="Lucida Console" panose="020B0609040504020204" pitchFamily="49" charset="0"/>
              </a:rPr>
              <a:t>rank</a:t>
            </a:r>
            <a:r>
              <a:rPr lang="tr-TR" altLang="tr-TR" sz="1800" dirty="0">
                <a:latin typeface="Lucida Console" panose="020B0609040504020204" pitchFamily="49" charset="0"/>
              </a:rPr>
              <a:t> ==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srand</a:t>
            </a:r>
            <a:r>
              <a:rPr lang="tr-TR" altLang="tr-TR" sz="1800" dirty="0">
                <a:latin typeface="Lucida Console" panose="020B0609040504020204" pitchFamily="49" charset="0"/>
              </a:rPr>
              <a:t>(0); // time(NULL)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start = 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MPI_Wtime</a:t>
            </a:r>
            <a:r>
              <a:rPr lang="tr-TR" altLang="tr-TR" sz="1800" dirty="0">
                <a:latin typeface="Lucida Console" panose="020B060904050402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// Is havuzu </a:t>
            </a:r>
            <a:r>
              <a:rPr lang="tr-TR" altLang="tr-TR" sz="1800" dirty="0" err="1">
                <a:latin typeface="Lucida Console" panose="020B0609040504020204" pitchFamily="49" charset="0"/>
              </a:rPr>
              <a:t>olusturulur</a:t>
            </a: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for</a:t>
            </a:r>
            <a:r>
              <a:rPr lang="tr-TR" altLang="tr-TR" sz="1800" dirty="0">
                <a:latin typeface="Lucida Console" panose="020B0609040504020204" pitchFamily="49" charset="0"/>
              </a:rPr>
              <a:t> (</a:t>
            </a: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i = 0; i &lt; 2 * 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numtasks</a:t>
            </a:r>
            <a:r>
              <a:rPr lang="tr-TR" altLang="tr-TR" sz="1800" dirty="0">
                <a:latin typeface="Lucida Console" panose="020B0609040504020204" pitchFamily="49" charset="0"/>
              </a:rPr>
              <a:t>; i++) {	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800" dirty="0">
                <a:latin typeface="Lucida Console" panose="020B0609040504020204" pitchFamily="49" charset="0"/>
              </a:rPr>
              <a:t> = 2 + (</a:t>
            </a:r>
            <a:r>
              <a:rPr lang="tr-TR" altLang="tr-TR" sz="1800" dirty="0" err="1">
                <a:latin typeface="Lucida Console" panose="020B0609040504020204" pitchFamily="49" charset="0"/>
              </a:rPr>
              <a:t>rand</a:t>
            </a:r>
            <a:r>
              <a:rPr lang="tr-TR" altLang="tr-TR" sz="1800" dirty="0">
                <a:latin typeface="Lucida Console" panose="020B0609040504020204" pitchFamily="49" charset="0"/>
              </a:rPr>
              <a:t>() % 19); // 2-20 </a:t>
            </a:r>
            <a:r>
              <a:rPr lang="tr-TR" altLang="tr-TR" sz="1800" dirty="0" err="1">
                <a:latin typeface="Lucida Console" panose="020B0609040504020204" pitchFamily="49" charset="0"/>
              </a:rPr>
              <a:t>arasi</a:t>
            </a: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total += 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pool.push_back</a:t>
            </a:r>
            <a:r>
              <a:rPr lang="tr-TR" altLang="tr-TR" sz="1800" dirty="0">
                <a:latin typeface="Lucida Console" panose="020B0609040504020204" pitchFamily="49" charset="0"/>
              </a:rPr>
              <a:t>(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800" dirty="0">
                <a:latin typeface="Lucida Console" panose="020B0609040504020204" pitchFamily="49" charset="0"/>
              </a:rPr>
              <a:t>);  // İş ekleme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cout</a:t>
            </a:r>
            <a:r>
              <a:rPr lang="tr-TR" altLang="tr-TR" sz="1800" dirty="0">
                <a:latin typeface="Lucida Console" panose="020B0609040504020204" pitchFamily="49" charset="0"/>
              </a:rPr>
              <a:t> &lt;&lt; "Toplam is </a:t>
            </a:r>
            <a:r>
              <a:rPr lang="tr-TR" altLang="tr-TR" sz="1800" dirty="0" err="1">
                <a:latin typeface="Lucida Console" panose="020B0609040504020204" pitchFamily="49" charset="0"/>
              </a:rPr>
              <a:t>yuku</a:t>
            </a:r>
            <a:r>
              <a:rPr lang="tr-TR" altLang="tr-TR" sz="1800" dirty="0">
                <a:latin typeface="Lucida Console" panose="020B0609040504020204" pitchFamily="49" charset="0"/>
              </a:rPr>
              <a:t> " &lt;&lt; total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     &lt;&lt; " saniyedir." &lt;&lt; </a:t>
            </a:r>
            <a:r>
              <a:rPr lang="tr-TR" altLang="tr-TR" sz="18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222D8-D0B8-42F3-96ED-43D3D36BC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30</a:t>
            </a:fld>
            <a:endParaRPr lang="tr-TR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A4A577-4E98-485F-BB40-873D3055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582"/>
            <a:ext cx="82296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3">
            <a:extLst>
              <a:ext uri="{FF2B5EF4-FFF2-40B4-BE49-F238E27FC236}">
                <a16:creationId xmlns:a16="http://schemas.microsoft.com/office/drawing/2014/main" id="{6CC612DF-9FEB-45A1-A416-F408CBF7623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// Mesaj beklenir, is </a:t>
            </a:r>
            <a:r>
              <a:rPr lang="tr-TR" altLang="tr-TR" sz="1800" dirty="0" err="1">
                <a:latin typeface="Lucida Console" panose="020B0609040504020204" pitchFamily="49" charset="0"/>
              </a:rPr>
              <a:t>yollanir</a:t>
            </a:r>
            <a:r>
              <a:rPr lang="tr-TR" altLang="tr-TR" sz="1800" dirty="0">
                <a:latin typeface="Lucida Console" panose="020B0609040504020204" pitchFamily="49" charset="0"/>
              </a:rPr>
              <a:t>,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// </a:t>
            </a:r>
            <a:r>
              <a:rPr lang="tr-TR" altLang="tr-TR" sz="1800" dirty="0" err="1">
                <a:latin typeface="Lucida Console" panose="020B0609040504020204" pitchFamily="49" charset="0"/>
              </a:rPr>
              <a:t>bolunen</a:t>
            </a:r>
            <a:r>
              <a:rPr lang="tr-TR" altLang="tr-TR" sz="1800" dirty="0">
                <a:latin typeface="Lucida Console" panose="020B0609040504020204" pitchFamily="49" charset="0"/>
              </a:rPr>
              <a:t> isler havuza eklenir.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while</a:t>
            </a:r>
            <a:r>
              <a:rPr lang="tr-TR" altLang="tr-TR" sz="1800" dirty="0">
                <a:latin typeface="Lucida Console" panose="020B0609040504020204" pitchFamily="49" charset="0"/>
              </a:rPr>
              <a:t> (!</a:t>
            </a:r>
            <a:r>
              <a:rPr lang="tr-TR" altLang="tr-TR" sz="1800" dirty="0" err="1">
                <a:latin typeface="Lucida Console" panose="020B0609040504020204" pitchFamily="49" charset="0"/>
              </a:rPr>
              <a:t>pool.empty</a:t>
            </a:r>
            <a:r>
              <a:rPr lang="tr-TR" altLang="tr-TR" sz="1800" dirty="0">
                <a:latin typeface="Lucida Console" panose="020B0609040504020204" pitchFamily="49" charset="0"/>
              </a:rPr>
              <a:t>())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MPI_Recv</a:t>
            </a:r>
            <a:r>
              <a:rPr lang="tr-TR" altLang="tr-TR" sz="1800" dirty="0">
                <a:latin typeface="Lucida Console" panose="020B0609040504020204" pitchFamily="49" charset="0"/>
              </a:rPr>
              <a:t>(&amp;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800" dirty="0">
                <a:latin typeface="Lucida Console" panose="020B0609040504020204" pitchFamily="49" charset="0"/>
              </a:rPr>
              <a:t>, 1, MPI_DOUBLE,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      MPI_ANY_SOURCE, MPI_ANY_TAG,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      MPI_COMM_WORLD, &amp;</a:t>
            </a:r>
            <a:r>
              <a:rPr lang="tr-TR" altLang="tr-TR" sz="1800" dirty="0" err="1">
                <a:latin typeface="Lucida Console" panose="020B0609040504020204" pitchFamily="49" charset="0"/>
              </a:rPr>
              <a:t>status</a:t>
            </a:r>
            <a:r>
              <a:rPr lang="tr-TR" altLang="tr-TR" sz="18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	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src</a:t>
            </a:r>
            <a:r>
              <a:rPr lang="tr-TR" altLang="tr-TR" sz="1800" dirty="0">
                <a:latin typeface="Lucida Console" panose="020B0609040504020204" pitchFamily="49" charset="0"/>
              </a:rPr>
              <a:t> = </a:t>
            </a:r>
            <a:r>
              <a:rPr lang="tr-TR" altLang="tr-TR" sz="1800" dirty="0" err="1">
                <a:latin typeface="Lucida Console" panose="020B0609040504020204" pitchFamily="49" charset="0"/>
              </a:rPr>
              <a:t>status.MPI_SOURCE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tag</a:t>
            </a:r>
            <a:r>
              <a:rPr lang="tr-TR" altLang="tr-TR" sz="1800" dirty="0">
                <a:latin typeface="Lucida Console" panose="020B0609040504020204" pitchFamily="49" charset="0"/>
              </a:rPr>
              <a:t> = </a:t>
            </a:r>
            <a:r>
              <a:rPr lang="tr-TR" altLang="tr-TR" sz="1800" dirty="0" err="1">
                <a:latin typeface="Lucida Console" panose="020B0609040504020204" pitchFamily="49" charset="0"/>
              </a:rPr>
              <a:t>status.MPI_TAG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// </a:t>
            </a:r>
            <a:r>
              <a:rPr lang="tr-TR" altLang="tr-TR" sz="1800" dirty="0" err="1">
                <a:latin typeface="Lucida Console" panose="020B0609040504020204" pitchFamily="49" charset="0"/>
              </a:rPr>
              <a:t>Isteyene</a:t>
            </a:r>
            <a:r>
              <a:rPr lang="tr-TR" altLang="tr-TR" sz="1800" dirty="0">
                <a:latin typeface="Lucida Console" panose="020B0609040504020204" pitchFamily="49" charset="0"/>
              </a:rPr>
              <a:t> is </a:t>
            </a:r>
            <a:r>
              <a:rPr lang="tr-TR" altLang="tr-TR" sz="1800" dirty="0" err="1">
                <a:latin typeface="Lucida Console" panose="020B0609040504020204" pitchFamily="49" charset="0"/>
              </a:rPr>
              <a:t>yollanir</a:t>
            </a:r>
            <a:r>
              <a:rPr lang="tr-TR" altLang="tr-TR" sz="1800" dirty="0">
                <a:latin typeface="Lucida Console" panose="020B0609040504020204" pitchFamily="49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if</a:t>
            </a:r>
            <a:r>
              <a:rPr lang="tr-TR" altLang="tr-TR" sz="1800" dirty="0">
                <a:latin typeface="Lucida Console" panose="020B0609040504020204" pitchFamily="49" charset="0"/>
              </a:rPr>
              <a:t> (</a:t>
            </a:r>
            <a:r>
              <a:rPr lang="tr-TR" altLang="tr-TR" sz="1800" dirty="0" err="1">
                <a:latin typeface="Lucida Console" panose="020B0609040504020204" pitchFamily="49" charset="0"/>
              </a:rPr>
              <a:t>tag</a:t>
            </a:r>
            <a:r>
              <a:rPr lang="tr-TR" altLang="tr-TR" sz="1800" dirty="0">
                <a:latin typeface="Lucida Console" panose="020B0609040504020204" pitchFamily="49" charset="0"/>
              </a:rPr>
              <a:t> == REQUEST_TAG)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cout</a:t>
            </a:r>
            <a:r>
              <a:rPr lang="tr-TR" altLang="tr-TR" sz="1800" dirty="0">
                <a:latin typeface="Lucida Console" panose="020B0609040504020204" pitchFamily="49" charset="0"/>
              </a:rPr>
              <a:t> &lt;&lt; "</a:t>
            </a:r>
            <a:r>
              <a:rPr lang="tr-TR" altLang="tr-TR" sz="1800" dirty="0" err="1">
                <a:latin typeface="Lucida Console" panose="020B0609040504020204" pitchFamily="49" charset="0"/>
              </a:rPr>
              <a:t>surec</a:t>
            </a:r>
            <a:r>
              <a:rPr lang="tr-TR" altLang="tr-TR" sz="1800" dirty="0">
                <a:latin typeface="Lucida Console" panose="020B0609040504020204" pitchFamily="49" charset="0"/>
              </a:rPr>
              <a:t>-" &lt;&lt; </a:t>
            </a:r>
            <a:r>
              <a:rPr lang="tr-TR" altLang="tr-TR" sz="1800" dirty="0" err="1">
                <a:latin typeface="Lucida Console" panose="020B0609040504020204" pitchFamily="49" charset="0"/>
              </a:rPr>
              <a:t>src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           &lt;&lt; " is istiyor." &lt;&lt; </a:t>
            </a:r>
            <a:r>
              <a:rPr lang="tr-TR" altLang="tr-TR" sz="18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222D8-D0B8-42F3-96ED-43D3D36BC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31</a:t>
            </a:fld>
            <a:endParaRPr lang="tr-TR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A4A577-4E98-485F-BB40-873D3055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582"/>
            <a:ext cx="82296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0806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B4F520DF-C171-4792-9A5B-D098B3D7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0260-BFA9-4271-92A3-603EF57E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32</a:t>
            </a:fld>
            <a:endParaRPr lang="tr-TR" dirty="0"/>
          </a:p>
        </p:txBody>
      </p:sp>
      <p:sp>
        <p:nvSpPr>
          <p:cNvPr id="45058" name="Content Placeholder 3">
            <a:extLst>
              <a:ext uri="{FF2B5EF4-FFF2-40B4-BE49-F238E27FC236}">
                <a16:creationId xmlns:a16="http://schemas.microsoft.com/office/drawing/2014/main" id="{6C1FE204-FB7B-43C3-9FC7-FC8D47EA50A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if</a:t>
            </a:r>
            <a:r>
              <a:rPr lang="tr-TR" altLang="tr-TR" sz="1600" dirty="0">
                <a:latin typeface="Lucida Console" panose="020B0609040504020204" pitchFamily="49" charset="0"/>
              </a:rPr>
              <a:t> (!</a:t>
            </a:r>
            <a:r>
              <a:rPr lang="tr-TR" altLang="tr-TR" sz="1600" dirty="0" err="1">
                <a:latin typeface="Lucida Console" panose="020B0609040504020204" pitchFamily="49" charset="0"/>
              </a:rPr>
              <a:t>pool.empty</a:t>
            </a:r>
            <a:r>
              <a:rPr lang="tr-TR" altLang="tr-TR" sz="1600" dirty="0">
                <a:latin typeface="Lucida Console" panose="020B0609040504020204" pitchFamily="49" charset="0"/>
              </a:rPr>
              <a:t>())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 = </a:t>
            </a:r>
            <a:r>
              <a:rPr lang="tr-TR" altLang="tr-TR" sz="1600" dirty="0" err="1">
                <a:latin typeface="Lucida Console" panose="020B0609040504020204" pitchFamily="49" charset="0"/>
              </a:rPr>
              <a:t>pool.front</a:t>
            </a:r>
            <a:r>
              <a:rPr lang="tr-TR" altLang="tr-TR" sz="1600" dirty="0">
                <a:latin typeface="Lucida Console" panose="020B0609040504020204" pitchFamily="49" charset="0"/>
              </a:rPr>
              <a:t>();  // </a:t>
            </a:r>
            <a:r>
              <a:rPr lang="tr-TR" altLang="tr-TR" sz="1600" dirty="0" err="1">
                <a:latin typeface="Lucida Console" panose="020B0609040504020204" pitchFamily="49" charset="0"/>
              </a:rPr>
              <a:t>Havuzadn</a:t>
            </a:r>
            <a:r>
              <a:rPr lang="tr-TR" altLang="tr-TR" sz="1600" dirty="0">
                <a:latin typeface="Lucida Console" panose="020B0609040504020204" pitchFamily="49" charset="0"/>
              </a:rPr>
              <a:t> iş çekimi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pool.pop_front</a:t>
            </a:r>
            <a:r>
              <a:rPr lang="tr-TR" altLang="tr-TR" sz="1600" dirty="0">
                <a:latin typeface="Lucida Console" panose="020B060904050402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MPI_Send</a:t>
            </a:r>
            <a:r>
              <a:rPr lang="tr-TR" altLang="tr-TR" sz="1600" dirty="0">
                <a:latin typeface="Lucida Console" panose="020B0609040504020204" pitchFamily="49" charset="0"/>
              </a:rPr>
              <a:t>(&amp;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, 1, MPI_DOUBLE, </a:t>
            </a:r>
            <a:r>
              <a:rPr lang="tr-TR" altLang="tr-TR" sz="1600" dirty="0" err="1">
                <a:latin typeface="Lucida Console" panose="020B0609040504020204" pitchFamily="49" charset="0"/>
              </a:rPr>
              <a:t>src</a:t>
            </a:r>
            <a:r>
              <a:rPr lang="tr-TR" altLang="tr-TR" sz="1600" dirty="0">
                <a:latin typeface="Lucida Console" panose="020B0609040504020204" pitchFamily="49" charset="0"/>
              </a:rPr>
              <a:t>, TASK_TAG, </a:t>
            </a:r>
            <a:br>
              <a:rPr lang="tr-TR" altLang="tr-TR" sz="1600" dirty="0">
                <a:latin typeface="Lucida Console" panose="020B0609040504020204" pitchFamily="49" charset="0"/>
              </a:rPr>
            </a:br>
            <a:r>
              <a:rPr lang="tr-TR" altLang="tr-TR" sz="1600" dirty="0">
                <a:latin typeface="Lucida Console" panose="020B0609040504020204" pitchFamily="49" charset="0"/>
              </a:rPr>
              <a:t>                  MPI_COMM_WORLD);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cout</a:t>
            </a:r>
            <a:r>
              <a:rPr lang="tr-TR" altLang="tr-TR" sz="1600" dirty="0">
                <a:latin typeface="Lucida Console" panose="020B0609040504020204" pitchFamily="49" charset="0"/>
              </a:rPr>
              <a:t> &lt;&lt; "</a:t>
            </a:r>
            <a:r>
              <a:rPr lang="tr-TR" altLang="tr-TR" sz="1600" dirty="0" err="1">
                <a:latin typeface="Lucida Console" panose="020B0609040504020204" pitchFamily="49" charset="0"/>
              </a:rPr>
              <a:t>Surec</a:t>
            </a:r>
            <a:r>
              <a:rPr lang="tr-TR" altLang="tr-TR" sz="1600" dirty="0">
                <a:latin typeface="Lucida Console" panose="020B0609040504020204" pitchFamily="49" charset="0"/>
              </a:rPr>
              <a:t>-"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src</a:t>
            </a:r>
            <a:r>
              <a:rPr lang="tr-TR" altLang="tr-TR" sz="1600" dirty="0">
                <a:latin typeface="Lucida Console" panose="020B0609040504020204" pitchFamily="49" charset="0"/>
              </a:rPr>
              <a:t> &lt;&lt; " &lt;-- 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endParaRPr lang="tr-TR" altLang="tr-TR" sz="16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     &lt;&lt; " sn."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else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 = 0;</a:t>
            </a:r>
            <a:br>
              <a:rPr lang="tr-TR" altLang="tr-TR" sz="1600" dirty="0">
                <a:latin typeface="Lucida Console" panose="020B0609040504020204" pitchFamily="49" charset="0"/>
              </a:rPr>
            </a:b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MPI_Send</a:t>
            </a:r>
            <a:r>
              <a:rPr lang="tr-TR" altLang="tr-TR" sz="1600" dirty="0">
                <a:latin typeface="Lucida Console" panose="020B0609040504020204" pitchFamily="49" charset="0"/>
              </a:rPr>
              <a:t>(&amp;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, 1, MPI_DOUBLE, </a:t>
            </a:r>
            <a:r>
              <a:rPr lang="tr-TR" altLang="tr-TR" sz="1600" dirty="0" err="1">
                <a:latin typeface="Lucida Console" panose="020B0609040504020204" pitchFamily="49" charset="0"/>
              </a:rPr>
              <a:t>src</a:t>
            </a:r>
            <a:r>
              <a:rPr lang="tr-TR" altLang="tr-TR" sz="1600" dirty="0">
                <a:latin typeface="Lucida Console" panose="020B0609040504020204" pitchFamily="49" charset="0"/>
              </a:rPr>
              <a:t>, TASK_TAG, </a:t>
            </a:r>
            <a:br>
              <a:rPr lang="tr-TR" altLang="tr-TR" sz="1600" dirty="0">
                <a:latin typeface="Lucida Console" panose="020B0609040504020204" pitchFamily="49" charset="0"/>
              </a:rPr>
            </a:br>
            <a:r>
              <a:rPr lang="tr-TR" altLang="tr-TR" sz="1600" dirty="0">
                <a:latin typeface="Lucida Console" panose="020B0609040504020204" pitchFamily="49" charset="0"/>
              </a:rPr>
              <a:t>                  MPI_COMM_WORLD);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cout</a:t>
            </a:r>
            <a:r>
              <a:rPr lang="tr-TR" altLang="tr-TR" sz="1600" dirty="0">
                <a:latin typeface="Lucida Console" panose="020B0609040504020204" pitchFamily="49" charset="0"/>
              </a:rPr>
              <a:t> &lt;&lt; "</a:t>
            </a:r>
            <a:r>
              <a:rPr lang="tr-TR" altLang="tr-TR" sz="1600" dirty="0" err="1">
                <a:latin typeface="Lucida Console" panose="020B0609040504020204" pitchFamily="49" charset="0"/>
              </a:rPr>
              <a:t>Surec</a:t>
            </a:r>
            <a:r>
              <a:rPr lang="tr-TR" altLang="tr-TR" sz="1600" dirty="0">
                <a:latin typeface="Lucida Console" panose="020B0609040504020204" pitchFamily="49" charset="0"/>
              </a:rPr>
              <a:t>-"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src</a:t>
            </a:r>
            <a:r>
              <a:rPr lang="tr-TR" altLang="tr-TR" sz="1600" dirty="0">
                <a:latin typeface="Lucida Console" panose="020B0609040504020204" pitchFamily="49" charset="0"/>
              </a:rPr>
              <a:t> &lt;&lt; " &lt;-- is yok."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3">
            <a:extLst>
              <a:ext uri="{FF2B5EF4-FFF2-40B4-BE49-F238E27FC236}">
                <a16:creationId xmlns:a16="http://schemas.microsoft.com/office/drawing/2014/main" id="{6CC612DF-9FEB-45A1-A416-F408CBF7623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// Mesaj beklenir, is </a:t>
            </a:r>
            <a:r>
              <a:rPr lang="tr-TR" altLang="tr-TR" sz="1800" dirty="0" err="1">
                <a:latin typeface="Lucida Console" panose="020B0609040504020204" pitchFamily="49" charset="0"/>
              </a:rPr>
              <a:t>yollanir</a:t>
            </a:r>
            <a:r>
              <a:rPr lang="tr-TR" altLang="tr-TR" sz="1800" dirty="0">
                <a:latin typeface="Lucida Console" panose="020B0609040504020204" pitchFamily="49" charset="0"/>
              </a:rPr>
              <a:t>,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// </a:t>
            </a:r>
            <a:r>
              <a:rPr lang="tr-TR" altLang="tr-TR" sz="1800" dirty="0" err="1">
                <a:latin typeface="Lucida Console" panose="020B0609040504020204" pitchFamily="49" charset="0"/>
              </a:rPr>
              <a:t>bolunen</a:t>
            </a:r>
            <a:r>
              <a:rPr lang="tr-TR" altLang="tr-TR" sz="1800" dirty="0">
                <a:latin typeface="Lucida Console" panose="020B0609040504020204" pitchFamily="49" charset="0"/>
              </a:rPr>
              <a:t> isler havuza eklenir.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while</a:t>
            </a:r>
            <a:r>
              <a:rPr lang="tr-TR" altLang="tr-TR" sz="1800" dirty="0">
                <a:latin typeface="Lucida Console" panose="020B0609040504020204" pitchFamily="49" charset="0"/>
              </a:rPr>
              <a:t> (!</a:t>
            </a:r>
            <a:r>
              <a:rPr lang="tr-TR" altLang="tr-TR" sz="1800" dirty="0" err="1">
                <a:latin typeface="Lucida Console" panose="020B0609040504020204" pitchFamily="49" charset="0"/>
              </a:rPr>
              <a:t>pool.empty</a:t>
            </a:r>
            <a:r>
              <a:rPr lang="tr-TR" altLang="tr-TR" sz="1800" dirty="0">
                <a:latin typeface="Lucida Console" panose="020B0609040504020204" pitchFamily="49" charset="0"/>
              </a:rPr>
              <a:t>())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MPI_Recv</a:t>
            </a:r>
            <a:r>
              <a:rPr lang="tr-TR" altLang="tr-TR" sz="1800" dirty="0">
                <a:latin typeface="Lucida Console" panose="020B0609040504020204" pitchFamily="49" charset="0"/>
              </a:rPr>
              <a:t>(&amp;</a:t>
            </a:r>
            <a:r>
              <a:rPr lang="tr-TR" altLang="tr-TR" sz="18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800" dirty="0">
                <a:latin typeface="Lucida Console" panose="020B0609040504020204" pitchFamily="49" charset="0"/>
              </a:rPr>
              <a:t>, 1, MPI_DOUBLE,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      MPI_ANY_SOURCE, MPI_ANY_TAG,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      MPI_COMM_WORLD, &amp;</a:t>
            </a:r>
            <a:r>
              <a:rPr lang="tr-TR" altLang="tr-TR" sz="1800" dirty="0" err="1">
                <a:latin typeface="Lucida Console" panose="020B0609040504020204" pitchFamily="49" charset="0"/>
              </a:rPr>
              <a:t>status</a:t>
            </a:r>
            <a:r>
              <a:rPr lang="tr-TR" altLang="tr-TR" sz="18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	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src</a:t>
            </a:r>
            <a:r>
              <a:rPr lang="tr-TR" altLang="tr-TR" sz="1800" dirty="0">
                <a:latin typeface="Lucida Console" panose="020B0609040504020204" pitchFamily="49" charset="0"/>
              </a:rPr>
              <a:t> = </a:t>
            </a:r>
            <a:r>
              <a:rPr lang="tr-TR" altLang="tr-TR" sz="1800" dirty="0" err="1">
                <a:latin typeface="Lucida Console" panose="020B0609040504020204" pitchFamily="49" charset="0"/>
              </a:rPr>
              <a:t>status.MPI_SOURCE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int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r>
              <a:rPr lang="tr-TR" altLang="tr-TR" sz="1800" dirty="0" err="1">
                <a:latin typeface="Lucida Console" panose="020B0609040504020204" pitchFamily="49" charset="0"/>
              </a:rPr>
              <a:t>tag</a:t>
            </a:r>
            <a:r>
              <a:rPr lang="tr-TR" altLang="tr-TR" sz="1800" dirty="0">
                <a:latin typeface="Lucida Console" panose="020B0609040504020204" pitchFamily="49" charset="0"/>
              </a:rPr>
              <a:t> = </a:t>
            </a:r>
            <a:r>
              <a:rPr lang="tr-TR" altLang="tr-TR" sz="1800" dirty="0" err="1">
                <a:latin typeface="Lucida Console" panose="020B0609040504020204" pitchFamily="49" charset="0"/>
              </a:rPr>
              <a:t>status.MPI_TAG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tr-TR" altLang="tr-TR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// </a:t>
            </a:r>
            <a:r>
              <a:rPr lang="tr-TR" altLang="tr-TR" sz="1800" dirty="0" err="1">
                <a:latin typeface="Lucida Console" panose="020B0609040504020204" pitchFamily="49" charset="0"/>
              </a:rPr>
              <a:t>Isteyene</a:t>
            </a:r>
            <a:r>
              <a:rPr lang="tr-TR" altLang="tr-TR" sz="1800" dirty="0">
                <a:latin typeface="Lucida Console" panose="020B0609040504020204" pitchFamily="49" charset="0"/>
              </a:rPr>
              <a:t> is </a:t>
            </a:r>
            <a:r>
              <a:rPr lang="tr-TR" altLang="tr-TR" sz="1800" dirty="0" err="1">
                <a:latin typeface="Lucida Console" panose="020B0609040504020204" pitchFamily="49" charset="0"/>
              </a:rPr>
              <a:t>yollanir</a:t>
            </a:r>
            <a:r>
              <a:rPr lang="tr-TR" altLang="tr-TR" sz="1800" dirty="0">
                <a:latin typeface="Lucida Console" panose="020B0609040504020204" pitchFamily="49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if</a:t>
            </a:r>
            <a:r>
              <a:rPr lang="tr-TR" altLang="tr-TR" sz="1800" dirty="0">
                <a:latin typeface="Lucida Console" panose="020B0609040504020204" pitchFamily="49" charset="0"/>
              </a:rPr>
              <a:t> (</a:t>
            </a:r>
            <a:r>
              <a:rPr lang="tr-TR" altLang="tr-TR" sz="1800" dirty="0" err="1">
                <a:latin typeface="Lucida Console" panose="020B0609040504020204" pitchFamily="49" charset="0"/>
              </a:rPr>
              <a:t>tag</a:t>
            </a:r>
            <a:r>
              <a:rPr lang="tr-TR" altLang="tr-TR" sz="1800" dirty="0">
                <a:latin typeface="Lucida Console" panose="020B0609040504020204" pitchFamily="49" charset="0"/>
              </a:rPr>
              <a:t> == REQUEST_TAG)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800" dirty="0" err="1">
                <a:latin typeface="Lucida Console" panose="020B0609040504020204" pitchFamily="49" charset="0"/>
              </a:rPr>
              <a:t>cout</a:t>
            </a:r>
            <a:r>
              <a:rPr lang="tr-TR" altLang="tr-TR" sz="1800" dirty="0">
                <a:latin typeface="Lucida Console" panose="020B0609040504020204" pitchFamily="49" charset="0"/>
              </a:rPr>
              <a:t> &lt;&lt; "</a:t>
            </a:r>
            <a:r>
              <a:rPr lang="tr-TR" altLang="tr-TR" sz="1800" dirty="0" err="1">
                <a:latin typeface="Lucida Console" panose="020B0609040504020204" pitchFamily="49" charset="0"/>
              </a:rPr>
              <a:t>surec</a:t>
            </a:r>
            <a:r>
              <a:rPr lang="tr-TR" altLang="tr-TR" sz="1800" dirty="0">
                <a:latin typeface="Lucida Console" panose="020B0609040504020204" pitchFamily="49" charset="0"/>
              </a:rPr>
              <a:t>-" &lt;&lt; </a:t>
            </a:r>
            <a:r>
              <a:rPr lang="tr-TR" altLang="tr-TR" sz="1800" dirty="0" err="1">
                <a:latin typeface="Lucida Console" panose="020B0609040504020204" pitchFamily="49" charset="0"/>
              </a:rPr>
              <a:t>src</a:t>
            </a:r>
            <a:r>
              <a:rPr lang="tr-TR" altLang="tr-TR" sz="1800" dirty="0">
                <a:latin typeface="Lucida Console" panose="020B0609040504020204" pitchFamily="49" charset="0"/>
              </a:rPr>
              <a:t> </a:t>
            </a:r>
            <a:br>
              <a:rPr lang="tr-TR" altLang="tr-TR" sz="1800" dirty="0">
                <a:latin typeface="Lucida Console" panose="020B0609040504020204" pitchFamily="49" charset="0"/>
              </a:rPr>
            </a:br>
            <a:r>
              <a:rPr lang="tr-TR" altLang="tr-TR" sz="1800" dirty="0">
                <a:latin typeface="Lucida Console" panose="020B0609040504020204" pitchFamily="49" charset="0"/>
              </a:rPr>
              <a:t>                 &lt;&lt; " is istiyor." &lt;&lt; </a:t>
            </a:r>
            <a:r>
              <a:rPr lang="tr-TR" altLang="tr-TR" sz="18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8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800" dirty="0">
                <a:latin typeface="Lucida Console" panose="020B0609040504020204" pitchFamily="49" charset="0"/>
              </a:rPr>
              <a:t>         }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222D8-D0B8-42F3-96ED-43D3D36BC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33</a:t>
            </a:fld>
            <a:endParaRPr lang="tr-TR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A4A577-4E98-485F-BB40-873D3055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582"/>
            <a:ext cx="82296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917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B4F520DF-C171-4792-9A5B-D098B3D7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0260-BFA9-4271-92A3-603EF57E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34</a:t>
            </a:fld>
            <a:endParaRPr lang="tr-TR" dirty="0"/>
          </a:p>
        </p:txBody>
      </p:sp>
      <p:sp>
        <p:nvSpPr>
          <p:cNvPr id="45058" name="Content Placeholder 3">
            <a:extLst>
              <a:ext uri="{FF2B5EF4-FFF2-40B4-BE49-F238E27FC236}">
                <a16:creationId xmlns:a16="http://schemas.microsoft.com/office/drawing/2014/main" id="{6C1FE204-FB7B-43C3-9FC7-FC8D47EA50A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else // İşçiler iş yüklerini bölebilir.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if</a:t>
            </a:r>
            <a:r>
              <a:rPr lang="tr-TR" altLang="tr-TR" sz="1600" dirty="0">
                <a:latin typeface="Lucida Console" panose="020B0609040504020204" pitchFamily="49" charset="0"/>
              </a:rPr>
              <a:t> (</a:t>
            </a:r>
            <a:r>
              <a:rPr lang="tr-TR" altLang="tr-TR" sz="1600" dirty="0" err="1">
                <a:latin typeface="Lucida Console" panose="020B0609040504020204" pitchFamily="49" charset="0"/>
              </a:rPr>
              <a:t>tag</a:t>
            </a:r>
            <a:r>
              <a:rPr lang="tr-TR" altLang="tr-TR" sz="1600" dirty="0">
                <a:latin typeface="Lucida Console" panose="020B0609040504020204" pitchFamily="49" charset="0"/>
              </a:rPr>
              <a:t> == SPLIT_TAG)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pool.push_back</a:t>
            </a:r>
            <a:r>
              <a:rPr lang="tr-TR" altLang="tr-TR" sz="1600" dirty="0">
                <a:latin typeface="Lucida Console" panose="020B0609040504020204" pitchFamily="49" charset="0"/>
              </a:rPr>
              <a:t>(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cout</a:t>
            </a:r>
            <a:r>
              <a:rPr lang="tr-TR" altLang="tr-TR" sz="1600" dirty="0">
                <a:latin typeface="Lucida Console" panose="020B0609040504020204" pitchFamily="49" charset="0"/>
              </a:rPr>
              <a:t> &lt;&lt; "</a:t>
            </a:r>
            <a:r>
              <a:rPr lang="tr-TR" altLang="tr-TR" sz="1600" dirty="0" err="1">
                <a:latin typeface="Lucida Console" panose="020B0609040504020204" pitchFamily="49" charset="0"/>
              </a:rPr>
              <a:t>Surec</a:t>
            </a:r>
            <a:r>
              <a:rPr lang="tr-TR" altLang="tr-TR" sz="1600" dirty="0">
                <a:latin typeface="Lucida Console" panose="020B0609040504020204" pitchFamily="49" charset="0"/>
              </a:rPr>
              <a:t>-"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src</a:t>
            </a:r>
            <a:r>
              <a:rPr lang="tr-TR" altLang="tr-TR" sz="1600" dirty="0">
                <a:latin typeface="Lucida Console" panose="020B0609040504020204" pitchFamily="49" charset="0"/>
              </a:rPr>
              <a:t> &lt;&lt; " --&gt; 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endParaRPr lang="tr-TR" altLang="tr-TR" sz="16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        &lt;&lt; " sn geri verdi."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} // </a:t>
            </a:r>
            <a:r>
              <a:rPr lang="tr-TR" altLang="tr-TR" sz="1600" dirty="0" err="1">
                <a:latin typeface="Lucida Console" panose="020B0609040504020204" pitchFamily="49" charset="0"/>
              </a:rPr>
              <a:t>while</a:t>
            </a:r>
            <a:r>
              <a:rPr lang="tr-TR" altLang="tr-TR" sz="1600" dirty="0">
                <a:latin typeface="Lucida Console" panose="020B0609040504020204" pitchFamily="49" charset="0"/>
              </a:rPr>
              <a:t> sonu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tr-TR" altLang="tr-TR" sz="16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// Bitirme </a:t>
            </a:r>
            <a:r>
              <a:rPr lang="tr-TR" altLang="tr-TR" sz="1600" dirty="0" err="1">
                <a:latin typeface="Lucida Console" panose="020B0609040504020204" pitchFamily="49" charset="0"/>
              </a:rPr>
              <a:t>mesaji</a:t>
            </a:r>
            <a:endParaRPr lang="tr-TR" altLang="tr-TR" sz="16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cout</a:t>
            </a:r>
            <a:r>
              <a:rPr lang="tr-TR" altLang="tr-TR" sz="1600" dirty="0">
                <a:latin typeface="Lucida Console" panose="020B0609040504020204" pitchFamily="49" charset="0"/>
              </a:rPr>
              <a:t> &lt;&lt; "Bitiriyoruz."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 =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for</a:t>
            </a:r>
            <a:r>
              <a:rPr lang="tr-TR" altLang="tr-TR" sz="1600" dirty="0">
                <a:latin typeface="Lucida Console" panose="020B0609040504020204" pitchFamily="49" charset="0"/>
              </a:rPr>
              <a:t> (</a:t>
            </a:r>
            <a:r>
              <a:rPr lang="tr-TR" altLang="tr-TR" sz="1600" dirty="0" err="1">
                <a:latin typeface="Lucida Console" panose="020B0609040504020204" pitchFamily="49" charset="0"/>
              </a:rPr>
              <a:t>int</a:t>
            </a:r>
            <a:r>
              <a:rPr lang="tr-TR" altLang="tr-TR" sz="1600" dirty="0">
                <a:latin typeface="Lucida Console" panose="020B0609040504020204" pitchFamily="49" charset="0"/>
              </a:rPr>
              <a:t> i = 1; i 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numtasks</a:t>
            </a:r>
            <a:r>
              <a:rPr lang="tr-TR" altLang="tr-TR" sz="1600" dirty="0">
                <a:latin typeface="Lucida Console" panose="020B0609040504020204" pitchFamily="49" charset="0"/>
              </a:rPr>
              <a:t>; i++)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MPI_Send</a:t>
            </a:r>
            <a:r>
              <a:rPr lang="tr-TR" altLang="tr-TR" sz="1600" dirty="0">
                <a:latin typeface="Lucida Console" panose="020B0609040504020204" pitchFamily="49" charset="0"/>
              </a:rPr>
              <a:t>(&amp;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, 1, MPI_DOUBLE, i, EXIT_TAG, </a:t>
            </a:r>
            <a:br>
              <a:rPr lang="tr-TR" altLang="tr-TR" sz="1600" dirty="0">
                <a:latin typeface="Lucida Console" panose="020B0609040504020204" pitchFamily="49" charset="0"/>
              </a:rPr>
            </a:br>
            <a:r>
              <a:rPr lang="tr-TR" altLang="tr-TR" sz="1600" dirty="0">
                <a:latin typeface="Lucida Console" panose="020B0609040504020204" pitchFamily="49" charset="0"/>
              </a:rPr>
              <a:t>             MPI_COMM_WORLD);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} // Master sonu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tr-TR" altLang="tr-TR" sz="1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0782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FE155204-D9C6-46E8-989B-CF7DC8634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89CAF-B9A0-4593-AECB-BB14A8D1D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35</a:t>
            </a:fld>
            <a:endParaRPr lang="tr-TR" dirty="0"/>
          </a:p>
        </p:txBody>
      </p:sp>
      <p:sp>
        <p:nvSpPr>
          <p:cNvPr id="46082" name="Content Placeholder 3">
            <a:extLst>
              <a:ext uri="{FF2B5EF4-FFF2-40B4-BE49-F238E27FC236}">
                <a16:creationId xmlns:a16="http://schemas.microsoft.com/office/drawing/2014/main" id="{077CCF3D-EB74-488C-BFD3-4B6E796864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else // İşçi kısmı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while</a:t>
            </a:r>
            <a:r>
              <a:rPr lang="tr-TR" altLang="tr-TR" sz="1600" dirty="0">
                <a:latin typeface="Lucida Console" panose="020B0609040504020204" pitchFamily="49" charset="0"/>
              </a:rPr>
              <a:t> (</a:t>
            </a:r>
            <a:r>
              <a:rPr lang="tr-TR" altLang="tr-TR" sz="1600" dirty="0" err="1">
                <a:latin typeface="Lucida Console" panose="020B0609040504020204" pitchFamily="49" charset="0"/>
              </a:rPr>
              <a:t>true</a:t>
            </a:r>
            <a:r>
              <a:rPr lang="tr-TR" altLang="tr-TR" sz="1600" dirty="0">
                <a:latin typeface="Lucida Console" panose="020B0609040504020204" pitchFamily="49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 = 0; // Is talep ediyoruz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MPI_Send</a:t>
            </a:r>
            <a:r>
              <a:rPr lang="tr-TR" altLang="tr-TR" sz="1600" dirty="0">
                <a:latin typeface="Lucida Console" panose="020B0609040504020204" pitchFamily="49" charset="0"/>
              </a:rPr>
              <a:t>(&amp;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, 1, MPI_DOUBLE, 0,	REQUEST_TAG, </a:t>
            </a:r>
            <a:br>
              <a:rPr lang="tr-TR" altLang="tr-TR" sz="1600" dirty="0">
                <a:latin typeface="Lucida Console" panose="020B0609040504020204" pitchFamily="49" charset="0"/>
              </a:rPr>
            </a:br>
            <a:r>
              <a:rPr lang="tr-TR" altLang="tr-TR" sz="1600" dirty="0">
                <a:latin typeface="Lucida Console" panose="020B0609040504020204" pitchFamily="49" charset="0"/>
              </a:rPr>
              <a:t>            MPI_COMM_WORLD);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MPI_Recv</a:t>
            </a:r>
            <a:r>
              <a:rPr lang="tr-TR" altLang="tr-TR" sz="1600" dirty="0">
                <a:latin typeface="Lucida Console" panose="020B0609040504020204" pitchFamily="49" charset="0"/>
              </a:rPr>
              <a:t>(&amp;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, 1, MPI_DOUBLE, 0, MPI_ANY_TAG, </a:t>
            </a:r>
            <a:br>
              <a:rPr lang="tr-TR" altLang="tr-TR" sz="1600" dirty="0">
                <a:latin typeface="Lucida Console" panose="020B0609040504020204" pitchFamily="49" charset="0"/>
              </a:rPr>
            </a:br>
            <a:r>
              <a:rPr lang="tr-TR" altLang="tr-TR" sz="1600" dirty="0">
                <a:latin typeface="Lucida Console" panose="020B0609040504020204" pitchFamily="49" charset="0"/>
              </a:rPr>
              <a:t>            MPI_COMM_WORLD, &amp;</a:t>
            </a:r>
            <a:r>
              <a:rPr lang="tr-TR" altLang="tr-TR" sz="1600" dirty="0" err="1">
                <a:latin typeface="Lucida Console" panose="020B0609040504020204" pitchFamily="49" charset="0"/>
              </a:rPr>
              <a:t>status</a:t>
            </a:r>
            <a:r>
              <a:rPr lang="tr-TR" altLang="tr-TR" sz="16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		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int</a:t>
            </a:r>
            <a:r>
              <a:rPr lang="tr-TR" altLang="tr-TR" sz="1600" dirty="0">
                <a:latin typeface="Lucida Console" panose="020B0609040504020204" pitchFamily="49" charset="0"/>
              </a:rPr>
              <a:t> </a:t>
            </a:r>
            <a:r>
              <a:rPr lang="tr-TR" altLang="tr-TR" sz="1600" dirty="0" err="1">
                <a:latin typeface="Lucida Console" panose="020B0609040504020204" pitchFamily="49" charset="0"/>
              </a:rPr>
              <a:t>tag</a:t>
            </a:r>
            <a:r>
              <a:rPr lang="tr-TR" altLang="tr-TR" sz="1600" dirty="0">
                <a:latin typeface="Lucida Console" panose="020B0609040504020204" pitchFamily="49" charset="0"/>
              </a:rPr>
              <a:t> = </a:t>
            </a:r>
            <a:r>
              <a:rPr lang="tr-TR" altLang="tr-TR" sz="1600" dirty="0" err="1">
                <a:latin typeface="Lucida Console" panose="020B0609040504020204" pitchFamily="49" charset="0"/>
              </a:rPr>
              <a:t>status.MPI_TAG</a:t>
            </a:r>
            <a:r>
              <a:rPr lang="tr-TR" altLang="tr-TR" sz="1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if</a:t>
            </a:r>
            <a:r>
              <a:rPr lang="tr-TR" altLang="tr-TR" sz="1600" dirty="0">
                <a:latin typeface="Lucida Console" panose="020B0609040504020204" pitchFamily="49" charset="0"/>
              </a:rPr>
              <a:t> (</a:t>
            </a:r>
            <a:r>
              <a:rPr lang="tr-TR" altLang="tr-TR" sz="1600" dirty="0" err="1">
                <a:latin typeface="Lucida Console" panose="020B0609040504020204" pitchFamily="49" charset="0"/>
              </a:rPr>
              <a:t>tag</a:t>
            </a:r>
            <a:r>
              <a:rPr lang="tr-TR" altLang="tr-TR" sz="1600" dirty="0">
                <a:latin typeface="Lucida Console" panose="020B0609040504020204" pitchFamily="49" charset="0"/>
              </a:rPr>
              <a:t> == EXIT_TAG) break;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while</a:t>
            </a:r>
            <a:r>
              <a:rPr lang="tr-TR" altLang="tr-TR" sz="1600" dirty="0">
                <a:latin typeface="Lucida Console" panose="020B0609040504020204" pitchFamily="49" charset="0"/>
              </a:rPr>
              <a:t> (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 &gt; SHORT_TASK) { // İşleri geri verme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int</a:t>
            </a:r>
            <a:r>
              <a:rPr lang="tr-TR" altLang="tr-TR" sz="1600" dirty="0">
                <a:latin typeface="Lucida Console" panose="020B0609040504020204" pitchFamily="49" charset="0"/>
              </a:rPr>
              <a:t>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</a:t>
            </a:r>
            <a:r>
              <a:rPr lang="tr-TR" altLang="tr-TR" sz="1600" dirty="0">
                <a:latin typeface="Lucida Console" panose="020B0609040504020204" pitchFamily="49" charset="0"/>
              </a:rPr>
              <a:t> = (</a:t>
            </a:r>
            <a:r>
              <a:rPr lang="tr-TR" altLang="tr-TR" sz="1600" dirty="0" err="1">
                <a:latin typeface="Lucida Console" panose="020B0609040504020204" pitchFamily="49" charset="0"/>
              </a:rPr>
              <a:t>int</a:t>
            </a:r>
            <a:r>
              <a:rPr lang="tr-TR" altLang="tr-TR" sz="1600" dirty="0">
                <a:latin typeface="Lucida Console" panose="020B0609040504020204" pitchFamily="49" charset="0"/>
              </a:rPr>
              <a:t>)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 % SHORT_TASK;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double</a:t>
            </a:r>
            <a:r>
              <a:rPr lang="tr-TR" altLang="tr-TR" sz="1600" dirty="0">
                <a:latin typeface="Lucida Console" panose="020B0609040504020204" pitchFamily="49" charset="0"/>
              </a:rPr>
              <a:t> </a:t>
            </a:r>
            <a:r>
              <a:rPr lang="tr-TR" altLang="tr-TR" sz="1600" dirty="0" err="1">
                <a:latin typeface="Lucida Console" panose="020B0609040504020204" pitchFamily="49" charset="0"/>
              </a:rPr>
              <a:t>dnum</a:t>
            </a:r>
            <a:r>
              <a:rPr lang="tr-TR" altLang="tr-TR" sz="1600" dirty="0">
                <a:latin typeface="Lucida Console" panose="020B0609040504020204" pitchFamily="49" charset="0"/>
              </a:rPr>
              <a:t> =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</a:t>
            </a:r>
            <a:r>
              <a:rPr lang="tr-TR" altLang="tr-TR" sz="1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if</a:t>
            </a:r>
            <a:r>
              <a:rPr lang="tr-TR" altLang="tr-TR" sz="1600" dirty="0">
                <a:latin typeface="Lucida Console" panose="020B0609040504020204" pitchFamily="49" charset="0"/>
              </a:rPr>
              <a:t> (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</a:t>
            </a:r>
            <a:r>
              <a:rPr lang="tr-TR" altLang="tr-TR" sz="1600" dirty="0">
                <a:latin typeface="Lucida Console" panose="020B0609040504020204" pitchFamily="49" charset="0"/>
              </a:rPr>
              <a:t> == 0) </a:t>
            </a:r>
            <a:r>
              <a:rPr lang="tr-TR" altLang="tr-TR" sz="1600" dirty="0" err="1">
                <a:latin typeface="Lucida Console" panose="020B0609040504020204" pitchFamily="49" charset="0"/>
              </a:rPr>
              <a:t>dnum</a:t>
            </a:r>
            <a:r>
              <a:rPr lang="tr-TR" altLang="tr-TR" sz="1600" dirty="0">
                <a:latin typeface="Lucida Console" panose="020B0609040504020204" pitchFamily="49" charset="0"/>
              </a:rPr>
              <a:t> = SHORT_TASK;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 -= </a:t>
            </a:r>
            <a:r>
              <a:rPr lang="tr-TR" altLang="tr-TR" sz="1600" dirty="0" err="1">
                <a:latin typeface="Lucida Console" panose="020B0609040504020204" pitchFamily="49" charset="0"/>
              </a:rPr>
              <a:t>dnum</a:t>
            </a:r>
            <a:r>
              <a:rPr lang="tr-TR" altLang="tr-TR" sz="1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MPI_Send</a:t>
            </a:r>
            <a:r>
              <a:rPr lang="tr-TR" altLang="tr-TR" sz="1600" dirty="0">
                <a:latin typeface="Lucida Console" panose="020B0609040504020204" pitchFamily="49" charset="0"/>
              </a:rPr>
              <a:t>(&amp;</a:t>
            </a:r>
            <a:r>
              <a:rPr lang="tr-TR" altLang="tr-TR" sz="1600" dirty="0" err="1">
                <a:latin typeface="Lucida Console" panose="020B0609040504020204" pitchFamily="49" charset="0"/>
              </a:rPr>
              <a:t>dnum</a:t>
            </a:r>
            <a:r>
              <a:rPr lang="tr-TR" altLang="tr-TR" sz="1600" dirty="0">
                <a:latin typeface="Lucida Console" panose="020B0609040504020204" pitchFamily="49" charset="0"/>
              </a:rPr>
              <a:t>, 1, MPI_DOUBLE, 0, SPLIT_TAG, </a:t>
            </a:r>
            <a:br>
              <a:rPr lang="tr-TR" altLang="tr-TR" sz="1600" dirty="0">
                <a:latin typeface="Lucida Console" panose="020B0609040504020204" pitchFamily="49" charset="0"/>
              </a:rPr>
            </a:br>
            <a:r>
              <a:rPr lang="tr-TR" altLang="tr-TR" sz="1600" dirty="0">
                <a:latin typeface="Lucida Console" panose="020B0609040504020204" pitchFamily="49" charset="0"/>
              </a:rPr>
              <a:t>               MPI_COMM_WORLD);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} // </a:t>
            </a:r>
            <a:r>
              <a:rPr lang="tr-TR" altLang="tr-TR" sz="1600" dirty="0" err="1">
                <a:latin typeface="Lucida Console" panose="020B0609040504020204" pitchFamily="49" charset="0"/>
              </a:rPr>
              <a:t>while</a:t>
            </a:r>
            <a:r>
              <a:rPr lang="tr-TR" altLang="tr-TR" sz="1600" dirty="0">
                <a:latin typeface="Lucida Console" panose="020B0609040504020204" pitchFamily="49" charset="0"/>
              </a:rPr>
              <a:t> sonu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B415416-E6B7-4F8B-904A-2BF7071E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/>
              <a:t>Merkezi İş Havuzunun Etkisi</a:t>
            </a: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7DE12-A1DD-4B13-9B63-896FA5267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36</a:t>
            </a:fld>
            <a:endParaRPr lang="tr-TR" dirty="0"/>
          </a:p>
        </p:txBody>
      </p:sp>
      <p:sp>
        <p:nvSpPr>
          <p:cNvPr id="47106" name="Content Placeholder 3">
            <a:extLst>
              <a:ext uri="{FF2B5EF4-FFF2-40B4-BE49-F238E27FC236}">
                <a16:creationId xmlns:a16="http://schemas.microsoft.com/office/drawing/2014/main" id="{852DCC38-9D36-4EFE-AE83-507326C029A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if</a:t>
            </a:r>
            <a:r>
              <a:rPr lang="tr-TR" altLang="tr-TR" sz="1600" dirty="0">
                <a:latin typeface="Lucida Console" panose="020B0609040504020204" pitchFamily="49" charset="0"/>
              </a:rPr>
              <a:t> (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 &gt; 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dotask</a:t>
            </a:r>
            <a:r>
              <a:rPr lang="tr-TR" altLang="tr-TR" sz="1600" dirty="0">
                <a:latin typeface="Lucida Console" panose="020B0609040504020204" pitchFamily="49" charset="0"/>
              </a:rPr>
              <a:t>(</a:t>
            </a:r>
            <a:r>
              <a:rPr lang="tr-TR" altLang="tr-TR" sz="1600" dirty="0" err="1">
                <a:latin typeface="Lucida Console" panose="020B0609040504020204" pitchFamily="49" charset="0"/>
              </a:rPr>
              <a:t>number</a:t>
            </a:r>
            <a:r>
              <a:rPr lang="tr-TR" altLang="tr-TR" sz="16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 } // İşçi sonu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// Herkesi bekleriz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MPI_Barrier</a:t>
            </a:r>
            <a:r>
              <a:rPr lang="tr-TR" altLang="tr-TR" sz="1600" dirty="0">
                <a:latin typeface="Lucida Console" panose="020B0609040504020204" pitchFamily="49" charset="0"/>
              </a:rPr>
              <a:t>(MPI_COMM_WORLD);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if</a:t>
            </a:r>
            <a:r>
              <a:rPr lang="tr-TR" altLang="tr-TR" sz="1600" dirty="0">
                <a:latin typeface="Lucida Console" panose="020B0609040504020204" pitchFamily="49" charset="0"/>
              </a:rPr>
              <a:t> (</a:t>
            </a:r>
            <a:r>
              <a:rPr lang="tr-TR" altLang="tr-TR" sz="1600" dirty="0" err="1">
                <a:latin typeface="Lucida Console" panose="020B0609040504020204" pitchFamily="49" charset="0"/>
              </a:rPr>
              <a:t>rank</a:t>
            </a:r>
            <a:r>
              <a:rPr lang="tr-TR" altLang="tr-TR" sz="1600" dirty="0">
                <a:latin typeface="Lucida Console" panose="020B0609040504020204" pitchFamily="49" charset="0"/>
              </a:rPr>
              <a:t> == 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cout</a:t>
            </a:r>
            <a:r>
              <a:rPr lang="tr-TR" altLang="tr-TR" sz="1600" dirty="0">
                <a:latin typeface="Lucida Console" panose="020B0609040504020204" pitchFamily="49" charset="0"/>
              </a:rPr>
              <a:t>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600" dirty="0">
                <a:latin typeface="Lucida Console" panose="020B0609040504020204" pitchFamily="49" charset="0"/>
              </a:rPr>
              <a:t>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MPI_Wtime</a:t>
            </a:r>
            <a:r>
              <a:rPr lang="tr-TR" altLang="tr-TR" sz="1600" dirty="0">
                <a:latin typeface="Lucida Console" panose="020B0609040504020204" pitchFamily="49" charset="0"/>
              </a:rPr>
              <a:t>() - start &lt;&lt; " saniye surdu." </a:t>
            </a:r>
            <a:br>
              <a:rPr lang="tr-TR" altLang="tr-TR" sz="1600" dirty="0">
                <a:latin typeface="Lucida Console" panose="020B0609040504020204" pitchFamily="49" charset="0"/>
              </a:rPr>
            </a:br>
            <a:r>
              <a:rPr lang="tr-TR" altLang="tr-TR" sz="1600" dirty="0">
                <a:latin typeface="Lucida Console" panose="020B0609040504020204" pitchFamily="49" charset="0"/>
              </a:rPr>
              <a:t>           &lt;&lt; </a:t>
            </a:r>
            <a:r>
              <a:rPr lang="tr-TR" altLang="tr-TR" sz="1600" dirty="0" err="1">
                <a:latin typeface="Lucida Console" panose="020B0609040504020204" pitchFamily="49" charset="0"/>
              </a:rPr>
              <a:t>endl</a:t>
            </a:r>
            <a:r>
              <a:rPr lang="tr-TR" altLang="tr-TR" sz="16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MPI_Finalize</a:t>
            </a:r>
            <a:r>
              <a:rPr lang="tr-TR" altLang="tr-TR" sz="1600" dirty="0">
                <a:latin typeface="Lucida Console" panose="020B0609040504020204" pitchFamily="49" charset="0"/>
              </a:rPr>
              <a:t>(); // MPI </a:t>
            </a:r>
            <a:r>
              <a:rPr lang="tr-TR" altLang="tr-TR" sz="1600" dirty="0" err="1">
                <a:latin typeface="Lucida Console" panose="020B0609040504020204" pitchFamily="49" charset="0"/>
              </a:rPr>
              <a:t>sonlanir</a:t>
            </a:r>
            <a:endParaRPr lang="tr-TR" altLang="tr-TR" sz="16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   </a:t>
            </a:r>
            <a:r>
              <a:rPr lang="tr-TR" altLang="tr-TR" sz="1600" dirty="0" err="1">
                <a:latin typeface="Lucida Console" panose="020B0609040504020204" pitchFamily="49" charset="0"/>
              </a:rPr>
              <a:t>return</a:t>
            </a:r>
            <a:r>
              <a:rPr lang="tr-TR" altLang="tr-TR" sz="1600" dirty="0">
                <a:latin typeface="Lucida Console" panose="020B0609040504020204" pitchFamily="49" charset="0"/>
              </a:rPr>
              <a:t>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} // main sonu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E4BCF8-1E9D-4AF6-9F7A-50D52DA47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>
                <a:solidFill>
                  <a:srgbClr val="0070C0"/>
                </a:solidFill>
              </a:rPr>
              <a:t>Dengeli Dağıtım: Maks İş Yükü = 5sn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B319D-6F0F-484F-95F2-F400A5F40B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cengiz@P2P:~$ mpiexec -n 10 balanced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surec-3 is istiyor.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Surec-3 &lt;-- 3 sn.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is istiyor.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&lt;-- 12 sn.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Surec-4 --&gt; 2 sn geri verdi.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Surec-4 --&gt; 5 sn geri verdi.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,,,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is istiyor.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&lt;-- 9 sn.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Surec-4 --&gt; 4 sn geri verdi.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,,,</a:t>
            </a:r>
          </a:p>
          <a:p>
            <a:pPr marL="0" indent="0">
              <a:buFontTx/>
              <a:buNone/>
              <a:defRPr/>
            </a:pPr>
            <a:endParaRPr lang="tr-TR" sz="1600" dirty="0">
              <a:latin typeface="Lucida Console" pitchFamily="49" charset="0"/>
            </a:endParaRPr>
          </a:p>
          <a:p>
            <a:pPr>
              <a:defRPr/>
            </a:pPr>
            <a:r>
              <a:rPr lang="tr-TR" sz="2400" dirty="0"/>
              <a:t>Toplam 205 saniye iş var, </a:t>
            </a:r>
          </a:p>
          <a:p>
            <a:pPr>
              <a:defRPr/>
            </a:pPr>
            <a:r>
              <a:rPr lang="tr-TR" sz="2400" dirty="0"/>
              <a:t>Minimum 22,77 saniye sürmelidir.</a:t>
            </a:r>
          </a:p>
          <a:p>
            <a:pPr>
              <a:defRPr/>
            </a:pPr>
            <a:r>
              <a:rPr lang="tr-TR" sz="2400" dirty="0"/>
              <a:t>Dengeli bir dağılım gerçekleşti.</a:t>
            </a:r>
            <a:endParaRPr lang="tr-TR" sz="2800" dirty="0"/>
          </a:p>
        </p:txBody>
      </p:sp>
      <p:sp>
        <p:nvSpPr>
          <p:cNvPr id="48133" name="Content Placeholder 3">
            <a:extLst>
              <a:ext uri="{FF2B5EF4-FFF2-40B4-BE49-F238E27FC236}">
                <a16:creationId xmlns:a16="http://schemas.microsoft.com/office/drawing/2014/main" id="{A0759027-3035-4E15-ACDA-D3C5FE1CD27D}"/>
              </a:ext>
            </a:extLst>
          </p:cNvPr>
          <p:cNvSpPr txBox="1">
            <a:spLocks/>
          </p:cNvSpPr>
          <p:nvPr/>
        </p:nvSpPr>
        <p:spPr bwMode="auto">
          <a:xfrm>
            <a:off x="5150296" y="908720"/>
            <a:ext cx="3886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tr-TR" altLang="tr-TR" sz="1600" dirty="0">
              <a:latin typeface="Lucida Console" panose="020B0609040504020204" pitchFamily="49" charset="0"/>
            </a:endParaRP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...</a:t>
            </a: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surec-5 is istiyor.</a:t>
            </a: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Surec-5 &lt;-- 5 sn.</a:t>
            </a: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surec-7 is istiyor.</a:t>
            </a: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Surec-7 &lt;-- 5 sn.</a:t>
            </a: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surec-9 is istiyor.</a:t>
            </a: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Surec-9 &lt;-- 3 sn.</a:t>
            </a: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Bitiriyoruz.</a:t>
            </a:r>
          </a:p>
          <a:p>
            <a:pPr>
              <a:buFontTx/>
              <a:buNone/>
            </a:pPr>
            <a:endParaRPr lang="tr-TR" altLang="tr-TR" sz="1600" dirty="0">
              <a:latin typeface="Lucida Console" panose="020B0609040504020204" pitchFamily="49" charset="0"/>
            </a:endParaRPr>
          </a:p>
          <a:p>
            <a:pPr>
              <a:buFontTx/>
              <a:buNone/>
            </a:pPr>
            <a:r>
              <a:rPr lang="tr-TR" altLang="tr-TR" sz="1600" dirty="0">
                <a:latin typeface="Lucida Console" panose="020B0609040504020204" pitchFamily="49" charset="0"/>
              </a:rPr>
              <a:t>25.0009 saniye surdu.</a:t>
            </a:r>
          </a:p>
          <a:p>
            <a:pPr>
              <a:buFontTx/>
              <a:buNone/>
            </a:pPr>
            <a:endParaRPr lang="tr-TR" altLang="tr-TR" sz="1600" dirty="0">
              <a:latin typeface="Lucida Console" panose="020B06090405040202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A80624-4E27-4210-B52A-752EBCA5E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37</a:t>
            </a:fld>
            <a:endParaRPr lang="tr-TR" dirty="0"/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56B63C2E-A2E9-495F-B09E-C5A3C8D7207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597614" y="1700808"/>
            <a:ext cx="3406434" cy="2448272"/>
          </a:xfrm>
          <a:prstGeom prst="bentConnector3">
            <a:avLst>
              <a:gd name="adj1" fmla="val 18385"/>
            </a:avLst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A2F28C-7C27-44BC-9859-87D46ADA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Örnek Uygulama</a:t>
            </a:r>
            <a:br>
              <a:rPr lang="tr-TR" dirty="0"/>
            </a:br>
            <a:r>
              <a:rPr lang="tr-TR" sz="2800" dirty="0">
                <a:solidFill>
                  <a:srgbClr val="0070C0"/>
                </a:solidFill>
              </a:rPr>
              <a:t>Dengesiz Dağıtım: Maks İş Yükü = 100sn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12A615-0EAA-44F0-8235-6C5B861A47E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cengiz@P2P:~$ mpiexec -n 10 balanced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is istiyor.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&lt;-- 3 sn.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is istiyor.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Surec-4 &lt;-- 8 sn.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surec-3 is istiyor.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Surec-3 &lt;-- 6 sn.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surec-6 is istiyor.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Surec-6 &lt;-- 19 sn.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Bitiriyoruz.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tr-TR" sz="1700" dirty="0">
              <a:latin typeface="Lucida Console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tr-TR" sz="1700" dirty="0">
                <a:latin typeface="Lucida Console" pitchFamily="49" charset="0"/>
              </a:rPr>
              <a:t>37.0005 saniye surdu.</a:t>
            </a:r>
          </a:p>
          <a:p>
            <a:pPr marL="0" indent="0">
              <a:buFontTx/>
              <a:buNone/>
              <a:defRPr/>
            </a:pPr>
            <a:endParaRPr lang="tr-TR" sz="1600" dirty="0">
              <a:latin typeface="Lucida Console" pitchFamily="49" charset="0"/>
            </a:endParaRPr>
          </a:p>
          <a:p>
            <a:pPr marL="0" indent="0">
              <a:buFontTx/>
              <a:buNone/>
              <a:defRPr/>
            </a:pPr>
            <a:endParaRPr lang="tr-TR" sz="1600" dirty="0">
              <a:latin typeface="Lucida Console" pitchFamily="49" charset="0"/>
            </a:endParaRPr>
          </a:p>
          <a:p>
            <a:pPr>
              <a:defRPr/>
            </a:pPr>
            <a:r>
              <a:rPr lang="tr-TR" sz="2400" dirty="0"/>
              <a:t>Son işten sonra epey bekledi ve dengesiz dağılım nedeniyle uzun sürdü.</a:t>
            </a:r>
            <a:endParaRPr lang="tr-TR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73B5ED-C139-4558-80D6-A2FFBD7A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38</a:t>
            </a:fld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903F3B-D132-4840-B381-7132807920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Sonlandırma Tespiti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7CB8D01-F30E-429D-96C6-E780B9889C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BBF5C-E299-4AC2-A459-B859674D8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39</a:t>
            </a:fld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AA7F4-5EAE-4D23-BA69-5A728752D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Sabit</a:t>
            </a:r>
            <a:r>
              <a:rPr lang="en-US" altLang="tr-TR" dirty="0"/>
              <a:t> </a:t>
            </a:r>
            <a:r>
              <a:rPr lang="tr-TR" altLang="tr-TR" dirty="0"/>
              <a:t>Yük Dengeleme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8FD37-D1AB-40F9-B20E-744EC413DB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400" dirty="0"/>
              <a:t>Hiçbir süreç çalışmadan bu işlem yapılabilir</a:t>
            </a:r>
            <a:r>
              <a:rPr lang="en-US" altLang="tr-TR" sz="2400" dirty="0"/>
              <a:t>.</a:t>
            </a:r>
          </a:p>
          <a:p>
            <a:pPr>
              <a:defRPr/>
            </a:pPr>
            <a:r>
              <a:rPr lang="tr-TR" altLang="tr-TR" sz="2400" dirty="0"/>
              <a:t>Sabit yük potansiyeli olan tekniklerden bazıları</a:t>
            </a:r>
            <a:r>
              <a:rPr lang="en-US" altLang="tr-TR" sz="2400" dirty="0"/>
              <a:t>:</a:t>
            </a:r>
          </a:p>
          <a:p>
            <a:pPr lvl="1">
              <a:defRPr/>
            </a:pPr>
            <a:r>
              <a:rPr lang="en-US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Round robin</a:t>
            </a:r>
            <a:r>
              <a:rPr lang="en-US" altLang="tr-TR" sz="2000" i="1" dirty="0"/>
              <a:t> </a:t>
            </a:r>
            <a:r>
              <a:rPr lang="tr-TR" altLang="tr-TR" sz="2000" dirty="0"/>
              <a:t>algoritması</a:t>
            </a:r>
            <a:r>
              <a:rPr lang="tr-TR" altLang="tr-TR" sz="2000" i="1" dirty="0"/>
              <a:t> </a:t>
            </a:r>
            <a:r>
              <a:rPr lang="en-US" altLang="tr-TR" sz="2000" dirty="0"/>
              <a:t>— </a:t>
            </a:r>
            <a:r>
              <a:rPr lang="tr-TR" altLang="tr-TR" sz="2000" dirty="0"/>
              <a:t>işleri sıralı bir biçimde ele almak</a:t>
            </a:r>
            <a:r>
              <a:rPr lang="en-US" altLang="tr-TR" sz="2000" dirty="0"/>
              <a:t> </a:t>
            </a:r>
            <a:r>
              <a:rPr lang="tr-TR" altLang="tr-TR" sz="2000" dirty="0"/>
              <a:t>alınan tüm işler bitince tekrar</a:t>
            </a:r>
            <a:r>
              <a:rPr lang="en-US" altLang="tr-TR" sz="2000" dirty="0"/>
              <a:t> </a:t>
            </a:r>
            <a:r>
              <a:rPr lang="tr-TR" altLang="tr-TR" sz="2000" dirty="0"/>
              <a:t>ilk sürece sıranın geldiği yöntemdir.</a:t>
            </a:r>
            <a:endParaRPr lang="en-US" altLang="tr-TR" sz="2000" dirty="0"/>
          </a:p>
          <a:p>
            <a:pPr lvl="1">
              <a:defRPr/>
            </a:pPr>
            <a:r>
              <a:rPr lang="tr-TR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Rastgele seçen</a:t>
            </a:r>
            <a:r>
              <a:rPr lang="en-US" altLang="tr-TR" sz="2000" i="1" dirty="0"/>
              <a:t> </a:t>
            </a:r>
            <a:r>
              <a:rPr lang="tr-TR" altLang="tr-TR" sz="2000" dirty="0"/>
              <a:t>algoritma</a:t>
            </a:r>
            <a:r>
              <a:rPr lang="en-US" altLang="tr-TR" sz="2000" i="1" dirty="0"/>
              <a:t> </a:t>
            </a:r>
            <a:r>
              <a:rPr lang="en-US" altLang="tr-TR" sz="2000" dirty="0"/>
              <a:t>— </a:t>
            </a:r>
            <a:r>
              <a:rPr lang="tr-TR" altLang="tr-TR" sz="2000" dirty="0"/>
              <a:t>işleri süreçlere</a:t>
            </a:r>
            <a:r>
              <a:rPr lang="en-US" altLang="tr-TR" sz="2000" dirty="0"/>
              <a:t> </a:t>
            </a:r>
            <a:r>
              <a:rPr lang="tr-TR" altLang="tr-TR" sz="2000" dirty="0"/>
              <a:t>rastgele atar.</a:t>
            </a:r>
            <a:endParaRPr lang="en-US" altLang="tr-TR" sz="2000" dirty="0"/>
          </a:p>
          <a:p>
            <a:pPr lvl="1">
              <a:defRPr/>
            </a:pPr>
            <a:r>
              <a:rPr lang="tr-TR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Öz-yineli ikiye bölme</a:t>
            </a:r>
            <a:r>
              <a:rPr lang="en-US" altLang="tr-TR" sz="2000" i="1" dirty="0"/>
              <a:t> </a:t>
            </a:r>
            <a:r>
              <a:rPr lang="en-US" altLang="tr-TR" sz="2000" dirty="0"/>
              <a:t>— </a:t>
            </a:r>
            <a:r>
              <a:rPr lang="tr-TR" altLang="tr-TR" sz="2000" dirty="0"/>
              <a:t>öz yineli (ing: </a:t>
            </a:r>
            <a:r>
              <a:rPr lang="en-US" altLang="tr-TR" sz="2000" i="1" dirty="0"/>
              <a:t>recursively</a:t>
            </a:r>
            <a:r>
              <a:rPr lang="tr-TR" altLang="tr-TR" sz="2000" dirty="0"/>
              <a:t>) olarak problemi, eşit hesaplama yüküne sahip ve mesaj trafiğini de minimum seviyede tutacak alt problemlere böler.</a:t>
            </a:r>
            <a:endParaRPr lang="en-US" altLang="tr-TR" sz="2000" dirty="0"/>
          </a:p>
          <a:p>
            <a:pPr lvl="1">
              <a:defRPr/>
            </a:pPr>
            <a:r>
              <a:rPr lang="en-US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Simulated annealing</a:t>
            </a:r>
            <a:r>
              <a:rPr lang="en-US" altLang="tr-TR" sz="2000" i="1" dirty="0">
                <a:solidFill>
                  <a:schemeClr val="accent6"/>
                </a:solidFill>
              </a:rPr>
              <a:t> </a:t>
            </a:r>
            <a:r>
              <a:rPr lang="en-US" altLang="tr-TR" sz="2000" dirty="0"/>
              <a:t>— </a:t>
            </a:r>
            <a:r>
              <a:rPr lang="tr-TR" altLang="tr-TR" sz="2000" dirty="0"/>
              <a:t>bir optimizasyon tekniğidir.</a:t>
            </a:r>
            <a:endParaRPr lang="en-US" altLang="tr-TR" sz="2000" dirty="0"/>
          </a:p>
          <a:p>
            <a:pPr lvl="1">
              <a:defRPr/>
            </a:pPr>
            <a:r>
              <a:rPr lang="tr-TR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Genetik</a:t>
            </a:r>
            <a:r>
              <a:rPr lang="en-US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altLang="tr-T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algoritma</a:t>
            </a:r>
            <a:r>
              <a:rPr lang="en-US" altLang="tr-TR" sz="2000" i="1" dirty="0"/>
              <a:t> </a:t>
            </a:r>
            <a:r>
              <a:rPr lang="en-US" altLang="tr-TR" sz="2000" dirty="0"/>
              <a:t>— </a:t>
            </a:r>
            <a:r>
              <a:rPr lang="tr-TR" altLang="tr-TR" sz="2000" dirty="0"/>
              <a:t>diğer bir optimizasyon tekniğidir.</a:t>
            </a:r>
            <a:endParaRPr lang="en-US" altLang="tr-TR" sz="2000" dirty="0"/>
          </a:p>
          <a:p>
            <a:pPr lvl="1">
              <a:defRPr/>
            </a:pPr>
            <a:endParaRPr lang="tr-T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27C37-3ADF-458D-8C86-D39C08C0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</a:t>
            </a:fld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D8F07-BBF5-4B17-AA15-D3CDA4ED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sz="2800" dirty="0"/>
              <a:t>Dağıtık</a:t>
            </a:r>
            <a:r>
              <a:rPr lang="en-US" altLang="tr-TR" sz="2800" dirty="0"/>
              <a:t> </a:t>
            </a:r>
            <a:r>
              <a:rPr lang="tr-TR" altLang="tr-TR" sz="2800" dirty="0"/>
              <a:t>Sonlandırma</a:t>
            </a:r>
            <a:r>
              <a:rPr lang="en-US" altLang="tr-TR" sz="2800" dirty="0"/>
              <a:t> </a:t>
            </a:r>
            <a:r>
              <a:rPr lang="tr-TR" altLang="tr-TR" sz="2800" dirty="0"/>
              <a:t>Tespiti</a:t>
            </a:r>
            <a:r>
              <a:rPr lang="en-US" altLang="tr-TR" sz="2800" dirty="0"/>
              <a:t> </a:t>
            </a:r>
            <a:r>
              <a:rPr lang="tr-TR" altLang="tr-TR" sz="2800" dirty="0"/>
              <a:t>Algoritmaları: </a:t>
            </a:r>
            <a:r>
              <a:rPr lang="tr-TR" altLang="tr-TR" sz="2800" dirty="0">
                <a:solidFill>
                  <a:srgbClr val="0070C0"/>
                </a:solidFill>
              </a:rPr>
              <a:t>Sonlanma Koşulları</a:t>
            </a:r>
            <a:endParaRPr lang="tr-TR" sz="2800" dirty="0">
              <a:solidFill>
                <a:srgbClr val="0070C0"/>
              </a:solidFill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35171371-A647-4AB7-8CC2-8987B580F16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tr-TR" sz="2400" i="1" dirty="0"/>
              <a:t>t </a:t>
            </a:r>
            <a:r>
              <a:rPr lang="tr-TR" altLang="tr-TR" sz="2400" i="1" dirty="0"/>
              <a:t> </a:t>
            </a:r>
            <a:r>
              <a:rPr lang="tr-TR" altLang="tr-TR" sz="2400" dirty="0"/>
              <a:t>anında</a:t>
            </a:r>
            <a:r>
              <a:rPr lang="en-US" altLang="tr-TR" sz="2400" dirty="0"/>
              <a:t> </a:t>
            </a:r>
            <a:r>
              <a:rPr lang="tr-TR" altLang="tr-TR" sz="2400" dirty="0"/>
              <a:t>aşağıdaki koşullar sağlanmalıdır</a:t>
            </a:r>
            <a:r>
              <a:rPr lang="en-US" altLang="tr-TR" sz="2400" dirty="0"/>
              <a:t>:</a:t>
            </a:r>
            <a:endParaRPr lang="tr-TR" altLang="tr-TR" sz="2400" dirty="0"/>
          </a:p>
          <a:p>
            <a:pPr lvl="1"/>
            <a:r>
              <a:rPr lang="tr-TR" altLang="tr-TR" sz="2000" i="1" dirty="0"/>
              <a:t>t</a:t>
            </a:r>
            <a:r>
              <a:rPr lang="tr-TR" altLang="tr-TR" sz="2000" dirty="0"/>
              <a:t> anında, süreçlerin koleksiyonu içinde, uygulamaya özel yerel</a:t>
            </a:r>
            <a:r>
              <a:rPr lang="en-US" altLang="tr-TR" sz="2000" dirty="0"/>
              <a:t> </a:t>
            </a:r>
            <a:r>
              <a:rPr lang="tr-TR" altLang="tr-TR" sz="2000" dirty="0"/>
              <a:t>sonlandırma koşulları</a:t>
            </a:r>
            <a:r>
              <a:rPr lang="en-US" altLang="tr-TR" sz="2000" dirty="0"/>
              <a:t> </a:t>
            </a:r>
            <a:r>
              <a:rPr lang="tr-TR" altLang="tr-TR" sz="2000" dirty="0"/>
              <a:t>vardır</a:t>
            </a:r>
            <a:r>
              <a:rPr lang="en-US" altLang="tr-TR" sz="2000" dirty="0"/>
              <a:t>.</a:t>
            </a:r>
            <a:endParaRPr lang="tr-TR" altLang="tr-TR" sz="2000" dirty="0"/>
          </a:p>
          <a:p>
            <a:pPr lvl="1"/>
            <a:r>
              <a:rPr lang="tr-TR" altLang="tr-TR" sz="2000" i="1" dirty="0"/>
              <a:t>t</a:t>
            </a:r>
            <a:r>
              <a:rPr lang="tr-TR" altLang="tr-TR" sz="2000" dirty="0"/>
              <a:t> anında, süreçler arasında yollanmakta olan (yolda) bir mesaj kalmamıştır.</a:t>
            </a:r>
          </a:p>
          <a:p>
            <a:r>
              <a:rPr lang="tr-TR" altLang="tr-TR" sz="2400" dirty="0"/>
              <a:t>Bu sonlandırma koşulları ve </a:t>
            </a:r>
            <a:r>
              <a:rPr lang="en-US" altLang="tr-TR" sz="2400" dirty="0"/>
              <a:t> </a:t>
            </a:r>
            <a:r>
              <a:rPr lang="tr-TR" altLang="tr-TR" sz="2400" dirty="0"/>
              <a:t>merkezi yük dağılımı sistemindeki arasındaki ince fark, yollanmakta olan mesajları hesaba katmasıdır.</a:t>
            </a:r>
            <a:endParaRPr lang="en-US" altLang="tr-TR" sz="2400" dirty="0"/>
          </a:p>
          <a:p>
            <a:r>
              <a:rPr lang="tr-TR" altLang="tr-TR" sz="2400" dirty="0"/>
              <a:t>İkinci koşul zorunludur çünkü yollanmakta olan bir mesaj</a:t>
            </a:r>
            <a:r>
              <a:rPr lang="en-US" altLang="tr-TR" sz="2400" dirty="0"/>
              <a:t> </a:t>
            </a:r>
            <a:r>
              <a:rPr lang="tr-TR" altLang="tr-TR" sz="2400" dirty="0"/>
              <a:t>durdurulmuş bir süreci ayaklandırmak zorunda kalır</a:t>
            </a:r>
            <a:r>
              <a:rPr lang="en-US" altLang="tr-TR" sz="2400" dirty="0"/>
              <a:t>. </a:t>
            </a:r>
            <a:r>
              <a:rPr lang="tr-TR" altLang="tr-TR" sz="2400" dirty="0"/>
              <a:t>Bu durumu fark etmek daha zordur.</a:t>
            </a:r>
            <a:r>
              <a:rPr lang="en-US" altLang="tr-TR" sz="2400" dirty="0"/>
              <a:t> </a:t>
            </a:r>
            <a:r>
              <a:rPr lang="tr-TR" altLang="tr-TR" sz="2400" dirty="0"/>
              <a:t>Önceden süreçler arası mesajların seyahat süreleri bilinemez.</a:t>
            </a:r>
            <a:endParaRPr lang="en-US" altLang="tr-TR" sz="2400" dirty="0"/>
          </a:p>
          <a:p>
            <a:endParaRPr lang="tr-TR" altLang="tr-TR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A142A8-0996-43BD-8763-DE68963A1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40</a:t>
            </a:fld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E90A-CEE9-4A75-AEF3-715A8A29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600" dirty="0">
                <a:cs typeface="Arial" charset="0"/>
              </a:rPr>
              <a:t>Çok Kullanılan Dağıtık Sonlanma Algoritması</a:t>
            </a:r>
            <a:endParaRPr lang="tr-TR" sz="3600" dirty="0"/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A2E62C77-9A75-4555-AAD3-9AECA1A1B66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dirty="0">
                <a:cs typeface="Arial" panose="020B0604020202020204" pitchFamily="34" charset="0"/>
              </a:rPr>
              <a:t>Her süreç şu iki durumdan birindedir</a:t>
            </a:r>
            <a:r>
              <a:rPr lang="en-US" altLang="tr-TR" dirty="0">
                <a:cs typeface="Arial" panose="020B0604020202020204" pitchFamily="34" charset="0"/>
              </a:rPr>
              <a:t>:</a:t>
            </a:r>
            <a:endParaRPr lang="tr-TR" altLang="tr-TR" dirty="0">
              <a:cs typeface="Arial" panose="020B0604020202020204" pitchFamily="34" charset="0"/>
            </a:endParaRPr>
          </a:p>
          <a:p>
            <a:pPr marL="971550" lvl="1" indent="-514350">
              <a:buFontTx/>
              <a:buAutoNum type="arabicPeriod"/>
            </a:pPr>
            <a:r>
              <a:rPr lang="tr-TR" altLang="tr-TR" dirty="0">
                <a:cs typeface="Arial" panose="020B0604020202020204" pitchFamily="34" charset="0"/>
              </a:rPr>
              <a:t>Aktif.</a:t>
            </a:r>
          </a:p>
          <a:p>
            <a:pPr marL="971550" lvl="1" indent="-514350">
              <a:buFontTx/>
              <a:buAutoNum type="arabicPeriod"/>
            </a:pPr>
            <a:r>
              <a:rPr lang="tr-TR" altLang="tr-TR" dirty="0">
                <a:cs typeface="Arial" panose="020B0604020202020204" pitchFamily="34" charset="0"/>
              </a:rPr>
              <a:t>Aktif değil</a:t>
            </a:r>
            <a:r>
              <a:rPr lang="en-US" altLang="tr-TR" dirty="0">
                <a:cs typeface="Arial" panose="020B0604020202020204" pitchFamily="34" charset="0"/>
              </a:rPr>
              <a:t> – </a:t>
            </a:r>
            <a:r>
              <a:rPr lang="tr-TR" altLang="tr-TR" dirty="0">
                <a:cs typeface="Arial" panose="020B0604020202020204" pitchFamily="34" charset="0"/>
              </a:rPr>
              <a:t>işleyecek bir görevi yok.</a:t>
            </a:r>
            <a:endParaRPr lang="en-US" altLang="tr-TR" dirty="0">
              <a:cs typeface="Arial" panose="020B0604020202020204" pitchFamily="34" charset="0"/>
            </a:endParaRPr>
          </a:p>
          <a:p>
            <a:endParaRPr lang="en-US" altLang="tr-TR" dirty="0">
              <a:cs typeface="Arial" panose="020B0604020202020204" pitchFamily="34" charset="0"/>
            </a:endParaRPr>
          </a:p>
          <a:p>
            <a:r>
              <a:rPr lang="tr-TR" altLang="tr-TR" dirty="0">
                <a:cs typeface="Arial" panose="020B0604020202020204" pitchFamily="34" charset="0"/>
              </a:rPr>
              <a:t>Bir sürece işlemesi için iş yollayan bir diğer süreç o sürecin ebeveyni olur ve aktif duruma geçer.</a:t>
            </a:r>
            <a:endParaRPr lang="en-US" altLang="tr-TR" dirty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C11A85-3B5F-4238-994F-C53F097A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41</a:t>
            </a:fld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B40959-6B06-46C5-981B-DBF731BF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600" dirty="0">
                <a:cs typeface="Arial" charset="0"/>
              </a:rPr>
              <a:t>Çok Kullanılan Dağıtık Sonlanma Algoritması</a:t>
            </a:r>
            <a:endParaRPr lang="tr-TR" sz="3600" dirty="0"/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B51CF119-3433-408F-81C7-2D4CE716B25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400" dirty="0"/>
              <a:t>Süreç bir iş aldığında</a:t>
            </a:r>
            <a:r>
              <a:rPr lang="en-US" altLang="tr-TR" sz="2400" dirty="0"/>
              <a:t>, </a:t>
            </a:r>
            <a:r>
              <a:rPr lang="tr-TR" altLang="tr-TR" sz="2400" dirty="0"/>
              <a:t>eğer mesaj ebeveyninden gelmiyorsa hemen</a:t>
            </a:r>
            <a:r>
              <a:rPr lang="en-US" altLang="tr-TR" sz="2400" dirty="0"/>
              <a:t> </a:t>
            </a:r>
            <a:r>
              <a:rPr lang="tr-TR" altLang="tr-TR" sz="2400" dirty="0"/>
              <a:t>onay (ing:</a:t>
            </a:r>
            <a:r>
              <a:rPr lang="en-US" altLang="tr-TR" sz="2400" dirty="0"/>
              <a:t> </a:t>
            </a:r>
            <a:r>
              <a:rPr lang="en-US" altLang="tr-TR" sz="2400" i="1" dirty="0"/>
              <a:t>acknowledgment</a:t>
            </a:r>
            <a:r>
              <a:rPr lang="tr-TR" altLang="tr-TR" sz="2400" dirty="0"/>
              <a:t>) mesajı yollar</a:t>
            </a:r>
            <a:r>
              <a:rPr lang="en-US" altLang="tr-TR" sz="2400" dirty="0"/>
              <a:t>. </a:t>
            </a:r>
            <a:r>
              <a:rPr lang="tr-TR" altLang="tr-TR" sz="2400" dirty="0"/>
              <a:t>Ebeveynine sadece aktif olmayı bırakacağı zaman bir '</a:t>
            </a:r>
            <a:r>
              <a:rPr lang="tr-TR" altLang="tr-TR" sz="2400" i="1" dirty="0"/>
              <a:t>ack</a:t>
            </a:r>
            <a:r>
              <a:rPr lang="tr-TR" altLang="tr-TR" sz="2400" dirty="0"/>
              <a:t>' mesajı yollar</a:t>
            </a:r>
            <a:r>
              <a:rPr lang="en-US" altLang="tr-TR" sz="2400" dirty="0"/>
              <a:t>, </a:t>
            </a:r>
            <a:r>
              <a:rPr lang="tr-TR" altLang="tr-TR" sz="2400" dirty="0"/>
              <a:t>yani:</a:t>
            </a:r>
          </a:p>
          <a:p>
            <a:pPr lvl="1"/>
            <a:r>
              <a:rPr lang="tr-TR" altLang="tr-TR" sz="2000" dirty="0"/>
              <a:t>Kendi yerel</a:t>
            </a:r>
            <a:r>
              <a:rPr lang="en-US" altLang="tr-TR" sz="2000" dirty="0"/>
              <a:t> </a:t>
            </a:r>
            <a:r>
              <a:rPr lang="tr-TR" altLang="tr-TR" sz="2000" dirty="0"/>
              <a:t>sonlanma durumu oluşmuştur</a:t>
            </a:r>
            <a:r>
              <a:rPr lang="en-US" altLang="tr-TR" sz="2000" dirty="0"/>
              <a:t> (</a:t>
            </a:r>
            <a:r>
              <a:rPr lang="tr-TR" altLang="tr-TR" sz="2000" dirty="0"/>
              <a:t>tüm işler bitmiştir)</a:t>
            </a:r>
            <a:endParaRPr lang="en-US" altLang="tr-TR" sz="2000" dirty="0"/>
          </a:p>
          <a:p>
            <a:pPr lvl="1"/>
            <a:r>
              <a:rPr lang="tr-TR" altLang="tr-TR" sz="2000" dirty="0"/>
              <a:t>Ve aldığı tüm işler için '</a:t>
            </a:r>
            <a:r>
              <a:rPr lang="en-US" altLang="tr-TR" sz="2000" i="1" dirty="0"/>
              <a:t>ack</a:t>
            </a:r>
            <a:r>
              <a:rPr lang="tr-TR" altLang="tr-TR" sz="2000" dirty="0"/>
              <a:t>' mesajlarını yollamıştır.</a:t>
            </a:r>
            <a:endParaRPr lang="en-US" altLang="tr-TR" sz="2400" dirty="0"/>
          </a:p>
          <a:p>
            <a:pPr lvl="1"/>
            <a:r>
              <a:rPr lang="tr-TR" altLang="tr-TR" sz="2000" dirty="0"/>
              <a:t>Ve kendi gönderdiği tüm işler için tüm '</a:t>
            </a:r>
            <a:r>
              <a:rPr lang="en-US" altLang="tr-TR" sz="2000" i="1" dirty="0"/>
              <a:t>ack</a:t>
            </a:r>
            <a:r>
              <a:rPr lang="tr-TR" altLang="tr-TR" sz="2000" dirty="0"/>
              <a:t>' mesajlarını almıştır.</a:t>
            </a:r>
            <a:endParaRPr lang="en-US" altLang="tr-TR" sz="2400" dirty="0"/>
          </a:p>
          <a:p>
            <a:r>
              <a:rPr lang="tr-TR" altLang="tr-TR" sz="2400" dirty="0"/>
              <a:t>Bir süreç</a:t>
            </a:r>
            <a:r>
              <a:rPr lang="en-US" altLang="tr-TR" sz="2400" dirty="0"/>
              <a:t> </a:t>
            </a:r>
            <a:r>
              <a:rPr lang="tr-TR" altLang="tr-TR" sz="2400" dirty="0"/>
              <a:t>ebeveyninden önce aktif olmayan duruma geçmelidir</a:t>
            </a:r>
            <a:r>
              <a:rPr lang="en-US" altLang="tr-TR" sz="2400" dirty="0"/>
              <a:t>. </a:t>
            </a:r>
            <a:r>
              <a:rPr lang="tr-TR" altLang="tr-TR" sz="2400" dirty="0"/>
              <a:t>İlk süreç</a:t>
            </a:r>
            <a:r>
              <a:rPr lang="en-US" altLang="tr-TR" sz="2400" dirty="0"/>
              <a:t> </a:t>
            </a:r>
            <a:r>
              <a:rPr lang="tr-TR" altLang="tr-TR" sz="2400" dirty="0"/>
              <a:t>boşa çıktığı zaman hesaplama işleri kesilebilir</a:t>
            </a:r>
            <a:r>
              <a:rPr lang="en-US" altLang="tr-TR" sz="2400" dirty="0"/>
              <a:t>.</a:t>
            </a:r>
          </a:p>
          <a:p>
            <a:endParaRPr lang="tr-TR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EB0F00-DCF0-4A43-B74C-C8678219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42</a:t>
            </a:fld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1744-9B17-4064-B01B-B7133D467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'Ack' Mesajları Kullanarak Sonlandırma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03FE-8F33-4888-8B34-66273C82109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altLang="tr-TR" sz="2400" dirty="0"/>
          </a:p>
          <a:p>
            <a:endParaRPr lang="tr-TR" altLang="tr-TR" dirty="0"/>
          </a:p>
          <a:p>
            <a:endParaRPr lang="tr-TR" altLang="tr-TR" sz="2400" dirty="0"/>
          </a:p>
          <a:p>
            <a:endParaRPr lang="tr-TR" altLang="tr-TR" dirty="0"/>
          </a:p>
          <a:p>
            <a:endParaRPr lang="tr-TR" altLang="tr-TR" sz="2400" dirty="0"/>
          </a:p>
          <a:p>
            <a:endParaRPr lang="tr-TR" altLang="tr-TR" dirty="0"/>
          </a:p>
          <a:p>
            <a:endParaRPr lang="tr-TR" altLang="tr-TR" sz="2400" dirty="0"/>
          </a:p>
          <a:p>
            <a:endParaRPr lang="tr-TR" altLang="tr-TR" dirty="0"/>
          </a:p>
          <a:p>
            <a:endParaRPr lang="tr-TR" altLang="tr-TR" sz="2400" dirty="0"/>
          </a:p>
          <a:p>
            <a:r>
              <a:rPr lang="tr-TR" altLang="tr-TR" sz="2400" dirty="0"/>
              <a:t>Not: Diğer sonlandırma algoritmaları için kitabınıza bakınız</a:t>
            </a:r>
            <a:r>
              <a:rPr lang="en-US" altLang="tr-TR" sz="2400" dirty="0"/>
              <a:t>.</a:t>
            </a:r>
          </a:p>
          <a:p>
            <a:endParaRPr lang="tr-TR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32EEBA4-068F-46CB-BF70-C7C5C6B49D3C}"/>
              </a:ext>
            </a:extLst>
          </p:cNvPr>
          <p:cNvGrpSpPr/>
          <p:nvPr/>
        </p:nvGrpSpPr>
        <p:grpSpPr>
          <a:xfrm>
            <a:off x="1990725" y="1084104"/>
            <a:ext cx="5476875" cy="4047044"/>
            <a:chOff x="1990725" y="1084104"/>
            <a:chExt cx="5476875" cy="404704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4A7F5E5-DF05-4BA9-8D23-5D2BE8E6F46C}"/>
                </a:ext>
              </a:extLst>
            </p:cNvPr>
            <p:cNvGrpSpPr/>
            <p:nvPr/>
          </p:nvGrpSpPr>
          <p:grpSpPr>
            <a:xfrm>
              <a:off x="1990725" y="1268760"/>
              <a:ext cx="5172075" cy="3862388"/>
              <a:chOff x="1990725" y="1268760"/>
              <a:chExt cx="5172075" cy="3862388"/>
            </a:xfrm>
          </p:grpSpPr>
          <p:pic>
            <p:nvPicPr>
              <p:cNvPr id="54277" name="Picture 6">
                <a:extLst>
                  <a:ext uri="{FF2B5EF4-FFF2-40B4-BE49-F238E27FC236}">
                    <a16:creationId xmlns:a16="http://schemas.microsoft.com/office/drawing/2014/main" id="{861D85FB-5FE8-4049-A934-5F00F68441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lum bright="-6000" contrast="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0725" y="1268760"/>
                <a:ext cx="5162550" cy="3862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4278" name="TextBox 5">
                <a:extLst>
                  <a:ext uri="{FF2B5EF4-FFF2-40B4-BE49-F238E27FC236}">
                    <a16:creationId xmlns:a16="http://schemas.microsoft.com/office/drawing/2014/main" id="{D1B0704C-E1E7-4FC3-A0E3-431EF4D25B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9800" y="1706910"/>
                <a:ext cx="1371600" cy="400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2000" dirty="0">
                    <a:solidFill>
                      <a:srgbClr val="FF0000"/>
                    </a:solidFill>
                  </a:rPr>
                  <a:t>Süreç</a:t>
                </a:r>
                <a:endParaRPr lang="tr-TR" altLang="tr-TR" sz="2000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279" name="TextBox 6">
                <a:extLst>
                  <a:ext uri="{FF2B5EF4-FFF2-40B4-BE49-F238E27FC236}">
                    <a16:creationId xmlns:a16="http://schemas.microsoft.com/office/drawing/2014/main" id="{4E0C75C2-E126-4FC8-B66D-52477E8C55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2200" y="2411760"/>
                <a:ext cx="1066800" cy="33813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600" dirty="0">
                    <a:solidFill>
                      <a:srgbClr val="FF0000"/>
                    </a:solidFill>
                  </a:rPr>
                  <a:t>Aktif değil</a:t>
                </a:r>
                <a:endParaRPr lang="tr-TR" altLang="tr-TR" sz="1600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280" name="TextBox 7">
                <a:extLst>
                  <a:ext uri="{FF2B5EF4-FFF2-40B4-BE49-F238E27FC236}">
                    <a16:creationId xmlns:a16="http://schemas.microsoft.com/office/drawing/2014/main" id="{B0C38925-E6BE-4DD7-B6DF-F50BABC1C4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0800" y="4512023"/>
                <a:ext cx="681038" cy="3381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600" dirty="0">
                    <a:solidFill>
                      <a:srgbClr val="FF0000"/>
                    </a:solidFill>
                  </a:rPr>
                  <a:t>Aktif</a:t>
                </a:r>
                <a:endParaRPr lang="tr-TR" altLang="tr-TR" sz="1600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281" name="TextBox 8">
                <a:extLst>
                  <a:ext uri="{FF2B5EF4-FFF2-40B4-BE49-F238E27FC236}">
                    <a16:creationId xmlns:a16="http://schemas.microsoft.com/office/drawing/2014/main" id="{E686675F-B805-4D0D-9CF8-99E39A549B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7913" y="1587848"/>
                <a:ext cx="1981200" cy="7080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2000" dirty="0"/>
                  <a:t>Son 'Ack'</a:t>
                </a:r>
                <a:br>
                  <a:rPr lang="tr-TR" altLang="tr-TR" sz="2000" dirty="0"/>
                </a:br>
                <a:r>
                  <a:rPr lang="tr-TR" altLang="tr-TR" sz="2000" dirty="0"/>
                  <a:t>mesajı</a:t>
                </a:r>
                <a:endParaRPr lang="tr-TR" altLang="tr-TR" sz="2000" baseline="-25000" dirty="0"/>
              </a:p>
            </p:txBody>
          </p:sp>
          <p:sp>
            <p:nvSpPr>
              <p:cNvPr id="54283" name="TextBox 10">
                <a:extLst>
                  <a:ext uri="{FF2B5EF4-FFF2-40B4-BE49-F238E27FC236}">
                    <a16:creationId xmlns:a16="http://schemas.microsoft.com/office/drawing/2014/main" id="{C1B54960-D582-47C3-97E3-37BD537E6A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11813" y="2468910"/>
                <a:ext cx="1143000" cy="400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r-TR" altLang="tr-TR" sz="2000" dirty="0"/>
                  <a:t>İlk iş</a:t>
                </a:r>
                <a:endParaRPr lang="tr-TR" altLang="tr-TR" sz="2000" baseline="-25000" dirty="0"/>
              </a:p>
            </p:txBody>
          </p:sp>
          <p:sp>
            <p:nvSpPr>
              <p:cNvPr id="54284" name="TextBox 11">
                <a:extLst>
                  <a:ext uri="{FF2B5EF4-FFF2-40B4-BE49-F238E27FC236}">
                    <a16:creationId xmlns:a16="http://schemas.microsoft.com/office/drawing/2014/main" id="{725C2FA4-5478-422E-A3BD-AA02BB2453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7588" y="3343623"/>
                <a:ext cx="2286000" cy="7080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r-TR" altLang="tr-TR" sz="2000" dirty="0">
                    <a:solidFill>
                      <a:srgbClr val="FF0000"/>
                    </a:solidFill>
                  </a:rPr>
                  <a:t>- 'Ack' mesajı</a:t>
                </a:r>
                <a:br>
                  <a:rPr lang="tr-TR" altLang="tr-TR" sz="2000" dirty="0">
                    <a:solidFill>
                      <a:srgbClr val="FF0000"/>
                    </a:solidFill>
                  </a:rPr>
                </a:br>
                <a:r>
                  <a:rPr lang="tr-TR" altLang="tr-TR" sz="2000" dirty="0">
                    <a:solidFill>
                      <a:srgbClr val="FF0000"/>
                    </a:solidFill>
                  </a:rPr>
                  <a:t>- İş</a:t>
                </a:r>
                <a:endParaRPr lang="tr-TR" altLang="tr-TR" sz="2000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285" name="TextBox 12">
                <a:extLst>
                  <a:ext uri="{FF2B5EF4-FFF2-40B4-BE49-F238E27FC236}">
                    <a16:creationId xmlns:a16="http://schemas.microsoft.com/office/drawing/2014/main" id="{CF9EE450-37C6-4516-AA06-30BE863200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6800" y="4145310"/>
                <a:ext cx="2286000" cy="4000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r-TR" altLang="tr-TR" sz="2000" dirty="0">
                    <a:solidFill>
                      <a:srgbClr val="FF0000"/>
                    </a:solidFill>
                  </a:rPr>
                  <a:t>Diğer süreçler</a:t>
                </a:r>
                <a:endParaRPr lang="tr-TR" altLang="tr-TR" sz="2000" baseline="-25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4282" name="TextBox 9">
              <a:extLst>
                <a:ext uri="{FF2B5EF4-FFF2-40B4-BE49-F238E27FC236}">
                  <a16:creationId xmlns:a16="http://schemas.microsoft.com/office/drawing/2014/main" id="{EF8D7A4E-F4FB-49FD-87F9-8627263CA0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400" y="1084104"/>
              <a:ext cx="1981200" cy="4000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000" dirty="0"/>
                <a:t>Ebeveyn</a:t>
              </a:r>
              <a:endParaRPr lang="tr-TR" altLang="tr-TR" sz="2000" baseline="-25000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B77D2-D789-4616-B13A-B05AE912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43</a:t>
            </a:fld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C36BF-A8B2-4243-A2E0-260AA12CF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600" dirty="0">
                <a:cs typeface="Arial" charset="0"/>
              </a:rPr>
              <a:t>Zincir</a:t>
            </a:r>
            <a:r>
              <a:rPr lang="en-US" altLang="tr-TR" sz="3600" dirty="0">
                <a:cs typeface="Arial" charset="0"/>
              </a:rPr>
              <a:t> </a:t>
            </a:r>
            <a:r>
              <a:rPr lang="tr-TR" altLang="tr-TR" sz="3600" dirty="0">
                <a:cs typeface="Arial" charset="0"/>
              </a:rPr>
              <a:t>Sonlandırma</a:t>
            </a:r>
            <a:r>
              <a:rPr lang="en-US" altLang="tr-TR" sz="3600" dirty="0">
                <a:cs typeface="Arial" charset="0"/>
              </a:rPr>
              <a:t> </a:t>
            </a:r>
            <a:r>
              <a:rPr lang="tr-TR" altLang="tr-TR" sz="3600" dirty="0">
                <a:cs typeface="Arial" charset="0"/>
              </a:rPr>
              <a:t>Algoritmaları</a:t>
            </a:r>
            <a:br>
              <a:rPr lang="en-US" altLang="tr-TR" sz="3600" dirty="0">
                <a:cs typeface="Arial" charset="0"/>
              </a:rPr>
            </a:br>
            <a:r>
              <a:rPr lang="tr-TR" altLang="tr-TR" sz="2400" dirty="0">
                <a:solidFill>
                  <a:srgbClr val="0070C0"/>
                </a:solidFill>
                <a:cs typeface="Arial" charset="0"/>
              </a:rPr>
              <a:t>Tek-geçişli</a:t>
            </a:r>
            <a:r>
              <a:rPr lang="en-US" altLang="tr-TR" sz="2400" dirty="0">
                <a:solidFill>
                  <a:srgbClr val="0070C0"/>
                </a:solidFill>
                <a:cs typeface="Arial" charset="0"/>
              </a:rPr>
              <a:t> </a:t>
            </a:r>
            <a:r>
              <a:rPr lang="tr-TR" altLang="tr-TR" sz="2400" dirty="0">
                <a:solidFill>
                  <a:srgbClr val="0070C0"/>
                </a:solidFill>
                <a:cs typeface="Arial" charset="0"/>
              </a:rPr>
              <a:t>Zincir Sonlandırma Algoritması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CDA51-47F0-448B-9A95-086C4F750A5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AutoNum type="arabicPeriod"/>
              <a:defRPr/>
            </a:pPr>
            <a:r>
              <a:rPr lang="en-US" altLang="tr-TR" sz="2000" i="1" dirty="0">
                <a:cs typeface="Arial" charset="0"/>
              </a:rPr>
              <a:t>P</a:t>
            </a:r>
            <a:r>
              <a:rPr lang="en-US" altLang="tr-TR" sz="2000" baseline="-25000" dirty="0">
                <a:cs typeface="Arial" charset="0"/>
              </a:rPr>
              <a:t>0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tr-TR" altLang="tr-TR" sz="2000" dirty="0">
                <a:cs typeface="Arial" charset="0"/>
              </a:rPr>
              <a:t>sonlandığında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en-US" altLang="tr-TR" sz="2000" i="1" dirty="0">
                <a:cs typeface="Arial" charset="0"/>
              </a:rPr>
              <a:t>P</a:t>
            </a:r>
            <a:r>
              <a:rPr lang="en-US" altLang="tr-TR" sz="2000" baseline="-25000" dirty="0">
                <a:cs typeface="Arial" charset="0"/>
              </a:rPr>
              <a:t>1</a:t>
            </a:r>
            <a:r>
              <a:rPr lang="tr-TR" altLang="tr-TR" sz="2000" dirty="0">
                <a:cs typeface="Arial" charset="0"/>
              </a:rPr>
              <a:t> 'e bir jeton (token) mesaj iletir.</a:t>
            </a:r>
          </a:p>
          <a:p>
            <a:pPr algn="just">
              <a:buFontTx/>
              <a:buAutoNum type="arabicPeriod"/>
              <a:defRPr/>
            </a:pPr>
            <a:r>
              <a:rPr lang="en-US" altLang="tr-TR" sz="2000" i="1" dirty="0">
                <a:cs typeface="Arial" charset="0"/>
              </a:rPr>
              <a:t>P</a:t>
            </a:r>
            <a:r>
              <a:rPr lang="en-US" altLang="tr-TR" sz="2000" i="1" baseline="-25000" dirty="0">
                <a:cs typeface="Arial" charset="0"/>
              </a:rPr>
              <a:t>i</a:t>
            </a:r>
            <a:r>
              <a:rPr lang="en-US" altLang="tr-TR" sz="2000" i="1" dirty="0">
                <a:cs typeface="Arial" charset="0"/>
              </a:rPr>
              <a:t> </a:t>
            </a:r>
            <a:r>
              <a:rPr lang="en-US" altLang="tr-TR" sz="2000" dirty="0">
                <a:cs typeface="Arial" charset="0"/>
              </a:rPr>
              <a:t>(1 &lt;=</a:t>
            </a:r>
            <a:r>
              <a:rPr lang="en-US" altLang="tr-TR" sz="2000" i="1" dirty="0">
                <a:cs typeface="Arial" charset="0"/>
              </a:rPr>
              <a:t>i </a:t>
            </a:r>
            <a:r>
              <a:rPr lang="en-US" altLang="tr-TR" sz="2000" dirty="0">
                <a:cs typeface="Arial" charset="0"/>
              </a:rPr>
              <a:t>&lt; </a:t>
            </a:r>
            <a:r>
              <a:rPr lang="en-US" altLang="tr-TR" sz="2000" i="1" dirty="0">
                <a:cs typeface="Arial" charset="0"/>
              </a:rPr>
              <a:t>n</a:t>
            </a:r>
            <a:r>
              <a:rPr lang="en-US" altLang="tr-TR" sz="2000" dirty="0">
                <a:cs typeface="Arial" charset="0"/>
              </a:rPr>
              <a:t>) </a:t>
            </a:r>
            <a:r>
              <a:rPr lang="tr-TR" altLang="tr-TR" sz="2000" dirty="0">
                <a:cs typeface="Arial" charset="0"/>
              </a:rPr>
              <a:t>jetonu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tr-TR" altLang="tr-TR" sz="2000" dirty="0">
                <a:cs typeface="Arial" charset="0"/>
              </a:rPr>
              <a:t>alınca zaten sonlanmışsa</a:t>
            </a:r>
            <a:r>
              <a:rPr lang="en-US" altLang="tr-TR" sz="2000" dirty="0">
                <a:cs typeface="Arial" charset="0"/>
              </a:rPr>
              <a:t>, </a:t>
            </a:r>
            <a:r>
              <a:rPr lang="tr-TR" altLang="tr-TR" sz="2000" dirty="0">
                <a:cs typeface="Arial" charset="0"/>
              </a:rPr>
              <a:t>jetonu bir yana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en-US" altLang="tr-TR" sz="2000" i="1" dirty="0">
                <a:cs typeface="Arial" charset="0"/>
              </a:rPr>
              <a:t>P</a:t>
            </a:r>
            <a:r>
              <a:rPr lang="en-US" altLang="tr-TR" sz="2000" i="1" baseline="-25000" dirty="0">
                <a:cs typeface="Arial" charset="0"/>
              </a:rPr>
              <a:t>i</a:t>
            </a:r>
            <a:r>
              <a:rPr lang="en-US" altLang="tr-TR" sz="2000" baseline="-25000" dirty="0">
                <a:cs typeface="Arial" charset="0"/>
              </a:rPr>
              <a:t>+1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tr-TR" altLang="tr-TR" sz="2000" dirty="0">
                <a:cs typeface="Arial" charset="0"/>
              </a:rPr>
              <a:t>'e iletir. İşi devam ediyorsa</a:t>
            </a:r>
            <a:r>
              <a:rPr lang="en-US" altLang="tr-TR" sz="2000" dirty="0">
                <a:cs typeface="Arial" charset="0"/>
              </a:rPr>
              <a:t>, </a:t>
            </a:r>
            <a:r>
              <a:rPr lang="tr-TR" altLang="tr-TR" sz="2000" dirty="0">
                <a:cs typeface="Arial" charset="0"/>
              </a:rPr>
              <a:t>kendi yerel sonlanma koşulunun oluşmasını bekler ve sonra jetonu yana iletir.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en-US" altLang="tr-TR" sz="2000" i="1" dirty="0">
                <a:cs typeface="Arial" charset="0"/>
              </a:rPr>
              <a:t>P</a:t>
            </a:r>
            <a:r>
              <a:rPr lang="en-US" altLang="tr-TR" sz="2000" i="1" baseline="-25000" dirty="0">
                <a:cs typeface="Arial" charset="0"/>
              </a:rPr>
              <a:t>n</a:t>
            </a:r>
            <a:r>
              <a:rPr lang="en-US" altLang="tr-TR" sz="2000" baseline="-25000" dirty="0">
                <a:cs typeface="Arial" charset="0"/>
              </a:rPr>
              <a:t>-1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tr-TR" altLang="tr-TR" sz="2000" dirty="0">
                <a:cs typeface="Arial" charset="0"/>
              </a:rPr>
              <a:t>süreci ise jetonu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en-US" altLang="tr-TR" sz="2000" i="1" dirty="0">
                <a:cs typeface="Arial" charset="0"/>
              </a:rPr>
              <a:t>P</a:t>
            </a:r>
            <a:r>
              <a:rPr lang="en-US" altLang="tr-TR" sz="2000" baseline="-25000" dirty="0">
                <a:cs typeface="Arial" charset="0"/>
              </a:rPr>
              <a:t>0</a:t>
            </a:r>
            <a:r>
              <a:rPr lang="tr-TR" altLang="tr-TR" sz="2000" dirty="0">
                <a:cs typeface="Arial" charset="0"/>
              </a:rPr>
              <a:t> 'a iletecektir. </a:t>
            </a:r>
          </a:p>
          <a:p>
            <a:pPr algn="just">
              <a:buFontTx/>
              <a:buAutoNum type="arabicPeriod"/>
              <a:defRPr/>
            </a:pPr>
            <a:r>
              <a:rPr lang="en-US" altLang="tr-TR" sz="2000" i="1" dirty="0">
                <a:cs typeface="Arial" charset="0"/>
              </a:rPr>
              <a:t>P</a:t>
            </a:r>
            <a:r>
              <a:rPr lang="en-US" altLang="tr-TR" sz="2000" baseline="-25000" dirty="0">
                <a:cs typeface="Arial" charset="0"/>
              </a:rPr>
              <a:t>0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tr-TR" altLang="tr-TR" sz="2000" dirty="0">
                <a:cs typeface="Arial" charset="0"/>
              </a:rPr>
              <a:t>bir jeton aldığında</a:t>
            </a:r>
            <a:r>
              <a:rPr lang="en-US" altLang="tr-TR" sz="2000" dirty="0">
                <a:cs typeface="Arial" charset="0"/>
              </a:rPr>
              <a:t>, </a:t>
            </a:r>
            <a:r>
              <a:rPr lang="tr-TR" altLang="tr-TR" sz="2000" dirty="0">
                <a:cs typeface="Arial" charset="0"/>
              </a:rPr>
              <a:t>zincirdeki herkesin işini bitirdiğini anlar.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tr-TR" altLang="tr-TR" sz="2000" dirty="0">
                <a:cs typeface="Arial" charset="0"/>
              </a:rPr>
              <a:t>Eğer istenirse genel bir bitirme mesajını tüm süreçlere yollar.</a:t>
            </a:r>
            <a:endParaRPr lang="en-US" altLang="tr-TR" sz="2000" dirty="0">
              <a:cs typeface="Arial" charset="0"/>
            </a:endParaRPr>
          </a:p>
          <a:p>
            <a:pPr algn="just">
              <a:defRPr/>
            </a:pPr>
            <a:endParaRPr lang="tr-TR" altLang="tr-TR" sz="2000" dirty="0">
              <a:cs typeface="Arial" charset="0"/>
            </a:endParaRPr>
          </a:p>
          <a:p>
            <a:pPr>
              <a:defRPr/>
            </a:pPr>
            <a:r>
              <a:rPr lang="tr-TR" altLang="tr-TR" sz="2400" dirty="0">
                <a:cs typeface="Arial" charset="0"/>
              </a:rPr>
              <a:t>Algoritma bir sürecin kendi yerel sonlanma koşulu oluştuğunda yeniden aktif edilemediğini varsaymaktadır.</a:t>
            </a:r>
            <a:r>
              <a:rPr lang="en-US" altLang="tr-TR" sz="2400" dirty="0">
                <a:cs typeface="Arial" charset="0"/>
              </a:rPr>
              <a:t> </a:t>
            </a:r>
            <a:r>
              <a:rPr lang="tr-TR" altLang="tr-TR" sz="2400" dirty="0">
                <a:cs typeface="Arial" charset="0"/>
              </a:rPr>
              <a:t>Bir sürecin boşta bekleyen süreçlere iş aktarabildiği iş havuzu problemlerine uygulanamamaktadır.</a:t>
            </a:r>
            <a:endParaRPr lang="en-US" altLang="tr-TR" sz="2400" dirty="0"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BD4C9-AB10-4FB4-B781-A5E08A03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44</a:t>
            </a:fld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0FC5-E54F-4621-B033-807BFF35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Zincir Sonlandırma Tespiti Algoritması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B1DE8-C51C-48A0-BCC8-21C74E2B472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Jeton yerel sonlanma koşulu oluşunca </a:t>
            </a:r>
            <a:br>
              <a:rPr lang="tr-TR" dirty="0"/>
            </a:br>
            <a:r>
              <a:rPr lang="tr-TR" dirty="0"/>
              <a:t>sonraki sürece aktarılmaktadır</a:t>
            </a:r>
          </a:p>
          <a:p>
            <a:endParaRPr lang="tr-TR" dirty="0"/>
          </a:p>
        </p:txBody>
      </p:sp>
      <p:pic>
        <p:nvPicPr>
          <p:cNvPr id="56324" name="Picture 5">
            <a:extLst>
              <a:ext uri="{FF2B5EF4-FFF2-40B4-BE49-F238E27FC236}">
                <a16:creationId xmlns:a16="http://schemas.microsoft.com/office/drawing/2014/main" id="{E2DB55AF-536C-4536-872E-144CF84B4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8410575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325" name="TextBox 4">
            <a:extLst>
              <a:ext uri="{FF2B5EF4-FFF2-40B4-BE49-F238E27FC236}">
                <a16:creationId xmlns:a16="http://schemas.microsoft.com/office/drawing/2014/main" id="{7CD7FA2A-999B-4027-A4BF-90D97F1AF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76872"/>
            <a:ext cx="4876800" cy="7899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baseline="-25000" dirty="0"/>
              <a:t>   </a:t>
            </a:r>
            <a:r>
              <a:rPr lang="tr-TR" altLang="tr-TR" sz="4800" baseline="-250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EA262-0F1C-417A-BEFA-8CD8081C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45</a:t>
            </a:fld>
            <a:endParaRPr lang="tr-TR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3DC9F16-1743-4E1E-B4C4-C78524E32921}"/>
              </a:ext>
            </a:extLst>
          </p:cNvPr>
          <p:cNvCxnSpPr/>
          <p:nvPr/>
        </p:nvCxnSpPr>
        <p:spPr>
          <a:xfrm flipH="1">
            <a:off x="2165256" y="1990851"/>
            <a:ext cx="432048" cy="11501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6EE2-5E14-40D0-9B0D-01CD884A4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Yerel Sonlanma İçin Algoritmanın İşleyişi</a:t>
            </a:r>
            <a:endParaRPr lang="tr-TR" dirty="0"/>
          </a:p>
        </p:txBody>
      </p:sp>
      <p:pic>
        <p:nvPicPr>
          <p:cNvPr id="57347" name="Picture 4">
            <a:extLst>
              <a:ext uri="{FF2B5EF4-FFF2-40B4-BE49-F238E27FC236}">
                <a16:creationId xmlns:a16="http://schemas.microsoft.com/office/drawing/2014/main" id="{4468B1A2-D291-427D-8771-314828D0F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5776913" cy="293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9" name="TextBox 4">
            <a:extLst>
              <a:ext uri="{FF2B5EF4-FFF2-40B4-BE49-F238E27FC236}">
                <a16:creationId xmlns:a16="http://schemas.microsoft.com/office/drawing/2014/main" id="{582F9ABD-BE31-420C-92B2-B71F6E735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074863"/>
            <a:ext cx="11430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Jeton</a:t>
            </a:r>
            <a:endParaRPr lang="tr-TR" altLang="tr-TR" sz="2400" baseline="-25000" dirty="0"/>
          </a:p>
        </p:txBody>
      </p:sp>
      <p:sp>
        <p:nvSpPr>
          <p:cNvPr id="57350" name="TextBox 5">
            <a:extLst>
              <a:ext uri="{FF2B5EF4-FFF2-40B4-BE49-F238E27FC236}">
                <a16:creationId xmlns:a16="http://schemas.microsoft.com/office/drawing/2014/main" id="{D021946C-2BB1-4A6D-A666-45B43FBD6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213" y="4178300"/>
            <a:ext cx="1371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Sonlandı</a:t>
            </a:r>
            <a:endParaRPr lang="tr-TR" altLang="tr-TR" sz="1800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A7C95-E97F-415D-9C9C-854406A7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46</a:t>
            </a:fld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BD7E-8406-48BC-8C2D-7E90B0B43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3200" dirty="0"/>
              <a:t>Çift-geçişli Zincir Sonlandırma Algoritması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589C094A-4667-4E11-A5EE-5BF34154951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400" dirty="0"/>
              <a:t>Süreçler yeniden aktif olabilirler</a:t>
            </a:r>
            <a:r>
              <a:rPr lang="en-US" altLang="tr-TR" sz="2400" dirty="0"/>
              <a:t> </a:t>
            </a:r>
            <a:r>
              <a:rPr lang="tr-TR" altLang="tr-TR" sz="2400" dirty="0"/>
              <a:t>fakat zincir etrafından iki geçiş gerekir</a:t>
            </a:r>
            <a:r>
              <a:rPr lang="en-US" altLang="tr-TR" sz="2400" dirty="0"/>
              <a:t>.</a:t>
            </a:r>
          </a:p>
          <a:p>
            <a:r>
              <a:rPr lang="en-US" altLang="tr-TR" sz="2400" i="1" dirty="0"/>
              <a:t>Pi</a:t>
            </a:r>
            <a:r>
              <a:rPr lang="en-US" altLang="tr-TR" sz="2400" dirty="0"/>
              <a:t> </a:t>
            </a:r>
            <a:r>
              <a:rPr lang="tr-TR" altLang="tr-TR" sz="2400" dirty="0"/>
              <a:t>süreci yeniden aktif olunca işinin birisini</a:t>
            </a:r>
            <a:r>
              <a:rPr lang="en-US" altLang="tr-TR" sz="2400" dirty="0"/>
              <a:t> </a:t>
            </a:r>
            <a:r>
              <a:rPr lang="en-US" altLang="tr-TR" sz="2400" i="1" dirty="0"/>
              <a:t>Pj</a:t>
            </a:r>
            <a:r>
              <a:rPr lang="tr-TR" altLang="tr-TR" sz="2400" i="1" dirty="0"/>
              <a:t> </a:t>
            </a:r>
            <a:r>
              <a:rPr lang="tr-TR" altLang="tr-TR" sz="2400" dirty="0"/>
              <a:t>'ye</a:t>
            </a:r>
            <a:r>
              <a:rPr lang="en-US" altLang="tr-TR" sz="2400" dirty="0"/>
              <a:t> </a:t>
            </a:r>
            <a:r>
              <a:rPr lang="tr-TR" altLang="tr-TR" sz="2400" dirty="0"/>
              <a:t>aktarır.</a:t>
            </a:r>
            <a:r>
              <a:rPr lang="tr-TR" altLang="tr-TR" sz="2400" i="1" dirty="0"/>
              <a:t> </a:t>
            </a:r>
            <a:r>
              <a:rPr lang="tr-TR" altLang="tr-TR" sz="2400" dirty="0"/>
              <a:t>Burada </a:t>
            </a:r>
            <a:r>
              <a:rPr lang="en-US" altLang="tr-TR" sz="2400" i="1" dirty="0"/>
              <a:t>j </a:t>
            </a:r>
            <a:r>
              <a:rPr lang="en-US" altLang="tr-TR" sz="2400" dirty="0"/>
              <a:t>&lt; </a:t>
            </a:r>
            <a:r>
              <a:rPr lang="en-US" altLang="tr-TR" sz="2400" i="1" dirty="0"/>
              <a:t>i </a:t>
            </a:r>
            <a:r>
              <a:rPr lang="tr-TR" altLang="tr-TR" sz="2400" dirty="0"/>
              <a:t>ve</a:t>
            </a:r>
            <a:r>
              <a:rPr lang="en-US" altLang="tr-TR" sz="2400" dirty="0"/>
              <a:t> </a:t>
            </a:r>
            <a:r>
              <a:rPr lang="tr-TR" altLang="tr-TR" sz="2400" dirty="0"/>
              <a:t>halihazırda bir jetonun </a:t>
            </a:r>
            <a:r>
              <a:rPr lang="en-US" altLang="tr-TR" sz="2400" i="1" dirty="0"/>
              <a:t>Pj</a:t>
            </a:r>
            <a:r>
              <a:rPr lang="tr-TR" altLang="tr-TR" sz="2400" dirty="0"/>
              <a:t> 'ye aktarılmış olmalı gereklidir</a:t>
            </a:r>
            <a:r>
              <a:rPr lang="en-US" altLang="tr-TR" sz="2400" dirty="0"/>
              <a:t>. </a:t>
            </a:r>
            <a:r>
              <a:rPr lang="tr-TR" altLang="tr-TR" sz="2400" dirty="0"/>
              <a:t>Bu olursa</a:t>
            </a:r>
            <a:r>
              <a:rPr lang="en-US" altLang="tr-TR" sz="2400" dirty="0"/>
              <a:t>, </a:t>
            </a:r>
            <a:r>
              <a:rPr lang="tr-TR" altLang="tr-TR" sz="2400" dirty="0"/>
              <a:t>jeton</a:t>
            </a:r>
            <a:r>
              <a:rPr lang="en-US" altLang="tr-TR" sz="2400" dirty="0"/>
              <a:t> </a:t>
            </a:r>
            <a:r>
              <a:rPr lang="tr-TR" altLang="tr-TR" sz="2400" dirty="0"/>
              <a:t>zincir boyunca ikinci bir tura çıkartılır</a:t>
            </a:r>
            <a:r>
              <a:rPr lang="en-US" altLang="tr-TR" sz="2400" dirty="0"/>
              <a:t>.</a:t>
            </a:r>
          </a:p>
          <a:p>
            <a:r>
              <a:rPr lang="tr-TR" altLang="tr-TR" sz="2400" dirty="0"/>
              <a:t>Durumları işaretlemek için</a:t>
            </a:r>
            <a:r>
              <a:rPr lang="en-US" altLang="tr-TR" sz="2400" dirty="0"/>
              <a:t> </a:t>
            </a:r>
            <a:r>
              <a:rPr lang="tr-TR" altLang="tr-TR" sz="2400" dirty="0"/>
              <a:t>jeton siyah ve beyaz renkli yapılır</a:t>
            </a:r>
            <a:r>
              <a:rPr lang="en-US" altLang="tr-TR" sz="2400" dirty="0"/>
              <a:t>. </a:t>
            </a:r>
            <a:r>
              <a:rPr lang="tr-TR" altLang="tr-TR" sz="2400" dirty="0"/>
              <a:t>Süreçler de</a:t>
            </a:r>
            <a:r>
              <a:rPr lang="en-US" altLang="tr-TR" sz="2400" dirty="0"/>
              <a:t> </a:t>
            </a:r>
            <a:r>
              <a:rPr lang="tr-TR" altLang="tr-TR" sz="2400" dirty="0"/>
              <a:t>siyah veya beyazdır</a:t>
            </a:r>
            <a:r>
              <a:rPr lang="en-US" altLang="tr-TR" sz="2400" dirty="0"/>
              <a:t>.</a:t>
            </a:r>
          </a:p>
          <a:p>
            <a:r>
              <a:rPr lang="tr-TR" altLang="tr-TR" sz="2400" dirty="0"/>
              <a:t>Siyah jeton almak genel bir sonlanma olmadığı anlamına gelir ve</a:t>
            </a:r>
            <a:r>
              <a:rPr lang="en-US" altLang="tr-TR" sz="2400" dirty="0"/>
              <a:t> </a:t>
            </a:r>
            <a:r>
              <a:rPr lang="tr-TR" altLang="tr-TR" sz="2400" dirty="0"/>
              <a:t>jeton zincirde hareketine devam eder</a:t>
            </a:r>
            <a:r>
              <a:rPr lang="en-US" altLang="tr-TR" sz="2400" dirty="0"/>
              <a:t>.</a:t>
            </a:r>
          </a:p>
          <a:p>
            <a:endParaRPr lang="tr-TR" altLang="tr-TR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08FD80-1C48-4F02-B368-0E9F5B96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47</a:t>
            </a:fld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2743F-B92D-49B0-80EF-6C7A0BA5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/>
              <a:t>Çift-geçişli Zincir Sonlandırma Algoritması</a:t>
            </a:r>
            <a:endParaRPr lang="tr-TR" dirty="0"/>
          </a:p>
        </p:txBody>
      </p:sp>
      <p:sp>
        <p:nvSpPr>
          <p:cNvPr id="59394" name="Content Placeholder 2">
            <a:extLst>
              <a:ext uri="{FF2B5EF4-FFF2-40B4-BE49-F238E27FC236}">
                <a16:creationId xmlns:a16="http://schemas.microsoft.com/office/drawing/2014/main" id="{CB80C0CD-2401-472F-97BD-CA3B1A9A738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tr-TR" sz="2400" i="1" dirty="0"/>
              <a:t>P</a:t>
            </a:r>
            <a:r>
              <a:rPr lang="en-US" altLang="tr-TR" sz="2400" baseline="-25000" dirty="0"/>
              <a:t>0</a:t>
            </a:r>
            <a:r>
              <a:rPr lang="tr-TR" altLang="tr-TR" sz="2400" dirty="0"/>
              <a:t> ile başlayan bu algoritma aşağıdaki gibidir: </a:t>
            </a:r>
            <a:endParaRPr lang="en-US" altLang="tr-TR" sz="2400" dirty="0"/>
          </a:p>
          <a:p>
            <a:pPr marL="857250" lvl="1" indent="-457200">
              <a:buFontTx/>
              <a:buAutoNum type="arabicPeriod"/>
            </a:pPr>
            <a:r>
              <a:rPr lang="en-US" altLang="tr-TR" sz="2000" i="1" dirty="0"/>
              <a:t>P</a:t>
            </a:r>
            <a:r>
              <a:rPr lang="en-US" altLang="tr-TR" sz="2000" baseline="-25000" dirty="0"/>
              <a:t>0</a:t>
            </a:r>
            <a:r>
              <a:rPr lang="en-US" altLang="tr-TR" sz="2000" dirty="0"/>
              <a:t> </a:t>
            </a:r>
            <a:r>
              <a:rPr lang="tr-TR" altLang="tr-TR" sz="2000" dirty="0"/>
              <a:t>sonlanıp,</a:t>
            </a:r>
            <a:r>
              <a:rPr lang="en-US" altLang="tr-TR" sz="2000" dirty="0"/>
              <a:t> </a:t>
            </a:r>
            <a:r>
              <a:rPr lang="en-US" altLang="tr-TR" sz="2000" i="1" dirty="0"/>
              <a:t>P</a:t>
            </a:r>
            <a:r>
              <a:rPr lang="en-US" altLang="tr-TR" sz="2000" baseline="-25000" dirty="0"/>
              <a:t>1</a:t>
            </a:r>
            <a:r>
              <a:rPr lang="tr-TR" altLang="tr-TR" sz="2000" dirty="0"/>
              <a:t> için beyaz bir jeton hazırlayınca beyazlatılır. </a:t>
            </a:r>
            <a:endParaRPr lang="en-US" altLang="tr-TR" sz="2000" dirty="0"/>
          </a:p>
          <a:p>
            <a:pPr marL="857250" lvl="1" indent="-457200">
              <a:buFontTx/>
              <a:buAutoNum type="arabicPeriod"/>
            </a:pPr>
            <a:r>
              <a:rPr lang="tr-TR" altLang="tr-TR" sz="2000" dirty="0"/>
              <a:t>Her süreç sonlandığında jeton bir süreçten sonrakine geçer</a:t>
            </a:r>
            <a:r>
              <a:rPr lang="en-US" altLang="tr-TR" sz="2000" dirty="0"/>
              <a:t>, </a:t>
            </a:r>
            <a:r>
              <a:rPr lang="tr-TR" altLang="tr-TR" sz="2000" dirty="0"/>
              <a:t>fakat</a:t>
            </a:r>
            <a:r>
              <a:rPr lang="en-US" altLang="tr-TR" sz="2000" dirty="0"/>
              <a:t> </a:t>
            </a:r>
            <a:r>
              <a:rPr lang="tr-TR" altLang="tr-TR" sz="2000" dirty="0"/>
              <a:t>jeton rengi</a:t>
            </a:r>
            <a:r>
              <a:rPr lang="en-US" altLang="tr-TR" sz="2000" dirty="0"/>
              <a:t> </a:t>
            </a:r>
            <a:r>
              <a:rPr lang="tr-TR" altLang="tr-TR" sz="2000" dirty="0"/>
              <a:t>değişmesi gerekir. </a:t>
            </a:r>
            <a:r>
              <a:rPr lang="en-US" altLang="tr-TR" sz="2000" i="1" dirty="0"/>
              <a:t>P</a:t>
            </a:r>
            <a:r>
              <a:rPr lang="en-US" altLang="tr-TR" sz="2000" i="1" baseline="-25000" dirty="0"/>
              <a:t>i</a:t>
            </a:r>
            <a:r>
              <a:rPr lang="en-US" altLang="tr-TR" sz="2000" dirty="0"/>
              <a:t> </a:t>
            </a:r>
            <a:r>
              <a:rPr lang="tr-TR" altLang="tr-TR" sz="2000" dirty="0"/>
              <a:t>bir işi zincirde kendinden önceki bir</a:t>
            </a:r>
            <a:r>
              <a:rPr lang="en-US" altLang="tr-TR" sz="2000" dirty="0"/>
              <a:t> </a:t>
            </a:r>
            <a:r>
              <a:rPr lang="en-US" altLang="tr-TR" sz="2000" i="1" dirty="0"/>
              <a:t>P</a:t>
            </a:r>
            <a:r>
              <a:rPr lang="en-US" altLang="tr-TR" sz="2000" i="1" baseline="-25000" dirty="0"/>
              <a:t>j</a:t>
            </a:r>
            <a:r>
              <a:rPr lang="en-US" altLang="tr-TR" sz="2000" i="1" dirty="0"/>
              <a:t> </a:t>
            </a:r>
            <a:r>
              <a:rPr lang="tr-TR" altLang="tr-TR" sz="2000" i="1" dirty="0"/>
              <a:t>'</a:t>
            </a:r>
            <a:r>
              <a:rPr lang="tr-TR" altLang="tr-TR" sz="2000" dirty="0"/>
              <a:t>ye aktarırsa</a:t>
            </a:r>
            <a:r>
              <a:rPr lang="tr-TR" altLang="tr-TR" sz="2000" i="1" dirty="0"/>
              <a:t> </a:t>
            </a:r>
            <a:r>
              <a:rPr lang="tr-TR" altLang="tr-TR" sz="2000" dirty="0"/>
              <a:t>(</a:t>
            </a:r>
            <a:r>
              <a:rPr lang="en-US" altLang="tr-TR" sz="2000" i="1" dirty="0"/>
              <a:t>j </a:t>
            </a:r>
            <a:r>
              <a:rPr lang="en-US" altLang="tr-TR" sz="2000" dirty="0"/>
              <a:t>&lt; </a:t>
            </a:r>
            <a:r>
              <a:rPr lang="en-US" altLang="tr-TR" sz="2000" i="1" dirty="0"/>
              <a:t>i</a:t>
            </a:r>
            <a:r>
              <a:rPr lang="tr-TR" altLang="tr-TR" sz="2000" dirty="0"/>
              <a:t>) sürecin rengi siyah olur.</a:t>
            </a:r>
            <a:r>
              <a:rPr lang="en-US" altLang="tr-TR" sz="2000" dirty="0"/>
              <a:t> </a:t>
            </a:r>
            <a:r>
              <a:rPr lang="tr-TR" altLang="tr-TR" sz="2000" dirty="0"/>
              <a:t>Tersi durumlarda sürecin rengi beyaz kalır</a:t>
            </a:r>
            <a:r>
              <a:rPr lang="en-US" altLang="tr-TR" sz="2000" dirty="0"/>
              <a:t>. </a:t>
            </a:r>
            <a:r>
              <a:rPr lang="tr-TR" altLang="tr-TR" sz="2000" dirty="0"/>
              <a:t>Bir siyah süreç</a:t>
            </a:r>
            <a:r>
              <a:rPr lang="en-US" altLang="tr-TR" sz="2000" dirty="0"/>
              <a:t> </a:t>
            </a:r>
            <a:r>
              <a:rPr lang="tr-TR" altLang="tr-TR" sz="2000" dirty="0"/>
              <a:t>jetonu siyahlaştırır ve aktarır</a:t>
            </a:r>
            <a:r>
              <a:rPr lang="en-US" altLang="tr-TR" sz="2000" dirty="0"/>
              <a:t>. </a:t>
            </a:r>
            <a:r>
              <a:rPr lang="tr-TR" altLang="tr-TR" sz="2000" dirty="0"/>
              <a:t>Beyaz süreçler jeton ne renkse aynen aktarır</a:t>
            </a:r>
            <a:r>
              <a:rPr lang="en-US" altLang="tr-TR" sz="2000" dirty="0"/>
              <a:t>. </a:t>
            </a:r>
            <a:r>
              <a:rPr lang="en-US" altLang="tr-TR" sz="2000" i="1" dirty="0"/>
              <a:t>P</a:t>
            </a:r>
            <a:r>
              <a:rPr lang="en-US" altLang="tr-TR" sz="2000" i="1" baseline="-25000" dirty="0"/>
              <a:t>i</a:t>
            </a:r>
            <a:r>
              <a:rPr lang="en-US" altLang="tr-TR" sz="2000" i="1" dirty="0"/>
              <a:t> </a:t>
            </a:r>
            <a:r>
              <a:rPr lang="tr-TR" altLang="tr-TR" sz="2000" dirty="0"/>
              <a:t>işi bitince bir jeton aktarır, sonra da</a:t>
            </a:r>
            <a:r>
              <a:rPr lang="en-US" altLang="tr-TR" sz="2000" dirty="0"/>
              <a:t> </a:t>
            </a:r>
            <a:r>
              <a:rPr lang="tr-TR" altLang="tr-TR" sz="2000" dirty="0"/>
              <a:t>beyazlaşır.</a:t>
            </a:r>
            <a:r>
              <a:rPr lang="en-US" altLang="tr-TR" sz="2000" dirty="0"/>
              <a:t> </a:t>
            </a:r>
            <a:r>
              <a:rPr lang="en-US" altLang="tr-TR" sz="2000" i="1" dirty="0"/>
              <a:t>P</a:t>
            </a:r>
            <a:r>
              <a:rPr lang="en-US" altLang="tr-TR" sz="2000" i="1" baseline="-25000" dirty="0"/>
              <a:t>n</a:t>
            </a:r>
            <a:r>
              <a:rPr lang="en-US" altLang="tr-TR" sz="2000" baseline="-25000" dirty="0"/>
              <a:t>-1</a:t>
            </a:r>
            <a:r>
              <a:rPr lang="en-US" altLang="tr-TR" sz="2000" dirty="0"/>
              <a:t> </a:t>
            </a:r>
            <a:r>
              <a:rPr lang="tr-TR" altLang="tr-TR" sz="2000" dirty="0"/>
              <a:t>jetonu</a:t>
            </a:r>
            <a:r>
              <a:rPr lang="en-US" altLang="tr-TR" sz="2000" dirty="0"/>
              <a:t> </a:t>
            </a:r>
            <a:r>
              <a:rPr lang="en-US" altLang="tr-TR" sz="2000" i="1" dirty="0"/>
              <a:t>P</a:t>
            </a:r>
            <a:r>
              <a:rPr lang="en-US" altLang="tr-TR" sz="2000" baseline="-25000" dirty="0"/>
              <a:t>0</a:t>
            </a:r>
            <a:r>
              <a:rPr lang="tr-TR" altLang="tr-TR" sz="2000" dirty="0"/>
              <a:t> 'a aktaracaktır.</a:t>
            </a:r>
            <a:endParaRPr lang="en-US" altLang="tr-TR" sz="2000" dirty="0"/>
          </a:p>
          <a:p>
            <a:pPr marL="857250" lvl="1" indent="-457200">
              <a:buFontTx/>
              <a:buAutoNum type="arabicPeriod"/>
            </a:pPr>
            <a:r>
              <a:rPr lang="en-US" altLang="tr-TR" sz="2000" i="1" dirty="0"/>
              <a:t>P</a:t>
            </a:r>
            <a:r>
              <a:rPr lang="en-US" altLang="tr-TR" sz="2000" baseline="-25000" dirty="0"/>
              <a:t>0</a:t>
            </a:r>
            <a:r>
              <a:rPr lang="en-US" altLang="tr-TR" sz="2000" dirty="0"/>
              <a:t> </a:t>
            </a:r>
            <a:r>
              <a:rPr lang="tr-TR" altLang="tr-TR" sz="2000" dirty="0"/>
              <a:t>siyah jeton aldığında</a:t>
            </a:r>
            <a:r>
              <a:rPr lang="en-US" altLang="tr-TR" sz="2000" dirty="0"/>
              <a:t>, </a:t>
            </a:r>
            <a:r>
              <a:rPr lang="tr-TR" altLang="tr-TR" sz="2000" dirty="0"/>
              <a:t>bunu beyazlatır.</a:t>
            </a:r>
            <a:r>
              <a:rPr lang="en-US" altLang="tr-TR" sz="2000" dirty="0"/>
              <a:t> </a:t>
            </a:r>
            <a:r>
              <a:rPr lang="tr-TR" altLang="tr-TR" sz="2000" dirty="0"/>
              <a:t>Beyaz jeton alırsa da</a:t>
            </a:r>
            <a:r>
              <a:rPr lang="en-US" altLang="tr-TR" sz="2000" dirty="0"/>
              <a:t> </a:t>
            </a:r>
            <a:r>
              <a:rPr lang="tr-TR" altLang="tr-TR" sz="2000" dirty="0"/>
              <a:t>(jeton dolaşıp geri gelmiştir) tüm süreçlerin sonlandığını anlar</a:t>
            </a:r>
            <a:r>
              <a:rPr lang="en-US" altLang="tr-TR" sz="2000" dirty="0"/>
              <a:t>.</a:t>
            </a:r>
          </a:p>
          <a:p>
            <a:r>
              <a:rPr lang="tr-TR" altLang="tr-TR" sz="2400" dirty="0"/>
              <a:t>Her iki zincir algoritmasında</a:t>
            </a:r>
            <a:r>
              <a:rPr lang="en-US" altLang="tr-TR" sz="2400" dirty="0"/>
              <a:t>,</a:t>
            </a:r>
            <a:r>
              <a:rPr lang="tr-TR" altLang="tr-TR" sz="2400" dirty="0"/>
              <a:t> genel sonlanma için</a:t>
            </a:r>
            <a:r>
              <a:rPr lang="en-US" altLang="tr-TR" sz="2400" dirty="0"/>
              <a:t> </a:t>
            </a:r>
            <a:r>
              <a:rPr lang="en-US" altLang="tr-TR" sz="2400" i="1" dirty="0"/>
              <a:t>P</a:t>
            </a:r>
            <a:r>
              <a:rPr lang="en-US" altLang="tr-TR" sz="2400" baseline="-25000" dirty="0"/>
              <a:t>0</a:t>
            </a:r>
            <a:r>
              <a:rPr lang="en-US" altLang="tr-TR" sz="2400" dirty="0"/>
              <a:t> </a:t>
            </a:r>
            <a:r>
              <a:rPr lang="tr-TR" altLang="tr-TR" sz="2400" dirty="0"/>
              <a:t>merkez noktası olmaktadır.</a:t>
            </a:r>
            <a:r>
              <a:rPr lang="en-US" altLang="tr-TR" sz="2400" dirty="0"/>
              <a:t> </a:t>
            </a:r>
            <a:r>
              <a:rPr lang="tr-TR" altLang="tr-TR" sz="2400" dirty="0"/>
              <a:t>Her isteğe bir ACK sinyali üretildiği varsayılmıştır</a:t>
            </a:r>
            <a:r>
              <a:rPr lang="en-US" altLang="tr-TR" sz="24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6BC48-BA22-4528-A426-1C74CC9BC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48</a:t>
            </a:fld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2D8C7-1F5D-45E0-A38D-0BBADC328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Önceki Süreçlere İş Aktarımı</a:t>
            </a:r>
          </a:p>
        </p:txBody>
      </p:sp>
      <p:pic>
        <p:nvPicPr>
          <p:cNvPr id="60420" name="Picture 5">
            <a:extLst>
              <a:ext uri="{FF2B5EF4-FFF2-40B4-BE49-F238E27FC236}">
                <a16:creationId xmlns:a16="http://schemas.microsoft.com/office/drawing/2014/main" id="{B2D422A2-35C5-4329-ADDA-29F1033E5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95450"/>
            <a:ext cx="85725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1" name="TextBox 4">
            <a:extLst>
              <a:ext uri="{FF2B5EF4-FFF2-40B4-BE49-F238E27FC236}">
                <a16:creationId xmlns:a16="http://schemas.microsoft.com/office/drawing/2014/main" id="{5822EF56-7C28-4C80-8309-C1456F9CE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1685925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1800" dirty="0"/>
              <a:t>İş</a:t>
            </a:r>
            <a:endParaRPr lang="tr-TR" altLang="tr-TR" sz="1800" baseline="-25000" dirty="0"/>
          </a:p>
        </p:txBody>
      </p:sp>
      <p:grpSp>
        <p:nvGrpSpPr>
          <p:cNvPr id="60422" name="Group 6">
            <a:extLst>
              <a:ext uri="{FF2B5EF4-FFF2-40B4-BE49-F238E27FC236}">
                <a16:creationId xmlns:a16="http://schemas.microsoft.com/office/drawing/2014/main" id="{3E60B7B2-B592-4C53-AAE5-FBFEBAB7C789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4305300"/>
            <a:ext cx="8572500" cy="2095500"/>
            <a:chOff x="266700" y="3810000"/>
            <a:chExt cx="8572500" cy="2095500"/>
          </a:xfrm>
        </p:grpSpPr>
        <p:pic>
          <p:nvPicPr>
            <p:cNvPr id="60436" name="Picture 5">
              <a:extLst>
                <a:ext uri="{FF2B5EF4-FFF2-40B4-BE49-F238E27FC236}">
                  <a16:creationId xmlns:a16="http://schemas.microsoft.com/office/drawing/2014/main" id="{736F619E-890D-4804-8532-1896841642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-6000" contras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" y="3810000"/>
              <a:ext cx="8572500" cy="209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0437" name="Oval 1">
              <a:extLst>
                <a:ext uri="{FF2B5EF4-FFF2-40B4-BE49-F238E27FC236}">
                  <a16:creationId xmlns:a16="http://schemas.microsoft.com/office/drawing/2014/main" id="{C9107E3F-160C-4A69-95C7-7BDAE9972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4800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tr-TR" altLang="tr-TR" sz="2400" dirty="0"/>
            </a:p>
          </p:txBody>
        </p:sp>
        <p:sp>
          <p:nvSpPr>
            <p:cNvPr id="4" name="Arc 3">
              <a:extLst>
                <a:ext uri="{FF2B5EF4-FFF2-40B4-BE49-F238E27FC236}">
                  <a16:creationId xmlns:a16="http://schemas.microsoft.com/office/drawing/2014/main" id="{84D34FC4-0C77-411B-BFE8-AB1D9EFCDEC6}"/>
                </a:ext>
              </a:extLst>
            </p:cNvPr>
            <p:cNvSpPr/>
            <p:nvPr/>
          </p:nvSpPr>
          <p:spPr bwMode="auto">
            <a:xfrm flipH="1">
              <a:off x="1474788" y="4572000"/>
              <a:ext cx="533400" cy="304800"/>
            </a:xfrm>
            <a:prstGeom prst="arc">
              <a:avLst>
                <a:gd name="adj1" fmla="val 12799874"/>
                <a:gd name="adj2" fmla="val 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endParaRPr lang="tr-TR" dirty="0">
                <a:latin typeface="Arial" charset="0"/>
                <a:cs typeface="+mn-cs"/>
              </a:endParaRPr>
            </a:p>
          </p:txBody>
        </p:sp>
        <p:sp>
          <p:nvSpPr>
            <p:cNvPr id="60439" name="Oval 7">
              <a:extLst>
                <a:ext uri="{FF2B5EF4-FFF2-40B4-BE49-F238E27FC236}">
                  <a16:creationId xmlns:a16="http://schemas.microsoft.com/office/drawing/2014/main" id="{EF5DBFC8-E53A-4F29-9890-956056C80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584" y="4498732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tr-TR" altLang="tr-TR" sz="2400" dirty="0"/>
            </a:p>
          </p:txBody>
        </p:sp>
        <p:sp>
          <p:nvSpPr>
            <p:cNvPr id="60440" name="Oval 10">
              <a:extLst>
                <a:ext uri="{FF2B5EF4-FFF2-40B4-BE49-F238E27FC236}">
                  <a16:creationId xmlns:a16="http://schemas.microsoft.com/office/drawing/2014/main" id="{28F6E87C-8046-4DB4-8B9E-D4193E0AF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8960" y="4454768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tr-TR" altLang="tr-TR" sz="2400" dirty="0"/>
            </a:p>
          </p:txBody>
        </p:sp>
      </p:grpSp>
      <p:sp>
        <p:nvSpPr>
          <p:cNvPr id="60423" name="Oval 4">
            <a:extLst>
              <a:ext uri="{FF2B5EF4-FFF2-40B4-BE49-F238E27FC236}">
                <a16:creationId xmlns:a16="http://schemas.microsoft.com/office/drawing/2014/main" id="{4CF59C10-F151-49E3-8DE6-C23FBAF2C954}"/>
              </a:ext>
            </a:extLst>
          </p:cNvPr>
          <p:cNvSpPr>
            <a:spLocks noChangeAspect="1"/>
          </p:cNvSpPr>
          <p:nvPr/>
        </p:nvSpPr>
        <p:spPr bwMode="auto">
          <a:xfrm>
            <a:off x="4875213" y="2447925"/>
            <a:ext cx="792162" cy="719138"/>
          </a:xfrm>
          <a:prstGeom prst="ellipse">
            <a:avLst/>
          </a:prstGeom>
          <a:solidFill>
            <a:schemeClr val="tx1">
              <a:alpha val="30196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5E804A-E9A8-4F8B-844D-7438992F2BF6}"/>
              </a:ext>
            </a:extLst>
          </p:cNvPr>
          <p:cNvSpPr/>
          <p:nvPr/>
        </p:nvSpPr>
        <p:spPr bwMode="auto">
          <a:xfrm>
            <a:off x="3352800" y="1447800"/>
            <a:ext cx="171450" cy="520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tr-TR" dirty="0">
              <a:latin typeface="Arial" charset="0"/>
              <a:cs typeface="+mn-cs"/>
            </a:endParaRPr>
          </a:p>
        </p:txBody>
      </p:sp>
      <p:sp>
        <p:nvSpPr>
          <p:cNvPr id="60425" name="Rectangle 13">
            <a:extLst>
              <a:ext uri="{FF2B5EF4-FFF2-40B4-BE49-F238E27FC236}">
                <a16:creationId xmlns:a16="http://schemas.microsoft.com/office/drawing/2014/main" id="{13C48979-5F86-409C-B15D-B6DFCE723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213100"/>
            <a:ext cx="171450" cy="5207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0426" name="Rectangle 15">
            <a:extLst>
              <a:ext uri="{FF2B5EF4-FFF2-40B4-BE49-F238E27FC236}">
                <a16:creationId xmlns:a16="http://schemas.microsoft.com/office/drawing/2014/main" id="{D8FE41B5-6250-4210-AC89-825E9B7A1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200400"/>
            <a:ext cx="171450" cy="838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0427" name="Rectangle 16">
            <a:extLst>
              <a:ext uri="{FF2B5EF4-FFF2-40B4-BE49-F238E27FC236}">
                <a16:creationId xmlns:a16="http://schemas.microsoft.com/office/drawing/2014/main" id="{36227130-CA7F-498B-990C-3AD745D13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188" y="4194175"/>
            <a:ext cx="658812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0428" name="Rectangle 17">
            <a:extLst>
              <a:ext uri="{FF2B5EF4-FFF2-40B4-BE49-F238E27FC236}">
                <a16:creationId xmlns:a16="http://schemas.microsoft.com/office/drawing/2014/main" id="{2DE2A9F2-F3B1-423D-85D7-2985985DD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91000"/>
            <a:ext cx="538163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7B4500-96C1-442A-8BA6-65C0B0586AA5}"/>
              </a:ext>
            </a:extLst>
          </p:cNvPr>
          <p:cNvSpPr/>
          <p:nvPr/>
        </p:nvSpPr>
        <p:spPr bwMode="auto">
          <a:xfrm>
            <a:off x="5181600" y="3733800"/>
            <a:ext cx="171450" cy="520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tr-TR" dirty="0">
              <a:latin typeface="Arial" charset="0"/>
              <a:cs typeface="+mn-cs"/>
            </a:endParaRPr>
          </a:p>
        </p:txBody>
      </p:sp>
      <p:sp>
        <p:nvSpPr>
          <p:cNvPr id="60430" name="Rectangle 18">
            <a:extLst>
              <a:ext uri="{FF2B5EF4-FFF2-40B4-BE49-F238E27FC236}">
                <a16:creationId xmlns:a16="http://schemas.microsoft.com/office/drawing/2014/main" id="{DF2A90EF-C05B-49B3-B791-546D47E6A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1688" y="4191000"/>
            <a:ext cx="1687512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0431" name="Rectangle 19">
            <a:extLst>
              <a:ext uri="{FF2B5EF4-FFF2-40B4-BE49-F238E27FC236}">
                <a16:creationId xmlns:a16="http://schemas.microsoft.com/office/drawing/2014/main" id="{C6318921-7637-48F6-B21A-D50F7CAF7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0" y="4616450"/>
            <a:ext cx="403225" cy="390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0432" name="Rectangle 20">
            <a:extLst>
              <a:ext uri="{FF2B5EF4-FFF2-40B4-BE49-F238E27FC236}">
                <a16:creationId xmlns:a16="http://schemas.microsoft.com/office/drawing/2014/main" id="{3D217D67-AD8E-4D5D-B532-F778457A4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5513" y="4606925"/>
            <a:ext cx="404812" cy="390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0C0F100-7C4C-4432-B2A2-7289CE0EAF17}"/>
              </a:ext>
            </a:extLst>
          </p:cNvPr>
          <p:cNvSpPr/>
          <p:nvPr/>
        </p:nvSpPr>
        <p:spPr bwMode="auto">
          <a:xfrm flipH="1">
            <a:off x="1524000" y="2435225"/>
            <a:ext cx="533400" cy="304800"/>
          </a:xfrm>
          <a:prstGeom prst="arc">
            <a:avLst>
              <a:gd name="adj1" fmla="val 12799874"/>
              <a:gd name="adj2" fmla="val 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tr-TR" dirty="0">
              <a:latin typeface="Arial" charset="0"/>
              <a:cs typeface="+mn-cs"/>
            </a:endParaRPr>
          </a:p>
        </p:txBody>
      </p:sp>
      <p:sp>
        <p:nvSpPr>
          <p:cNvPr id="60434" name="Oval 22">
            <a:extLst>
              <a:ext uri="{FF2B5EF4-FFF2-40B4-BE49-F238E27FC236}">
                <a16:creationId xmlns:a16="http://schemas.microsoft.com/office/drawing/2014/main" id="{6678B2BC-5419-413B-BBE4-8B7ADA773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2362200"/>
            <a:ext cx="152400" cy="1524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0435" name="Oval 23">
            <a:extLst>
              <a:ext uri="{FF2B5EF4-FFF2-40B4-BE49-F238E27FC236}">
                <a16:creationId xmlns:a16="http://schemas.microsoft.com/office/drawing/2014/main" id="{0BB6AA14-6810-4012-979A-7DB744603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046663"/>
            <a:ext cx="152400" cy="1524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E32C1-20D3-40BA-AFB8-CC3C40C0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49</a:t>
            </a:fld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2B287-4338-4F2D-A104-E41EEEF1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375608"/>
            <a:ext cx="2126304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93658F-4C97-480C-BB4A-95C3DB1B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Orbit Downloader </a:t>
            </a:r>
            <a:br>
              <a:rPr lang="tr-TR" dirty="0"/>
            </a:br>
            <a:r>
              <a:rPr lang="tr-TR" sz="2800" dirty="0"/>
              <a:t>(Round Robin kullanır)</a:t>
            </a:r>
          </a:p>
        </p:txBody>
      </p:sp>
      <p:pic>
        <p:nvPicPr>
          <p:cNvPr id="18437" name="Picture 2">
            <a:extLst>
              <a:ext uri="{FF2B5EF4-FFF2-40B4-BE49-F238E27FC236}">
                <a16:creationId xmlns:a16="http://schemas.microsoft.com/office/drawing/2014/main" id="{915982CD-CAC3-44B2-8B77-EC8F084F9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84784"/>
            <a:ext cx="76612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Box 4">
            <a:extLst>
              <a:ext uri="{FF2B5EF4-FFF2-40B4-BE49-F238E27FC236}">
                <a16:creationId xmlns:a16="http://schemas.microsoft.com/office/drawing/2014/main" id="{56DB66FB-D319-4E18-BF39-B76EED04E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717059"/>
            <a:ext cx="533876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İşi biten süreç diğerlerine yardım eder</a:t>
            </a:r>
          </a:p>
        </p:txBody>
      </p:sp>
      <p:cxnSp>
        <p:nvCxnSpPr>
          <p:cNvPr id="18439" name="Straight Arrow Connector 6">
            <a:extLst>
              <a:ext uri="{FF2B5EF4-FFF2-40B4-BE49-F238E27FC236}">
                <a16:creationId xmlns:a16="http://schemas.microsoft.com/office/drawing/2014/main" id="{8345BEA3-24A1-4800-AAC1-3568891332B1}"/>
              </a:ext>
            </a:extLst>
          </p:cNvPr>
          <p:cNvCxnSpPr>
            <a:cxnSpLocks noChangeShapeType="1"/>
            <a:stCxn id="18438" idx="0"/>
          </p:cNvCxnSpPr>
          <p:nvPr/>
        </p:nvCxnSpPr>
        <p:spPr bwMode="auto">
          <a:xfrm flipH="1" flipV="1">
            <a:off x="5029200" y="4227984"/>
            <a:ext cx="1068388" cy="1489075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50F0B-2F32-476A-86DD-45509BB4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Ağaç Algoritması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D95F6-F114-4D4A-B7E2-8D0E0D5FD0C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Tanımlanan yerel hareketler çeşitli yapılara, özellikle de ağaç yapısına uygulanabilir. Sonlanan süreçler üstteki süreçleri de sonlandırmak için kullanılır.</a:t>
            </a:r>
            <a:br>
              <a:rPr lang="tr-TR" dirty="0"/>
            </a:br>
            <a:endParaRPr lang="tr-TR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E3C5508-8BDE-45D3-919D-9A96C88D6543}"/>
              </a:ext>
            </a:extLst>
          </p:cNvPr>
          <p:cNvGrpSpPr/>
          <p:nvPr/>
        </p:nvGrpSpPr>
        <p:grpSpPr>
          <a:xfrm>
            <a:off x="1335088" y="2762969"/>
            <a:ext cx="6913562" cy="3762375"/>
            <a:chOff x="1335088" y="2762969"/>
            <a:chExt cx="6913562" cy="3762375"/>
          </a:xfrm>
        </p:grpSpPr>
        <p:pic>
          <p:nvPicPr>
            <p:cNvPr id="61443" name="Picture 4">
              <a:extLst>
                <a:ext uri="{FF2B5EF4-FFF2-40B4-BE49-F238E27FC236}">
                  <a16:creationId xmlns:a16="http://schemas.microsoft.com/office/drawing/2014/main" id="{72FFF960-63AC-4637-88C8-C622A83905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-6000" contras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2762969"/>
              <a:ext cx="6877050" cy="3762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445" name="TextBox 4">
              <a:extLst>
                <a:ext uri="{FF2B5EF4-FFF2-40B4-BE49-F238E27FC236}">
                  <a16:creationId xmlns:a16="http://schemas.microsoft.com/office/drawing/2014/main" id="{CDBA31A8-BBBF-4D90-988C-54E86963AA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4210769"/>
              <a:ext cx="1371600" cy="369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tr-TR" altLang="tr-TR" sz="1800" dirty="0"/>
                <a:t>Sonlandı</a:t>
              </a:r>
              <a:endParaRPr lang="tr-TR" altLang="tr-TR" sz="1800" baseline="-25000" dirty="0"/>
            </a:p>
          </p:txBody>
        </p:sp>
        <p:sp>
          <p:nvSpPr>
            <p:cNvPr id="61446" name="TextBox 5">
              <a:extLst>
                <a:ext uri="{FF2B5EF4-FFF2-40B4-BE49-F238E27FC236}">
                  <a16:creationId xmlns:a16="http://schemas.microsoft.com/office/drawing/2014/main" id="{EFD95AC1-A0F6-46E4-A681-C3E3D8A5FC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5088" y="5941144"/>
              <a:ext cx="1371600" cy="369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tr-TR" altLang="tr-TR" sz="1800" dirty="0"/>
                <a:t>Sonlandı</a:t>
              </a:r>
              <a:endParaRPr lang="tr-TR" altLang="tr-TR" sz="1800" baseline="-25000" dirty="0"/>
            </a:p>
          </p:txBody>
        </p:sp>
        <p:sp>
          <p:nvSpPr>
            <p:cNvPr id="61447" name="TextBox 6">
              <a:extLst>
                <a:ext uri="{FF2B5EF4-FFF2-40B4-BE49-F238E27FC236}">
                  <a16:creationId xmlns:a16="http://schemas.microsoft.com/office/drawing/2014/main" id="{126DC485-E05C-4C97-B0EF-5AF8D855C4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400" y="5545857"/>
              <a:ext cx="1371600" cy="369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tr-TR" altLang="tr-TR" sz="1800" dirty="0"/>
                <a:t>Sonlandı</a:t>
              </a:r>
              <a:endParaRPr lang="tr-TR" altLang="tr-TR" sz="1800" baseline="-25000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C3C91E-5F53-46F3-8001-72047AA0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50</a:t>
            </a:fld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4FAE9-EF32-4EC4-92A8-B4049136C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dirty="0"/>
              <a:t>Sabitlenmiş Enerjili</a:t>
            </a:r>
            <a:r>
              <a:rPr lang="en-US" sz="3600" dirty="0"/>
              <a:t> </a:t>
            </a:r>
            <a:r>
              <a:rPr lang="tr-TR" sz="3600" dirty="0"/>
              <a:t>Dağıtık</a:t>
            </a:r>
            <a:r>
              <a:rPr lang="en-US" sz="3600" dirty="0"/>
              <a:t> </a:t>
            </a:r>
            <a:r>
              <a:rPr lang="tr-TR" sz="3600" dirty="0"/>
              <a:t>Sonlama</a:t>
            </a:r>
            <a:r>
              <a:rPr lang="en-US" sz="3600" dirty="0"/>
              <a:t> </a:t>
            </a:r>
            <a:r>
              <a:rPr lang="tr-TR" sz="3600" dirty="0"/>
              <a:t>Algoritması</a:t>
            </a:r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D4D8A576-231C-47CC-AE1D-285EFF950CB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400" dirty="0"/>
              <a:t>Sistem içinde "enerji" ismi verilen sabit bir değer vardır:</a:t>
            </a:r>
            <a:endParaRPr lang="en-US" altLang="tr-TR" sz="2400" dirty="0"/>
          </a:p>
          <a:p>
            <a:pPr lvl="1"/>
            <a:r>
              <a:rPr lang="tr-TR" altLang="tr-TR" sz="2000" dirty="0"/>
              <a:t>Sistem tüm enerjisi kök süreçte olacak şekilde başlatılır.</a:t>
            </a:r>
            <a:endParaRPr lang="en-US" altLang="tr-TR" sz="2000" dirty="0"/>
          </a:p>
          <a:p>
            <a:pPr lvl="1"/>
            <a:r>
              <a:rPr lang="tr-TR" altLang="tr-TR" sz="2000" dirty="0"/>
              <a:t>Kök</a:t>
            </a:r>
            <a:r>
              <a:rPr lang="en-US" altLang="tr-TR" sz="2000" dirty="0"/>
              <a:t> </a:t>
            </a:r>
            <a:r>
              <a:rPr lang="tr-TR" altLang="tr-TR" sz="2000" dirty="0"/>
              <a:t>süreç, işlerle birlikte bir miktar enerjiyi iş talep eden diğer süreçlere geçirir</a:t>
            </a:r>
            <a:r>
              <a:rPr lang="en-US" altLang="tr-TR" sz="2000" dirty="0"/>
              <a:t>.</a:t>
            </a:r>
          </a:p>
          <a:p>
            <a:pPr lvl="1"/>
            <a:r>
              <a:rPr lang="tr-TR" altLang="tr-TR" sz="2000" dirty="0"/>
              <a:t>Eğer bu süreçler iş istekleri alırsa</a:t>
            </a:r>
            <a:r>
              <a:rPr lang="en-US" altLang="tr-TR" sz="2000" dirty="0"/>
              <a:t>, </a:t>
            </a:r>
            <a:r>
              <a:rPr lang="tr-TR" altLang="tr-TR" sz="2000" dirty="0"/>
              <a:t>enerjisini bölerek</a:t>
            </a:r>
            <a:r>
              <a:rPr lang="en-US" altLang="tr-TR" sz="2000" dirty="0"/>
              <a:t> </a:t>
            </a:r>
            <a:r>
              <a:rPr lang="tr-TR" altLang="tr-TR" sz="2000" dirty="0"/>
              <a:t>bu süreçlere</a:t>
            </a:r>
            <a:r>
              <a:rPr lang="en-US" altLang="tr-TR" sz="2000" dirty="0"/>
              <a:t> </a:t>
            </a:r>
            <a:r>
              <a:rPr lang="tr-TR" altLang="tr-TR" sz="2000" dirty="0"/>
              <a:t>aktarır</a:t>
            </a:r>
            <a:r>
              <a:rPr lang="en-US" altLang="tr-TR" sz="2000" dirty="0"/>
              <a:t>.</a:t>
            </a:r>
          </a:p>
          <a:p>
            <a:pPr lvl="1"/>
            <a:r>
              <a:rPr lang="tr-TR" altLang="tr-TR" sz="2000" dirty="0"/>
              <a:t>Süreç boşa çıkarsa</a:t>
            </a:r>
            <a:r>
              <a:rPr lang="en-US" altLang="tr-TR" sz="2000" dirty="0"/>
              <a:t>, </a:t>
            </a:r>
            <a:r>
              <a:rPr lang="tr-TR" altLang="tr-TR" sz="2000" dirty="0"/>
              <a:t>tuttuğu tüm enerjiyi</a:t>
            </a:r>
            <a:r>
              <a:rPr lang="en-US" altLang="tr-TR" sz="2000" dirty="0"/>
              <a:t> </a:t>
            </a:r>
            <a:r>
              <a:rPr lang="tr-TR" altLang="tr-TR" sz="2000" dirty="0"/>
              <a:t>iş aldığı sürece geri verir</a:t>
            </a:r>
            <a:r>
              <a:rPr lang="en-US" altLang="tr-TR" sz="2000" dirty="0"/>
              <a:t>.</a:t>
            </a:r>
          </a:p>
          <a:p>
            <a:pPr lvl="1"/>
            <a:r>
              <a:rPr lang="tr-TR" altLang="tr-TR" sz="2000" dirty="0"/>
              <a:t>Bir süreç dağıttığı tüm enerjiler geri gelene dek kendi enerjisini geri veremez</a:t>
            </a:r>
            <a:r>
              <a:rPr lang="en-US" altLang="tr-TR" sz="2000" dirty="0"/>
              <a:t>.</a:t>
            </a:r>
          </a:p>
          <a:p>
            <a:pPr lvl="1"/>
            <a:r>
              <a:rPr lang="tr-TR" altLang="tr-TR" sz="2000" dirty="0"/>
              <a:t>Kök süreçte tüm sistem enerjisi tekrar birikir ve kökün de işi biterse tüm süreçler ve genel sistem sonlanmış demektir</a:t>
            </a:r>
            <a:r>
              <a:rPr lang="en-US" altLang="tr-TR" sz="2000" dirty="0"/>
              <a:t>.</a:t>
            </a:r>
          </a:p>
          <a:p>
            <a:pPr lvl="1"/>
            <a:endParaRPr lang="tr-TR" altLang="tr-TR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AA1E5A-00C9-42D7-8B09-4BE5F671D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51</a:t>
            </a:fld>
            <a:endParaRPr lang="tr-T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B553E-52B1-424D-9CDB-ABA778674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Sabitlenmiş Enerjili</a:t>
            </a:r>
            <a:r>
              <a:rPr lang="en-US" dirty="0"/>
              <a:t> </a:t>
            </a:r>
            <a:r>
              <a:rPr lang="tr-TR" dirty="0"/>
              <a:t>Dağıtık</a:t>
            </a:r>
            <a:r>
              <a:rPr lang="en-US" dirty="0"/>
              <a:t> </a:t>
            </a:r>
            <a:r>
              <a:rPr lang="tr-TR" dirty="0"/>
              <a:t>Sonlama</a:t>
            </a:r>
            <a:r>
              <a:rPr lang="en-US" dirty="0"/>
              <a:t> </a:t>
            </a:r>
            <a:r>
              <a:rPr lang="tr-TR" dirty="0"/>
              <a:t>Algoritması</a:t>
            </a: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FF48B53F-692D-4FEF-B8AC-4C1A3B9A3FF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tr-TR" altLang="tr-TR" dirty="0"/>
              <a:t>En önemli dezavantajı</a:t>
            </a:r>
            <a:r>
              <a:rPr lang="en-US" altLang="tr-TR" dirty="0"/>
              <a:t> – </a:t>
            </a:r>
            <a:r>
              <a:rPr lang="tr-TR" altLang="tr-TR" dirty="0"/>
              <a:t>Enerji bölme işi</a:t>
            </a:r>
            <a:r>
              <a:rPr lang="en-US" altLang="tr-TR" dirty="0"/>
              <a:t> </a:t>
            </a:r>
            <a:r>
              <a:rPr lang="tr-TR" altLang="tr-TR" dirty="0"/>
              <a:t>sonlu bir hassasiyete sahiptir ve geri dönen</a:t>
            </a:r>
            <a:r>
              <a:rPr lang="en-US" altLang="tr-TR" dirty="0"/>
              <a:t> </a:t>
            </a:r>
            <a:r>
              <a:rPr lang="tr-TR" altLang="tr-TR" dirty="0"/>
              <a:t>enerjilerin toplamı orijinal değere eşit olmayacaktır</a:t>
            </a:r>
            <a:r>
              <a:rPr lang="en-US" altLang="tr-TR" dirty="0"/>
              <a:t>.</a:t>
            </a:r>
          </a:p>
          <a:p>
            <a:pPr>
              <a:spcBef>
                <a:spcPct val="0"/>
              </a:spcBef>
            </a:pPr>
            <a:endParaRPr lang="en-US" altLang="tr-TR" dirty="0"/>
          </a:p>
          <a:p>
            <a:pPr>
              <a:spcBef>
                <a:spcPct val="0"/>
              </a:spcBef>
            </a:pPr>
            <a:r>
              <a:rPr lang="tr-TR" altLang="tr-TR" dirty="0"/>
              <a:t>Ayrıca</a:t>
            </a:r>
            <a:r>
              <a:rPr lang="en-US" altLang="tr-TR" dirty="0"/>
              <a:t>, </a:t>
            </a:r>
            <a:r>
              <a:rPr lang="tr-TR" altLang="tr-TR" dirty="0"/>
              <a:t>enerjiyi sıfıra yaklaşana dek bölebiliyoruz</a:t>
            </a:r>
            <a:r>
              <a:rPr lang="en-US" altLang="tr-TR" dirty="0"/>
              <a:t>.</a:t>
            </a:r>
            <a:r>
              <a:rPr lang="tr-TR" altLang="tr-TR" dirty="0"/>
              <a:t> O noktadan sonra bölersek enerji sıfıra düşer.</a:t>
            </a:r>
            <a:endParaRPr lang="en-US" altLang="tr-TR" dirty="0"/>
          </a:p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FFDB6B-C337-496E-A0A3-85B4CB2C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52</a:t>
            </a:fld>
            <a:endParaRPr lang="tr-T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26F69-62BD-410B-B7D3-84AFCA399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600" dirty="0"/>
              <a:t>Yük Dengeleme / Sonlanma Tespiti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E813F-D6DD-4874-8D03-573BF9A54D2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tr-T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Örnek: En Kısa Yol Problemi</a:t>
            </a:r>
            <a:br>
              <a:rPr lang="tr-TR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altLang="tr-TR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defRPr/>
            </a:pPr>
            <a:r>
              <a:rPr lang="tr-TR" altLang="tr-TR" dirty="0"/>
              <a:t>Bir çizge (ing: </a:t>
            </a:r>
            <a:r>
              <a:rPr lang="tr-TR" altLang="tr-TR" i="1" dirty="0"/>
              <a:t>graph</a:t>
            </a:r>
            <a:r>
              <a:rPr lang="tr-TR" altLang="tr-TR" dirty="0"/>
              <a:t>) üzerinde iki nokta arasında en kısa uzaklığı bulur</a:t>
            </a:r>
            <a:r>
              <a:rPr lang="en-US" altLang="tr-TR" dirty="0"/>
              <a:t>.</a:t>
            </a:r>
            <a:endParaRPr lang="tr-TR" altLang="tr-TR" dirty="0"/>
          </a:p>
          <a:p>
            <a:pPr>
              <a:spcBef>
                <a:spcPct val="0"/>
              </a:spcBef>
              <a:defRPr/>
            </a:pPr>
            <a:r>
              <a:rPr lang="tr-TR" altLang="tr-TR" dirty="0"/>
              <a:t>Konuyu şöyle açıklayabiliriz</a:t>
            </a:r>
            <a:r>
              <a:rPr lang="en-US" altLang="tr-TR" dirty="0"/>
              <a:t>:</a:t>
            </a:r>
            <a:endParaRPr lang="tr-TR" altLang="tr-TR" dirty="0"/>
          </a:p>
          <a:p>
            <a:pPr lvl="1">
              <a:spcBef>
                <a:spcPct val="0"/>
              </a:spcBef>
              <a:defRPr/>
            </a:pPr>
            <a:r>
              <a:rPr lang="tr-TR" altLang="tr-TR" dirty="0"/>
              <a:t>Düğümler arası bağlarda ağırlık değerleri olan bir bağlı düğümler setinde,</a:t>
            </a:r>
            <a:r>
              <a:rPr lang="en-US" altLang="tr-TR" dirty="0"/>
              <a:t> </a:t>
            </a:r>
            <a:r>
              <a:rPr lang="tr-TR" altLang="tr-TR" dirty="0"/>
              <a:t>bir noktadan diğerine yol bulunurken geçilen yollardan en düşük toplam</a:t>
            </a:r>
            <a:r>
              <a:rPr lang="en-US" altLang="tr-TR" dirty="0"/>
              <a:t> </a:t>
            </a:r>
            <a:r>
              <a:rPr lang="tr-TR" altLang="tr-TR" dirty="0"/>
              <a:t>ağırlık elde edilmelidir</a:t>
            </a:r>
            <a:r>
              <a:rPr lang="en-US" altLang="tr-TR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3883A-89DC-4F9D-B358-D41407AB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53</a:t>
            </a:fld>
            <a:endParaRPr lang="tr-T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5EE0-D8C0-4DF8-BBA8-5B1EA711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dirty="0"/>
              <a:t>Örnek: En Kısa Yol Problemi (devam)</a:t>
            </a:r>
          </a:p>
        </p:txBody>
      </p:sp>
      <p:sp>
        <p:nvSpPr>
          <p:cNvPr id="65539" name="Content Placeholder 2">
            <a:extLst>
              <a:ext uri="{FF2B5EF4-FFF2-40B4-BE49-F238E27FC236}">
                <a16:creationId xmlns:a16="http://schemas.microsoft.com/office/drawing/2014/main" id="{40BBA20F-6AB0-4F28-A8D6-035072FD2EA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tr-TR" altLang="tr-TR" dirty="0"/>
              <a:t>Konuyu şöyle açıklayabiliriz</a:t>
            </a:r>
            <a:r>
              <a:rPr lang="en-US" altLang="tr-TR" dirty="0"/>
              <a:t>:</a:t>
            </a:r>
            <a:endParaRPr lang="tr-TR" altLang="tr-TR" dirty="0"/>
          </a:p>
          <a:p>
            <a:pPr lvl="1">
              <a:spcBef>
                <a:spcPct val="0"/>
              </a:spcBef>
              <a:defRPr/>
            </a:pPr>
            <a:r>
              <a:rPr lang="tr-TR" altLang="tr-TR" dirty="0"/>
              <a:t>Düğümler arası bağlarda ağırlık değerleri olan bir bağlı düğümler setinde,</a:t>
            </a:r>
            <a:r>
              <a:rPr lang="en-US" altLang="tr-TR" dirty="0"/>
              <a:t> </a:t>
            </a:r>
            <a:r>
              <a:rPr lang="tr-TR" altLang="tr-TR" dirty="0"/>
              <a:t>bir noktadan diğerine yol bulunurken geçilen yollardan en düşük toplam</a:t>
            </a:r>
            <a:r>
              <a:rPr lang="en-US" altLang="tr-TR" dirty="0"/>
              <a:t> </a:t>
            </a:r>
            <a:r>
              <a:rPr lang="tr-TR" altLang="tr-TR" dirty="0"/>
              <a:t>ağırlık elde edilmelidir</a:t>
            </a:r>
            <a:r>
              <a:rPr lang="en-US" altLang="tr-TR" dirty="0"/>
              <a:t>.</a:t>
            </a:r>
            <a:endParaRPr lang="tr-TR" altLang="tr-TR" dirty="0"/>
          </a:p>
          <a:p>
            <a:pPr lvl="1">
              <a:spcBef>
                <a:spcPct val="0"/>
              </a:spcBef>
              <a:defRPr/>
            </a:pPr>
            <a:endParaRPr lang="tr-TR" altLang="tr-TR" dirty="0"/>
          </a:p>
          <a:p>
            <a:pPr lvl="1">
              <a:spcBef>
                <a:spcPct val="0"/>
              </a:spcBef>
              <a:defRPr/>
            </a:pPr>
            <a:r>
              <a:rPr lang="tr-TR" altLang="tr-TR" dirty="0"/>
              <a:t>Bağlı düğümler seti</a:t>
            </a:r>
            <a:r>
              <a:rPr lang="en-US" altLang="tr-TR" dirty="0"/>
              <a:t> </a:t>
            </a:r>
            <a:r>
              <a:rPr lang="tr-TR" altLang="tr-TR" dirty="0"/>
              <a:t>çizge</a:t>
            </a:r>
            <a:r>
              <a:rPr lang="en-US" altLang="tr-TR" dirty="0"/>
              <a:t> </a:t>
            </a:r>
            <a:r>
              <a:rPr lang="tr-TR" altLang="tr-TR" dirty="0"/>
              <a:t>(</a:t>
            </a:r>
            <a:r>
              <a:rPr lang="en-US" altLang="tr-TR" b="1" i="1" dirty="0">
                <a:solidFill>
                  <a:srgbClr val="FF0000"/>
                </a:solidFill>
              </a:rPr>
              <a:t>graph</a:t>
            </a:r>
            <a:r>
              <a:rPr lang="tr-TR" altLang="tr-TR" dirty="0"/>
              <a:t>) olarak bilinir</a:t>
            </a:r>
          </a:p>
          <a:p>
            <a:pPr lvl="1">
              <a:spcBef>
                <a:spcPct val="0"/>
              </a:spcBef>
              <a:defRPr/>
            </a:pPr>
            <a:endParaRPr lang="tr-TR" altLang="tr-TR" dirty="0"/>
          </a:p>
          <a:p>
            <a:pPr lvl="1">
              <a:spcBef>
                <a:spcPct val="0"/>
              </a:spcBef>
              <a:defRPr/>
            </a:pPr>
            <a:r>
              <a:rPr lang="tr-TR" altLang="tr-TR" dirty="0"/>
              <a:t>Düğümler yerine</a:t>
            </a:r>
            <a:r>
              <a:rPr lang="en-US" altLang="tr-TR" dirty="0"/>
              <a:t> </a:t>
            </a:r>
            <a:r>
              <a:rPr lang="tr-TR" altLang="tr-TR" dirty="0"/>
              <a:t>köşe (</a:t>
            </a:r>
            <a:r>
              <a:rPr lang="en-US" altLang="tr-TR" b="1" i="1" dirty="0">
                <a:solidFill>
                  <a:srgbClr val="FF0000"/>
                </a:solidFill>
              </a:rPr>
              <a:t>vertices</a:t>
            </a:r>
            <a:r>
              <a:rPr lang="tr-TR" altLang="tr-TR" dirty="0"/>
              <a:t>)</a:t>
            </a:r>
            <a:r>
              <a:rPr lang="en-US" altLang="tr-TR" dirty="0"/>
              <a:t>, </a:t>
            </a:r>
            <a:r>
              <a:rPr lang="tr-TR" altLang="tr-TR" dirty="0"/>
              <a:t>bağlar yerine kenar (</a:t>
            </a:r>
            <a:r>
              <a:rPr lang="en-US" altLang="tr-TR" b="1" i="1" dirty="0">
                <a:solidFill>
                  <a:srgbClr val="FF0000"/>
                </a:solidFill>
              </a:rPr>
              <a:t>edges</a:t>
            </a:r>
            <a:r>
              <a:rPr lang="tr-TR" altLang="tr-TR" dirty="0"/>
              <a:t>) denildiği de olur.</a:t>
            </a:r>
          </a:p>
          <a:p>
            <a:pPr lvl="1">
              <a:spcBef>
                <a:spcPct val="0"/>
              </a:spcBef>
              <a:defRPr/>
            </a:pPr>
            <a:endParaRPr lang="tr-TR" altLang="tr-TR" dirty="0"/>
          </a:p>
          <a:p>
            <a:pPr lvl="1">
              <a:spcBef>
                <a:spcPct val="0"/>
              </a:spcBef>
              <a:defRPr/>
            </a:pPr>
            <a:r>
              <a:rPr lang="tr-TR" altLang="tr-TR" dirty="0"/>
              <a:t>Eğer kenarlar yönlü olursa</a:t>
            </a:r>
            <a:r>
              <a:rPr lang="en-US" altLang="tr-TR" dirty="0"/>
              <a:t> (</a:t>
            </a:r>
            <a:r>
              <a:rPr lang="tr-TR" altLang="tr-TR" dirty="0"/>
              <a:t>yani</a:t>
            </a:r>
            <a:r>
              <a:rPr lang="en-US" altLang="tr-TR" dirty="0"/>
              <a:t>, </a:t>
            </a:r>
            <a:r>
              <a:rPr lang="tr-TR" altLang="tr-TR" dirty="0"/>
              <a:t>bir kenarda</a:t>
            </a:r>
            <a:r>
              <a:rPr lang="en-US" altLang="tr-TR" dirty="0"/>
              <a:t> </a:t>
            </a:r>
            <a:r>
              <a:rPr lang="tr-TR" altLang="tr-TR" dirty="0"/>
              <a:t>tek yönlü</a:t>
            </a:r>
            <a:r>
              <a:rPr lang="en-US" altLang="tr-TR" dirty="0"/>
              <a:t> </a:t>
            </a:r>
            <a:r>
              <a:rPr lang="tr-TR" altLang="tr-TR" dirty="0"/>
              <a:t>hareket varsa)</a:t>
            </a:r>
            <a:r>
              <a:rPr lang="en-US" altLang="tr-TR" dirty="0"/>
              <a:t>, </a:t>
            </a:r>
            <a:r>
              <a:rPr lang="tr-TR" altLang="tr-TR" dirty="0"/>
              <a:t>çizgeye yönlü çizge</a:t>
            </a:r>
            <a:r>
              <a:rPr lang="en-US" altLang="tr-TR" dirty="0"/>
              <a:t> </a:t>
            </a:r>
            <a:r>
              <a:rPr lang="tr-TR" altLang="tr-TR" dirty="0"/>
              <a:t>(</a:t>
            </a:r>
            <a:r>
              <a:rPr lang="en-US" altLang="tr-TR" b="1" i="1" dirty="0">
                <a:solidFill>
                  <a:srgbClr val="FF0000"/>
                </a:solidFill>
              </a:rPr>
              <a:t>directed graph</a:t>
            </a:r>
            <a:r>
              <a:rPr lang="tr-TR" altLang="tr-TR" dirty="0"/>
              <a:t>) denilir.</a:t>
            </a:r>
            <a:endParaRPr lang="en-US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5C173D-5651-403F-A52A-7E477B39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54</a:t>
            </a:fld>
            <a:endParaRPr lang="tr-T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0C453D-8100-4F26-B441-2382A9EE2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200" dirty="0">
                <a:cs typeface="Arial" charset="0"/>
              </a:rPr>
              <a:t>Çizge Pek Çok Farklı Problemin</a:t>
            </a:r>
            <a:r>
              <a:rPr lang="en-US" altLang="tr-TR" sz="3200" dirty="0">
                <a:cs typeface="Arial" charset="0"/>
              </a:rPr>
              <a:t> </a:t>
            </a:r>
            <a:r>
              <a:rPr lang="tr-TR" altLang="tr-TR" sz="3200" dirty="0">
                <a:cs typeface="Arial" charset="0"/>
              </a:rPr>
              <a:t>Çözümünde Kullanılır</a:t>
            </a:r>
            <a:endParaRPr lang="tr-TR" sz="3200" dirty="0"/>
          </a:p>
        </p:txBody>
      </p:sp>
      <p:sp>
        <p:nvSpPr>
          <p:cNvPr id="66563" name="Content Placeholder 2">
            <a:extLst>
              <a:ext uri="{FF2B5EF4-FFF2-40B4-BE49-F238E27FC236}">
                <a16:creationId xmlns:a16="http://schemas.microsoft.com/office/drawing/2014/main" id="{6F8DF786-2F79-4C53-AE8F-8865AC0DB41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spcBef>
                <a:spcPct val="0"/>
              </a:spcBef>
              <a:buFontTx/>
              <a:buAutoNum type="arabicPeriod"/>
            </a:pPr>
            <a:r>
              <a:rPr lang="tr-TR" altLang="tr-TR" sz="2400" dirty="0">
                <a:cs typeface="Arial" panose="020B0604020202020204" pitchFamily="34" charset="0"/>
              </a:rPr>
              <a:t>Ağırlıklar uzaklık iken, harita üzerinde, iki kasaba veya nokta arasında en kısa uzaklık.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</a:pPr>
            <a:r>
              <a:rPr lang="tr-TR" altLang="tr-TR" sz="2400" dirty="0">
                <a:cs typeface="Arial" panose="020B0604020202020204" pitchFamily="34" charset="0"/>
              </a:rPr>
              <a:t>Ağırlıklar zaman iken, en hızlı seyahat imkanı </a:t>
            </a:r>
            <a:r>
              <a:rPr lang="en-US" altLang="tr-TR" sz="2400" dirty="0">
                <a:cs typeface="Arial" panose="020B0604020202020204" pitchFamily="34" charset="0"/>
              </a:rPr>
              <a:t>(</a:t>
            </a:r>
            <a:r>
              <a:rPr lang="tr-TR" altLang="tr-TR" sz="2400" dirty="0">
                <a:cs typeface="Arial" panose="020B0604020202020204" pitchFamily="34" charset="0"/>
              </a:rPr>
              <a:t>örnek: iki şehir arası farklı uçuş rotaları varsa</a:t>
            </a:r>
            <a:r>
              <a:rPr lang="en-US" altLang="tr-TR" sz="2400" dirty="0">
                <a:cs typeface="Arial" panose="020B0604020202020204" pitchFamily="34" charset="0"/>
              </a:rPr>
              <a:t>)</a:t>
            </a:r>
            <a:r>
              <a:rPr lang="tr-TR" altLang="tr-TR" sz="2400" dirty="0">
                <a:cs typeface="Arial" panose="020B0604020202020204" pitchFamily="34" charset="0"/>
              </a:rPr>
              <a:t>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</a:pPr>
            <a:r>
              <a:rPr lang="tr-TR" altLang="tr-TR" sz="2400" dirty="0">
                <a:cs typeface="Arial" panose="020B0604020202020204" pitchFamily="34" charset="0"/>
              </a:rPr>
              <a:t>Ağırlıklar ücret iken, en ucuz uçakla seyahat imkanı. 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</a:pPr>
            <a:r>
              <a:rPr lang="tr-TR" altLang="tr-TR" sz="2400" dirty="0">
                <a:cs typeface="Arial" panose="020B0604020202020204" pitchFamily="34" charset="0"/>
              </a:rPr>
              <a:t>Dağ haritası zorlu kısımları gösterirken bir dağa tırmanmanın en iyi yolu.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</a:pPr>
            <a:r>
              <a:rPr lang="tr-TR" altLang="tr-TR" sz="2400" dirty="0">
                <a:cs typeface="Arial" panose="020B0604020202020204" pitchFamily="34" charset="0"/>
              </a:rPr>
              <a:t>Köşeler bilgisayar ve ağırlıklar iki bilgisayar arası gecikme iken, bir bilgisayar ağında minimum mesaj gecikmeli en iyi rota.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</a:pPr>
            <a:r>
              <a:rPr lang="tr-TR" altLang="tr-TR" sz="2400" dirty="0">
                <a:cs typeface="Arial" panose="020B0604020202020204" pitchFamily="34" charset="0"/>
              </a:rPr>
              <a:t>Ağırlıklar çalışma saatleri iken, en etkin üretim.</a:t>
            </a:r>
            <a:endParaRPr lang="tr-TR" altLang="tr-TR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C2BAC0-1284-4CD1-85DA-3A87704C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55</a:t>
            </a:fld>
            <a:endParaRPr lang="tr-T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78FE6-7AEC-4F02-A1A6-26DB06C5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Örnek:</a:t>
            </a:r>
            <a:r>
              <a:rPr lang="tr-TR" sz="2700" dirty="0">
                <a:solidFill>
                  <a:srgbClr val="0070C0"/>
                </a:solidFill>
              </a:rPr>
              <a:t> </a:t>
            </a:r>
            <a:br>
              <a:rPr lang="tr-TR" sz="2700" dirty="0">
                <a:solidFill>
                  <a:srgbClr val="0070C0"/>
                </a:solidFill>
              </a:rPr>
            </a:br>
            <a:r>
              <a:rPr lang="tr-TR" sz="2700" dirty="0">
                <a:solidFill>
                  <a:srgbClr val="0070C0"/>
                </a:solidFill>
              </a:rPr>
              <a:t>Bir Dağa Tırmanmanın En İyi Yolu</a:t>
            </a:r>
            <a:endParaRPr lang="tr-TR" dirty="0">
              <a:solidFill>
                <a:srgbClr val="0070C0"/>
              </a:solidFill>
            </a:endParaRPr>
          </a:p>
        </p:txBody>
      </p:sp>
      <p:pic>
        <p:nvPicPr>
          <p:cNvPr id="68612" name="Picture 5">
            <a:extLst>
              <a:ext uri="{FF2B5EF4-FFF2-40B4-BE49-F238E27FC236}">
                <a16:creationId xmlns:a16="http://schemas.microsoft.com/office/drawing/2014/main" id="{5446B913-38A5-4085-BC8F-2F231502F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49513"/>
            <a:ext cx="757237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613" name="TextBox 1">
            <a:extLst>
              <a:ext uri="{FF2B5EF4-FFF2-40B4-BE49-F238E27FC236}">
                <a16:creationId xmlns:a16="http://schemas.microsoft.com/office/drawing/2014/main" id="{3E98E927-4BD1-4E63-B07E-81EFF71EC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373313"/>
            <a:ext cx="990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Hedef</a:t>
            </a:r>
          </a:p>
        </p:txBody>
      </p:sp>
      <p:sp>
        <p:nvSpPr>
          <p:cNvPr id="68614" name="TextBox 5">
            <a:extLst>
              <a:ext uri="{FF2B5EF4-FFF2-40B4-BE49-F238E27FC236}">
                <a16:creationId xmlns:a16="http://schemas.microsoft.com/office/drawing/2014/main" id="{7DCBDF40-7ADF-410B-9F05-99319E9DF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421313"/>
            <a:ext cx="1295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Yer kampı</a:t>
            </a:r>
          </a:p>
        </p:txBody>
      </p:sp>
      <p:sp>
        <p:nvSpPr>
          <p:cNvPr id="68615" name="TextBox 6">
            <a:extLst>
              <a:ext uri="{FF2B5EF4-FFF2-40B4-BE49-F238E27FC236}">
                <a16:creationId xmlns:a16="http://schemas.microsoft.com/office/drawing/2014/main" id="{9C25835C-B01C-4B6D-ABA4-0E94A7429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268913"/>
            <a:ext cx="3505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Olası ara kamp noktaları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767C4-C465-4488-9043-CC2AC0C7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56</a:t>
            </a:fld>
            <a:endParaRPr lang="tr-T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7801-6B26-450F-8455-DF56A107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Dağ Tırmanışının Çizgesi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B8BE1-8290-4CB6-A845-5EAA0E6F018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90320"/>
            <a:ext cx="8229600" cy="5235024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Çizgedeki ağırlıklar iki bağlı kamp arasındaki rotada harcanan eforu gösterir.</a:t>
            </a:r>
          </a:p>
          <a:p>
            <a:r>
              <a:rPr lang="tr-TR" dirty="0"/>
              <a:t>Bir yöndeki efor tersi yönde farklı olacaktır (tırmanış değil iniş rotası hesaplanmalıdır). Yani yönlü bir çizgedir.</a:t>
            </a:r>
          </a:p>
          <a:p>
            <a:endParaRPr lang="tr-TR" dirty="0"/>
          </a:p>
        </p:txBody>
      </p:sp>
      <p:pic>
        <p:nvPicPr>
          <p:cNvPr id="69635" name="Picture 4">
            <a:extLst>
              <a:ext uri="{FF2B5EF4-FFF2-40B4-BE49-F238E27FC236}">
                <a16:creationId xmlns:a16="http://schemas.microsoft.com/office/drawing/2014/main" id="{00AB7284-9E15-4489-B9A1-FF9011B08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645795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CA77D-0669-41B5-94B6-5D2B6DB1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57</a:t>
            </a:fld>
            <a:endParaRPr lang="tr-T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C35D-57D5-437B-8550-F41245ADA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Çizgelerin Gösterimi</a:t>
            </a:r>
            <a:endParaRPr lang="tr-TR" dirty="0"/>
          </a:p>
        </p:txBody>
      </p:sp>
      <p:sp>
        <p:nvSpPr>
          <p:cNvPr id="70659" name="Content Placeholder 2">
            <a:extLst>
              <a:ext uri="{FF2B5EF4-FFF2-40B4-BE49-F238E27FC236}">
                <a16:creationId xmlns:a16="http://schemas.microsoft.com/office/drawing/2014/main" id="{F962EF64-A34D-46B0-B50A-FA7F5AF1E7E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tr-TR" altLang="tr-TR" sz="2400" dirty="0"/>
              <a:t>İki temel yolla</a:t>
            </a:r>
            <a:r>
              <a:rPr lang="en-US" altLang="tr-TR" sz="2400" dirty="0"/>
              <a:t> </a:t>
            </a:r>
            <a:r>
              <a:rPr lang="tr-TR" altLang="tr-TR" sz="2400" dirty="0"/>
              <a:t>çizgeler</a:t>
            </a:r>
            <a:r>
              <a:rPr lang="en-US" altLang="tr-TR" sz="2400" dirty="0"/>
              <a:t> </a:t>
            </a:r>
            <a:r>
              <a:rPr lang="tr-TR" altLang="tr-TR" sz="2400" dirty="0"/>
              <a:t>bir programda saklanabilir</a:t>
            </a:r>
            <a:r>
              <a:rPr lang="en-US" altLang="tr-TR" sz="2400" dirty="0"/>
              <a:t>:</a:t>
            </a:r>
          </a:p>
          <a:p>
            <a:pPr marL="914400" lvl="1" indent="-514350">
              <a:spcBef>
                <a:spcPct val="0"/>
              </a:spcBef>
              <a:buFontTx/>
              <a:buAutoNum type="arabicPeriod"/>
            </a:pPr>
            <a:r>
              <a:rPr lang="tr-TR" altLang="tr-TR" sz="2000" b="1" dirty="0">
                <a:solidFill>
                  <a:srgbClr val="FF0000"/>
                </a:solidFill>
              </a:rPr>
              <a:t>Komşuluk (ing: </a:t>
            </a:r>
            <a:r>
              <a:rPr lang="tr-TR" altLang="tr-TR" sz="2000" b="1" i="1" dirty="0">
                <a:solidFill>
                  <a:srgbClr val="FF0000"/>
                </a:solidFill>
              </a:rPr>
              <a:t>a</a:t>
            </a:r>
            <a:r>
              <a:rPr lang="en-US" altLang="tr-TR" sz="2000" b="1" i="1" dirty="0">
                <a:solidFill>
                  <a:srgbClr val="FF0000"/>
                </a:solidFill>
              </a:rPr>
              <a:t>djacency</a:t>
            </a:r>
            <a:r>
              <a:rPr lang="tr-TR" altLang="tr-TR" sz="2000" b="1" dirty="0">
                <a:solidFill>
                  <a:srgbClr val="FF0000"/>
                </a:solidFill>
              </a:rPr>
              <a:t>) matrisi</a:t>
            </a:r>
            <a:r>
              <a:rPr lang="en-US" altLang="tr-TR" sz="2000" dirty="0"/>
              <a:t> — </a:t>
            </a:r>
            <a:r>
              <a:rPr lang="tr-TR" altLang="tr-TR" sz="2000" dirty="0"/>
              <a:t>İki boyutlu bir 'a' dizisidir</a:t>
            </a:r>
            <a:r>
              <a:rPr lang="en-US" altLang="tr-TR" sz="2000" dirty="0"/>
              <a:t>, </a:t>
            </a:r>
            <a:r>
              <a:rPr lang="en-US" altLang="tr-TR" sz="2000" b="1" dirty="0"/>
              <a:t>a[i][j] </a:t>
            </a:r>
            <a:r>
              <a:rPr lang="tr-TR" altLang="tr-TR" sz="2000" b="1" dirty="0"/>
              <a:t> </a:t>
            </a:r>
            <a:r>
              <a:rPr lang="tr-TR" altLang="tr-TR" sz="2000" dirty="0"/>
              <a:t>i ile j köşeleri arasında bir bağ varsa,  aradaki kenarın ağırlığını tutar</a:t>
            </a:r>
            <a:endParaRPr lang="en-US" altLang="tr-TR" sz="2400" dirty="0"/>
          </a:p>
          <a:p>
            <a:pPr marL="914400" lvl="1" indent="-514350">
              <a:spcBef>
                <a:spcPct val="0"/>
              </a:spcBef>
              <a:buFontTx/>
              <a:buAutoNum type="arabicPeriod"/>
            </a:pPr>
            <a:r>
              <a:rPr lang="tr-TR" altLang="tr-TR" sz="2000" b="1" dirty="0">
                <a:solidFill>
                  <a:srgbClr val="FF0000"/>
                </a:solidFill>
              </a:rPr>
              <a:t>Komşuluk listesi</a:t>
            </a:r>
            <a:r>
              <a:rPr lang="en-US" altLang="tr-TR" sz="2000" b="1" dirty="0">
                <a:solidFill>
                  <a:srgbClr val="FF0000"/>
                </a:solidFill>
              </a:rPr>
              <a:t> </a:t>
            </a:r>
            <a:r>
              <a:rPr lang="en-US" altLang="tr-TR" sz="2000" dirty="0"/>
              <a:t>— </a:t>
            </a:r>
            <a:r>
              <a:rPr lang="tr-TR" altLang="tr-TR" sz="2000" dirty="0"/>
              <a:t>Her köşe için</a:t>
            </a:r>
            <a:r>
              <a:rPr lang="en-US" altLang="tr-TR" sz="2000" dirty="0"/>
              <a:t>, </a:t>
            </a:r>
            <a:r>
              <a:rPr lang="tr-TR" altLang="tr-TR" sz="2000" dirty="0"/>
              <a:t>direk bağlı olduğu köşelerin isimleri ve aralarındaki ağırlık bir liste (tercihen link-list) yapısında tutulur.</a:t>
            </a:r>
            <a:endParaRPr lang="en-US" altLang="tr-TR" sz="2400" dirty="0"/>
          </a:p>
          <a:p>
            <a:pPr>
              <a:spcBef>
                <a:spcPct val="0"/>
              </a:spcBef>
            </a:pPr>
            <a:r>
              <a:rPr lang="tr-TR" altLang="tr-TR" sz="2400" dirty="0"/>
              <a:t>Komşuluk</a:t>
            </a:r>
            <a:r>
              <a:rPr lang="en-US" altLang="tr-TR" sz="2400" dirty="0"/>
              <a:t> </a:t>
            </a:r>
            <a:r>
              <a:rPr lang="tr-TR" altLang="tr-TR" sz="2400" dirty="0"/>
              <a:t>matrisi</a:t>
            </a:r>
            <a:r>
              <a:rPr lang="en-US" altLang="tr-TR" sz="2400" dirty="0"/>
              <a:t> </a:t>
            </a:r>
            <a:r>
              <a:rPr lang="tr-TR" altLang="tr-TR" sz="2400" dirty="0"/>
              <a:t>çok kenar olması (ing: </a:t>
            </a:r>
            <a:r>
              <a:rPr lang="tr-TR" altLang="tr-TR" sz="2400" i="1" dirty="0"/>
              <a:t>dense</a:t>
            </a:r>
            <a:r>
              <a:rPr lang="tr-TR" altLang="tr-TR" sz="2400" dirty="0"/>
              <a:t>) durumunda tercih edilir</a:t>
            </a:r>
            <a:r>
              <a:rPr lang="en-US" altLang="tr-TR" sz="2400" dirty="0"/>
              <a:t>. </a:t>
            </a:r>
            <a:r>
              <a:rPr lang="tr-TR" altLang="tr-TR" sz="2400" dirty="0"/>
              <a:t>Komşuluk listesi</a:t>
            </a:r>
            <a:r>
              <a:rPr lang="en-US" altLang="tr-TR" sz="2400" dirty="0"/>
              <a:t> </a:t>
            </a:r>
            <a:r>
              <a:rPr lang="tr-TR" altLang="tr-TR" sz="2400" dirty="0"/>
              <a:t>az kenar olursa (ing: </a:t>
            </a:r>
            <a:r>
              <a:rPr lang="en-US" altLang="tr-TR" sz="2400" i="1" dirty="0"/>
              <a:t>sparse</a:t>
            </a:r>
            <a:r>
              <a:rPr lang="tr-TR" altLang="tr-TR" sz="2400" dirty="0"/>
              <a:t>)</a:t>
            </a:r>
            <a:r>
              <a:rPr lang="en-US" altLang="tr-TR" sz="2400" dirty="0"/>
              <a:t> </a:t>
            </a:r>
            <a:r>
              <a:rPr lang="tr-TR" altLang="tr-TR" sz="2400" dirty="0"/>
              <a:t>tercih edilir.</a:t>
            </a:r>
            <a:endParaRPr lang="en-US" altLang="tr-TR" sz="2400" dirty="0"/>
          </a:p>
          <a:p>
            <a:pPr>
              <a:spcBef>
                <a:spcPct val="0"/>
              </a:spcBef>
            </a:pPr>
            <a:r>
              <a:rPr lang="tr-TR" altLang="tr-TR" sz="2400" dirty="0"/>
              <a:t>Yer ihtiyacındaki farka ek olarak</a:t>
            </a:r>
            <a:r>
              <a:rPr lang="en-US" altLang="tr-TR" sz="2400" dirty="0"/>
              <a:t>. </a:t>
            </a:r>
            <a:r>
              <a:rPr lang="tr-TR" altLang="tr-TR" sz="2400" dirty="0"/>
              <a:t>komşuluk listesinde-ki elemanlara erişim</a:t>
            </a:r>
            <a:r>
              <a:rPr lang="en-US" altLang="tr-TR" sz="2400" dirty="0"/>
              <a:t> </a:t>
            </a:r>
            <a:r>
              <a:rPr lang="tr-TR" altLang="tr-TR" sz="2400" dirty="0"/>
              <a:t>komşuluk matrisinden yavaştır</a:t>
            </a:r>
            <a:r>
              <a:rPr lang="en-US" altLang="tr-TR" sz="2400" dirty="0"/>
              <a:t>.</a:t>
            </a:r>
          </a:p>
          <a:p>
            <a:endParaRPr lang="tr-TR" altLang="tr-TR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660AFE-EC0D-4E23-9A3B-B5C6852F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58</a:t>
            </a:fld>
            <a:endParaRPr lang="tr-T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DB68-4A9D-466C-A0EC-06525385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Çizge Gösterimi</a:t>
            </a:r>
          </a:p>
        </p:txBody>
      </p:sp>
      <p:pic>
        <p:nvPicPr>
          <p:cNvPr id="71683" name="Picture 5">
            <a:extLst>
              <a:ext uri="{FF2B5EF4-FFF2-40B4-BE49-F238E27FC236}">
                <a16:creationId xmlns:a16="http://schemas.microsoft.com/office/drawing/2014/main" id="{C576F195-358A-438E-AF47-96D653AA1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579120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5" name="TextBox 5">
            <a:extLst>
              <a:ext uri="{FF2B5EF4-FFF2-40B4-BE49-F238E27FC236}">
                <a16:creationId xmlns:a16="http://schemas.microsoft.com/office/drawing/2014/main" id="{6484748C-FC42-4BF3-92AE-7068C75EB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52550"/>
            <a:ext cx="1524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Hedef</a:t>
            </a:r>
          </a:p>
        </p:txBody>
      </p:sp>
      <p:sp>
        <p:nvSpPr>
          <p:cNvPr id="71686" name="TextBox 6">
            <a:extLst>
              <a:ext uri="{FF2B5EF4-FFF2-40B4-BE49-F238E27FC236}">
                <a16:creationId xmlns:a16="http://schemas.microsoft.com/office/drawing/2014/main" id="{76196E7B-2F5B-424D-B0CA-8CBDB55FB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90950"/>
            <a:ext cx="1524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2000" dirty="0"/>
              <a:t>Kaynak</a:t>
            </a:r>
          </a:p>
        </p:txBody>
      </p:sp>
      <p:sp>
        <p:nvSpPr>
          <p:cNvPr id="71687" name="TextBox 7">
            <a:extLst>
              <a:ext uri="{FF2B5EF4-FFF2-40B4-BE49-F238E27FC236}">
                <a16:creationId xmlns:a16="http://schemas.microsoft.com/office/drawing/2014/main" id="{9A15F646-FDF3-46FB-934B-1B1E4E0B9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943600"/>
            <a:ext cx="441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(a) Komşuluk matrisi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F898F-E081-4410-BB64-2543736C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59</a:t>
            </a:fld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87288-3C58-4117-933B-40B9D9C0E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Sorunlar</a:t>
            </a:r>
          </a:p>
        </p:txBody>
      </p:sp>
      <p:sp>
        <p:nvSpPr>
          <p:cNvPr id="19459" name="Content Placeholder 4">
            <a:extLst>
              <a:ext uri="{FF2B5EF4-FFF2-40B4-BE49-F238E27FC236}">
                <a16:creationId xmlns:a16="http://schemas.microsoft.com/office/drawing/2014/main" id="{1E5DB8FD-E145-4D73-816C-FAAA5DF86F0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Sabit yük dengelemede pek çok temel kusur vardır, hatta matematiksel bir çözümü olsa bile:</a:t>
            </a:r>
          </a:p>
          <a:p>
            <a:pPr lvl="1"/>
            <a:r>
              <a:rPr lang="tr-TR" altLang="tr-TR" sz="2000" dirty="0"/>
              <a:t>Ortada çalışan parçalar yokken bir programın bir sürü parçacığının çalışma zamanını tam bir doğrulukla tahmin etmek çok zordur.</a:t>
            </a:r>
          </a:p>
          <a:p>
            <a:pPr lvl="1"/>
            <a:r>
              <a:rPr lang="tr-TR" altLang="tr-TR" sz="2000" dirty="0"/>
              <a:t>Değişik şartlar altında iletişim gecikmeleri çok değişkendir.</a:t>
            </a:r>
          </a:p>
          <a:p>
            <a:pPr lvl="1"/>
            <a:r>
              <a:rPr lang="tr-TR" altLang="tr-TR" sz="2000" dirty="0"/>
              <a:t>Bazı problemler, onları sonuca ulaştıracak kaçar adımdan oluşur belli değildir.</a:t>
            </a:r>
          </a:p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F9AC38-0467-4C66-9CD8-FB4CF3E8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</a:t>
            </a:fld>
            <a:endParaRPr lang="tr-TR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88AA6-6B4E-433B-B763-71D526F8A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Çizge Gösterimi</a:t>
            </a:r>
          </a:p>
        </p:txBody>
      </p:sp>
      <p:pic>
        <p:nvPicPr>
          <p:cNvPr id="72707" name="Picture 4">
            <a:extLst>
              <a:ext uri="{FF2B5EF4-FFF2-40B4-BE49-F238E27FC236}">
                <a16:creationId xmlns:a16="http://schemas.microsoft.com/office/drawing/2014/main" id="{9A403B62-E605-494D-9869-E5C6939F9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5588"/>
            <a:ext cx="7386638" cy="472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9" name="TextBox 4">
            <a:extLst>
              <a:ext uri="{FF2B5EF4-FFF2-40B4-BE49-F238E27FC236}">
                <a16:creationId xmlns:a16="http://schemas.microsoft.com/office/drawing/2014/main" id="{0A004F6D-9BF1-4CDE-903F-C398123F1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638800"/>
            <a:ext cx="441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(b) Komşuluk listesi</a:t>
            </a:r>
          </a:p>
        </p:txBody>
      </p:sp>
      <p:sp>
        <p:nvSpPr>
          <p:cNvPr id="72710" name="TextBox 5">
            <a:extLst>
              <a:ext uri="{FF2B5EF4-FFF2-40B4-BE49-F238E27FC236}">
                <a16:creationId xmlns:a16="http://schemas.microsoft.com/office/drawing/2014/main" id="{473363D9-5E09-4A2F-8DF4-5D10A12C8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14750"/>
            <a:ext cx="1828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2000" dirty="0"/>
              <a:t>Kaynak</a:t>
            </a:r>
          </a:p>
        </p:txBody>
      </p:sp>
      <p:sp>
        <p:nvSpPr>
          <p:cNvPr id="72711" name="TextBox 6">
            <a:extLst>
              <a:ext uri="{FF2B5EF4-FFF2-40B4-BE49-F238E27FC236}">
                <a16:creationId xmlns:a16="http://schemas.microsoft.com/office/drawing/2014/main" id="{C99E4C6D-9C07-4FC0-BFA5-DA0A9E9AE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828800"/>
            <a:ext cx="1828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2000" dirty="0"/>
              <a:t>Ağırlık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BFA99-EC92-4FF0-A77F-860ECF3F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60</a:t>
            </a:fld>
            <a:endParaRPr lang="tr-TR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ECCA2-6FDD-4453-9D4C-C71E220BA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Çizgede Arama</a:t>
            </a:r>
            <a:endParaRPr lang="tr-TR" dirty="0"/>
          </a:p>
        </p:txBody>
      </p:sp>
      <p:sp>
        <p:nvSpPr>
          <p:cNvPr id="73731" name="Content Placeholder 2">
            <a:extLst>
              <a:ext uri="{FF2B5EF4-FFF2-40B4-BE49-F238E27FC236}">
                <a16:creationId xmlns:a16="http://schemas.microsoft.com/office/drawing/2014/main" id="{CDB175C9-BA5B-464C-AF19-C7AC9842DB3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tr-TR" altLang="tr-TR" dirty="0"/>
              <a:t>En iyi bilinen, tek kaynaklı</a:t>
            </a:r>
            <a:r>
              <a:rPr lang="en-US" altLang="tr-TR" dirty="0"/>
              <a:t> </a:t>
            </a:r>
            <a:r>
              <a:rPr lang="tr-TR" altLang="tr-TR" dirty="0"/>
              <a:t>en kısa yol</a:t>
            </a:r>
            <a:r>
              <a:rPr lang="en-US" altLang="tr-TR" dirty="0"/>
              <a:t> </a:t>
            </a:r>
            <a:r>
              <a:rPr lang="tr-TR" altLang="tr-TR" dirty="0"/>
              <a:t>algoritmaları</a:t>
            </a:r>
            <a:r>
              <a:rPr lang="en-US" altLang="tr-TR" dirty="0"/>
              <a:t>:</a:t>
            </a:r>
            <a:endParaRPr lang="tr-TR" altLang="tr-TR" dirty="0"/>
          </a:p>
          <a:p>
            <a:pPr lvl="1">
              <a:spcBef>
                <a:spcPct val="0"/>
              </a:spcBef>
            </a:pPr>
            <a:endParaRPr lang="tr-TR" altLang="tr-TR" sz="2000" b="1" dirty="0">
              <a:solidFill>
                <a:srgbClr val="FF0000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altLang="tr-TR" sz="2000" b="1" dirty="0">
                <a:solidFill>
                  <a:srgbClr val="FF0000"/>
                </a:solidFill>
              </a:rPr>
              <a:t>Moore’</a:t>
            </a:r>
            <a:r>
              <a:rPr lang="tr-TR" altLang="tr-TR" sz="2000" b="1" dirty="0">
                <a:solidFill>
                  <a:srgbClr val="FF0000"/>
                </a:solidFill>
              </a:rPr>
              <a:t>un</a:t>
            </a:r>
            <a:r>
              <a:rPr lang="en-US" altLang="tr-TR" sz="2000" b="1" dirty="0">
                <a:solidFill>
                  <a:srgbClr val="FF0000"/>
                </a:solidFill>
              </a:rPr>
              <a:t> </a:t>
            </a:r>
            <a:r>
              <a:rPr lang="tr-TR" altLang="tr-TR" sz="2000" b="1" dirty="0">
                <a:solidFill>
                  <a:srgbClr val="FF0000"/>
                </a:solidFill>
              </a:rPr>
              <a:t>algoritması</a:t>
            </a:r>
            <a:r>
              <a:rPr lang="en-US" altLang="tr-TR" sz="2000" b="1" dirty="0">
                <a:solidFill>
                  <a:srgbClr val="FF0000"/>
                </a:solidFill>
              </a:rPr>
              <a:t> (1957)</a:t>
            </a:r>
            <a:endParaRPr lang="tr-TR" altLang="tr-TR" sz="2000" b="1" dirty="0">
              <a:solidFill>
                <a:srgbClr val="FF0000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altLang="tr-TR" sz="2000" b="1" dirty="0">
                <a:solidFill>
                  <a:srgbClr val="0070C0"/>
                </a:solidFill>
              </a:rPr>
              <a:t>Dijkstra’</a:t>
            </a:r>
            <a:r>
              <a:rPr lang="tr-TR" altLang="tr-TR" sz="2000" b="1" dirty="0">
                <a:solidFill>
                  <a:srgbClr val="0070C0"/>
                </a:solidFill>
              </a:rPr>
              <a:t>nın</a:t>
            </a:r>
            <a:r>
              <a:rPr lang="en-US" altLang="tr-TR" sz="2000" b="1" dirty="0">
                <a:solidFill>
                  <a:srgbClr val="0070C0"/>
                </a:solidFill>
              </a:rPr>
              <a:t> </a:t>
            </a:r>
            <a:r>
              <a:rPr lang="tr-TR" altLang="tr-TR" sz="2000" b="1" dirty="0">
                <a:solidFill>
                  <a:srgbClr val="0070C0"/>
                </a:solidFill>
              </a:rPr>
              <a:t>algoritması</a:t>
            </a:r>
            <a:r>
              <a:rPr lang="en-US" altLang="tr-TR" sz="2000" b="1" dirty="0">
                <a:solidFill>
                  <a:srgbClr val="0070C0"/>
                </a:solidFill>
              </a:rPr>
              <a:t> (1959)</a:t>
            </a:r>
          </a:p>
          <a:p>
            <a:pPr>
              <a:spcBef>
                <a:spcPct val="0"/>
              </a:spcBef>
            </a:pPr>
            <a:endParaRPr lang="tr-TR" altLang="tr-TR" dirty="0"/>
          </a:p>
          <a:p>
            <a:pPr>
              <a:spcBef>
                <a:spcPct val="0"/>
              </a:spcBef>
            </a:pPr>
            <a:r>
              <a:rPr lang="tr-TR" altLang="tr-TR" dirty="0"/>
              <a:t>Birbirlerine çok benzeseler de, biz </a:t>
            </a:r>
            <a:r>
              <a:rPr lang="en-US" altLang="tr-TR" dirty="0"/>
              <a:t>Moore’</a:t>
            </a:r>
            <a:r>
              <a:rPr lang="tr-TR" altLang="tr-TR" dirty="0"/>
              <a:t>un</a:t>
            </a:r>
            <a:r>
              <a:rPr lang="en-US" altLang="tr-TR" dirty="0"/>
              <a:t> </a:t>
            </a:r>
            <a:r>
              <a:rPr lang="tr-TR" altLang="tr-TR" dirty="0"/>
              <a:t>algoritmasını tercih edeceğiz.</a:t>
            </a:r>
            <a:r>
              <a:rPr lang="en-US" altLang="tr-TR" dirty="0"/>
              <a:t> </a:t>
            </a:r>
            <a:r>
              <a:rPr lang="tr-TR" altLang="tr-TR" dirty="0"/>
              <a:t>Çünkü daha fazla iş yapsa da paralelleştirilmeye daha uygundur</a:t>
            </a:r>
            <a:r>
              <a:rPr lang="en-US" altLang="tr-TR" dirty="0"/>
              <a:t>.</a:t>
            </a:r>
          </a:p>
          <a:p>
            <a:pPr>
              <a:spcBef>
                <a:spcPct val="0"/>
              </a:spcBef>
            </a:pPr>
            <a:r>
              <a:rPr lang="tr-TR" altLang="tr-TR" dirty="0"/>
              <a:t>Algoritmanın çalışması için ağırlıkların hepsi pozitif sayılar olmalıdır</a:t>
            </a:r>
            <a:r>
              <a:rPr lang="en-US" altLang="tr-TR" dirty="0"/>
              <a:t>.</a:t>
            </a:r>
          </a:p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C911EE-F6B2-4531-A42A-8B3BBD35A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61</a:t>
            </a:fld>
            <a:endParaRPr lang="tr-T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3F603-C6DC-4B3A-994B-2CEB673B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Moore Algoritması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5AAF1-2207-4464-977D-1C1A29661C6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tr-TR" altLang="tr-TR" dirty="0"/>
              <a:t>Kaynak köşeden başlayarak</a:t>
            </a:r>
            <a:r>
              <a:rPr lang="en-US" altLang="tr-TR" dirty="0"/>
              <a:t>, </a:t>
            </a:r>
            <a:r>
              <a:rPr lang="tr-TR" altLang="tr-TR" dirty="0"/>
              <a:t>algoritma her</a:t>
            </a:r>
            <a:r>
              <a:rPr lang="en-US" altLang="tr-TR" dirty="0"/>
              <a:t> </a:t>
            </a:r>
            <a:r>
              <a:rPr lang="en-US" altLang="tr-TR" i="1" dirty="0"/>
              <a:t>i </a:t>
            </a:r>
            <a:r>
              <a:rPr lang="tr-TR" altLang="tr-TR" dirty="0"/>
              <a:t>köşesi için aşağıdaki gibi çalışır:</a:t>
            </a:r>
            <a:endParaRPr lang="en-US" altLang="tr-TR" dirty="0"/>
          </a:p>
          <a:p>
            <a:pPr lvl="1" algn="just">
              <a:spcBef>
                <a:spcPct val="0"/>
              </a:spcBef>
              <a:defRPr/>
            </a:pPr>
            <a:r>
              <a:rPr lang="en-US" altLang="tr-TR" sz="2000" i="1" dirty="0"/>
              <a:t>j </a:t>
            </a:r>
            <a:r>
              <a:rPr lang="tr-TR" altLang="tr-TR" sz="2000" dirty="0"/>
              <a:t>köşesinin, </a:t>
            </a:r>
            <a:r>
              <a:rPr lang="en-US" altLang="tr-TR" sz="2000" i="1" dirty="0"/>
              <a:t>i </a:t>
            </a:r>
            <a:r>
              <a:rPr lang="tr-TR" altLang="tr-TR" sz="2000" dirty="0"/>
              <a:t>köşesine uzaklığı </a:t>
            </a:r>
            <a:r>
              <a:rPr lang="en-US" altLang="tr-TR" sz="2000" i="1" dirty="0"/>
              <a:t>w</a:t>
            </a:r>
            <a:r>
              <a:rPr lang="en-US" altLang="tr-TR" sz="2000" i="1" baseline="-25000" dirty="0"/>
              <a:t>i,j </a:t>
            </a:r>
            <a:r>
              <a:rPr lang="tr-TR" altLang="tr-TR" sz="2000" dirty="0"/>
              <a:t>aracılığıyla kaynağa uzaklığı bulunur: </a:t>
            </a:r>
            <a:r>
              <a:rPr lang="en-US" altLang="tr-TR" sz="2000" i="1" dirty="0"/>
              <a:t>d</a:t>
            </a:r>
            <a:r>
              <a:rPr lang="en-US" altLang="tr-TR" sz="2000" i="1" baseline="-25000" dirty="0"/>
              <a:t>i</a:t>
            </a:r>
            <a:r>
              <a:rPr lang="en-US" altLang="tr-TR" sz="2000" i="1" dirty="0"/>
              <a:t> </a:t>
            </a:r>
            <a:r>
              <a:rPr lang="en-US" altLang="tr-TR" sz="2000" dirty="0"/>
              <a:t>+ </a:t>
            </a:r>
            <a:r>
              <a:rPr lang="en-US" altLang="tr-TR" sz="2000" i="1" dirty="0"/>
              <a:t>w</a:t>
            </a:r>
            <a:r>
              <a:rPr lang="en-US" altLang="tr-TR" sz="2000" i="1" baseline="-25000" dirty="0"/>
              <a:t>i,j </a:t>
            </a:r>
            <a:endParaRPr lang="tr-TR" altLang="tr-TR" sz="2000" i="1" baseline="-25000" dirty="0"/>
          </a:p>
          <a:p>
            <a:pPr lvl="1" algn="just">
              <a:spcBef>
                <a:spcPct val="0"/>
              </a:spcBef>
              <a:defRPr/>
            </a:pPr>
            <a:r>
              <a:rPr lang="tr-TR" altLang="tr-TR" sz="2000" i="1" dirty="0"/>
              <a:t>j</a:t>
            </a:r>
            <a:r>
              <a:rPr lang="en-US" altLang="tr-TR" sz="2000" dirty="0"/>
              <a:t> </a:t>
            </a:r>
            <a:r>
              <a:rPr lang="tr-TR" altLang="tr-TR" sz="2000" dirty="0"/>
              <a:t>köşesi için daha önce hesaplanmış minimum uzaklıkla karşılaştırılır</a:t>
            </a:r>
            <a:r>
              <a:rPr lang="en-US" altLang="tr-TR" sz="2000" dirty="0"/>
              <a:t>.</a:t>
            </a:r>
          </a:p>
          <a:p>
            <a:pPr lvl="1" algn="just">
              <a:spcBef>
                <a:spcPct val="0"/>
              </a:spcBef>
              <a:defRPr/>
            </a:pPr>
            <a:r>
              <a:rPr lang="tr-TR" altLang="tr-TR" sz="2000" dirty="0"/>
              <a:t>Eğer daha kısa bir yol bulunmuşsa </a:t>
            </a:r>
            <a:r>
              <a:rPr lang="tr-TR" altLang="tr-TR" sz="2000" i="1" dirty="0"/>
              <a:t>j</a:t>
            </a:r>
            <a:r>
              <a:rPr lang="en-US" altLang="tr-TR" sz="2000" i="1" dirty="0"/>
              <a:t> </a:t>
            </a:r>
            <a:r>
              <a:rPr lang="tr-TR" altLang="tr-TR" sz="2000" dirty="0"/>
              <a:t>köşesi için eldeki veriler güncellenir</a:t>
            </a:r>
            <a:r>
              <a:rPr lang="en-US" altLang="tr-TR" sz="2000" dirty="0"/>
              <a:t>. </a:t>
            </a:r>
            <a:endParaRPr lang="tr-TR" altLang="tr-TR" sz="2000" dirty="0"/>
          </a:p>
          <a:p>
            <a:pPr lvl="1" algn="just">
              <a:spcBef>
                <a:spcPct val="0"/>
              </a:spcBef>
              <a:defRPr/>
            </a:pPr>
            <a:endParaRPr lang="tr-TR" altLang="tr-TR" sz="2000" i="1" dirty="0"/>
          </a:p>
          <a:p>
            <a:pPr marL="457200" lvl="1" indent="0" algn="ctr">
              <a:spcBef>
                <a:spcPct val="0"/>
              </a:spcBef>
              <a:buFontTx/>
              <a:buNone/>
              <a:defRPr/>
            </a:pPr>
            <a:r>
              <a:rPr lang="en-US" altLang="tr-TR" sz="2000" i="1" dirty="0"/>
              <a:t>d</a:t>
            </a:r>
            <a:r>
              <a:rPr lang="en-US" altLang="tr-TR" sz="2000" i="1" baseline="-25000" dirty="0"/>
              <a:t>j</a:t>
            </a:r>
            <a:r>
              <a:rPr lang="en-US" altLang="tr-TR" sz="2000" i="1" dirty="0"/>
              <a:t> </a:t>
            </a:r>
            <a:r>
              <a:rPr lang="en-US" altLang="tr-TR" sz="2000" dirty="0"/>
              <a:t>= min(</a:t>
            </a:r>
            <a:r>
              <a:rPr lang="en-US" altLang="tr-TR" sz="2000" i="1" dirty="0"/>
              <a:t>d</a:t>
            </a:r>
            <a:r>
              <a:rPr lang="en-US" altLang="tr-TR" sz="2000" i="1" baseline="-25000" dirty="0"/>
              <a:t>j</a:t>
            </a:r>
            <a:r>
              <a:rPr lang="en-US" altLang="tr-TR" sz="2000" dirty="0"/>
              <a:t>, </a:t>
            </a:r>
            <a:r>
              <a:rPr lang="en-US" altLang="tr-TR" sz="2000" i="1" dirty="0"/>
              <a:t>d</a:t>
            </a:r>
            <a:r>
              <a:rPr lang="en-US" altLang="tr-TR" sz="2000" i="1" baseline="-25000" dirty="0"/>
              <a:t>i</a:t>
            </a:r>
            <a:r>
              <a:rPr lang="en-US" altLang="tr-TR" sz="2000" i="1" dirty="0"/>
              <a:t> </a:t>
            </a:r>
            <a:r>
              <a:rPr lang="en-US" altLang="tr-TR" sz="2000" dirty="0"/>
              <a:t>+ </a:t>
            </a:r>
            <a:r>
              <a:rPr lang="en-US" altLang="tr-TR" sz="2000" i="1" dirty="0"/>
              <a:t>w</a:t>
            </a:r>
            <a:r>
              <a:rPr lang="en-US" altLang="tr-TR" sz="2000" i="1" baseline="-25000" dirty="0"/>
              <a:t>i,j</a:t>
            </a:r>
            <a:r>
              <a:rPr lang="en-US" altLang="tr-TR" sz="2000" dirty="0"/>
              <a:t>)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2EF69-1BB9-403E-94FE-C0F7E8F8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62</a:t>
            </a:fld>
            <a:endParaRPr lang="tr-T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98C2-8F7C-466F-BA79-7A0D6DC73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Moore’un En Kısa Yol Algoritması</a:t>
            </a:r>
          </a:p>
        </p:txBody>
      </p:sp>
      <p:pic>
        <p:nvPicPr>
          <p:cNvPr id="75780" name="Picture 5">
            <a:extLst>
              <a:ext uri="{FF2B5EF4-FFF2-40B4-BE49-F238E27FC236}">
                <a16:creationId xmlns:a16="http://schemas.microsoft.com/office/drawing/2014/main" id="{6CC1F98B-0289-42CB-BCE1-8E2767D2D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334250" cy="339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1" name="TextBox 4">
            <a:extLst>
              <a:ext uri="{FF2B5EF4-FFF2-40B4-BE49-F238E27FC236}">
                <a16:creationId xmlns:a16="http://schemas.microsoft.com/office/drawing/2014/main" id="{86F1279E-E529-4A61-BBE1-490287E69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13" y="2406650"/>
            <a:ext cx="12192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2400" dirty="0"/>
              <a:t>Köşe</a:t>
            </a:r>
          </a:p>
        </p:txBody>
      </p:sp>
      <p:sp>
        <p:nvSpPr>
          <p:cNvPr id="75782" name="TextBox 5">
            <a:extLst>
              <a:ext uri="{FF2B5EF4-FFF2-40B4-BE49-F238E27FC236}">
                <a16:creationId xmlns:a16="http://schemas.microsoft.com/office/drawing/2014/main" id="{80A093FC-8067-4F23-9195-A03E2DB9E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7788" y="1747838"/>
            <a:ext cx="12192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2400" dirty="0"/>
              <a:t>Köşe</a:t>
            </a:r>
          </a:p>
        </p:txBody>
      </p:sp>
      <p:sp>
        <p:nvSpPr>
          <p:cNvPr id="75783" name="TextBox 6">
            <a:extLst>
              <a:ext uri="{FF2B5EF4-FFF2-40B4-BE49-F238E27FC236}">
                <a16:creationId xmlns:a16="http://schemas.microsoft.com/office/drawing/2014/main" id="{C6DF8CE6-C2E4-4132-B561-6D8C6070F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29238"/>
            <a:ext cx="3760788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>
              <a:spcBef>
                <a:spcPct val="0"/>
              </a:spcBef>
              <a:buFontTx/>
              <a:buNone/>
            </a:pPr>
            <a:r>
              <a:rPr lang="en-US" altLang="tr-TR" i="1" dirty="0"/>
              <a:t>d</a:t>
            </a:r>
            <a:r>
              <a:rPr lang="en-US" altLang="tr-TR" i="1" baseline="-25000" dirty="0"/>
              <a:t>j</a:t>
            </a:r>
            <a:r>
              <a:rPr lang="en-US" altLang="tr-TR" i="1" dirty="0"/>
              <a:t> </a:t>
            </a:r>
            <a:r>
              <a:rPr lang="en-US" altLang="tr-TR" dirty="0"/>
              <a:t>= min(</a:t>
            </a:r>
            <a:r>
              <a:rPr lang="en-US" altLang="tr-TR" i="1" dirty="0"/>
              <a:t>d</a:t>
            </a:r>
            <a:r>
              <a:rPr lang="en-US" altLang="tr-TR" i="1" baseline="-25000" dirty="0"/>
              <a:t>j</a:t>
            </a:r>
            <a:r>
              <a:rPr lang="en-US" altLang="tr-TR" dirty="0"/>
              <a:t>, </a:t>
            </a:r>
            <a:r>
              <a:rPr lang="en-US" altLang="tr-TR" i="1" dirty="0"/>
              <a:t>d</a:t>
            </a:r>
            <a:r>
              <a:rPr lang="en-US" altLang="tr-TR" i="1" baseline="-25000" dirty="0"/>
              <a:t>i</a:t>
            </a:r>
            <a:r>
              <a:rPr lang="en-US" altLang="tr-TR" i="1" dirty="0"/>
              <a:t> </a:t>
            </a:r>
            <a:r>
              <a:rPr lang="en-US" altLang="tr-TR" dirty="0"/>
              <a:t>+ </a:t>
            </a:r>
            <a:r>
              <a:rPr lang="en-US" altLang="tr-TR" i="1" dirty="0"/>
              <a:t>w</a:t>
            </a:r>
            <a:r>
              <a:rPr lang="en-US" altLang="tr-TR" i="1" baseline="-25000" dirty="0"/>
              <a:t>i,j</a:t>
            </a:r>
            <a:r>
              <a:rPr lang="en-US" altLang="tr-T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101044-855E-4B35-BA04-34E6CC266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63</a:t>
            </a:fld>
            <a:endParaRPr lang="tr-TR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C25DC-6DA9-4A85-92F3-B9438651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Veri Yapıları</a:t>
            </a:r>
          </a:p>
        </p:txBody>
      </p:sp>
      <p:sp>
        <p:nvSpPr>
          <p:cNvPr id="76803" name="Content Placeholder 2">
            <a:extLst>
              <a:ext uri="{FF2B5EF4-FFF2-40B4-BE49-F238E27FC236}">
                <a16:creationId xmlns:a16="http://schemas.microsoft.com/office/drawing/2014/main" id="{9C620008-E6DE-479F-A00E-9947CD77779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tr-TR" b="1" dirty="0"/>
              <a:t>w[i][j] </a:t>
            </a:r>
            <a:r>
              <a:rPr lang="tr-TR" altLang="tr-TR" dirty="0"/>
              <a:t>dizisinde</a:t>
            </a:r>
            <a:r>
              <a:rPr lang="en-US" altLang="tr-TR" dirty="0"/>
              <a:t> </a:t>
            </a:r>
            <a:r>
              <a:rPr lang="en-US" altLang="tr-TR" i="1" dirty="0"/>
              <a:t>i </a:t>
            </a:r>
            <a:r>
              <a:rPr lang="tr-TR" altLang="tr-TR" dirty="0"/>
              <a:t>ile </a:t>
            </a:r>
            <a:r>
              <a:rPr lang="en-US" altLang="tr-TR" i="1" dirty="0"/>
              <a:t>j </a:t>
            </a:r>
            <a:r>
              <a:rPr lang="tr-TR" altLang="tr-TR" dirty="0"/>
              <a:t>köşeleri arasındaki ağrılıklar verilsin</a:t>
            </a:r>
            <a:r>
              <a:rPr lang="en-US" altLang="tr-TR" dirty="0"/>
              <a:t>(</a:t>
            </a:r>
            <a:r>
              <a:rPr lang="tr-TR" altLang="tr-TR" dirty="0"/>
              <a:t>sonsuz bağ yok demektir</a:t>
            </a:r>
            <a:r>
              <a:rPr lang="en-US" altLang="tr-TR" dirty="0"/>
              <a:t>).</a:t>
            </a:r>
          </a:p>
          <a:p>
            <a:pPr>
              <a:spcBef>
                <a:spcPct val="0"/>
              </a:spcBef>
            </a:pPr>
            <a:r>
              <a:rPr lang="tr-TR" altLang="tr-TR" dirty="0"/>
              <a:t>Köşe listesini tutmak</a:t>
            </a:r>
            <a:r>
              <a:rPr lang="en-US" altLang="tr-TR" dirty="0"/>
              <a:t> </a:t>
            </a:r>
            <a:r>
              <a:rPr lang="tr-TR" altLang="tr-TR" dirty="0"/>
              <a:t>için bir 'ilk giren ilk çıkar' (FIFO)</a:t>
            </a:r>
            <a:r>
              <a:rPr lang="en-US" altLang="tr-TR" dirty="0"/>
              <a:t> </a:t>
            </a:r>
            <a:r>
              <a:rPr lang="tr-TR" altLang="tr-TR" dirty="0"/>
              <a:t>köşe</a:t>
            </a:r>
            <a:r>
              <a:rPr lang="en-US" altLang="tr-TR" dirty="0"/>
              <a:t> </a:t>
            </a:r>
            <a:r>
              <a:rPr lang="tr-TR" altLang="tr-TR" dirty="0"/>
              <a:t>kuyruğu</a:t>
            </a:r>
            <a:r>
              <a:rPr lang="en-US" altLang="tr-TR" dirty="0"/>
              <a:t> </a:t>
            </a:r>
            <a:r>
              <a:rPr lang="tr-TR" altLang="tr-TR" dirty="0"/>
              <a:t>kurulur</a:t>
            </a:r>
            <a:r>
              <a:rPr lang="en-US" altLang="tr-TR" dirty="0"/>
              <a:t>. </a:t>
            </a:r>
            <a:endParaRPr lang="tr-TR" altLang="tr-TR" dirty="0"/>
          </a:p>
          <a:p>
            <a:pPr>
              <a:spcBef>
                <a:spcPct val="0"/>
              </a:spcBef>
            </a:pPr>
            <a:r>
              <a:rPr lang="tr-TR" altLang="tr-TR" dirty="0"/>
              <a:t>Köşe </a:t>
            </a:r>
            <a:r>
              <a:rPr lang="tr-TR" altLang="tr-TR" i="1" dirty="0"/>
              <a:t>i </a:t>
            </a:r>
            <a:r>
              <a:rPr lang="tr-TR" altLang="tr-TR" dirty="0"/>
              <a:t> için kaynağa olan mevcut</a:t>
            </a:r>
            <a:r>
              <a:rPr lang="en-US" altLang="tr-TR" dirty="0"/>
              <a:t> </a:t>
            </a:r>
            <a:r>
              <a:rPr lang="tr-TR" altLang="tr-TR" dirty="0"/>
              <a:t>en kısa mesafe </a:t>
            </a:r>
            <a:r>
              <a:rPr lang="en-US" altLang="tr-TR" b="1" dirty="0"/>
              <a:t>dist[i]</a:t>
            </a:r>
            <a:r>
              <a:rPr lang="en-US" altLang="tr-TR" dirty="0"/>
              <a:t> </a:t>
            </a:r>
            <a:r>
              <a:rPr lang="tr-TR" altLang="tr-TR" dirty="0"/>
              <a:t>dizisindeki pozisyonunda tutulur. </a:t>
            </a:r>
          </a:p>
          <a:p>
            <a:pPr>
              <a:spcBef>
                <a:spcPct val="0"/>
              </a:spcBef>
            </a:pPr>
            <a:r>
              <a:rPr lang="tr-TR" altLang="tr-TR" dirty="0"/>
              <a:t>Başlangıçta</a:t>
            </a:r>
            <a:r>
              <a:rPr lang="en-US" altLang="tr-TR" dirty="0"/>
              <a:t>, </a:t>
            </a:r>
            <a:r>
              <a:rPr lang="tr-TR" altLang="tr-TR" dirty="0"/>
              <a:t>sadece kaynak</a:t>
            </a:r>
            <a:r>
              <a:rPr lang="en-US" altLang="tr-TR" dirty="0"/>
              <a:t> </a:t>
            </a:r>
            <a:r>
              <a:rPr lang="tr-TR" altLang="tr-TR" dirty="0"/>
              <a:t>köşe kuyruktadır ve tüm uzaklıklar sonsuza ayarlanır</a:t>
            </a:r>
            <a:r>
              <a:rPr lang="en-US" altLang="tr-TR" dirty="0"/>
              <a:t>.</a:t>
            </a:r>
          </a:p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21E6D5-3C48-4F06-9346-12A16D29F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64</a:t>
            </a:fld>
            <a:endParaRPr lang="tr-TR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5159E-3DAA-4BAE-A20F-BF9819D1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Kod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E57CC-D2A9-4818-B4EE-EE8C5BE88CC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58775" indent="-358775">
              <a:spcBef>
                <a:spcPct val="0"/>
              </a:spcBef>
              <a:defRPr/>
            </a:pPr>
            <a:r>
              <a:rPr lang="tr-TR" altLang="tr-TR" sz="2400" dirty="0"/>
              <a:t>Kod aşağıdaki formda olacaktır:</a:t>
            </a:r>
            <a:br>
              <a:rPr lang="tr-TR" altLang="tr-TR" sz="2400" dirty="0"/>
            </a:br>
            <a:endParaRPr lang="tr-TR" altLang="tr-TR" sz="2400" dirty="0">
              <a:solidFill>
                <a:schemeClr val="accent2"/>
              </a:solidFill>
            </a:endParaRPr>
          </a:p>
          <a:p>
            <a:pPr marL="717550" indent="0">
              <a:spcBef>
                <a:spcPct val="0"/>
              </a:spcBef>
              <a:buFontTx/>
              <a:buNone/>
              <a:defRPr/>
            </a:pPr>
            <a:r>
              <a:rPr lang="en-US" altLang="tr-TR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newdist_j = dist[i] + w[i][j];</a:t>
            </a:r>
          </a:p>
          <a:p>
            <a:pPr marL="717550" indent="0">
              <a:spcBef>
                <a:spcPct val="0"/>
              </a:spcBef>
              <a:buFontTx/>
              <a:buNone/>
              <a:defRPr/>
            </a:pPr>
            <a:r>
              <a:rPr lang="en-US" altLang="tr-TR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if (newdist_j &lt; dist[j])</a:t>
            </a:r>
            <a:endParaRPr lang="tr-TR" altLang="tr-TR" sz="24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717550" indent="0">
              <a:spcBef>
                <a:spcPct val="0"/>
              </a:spcBef>
              <a:buFontTx/>
              <a:buNone/>
              <a:defRPr/>
            </a:pPr>
            <a:r>
              <a:rPr lang="tr-TR" altLang="tr-TR" b="1" dirty="0">
                <a:solidFill>
                  <a:srgbClr val="FF0000"/>
                </a:solidFill>
                <a:latin typeface="Consolas" panose="020B0609020204030204" pitchFamily="49" charset="0"/>
              </a:rPr>
              <a:t>   </a:t>
            </a:r>
            <a:r>
              <a:rPr lang="en-US" altLang="tr-TR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dist[j] = newdist_j;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lang="en-US" altLang="tr-TR" sz="2400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tr-TR" altLang="tr-TR" sz="2400" dirty="0"/>
              <a:t>Kaynaktan köşe </a:t>
            </a:r>
            <a:r>
              <a:rPr lang="tr-TR" altLang="tr-TR" sz="2400" i="1" dirty="0"/>
              <a:t>j </a:t>
            </a:r>
            <a:r>
              <a:rPr lang="tr-TR" altLang="tr-TR" sz="2400" dirty="0"/>
              <a:t>'ye daha kısa bir uzaklık bulunduğunda,</a:t>
            </a:r>
            <a:r>
              <a:rPr lang="en-US" altLang="tr-TR" sz="2400" dirty="0"/>
              <a:t> </a:t>
            </a:r>
            <a:r>
              <a:rPr lang="tr-TR" altLang="tr-TR" sz="2400" dirty="0"/>
              <a:t>köşe </a:t>
            </a:r>
            <a:r>
              <a:rPr lang="tr-TR" altLang="tr-TR" sz="2400" i="1" dirty="0"/>
              <a:t>j</a:t>
            </a:r>
            <a:r>
              <a:rPr lang="en-US" altLang="tr-TR" sz="2400" i="1" dirty="0"/>
              <a:t> </a:t>
            </a:r>
            <a:r>
              <a:rPr lang="tr-TR" altLang="tr-TR" sz="2400" dirty="0"/>
              <a:t>kuyruğa konulur</a:t>
            </a:r>
            <a:r>
              <a:rPr lang="en-US" altLang="tr-TR" sz="2400" dirty="0"/>
              <a:t> (</a:t>
            </a:r>
            <a:r>
              <a:rPr lang="tr-TR" altLang="tr-TR" sz="2400" dirty="0"/>
              <a:t>kuyrukta yoksa</a:t>
            </a:r>
            <a:r>
              <a:rPr lang="en-US" altLang="tr-TR" sz="2400" dirty="0"/>
              <a:t>)</a:t>
            </a:r>
            <a:r>
              <a:rPr lang="tr-TR" altLang="tr-TR" sz="2400" dirty="0"/>
              <a:t>. Bu sayede köşe</a:t>
            </a:r>
            <a:r>
              <a:rPr lang="en-US" altLang="tr-TR" sz="2400" dirty="0"/>
              <a:t> </a:t>
            </a:r>
            <a:r>
              <a:rPr lang="en-US" altLang="tr-TR" sz="2400" i="1" dirty="0"/>
              <a:t>j </a:t>
            </a:r>
            <a:r>
              <a:rPr lang="tr-TR" altLang="tr-TR" sz="2400" dirty="0"/>
              <a:t> tekrar</a:t>
            </a:r>
            <a:r>
              <a:rPr lang="en-US" altLang="tr-TR" sz="2400" dirty="0"/>
              <a:t> </a:t>
            </a:r>
            <a:r>
              <a:rPr lang="tr-TR" altLang="tr-TR" sz="2400" dirty="0"/>
              <a:t>değerlendirilir.</a:t>
            </a:r>
          </a:p>
          <a:p>
            <a:pPr lvl="1">
              <a:spcBef>
                <a:spcPct val="0"/>
              </a:spcBef>
              <a:defRPr/>
            </a:pPr>
            <a:r>
              <a:rPr lang="tr-TR" altLang="tr-TR" dirty="0">
                <a:solidFill>
                  <a:srgbClr val="FF0000"/>
                </a:solidFill>
              </a:rPr>
              <a:t>Not: </a:t>
            </a:r>
            <a:r>
              <a:rPr lang="en-US" altLang="tr-TR" dirty="0">
                <a:solidFill>
                  <a:srgbClr val="FF0000"/>
                </a:solidFill>
              </a:rPr>
              <a:t>Dijkstra’</a:t>
            </a:r>
            <a:r>
              <a:rPr lang="tr-TR" altLang="tr-TR" dirty="0">
                <a:solidFill>
                  <a:srgbClr val="FF0000"/>
                </a:solidFill>
              </a:rPr>
              <a:t>nın algoritması farklıdır</a:t>
            </a:r>
            <a:r>
              <a:rPr lang="en-US" altLang="tr-TR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45884-083D-41A7-A467-FBE198B2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65</a:t>
            </a:fld>
            <a:endParaRPr lang="tr-TR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CB0E-A35D-49A1-B00F-C0EEC7CAA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Bir Çizge Aramada Aşamalar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0A379-BA70-43CA-886E-402EC6448B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  <a:p>
            <a:pPr lvl="1"/>
            <a:r>
              <a:rPr lang="tr-TR" dirty="0"/>
              <a:t>Başlangıçta veri yapılarının durumu:</a:t>
            </a:r>
          </a:p>
        </p:txBody>
      </p:sp>
      <p:pic>
        <p:nvPicPr>
          <p:cNvPr id="78852" name="Picture 5">
            <a:extLst>
              <a:ext uri="{FF2B5EF4-FFF2-40B4-BE49-F238E27FC236}">
                <a16:creationId xmlns:a16="http://schemas.microsoft.com/office/drawing/2014/main" id="{8483FE02-B649-4D4E-A884-CAF3F5A28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3429000"/>
            <a:ext cx="855345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3" name="TextBox 4">
            <a:extLst>
              <a:ext uri="{FF2B5EF4-FFF2-40B4-BE49-F238E27FC236}">
                <a16:creationId xmlns:a16="http://schemas.microsoft.com/office/drawing/2014/main" id="{32AEC79A-095E-4C7E-A053-9D06D0D1E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62350"/>
            <a:ext cx="2819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Ele alınacak köşeler</a:t>
            </a:r>
          </a:p>
        </p:txBody>
      </p:sp>
      <p:sp>
        <p:nvSpPr>
          <p:cNvPr id="78854" name="TextBox 5">
            <a:extLst>
              <a:ext uri="{FF2B5EF4-FFF2-40B4-BE49-F238E27FC236}">
                <a16:creationId xmlns:a16="http://schemas.microsoft.com/office/drawing/2014/main" id="{6594CE39-A075-4F39-A661-D7C201E41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62350"/>
            <a:ext cx="3276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Mevcut minimum uzaklıklar</a:t>
            </a:r>
          </a:p>
        </p:txBody>
      </p:sp>
      <p:sp>
        <p:nvSpPr>
          <p:cNvPr id="78855" name="TextBox 6">
            <a:extLst>
              <a:ext uri="{FF2B5EF4-FFF2-40B4-BE49-F238E27FC236}">
                <a16:creationId xmlns:a16="http://schemas.microsoft.com/office/drawing/2014/main" id="{95D159C2-C9D0-4DAF-A78F-14F54AA4A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64113"/>
            <a:ext cx="2819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Köşe_kuyruğu</a:t>
            </a:r>
          </a:p>
        </p:txBody>
      </p:sp>
      <p:sp>
        <p:nvSpPr>
          <p:cNvPr id="78856" name="TextBox 7">
            <a:extLst>
              <a:ext uri="{FF2B5EF4-FFF2-40B4-BE49-F238E27FC236}">
                <a16:creationId xmlns:a16="http://schemas.microsoft.com/office/drawing/2014/main" id="{2A36AF79-15E4-4221-8218-417A27B23E9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72000" y="4572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</a:t>
            </a:r>
          </a:p>
        </p:txBody>
      </p:sp>
      <p:pic>
        <p:nvPicPr>
          <p:cNvPr id="78857" name="Picture 4">
            <a:extLst>
              <a:ext uri="{FF2B5EF4-FFF2-40B4-BE49-F238E27FC236}">
                <a16:creationId xmlns:a16="http://schemas.microsoft.com/office/drawing/2014/main" id="{5C6B36FF-6462-493E-9D38-F9A4342F4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16500"/>
            <a:ext cx="3581400" cy="165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420B2-B38B-4E2C-9801-AF63F4FF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66</a:t>
            </a:fld>
            <a:endParaRPr lang="tr-TR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5435D-1E78-4822-819F-18042D419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Bir Çizge Aramada Aşamalar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95600-3440-4092-848C-0B18779C8B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Örnek (devam)</a:t>
            </a:r>
          </a:p>
          <a:p>
            <a:pPr lvl="1"/>
            <a:r>
              <a:rPr lang="en-US" altLang="tr-TR" sz="2000" b="1" i="1" dirty="0">
                <a:solidFill>
                  <a:srgbClr val="0070C0"/>
                </a:solidFill>
              </a:rPr>
              <a:t>A </a:t>
            </a:r>
            <a:r>
              <a:rPr lang="tr-TR" altLang="tr-TR" sz="2000" b="1" dirty="0">
                <a:solidFill>
                  <a:srgbClr val="0070C0"/>
                </a:solidFill>
              </a:rPr>
              <a:t>incelendikten sonra</a:t>
            </a:r>
            <a:endParaRPr lang="en-US" altLang="tr-TR" sz="2000" b="1" dirty="0">
              <a:solidFill>
                <a:srgbClr val="0070C0"/>
              </a:solidFill>
            </a:endParaRPr>
          </a:p>
        </p:txBody>
      </p:sp>
      <p:pic>
        <p:nvPicPr>
          <p:cNvPr id="79875" name="Picture 4">
            <a:extLst>
              <a:ext uri="{FF2B5EF4-FFF2-40B4-BE49-F238E27FC236}">
                <a16:creationId xmlns:a16="http://schemas.microsoft.com/office/drawing/2014/main" id="{6A7893B2-3E96-4807-9F6A-A7878C437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24200"/>
            <a:ext cx="843915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878" name="TextBox 5">
            <a:extLst>
              <a:ext uri="{FF2B5EF4-FFF2-40B4-BE49-F238E27FC236}">
                <a16:creationId xmlns:a16="http://schemas.microsoft.com/office/drawing/2014/main" id="{E26F40D9-40B8-45F2-B17E-C3C2D8B45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62350"/>
            <a:ext cx="2819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Ele alınacak köşeler</a:t>
            </a:r>
          </a:p>
        </p:txBody>
      </p:sp>
      <p:sp>
        <p:nvSpPr>
          <p:cNvPr id="79879" name="TextBox 6">
            <a:extLst>
              <a:ext uri="{FF2B5EF4-FFF2-40B4-BE49-F238E27FC236}">
                <a16:creationId xmlns:a16="http://schemas.microsoft.com/office/drawing/2014/main" id="{CF82CF55-F788-4448-9DFA-26644E7D7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62350"/>
            <a:ext cx="3276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Mevcut minimum uzaklıklar</a:t>
            </a:r>
          </a:p>
        </p:txBody>
      </p:sp>
      <p:sp>
        <p:nvSpPr>
          <p:cNvPr id="79880" name="TextBox 7">
            <a:extLst>
              <a:ext uri="{FF2B5EF4-FFF2-40B4-BE49-F238E27FC236}">
                <a16:creationId xmlns:a16="http://schemas.microsoft.com/office/drawing/2014/main" id="{BA568E64-994D-45F4-86BE-B49187320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64113"/>
            <a:ext cx="2819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Köşe_kuyruğu</a:t>
            </a:r>
          </a:p>
        </p:txBody>
      </p:sp>
      <p:sp>
        <p:nvSpPr>
          <p:cNvPr id="79881" name="TextBox 8">
            <a:extLst>
              <a:ext uri="{FF2B5EF4-FFF2-40B4-BE49-F238E27FC236}">
                <a16:creationId xmlns:a16="http://schemas.microsoft.com/office/drawing/2014/main" id="{475CFDB7-32DE-4137-BE03-DA7744851DD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72000" y="4572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</a:t>
            </a:r>
          </a:p>
        </p:txBody>
      </p:sp>
      <p:pic>
        <p:nvPicPr>
          <p:cNvPr id="79882" name="Picture 4">
            <a:extLst>
              <a:ext uri="{FF2B5EF4-FFF2-40B4-BE49-F238E27FC236}">
                <a16:creationId xmlns:a16="http://schemas.microsoft.com/office/drawing/2014/main" id="{5EC10BF8-C5F6-47D8-B130-2DAD8F3C0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16500"/>
            <a:ext cx="3581400" cy="165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1C57B-942F-4E21-8388-A93B62E4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67</a:t>
            </a:fld>
            <a:endParaRPr lang="tr-TR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EFFB0-3358-471F-B251-80F780DF2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Çizge Aramada Aşamalar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CFF04-927B-4ABC-8340-FD020383D6E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Örnek (devam)</a:t>
            </a:r>
          </a:p>
          <a:p>
            <a:pPr lvl="1"/>
            <a:r>
              <a:rPr lang="tr-TR" b="1" dirty="0">
                <a:solidFill>
                  <a:srgbClr val="0070C0"/>
                </a:solidFill>
              </a:rPr>
              <a:t>B 'den F, E, D ve C 'ye bağlantılar hesaplandıktan sonra:</a:t>
            </a:r>
          </a:p>
        </p:txBody>
      </p:sp>
      <p:pic>
        <p:nvPicPr>
          <p:cNvPr id="80900" name="Picture 5">
            <a:extLst>
              <a:ext uri="{FF2B5EF4-FFF2-40B4-BE49-F238E27FC236}">
                <a16:creationId xmlns:a16="http://schemas.microsoft.com/office/drawing/2014/main" id="{D6210C4C-B18C-434C-B342-ABBB747AC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05200"/>
            <a:ext cx="83058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902" name="TextBox 5">
            <a:extLst>
              <a:ext uri="{FF2B5EF4-FFF2-40B4-BE49-F238E27FC236}">
                <a16:creationId xmlns:a16="http://schemas.microsoft.com/office/drawing/2014/main" id="{EE643C70-0068-48C4-B10E-EB3431CDF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62350"/>
            <a:ext cx="2819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Ele alınacak köşeler</a:t>
            </a:r>
          </a:p>
        </p:txBody>
      </p:sp>
      <p:sp>
        <p:nvSpPr>
          <p:cNvPr id="80903" name="TextBox 6">
            <a:extLst>
              <a:ext uri="{FF2B5EF4-FFF2-40B4-BE49-F238E27FC236}">
                <a16:creationId xmlns:a16="http://schemas.microsoft.com/office/drawing/2014/main" id="{D58FD28A-0E71-4380-9FFF-4AA48B128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62350"/>
            <a:ext cx="3276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Mevcut minimum uzaklıklar</a:t>
            </a:r>
          </a:p>
        </p:txBody>
      </p:sp>
      <p:sp>
        <p:nvSpPr>
          <p:cNvPr id="80904" name="TextBox 7">
            <a:extLst>
              <a:ext uri="{FF2B5EF4-FFF2-40B4-BE49-F238E27FC236}">
                <a16:creationId xmlns:a16="http://schemas.microsoft.com/office/drawing/2014/main" id="{93DD125B-812A-4534-8079-897085497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64113"/>
            <a:ext cx="2819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Köşe_kuyruğu</a:t>
            </a:r>
          </a:p>
        </p:txBody>
      </p:sp>
      <p:sp>
        <p:nvSpPr>
          <p:cNvPr id="80905" name="TextBox 8">
            <a:extLst>
              <a:ext uri="{FF2B5EF4-FFF2-40B4-BE49-F238E27FC236}">
                <a16:creationId xmlns:a16="http://schemas.microsoft.com/office/drawing/2014/main" id="{BFEAEC8E-3DAA-46BE-92A7-145FB74D155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72000" y="4572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</a:t>
            </a:r>
          </a:p>
        </p:txBody>
      </p:sp>
      <p:pic>
        <p:nvPicPr>
          <p:cNvPr id="80906" name="Picture 4">
            <a:extLst>
              <a:ext uri="{FF2B5EF4-FFF2-40B4-BE49-F238E27FC236}">
                <a16:creationId xmlns:a16="http://schemas.microsoft.com/office/drawing/2014/main" id="{B19F0F53-1574-4DAD-A041-614FA933C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16500"/>
            <a:ext cx="3581400" cy="165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A49E4-D1AE-46D6-9BD6-9A4849F6D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68</a:t>
            </a:fld>
            <a:endParaRPr lang="tr-TR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0135-E6D7-41C1-960A-FC28C5132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Çizge Aramada Aşamalar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35AF6-8F1C-415D-B4F8-B5994AF33D6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Örnek (devam)</a:t>
            </a:r>
          </a:p>
          <a:p>
            <a:pPr lvl="1"/>
            <a:r>
              <a:rPr lang="tr-TR" b="1" dirty="0">
                <a:solidFill>
                  <a:srgbClr val="0070C0"/>
                </a:solidFill>
              </a:rPr>
              <a:t>E 'den F 'ye bağlantı hesaplandıktan sonra:</a:t>
            </a:r>
            <a:endParaRPr lang="tr-TR" dirty="0"/>
          </a:p>
        </p:txBody>
      </p:sp>
      <p:pic>
        <p:nvPicPr>
          <p:cNvPr id="81923" name="Picture 4">
            <a:extLst>
              <a:ext uri="{FF2B5EF4-FFF2-40B4-BE49-F238E27FC236}">
                <a16:creationId xmlns:a16="http://schemas.microsoft.com/office/drawing/2014/main" id="{DDB85031-E426-4CC4-B5E2-718950137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09950"/>
            <a:ext cx="832485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25" name="Text Box 6">
            <a:extLst>
              <a:ext uri="{FF2B5EF4-FFF2-40B4-BE49-F238E27FC236}">
                <a16:creationId xmlns:a16="http://schemas.microsoft.com/office/drawing/2014/main" id="{42D5750F-3012-41FD-990E-D40736680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056063"/>
            <a:ext cx="4667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2000" dirty="0"/>
              <a:t>51</a:t>
            </a:r>
          </a:p>
        </p:txBody>
      </p:sp>
      <p:sp>
        <p:nvSpPr>
          <p:cNvPr id="81927" name="TextBox 6">
            <a:extLst>
              <a:ext uri="{FF2B5EF4-FFF2-40B4-BE49-F238E27FC236}">
                <a16:creationId xmlns:a16="http://schemas.microsoft.com/office/drawing/2014/main" id="{91263BD9-2E57-48EC-A07D-59858AE58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62350"/>
            <a:ext cx="2819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Ele alınacak köşeler</a:t>
            </a:r>
          </a:p>
        </p:txBody>
      </p:sp>
      <p:sp>
        <p:nvSpPr>
          <p:cNvPr id="81928" name="TextBox 7">
            <a:extLst>
              <a:ext uri="{FF2B5EF4-FFF2-40B4-BE49-F238E27FC236}">
                <a16:creationId xmlns:a16="http://schemas.microsoft.com/office/drawing/2014/main" id="{2AEA66F7-ACC7-414D-A320-D2928AA7A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62350"/>
            <a:ext cx="3276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Mevcut minimum uzaklıklar</a:t>
            </a:r>
          </a:p>
        </p:txBody>
      </p:sp>
      <p:sp>
        <p:nvSpPr>
          <p:cNvPr id="81929" name="TextBox 8">
            <a:extLst>
              <a:ext uri="{FF2B5EF4-FFF2-40B4-BE49-F238E27FC236}">
                <a16:creationId xmlns:a16="http://schemas.microsoft.com/office/drawing/2014/main" id="{939DDD38-0196-45A9-A4B7-D63B56D5C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64113"/>
            <a:ext cx="2819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Köşe_kuyruğu</a:t>
            </a:r>
          </a:p>
        </p:txBody>
      </p:sp>
      <p:sp>
        <p:nvSpPr>
          <p:cNvPr id="81930" name="TextBox 9">
            <a:extLst>
              <a:ext uri="{FF2B5EF4-FFF2-40B4-BE49-F238E27FC236}">
                <a16:creationId xmlns:a16="http://schemas.microsoft.com/office/drawing/2014/main" id="{F87BBCA8-8C86-4DDF-B7C0-6B242436177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72000" y="4572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</a:t>
            </a:r>
          </a:p>
        </p:txBody>
      </p:sp>
      <p:pic>
        <p:nvPicPr>
          <p:cNvPr id="81931" name="Picture 4">
            <a:extLst>
              <a:ext uri="{FF2B5EF4-FFF2-40B4-BE49-F238E27FC236}">
                <a16:creationId xmlns:a16="http://schemas.microsoft.com/office/drawing/2014/main" id="{34657EF0-F91D-4B6E-8B79-0CB6A29F3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16500"/>
            <a:ext cx="3581400" cy="165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ED9F6-0FD5-4FD2-8B79-C9092616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69</a:t>
            </a:fld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C533E-2164-4358-ABC4-5E07579D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Dinamik Yük Dengeleme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06F99-8375-4F12-828C-B5ADD712C4F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dirty="0"/>
              <a:t>Süreçler çalışırken değişen yüklerdir</a:t>
            </a:r>
            <a:r>
              <a:rPr lang="en-US" altLang="tr-TR" dirty="0"/>
              <a:t>.</a:t>
            </a:r>
          </a:p>
          <a:p>
            <a:pPr>
              <a:defRPr/>
            </a:pPr>
            <a:r>
              <a:rPr lang="tr-TR" altLang="tr-TR" dirty="0"/>
              <a:t>Önceki çalışmaların tüm değerlerine bağlı olarak ilerideki yükün parçalara bölünmesi yapılır.</a:t>
            </a:r>
          </a:p>
          <a:p>
            <a:pPr>
              <a:defRPr/>
            </a:pPr>
            <a:r>
              <a:rPr lang="tr-TR" altLang="tr-TR" dirty="0"/>
              <a:t>Bu yöntem çalışma anında ek yük binmesine neden olur</a:t>
            </a:r>
            <a:r>
              <a:rPr lang="en-US" altLang="tr-TR" dirty="0"/>
              <a:t>, </a:t>
            </a:r>
            <a:r>
              <a:rPr lang="tr-TR" altLang="tr-TR" dirty="0"/>
              <a:t>ama sabite göre çok daha etkilidir.</a:t>
            </a:r>
            <a:endParaRPr lang="en-US" altLang="tr-TR" dirty="0"/>
          </a:p>
          <a:p>
            <a:pPr marL="0" indent="0">
              <a:buFontTx/>
              <a:buNone/>
              <a:defRPr/>
            </a:pP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9B7DA-5078-4070-89F9-0BD3FEA1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</a:t>
            </a:fld>
            <a:endParaRPr lang="tr-TR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A0051-960C-4E73-9796-49E01B887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Çizge Aramada Aşamalar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36C6-A845-444B-B0EB-9EF70DD9A59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Örnek (devam)</a:t>
            </a:r>
          </a:p>
          <a:p>
            <a:pPr lvl="1"/>
            <a:r>
              <a:rPr lang="tr-TR" b="1" dirty="0">
                <a:solidFill>
                  <a:srgbClr val="0070C0"/>
                </a:solidFill>
              </a:rPr>
              <a:t>D 'den E 'ye bağlantı hesaplandıktan sonra:</a:t>
            </a:r>
          </a:p>
          <a:p>
            <a:pPr lvl="1"/>
            <a:endParaRPr lang="tr-TR" dirty="0"/>
          </a:p>
          <a:p>
            <a:endParaRPr lang="tr-TR" dirty="0"/>
          </a:p>
        </p:txBody>
      </p:sp>
      <p:pic>
        <p:nvPicPr>
          <p:cNvPr id="82948" name="Picture 5">
            <a:extLst>
              <a:ext uri="{FF2B5EF4-FFF2-40B4-BE49-F238E27FC236}">
                <a16:creationId xmlns:a16="http://schemas.microsoft.com/office/drawing/2014/main" id="{BB48B5C7-197C-4D71-B562-690B36E12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571875"/>
            <a:ext cx="834390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949" name="Text Box 6">
            <a:extLst>
              <a:ext uri="{FF2B5EF4-FFF2-40B4-BE49-F238E27FC236}">
                <a16:creationId xmlns:a16="http://schemas.microsoft.com/office/drawing/2014/main" id="{292AF41B-0D9D-4BE4-B93B-53CF2FA6D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056063"/>
            <a:ext cx="469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2000" dirty="0"/>
              <a:t>49</a:t>
            </a:r>
          </a:p>
        </p:txBody>
      </p:sp>
      <p:sp>
        <p:nvSpPr>
          <p:cNvPr id="82951" name="TextBox 6">
            <a:extLst>
              <a:ext uri="{FF2B5EF4-FFF2-40B4-BE49-F238E27FC236}">
                <a16:creationId xmlns:a16="http://schemas.microsoft.com/office/drawing/2014/main" id="{1FAE9E38-8780-406D-961A-45F3A25E6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62350"/>
            <a:ext cx="2819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Ele alınacak köşeler</a:t>
            </a:r>
          </a:p>
        </p:txBody>
      </p:sp>
      <p:sp>
        <p:nvSpPr>
          <p:cNvPr id="82952" name="TextBox 7">
            <a:extLst>
              <a:ext uri="{FF2B5EF4-FFF2-40B4-BE49-F238E27FC236}">
                <a16:creationId xmlns:a16="http://schemas.microsoft.com/office/drawing/2014/main" id="{E4DC5A95-730A-4C4B-B624-0AD09BF51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62350"/>
            <a:ext cx="3276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Mevcut minimum uzaklıklar</a:t>
            </a:r>
          </a:p>
        </p:txBody>
      </p:sp>
      <p:sp>
        <p:nvSpPr>
          <p:cNvPr id="82953" name="TextBox 8">
            <a:extLst>
              <a:ext uri="{FF2B5EF4-FFF2-40B4-BE49-F238E27FC236}">
                <a16:creationId xmlns:a16="http://schemas.microsoft.com/office/drawing/2014/main" id="{6317362A-3F1D-48D0-8879-03EBE3DB6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64113"/>
            <a:ext cx="2819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Köşe_kuyruğu</a:t>
            </a:r>
          </a:p>
        </p:txBody>
      </p:sp>
      <p:sp>
        <p:nvSpPr>
          <p:cNvPr id="82954" name="TextBox 9">
            <a:extLst>
              <a:ext uri="{FF2B5EF4-FFF2-40B4-BE49-F238E27FC236}">
                <a16:creationId xmlns:a16="http://schemas.microsoft.com/office/drawing/2014/main" id="{9AC715C4-47D6-4E86-A904-DECE8F09D87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72000" y="4572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Köşe</a:t>
            </a:r>
          </a:p>
        </p:txBody>
      </p:sp>
      <p:pic>
        <p:nvPicPr>
          <p:cNvPr id="82955" name="Picture 4">
            <a:extLst>
              <a:ext uri="{FF2B5EF4-FFF2-40B4-BE49-F238E27FC236}">
                <a16:creationId xmlns:a16="http://schemas.microsoft.com/office/drawing/2014/main" id="{1E36AC12-D7C4-452C-A550-C9CEC5D0B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16500"/>
            <a:ext cx="3581400" cy="165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B3109-65D0-4C81-AC20-23545B4AC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70</a:t>
            </a:fld>
            <a:endParaRPr lang="tr-TR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714FF-248B-42D4-85E7-F9B5820FD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Çizge Aramada Aşamalar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34C98F4-0F3D-4C9D-AD52-3D7BE698485F}"/>
              </a:ext>
            </a:extLst>
          </p:cNvPr>
          <p:cNvGrpSpPr/>
          <p:nvPr/>
        </p:nvGrpSpPr>
        <p:grpSpPr>
          <a:xfrm>
            <a:off x="304800" y="3429000"/>
            <a:ext cx="8486775" cy="3200400"/>
            <a:chOff x="304800" y="3429000"/>
            <a:chExt cx="8486775" cy="3200400"/>
          </a:xfrm>
        </p:grpSpPr>
        <p:pic>
          <p:nvPicPr>
            <p:cNvPr id="83971" name="Picture 4">
              <a:extLst>
                <a:ext uri="{FF2B5EF4-FFF2-40B4-BE49-F238E27FC236}">
                  <a16:creationId xmlns:a16="http://schemas.microsoft.com/office/drawing/2014/main" id="{F1096ABB-E5B5-4380-BC77-8376751864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-12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3429000"/>
              <a:ext cx="8486775" cy="2000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3974" name="TextBox 7">
              <a:extLst>
                <a:ext uri="{FF2B5EF4-FFF2-40B4-BE49-F238E27FC236}">
                  <a16:creationId xmlns:a16="http://schemas.microsoft.com/office/drawing/2014/main" id="{EC838254-EB74-4BD9-BE4C-1D792BE46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275" y="3581400"/>
              <a:ext cx="2819400" cy="4000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000" dirty="0"/>
                <a:t>Ele alınacak köşeler</a:t>
              </a:r>
            </a:p>
          </p:txBody>
        </p:sp>
        <p:sp>
          <p:nvSpPr>
            <p:cNvPr id="83975" name="TextBox 8">
              <a:extLst>
                <a:ext uri="{FF2B5EF4-FFF2-40B4-BE49-F238E27FC236}">
                  <a16:creationId xmlns:a16="http://schemas.microsoft.com/office/drawing/2014/main" id="{4780DE36-62E5-4A31-A70E-BFE4CE350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8275" y="3581400"/>
              <a:ext cx="3276600" cy="4000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000" dirty="0"/>
                <a:t>Mevcut minimum uzaklıklar</a:t>
              </a:r>
            </a:p>
          </p:txBody>
        </p:sp>
        <p:sp>
          <p:nvSpPr>
            <p:cNvPr id="83976" name="TextBox 9">
              <a:extLst>
                <a:ext uri="{FF2B5EF4-FFF2-40B4-BE49-F238E27FC236}">
                  <a16:creationId xmlns:a16="http://schemas.microsoft.com/office/drawing/2014/main" id="{A84D30B4-F600-4BDC-930C-F3EEF86097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475" y="4983163"/>
              <a:ext cx="2819400" cy="369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1800" dirty="0"/>
                <a:t>Köşe_kuyruğu</a:t>
              </a:r>
            </a:p>
          </p:txBody>
        </p:sp>
        <p:sp>
          <p:nvSpPr>
            <p:cNvPr id="83977" name="TextBox 10">
              <a:extLst>
                <a:ext uri="{FF2B5EF4-FFF2-40B4-BE49-F238E27FC236}">
                  <a16:creationId xmlns:a16="http://schemas.microsoft.com/office/drawing/2014/main" id="{60A734B9-3EF4-4C53-85BC-B3E7E9CCAB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4562475" y="4591050"/>
              <a:ext cx="838200" cy="369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1800" dirty="0"/>
                <a:t>Köşe</a:t>
              </a:r>
            </a:p>
          </p:txBody>
        </p:sp>
        <p:pic>
          <p:nvPicPr>
            <p:cNvPr id="83978" name="Picture 4">
              <a:extLst>
                <a:ext uri="{FF2B5EF4-FFF2-40B4-BE49-F238E27FC236}">
                  <a16:creationId xmlns:a16="http://schemas.microsoft.com/office/drawing/2014/main" id="{3537B505-DCB6-45D5-BE5B-55F2A42C7D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lum bright="-6000" contras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4970463"/>
              <a:ext cx="3581400" cy="1658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08F65-5DAF-4A46-88A7-F5981A7C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71</a:t>
            </a:fld>
            <a:endParaRPr lang="tr-TR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1A0889D-4FB4-43A1-8F47-4890255C363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tr-TR" dirty="0"/>
              <a:t>Örnek (devam) </a:t>
            </a:r>
          </a:p>
          <a:p>
            <a:pPr lvl="1">
              <a:spcBef>
                <a:spcPct val="0"/>
              </a:spcBef>
            </a:pPr>
            <a:r>
              <a:rPr lang="tr-TR" altLang="tr-TR" sz="2000" b="1" i="1" dirty="0">
                <a:solidFill>
                  <a:srgbClr val="0070C0"/>
                </a:solidFill>
              </a:rPr>
              <a:t>C</a:t>
            </a:r>
            <a:r>
              <a:rPr lang="en-US" altLang="tr-TR" sz="2000" b="1" i="1" dirty="0">
                <a:solidFill>
                  <a:srgbClr val="0070C0"/>
                </a:solidFill>
              </a:rPr>
              <a:t> </a:t>
            </a:r>
            <a:r>
              <a:rPr lang="tr-TR" altLang="tr-TR" sz="2000" b="1" dirty="0">
                <a:solidFill>
                  <a:srgbClr val="0070C0"/>
                </a:solidFill>
              </a:rPr>
              <a:t>'den</a:t>
            </a:r>
            <a:r>
              <a:rPr lang="en-US" altLang="tr-TR" sz="2000" b="1" dirty="0">
                <a:solidFill>
                  <a:srgbClr val="0070C0"/>
                </a:solidFill>
              </a:rPr>
              <a:t> </a:t>
            </a:r>
            <a:r>
              <a:rPr lang="tr-TR" altLang="tr-TR" sz="2000" b="1" i="1" dirty="0">
                <a:solidFill>
                  <a:srgbClr val="0070C0"/>
                </a:solidFill>
              </a:rPr>
              <a:t>D </a:t>
            </a:r>
            <a:r>
              <a:rPr lang="tr-TR" altLang="tr-TR" sz="2000" b="1" dirty="0">
                <a:solidFill>
                  <a:srgbClr val="0070C0"/>
                </a:solidFill>
              </a:rPr>
              <a:t>'ye bağlantı hesaplandıktan sonra, </a:t>
            </a:r>
            <a:r>
              <a:rPr lang="tr-TR" altLang="tr-TR" sz="2000" b="1" i="1" dirty="0">
                <a:solidFill>
                  <a:srgbClr val="0070C0"/>
                </a:solidFill>
              </a:rPr>
              <a:t>E</a:t>
            </a:r>
            <a:r>
              <a:rPr lang="en-US" altLang="tr-TR" sz="2000" b="1" i="1" dirty="0">
                <a:solidFill>
                  <a:srgbClr val="0070C0"/>
                </a:solidFill>
              </a:rPr>
              <a:t> </a:t>
            </a:r>
            <a:r>
              <a:rPr lang="tr-TR" altLang="tr-TR" sz="2000" b="1" dirty="0">
                <a:solidFill>
                  <a:srgbClr val="0070C0"/>
                </a:solidFill>
              </a:rPr>
              <a:t>‘den</a:t>
            </a:r>
            <a:br>
              <a:rPr lang="tr-TR" altLang="tr-TR" sz="2000" b="1" dirty="0">
                <a:solidFill>
                  <a:srgbClr val="0070C0"/>
                </a:solidFill>
              </a:rPr>
            </a:br>
            <a:r>
              <a:rPr lang="tr-TR" altLang="tr-TR" sz="2000" b="1" i="1" dirty="0">
                <a:solidFill>
                  <a:srgbClr val="0070C0"/>
                </a:solidFill>
              </a:rPr>
              <a:t>F </a:t>
            </a:r>
            <a:r>
              <a:rPr lang="tr-TR" altLang="tr-TR" sz="2000" b="1" dirty="0">
                <a:solidFill>
                  <a:srgbClr val="0070C0"/>
                </a:solidFill>
              </a:rPr>
              <a:t>'ye bağlantı (tekrar) hesaplanır (değişiklik yok).</a:t>
            </a:r>
            <a:endParaRPr lang="en-US" altLang="tr-TR" b="1" i="1" dirty="0">
              <a:solidFill>
                <a:srgbClr val="0070C0"/>
              </a:solidFill>
            </a:endParaRPr>
          </a:p>
          <a:p>
            <a:pPr lvl="2">
              <a:spcBef>
                <a:spcPct val="0"/>
              </a:spcBef>
            </a:pPr>
            <a:r>
              <a:rPr lang="tr-TR" altLang="tr-TR" dirty="0"/>
              <a:t>Başka ele alınacak köşe kalmadı</a:t>
            </a:r>
            <a:r>
              <a:rPr lang="en-US" altLang="tr-TR" dirty="0"/>
              <a:t>. </a:t>
            </a:r>
            <a:r>
              <a:rPr lang="tr-TR" altLang="tr-TR" i="1" dirty="0"/>
              <a:t>A </a:t>
            </a:r>
            <a:r>
              <a:rPr lang="tr-TR" altLang="tr-TR" dirty="0"/>
              <a:t>'dan </a:t>
            </a:r>
            <a:r>
              <a:rPr lang="tr-TR" altLang="tr-TR" i="1" dirty="0"/>
              <a:t>F </a:t>
            </a:r>
            <a:r>
              <a:rPr lang="tr-TR" altLang="tr-TR" dirty="0"/>
              <a:t>'ye tüm noktaların kaynağa en kısa uzaklığı bulunmuş olur.</a:t>
            </a:r>
            <a:endParaRPr lang="en-US" altLang="tr-TR" dirty="0"/>
          </a:p>
          <a:p>
            <a:pPr lvl="2">
              <a:spcBef>
                <a:spcPct val="0"/>
              </a:spcBef>
            </a:pPr>
            <a:r>
              <a:rPr lang="tr-TR" altLang="tr-TR" dirty="0"/>
              <a:t>Hesaplar yolu da bize veriyor. </a:t>
            </a:r>
          </a:p>
          <a:p>
            <a:pPr lvl="3">
              <a:spcBef>
                <a:spcPct val="0"/>
              </a:spcBef>
            </a:pPr>
            <a:r>
              <a:rPr lang="tr-TR" altLang="tr-TR" dirty="0"/>
              <a:t>Bu örnek için en kısa yol:</a:t>
            </a:r>
            <a:r>
              <a:rPr lang="en-US" altLang="tr-TR" dirty="0"/>
              <a:t> </a:t>
            </a:r>
            <a:r>
              <a:rPr lang="en-US" altLang="tr-TR" i="1" dirty="0"/>
              <a:t>A </a:t>
            </a:r>
            <a:r>
              <a:rPr lang="en-US" altLang="tr-TR" dirty="0"/>
              <a:t>-&gt; </a:t>
            </a:r>
            <a:r>
              <a:rPr lang="en-US" altLang="tr-TR" i="1" dirty="0"/>
              <a:t>B </a:t>
            </a:r>
            <a:r>
              <a:rPr lang="en-US" altLang="tr-TR" dirty="0"/>
              <a:t>-&gt; </a:t>
            </a:r>
            <a:r>
              <a:rPr lang="en-US" altLang="tr-TR" i="1" dirty="0"/>
              <a:t>D </a:t>
            </a:r>
            <a:r>
              <a:rPr lang="en-US" altLang="tr-TR" dirty="0"/>
              <a:t>-&gt; </a:t>
            </a:r>
            <a:r>
              <a:rPr lang="en-US" altLang="tr-TR" i="1" dirty="0"/>
              <a:t>E </a:t>
            </a:r>
            <a:r>
              <a:rPr lang="en-US" altLang="tr-TR" dirty="0"/>
              <a:t>-&gt;</a:t>
            </a:r>
            <a:r>
              <a:rPr lang="en-US" altLang="tr-TR" i="1" dirty="0"/>
              <a:t>F</a:t>
            </a:r>
            <a:r>
              <a:rPr lang="en-US" alt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9CC7E-5662-4570-AC74-0211BA941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Paralel Olmayan Kod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5ACBC-9078-43EF-B2E3-B51638FB05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US" altLang="tr-TR" sz="2400" b="1" dirty="0">
                <a:solidFill>
                  <a:srgbClr val="FF0000"/>
                </a:solidFill>
                <a:cs typeface="+mn-cs"/>
              </a:rPr>
              <a:t>next_vertex()</a:t>
            </a:r>
            <a:r>
              <a:rPr lang="en-US" altLang="tr-TR" sz="2400" b="1" dirty="0">
                <a:cs typeface="+mn-cs"/>
              </a:rPr>
              <a:t> </a:t>
            </a:r>
            <a:r>
              <a:rPr lang="tr-TR" altLang="tr-TR" sz="2400" dirty="0">
                <a:cs typeface="+mn-cs"/>
              </a:rPr>
              <a:t>kuyruktan bir köşe çeken rutindir</a:t>
            </a:r>
            <a:r>
              <a:rPr lang="en-US" altLang="tr-TR" sz="2400" dirty="0">
                <a:cs typeface="+mn-cs"/>
              </a:rPr>
              <a:t> </a:t>
            </a:r>
            <a:r>
              <a:rPr lang="tr-TR" altLang="tr-TR" sz="2400" dirty="0">
                <a:cs typeface="+mn-cs"/>
              </a:rPr>
              <a:t>kuyruk boşsa</a:t>
            </a:r>
            <a:r>
              <a:rPr lang="en-US" altLang="tr-TR" sz="2400" dirty="0">
                <a:cs typeface="+mn-cs"/>
              </a:rPr>
              <a:t> </a:t>
            </a:r>
            <a:r>
              <a:rPr lang="en-US" altLang="tr-TR" sz="2400" b="1" dirty="0">
                <a:solidFill>
                  <a:srgbClr val="FF0000"/>
                </a:solidFill>
                <a:cs typeface="+mn-cs"/>
              </a:rPr>
              <a:t>no_vertex</a:t>
            </a:r>
            <a:r>
              <a:rPr lang="en-US" altLang="tr-TR" sz="2400" dirty="0">
                <a:cs typeface="+mn-cs"/>
              </a:rPr>
              <a:t> </a:t>
            </a:r>
            <a:r>
              <a:rPr lang="tr-TR" altLang="tr-TR" sz="2400" dirty="0">
                <a:cs typeface="+mn-cs"/>
              </a:rPr>
              <a:t>döner</a:t>
            </a:r>
            <a:r>
              <a:rPr lang="en-US" altLang="tr-TR" sz="2400" dirty="0">
                <a:cs typeface="+mn-cs"/>
              </a:rPr>
              <a:t>.</a:t>
            </a:r>
            <a:endParaRPr lang="tr-TR" altLang="tr-TR" sz="2400" dirty="0">
              <a:cs typeface="+mn-cs"/>
            </a:endParaRPr>
          </a:p>
          <a:p>
            <a:pPr lvl="1" eaLnBrk="0" hangingPunct="0">
              <a:spcBef>
                <a:spcPct val="0"/>
              </a:spcBef>
              <a:defRPr/>
            </a:pPr>
            <a:endParaRPr lang="tr-TR" altLang="tr-TR" dirty="0">
              <a:cs typeface="+mn-cs"/>
            </a:endParaRPr>
          </a:p>
          <a:p>
            <a:pPr lvl="1" eaLnBrk="0" hangingPunct="0">
              <a:spcBef>
                <a:spcPct val="0"/>
              </a:spcBef>
              <a:defRPr/>
            </a:pPr>
            <a:r>
              <a:rPr lang="tr-TR" altLang="tr-TR" dirty="0">
                <a:cs typeface="+mn-cs"/>
              </a:rPr>
              <a:t>Komşuluk matrisi</a:t>
            </a:r>
            <a:r>
              <a:rPr lang="en-US" altLang="tr-TR" dirty="0">
                <a:cs typeface="+mn-cs"/>
              </a:rPr>
              <a:t> </a:t>
            </a:r>
            <a:r>
              <a:rPr lang="en-US" altLang="tr-TR" b="1" dirty="0">
                <a:solidFill>
                  <a:srgbClr val="FF0000"/>
                </a:solidFill>
                <a:cs typeface="+mn-cs"/>
              </a:rPr>
              <a:t>w[ ][ ]</a:t>
            </a:r>
            <a:r>
              <a:rPr lang="tr-TR" altLang="tr-TR" dirty="0">
                <a:solidFill>
                  <a:schemeClr val="accent2"/>
                </a:solidFill>
                <a:cs typeface="+mn-cs"/>
              </a:rPr>
              <a:t> </a:t>
            </a:r>
            <a:r>
              <a:rPr lang="tr-TR" altLang="tr-TR" dirty="0">
                <a:solidFill>
                  <a:schemeClr val="tx1"/>
                </a:solidFill>
                <a:cs typeface="+mn-cs"/>
              </a:rPr>
              <a:t>isminde olsun.</a:t>
            </a:r>
            <a:endParaRPr lang="en-US" altLang="tr-TR" dirty="0">
              <a:solidFill>
                <a:schemeClr val="tx1"/>
              </a:solidFill>
              <a:cs typeface="+mn-cs"/>
            </a:endParaRPr>
          </a:p>
          <a:p>
            <a:endParaRPr lang="tr-TR" dirty="0"/>
          </a:p>
        </p:txBody>
      </p:sp>
      <p:pic>
        <p:nvPicPr>
          <p:cNvPr id="84996" name="Picture 5">
            <a:extLst>
              <a:ext uri="{FF2B5EF4-FFF2-40B4-BE49-F238E27FC236}">
                <a16:creationId xmlns:a16="http://schemas.microsoft.com/office/drawing/2014/main" id="{FCD841A2-3BBF-4034-899F-C655C6C0B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686800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BCB57-556C-4F47-A2CF-4D53A1D58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72</a:t>
            </a:fld>
            <a:endParaRPr lang="tr-TR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6920-9E15-47E3-AA05-CEFF0AB2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Paralelleştirilmiş Kod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7FB65-19BE-4018-B354-65FD2E011D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altLang="tr-T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Merkezileştirilmiş İş Havuzu</a:t>
            </a:r>
            <a:endParaRPr lang="en-US" altLang="tr-T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tr-TR" b="1" dirty="0"/>
          </a:p>
          <a:p>
            <a:pPr>
              <a:spcBef>
                <a:spcPct val="0"/>
              </a:spcBef>
              <a:defRPr/>
            </a:pPr>
            <a:r>
              <a:rPr lang="tr-TR" altLang="tr-TR" dirty="0"/>
              <a:t>Merkezi</a:t>
            </a:r>
            <a:r>
              <a:rPr lang="en-US" altLang="tr-TR" dirty="0"/>
              <a:t> </a:t>
            </a:r>
            <a:r>
              <a:rPr lang="tr-TR" altLang="tr-TR" dirty="0"/>
              <a:t>iş havuzu</a:t>
            </a:r>
            <a:r>
              <a:rPr lang="en-US" altLang="tr-TR" dirty="0"/>
              <a:t> </a:t>
            </a:r>
            <a:r>
              <a:rPr lang="tr-TR" altLang="tr-TR" dirty="0"/>
              <a:t>köşe kuyruğu olacaktır</a:t>
            </a:r>
            <a:r>
              <a:rPr lang="en-US" altLang="tr-TR" dirty="0"/>
              <a:t>, </a:t>
            </a:r>
            <a:r>
              <a:rPr lang="en-US" altLang="tr-TR" b="1" dirty="0">
                <a:solidFill>
                  <a:srgbClr val="FF0000"/>
                </a:solidFill>
              </a:rPr>
              <a:t>vertex_queue[]</a:t>
            </a:r>
            <a:r>
              <a:rPr lang="tr-TR" altLang="tr-TR" dirty="0"/>
              <a:t> işler buradadır.</a:t>
            </a:r>
            <a:endParaRPr lang="en-US" altLang="tr-TR" dirty="0"/>
          </a:p>
          <a:p>
            <a:pPr>
              <a:spcBef>
                <a:spcPct val="0"/>
              </a:spcBef>
              <a:defRPr/>
            </a:pPr>
            <a:r>
              <a:rPr lang="tr-TR" altLang="tr-TR" dirty="0"/>
              <a:t>Her işçi köşeleri havuzdan alır</a:t>
            </a:r>
            <a:r>
              <a:rPr lang="en-US" altLang="tr-TR" dirty="0"/>
              <a:t> </a:t>
            </a:r>
            <a:r>
              <a:rPr lang="tr-TR" altLang="tr-TR" dirty="0"/>
              <a:t>ve yeni köşeleri</a:t>
            </a:r>
            <a:r>
              <a:rPr lang="en-US" altLang="tr-TR" dirty="0"/>
              <a:t> </a:t>
            </a:r>
            <a:r>
              <a:rPr lang="tr-TR" altLang="tr-TR" dirty="0"/>
              <a:t>geri yazar</a:t>
            </a:r>
            <a:r>
              <a:rPr lang="en-US" altLang="tr-TR" dirty="0"/>
              <a:t>.</a:t>
            </a:r>
          </a:p>
          <a:p>
            <a:pPr>
              <a:spcBef>
                <a:spcPct val="0"/>
              </a:spcBef>
              <a:defRPr/>
            </a:pPr>
            <a:r>
              <a:rPr lang="tr-TR" altLang="tr-TR" dirty="0"/>
              <a:t>Ağırlıklar sabitse, komşuluk matrisi her bir işçiye kopyalanır</a:t>
            </a:r>
            <a:r>
              <a:rPr lang="en-US" altLang="tr-TR" dirty="0"/>
              <a:t>.</a:t>
            </a:r>
          </a:p>
          <a:p>
            <a:pPr>
              <a:defRPr/>
            </a:pPr>
            <a:endParaRPr lang="tr-TR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EF1B27-84B0-464D-90DE-C360644DA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73</a:t>
            </a:fld>
            <a:endParaRPr lang="tr-TR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81CC1-0559-4149-8443-D3944A24370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tr-TR" dirty="0"/>
              <a:t>Patron Süreç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153C0-A5B0-4EB1-9D5C-48B70DE2B5B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7044" name="Picture 4">
            <a:extLst>
              <a:ext uri="{FF2B5EF4-FFF2-40B4-BE49-F238E27FC236}">
                <a16:creationId xmlns:a16="http://schemas.microsoft.com/office/drawing/2014/main" id="{36C3BA76-370B-45F1-8E4C-C092C6DC7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4963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08BB8-C1C8-443B-8AD3-16E36FAE0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74</a:t>
            </a:fld>
            <a:endParaRPr lang="tr-T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C05683-0710-4D25-8CD7-E72399A1BD6A}"/>
              </a:ext>
            </a:extLst>
          </p:cNvPr>
          <p:cNvSpPr/>
          <p:nvPr/>
        </p:nvSpPr>
        <p:spPr>
          <a:xfrm>
            <a:off x="179512" y="1219200"/>
            <a:ext cx="1656184" cy="697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DBC4142-723C-4ADF-BD33-C8D5265D255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tr-TR" dirty="0"/>
              <a:t>İşçi Süreç - </a:t>
            </a:r>
            <a:r>
              <a:rPr lang="tr-TR" i="1" dirty="0"/>
              <a:t>i</a:t>
            </a:r>
            <a:endParaRPr 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DD8B00-F16F-4045-8319-EEE939D859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8068" name="Picture 4">
            <a:extLst>
              <a:ext uri="{FF2B5EF4-FFF2-40B4-BE49-F238E27FC236}">
                <a16:creationId xmlns:a16="http://schemas.microsoft.com/office/drawing/2014/main" id="{0078EAB2-7DAB-4165-B4B6-DC8B3986B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458200" cy="456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538139-CDF9-4A1D-AE64-0E6366329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75</a:t>
            </a:fld>
            <a:endParaRPr lang="tr-T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25D8D5-C2F7-423A-9A5C-980ACD7DE607}"/>
              </a:ext>
            </a:extLst>
          </p:cNvPr>
          <p:cNvSpPr/>
          <p:nvPr/>
        </p:nvSpPr>
        <p:spPr>
          <a:xfrm>
            <a:off x="179512" y="1124744"/>
            <a:ext cx="2304256" cy="697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8EBBA-FE33-40EE-934C-B139A2E4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Merkezi Olmayan İş Havuzu</a:t>
            </a:r>
          </a:p>
        </p:txBody>
      </p:sp>
      <p:sp>
        <p:nvSpPr>
          <p:cNvPr id="89091" name="Content Placeholder 2">
            <a:extLst>
              <a:ext uri="{FF2B5EF4-FFF2-40B4-BE49-F238E27FC236}">
                <a16:creationId xmlns:a16="http://schemas.microsoft.com/office/drawing/2014/main" id="{7344B0B7-298B-4DA4-9314-72E4BBF086A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tr-TR" altLang="tr-TR" dirty="0"/>
              <a:t>Genel yaklaşım işçi süreç</a:t>
            </a:r>
            <a:r>
              <a:rPr lang="en-US" altLang="tr-TR" dirty="0"/>
              <a:t> </a:t>
            </a:r>
            <a:r>
              <a:rPr lang="en-US" altLang="tr-TR" i="1" dirty="0"/>
              <a:t>i </a:t>
            </a:r>
            <a:r>
              <a:rPr lang="tr-TR" altLang="tr-TR" dirty="0"/>
              <a:t>'ye sadece</a:t>
            </a:r>
            <a:r>
              <a:rPr lang="en-US" altLang="tr-TR" dirty="0"/>
              <a:t> </a:t>
            </a:r>
            <a:r>
              <a:rPr lang="tr-TR" altLang="tr-TR" dirty="0"/>
              <a:t>köşe</a:t>
            </a:r>
            <a:r>
              <a:rPr lang="en-US" altLang="tr-TR" dirty="0"/>
              <a:t> </a:t>
            </a:r>
            <a:r>
              <a:rPr lang="en-US" altLang="tr-TR" i="1" dirty="0"/>
              <a:t>i </a:t>
            </a:r>
            <a:r>
              <a:rPr lang="tr-TR" altLang="tr-TR" dirty="0"/>
              <a:t>etrafına bakma görevi verilir</a:t>
            </a:r>
            <a:r>
              <a:rPr lang="en-US" altLang="tr-TR" dirty="0"/>
              <a:t> </a:t>
            </a:r>
            <a:r>
              <a:rPr lang="tr-TR" altLang="tr-TR" dirty="0"/>
              <a:t>ve</a:t>
            </a:r>
            <a:r>
              <a:rPr lang="en-US" altLang="tr-TR" dirty="0"/>
              <a:t> </a:t>
            </a:r>
            <a:r>
              <a:rPr lang="tr-TR" altLang="tr-TR" dirty="0"/>
              <a:t>iş havuzuna da köşe</a:t>
            </a:r>
            <a:r>
              <a:rPr lang="en-US" altLang="tr-TR" dirty="0"/>
              <a:t> </a:t>
            </a:r>
            <a:r>
              <a:rPr lang="en-US" altLang="tr-TR" i="1" dirty="0"/>
              <a:t>i </a:t>
            </a:r>
            <a:r>
              <a:rPr lang="tr-TR" altLang="tr-TR" dirty="0"/>
              <a:t> için uğrar, havuzda </a:t>
            </a:r>
            <a:r>
              <a:rPr lang="tr-TR" altLang="tr-TR" i="1" dirty="0"/>
              <a:t>i </a:t>
            </a:r>
            <a:r>
              <a:rPr lang="tr-TR" altLang="tr-TR" dirty="0"/>
              <a:t> yoksa eli boş döner</a:t>
            </a:r>
            <a:r>
              <a:rPr lang="en-US" altLang="tr-TR" dirty="0"/>
              <a:t>.</a:t>
            </a:r>
          </a:p>
          <a:p>
            <a:pPr>
              <a:spcBef>
                <a:spcPct val="0"/>
              </a:spcBef>
            </a:pPr>
            <a:r>
              <a:rPr lang="en-US" altLang="tr-TR" b="1" dirty="0">
                <a:solidFill>
                  <a:srgbClr val="FF0000"/>
                </a:solidFill>
              </a:rPr>
              <a:t>dist[ ]</a:t>
            </a:r>
            <a:r>
              <a:rPr lang="en-US" altLang="tr-TR" b="1" dirty="0"/>
              <a:t> </a:t>
            </a:r>
            <a:r>
              <a:rPr lang="tr-TR" altLang="tr-TR" dirty="0"/>
              <a:t>dizisi süreçler arasında dağıtılmıştır, böylece süreç</a:t>
            </a:r>
            <a:r>
              <a:rPr lang="en-US" altLang="tr-TR" dirty="0"/>
              <a:t> </a:t>
            </a:r>
            <a:r>
              <a:rPr lang="en-US" altLang="tr-TR" i="1" dirty="0"/>
              <a:t>i</a:t>
            </a:r>
            <a:r>
              <a:rPr lang="tr-TR" altLang="tr-TR" dirty="0"/>
              <a:t>, köşe</a:t>
            </a:r>
            <a:r>
              <a:rPr lang="en-US" altLang="tr-TR" dirty="0"/>
              <a:t> </a:t>
            </a:r>
            <a:r>
              <a:rPr lang="tr-TR" altLang="tr-TR" i="1" dirty="0"/>
              <a:t>i </a:t>
            </a:r>
            <a:r>
              <a:rPr lang="tr-TR" altLang="tr-TR" dirty="0"/>
              <a:t>'nin mevcut minimum uzaklığını saklar</a:t>
            </a:r>
            <a:r>
              <a:rPr lang="en-US" altLang="tr-TR" dirty="0"/>
              <a:t>.</a:t>
            </a:r>
          </a:p>
          <a:p>
            <a:pPr>
              <a:spcBef>
                <a:spcPct val="0"/>
              </a:spcBef>
            </a:pPr>
            <a:r>
              <a:rPr lang="tr-TR" altLang="tr-TR" dirty="0"/>
              <a:t>Süreçler ayrıca</a:t>
            </a:r>
            <a:r>
              <a:rPr lang="en-US" altLang="tr-TR" dirty="0"/>
              <a:t> </a:t>
            </a:r>
            <a:r>
              <a:rPr lang="tr-TR" altLang="tr-TR" dirty="0"/>
              <a:t>köşe </a:t>
            </a:r>
            <a:r>
              <a:rPr lang="tr-TR" altLang="tr-TR" i="1" dirty="0"/>
              <a:t>i </a:t>
            </a:r>
            <a:r>
              <a:rPr lang="tr-TR" altLang="tr-TR" dirty="0"/>
              <a:t>için komşuluk listesi tutar başka köşelerle ilgileri olmadığından liste tek boyutlu olabilir.</a:t>
            </a:r>
            <a:endParaRPr lang="en-US" altLang="tr-TR" dirty="0"/>
          </a:p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56EA9D-24D2-4B91-A560-12A8A0BAF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76</a:t>
            </a:fld>
            <a:endParaRPr lang="tr-TR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B25DD-9C0D-4853-ABF9-7F678EEB8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Arama Algoritması</a:t>
            </a:r>
          </a:p>
        </p:txBody>
      </p:sp>
      <p:sp>
        <p:nvSpPr>
          <p:cNvPr id="90115" name="Content Placeholder 2">
            <a:extLst>
              <a:ext uri="{FF2B5EF4-FFF2-40B4-BE49-F238E27FC236}">
                <a16:creationId xmlns:a16="http://schemas.microsoft.com/office/drawing/2014/main" id="{76B6A9D4-B7DA-4143-9580-3DF10629AA9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tr-TR" altLang="tr-TR" sz="2400" dirty="0"/>
              <a:t>Köşe</a:t>
            </a:r>
            <a:r>
              <a:rPr lang="en-US" altLang="tr-TR" sz="2400" dirty="0"/>
              <a:t> </a:t>
            </a:r>
            <a:r>
              <a:rPr lang="en-US" altLang="tr-TR" sz="2400" i="1" dirty="0"/>
              <a:t>A </a:t>
            </a:r>
            <a:r>
              <a:rPr lang="tr-TR" altLang="tr-TR" sz="2400" dirty="0"/>
              <a:t>aranacak ilk köşedir</a:t>
            </a:r>
            <a:r>
              <a:rPr lang="en-US" altLang="tr-TR" sz="2400" dirty="0"/>
              <a:t>. </a:t>
            </a:r>
            <a:r>
              <a:rPr lang="tr-TR" altLang="tr-TR" sz="2400" dirty="0"/>
              <a:t>Köşe</a:t>
            </a:r>
            <a:r>
              <a:rPr lang="en-US" altLang="tr-TR" sz="2400" dirty="0"/>
              <a:t> </a:t>
            </a:r>
            <a:r>
              <a:rPr lang="en-US" altLang="tr-TR" sz="2400" i="1" dirty="0"/>
              <a:t>A </a:t>
            </a:r>
            <a:r>
              <a:rPr lang="tr-TR" altLang="tr-TR" sz="2400" dirty="0"/>
              <a:t>'ya ayrılmış süreç aktif olur.</a:t>
            </a:r>
            <a:endParaRPr lang="en-US" altLang="tr-TR" sz="2400" dirty="0"/>
          </a:p>
          <a:p>
            <a:pPr>
              <a:spcBef>
                <a:spcPct val="0"/>
              </a:spcBef>
            </a:pPr>
            <a:r>
              <a:rPr lang="tr-TR" altLang="tr-TR" sz="2400" dirty="0"/>
              <a:t>Bu süreç</a:t>
            </a:r>
            <a:r>
              <a:rPr lang="en-US" altLang="tr-TR" sz="2400" dirty="0"/>
              <a:t> </a:t>
            </a:r>
            <a:r>
              <a:rPr lang="tr-TR" altLang="tr-TR" sz="2400" dirty="0"/>
              <a:t>kendi köşesine komşu olanlara ve onların kaynağa uzaklıklarına bakacaktır</a:t>
            </a:r>
            <a:r>
              <a:rPr lang="en-US" altLang="tr-TR" sz="2400" dirty="0"/>
              <a:t>.</a:t>
            </a:r>
          </a:p>
          <a:p>
            <a:pPr>
              <a:spcBef>
                <a:spcPct val="0"/>
              </a:spcBef>
            </a:pPr>
            <a:r>
              <a:rPr lang="tr-TR" altLang="tr-TR" sz="2400" dirty="0"/>
              <a:t>Süreç</a:t>
            </a:r>
            <a:r>
              <a:rPr lang="en-US" altLang="tr-TR" sz="2400" dirty="0"/>
              <a:t> </a:t>
            </a:r>
            <a:r>
              <a:rPr lang="tr-TR" altLang="tr-TR" sz="2400" i="1" dirty="0"/>
              <a:t>i</a:t>
            </a:r>
            <a:r>
              <a:rPr lang="en-US" altLang="tr-TR" sz="2400" i="1" dirty="0"/>
              <a:t> </a:t>
            </a:r>
            <a:r>
              <a:rPr lang="tr-TR" altLang="tr-TR" sz="2400" dirty="0"/>
              <a:t>'nin uzaklığı süreç</a:t>
            </a:r>
            <a:r>
              <a:rPr lang="en-US" altLang="tr-TR" sz="2400" dirty="0"/>
              <a:t> </a:t>
            </a:r>
            <a:r>
              <a:rPr lang="en-US" altLang="tr-TR" sz="2400" i="1" dirty="0"/>
              <a:t>j </a:t>
            </a:r>
            <a:r>
              <a:rPr lang="tr-TR" altLang="tr-TR" sz="2400" dirty="0"/>
              <a:t>'ye karşılaştırma için yollanacaktır. Eğer süreç</a:t>
            </a:r>
            <a:r>
              <a:rPr lang="en-US" altLang="tr-TR" sz="2400" dirty="0"/>
              <a:t> </a:t>
            </a:r>
            <a:r>
              <a:rPr lang="en-US" altLang="tr-TR" sz="2400" i="1" dirty="0"/>
              <a:t>j </a:t>
            </a:r>
            <a:r>
              <a:rPr lang="tr-TR" altLang="tr-TR" sz="2400" dirty="0"/>
              <a:t>'nin elindeki değer büyükse yeni değeri elindekiyle değiştirir ve saklar</a:t>
            </a:r>
            <a:r>
              <a:rPr lang="en-US" altLang="tr-TR" sz="2400" dirty="0"/>
              <a:t>.</a:t>
            </a:r>
          </a:p>
          <a:p>
            <a:pPr>
              <a:spcBef>
                <a:spcPct val="0"/>
              </a:spcBef>
            </a:pPr>
            <a:r>
              <a:rPr lang="tr-TR" altLang="tr-TR" sz="2400" dirty="0"/>
              <a:t>Arama sürdükçe</a:t>
            </a:r>
            <a:r>
              <a:rPr lang="en-US" altLang="tr-TR" sz="2400" dirty="0"/>
              <a:t>, </a:t>
            </a:r>
            <a:r>
              <a:rPr lang="tr-TR" altLang="tr-TR" sz="2400" dirty="0"/>
              <a:t>tüm</a:t>
            </a:r>
            <a:r>
              <a:rPr lang="en-US" altLang="tr-TR" sz="2400" dirty="0"/>
              <a:t> minimum </a:t>
            </a:r>
            <a:r>
              <a:rPr lang="tr-TR" altLang="tr-TR" sz="2400" dirty="0"/>
              <a:t>uzaklıklar</a:t>
            </a:r>
            <a:r>
              <a:rPr lang="en-US" altLang="tr-TR" sz="2400" dirty="0"/>
              <a:t> </a:t>
            </a:r>
            <a:r>
              <a:rPr lang="tr-TR" altLang="tr-TR" sz="2400" dirty="0"/>
              <a:t>güncellenir</a:t>
            </a:r>
            <a:r>
              <a:rPr lang="en-US" altLang="tr-TR" sz="2400" dirty="0"/>
              <a:t>.</a:t>
            </a:r>
          </a:p>
          <a:p>
            <a:pPr>
              <a:spcBef>
                <a:spcPct val="0"/>
              </a:spcBef>
            </a:pPr>
            <a:r>
              <a:rPr lang="en-US" altLang="tr-TR" sz="2400" b="1" dirty="0">
                <a:solidFill>
                  <a:srgbClr val="FF0000"/>
                </a:solidFill>
              </a:rPr>
              <a:t>d[i]</a:t>
            </a:r>
            <a:r>
              <a:rPr lang="en-US" altLang="tr-TR" sz="2400" b="1" dirty="0"/>
              <a:t> </a:t>
            </a:r>
            <a:r>
              <a:rPr lang="tr-TR" altLang="tr-TR" sz="2400" dirty="0"/>
              <a:t>'nin içeriği değişirse</a:t>
            </a:r>
            <a:r>
              <a:rPr lang="en-US" altLang="tr-TR" sz="2400" dirty="0"/>
              <a:t>, </a:t>
            </a:r>
            <a:r>
              <a:rPr lang="tr-TR" altLang="tr-TR" sz="2400" dirty="0"/>
              <a:t>süreç</a:t>
            </a:r>
            <a:r>
              <a:rPr lang="en-US" altLang="tr-TR" sz="2400" dirty="0"/>
              <a:t> </a:t>
            </a:r>
            <a:r>
              <a:rPr lang="en-US" altLang="tr-TR" sz="2400" i="1" dirty="0"/>
              <a:t>i </a:t>
            </a:r>
            <a:r>
              <a:rPr lang="tr-TR" altLang="tr-TR" sz="2400" dirty="0"/>
              <a:t> tekrar aktif olur</a:t>
            </a:r>
            <a:r>
              <a:rPr lang="en-US" altLang="tr-TR" sz="2400" dirty="0"/>
              <a:t> </a:t>
            </a:r>
            <a:r>
              <a:rPr lang="tr-TR" altLang="tr-TR" sz="2400" dirty="0"/>
              <a:t>ve</a:t>
            </a:r>
            <a:r>
              <a:rPr lang="en-US" altLang="tr-TR" sz="2400" dirty="0"/>
              <a:t> </a:t>
            </a:r>
            <a:r>
              <a:rPr lang="tr-TR" altLang="tr-TR" sz="2400" dirty="0"/>
              <a:t>tekrar aramaya başlar</a:t>
            </a:r>
            <a:r>
              <a:rPr lang="en-US" altLang="tr-TR" sz="2400" dirty="0"/>
              <a:t>.</a:t>
            </a:r>
          </a:p>
          <a:p>
            <a:endParaRPr lang="tr-TR" altLang="tr-TR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363E8-3552-4A8B-848F-0CC08F49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77</a:t>
            </a:fld>
            <a:endParaRPr lang="tr-TR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22FF-FAD2-4FE6-B42D-BC61944E3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Dağıtık Çizge Arama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8941699-3102-4C72-9382-EA0CEEA105D8}"/>
              </a:ext>
            </a:extLst>
          </p:cNvPr>
          <p:cNvGrpSpPr/>
          <p:nvPr/>
        </p:nvGrpSpPr>
        <p:grpSpPr>
          <a:xfrm>
            <a:off x="838200" y="959247"/>
            <a:ext cx="7772400" cy="5926137"/>
            <a:chOff x="838200" y="959247"/>
            <a:chExt cx="7772400" cy="5926137"/>
          </a:xfrm>
        </p:grpSpPr>
        <p:pic>
          <p:nvPicPr>
            <p:cNvPr id="91140" name="Picture 5">
              <a:extLst>
                <a:ext uri="{FF2B5EF4-FFF2-40B4-BE49-F238E27FC236}">
                  <a16:creationId xmlns:a16="http://schemas.microsoft.com/office/drawing/2014/main" id="{01895EAC-3416-4F78-993E-A3CA6BDC49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-6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012423"/>
              <a:ext cx="7772400" cy="5753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1FCE863-A6CF-4D13-9AF8-18957A58C105}"/>
                </a:ext>
              </a:extLst>
            </p:cNvPr>
            <p:cNvGrpSpPr/>
            <p:nvPr/>
          </p:nvGrpSpPr>
          <p:grpSpPr>
            <a:xfrm>
              <a:off x="914400" y="959247"/>
              <a:ext cx="7162800" cy="5926137"/>
              <a:chOff x="914400" y="788988"/>
              <a:chExt cx="7162800" cy="5926137"/>
            </a:xfrm>
          </p:grpSpPr>
          <p:sp>
            <p:nvSpPr>
              <p:cNvPr id="91141" name="TextBox 4">
                <a:extLst>
                  <a:ext uri="{FF2B5EF4-FFF2-40B4-BE49-F238E27FC236}">
                    <a16:creationId xmlns:a16="http://schemas.microsoft.com/office/drawing/2014/main" id="{8F930269-6BE5-4AF8-9ACC-5FAB40F83B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2971800" y="788988"/>
                <a:ext cx="1770063" cy="3698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800" dirty="0"/>
                  <a:t>Patron süreç</a:t>
                </a:r>
              </a:p>
            </p:txBody>
          </p:sp>
          <p:sp>
            <p:nvSpPr>
              <p:cNvPr id="91142" name="TextBox 5">
                <a:extLst>
                  <a:ext uri="{FF2B5EF4-FFF2-40B4-BE49-F238E27FC236}">
                    <a16:creationId xmlns:a16="http://schemas.microsoft.com/office/drawing/2014/main" id="{3140A3DF-719D-4499-BD7C-83FE4D34D5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914400" y="2435225"/>
                <a:ext cx="1371600" cy="3079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tr-TR" altLang="tr-TR" sz="1400" dirty="0"/>
              </a:p>
            </p:txBody>
          </p:sp>
          <p:sp>
            <p:nvSpPr>
              <p:cNvPr id="91143" name="TextBox 7">
                <a:extLst>
                  <a:ext uri="{FF2B5EF4-FFF2-40B4-BE49-F238E27FC236}">
                    <a16:creationId xmlns:a16="http://schemas.microsoft.com/office/drawing/2014/main" id="{0666EA92-5A82-49E1-BB63-E5630B52FA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1066800" y="2206625"/>
                <a:ext cx="1371600" cy="3079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tr-TR" altLang="tr-TR" sz="1400" dirty="0"/>
              </a:p>
            </p:txBody>
          </p:sp>
          <p:sp>
            <p:nvSpPr>
              <p:cNvPr id="91144" name="TextBox 8">
                <a:extLst>
                  <a:ext uri="{FF2B5EF4-FFF2-40B4-BE49-F238E27FC236}">
                    <a16:creationId xmlns:a16="http://schemas.microsoft.com/office/drawing/2014/main" id="{274A753D-330F-4AD2-B060-C0C43B13DD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1066800" y="2057400"/>
                <a:ext cx="1371600" cy="3079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tr-TR" altLang="tr-TR" sz="1400" dirty="0"/>
              </a:p>
            </p:txBody>
          </p:sp>
          <p:sp>
            <p:nvSpPr>
              <p:cNvPr id="91145" name="TextBox 6">
                <a:extLst>
                  <a:ext uri="{FF2B5EF4-FFF2-40B4-BE49-F238E27FC236}">
                    <a16:creationId xmlns:a16="http://schemas.microsoft.com/office/drawing/2014/main" id="{81A3E6B5-7AA2-4604-BA0F-7D9194FD64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1295400" y="2057400"/>
                <a:ext cx="1371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400" dirty="0"/>
                  <a:t>Kaynak köşe</a:t>
                </a:r>
                <a:br>
                  <a:rPr lang="tr-TR" altLang="tr-TR" sz="1400" dirty="0"/>
                </a:br>
                <a:r>
                  <a:rPr lang="tr-TR" altLang="tr-TR" sz="1400" dirty="0"/>
                  <a:t>ile başlanır.</a:t>
                </a:r>
              </a:p>
            </p:txBody>
          </p:sp>
          <p:sp>
            <p:nvSpPr>
              <p:cNvPr id="91146" name="TextBox 10">
                <a:extLst>
                  <a:ext uri="{FF2B5EF4-FFF2-40B4-BE49-F238E27FC236}">
                    <a16:creationId xmlns:a16="http://schemas.microsoft.com/office/drawing/2014/main" id="{C8E6F299-6217-45F9-AC19-6E0F7A8F84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4235450" y="6345238"/>
                <a:ext cx="1371600" cy="3698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800" dirty="0">
                    <a:solidFill>
                      <a:srgbClr val="FF0000"/>
                    </a:solidFill>
                  </a:rPr>
                  <a:t>Süreç B</a:t>
                </a:r>
              </a:p>
            </p:txBody>
          </p:sp>
          <p:sp>
            <p:nvSpPr>
              <p:cNvPr id="91147" name="TextBox 11">
                <a:extLst>
                  <a:ext uri="{FF2B5EF4-FFF2-40B4-BE49-F238E27FC236}">
                    <a16:creationId xmlns:a16="http://schemas.microsoft.com/office/drawing/2014/main" id="{DDBA4941-76DD-454A-8700-AD11A1903F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6705600" y="4665663"/>
                <a:ext cx="1371600" cy="3698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800" dirty="0">
                    <a:solidFill>
                      <a:srgbClr val="FF0000"/>
                    </a:solidFill>
                  </a:rPr>
                  <a:t>Süreç C</a:t>
                </a:r>
              </a:p>
            </p:txBody>
          </p:sp>
          <p:sp>
            <p:nvSpPr>
              <p:cNvPr id="91148" name="TextBox 12">
                <a:extLst>
                  <a:ext uri="{FF2B5EF4-FFF2-40B4-BE49-F238E27FC236}">
                    <a16:creationId xmlns:a16="http://schemas.microsoft.com/office/drawing/2014/main" id="{30D1DB2F-6FFE-4330-A9CE-D3EB1B5DEF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5334000" y="3895725"/>
                <a:ext cx="838200" cy="5238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400" dirty="0"/>
                  <a:t>Yeni</a:t>
                </a:r>
                <a:br>
                  <a:rPr lang="tr-TR" altLang="tr-TR" sz="1400" dirty="0"/>
                </a:br>
                <a:r>
                  <a:rPr lang="tr-TR" altLang="tr-TR" sz="1400" dirty="0"/>
                  <a:t>uzaklık</a:t>
                </a:r>
              </a:p>
            </p:txBody>
          </p:sp>
          <p:sp>
            <p:nvSpPr>
              <p:cNvPr id="91149" name="TextBox 13">
                <a:extLst>
                  <a:ext uri="{FF2B5EF4-FFF2-40B4-BE49-F238E27FC236}">
                    <a16:creationId xmlns:a16="http://schemas.microsoft.com/office/drawing/2014/main" id="{63F41F3B-E6F3-4655-9F13-684F251CE0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6172200" y="5072063"/>
                <a:ext cx="1600200" cy="3381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600" dirty="0"/>
                  <a:t>Diğer süreçler</a:t>
                </a:r>
              </a:p>
            </p:txBody>
          </p:sp>
          <p:sp>
            <p:nvSpPr>
              <p:cNvPr id="91150" name="TextBox 15">
                <a:extLst>
                  <a:ext uri="{FF2B5EF4-FFF2-40B4-BE49-F238E27FC236}">
                    <a16:creationId xmlns:a16="http://schemas.microsoft.com/office/drawing/2014/main" id="{612C277B-6B0E-47E0-912D-A8FB68CD28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2362200" y="4949825"/>
                <a:ext cx="1371600" cy="3079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tr-TR" altLang="tr-TR" sz="1400" dirty="0"/>
              </a:p>
            </p:txBody>
          </p:sp>
          <p:sp>
            <p:nvSpPr>
              <p:cNvPr id="91151" name="TextBox 14">
                <a:extLst>
                  <a:ext uri="{FF2B5EF4-FFF2-40B4-BE49-F238E27FC236}">
                    <a16:creationId xmlns:a16="http://schemas.microsoft.com/office/drawing/2014/main" id="{337916CE-949E-48DC-97A6-0CB347F1CB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2667000" y="4724400"/>
                <a:ext cx="838200" cy="5238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400" dirty="0"/>
                  <a:t>Yeni</a:t>
                </a:r>
                <a:br>
                  <a:rPr lang="tr-TR" altLang="tr-TR" sz="1400" dirty="0"/>
                </a:br>
                <a:r>
                  <a:rPr lang="tr-TR" altLang="tr-TR" sz="1400" dirty="0"/>
                  <a:t>uzaklık</a:t>
                </a:r>
              </a:p>
            </p:txBody>
          </p:sp>
          <p:sp>
            <p:nvSpPr>
              <p:cNvPr id="91152" name="TextBox 9">
                <a:extLst>
                  <a:ext uri="{FF2B5EF4-FFF2-40B4-BE49-F238E27FC236}">
                    <a16:creationId xmlns:a16="http://schemas.microsoft.com/office/drawing/2014/main" id="{B8C40388-6D9C-436D-B45A-C32D9B947F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1381125" y="4970463"/>
                <a:ext cx="1371600" cy="3698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tr-TR" altLang="tr-TR" sz="1800" dirty="0">
                    <a:solidFill>
                      <a:srgbClr val="FF0000"/>
                    </a:solidFill>
                  </a:rPr>
                  <a:t>Süreç A</a:t>
                </a:r>
              </a:p>
            </p:txBody>
          </p:sp>
        </p:grp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3C9EE-9721-4D09-BF5E-EEFEB7F1E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78</a:t>
            </a:fld>
            <a:endParaRPr lang="tr-TR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2A50E-A3C1-4E24-BA8B-24077EEC71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tr-TR" dirty="0"/>
              <a:t>Sadeleştirilmiş İşçi Süreç - </a:t>
            </a:r>
            <a:r>
              <a:rPr lang="tr-TR" i="1" dirty="0"/>
              <a:t>i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34D1F-616F-4786-90ED-9D6E173429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92164" name="Picture 4">
            <a:extLst>
              <a:ext uri="{FF2B5EF4-FFF2-40B4-BE49-F238E27FC236}">
                <a16:creationId xmlns:a16="http://schemas.microsoft.com/office/drawing/2014/main" id="{8E0D10C8-E048-432F-97AB-74CE84A5C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534400" cy="327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8E593-2FBF-48E8-A575-B2042B3D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79</a:t>
            </a:fld>
            <a:endParaRPr lang="tr-T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10B6CC-84E3-474A-AAB5-A98BE3AF7D33}"/>
              </a:ext>
            </a:extLst>
          </p:cNvPr>
          <p:cNvSpPr/>
          <p:nvPr/>
        </p:nvSpPr>
        <p:spPr>
          <a:xfrm>
            <a:off x="395536" y="1291208"/>
            <a:ext cx="3600400" cy="697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0946A-0130-494D-A59C-283D738C2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Süreçler ve İşlemciler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73B5E748-B55C-447E-BE69-FE96F1DB87C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Hesaplama, işletilecek </a:t>
            </a:r>
            <a:r>
              <a:rPr lang="en-US" altLang="tr-TR" i="1" dirty="0"/>
              <a:t> </a:t>
            </a:r>
            <a:r>
              <a:rPr lang="tr-TR" altLang="tr-TR" i="1" dirty="0"/>
              <a:t>"</a:t>
            </a:r>
            <a:r>
              <a:rPr lang="tr-TR" altLang="tr-TR" b="1" i="1" dirty="0">
                <a:solidFill>
                  <a:srgbClr val="FF0000"/>
                </a:solidFill>
              </a:rPr>
              <a:t>iş</a:t>
            </a:r>
            <a:r>
              <a:rPr lang="tr-TR" altLang="tr-TR" i="1" dirty="0"/>
              <a:t>"</a:t>
            </a:r>
            <a:r>
              <a:rPr lang="en-US" altLang="tr-TR" i="1" dirty="0"/>
              <a:t> </a:t>
            </a:r>
            <a:r>
              <a:rPr lang="tr-TR" altLang="tr-TR" dirty="0"/>
              <a:t>veya</a:t>
            </a:r>
            <a:r>
              <a:rPr lang="tr-TR" altLang="tr-TR" i="1" dirty="0"/>
              <a:t> "</a:t>
            </a:r>
            <a:r>
              <a:rPr lang="tr-TR" altLang="tr-TR" b="1" i="1" dirty="0">
                <a:solidFill>
                  <a:srgbClr val="FF0000"/>
                </a:solidFill>
              </a:rPr>
              <a:t>görev</a:t>
            </a:r>
            <a:r>
              <a:rPr lang="tr-TR" altLang="tr-TR" i="1" dirty="0"/>
              <a:t>" </a:t>
            </a:r>
            <a:r>
              <a:rPr lang="tr-TR" altLang="tr-TR" dirty="0"/>
              <a:t>lere bölünür ve</a:t>
            </a:r>
            <a:r>
              <a:rPr lang="en-US" altLang="tr-TR" dirty="0"/>
              <a:t> </a:t>
            </a:r>
            <a:r>
              <a:rPr lang="tr-TR" altLang="tr-TR" dirty="0"/>
              <a:t>"</a:t>
            </a:r>
            <a:r>
              <a:rPr lang="tr-TR" altLang="tr-TR" b="1" i="1" dirty="0">
                <a:solidFill>
                  <a:srgbClr val="FF0000"/>
                </a:solidFill>
              </a:rPr>
              <a:t>süreç</a:t>
            </a:r>
            <a:r>
              <a:rPr lang="tr-TR" altLang="tr-TR" dirty="0"/>
              <a:t>" ler bu işleri yürütür</a:t>
            </a:r>
            <a:r>
              <a:rPr lang="en-US" altLang="tr-TR" dirty="0"/>
              <a:t>. </a:t>
            </a:r>
            <a:r>
              <a:rPr lang="tr-TR" altLang="tr-TR" dirty="0"/>
              <a:t>Süreçler </a:t>
            </a:r>
            <a:r>
              <a:rPr lang="tr-TR" altLang="tr-TR" dirty="0">
                <a:solidFill>
                  <a:schemeClr val="accent2"/>
                </a:solidFill>
              </a:rPr>
              <a:t>"</a:t>
            </a:r>
            <a:r>
              <a:rPr lang="tr-TR" altLang="tr-TR" b="1" i="1" dirty="0">
                <a:solidFill>
                  <a:srgbClr val="FF0000"/>
                </a:solidFill>
              </a:rPr>
              <a:t>işlemcilere</a:t>
            </a:r>
            <a:r>
              <a:rPr lang="tr-TR" altLang="tr-TR" dirty="0">
                <a:solidFill>
                  <a:schemeClr val="accent2"/>
                </a:solidFill>
              </a:rPr>
              <a:t>" </a:t>
            </a:r>
            <a:r>
              <a:rPr lang="tr-TR" altLang="tr-TR" dirty="0"/>
              <a:t>dağıtılır</a:t>
            </a:r>
            <a:r>
              <a:rPr lang="tr-TR" altLang="tr-TR" dirty="0">
                <a:solidFill>
                  <a:schemeClr val="accent2"/>
                </a:solidFill>
              </a:rPr>
              <a:t>.</a:t>
            </a:r>
            <a:endParaRPr lang="en-US" altLang="tr-TR" dirty="0"/>
          </a:p>
          <a:p>
            <a:r>
              <a:rPr lang="tr-TR" altLang="tr-TR" dirty="0"/>
              <a:t>Hedefimiz işlemcileri meşgul tutmakken</a:t>
            </a:r>
            <a:r>
              <a:rPr lang="en-US" altLang="tr-TR" dirty="0"/>
              <a:t>, </a:t>
            </a:r>
            <a:r>
              <a:rPr lang="tr-TR" altLang="tr-TR" dirty="0"/>
              <a:t>biz</a:t>
            </a:r>
            <a:r>
              <a:rPr lang="en-US" altLang="tr-TR" dirty="0"/>
              <a:t> </a:t>
            </a:r>
            <a:r>
              <a:rPr lang="tr-TR" altLang="tr-TR" dirty="0"/>
              <a:t>işlemcilerin neler yaptıkları ile ilgileniriz</a:t>
            </a:r>
            <a:r>
              <a:rPr lang="en-US" altLang="tr-TR" dirty="0"/>
              <a:t>.</a:t>
            </a:r>
          </a:p>
          <a:p>
            <a:r>
              <a:rPr lang="tr-TR" altLang="tr-TR" dirty="0"/>
              <a:t>Ancak</a:t>
            </a:r>
            <a:r>
              <a:rPr lang="en-US" altLang="tr-TR" dirty="0"/>
              <a:t>, </a:t>
            </a:r>
            <a:r>
              <a:rPr lang="tr-TR" altLang="tr-TR" dirty="0"/>
              <a:t>sıklıkla bir süreç bir işlemciye dağıtılır</a:t>
            </a:r>
            <a:r>
              <a:rPr lang="en-US" altLang="tr-TR" dirty="0"/>
              <a:t>, </a:t>
            </a:r>
            <a:r>
              <a:rPr lang="tr-TR" altLang="tr-TR" dirty="0"/>
              <a:t>onlar yapılacak işi paylaşırlar. Bu durumda biz süreçle işlemciyi bazen aynı anlamda kullanırız</a:t>
            </a:r>
            <a:r>
              <a:rPr lang="en-US" altLang="tr-TR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306DCF-7E40-4015-A6FA-7F17556FC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</a:t>
            </a:fld>
            <a:endParaRPr lang="tr-TR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07BDB-00E4-479C-B138-AC4D90849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Sonuçlar</a:t>
            </a:r>
          </a:p>
        </p:txBody>
      </p:sp>
      <p:sp>
        <p:nvSpPr>
          <p:cNvPr id="93187" name="Content Placeholder 2">
            <a:extLst>
              <a:ext uri="{FF2B5EF4-FFF2-40B4-BE49-F238E27FC236}">
                <a16:creationId xmlns:a16="http://schemas.microsoft.com/office/drawing/2014/main" id="{1ECCE5C4-C80E-4CC7-ADAB-960A7846924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tr-TR" altLang="tr-TR" sz="2400" dirty="0"/>
              <a:t>Mekanizma</a:t>
            </a:r>
            <a:r>
              <a:rPr lang="en-US" altLang="tr-TR" sz="2400" dirty="0"/>
              <a:t> </a:t>
            </a:r>
            <a:r>
              <a:rPr lang="tr-TR" altLang="tr-TR" sz="2400" dirty="0"/>
              <a:t>olayları tekrar etmek</a:t>
            </a:r>
            <a:r>
              <a:rPr lang="en-US" altLang="tr-TR" sz="2400" dirty="0"/>
              <a:t> </a:t>
            </a:r>
            <a:r>
              <a:rPr lang="tr-TR" altLang="tr-TR" sz="2400" dirty="0"/>
              <a:t>ve</a:t>
            </a:r>
            <a:r>
              <a:rPr lang="en-US" altLang="tr-TR" sz="2400" dirty="0"/>
              <a:t> </a:t>
            </a:r>
            <a:r>
              <a:rPr lang="tr-TR" altLang="tr-TR" sz="2400" dirty="0"/>
              <a:t>tüm süreçler durunca sonlanmak zorunda</a:t>
            </a:r>
            <a:r>
              <a:rPr lang="en-US" altLang="tr-TR" sz="2400" dirty="0"/>
              <a:t> – </a:t>
            </a:r>
            <a:r>
              <a:rPr lang="tr-TR" altLang="tr-TR" sz="2400" dirty="0"/>
              <a:t>Giden gelen mesajları </a:t>
            </a:r>
            <a:r>
              <a:rPr lang="en-US" altLang="tr-TR" sz="2400" dirty="0"/>
              <a:t> </a:t>
            </a:r>
            <a:r>
              <a:rPr lang="tr-TR" altLang="tr-TR" sz="2400" dirty="0"/>
              <a:t>izlemek gerekli</a:t>
            </a:r>
            <a:r>
              <a:rPr lang="en-US" altLang="tr-TR" sz="2400" dirty="0"/>
              <a:t>.</a:t>
            </a:r>
            <a:endParaRPr lang="en-US" altLang="tr-TR" sz="2400" b="1" dirty="0"/>
          </a:p>
          <a:p>
            <a:pPr>
              <a:spcBef>
                <a:spcPct val="0"/>
              </a:spcBef>
            </a:pPr>
            <a:r>
              <a:rPr lang="tr-TR" altLang="tr-TR" sz="2400" dirty="0"/>
              <a:t>Senkron mesajlar kullanılırsa yollayan süreç</a:t>
            </a:r>
            <a:r>
              <a:rPr lang="en-US" altLang="tr-TR" sz="2400" dirty="0"/>
              <a:t> </a:t>
            </a:r>
            <a:r>
              <a:rPr lang="tr-TR" altLang="tr-TR" sz="2400" dirty="0"/>
              <a:t>alıcı süreç mesajı alana dek ilerleyemez.</a:t>
            </a:r>
            <a:endParaRPr lang="en-US" altLang="tr-TR" sz="2400" dirty="0"/>
          </a:p>
          <a:p>
            <a:pPr>
              <a:spcBef>
                <a:spcPct val="0"/>
              </a:spcBef>
            </a:pPr>
            <a:r>
              <a:rPr lang="tr-TR" altLang="tr-TR" sz="2400" dirty="0"/>
              <a:t>Süreç,</a:t>
            </a:r>
            <a:r>
              <a:rPr lang="en-US" altLang="tr-TR" sz="2400" dirty="0"/>
              <a:t> </a:t>
            </a:r>
            <a:r>
              <a:rPr lang="tr-TR" altLang="tr-TR" sz="2400" dirty="0"/>
              <a:t>sadece</a:t>
            </a:r>
            <a:r>
              <a:rPr lang="en-US" altLang="tr-TR" sz="2400" dirty="0"/>
              <a:t> </a:t>
            </a:r>
            <a:r>
              <a:rPr lang="tr-TR" altLang="tr-TR" sz="2400" dirty="0"/>
              <a:t>kendi köşesi havuza girince aktif olur.</a:t>
            </a:r>
            <a:r>
              <a:rPr lang="en-US" altLang="tr-TR" sz="2400" dirty="0"/>
              <a:t> </a:t>
            </a:r>
            <a:r>
              <a:rPr lang="tr-TR" altLang="tr-TR" sz="2400" dirty="0"/>
              <a:t>Süreçlerin çoğunun aktif olmaması durumunda pek de iyi sonuçları olmayan bir çözümdür</a:t>
            </a:r>
            <a:r>
              <a:rPr lang="en-US" altLang="tr-TR" sz="2400" dirty="0"/>
              <a:t>.</a:t>
            </a:r>
          </a:p>
          <a:p>
            <a:pPr>
              <a:spcBef>
                <a:spcPct val="0"/>
              </a:spcBef>
            </a:pPr>
            <a:r>
              <a:rPr lang="tr-TR" altLang="tr-TR" sz="2400" dirty="0"/>
              <a:t>Bir köşe</a:t>
            </a:r>
            <a:r>
              <a:rPr lang="en-US" altLang="tr-TR" sz="2400" dirty="0"/>
              <a:t> </a:t>
            </a:r>
            <a:r>
              <a:rPr lang="tr-TR" altLang="tr-TR" sz="2400" dirty="0"/>
              <a:t>bir sürece atanırsa büyük çizgeler için pek pratik değildir. Bu durumda köşe grupları</a:t>
            </a:r>
            <a:r>
              <a:rPr lang="en-US" altLang="tr-TR" sz="2400" dirty="0"/>
              <a:t> </a:t>
            </a:r>
            <a:r>
              <a:rPr lang="tr-TR" altLang="tr-TR" sz="2400" dirty="0"/>
              <a:t>süreçlere atanabilir.</a:t>
            </a:r>
            <a:endParaRPr lang="en-US" altLang="tr-TR" sz="2400" dirty="0"/>
          </a:p>
          <a:p>
            <a:endParaRPr lang="tr-TR" altLang="tr-TR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98147C-6820-4B57-9B06-226BADDF4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80</a:t>
            </a:fld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5AB5E-2808-480A-A1EE-CFAB70523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Dinamik Yük Dengeleme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F4765BD9-ABE5-49EA-A26E-6523F3D439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/>
              <a:t>İki sınıfa ayılır</a:t>
            </a:r>
            <a:r>
              <a:rPr lang="en-US" altLang="tr-TR" sz="2800" dirty="0"/>
              <a:t>:</a:t>
            </a:r>
            <a:endParaRPr lang="tr-TR" altLang="tr-TR" sz="2800" dirty="0"/>
          </a:p>
          <a:p>
            <a:pPr marL="0" indent="0">
              <a:buNone/>
            </a:pPr>
            <a:endParaRPr lang="tr-TR" altLang="tr-TR" sz="2800" dirty="0"/>
          </a:p>
          <a:p>
            <a:pPr lvl="1"/>
            <a:r>
              <a:rPr lang="tr-TR" altLang="tr-TR" sz="2400" b="1" dirty="0">
                <a:solidFill>
                  <a:srgbClr val="0070C0"/>
                </a:solidFill>
              </a:rPr>
              <a:t>Merkezi</a:t>
            </a:r>
          </a:p>
          <a:p>
            <a:pPr lvl="2"/>
            <a:r>
              <a:rPr lang="tr-TR" altLang="tr-TR" sz="2400" dirty="0"/>
              <a:t>İşler</a:t>
            </a:r>
            <a:r>
              <a:rPr lang="en-US" altLang="tr-TR" sz="2400" dirty="0"/>
              <a:t> </a:t>
            </a:r>
            <a:r>
              <a:rPr lang="tr-TR" altLang="tr-TR" sz="2400" dirty="0"/>
              <a:t>bir elden dağıtılır</a:t>
            </a:r>
            <a:r>
              <a:rPr lang="en-US" altLang="tr-TR" sz="2400" dirty="0"/>
              <a:t>. </a:t>
            </a:r>
            <a:r>
              <a:rPr lang="tr-TR" altLang="tr-TR" sz="2400" dirty="0"/>
              <a:t>Patron</a:t>
            </a:r>
            <a:r>
              <a:rPr lang="en-US" altLang="tr-TR" sz="2400" dirty="0"/>
              <a:t>-</a:t>
            </a:r>
            <a:r>
              <a:rPr lang="tr-TR" altLang="tr-TR" sz="2400" dirty="0"/>
              <a:t>işçi yapısıdır</a:t>
            </a:r>
            <a:r>
              <a:rPr lang="en-US" altLang="tr-TR" sz="2400" dirty="0"/>
              <a:t>.</a:t>
            </a:r>
            <a:endParaRPr lang="tr-TR" altLang="tr-TR" sz="3200" dirty="0">
              <a:solidFill>
                <a:schemeClr val="accent2"/>
              </a:solidFill>
            </a:endParaRPr>
          </a:p>
          <a:p>
            <a:pPr lvl="1"/>
            <a:endParaRPr lang="tr-TR" altLang="tr-TR" sz="2400" b="1" dirty="0">
              <a:solidFill>
                <a:srgbClr val="FF0000"/>
              </a:solidFill>
            </a:endParaRPr>
          </a:p>
          <a:p>
            <a:pPr lvl="1"/>
            <a:r>
              <a:rPr lang="tr-TR" altLang="tr-TR" sz="2400" b="1" dirty="0">
                <a:solidFill>
                  <a:srgbClr val="FF0000"/>
                </a:solidFill>
              </a:rPr>
              <a:t>Merkezi olmayan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FE2C5F-C678-468E-9511-262144E5F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9</a:t>
            </a:fld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10413</TotalTime>
  <Words>4831</Words>
  <Application>Microsoft Office PowerPoint</Application>
  <PresentationFormat>On-screen Show (4:3)</PresentationFormat>
  <Paragraphs>679</Paragraphs>
  <Slides>80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90" baseType="lpstr">
      <vt:lpstr>Arial</vt:lpstr>
      <vt:lpstr>Bookman Old Style</vt:lpstr>
      <vt:lpstr>Calibri</vt:lpstr>
      <vt:lpstr>Consolas</vt:lpstr>
      <vt:lpstr>Gill Sans MT</vt:lpstr>
      <vt:lpstr>Lucida Console</vt:lpstr>
      <vt:lpstr>Verdana</vt:lpstr>
      <vt:lpstr>Wingdings</vt:lpstr>
      <vt:lpstr>Wingdings 3</vt:lpstr>
      <vt:lpstr>Origin</vt:lpstr>
      <vt:lpstr>Yük Dengeleme ve  Sonlandırma Tespiti </vt:lpstr>
      <vt:lpstr>İçerik</vt:lpstr>
      <vt:lpstr>Yük Dengeleme</vt:lpstr>
      <vt:lpstr>Sabit Yük Dengeleme</vt:lpstr>
      <vt:lpstr>Orbit Downloader  (Round Robin kullanır)</vt:lpstr>
      <vt:lpstr>Sorunlar</vt:lpstr>
      <vt:lpstr>Dinamik Yük Dengeleme</vt:lpstr>
      <vt:lpstr>Süreçler ve İşlemciler</vt:lpstr>
      <vt:lpstr>Dinamik Yük Dengeleme</vt:lpstr>
      <vt:lpstr>Merkezi Olmayan Dinamik Yük Dengeleme</vt:lpstr>
      <vt:lpstr>Merkezi Dinamik Yük Dengeleme</vt:lpstr>
      <vt:lpstr>Merkezi İş Havuzu</vt:lpstr>
      <vt:lpstr>Durma Koşulu</vt:lpstr>
      <vt:lpstr>Merkezi Olmayan Dinamik Yük Dengeleme: Dağıtık İş Havuzu </vt:lpstr>
      <vt:lpstr>Tümüyle Dağıtık İş Havuzu</vt:lpstr>
      <vt:lpstr>İş Transfer Mekanizmaları Üye-Alıcı Metodu</vt:lpstr>
      <vt:lpstr>İş Transfer Mekanizmaları Üye-Gönderici Metodu</vt:lpstr>
      <vt:lpstr>Yöntemleri Harmanlama</vt:lpstr>
      <vt:lpstr>İşçiler Arasında İş İstekleri İçin Merkezi Olmayan Seçim Algoritması</vt:lpstr>
      <vt:lpstr>Süreç Seçimi</vt:lpstr>
      <vt:lpstr>Bir Çizgi Yapısında Yük Dengeleme</vt:lpstr>
      <vt:lpstr>Bir Çizgi Yapısında Yük Dengeleme</vt:lpstr>
      <vt:lpstr>İş Aktarma Hareketi</vt:lpstr>
      <vt:lpstr>İletişim ve Hesaplama Arasında Zaman Paylaşımı Kullanan Kod</vt:lpstr>
      <vt:lpstr>İşçi süreç Pi (1 &lt; i &lt; n)</vt:lpstr>
      <vt:lpstr>MPI'ın Bloklanmayan Mesaj Alma Rutinleri</vt:lpstr>
      <vt:lpstr>Ağaç Kullanarak Bir Yük Dengeleme</vt:lpstr>
      <vt:lpstr>Örnek Uygulama Merkezi İş Havuzunun Etkisi</vt:lpstr>
      <vt:lpstr>Örnek Uygulama Merkezi İş Havuzunun Etkisi</vt:lpstr>
      <vt:lpstr>Örnek Uygulama Merkezi İş Havuzunun Etkisi</vt:lpstr>
      <vt:lpstr>Örnek Uygulama Merkezi İş Havuzunun Etkisi</vt:lpstr>
      <vt:lpstr>Örnek Uygulama Merkezi İş Havuzunun Etkisi</vt:lpstr>
      <vt:lpstr>Örnek Uygulama Merkezi İş Havuzunun Etkisi</vt:lpstr>
      <vt:lpstr>Örnek Uygulama Merkezi İş Havuzunun Etkisi</vt:lpstr>
      <vt:lpstr>Örnek Uygulama Merkezi İş Havuzunun Etkisi</vt:lpstr>
      <vt:lpstr>Örnek Uygulama Merkezi İş Havuzunun Etkisi</vt:lpstr>
      <vt:lpstr>Örnek Uygulama Dengeli Dağıtım: Maks İş Yükü = 5sn</vt:lpstr>
      <vt:lpstr>Örnek Uygulama Dengesiz Dağıtım: Maks İş Yükü = 100sn</vt:lpstr>
      <vt:lpstr>Sonlandırma Tespiti</vt:lpstr>
      <vt:lpstr>Dağıtık Sonlandırma Tespiti Algoritmaları: Sonlanma Koşulları</vt:lpstr>
      <vt:lpstr>Çok Kullanılan Dağıtık Sonlanma Algoritması</vt:lpstr>
      <vt:lpstr>Çok Kullanılan Dağıtık Sonlanma Algoritması</vt:lpstr>
      <vt:lpstr>'Ack' Mesajları Kullanarak Sonlandırma</vt:lpstr>
      <vt:lpstr>Zincir Sonlandırma Algoritmaları Tek-geçişli Zincir Sonlandırma Algoritması</vt:lpstr>
      <vt:lpstr>Zincir Sonlandırma Tespiti Algoritması</vt:lpstr>
      <vt:lpstr>Yerel Sonlanma İçin Algoritmanın İşleyişi</vt:lpstr>
      <vt:lpstr>Çift-geçişli Zincir Sonlandırma Algoritması</vt:lpstr>
      <vt:lpstr>Çift-geçişli Zincir Sonlandırma Algoritması</vt:lpstr>
      <vt:lpstr>Önceki Süreçlere İş Aktarımı</vt:lpstr>
      <vt:lpstr>Ağaç Algoritması</vt:lpstr>
      <vt:lpstr>Sabitlenmiş Enerjili Dağıtık Sonlama Algoritması</vt:lpstr>
      <vt:lpstr>Sabitlenmiş Enerjili Dağıtık Sonlama Algoritması</vt:lpstr>
      <vt:lpstr>Yük Dengeleme / Sonlanma Tespiti</vt:lpstr>
      <vt:lpstr>Örnek: En Kısa Yol Problemi (devam)</vt:lpstr>
      <vt:lpstr>Çizge Pek Çok Farklı Problemin Çözümünde Kullanılır</vt:lpstr>
      <vt:lpstr>Örnek:  Bir Dağa Tırmanmanın En İyi Yolu</vt:lpstr>
      <vt:lpstr>Dağ Tırmanışının Çizgesi</vt:lpstr>
      <vt:lpstr>Çizgelerin Gösterimi</vt:lpstr>
      <vt:lpstr>Çizge Gösterimi</vt:lpstr>
      <vt:lpstr>Çizge Gösterimi</vt:lpstr>
      <vt:lpstr>Çizgede Arama</vt:lpstr>
      <vt:lpstr>Moore Algoritması</vt:lpstr>
      <vt:lpstr>Moore’un En Kısa Yol Algoritması</vt:lpstr>
      <vt:lpstr>Veri Yapıları</vt:lpstr>
      <vt:lpstr>Kod</vt:lpstr>
      <vt:lpstr>Bir Çizge Aramada Aşamalar</vt:lpstr>
      <vt:lpstr>Bir Çizge Aramada Aşamalar</vt:lpstr>
      <vt:lpstr>Bir Çizge Aramada Aşamalar</vt:lpstr>
      <vt:lpstr>Bir Çizge Aramada Aşamalar</vt:lpstr>
      <vt:lpstr>Bir Çizge Aramada Aşamalar</vt:lpstr>
      <vt:lpstr>Bir Çizge Aramada Aşamalar</vt:lpstr>
      <vt:lpstr>Paralel Olmayan Kod</vt:lpstr>
      <vt:lpstr>Paralelleştirilmiş Kod</vt:lpstr>
      <vt:lpstr>Patron Süreç</vt:lpstr>
      <vt:lpstr>İşçi Süreç - i</vt:lpstr>
      <vt:lpstr>Merkezi Olmayan İş Havuzu</vt:lpstr>
      <vt:lpstr>Arama Algoritması</vt:lpstr>
      <vt:lpstr>Dağıtık Çizge Arama</vt:lpstr>
      <vt:lpstr>Sadeleştirilmiş İşçi Süreç - i</vt:lpstr>
      <vt:lpstr>Sonuçlar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cengiz gungor</cp:lastModifiedBy>
  <cp:revision>493</cp:revision>
  <dcterms:created xsi:type="dcterms:W3CDTF">2013-09-20T11:24:12Z</dcterms:created>
  <dcterms:modified xsi:type="dcterms:W3CDTF">2020-12-21T19:54:31Z</dcterms:modified>
</cp:coreProperties>
</file>