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91"/>
  </p:notesMasterIdLst>
  <p:sldIdLst>
    <p:sldId id="256" r:id="rId2"/>
    <p:sldId id="326" r:id="rId3"/>
    <p:sldId id="257" r:id="rId4"/>
    <p:sldId id="258" r:id="rId5"/>
    <p:sldId id="259" r:id="rId6"/>
    <p:sldId id="260" r:id="rId7"/>
    <p:sldId id="327" r:id="rId8"/>
    <p:sldId id="263" r:id="rId9"/>
    <p:sldId id="266" r:id="rId10"/>
    <p:sldId id="264" r:id="rId11"/>
    <p:sldId id="265" r:id="rId12"/>
    <p:sldId id="267" r:id="rId13"/>
    <p:sldId id="328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329" r:id="rId22"/>
    <p:sldId id="275" r:id="rId23"/>
    <p:sldId id="276" r:id="rId24"/>
    <p:sldId id="277" r:id="rId25"/>
    <p:sldId id="330" r:id="rId26"/>
    <p:sldId id="278" r:id="rId27"/>
    <p:sldId id="279" r:id="rId28"/>
    <p:sldId id="280" r:id="rId29"/>
    <p:sldId id="281" r:id="rId30"/>
    <p:sldId id="282" r:id="rId31"/>
    <p:sldId id="283" r:id="rId32"/>
    <p:sldId id="346" r:id="rId33"/>
    <p:sldId id="347" r:id="rId34"/>
    <p:sldId id="348" r:id="rId35"/>
    <p:sldId id="352" r:id="rId36"/>
    <p:sldId id="349" r:id="rId37"/>
    <p:sldId id="350" r:id="rId38"/>
    <p:sldId id="351" r:id="rId39"/>
    <p:sldId id="331" r:id="rId40"/>
    <p:sldId id="338" r:id="rId41"/>
    <p:sldId id="340" r:id="rId42"/>
    <p:sldId id="341" r:id="rId43"/>
    <p:sldId id="342" r:id="rId44"/>
    <p:sldId id="343" r:id="rId45"/>
    <p:sldId id="344" r:id="rId46"/>
    <p:sldId id="345" r:id="rId47"/>
    <p:sldId id="339" r:id="rId48"/>
    <p:sldId id="284" r:id="rId49"/>
    <p:sldId id="332" r:id="rId50"/>
    <p:sldId id="285" r:id="rId51"/>
    <p:sldId id="287" r:id="rId52"/>
    <p:sldId id="333" r:id="rId53"/>
    <p:sldId id="288" r:id="rId54"/>
    <p:sldId id="290" r:id="rId55"/>
    <p:sldId id="291" r:id="rId56"/>
    <p:sldId id="292" r:id="rId57"/>
    <p:sldId id="293" r:id="rId58"/>
    <p:sldId id="294" r:id="rId59"/>
    <p:sldId id="295" r:id="rId60"/>
    <p:sldId id="296" r:id="rId61"/>
    <p:sldId id="297" r:id="rId62"/>
    <p:sldId id="298" r:id="rId63"/>
    <p:sldId id="334" r:id="rId64"/>
    <p:sldId id="299" r:id="rId65"/>
    <p:sldId id="300" r:id="rId66"/>
    <p:sldId id="336" r:id="rId67"/>
    <p:sldId id="302" r:id="rId68"/>
    <p:sldId id="303" r:id="rId69"/>
    <p:sldId id="304" r:id="rId70"/>
    <p:sldId id="305" r:id="rId71"/>
    <p:sldId id="306" r:id="rId72"/>
    <p:sldId id="307" r:id="rId73"/>
    <p:sldId id="308" r:id="rId74"/>
    <p:sldId id="309" r:id="rId75"/>
    <p:sldId id="310" r:id="rId76"/>
    <p:sldId id="335" r:id="rId77"/>
    <p:sldId id="311" r:id="rId78"/>
    <p:sldId id="312" r:id="rId79"/>
    <p:sldId id="314" r:id="rId80"/>
    <p:sldId id="315" r:id="rId81"/>
    <p:sldId id="316" r:id="rId82"/>
    <p:sldId id="317" r:id="rId83"/>
    <p:sldId id="318" r:id="rId84"/>
    <p:sldId id="319" r:id="rId85"/>
    <p:sldId id="320" r:id="rId86"/>
    <p:sldId id="321" r:id="rId87"/>
    <p:sldId id="322" r:id="rId88"/>
    <p:sldId id="323" r:id="rId89"/>
    <p:sldId id="325" r:id="rId9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DB1C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2" autoAdjust="0"/>
    <p:restoredTop sz="93792" autoAdjust="0"/>
  </p:normalViewPr>
  <p:slideViewPr>
    <p:cSldViewPr>
      <p:cViewPr varScale="1">
        <p:scale>
          <a:sx n="63" d="100"/>
          <a:sy n="63" d="100"/>
        </p:scale>
        <p:origin x="130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tableStyles" Target="tableStyles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presProps" Target="presProps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460C12-1A27-4A64-B0B2-F796C1A51EED}" type="datetimeFigureOut">
              <a:rPr lang="tr-TR" smtClean="0"/>
              <a:pPr/>
              <a:t>1.06.2021</a:t>
            </a:fld>
            <a:endParaRPr lang="tr-TR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C25BA-1208-4CE7-BA56-982F150D70B7}" type="slidenum">
              <a:rPr lang="tr-TR" smtClean="0"/>
              <a:pPr/>
              <a:t>‹#›</a:t>
            </a:fld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74462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467544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C127592B-246C-4E2B-AAF5-4DFCB675A581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6521152" y="6375608"/>
            <a:ext cx="222731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934F8-2BA2-4E64-A276-0BD934FF792A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CE7DB0-CE18-4D2A-AD74-82BBDFBB3296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AD79201-FC9B-4FA7-808D-5B3C3CF9572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E7002D3-6063-4943-BD8E-198411180E57}" type="slidenum">
              <a:rPr lang="en-US" altLang="tr-TR"/>
              <a:pPr/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5359699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r-T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2BFD24-6C52-40D0-AEF6-ED73A9F5058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4C8DF00-CFF6-47FD-AA66-CFCB486148CC}" type="slidenum">
              <a:rPr lang="en-US" altLang="tr-TR"/>
              <a:pPr/>
              <a:t>‹#›</a:t>
            </a:fld>
            <a:endParaRPr lang="en-US" altLang="tr-TR" dirty="0"/>
          </a:p>
        </p:txBody>
      </p:sp>
    </p:spTree>
    <p:extLst>
      <p:ext uri="{BB962C8B-B14F-4D97-AF65-F5344CB8AC3E}">
        <p14:creationId xmlns:p14="http://schemas.microsoft.com/office/powerpoint/2010/main" val="2268792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>
            <a:lvl1pPr>
              <a:defRPr b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4CF01F98-B529-4411-A7E6-B98A754EDAA1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2068D64-A391-4404-B216-EBF33767B4BB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388746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582"/>
            <a:ext cx="8229600" cy="990600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E5AB14-E01E-4590-A21B-20CD73DEF767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88224" y="6356350"/>
            <a:ext cx="2126304" cy="365760"/>
          </a:xfrm>
          <a:solidFill>
            <a:schemeClr val="bg1"/>
          </a:solidFill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spcBef>
                <a:spcPts val="1200"/>
              </a:spcBef>
              <a:defRPr sz="2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2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 eaLnBrk="1" latinLnBrk="0" hangingPunct="1"/>
            <a:r>
              <a:rPr lang="en-US" dirty="0"/>
              <a:t>Click to edit Master text styles</a:t>
            </a:r>
          </a:p>
          <a:p>
            <a:pPr lvl="1" eaLnBrk="1" latinLnBrk="0" hangingPunct="1"/>
            <a:r>
              <a:rPr lang="en-US" dirty="0"/>
              <a:t>Second level</a:t>
            </a:r>
          </a:p>
          <a:p>
            <a:pPr lvl="2" eaLnBrk="1" latinLnBrk="0" hangingPunct="1"/>
            <a:r>
              <a:rPr lang="en-US" dirty="0"/>
              <a:t>Third level</a:t>
            </a:r>
          </a:p>
          <a:p>
            <a:pPr lvl="3" eaLnBrk="1" latinLnBrk="0" hangingPunct="1"/>
            <a:r>
              <a:rPr lang="en-US" dirty="0"/>
              <a:t>Fourth level</a:t>
            </a:r>
          </a:p>
          <a:p>
            <a:pPr lvl="4" eaLnBrk="1" latinLnBrk="0" hangingPunct="1"/>
            <a:r>
              <a:rPr lang="en-US" dirty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F2E9314E-FD29-4942-9AD4-993B37041A55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E1274-6F58-4C71-B164-E402855EE86D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17C73-2CE3-4B66-AFFF-69CA8935B1EB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AF966C-8AC3-49FD-B0A4-4C62C4FC16F8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877BCB7F-14DA-46E3-9D19-4173E844D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22582"/>
            <a:ext cx="8229600" cy="990600"/>
          </a:xfrm>
        </p:spPr>
        <p:txBody>
          <a:bodyPr/>
          <a:lstStyle>
            <a:lvl1pPr>
              <a:defRPr b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0"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BEDA8C-59E7-41B2-923A-B7B528CE7078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513D86-68BC-447A-B5C7-06E072928080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89A8F-6690-493D-8939-37629BEAB7F5}" type="datetime1">
              <a:rPr lang="tr-TR" smtClean="0"/>
              <a:t>1.06.2021</a:t>
            </a:fld>
            <a:endParaRPr lang="tr-TR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ctr" anchorCtr="0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 dirty="0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Rectangle 3"/>
          <p:cNvSpPr/>
          <p:nvPr userDrawn="1"/>
        </p:nvSpPr>
        <p:spPr>
          <a:xfrm>
            <a:off x="323528" y="6237312"/>
            <a:ext cx="576064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536975" y="6375608"/>
            <a:ext cx="2139481" cy="365760"/>
          </a:xfrm>
          <a:prstGeom prst="rect">
            <a:avLst/>
          </a:prstGeom>
          <a:noFill/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678150-2F3D-4E05-931D-3530E2373772}" type="slidenum">
              <a:rPr lang="tr-TR" smtClean="0"/>
              <a:pPr/>
              <a:t>‹#›</a:t>
            </a:fld>
            <a:endParaRPr lang="tr-TR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67544" y="6342464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3FF4F5AC-2F0C-4052-B6C6-07ACAC20E934}" type="datetime1">
              <a:rPr lang="tr-TR" smtClean="0"/>
              <a:t>1.06.2021</a:t>
            </a:fld>
            <a:endParaRPr lang="tr-T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200" b="1" kern="1200">
          <a:solidFill>
            <a:srgbClr val="C00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C4A00-642D-4A13-9FDC-8A72709D2A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Sıralama Algoritmalarının Paralel Çalıştırılması</a:t>
            </a:r>
          </a:p>
        </p:txBody>
      </p:sp>
      <p:sp>
        <p:nvSpPr>
          <p:cNvPr id="15363" name="Subtitle 2">
            <a:extLst>
              <a:ext uri="{FF2B5EF4-FFF2-40B4-BE49-F238E27FC236}">
                <a16:creationId xmlns:a16="http://schemas.microsoft.com/office/drawing/2014/main" id="{DDD4166E-4CD6-4CFF-8042-AC3470A83F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 dirty="0">
                <a:cs typeface="Arial" panose="020B0604020202020204" pitchFamily="34" charset="0"/>
              </a:rPr>
              <a:t>Dr. Cengiz Güngör</a:t>
            </a:r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743FF66-A754-4E26-B43C-D3FE0D357D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</a:t>
            </a:fld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5AE2BD-62F4-45B6-BCAE-EA6B3A7837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Verileri Dağıtma – Sürüm 1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7CA3934-CB10-4810-AF57-9ADA33A71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10</a:t>
            </a:fld>
            <a:endParaRPr lang="tr-TR" dirty="0"/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AA207483-E388-4FD7-9DA0-9DB456EFD8B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tr-TR" i="1" dirty="0">
                <a:cs typeface="Arial" panose="020B0604020202020204" pitchFamily="34" charset="0"/>
              </a:rPr>
              <a:t>p </a:t>
            </a:r>
            <a:r>
              <a:rPr lang="tr-TR" altLang="tr-TR" dirty="0">
                <a:cs typeface="Arial" panose="020B0604020202020204" pitchFamily="34" charset="0"/>
              </a:rPr>
              <a:t>işlemci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ve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en-US" altLang="tr-TR" i="1" dirty="0">
                <a:cs typeface="Arial" panose="020B0604020202020204" pitchFamily="34" charset="0"/>
              </a:rPr>
              <a:t>n </a:t>
            </a:r>
            <a:r>
              <a:rPr lang="tr-TR" altLang="tr-TR" dirty="0">
                <a:cs typeface="Arial" panose="020B0604020202020204" pitchFamily="34" charset="0"/>
              </a:rPr>
              <a:t>sayı, her bir işlemcide </a:t>
            </a:r>
            <a:r>
              <a:rPr lang="en-US" altLang="tr-TR" i="1" dirty="0">
                <a:cs typeface="Arial" panose="020B0604020202020204" pitchFamily="34" charset="0"/>
              </a:rPr>
              <a:t>n</a:t>
            </a:r>
            <a:r>
              <a:rPr lang="en-US" altLang="tr-TR" dirty="0">
                <a:cs typeface="Arial" panose="020B0604020202020204" pitchFamily="34" charset="0"/>
              </a:rPr>
              <a:t>/</a:t>
            </a:r>
            <a:r>
              <a:rPr lang="en-US" altLang="tr-TR" i="1" dirty="0">
                <a:cs typeface="Arial" panose="020B0604020202020204" pitchFamily="34" charset="0"/>
              </a:rPr>
              <a:t>p </a:t>
            </a:r>
            <a:r>
              <a:rPr lang="tr-TR" altLang="tr-TR" dirty="0">
                <a:cs typeface="Arial" panose="020B0604020202020204" pitchFamily="34" charset="0"/>
              </a:rPr>
              <a:t>sayı olsun</a:t>
            </a:r>
            <a:r>
              <a:rPr lang="en-US" altLang="tr-TR" dirty="0">
                <a:cs typeface="Arial" panose="020B0604020202020204" pitchFamily="34" charset="0"/>
              </a:rPr>
              <a:t>:</a:t>
            </a:r>
          </a:p>
        </p:txBody>
      </p:sp>
      <p:pic>
        <p:nvPicPr>
          <p:cNvPr id="24581" name="Picture 5">
            <a:extLst>
              <a:ext uri="{FF2B5EF4-FFF2-40B4-BE49-F238E27FC236}">
                <a16:creationId xmlns:a16="http://schemas.microsoft.com/office/drawing/2014/main" id="{7F51FE17-DD9B-49E3-A35B-56D172C622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344738"/>
            <a:ext cx="8797925" cy="4513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582" name="TextBox 6">
            <a:extLst>
              <a:ext uri="{FF2B5EF4-FFF2-40B4-BE49-F238E27FC236}">
                <a16:creationId xmlns:a16="http://schemas.microsoft.com/office/drawing/2014/main" id="{1A09DEDD-89CD-4D43-B74D-C4B731EB4E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713" y="3810000"/>
            <a:ext cx="952500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FF0000"/>
                </a:solidFill>
              </a:rPr>
              <a:t>Orijinal</a:t>
            </a:r>
            <a:br>
              <a:rPr lang="tr-TR" altLang="tr-TR" sz="1800" dirty="0">
                <a:solidFill>
                  <a:srgbClr val="FF0000"/>
                </a:solidFill>
              </a:rPr>
            </a:br>
            <a:r>
              <a:rPr lang="tr-TR" altLang="tr-TR" sz="1800" dirty="0">
                <a:solidFill>
                  <a:srgbClr val="FF0000"/>
                </a:solidFill>
              </a:rPr>
              <a:t>sayılar</a:t>
            </a:r>
          </a:p>
        </p:txBody>
      </p:sp>
      <p:sp>
        <p:nvSpPr>
          <p:cNvPr id="24583" name="TextBox 7">
            <a:extLst>
              <a:ext uri="{FF2B5EF4-FFF2-40B4-BE49-F238E27FC236}">
                <a16:creationId xmlns:a16="http://schemas.microsoft.com/office/drawing/2014/main" id="{AC36F46A-8CAA-4384-A115-53C45271B5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0" y="5068888"/>
            <a:ext cx="9525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Sonuç</a:t>
            </a:r>
            <a:br>
              <a:rPr lang="tr-TR" altLang="tr-TR" sz="1800" dirty="0"/>
            </a:br>
            <a:r>
              <a:rPr lang="tr-TR" altLang="tr-TR" sz="1800" dirty="0"/>
              <a:t>sayılar</a:t>
            </a:r>
          </a:p>
        </p:txBody>
      </p:sp>
      <p:sp>
        <p:nvSpPr>
          <p:cNvPr id="24584" name="TextBox 8">
            <a:extLst>
              <a:ext uri="{FF2B5EF4-FFF2-40B4-BE49-F238E27FC236}">
                <a16:creationId xmlns:a16="http://schemas.microsoft.com/office/drawing/2014/main" id="{D081CB5D-04DA-4201-A0C3-2E8BC65F2B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5297488"/>
            <a:ext cx="952500" cy="6461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FF0000"/>
                </a:solidFill>
              </a:rPr>
              <a:t>Orijinal</a:t>
            </a:r>
            <a:br>
              <a:rPr lang="tr-TR" altLang="tr-TR" sz="1800" dirty="0">
                <a:solidFill>
                  <a:srgbClr val="FF0000"/>
                </a:solidFill>
              </a:rPr>
            </a:br>
            <a:r>
              <a:rPr lang="tr-TR" altLang="tr-TR" sz="1800" dirty="0">
                <a:solidFill>
                  <a:srgbClr val="FF0000"/>
                </a:solidFill>
              </a:rPr>
              <a:t>sayılar</a:t>
            </a:r>
          </a:p>
        </p:txBody>
      </p:sp>
      <p:sp>
        <p:nvSpPr>
          <p:cNvPr id="24585" name="TextBox 9">
            <a:extLst>
              <a:ext uri="{FF2B5EF4-FFF2-40B4-BE49-F238E27FC236}">
                <a16:creationId xmlns:a16="http://schemas.microsoft.com/office/drawing/2014/main" id="{8B61ED04-5CFB-4DBB-9007-889C3A6434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3600450"/>
            <a:ext cx="1292225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Yüksek</a:t>
            </a:r>
            <a:br>
              <a:rPr lang="tr-TR" altLang="tr-TR" sz="2400" dirty="0"/>
            </a:br>
            <a:r>
              <a:rPr lang="tr-TR" altLang="tr-TR" sz="2400" dirty="0"/>
              <a:t>sayıları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tutar.</a:t>
            </a:r>
          </a:p>
        </p:txBody>
      </p:sp>
      <p:sp>
        <p:nvSpPr>
          <p:cNvPr id="24586" name="TextBox 10">
            <a:extLst>
              <a:ext uri="{FF2B5EF4-FFF2-40B4-BE49-F238E27FC236}">
                <a16:creationId xmlns:a16="http://schemas.microsoft.com/office/drawing/2014/main" id="{294A9952-48DF-4AE9-83AA-CB888FF7D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3175" y="4819650"/>
            <a:ext cx="1292225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Düşük</a:t>
            </a:r>
            <a:br>
              <a:rPr lang="tr-TR" altLang="tr-TR" sz="2400" dirty="0"/>
            </a:br>
            <a:r>
              <a:rPr lang="tr-TR" altLang="tr-TR" sz="2400" dirty="0"/>
              <a:t>sayıları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yollar.</a:t>
            </a:r>
          </a:p>
        </p:txBody>
      </p:sp>
      <p:sp>
        <p:nvSpPr>
          <p:cNvPr id="24587" name="TextBox 11">
            <a:extLst>
              <a:ext uri="{FF2B5EF4-FFF2-40B4-BE49-F238E27FC236}">
                <a16:creationId xmlns:a16="http://schemas.microsoft.com/office/drawing/2014/main" id="{49BBD91F-ECE4-40B6-9F00-B2884E6DE3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61175" y="2209800"/>
            <a:ext cx="16732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MergeSort</a:t>
            </a:r>
          </a:p>
        </p:txBody>
      </p:sp>
      <p:cxnSp>
        <p:nvCxnSpPr>
          <p:cNvPr id="24588" name="Straight Arrow Connector 4">
            <a:extLst>
              <a:ext uri="{FF2B5EF4-FFF2-40B4-BE49-F238E27FC236}">
                <a16:creationId xmlns:a16="http://schemas.microsoft.com/office/drawing/2014/main" id="{8713A584-7A9F-4F8A-9130-B9CBB8396E20}"/>
              </a:ext>
            </a:extLst>
          </p:cNvPr>
          <p:cNvCxnSpPr>
            <a:cxnSpLocks noChangeShapeType="1"/>
          </p:cNvCxnSpPr>
          <p:nvPr/>
        </p:nvCxnSpPr>
        <p:spPr bwMode="auto">
          <a:xfrm flipH="1">
            <a:off x="6248400" y="2667000"/>
            <a:ext cx="1449388" cy="457200"/>
          </a:xfrm>
          <a:prstGeom prst="straightConnector1">
            <a:avLst/>
          </a:prstGeom>
          <a:noFill/>
          <a:ln w="25400" algn="ctr">
            <a:solidFill>
              <a:srgbClr val="FF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4">
            <a:extLst>
              <a:ext uri="{FF2B5EF4-FFF2-40B4-BE49-F238E27FC236}">
                <a16:creationId xmlns:a16="http://schemas.microsoft.com/office/drawing/2014/main" id="{C044CA52-A313-4D61-B9A7-3573351A6B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61808"/>
            <a:ext cx="9158288" cy="371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5" name="TextBox 4">
            <a:extLst>
              <a:ext uri="{FF2B5EF4-FFF2-40B4-BE49-F238E27FC236}">
                <a16:creationId xmlns:a16="http://schemas.microsoft.com/office/drawing/2014/main" id="{05BA73B1-BB3C-42D1-8E87-6229CE427E7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3657600"/>
            <a:ext cx="1066800" cy="1323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Düşük</a:t>
            </a:r>
            <a:br>
              <a:rPr lang="tr-TR" altLang="tr-TR" sz="2000" dirty="0"/>
            </a:br>
            <a:r>
              <a:rPr lang="tr-TR" altLang="tr-TR" sz="2000" dirty="0"/>
              <a:t>sayıları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tutar. (sonuç)</a:t>
            </a:r>
          </a:p>
        </p:txBody>
      </p:sp>
      <p:sp>
        <p:nvSpPr>
          <p:cNvPr id="25606" name="TextBox 5">
            <a:extLst>
              <a:ext uri="{FF2B5EF4-FFF2-40B4-BE49-F238E27FC236}">
                <a16:creationId xmlns:a16="http://schemas.microsoft.com/office/drawing/2014/main" id="{3DFDA422-1217-47BA-85FE-7900819C9B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01000" y="2590800"/>
            <a:ext cx="1066800" cy="1323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Yüksek</a:t>
            </a:r>
            <a:br>
              <a:rPr lang="tr-TR" altLang="tr-TR" sz="2000" dirty="0"/>
            </a:br>
            <a:r>
              <a:rPr lang="tr-TR" altLang="tr-TR" sz="2000" dirty="0"/>
              <a:t>sayıları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tutar. (sonuç)</a:t>
            </a:r>
          </a:p>
        </p:txBody>
      </p:sp>
      <p:sp>
        <p:nvSpPr>
          <p:cNvPr id="25607" name="TextBox 6">
            <a:extLst>
              <a:ext uri="{FF2B5EF4-FFF2-40B4-BE49-F238E27FC236}">
                <a16:creationId xmlns:a16="http://schemas.microsoft.com/office/drawing/2014/main" id="{E249A256-7027-495D-8867-41F713C10E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29000" y="2438400"/>
            <a:ext cx="11557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Orijinal</a:t>
            </a:r>
            <a:br>
              <a:rPr lang="tr-TR" altLang="tr-TR" sz="2000" dirty="0">
                <a:solidFill>
                  <a:srgbClr val="FF0000"/>
                </a:solidFill>
              </a:rPr>
            </a:br>
            <a:r>
              <a:rPr lang="tr-TR" altLang="tr-TR" sz="2000" dirty="0">
                <a:solidFill>
                  <a:srgbClr val="FF0000"/>
                </a:solidFill>
              </a:rPr>
              <a:t>sayılar</a:t>
            </a:r>
          </a:p>
        </p:txBody>
      </p:sp>
      <p:sp>
        <p:nvSpPr>
          <p:cNvPr id="25608" name="TextBox 7">
            <a:extLst>
              <a:ext uri="{FF2B5EF4-FFF2-40B4-BE49-F238E27FC236}">
                <a16:creationId xmlns:a16="http://schemas.microsoft.com/office/drawing/2014/main" id="{ED49D140-841A-451C-859D-BBCE03647A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41838" y="3581400"/>
            <a:ext cx="11557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FF0000"/>
                </a:solidFill>
              </a:rPr>
              <a:t>Orijinal</a:t>
            </a:r>
            <a:br>
              <a:rPr lang="tr-TR" altLang="tr-TR" sz="2000" dirty="0">
                <a:solidFill>
                  <a:srgbClr val="FF0000"/>
                </a:solidFill>
              </a:rPr>
            </a:br>
            <a:r>
              <a:rPr lang="tr-TR" altLang="tr-TR" sz="2000" dirty="0">
                <a:solidFill>
                  <a:srgbClr val="FF0000"/>
                </a:solidFill>
              </a:rPr>
              <a:t>sayılar</a:t>
            </a:r>
          </a:p>
        </p:txBody>
      </p:sp>
      <p:sp>
        <p:nvSpPr>
          <p:cNvPr id="25609" name="TextBox 8">
            <a:extLst>
              <a:ext uri="{FF2B5EF4-FFF2-40B4-BE49-F238E27FC236}">
                <a16:creationId xmlns:a16="http://schemas.microsoft.com/office/drawing/2014/main" id="{CFCBB0D8-48CB-448C-BD54-B354AEE1E8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3100" y="2035175"/>
            <a:ext cx="11557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Orijinal</a:t>
            </a:r>
            <a:br>
              <a:rPr lang="tr-TR" altLang="tr-TR" sz="2000" dirty="0"/>
            </a:br>
            <a:r>
              <a:rPr lang="tr-TR" altLang="tr-TR" sz="2000" dirty="0"/>
              <a:t>sayılar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79BC58A-8244-44E4-BFE8-3A46938F7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Verileri Dağıtma – Sürüm 2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72003D8-538F-469B-B845-D2BCB87317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11</a:t>
            </a:fld>
            <a:endParaRPr lang="tr-T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F032A3-D57F-468A-BCF8-3C68113FD3E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altLang="tr-TR" dirty="0">
                <a:cs typeface="Arial" charset="0"/>
              </a:rPr>
              <a:t>Bildiğimiz Seri Sıralama Algoritmalarını Paralelleştirmek</a:t>
            </a:r>
            <a:endParaRPr lang="tr-TR" dirty="0"/>
          </a:p>
        </p:txBody>
      </p:sp>
      <p:sp>
        <p:nvSpPr>
          <p:cNvPr id="26627" name="Subtitle 2">
            <a:extLst>
              <a:ext uri="{FF2B5EF4-FFF2-40B4-BE49-F238E27FC236}">
                <a16:creationId xmlns:a16="http://schemas.microsoft.com/office/drawing/2014/main" id="{52EDFFD2-2132-4C9B-9E07-D9EF1E0850B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89D3CA-C1D9-4160-A049-C7A295A6AB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12</a:t>
            </a:fld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7D713-937F-4A33-8D84-EA70FD9DEBE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>
                <a:cs typeface="Arial" charset="0"/>
              </a:rPr>
              <a:t>Baloncuk Sıralama</a:t>
            </a:r>
            <a:br>
              <a:rPr lang="tr-TR" dirty="0">
                <a:cs typeface="Arial" charset="0"/>
              </a:rPr>
            </a:br>
            <a:r>
              <a:rPr lang="tr-TR" dirty="0">
                <a:cs typeface="Arial" charset="0"/>
              </a:rPr>
              <a:t>(Bubble-Sort)</a:t>
            </a:r>
            <a:endParaRPr lang="tr-TR" dirty="0"/>
          </a:p>
        </p:txBody>
      </p:sp>
      <p:sp>
        <p:nvSpPr>
          <p:cNvPr id="27651" name="Subtitle 2">
            <a:extLst>
              <a:ext uri="{FF2B5EF4-FFF2-40B4-BE49-F238E27FC236}">
                <a16:creationId xmlns:a16="http://schemas.microsoft.com/office/drawing/2014/main" id="{13BDC9B1-7E27-4986-8A90-4E5465CD5DF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704E66-D4B0-4F76-9B54-399B78870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13</a:t>
            </a:fld>
            <a:endParaRPr lang="tr-T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5788E-BEED-4CF9-A088-A433D6DCA4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Bubble Sort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98542A-450B-4A62-8BDA-F8EC2CF73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14</a:t>
            </a:fld>
            <a:endParaRPr lang="tr-TR" dirty="0"/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8FD1B9B8-D1E1-44FD-A2AC-76F31EFD816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Önce</a:t>
            </a:r>
            <a:r>
              <a:rPr lang="en-US" altLang="tr-TR" dirty="0">
                <a:cs typeface="Arial" panose="020B0604020202020204" pitchFamily="34" charset="0"/>
              </a:rPr>
              <a:t>, </a:t>
            </a:r>
            <a:r>
              <a:rPr lang="tr-TR" altLang="tr-TR" dirty="0">
                <a:cs typeface="Arial" panose="020B0604020202020204" pitchFamily="34" charset="0"/>
              </a:rPr>
              <a:t>sağımdaki komşu ile elimdeki sayıyı karşılaştırırım, elimdeki büyükse yer değiştiririm, değilse değişiklik olmaz ve  komşum da aynı işi yapar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  <a:r>
              <a:rPr lang="tr-TR" altLang="tr-TR" dirty="0">
                <a:cs typeface="Arial" panose="020B0604020202020204" pitchFamily="34" charset="0"/>
              </a:rPr>
              <a:t> Listenin başından sonuna dek böyle sürer.</a:t>
            </a:r>
            <a:endParaRPr lang="en-US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Sonuçta en büyük sayı en sona doğru kayar ve yerleşir. Aralarda henüz düzelme olmaz.</a:t>
            </a:r>
            <a:endParaRPr lang="en-US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Tekrar baştan, ama bu sefer n-1 eleman için yaparım.</a:t>
            </a:r>
          </a:p>
          <a:p>
            <a:pPr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Toplamda </a:t>
            </a:r>
            <a:br>
              <a:rPr lang="tr-TR" altLang="tr-TR" dirty="0">
                <a:cs typeface="Arial" panose="020B0604020202020204" pitchFamily="34" charset="0"/>
              </a:rPr>
            </a:br>
            <a:r>
              <a:rPr lang="tr-TR" altLang="tr-TR" dirty="0">
                <a:cs typeface="Arial" panose="020B0604020202020204" pitchFamily="34" charset="0"/>
              </a:rPr>
              <a:t>	n + (n-1) + (n-2) + . . . + 2 + 1 </a:t>
            </a:r>
            <a:br>
              <a:rPr lang="tr-TR" altLang="tr-TR" dirty="0">
                <a:cs typeface="Arial" panose="020B0604020202020204" pitchFamily="34" charset="0"/>
              </a:rPr>
            </a:br>
            <a:r>
              <a:rPr lang="tr-TR" altLang="tr-TR" dirty="0">
                <a:cs typeface="Arial" panose="020B0604020202020204" pitchFamily="34" charset="0"/>
              </a:rPr>
              <a:t>işlem gerekir.</a:t>
            </a:r>
            <a:endParaRPr lang="en-US" altLang="tr-TR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9" name="Picture 4">
            <a:extLst>
              <a:ext uri="{FF2B5EF4-FFF2-40B4-BE49-F238E27FC236}">
                <a16:creationId xmlns:a16="http://schemas.microsoft.com/office/drawing/2014/main" id="{3BB329F1-8EA0-42A0-B34B-27061CC621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0"/>
            <a:ext cx="9067800" cy="658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0" name="TextBox 4">
            <a:extLst>
              <a:ext uri="{FF2B5EF4-FFF2-40B4-BE49-F238E27FC236}">
                <a16:creationId xmlns:a16="http://schemas.microsoft.com/office/drawing/2014/main" id="{EC17910C-E2FC-489B-9698-8832E142DC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7150"/>
            <a:ext cx="12954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 </a:t>
            </a:r>
          </a:p>
        </p:txBody>
      </p:sp>
      <p:sp>
        <p:nvSpPr>
          <p:cNvPr id="29701" name="TextBox 3">
            <a:extLst>
              <a:ext uri="{FF2B5EF4-FFF2-40B4-BE49-F238E27FC236}">
                <a16:creationId xmlns:a16="http://schemas.microsoft.com/office/drawing/2014/main" id="{27967995-B7E9-478B-82D6-51F4A9DFE9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0"/>
            <a:ext cx="11557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Orijinal</a:t>
            </a:r>
            <a:br>
              <a:rPr lang="tr-TR" altLang="tr-TR" sz="2000" dirty="0"/>
            </a:br>
            <a:r>
              <a:rPr lang="tr-TR" altLang="tr-TR" sz="2000" dirty="0"/>
              <a:t>sayılar</a:t>
            </a:r>
          </a:p>
        </p:txBody>
      </p:sp>
      <p:sp>
        <p:nvSpPr>
          <p:cNvPr id="29702" name="TextBox 5">
            <a:extLst>
              <a:ext uri="{FF2B5EF4-FFF2-40B4-BE49-F238E27FC236}">
                <a16:creationId xmlns:a16="http://schemas.microsoft.com/office/drawing/2014/main" id="{1A300F29-A19E-4FD5-887E-B7FCF29040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3050" y="1501775"/>
            <a:ext cx="1003300" cy="15700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İlk döngü sonunda en büyük sonda</a:t>
            </a:r>
          </a:p>
        </p:txBody>
      </p:sp>
      <p:sp>
        <p:nvSpPr>
          <p:cNvPr id="29703" name="TextBox 6">
            <a:extLst>
              <a:ext uri="{FF2B5EF4-FFF2-40B4-BE49-F238E27FC236}">
                <a16:creationId xmlns:a16="http://schemas.microsoft.com/office/drawing/2014/main" id="{E21CAE5B-689E-4475-BAAC-40B172B975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638" y="4356100"/>
            <a:ext cx="1003300" cy="18161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600" dirty="0"/>
              <a:t>Bir sonraki döngü sonunda ikinci en büyük sonda</a:t>
            </a:r>
          </a:p>
        </p:txBody>
      </p:sp>
      <p:sp>
        <p:nvSpPr>
          <p:cNvPr id="29704" name="TextBox 7">
            <a:extLst>
              <a:ext uri="{FF2B5EF4-FFF2-40B4-BE49-F238E27FC236}">
                <a16:creationId xmlns:a16="http://schemas.microsoft.com/office/drawing/2014/main" id="{F41E14C0-7441-449C-91A5-8F9814CB2A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9700" y="6297613"/>
            <a:ext cx="10033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Zaman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43B729F5-0CDB-4E30-A009-AA369D2B5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15</a:t>
            </a:fld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3" name="Picture 4">
            <a:extLst>
              <a:ext uri="{FF2B5EF4-FFF2-40B4-BE49-F238E27FC236}">
                <a16:creationId xmlns:a16="http://schemas.microsoft.com/office/drawing/2014/main" id="{EC03FE4B-4C25-46E7-8B45-CF08444C34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590800"/>
            <a:ext cx="4232275" cy="184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1B9F93F7-4335-4BDE-985A-BB7A677E6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Zaman Karmaşıklığı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6D4234B-E0C8-4196-B0B6-7C78E614D9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16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A12D6-05FB-481B-A97E-934BA1216F9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Karşılaştırma ve maksimum yer değiştirme adedi: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r>
              <a:rPr lang="tr-TR" altLang="tr-TR" sz="2400" dirty="0">
                <a:cs typeface="Arial" panose="020B0604020202020204" pitchFamily="34" charset="0"/>
              </a:rPr>
              <a:t>Zaman karmaşıklığı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en-US" altLang="tr-TR" sz="2400" dirty="0">
                <a:solidFill>
                  <a:srgbClr val="FF0000"/>
                </a:solidFill>
                <a:cs typeface="Arial" panose="020B0604020202020204" pitchFamily="34" charset="0"/>
              </a:rPr>
              <a:t>O(</a:t>
            </a:r>
            <a:r>
              <a:rPr lang="en-US" altLang="tr-TR" sz="2400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i="1" baseline="30000" dirty="0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  <a:r>
              <a:rPr lang="en-US" altLang="tr-TR" sz="2400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tr-TR" altLang="tr-TR" sz="2400" dirty="0">
                <a:cs typeface="Arial" panose="020B0604020202020204" pitchFamily="34" charset="0"/>
              </a:rPr>
              <a:t>. Kötü bir algoritmadır ama paralelleştirilebilir.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079BE-C648-450E-B1C8-A342A6AE1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Paralel Bubble-Sort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CE96CAA-E845-4721-9A1A-A42AEB75EE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17</a:t>
            </a:fld>
            <a:endParaRPr lang="tr-TR" dirty="0"/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3EB16FF8-2748-47AC-ABD9-A8F7FB4CEC44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4937760"/>
          </a:xfrm>
        </p:spPr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000" dirty="0">
                <a:cs typeface="Arial" panose="020B0604020202020204" pitchFamily="34" charset="0"/>
              </a:rPr>
              <a:t>Bir önceki yer değişimlerin önüne geçemeyeceğimizden yinelemeler bir önceki bittiğinde başlayabilir</a:t>
            </a:r>
            <a:r>
              <a:rPr lang="en-US" altLang="tr-TR" sz="2000" dirty="0">
                <a:cs typeface="Arial" panose="020B0604020202020204" pitchFamily="34" charset="0"/>
              </a:rPr>
              <a:t>:</a:t>
            </a:r>
          </a:p>
        </p:txBody>
      </p:sp>
      <p:pic>
        <p:nvPicPr>
          <p:cNvPr id="31749" name="Picture 5">
            <a:extLst>
              <a:ext uri="{FF2B5EF4-FFF2-40B4-BE49-F238E27FC236}">
                <a16:creationId xmlns:a16="http://schemas.microsoft.com/office/drawing/2014/main" id="{C41EDD26-15C5-4C6D-A2BD-71DE525701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24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900" y="1790700"/>
            <a:ext cx="7912100" cy="499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50" name="TextBox 3">
            <a:extLst>
              <a:ext uri="{FF2B5EF4-FFF2-40B4-BE49-F238E27FC236}">
                <a16:creationId xmlns:a16="http://schemas.microsoft.com/office/drawing/2014/main" id="{EC7A2312-A95E-4699-840C-85A9A7C35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4938" y="4171950"/>
            <a:ext cx="106045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Zaman</a:t>
            </a:r>
          </a:p>
        </p:txBody>
      </p:sp>
      <p:sp>
        <p:nvSpPr>
          <p:cNvPr id="31751" name="TextBox 3">
            <a:extLst>
              <a:ext uri="{FF2B5EF4-FFF2-40B4-BE49-F238E27FC236}">
                <a16:creationId xmlns:a16="http://schemas.microsoft.com/office/drawing/2014/main" id="{462909C3-97DE-4AC6-A954-1B05B704B35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82738" y="1685925"/>
            <a:ext cx="1236662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>
                <a:solidFill>
                  <a:srgbClr val="FF0000"/>
                </a:solidFill>
              </a:rPr>
              <a:t>1. Döngü</a:t>
            </a:r>
          </a:p>
        </p:txBody>
      </p:sp>
      <p:sp>
        <p:nvSpPr>
          <p:cNvPr id="31752" name="TextBox 3">
            <a:extLst>
              <a:ext uri="{FF2B5EF4-FFF2-40B4-BE49-F238E27FC236}">
                <a16:creationId xmlns:a16="http://schemas.microsoft.com/office/drawing/2014/main" id="{4EF98025-4789-4A6A-B9C4-C1718AFD65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138" y="3171825"/>
            <a:ext cx="1236662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>
                <a:solidFill>
                  <a:srgbClr val="FF0000"/>
                </a:solidFill>
              </a:rPr>
              <a:t>2. Döngü</a:t>
            </a:r>
          </a:p>
        </p:txBody>
      </p:sp>
      <p:sp>
        <p:nvSpPr>
          <p:cNvPr id="31753" name="TextBox 3">
            <a:extLst>
              <a:ext uri="{FF2B5EF4-FFF2-40B4-BE49-F238E27FC236}">
                <a16:creationId xmlns:a16="http://schemas.microsoft.com/office/drawing/2014/main" id="{3C1D9F62-C274-4AB7-AAD2-07FC60C1B0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138" y="4595813"/>
            <a:ext cx="1236662" cy="3397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>
                <a:solidFill>
                  <a:srgbClr val="FF0000"/>
                </a:solidFill>
              </a:rPr>
              <a:t>3. Döngü</a:t>
            </a:r>
          </a:p>
        </p:txBody>
      </p:sp>
      <p:sp>
        <p:nvSpPr>
          <p:cNvPr id="31754" name="TextBox 3">
            <a:extLst>
              <a:ext uri="{FF2B5EF4-FFF2-40B4-BE49-F238E27FC236}">
                <a16:creationId xmlns:a16="http://schemas.microsoft.com/office/drawing/2014/main" id="{1CBB6211-7ADE-41DA-99D6-FB4D1D877A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35138" y="6013450"/>
            <a:ext cx="1236662" cy="33813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600" dirty="0">
                <a:solidFill>
                  <a:srgbClr val="FF0000"/>
                </a:solidFill>
              </a:rPr>
              <a:t>4. Döngü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C9AF8-2545-40ED-9B72-92D66EE6C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sz="4000" dirty="0">
                <a:cs typeface="Arial" charset="0"/>
              </a:rPr>
              <a:t>Tek-Çift Sıralama</a:t>
            </a:r>
            <a:br>
              <a:rPr lang="tr-TR" sz="3200" dirty="0">
                <a:cs typeface="Arial" charset="0"/>
              </a:rPr>
            </a:br>
            <a:r>
              <a:rPr lang="tr-TR" sz="3200" dirty="0">
                <a:cs typeface="Arial" charset="0"/>
              </a:rPr>
              <a:t>(ing:</a:t>
            </a:r>
            <a:r>
              <a:rPr lang="en-US" sz="3200" dirty="0">
                <a:cs typeface="Arial" charset="0"/>
              </a:rPr>
              <a:t>Odd-Even (Transposition) Sort</a:t>
            </a:r>
            <a:r>
              <a:rPr lang="tr-TR" sz="3200" dirty="0">
                <a:cs typeface="Arial" charset="0"/>
              </a:rPr>
              <a:t>)</a:t>
            </a:r>
            <a:endParaRPr lang="en-US" sz="3200" dirty="0">
              <a:cs typeface="Arial" charset="0"/>
            </a:endParaRPr>
          </a:p>
        </p:txBody>
      </p:sp>
      <p:sp>
        <p:nvSpPr>
          <p:cNvPr id="32771" name="Content Placeholder 2">
            <a:extLst>
              <a:ext uri="{FF2B5EF4-FFF2-40B4-BE49-F238E27FC236}">
                <a16:creationId xmlns:a16="http://schemas.microsoft.com/office/drawing/2014/main" id="{AB0BD809-0D52-46C2-A88C-5182B6CF08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altLang="tr-TR" dirty="0">
                <a:cs typeface="Arial" panose="020B0604020202020204" pitchFamily="34" charset="0"/>
              </a:rPr>
              <a:t>Bir </a:t>
            </a:r>
            <a:r>
              <a:rPr lang="en-US" altLang="tr-TR" dirty="0">
                <a:cs typeface="Arial" panose="020B0604020202020204" pitchFamily="34" charset="0"/>
              </a:rPr>
              <a:t>bubble</a:t>
            </a:r>
            <a:r>
              <a:rPr lang="tr-TR" altLang="tr-TR" dirty="0">
                <a:cs typeface="Arial" panose="020B0604020202020204" pitchFamily="34" charset="0"/>
              </a:rPr>
              <a:t>-</a:t>
            </a:r>
            <a:r>
              <a:rPr lang="en-US" altLang="tr-TR" dirty="0">
                <a:cs typeface="Arial" panose="020B0604020202020204" pitchFamily="34" charset="0"/>
              </a:rPr>
              <a:t>sort</a:t>
            </a:r>
            <a:r>
              <a:rPr lang="tr-TR" altLang="tr-TR" dirty="0">
                <a:cs typeface="Arial" panose="020B0604020202020204" pitchFamily="34" charset="0"/>
              </a:rPr>
              <a:t> türevidir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  <a:p>
            <a:r>
              <a:rPr lang="tr-TR" altLang="tr-TR" dirty="0">
                <a:cs typeface="Arial" panose="020B0604020202020204" pitchFamily="34" charset="0"/>
              </a:rPr>
              <a:t>Tek ve çift fazı (veya döngüsü) olarak iki aşamalıdır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  <a:endParaRPr lang="tr-TR" altLang="tr-TR" dirty="0">
              <a:cs typeface="Arial" panose="020B0604020202020204" pitchFamily="34" charset="0"/>
            </a:endParaRPr>
          </a:p>
          <a:p>
            <a:r>
              <a:rPr lang="tr-TR" altLang="tr-TR" b="1" dirty="0">
                <a:cs typeface="Arial" panose="020B0604020202020204" pitchFamily="34" charset="0"/>
              </a:rPr>
              <a:t>Çift fazı</a:t>
            </a:r>
            <a:r>
              <a:rPr lang="en-US" altLang="tr-TR" b="1" dirty="0">
                <a:cs typeface="Arial" panose="020B0604020202020204" pitchFamily="34" charset="0"/>
              </a:rPr>
              <a:t>: </a:t>
            </a:r>
            <a:r>
              <a:rPr lang="tr-TR" altLang="tr-TR" dirty="0">
                <a:cs typeface="Arial" panose="020B0604020202020204" pitchFamily="34" charset="0"/>
              </a:rPr>
              <a:t>Çift</a:t>
            </a:r>
            <a:r>
              <a:rPr lang="en-US" altLang="tr-TR" dirty="0">
                <a:cs typeface="Arial" panose="020B0604020202020204" pitchFamily="34" charset="0"/>
              </a:rPr>
              <a:t>-</a:t>
            </a:r>
            <a:r>
              <a:rPr lang="tr-TR" altLang="tr-TR" dirty="0">
                <a:cs typeface="Arial" panose="020B0604020202020204" pitchFamily="34" charset="0"/>
              </a:rPr>
              <a:t>numaralı işlemciler sağ komşusu ile sayı değişimi yaparlar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  <a:endParaRPr lang="tr-TR" altLang="tr-TR" dirty="0">
              <a:cs typeface="Arial" panose="020B0604020202020204" pitchFamily="34" charset="0"/>
            </a:endParaRPr>
          </a:p>
          <a:p>
            <a:r>
              <a:rPr lang="tr-TR" altLang="tr-TR" b="1" dirty="0">
                <a:cs typeface="Arial" panose="020B0604020202020204" pitchFamily="34" charset="0"/>
              </a:rPr>
              <a:t>Tek fazı</a:t>
            </a:r>
            <a:r>
              <a:rPr lang="en-US" altLang="tr-TR" b="1" dirty="0">
                <a:cs typeface="Arial" panose="020B0604020202020204" pitchFamily="34" charset="0"/>
              </a:rPr>
              <a:t>: </a:t>
            </a:r>
            <a:r>
              <a:rPr lang="tr-TR" altLang="tr-TR" dirty="0">
                <a:cs typeface="Arial" panose="020B0604020202020204" pitchFamily="34" charset="0"/>
              </a:rPr>
              <a:t>Tek</a:t>
            </a:r>
            <a:r>
              <a:rPr lang="en-US" altLang="tr-TR" dirty="0">
                <a:cs typeface="Arial" panose="020B0604020202020204" pitchFamily="34" charset="0"/>
              </a:rPr>
              <a:t>-</a:t>
            </a:r>
            <a:r>
              <a:rPr lang="tr-TR" altLang="tr-TR" dirty="0">
                <a:cs typeface="Arial" panose="020B0604020202020204" pitchFamily="34" charset="0"/>
              </a:rPr>
              <a:t>numaralı işlemciler sağ komşusu ile sayı değişimi yaparlar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  <a:endParaRPr lang="tr-TR" altLang="tr-TR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3015E99-17C7-4FFA-ADBB-CA107B7F3F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18</a:t>
            </a:fld>
            <a:endParaRPr lang="tr-T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6" name="Picture 5">
            <a:extLst>
              <a:ext uri="{FF2B5EF4-FFF2-40B4-BE49-F238E27FC236}">
                <a16:creationId xmlns:a16="http://schemas.microsoft.com/office/drawing/2014/main" id="{48AE61F3-AE1F-4210-9048-3D4A7B0F78E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2400" y="1676400"/>
            <a:ext cx="9067800" cy="455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3797" name="TextBox 3">
            <a:extLst>
              <a:ext uri="{FF2B5EF4-FFF2-40B4-BE49-F238E27FC236}">
                <a16:creationId xmlns:a16="http://schemas.microsoft.com/office/drawing/2014/main" id="{43D40DE6-B876-4ED5-A7D6-538C82C60103}"/>
              </a:ext>
            </a:extLst>
          </p:cNvPr>
          <p:cNvSpPr txBox="1">
            <a:spLocks noChangeArrowheads="1"/>
          </p:cNvSpPr>
          <p:nvPr/>
        </p:nvSpPr>
        <p:spPr bwMode="auto">
          <a:xfrm rot="-5400000">
            <a:off x="-323850" y="4035425"/>
            <a:ext cx="1158875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r-TR" altLang="tr-TR" sz="2000" dirty="0"/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Zaman</a:t>
            </a:r>
          </a:p>
        </p:txBody>
      </p:sp>
      <p:sp>
        <p:nvSpPr>
          <p:cNvPr id="33798" name="TextBox 3">
            <a:extLst>
              <a:ext uri="{FF2B5EF4-FFF2-40B4-BE49-F238E27FC236}">
                <a16:creationId xmlns:a16="http://schemas.microsoft.com/office/drawing/2014/main" id="{1F66A012-E22D-4088-AE31-46CAEA7103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8988" y="1905000"/>
            <a:ext cx="811212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Adım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D0CED787-1EF3-45B4-BCE9-DD3CC39C1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Sekiz Sayının Sıralanması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B0EC618-1E95-44E0-9586-11E8A7803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19</a:t>
            </a:fld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091C7-F3AB-40A8-8B7F-6994EC1D8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Sıralama Algoritmaları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CBC973C-EB94-4705-ADD3-594F6BEE5B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</a:t>
            </a:fld>
            <a:endParaRPr lang="tr-TR" dirty="0"/>
          </a:p>
        </p:txBody>
      </p:sp>
      <p:sp>
        <p:nvSpPr>
          <p:cNvPr id="16387" name="Content Placeholder 2">
            <a:extLst>
              <a:ext uri="{FF2B5EF4-FFF2-40B4-BE49-F238E27FC236}">
                <a16:creationId xmlns:a16="http://schemas.microsoft.com/office/drawing/2014/main" id="{4EDB088E-CDCF-40C8-9CF4-17138016994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Verilen bir sayı listesinin artan veya azalan sıralı hale getirilmesidir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  <a:p>
            <a:r>
              <a:rPr lang="tr-TR" altLang="tr-TR" dirty="0">
                <a:cs typeface="Arial" panose="020B0604020202020204" pitchFamily="34" charset="0"/>
              </a:rPr>
              <a:t>Uygulamalar için numaraları sıralamak, peş peşe gelen işlemlerin daha etkili olmasını sağlamak için önemlidir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757CFB5-101D-4128-BDC3-F7632463C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Bir Soru…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DE5F0A-CEA7-45F4-A06A-D1E61BF92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20</a:t>
            </a:fld>
            <a:endParaRPr lang="tr-TR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3B0C4E2-049B-4776-97B4-BBA2CDA3CBF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spcBef>
                <a:spcPct val="0"/>
              </a:spcBef>
              <a:defRPr/>
            </a:pPr>
            <a:r>
              <a:rPr lang="tr-TR" altLang="tr-TR" dirty="0">
                <a:cs typeface="Arial" charset="0"/>
              </a:rPr>
              <a:t>Paralel zaman karmaşıklığı ne olur</a:t>
            </a:r>
            <a:r>
              <a:rPr lang="en-US" altLang="tr-TR" dirty="0">
                <a:cs typeface="Arial" charset="0"/>
              </a:rPr>
              <a:t>?</a:t>
            </a:r>
            <a:endParaRPr lang="tr-TR" altLang="tr-TR" dirty="0"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endParaRPr lang="tr-TR" altLang="tr-TR" dirty="0"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endParaRPr lang="tr-TR" altLang="tr-TR" dirty="0"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r>
              <a:rPr lang="tr-TR" alt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 charset="0"/>
              </a:rPr>
              <a:t>Cevap</a:t>
            </a:r>
            <a:endParaRPr lang="tr-TR" altLang="tr-TR" dirty="0">
              <a:cs typeface="Arial" charset="0"/>
            </a:endParaRPr>
          </a:p>
          <a:p>
            <a:pPr lvl="1">
              <a:spcBef>
                <a:spcPct val="0"/>
              </a:spcBef>
              <a:defRPr/>
            </a:pPr>
            <a:r>
              <a:rPr lang="pt-BR" altLang="tr-TR" dirty="0">
                <a:cs typeface="Arial" charset="0"/>
              </a:rPr>
              <a:t>n işlemci ve n sayı varken O(n) olur.</a:t>
            </a:r>
          </a:p>
          <a:p>
            <a:pPr>
              <a:spcBef>
                <a:spcPct val="0"/>
              </a:spcBef>
              <a:defRPr/>
            </a:pPr>
            <a:endParaRPr lang="en-US" altLang="tr-TR" dirty="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tr-TR" dirty="0"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tr-TR" alt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endParaRPr lang="tr-TR" altLang="tr-TR" sz="3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>
              <a:spcBef>
                <a:spcPct val="0"/>
              </a:spcBef>
              <a:defRPr/>
            </a:pPr>
            <a:endParaRPr lang="en-US" altLang="tr-TR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tr-TR" sz="3200" dirty="0">
              <a:cs typeface="Arial" charset="0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969FB-340B-4148-A3DB-1E961318E0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>
                <a:cs typeface="Arial" charset="0"/>
              </a:rPr>
              <a:t>Birleştirme Sıralaması</a:t>
            </a:r>
            <a:br>
              <a:rPr lang="tr-TR" dirty="0">
                <a:cs typeface="Arial" charset="0"/>
              </a:rPr>
            </a:br>
            <a:r>
              <a:rPr lang="tr-TR" dirty="0">
                <a:cs typeface="Arial" charset="0"/>
              </a:rPr>
              <a:t>(Mergesort)</a:t>
            </a:r>
            <a:endParaRPr lang="tr-TR" dirty="0"/>
          </a:p>
        </p:txBody>
      </p:sp>
      <p:sp>
        <p:nvSpPr>
          <p:cNvPr id="35843" name="Subtitle 2">
            <a:extLst>
              <a:ext uri="{FF2B5EF4-FFF2-40B4-BE49-F238E27FC236}">
                <a16:creationId xmlns:a16="http://schemas.microsoft.com/office/drawing/2014/main" id="{D85D6099-414F-4227-8E35-9230AA758BB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2554A46-AF1A-4B5A-86EA-21BC5AEAB0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21</a:t>
            </a:fld>
            <a:endParaRPr lang="tr-T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CFD01E-A3EC-4B1E-BFDE-144192F0EE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Mergesort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F3D358C-A2C5-4D12-A068-BB721E6D0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22</a:t>
            </a:fld>
            <a:endParaRPr lang="tr-TR" dirty="0"/>
          </a:p>
        </p:txBody>
      </p:sp>
      <p:sp>
        <p:nvSpPr>
          <p:cNvPr id="36867" name="Content Placeholder 2">
            <a:extLst>
              <a:ext uri="{FF2B5EF4-FFF2-40B4-BE49-F238E27FC236}">
                <a16:creationId xmlns:a16="http://schemas.microsoft.com/office/drawing/2014/main" id="{BB8697A5-93D2-48C2-8854-1DE734A6E84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tr-TR" altLang="tr-TR" sz="2400" dirty="0">
                <a:cs typeface="Arial" panose="020B0604020202020204" pitchFamily="34" charset="0"/>
              </a:rPr>
              <a:t>Böl ve yönet yaklaşımı kullanan klasik bir seri sıralama algoritmasıdır.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2400" dirty="0">
                <a:cs typeface="Arial" panose="020B0604020202020204" pitchFamily="34" charset="0"/>
              </a:rPr>
              <a:t>Sırasız numaralar elimizde bir çift kalana dek sürekli iki parçaya ayrılırlar.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2400" dirty="0">
                <a:cs typeface="Arial" panose="020B0604020202020204" pitchFamily="34" charset="0"/>
              </a:rPr>
              <a:t>Sonra bu numaralar iki sıralı sayı listesi oluşturacak şekilde birleştirilir.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2400" dirty="0">
                <a:cs typeface="Arial" panose="020B0604020202020204" pitchFamily="34" charset="0"/>
              </a:rPr>
              <a:t>Sıralı listeler önce dört sıralı sayı listesi, sonra sekiz sıralı sayı listesi olacak şekilde birleştirilir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  <a:p>
            <a:pPr eaLnBrk="1" hangingPunct="1"/>
            <a:r>
              <a:rPr lang="tr-TR" altLang="tr-TR" sz="2400" dirty="0">
                <a:cs typeface="Arial" panose="020B0604020202020204" pitchFamily="34" charset="0"/>
              </a:rPr>
              <a:t>İşlemler tek bir sıralı liste olana dek birleştirilir.</a:t>
            </a:r>
            <a:endParaRPr lang="en-US" altLang="tr-TR" sz="2400" dirty="0">
              <a:cs typeface="Arial" panose="020B0604020202020204" pitchFamily="34" charset="0"/>
            </a:endParaRPr>
          </a:p>
          <a:p>
            <a:endParaRPr lang="tr-TR" altLang="tr-TR" sz="24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6AC4B36-8A63-476E-8A83-35E5932FAB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Mergesort'un Paralelleştirilmesi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3BA1BFA-DD59-4BFB-8E7A-E198D90305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23</a:t>
            </a:fld>
            <a:endParaRPr lang="tr-TR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E212F5-D986-4D15-ABE8-E1F91953D9B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4937760"/>
          </a:xfrm>
        </p:spPr>
        <p:txBody>
          <a:bodyPr/>
          <a:lstStyle/>
          <a:p>
            <a:r>
              <a:rPr lang="tr-TR" dirty="0"/>
              <a:t>İşlemcileri atamak için ağaç yapısı kullanılır:</a:t>
            </a:r>
            <a:br>
              <a:rPr lang="tr-TR" dirty="0"/>
            </a:br>
            <a:endParaRPr lang="tr-TR" dirty="0"/>
          </a:p>
        </p:txBody>
      </p:sp>
      <p:pic>
        <p:nvPicPr>
          <p:cNvPr id="37892" name="Picture 5">
            <a:extLst>
              <a:ext uri="{FF2B5EF4-FFF2-40B4-BE49-F238E27FC236}">
                <a16:creationId xmlns:a16="http://schemas.microsoft.com/office/drawing/2014/main" id="{00E98A9F-ED71-4853-9A62-743DAD59EF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524000"/>
            <a:ext cx="7659688" cy="533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893" name="TextBox 3">
            <a:extLst>
              <a:ext uri="{FF2B5EF4-FFF2-40B4-BE49-F238E27FC236}">
                <a16:creationId xmlns:a16="http://schemas.microsoft.com/office/drawing/2014/main" id="{BB32FFBA-AD39-40BE-81E7-4C2E5A969A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1428750"/>
            <a:ext cx="1533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Sırasız liste</a:t>
            </a:r>
          </a:p>
        </p:txBody>
      </p:sp>
      <p:sp>
        <p:nvSpPr>
          <p:cNvPr id="37894" name="TextBox 3">
            <a:extLst>
              <a:ext uri="{FF2B5EF4-FFF2-40B4-BE49-F238E27FC236}">
                <a16:creationId xmlns:a16="http://schemas.microsoft.com/office/drawing/2014/main" id="{E53E4D44-2148-4D74-88D3-7EF1E34C9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930775"/>
            <a:ext cx="12954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Listeler</a:t>
            </a:r>
            <a:br>
              <a:rPr lang="tr-TR" altLang="tr-TR" sz="2000" dirty="0"/>
            </a:br>
            <a:r>
              <a:rPr lang="tr-TR" altLang="tr-TR" sz="2000" dirty="0"/>
              <a:t>birleştirilir</a:t>
            </a:r>
          </a:p>
        </p:txBody>
      </p:sp>
      <p:sp>
        <p:nvSpPr>
          <p:cNvPr id="37895" name="TextBox 3">
            <a:extLst>
              <a:ext uri="{FF2B5EF4-FFF2-40B4-BE49-F238E27FC236}">
                <a16:creationId xmlns:a16="http://schemas.microsoft.com/office/drawing/2014/main" id="{4FDD3CC8-D197-4A2B-A05B-1FF5C00695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6477000"/>
            <a:ext cx="15335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Sıralı liste</a:t>
            </a:r>
          </a:p>
        </p:txBody>
      </p:sp>
      <p:sp>
        <p:nvSpPr>
          <p:cNvPr id="37896" name="TextBox 3">
            <a:extLst>
              <a:ext uri="{FF2B5EF4-FFF2-40B4-BE49-F238E27FC236}">
                <a16:creationId xmlns:a16="http://schemas.microsoft.com/office/drawing/2014/main" id="{0F02D2AA-1770-46AE-A03D-CF515EBA9B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275" y="6459538"/>
            <a:ext cx="260032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İşlemci atamaları</a:t>
            </a:r>
          </a:p>
        </p:txBody>
      </p:sp>
      <p:sp>
        <p:nvSpPr>
          <p:cNvPr id="37897" name="TextBox 3">
            <a:extLst>
              <a:ext uri="{FF2B5EF4-FFF2-40B4-BE49-F238E27FC236}">
                <a16:creationId xmlns:a16="http://schemas.microsoft.com/office/drawing/2014/main" id="{CF6938FC-7D78-4FBA-BA97-47D4D6491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2568575"/>
            <a:ext cx="11430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Listeler</a:t>
            </a:r>
            <a:br>
              <a:rPr lang="tr-TR" altLang="tr-TR" sz="2000" dirty="0"/>
            </a:br>
            <a:r>
              <a:rPr lang="tr-TR" altLang="tr-TR" sz="2000" dirty="0"/>
              <a:t>bölünür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E78FA-C7B2-4615-82E7-E00FE3956C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Analiz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76AD6A-CB56-42BE-B15F-C1F213438B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b="1" dirty="0">
                <a:solidFill>
                  <a:srgbClr val="0070C0"/>
                </a:solidFill>
                <a:cs typeface="Arial" charset="0"/>
              </a:rPr>
              <a:t>Paralel Olmayan</a:t>
            </a:r>
            <a:endParaRPr lang="en-US" altLang="tr-TR" sz="2800" b="1" dirty="0">
              <a:solidFill>
                <a:srgbClr val="0070C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sz="2800" dirty="0">
                <a:cs typeface="Arial" charset="0"/>
              </a:rPr>
              <a:t>Seri zaman karmaşıklığı:</a:t>
            </a:r>
            <a:r>
              <a:rPr lang="en-US" altLang="tr-TR" sz="2800" dirty="0">
                <a:cs typeface="Arial" charset="0"/>
              </a:rPr>
              <a:t> O(</a:t>
            </a:r>
            <a:r>
              <a:rPr lang="en-US" altLang="tr-TR" sz="2800" i="1" dirty="0">
                <a:cs typeface="Arial" charset="0"/>
              </a:rPr>
              <a:t>n</a:t>
            </a:r>
            <a:r>
              <a:rPr lang="en-US" altLang="tr-TR" sz="2800" dirty="0">
                <a:cs typeface="Arial" charset="0"/>
              </a:rPr>
              <a:t>log</a:t>
            </a:r>
            <a:r>
              <a:rPr lang="en-US" altLang="tr-TR" sz="2800" i="1" dirty="0">
                <a:cs typeface="Arial" charset="0"/>
              </a:rPr>
              <a:t>n</a:t>
            </a:r>
            <a:r>
              <a:rPr lang="en-US" altLang="tr-TR" sz="2800" dirty="0">
                <a:cs typeface="Arial" charset="0"/>
              </a:rPr>
              <a:t>)</a:t>
            </a:r>
            <a:r>
              <a:rPr lang="tr-TR" altLang="tr-TR" sz="2800" dirty="0">
                <a:cs typeface="Arial" charset="0"/>
              </a:rPr>
              <a:t> 'dir.</a:t>
            </a:r>
            <a:endParaRPr lang="en-US" altLang="tr-TR" sz="2800" dirty="0"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tr-TR" sz="2400" dirty="0">
              <a:cs typeface="Arial" charset="0"/>
            </a:endParaRPr>
          </a:p>
          <a:p>
            <a:pPr marL="0" indent="0" algn="ctr"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b="1" dirty="0">
                <a:solidFill>
                  <a:srgbClr val="FF0000"/>
                </a:solidFill>
                <a:cs typeface="Arial" charset="0"/>
              </a:rPr>
              <a:t>Paralel Hali</a:t>
            </a:r>
            <a:endParaRPr lang="en-US" altLang="tr-TR" sz="2800" b="1" dirty="0">
              <a:solidFill>
                <a:srgbClr val="FF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tr-TR" sz="2800" dirty="0">
                <a:cs typeface="Arial" charset="0"/>
              </a:rPr>
              <a:t>2</a:t>
            </a:r>
            <a:r>
              <a:rPr lang="tr-TR" altLang="tr-TR" sz="2800" dirty="0">
                <a:cs typeface="Arial" charset="0"/>
              </a:rPr>
              <a:t> </a:t>
            </a:r>
            <a:r>
              <a:rPr lang="en-US" altLang="tr-TR" sz="2800" dirty="0">
                <a:cs typeface="Arial" charset="0"/>
              </a:rPr>
              <a:t>log</a:t>
            </a:r>
            <a:r>
              <a:rPr lang="tr-TR" altLang="tr-TR" sz="2800" dirty="0">
                <a:cs typeface="Arial" charset="0"/>
              </a:rPr>
              <a:t> </a:t>
            </a:r>
            <a:r>
              <a:rPr lang="en-US" altLang="tr-TR" sz="2800" i="1" dirty="0">
                <a:cs typeface="Arial" charset="0"/>
              </a:rPr>
              <a:t>n </a:t>
            </a:r>
            <a:r>
              <a:rPr lang="tr-TR" altLang="tr-TR" sz="2800" dirty="0">
                <a:cs typeface="Arial" charset="0"/>
              </a:rPr>
              <a:t>adım var, fakat her adım işlenen sayı adedine bağlı olarak birden çok temel işlem yürütür.</a:t>
            </a:r>
            <a:endParaRPr lang="en-US" altLang="tr-TR" sz="2800" dirty="0"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sz="2800" i="1" dirty="0">
                <a:cs typeface="Arial" charset="0"/>
              </a:rPr>
              <a:t>n </a:t>
            </a:r>
            <a:r>
              <a:rPr lang="tr-TR" altLang="tr-TR" sz="2800" dirty="0">
                <a:cs typeface="Arial" charset="0"/>
              </a:rPr>
              <a:t>işlemci ve </a:t>
            </a:r>
            <a:r>
              <a:rPr lang="tr-TR" altLang="tr-TR" sz="2800" i="1" dirty="0">
                <a:cs typeface="Arial" charset="0"/>
              </a:rPr>
              <a:t>n </a:t>
            </a:r>
            <a:r>
              <a:rPr lang="tr-TR" altLang="tr-TR" sz="2800" dirty="0">
                <a:cs typeface="Arial" charset="0"/>
              </a:rPr>
              <a:t>sayı için paralel kodun zaman karmaşıklığı </a:t>
            </a:r>
            <a:r>
              <a:rPr lang="en-US" altLang="tr-TR" sz="2800" dirty="0">
                <a:cs typeface="Arial" charset="0"/>
              </a:rPr>
              <a:t>O(</a:t>
            </a:r>
            <a:r>
              <a:rPr lang="en-US" altLang="tr-TR" sz="2800" i="1" dirty="0">
                <a:cs typeface="Arial" charset="0"/>
              </a:rPr>
              <a:t>n</a:t>
            </a:r>
            <a:r>
              <a:rPr lang="en-US" altLang="tr-TR" sz="2800" dirty="0">
                <a:cs typeface="Arial" charset="0"/>
              </a:rPr>
              <a:t>) </a:t>
            </a:r>
            <a:r>
              <a:rPr lang="tr-TR" altLang="tr-TR" sz="2800" dirty="0">
                <a:cs typeface="Arial" charset="0"/>
              </a:rPr>
              <a:t>olacak hale dönüşür. 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tr-TR" altLang="tr-TR" sz="2400" dirty="0">
                <a:cs typeface="Arial" charset="0"/>
              </a:rPr>
              <a:t>Detaylar için kitaba bakınız</a:t>
            </a:r>
            <a:r>
              <a:rPr lang="en-US" altLang="tr-TR" sz="2400" dirty="0">
                <a:cs typeface="Arial" charset="0"/>
              </a:rPr>
              <a:t>.</a:t>
            </a:r>
          </a:p>
          <a:p>
            <a:pPr>
              <a:defRPr/>
            </a:pPr>
            <a:endParaRPr lang="tr-TR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663942D-9F6E-4C46-BC49-258155C6F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24</a:t>
            </a:fld>
            <a:endParaRPr lang="tr-TR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EC2C2-A16B-4DBD-BFB3-FF75AD14F1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tr-TR" dirty="0">
                <a:cs typeface="Arial" charset="0"/>
              </a:rPr>
              <a:t>Quicksort</a:t>
            </a:r>
            <a:endParaRPr lang="tr-TR" dirty="0"/>
          </a:p>
        </p:txBody>
      </p:sp>
      <p:sp>
        <p:nvSpPr>
          <p:cNvPr id="39939" name="Subtitle 2">
            <a:extLst>
              <a:ext uri="{FF2B5EF4-FFF2-40B4-BE49-F238E27FC236}">
                <a16:creationId xmlns:a16="http://schemas.microsoft.com/office/drawing/2014/main" id="{C76EC9AB-1299-4982-9AD3-7F4989BD99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6F3D1DC-AA6C-4855-9B20-A0144C9ACF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25</a:t>
            </a:fld>
            <a:endParaRPr lang="tr-TR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E6E48-DD68-4094-AB19-BF8344D7E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tr-TR" dirty="0">
                <a:cs typeface="Arial" charset="0"/>
              </a:rPr>
              <a:t>Quicksort</a:t>
            </a:r>
            <a:endParaRPr lang="tr-TR" dirty="0"/>
          </a:p>
        </p:txBody>
      </p:sp>
      <p:sp>
        <p:nvSpPr>
          <p:cNvPr id="40963" name="Content Placeholder 2">
            <a:extLst>
              <a:ext uri="{FF2B5EF4-FFF2-40B4-BE49-F238E27FC236}">
                <a16:creationId xmlns:a16="http://schemas.microsoft.com/office/drawing/2014/main" id="{5D7C6934-9D86-4591-B8F6-4B0538CAA8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Sıralama deyince en çok tercih edilen seri sıralama algoritmasıdır.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Zaman karmaşıklığı:</a:t>
            </a:r>
            <a:r>
              <a:rPr lang="en-US" altLang="tr-TR" sz="2400" dirty="0">
                <a:cs typeface="Arial" panose="020B0604020202020204" pitchFamily="34" charset="0"/>
              </a:rPr>
              <a:t> O(</a:t>
            </a:r>
            <a:r>
              <a:rPr lang="en-US" altLang="tr-TR" sz="2400" i="1" dirty="0">
                <a:cs typeface="Arial" panose="020B0604020202020204" pitchFamily="34" charset="0"/>
              </a:rPr>
              <a:t>n</a:t>
            </a:r>
            <a:r>
              <a:rPr lang="en-US" altLang="tr-TR" sz="2400" dirty="0">
                <a:cs typeface="Arial" panose="020B0604020202020204" pitchFamily="34" charset="0"/>
              </a:rPr>
              <a:t>log</a:t>
            </a:r>
            <a:r>
              <a:rPr lang="en-US" altLang="tr-TR" sz="2400" i="1" dirty="0">
                <a:cs typeface="Arial" panose="020B0604020202020204" pitchFamily="34" charset="0"/>
              </a:rPr>
              <a:t>n</a:t>
            </a:r>
            <a:r>
              <a:rPr lang="en-US" altLang="tr-TR" sz="2400" dirty="0">
                <a:cs typeface="Arial" panose="020B0604020202020204" pitchFamily="34" charset="0"/>
              </a:rPr>
              <a:t>)</a:t>
            </a:r>
            <a:r>
              <a:rPr lang="tr-TR" altLang="tr-TR" sz="2400" dirty="0">
                <a:cs typeface="Arial" panose="020B0604020202020204" pitchFamily="34" charset="0"/>
              </a:rPr>
              <a:t> 'dir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Öncelikle liste iki alt listeye bölünür</a:t>
            </a:r>
            <a:r>
              <a:rPr lang="en-US" altLang="tr-TR" sz="2400" dirty="0">
                <a:cs typeface="Arial" panose="020B0604020202020204" pitchFamily="34" charset="0"/>
              </a:rPr>
              <a:t>.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Önce 'pivot' denilen bir sayı seçilir, bu sayı ile karşılaştırarak, ilk listede küçük sayılar, diğerinde büyük sayılar olacak şekilde  sırasız yer değiştirilir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'</a:t>
            </a:r>
            <a:r>
              <a:rPr lang="en-US" altLang="tr-TR" sz="2400" dirty="0">
                <a:cs typeface="Arial" panose="020B0604020202020204" pitchFamily="34" charset="0"/>
              </a:rPr>
              <a:t>Pivot</a:t>
            </a:r>
            <a:r>
              <a:rPr lang="tr-TR" altLang="tr-TR" sz="2400" dirty="0">
                <a:cs typeface="Arial" panose="020B0604020202020204" pitchFamily="34" charset="0"/>
              </a:rPr>
              <a:t>'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liste içinden herhangi bir sayı olabilir</a:t>
            </a:r>
            <a:r>
              <a:rPr lang="en-US" altLang="tr-TR" sz="2400" dirty="0">
                <a:cs typeface="Arial" panose="020B0604020202020204" pitchFamily="34" charset="0"/>
              </a:rPr>
              <a:t>, </a:t>
            </a:r>
            <a:r>
              <a:rPr lang="tr-TR" altLang="tr-TR" sz="2400" dirty="0">
                <a:cs typeface="Arial" panose="020B0604020202020204" pitchFamily="34" charset="0"/>
              </a:rPr>
              <a:t>genellikle ilk sayı seçilse de rastgele seçmek iyidir</a:t>
            </a:r>
            <a:r>
              <a:rPr lang="en-US" altLang="tr-TR" sz="2400" dirty="0">
                <a:cs typeface="Arial" panose="020B0604020202020204" pitchFamily="34" charset="0"/>
              </a:rPr>
              <a:t>. </a:t>
            </a:r>
            <a:endParaRPr lang="tr-TR" altLang="tr-TR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İşlem sonunda 'pivot'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iki listenin birinde kalır. Veya dışarıda tutulur, en son olması gereken yere konur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  <a:p>
            <a:endParaRPr lang="tr-TR" altLang="tr-TR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9ADE4DA-69C7-4438-BB4C-6B5024689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26</a:t>
            </a:fld>
            <a:endParaRPr lang="tr-TR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99E652-83C8-4504-B40C-F8062D3BF7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27</a:t>
            </a:fld>
            <a:endParaRPr lang="tr-TR" dirty="0"/>
          </a:p>
        </p:txBody>
      </p:sp>
      <p:pic>
        <p:nvPicPr>
          <p:cNvPr id="41988" name="Picture 5">
            <a:extLst>
              <a:ext uri="{FF2B5EF4-FFF2-40B4-BE49-F238E27FC236}">
                <a16:creationId xmlns:a16="http://schemas.microsoft.com/office/drawing/2014/main" id="{764F4CED-67C1-482E-A617-F018B8E06A5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" y="1676400"/>
            <a:ext cx="9109075" cy="454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989" name="TextBox 3">
            <a:extLst>
              <a:ext uri="{FF2B5EF4-FFF2-40B4-BE49-F238E27FC236}">
                <a16:creationId xmlns:a16="http://schemas.microsoft.com/office/drawing/2014/main" id="{D9CF4479-B5EE-4A09-BB9F-76E675C58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725613"/>
            <a:ext cx="21240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Sırasız liste</a:t>
            </a:r>
          </a:p>
        </p:txBody>
      </p:sp>
      <p:sp>
        <p:nvSpPr>
          <p:cNvPr id="41990" name="TextBox 3">
            <a:extLst>
              <a:ext uri="{FF2B5EF4-FFF2-40B4-BE49-F238E27FC236}">
                <a16:creationId xmlns:a16="http://schemas.microsoft.com/office/drawing/2014/main" id="{19A44656-B4B9-43EA-B0D5-351C275C63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710238"/>
            <a:ext cx="21240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Sıralı liste</a:t>
            </a:r>
          </a:p>
        </p:txBody>
      </p:sp>
      <p:sp>
        <p:nvSpPr>
          <p:cNvPr id="41991" name="TextBox 3">
            <a:extLst>
              <a:ext uri="{FF2B5EF4-FFF2-40B4-BE49-F238E27FC236}">
                <a16:creationId xmlns:a16="http://schemas.microsoft.com/office/drawing/2014/main" id="{910239A1-959D-4081-971E-B448A3A76D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325" y="5715000"/>
            <a:ext cx="21240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İşlemci atamaları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C8C0122-AB01-4EB4-B5B5-83CF85D4D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Quicksort'un Paralelleştirilmesi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738092-9788-4AA8-AB48-267E26BF34D1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İşlemcileri atamak için ağaç yapısı kullanılır: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1" name="Picture 4">
            <a:extLst>
              <a:ext uri="{FF2B5EF4-FFF2-40B4-BE49-F238E27FC236}">
                <a16:creationId xmlns:a16="http://schemas.microsoft.com/office/drawing/2014/main" id="{AA28909B-4369-4546-9DB7-C4EEA92812C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0" y="1772816"/>
            <a:ext cx="890270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3" name="TextBox 3">
            <a:extLst>
              <a:ext uri="{FF2B5EF4-FFF2-40B4-BE49-F238E27FC236}">
                <a16:creationId xmlns:a16="http://schemas.microsoft.com/office/drawing/2014/main" id="{A0500127-E8BB-4A73-AB92-EC9252FE67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822029"/>
            <a:ext cx="21240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Sırasız liste</a:t>
            </a:r>
          </a:p>
        </p:txBody>
      </p:sp>
      <p:sp>
        <p:nvSpPr>
          <p:cNvPr id="43014" name="TextBox 3">
            <a:extLst>
              <a:ext uri="{FF2B5EF4-FFF2-40B4-BE49-F238E27FC236}">
                <a16:creationId xmlns:a16="http://schemas.microsoft.com/office/drawing/2014/main" id="{EE83A801-9A0C-4539-860F-9245DBEA28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5806654"/>
            <a:ext cx="21240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Sıralı liste</a:t>
            </a:r>
          </a:p>
        </p:txBody>
      </p:sp>
      <p:sp>
        <p:nvSpPr>
          <p:cNvPr id="43015" name="TextBox 3">
            <a:extLst>
              <a:ext uri="{FF2B5EF4-FFF2-40B4-BE49-F238E27FC236}">
                <a16:creationId xmlns:a16="http://schemas.microsoft.com/office/drawing/2014/main" id="{B507EFAB-82FB-4639-BE2C-64AB6E7B49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29325" y="5811416"/>
            <a:ext cx="2124075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Pivot'lar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194939-C1E5-465C-9D6A-355E1E78FE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Quicksort'un Paralelleştirilmesi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4B841FF-F716-482C-AC7A-208990C6BD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28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37CDF-829D-4E32-A308-AE0AD60F1CF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altLang="tr-TR" sz="2400" dirty="0">
                <a:cs typeface="Arial" panose="020B0604020202020204" pitchFamily="34" charset="0"/>
              </a:rPr>
              <a:t>Pivot'un bir işlemci tarafından tutulması: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6598F9-859D-420E-BE39-9F7A8134C8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Analiz</a:t>
            </a:r>
          </a:p>
        </p:txBody>
      </p:sp>
      <p:sp>
        <p:nvSpPr>
          <p:cNvPr id="44035" name="Content Placeholder 2">
            <a:extLst>
              <a:ext uri="{FF2B5EF4-FFF2-40B4-BE49-F238E27FC236}">
                <a16:creationId xmlns:a16="http://schemas.microsoft.com/office/drawing/2014/main" id="{BEB1D8E2-BDE8-4187-B438-9524BF7CE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Tüm paralel ağaçların temel problemi</a:t>
            </a:r>
            <a:r>
              <a:rPr lang="en-US" altLang="tr-TR" sz="2800" dirty="0">
                <a:cs typeface="Arial" panose="020B0604020202020204" pitchFamily="34" charset="0"/>
              </a:rPr>
              <a:t> – </a:t>
            </a:r>
            <a:r>
              <a:rPr lang="tr-TR" altLang="tr-TR" sz="2800" dirty="0">
                <a:cs typeface="Arial" panose="020B0604020202020204" pitchFamily="34" charset="0"/>
              </a:rPr>
              <a:t>ilk bölme bir işlemci tarafından yapılır. </a:t>
            </a:r>
          </a:p>
          <a:p>
            <a:pPr lvl="1"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Bu sorun önemli bir hız limiti oluşturur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tr-TR" sz="2800" dirty="0">
                <a:cs typeface="Arial" panose="020B0604020202020204" pitchFamily="34" charset="0"/>
              </a:rPr>
              <a:t>Quicksort</a:t>
            </a:r>
            <a:r>
              <a:rPr lang="tr-TR" altLang="tr-TR" sz="2800" dirty="0">
                <a:cs typeface="Arial" panose="020B0604020202020204" pitchFamily="34" charset="0"/>
              </a:rPr>
              <a:t> ağacında genelde mükemmel dengede bir dağılım oluşur</a:t>
            </a:r>
            <a:r>
              <a:rPr lang="en-US" altLang="tr-TR" sz="2800" dirty="0">
                <a:cs typeface="Arial" panose="020B0604020202020204" pitchFamily="34" charset="0"/>
              </a:rPr>
              <a:t>.</a:t>
            </a:r>
            <a:endParaRPr lang="tr-TR" altLang="tr-TR" sz="2800" dirty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İstisna durumlarda çok kötü ağaçlar olabilir.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'</a:t>
            </a:r>
            <a:r>
              <a:rPr lang="en-US" altLang="tr-TR" sz="2800" dirty="0">
                <a:cs typeface="Arial" panose="020B0604020202020204" pitchFamily="34" charset="0"/>
              </a:rPr>
              <a:t>Pivot</a:t>
            </a:r>
            <a:r>
              <a:rPr lang="tr-TR" altLang="tr-TR" sz="2800" dirty="0">
                <a:cs typeface="Arial" panose="020B0604020202020204" pitchFamily="34" charset="0"/>
              </a:rPr>
              <a:t>'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seçimi dengeli dağılım ve hızlı işlemler için çok önemlidir.</a:t>
            </a:r>
            <a:endParaRPr lang="en-US" altLang="tr-TR" sz="2800" dirty="0">
              <a:cs typeface="Arial" panose="020B0604020202020204" pitchFamily="34" charset="0"/>
            </a:endParaRPr>
          </a:p>
          <a:p>
            <a:r>
              <a:rPr lang="tr-TR" altLang="tr-TR" sz="2800" dirty="0"/>
              <a:t>Pivot'u rastgele seçin (algoritmalar dersinden)</a:t>
            </a:r>
          </a:p>
          <a:p>
            <a:pPr lvl="1"/>
            <a:r>
              <a:rPr lang="tr-TR" altLang="tr-TR" sz="2400" dirty="0"/>
              <a:t>Randomized-Quicksort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C523EF6-FBFF-47DA-A934-D192CFF58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29</a:t>
            </a:fld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EE061C-FFAE-4487-B542-DAC5A712A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hangingPunct="1">
              <a:defRPr/>
            </a:pPr>
            <a:r>
              <a:rPr lang="tr-TR" altLang="tr-TR" sz="2800" dirty="0">
                <a:cs typeface="Arial" charset="0"/>
              </a:rPr>
              <a:t>Paralel Programlama Kullanılarak Elde Edilecek Potansiyel Zaman Karmaşıklığı</a:t>
            </a:r>
            <a:endParaRPr lang="tr-TR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DB723D1-A37B-4149-9E1B-DE85956C8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</a:t>
            </a:fld>
            <a:endParaRPr lang="tr-TR" dirty="0"/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E4F5C545-EDDC-4DC2-9349-F9E640C09D2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Seri algoritmalar </a:t>
            </a:r>
            <a:r>
              <a:rPr lang="en-US" altLang="tr-TR" dirty="0">
                <a:cs typeface="Arial" panose="020B0604020202020204" pitchFamily="34" charset="0"/>
              </a:rPr>
              <a:t>O(</a:t>
            </a:r>
            <a:r>
              <a:rPr lang="en-US" altLang="tr-TR" i="1" dirty="0">
                <a:cs typeface="Arial" panose="020B0604020202020204" pitchFamily="34" charset="0"/>
              </a:rPr>
              <a:t>n</a:t>
            </a:r>
            <a:r>
              <a:rPr lang="en-US" altLang="tr-TR" dirty="0">
                <a:cs typeface="Arial" panose="020B0604020202020204" pitchFamily="34" charset="0"/>
              </a:rPr>
              <a:t>log</a:t>
            </a:r>
            <a:r>
              <a:rPr lang="en-US" altLang="tr-TR" i="1" dirty="0">
                <a:cs typeface="Arial" panose="020B0604020202020204" pitchFamily="34" charset="0"/>
              </a:rPr>
              <a:t>n</a:t>
            </a:r>
            <a:r>
              <a:rPr lang="en-US" altLang="tr-TR" dirty="0">
                <a:cs typeface="Arial" panose="020B0604020202020204" pitchFamily="34" charset="0"/>
              </a:rPr>
              <a:t>) </a:t>
            </a:r>
            <a:r>
              <a:rPr lang="tr-TR" altLang="tr-TR" dirty="0">
                <a:cs typeface="Arial" panose="020B0604020202020204" pitchFamily="34" charset="0"/>
              </a:rPr>
              <a:t>zaman karmaşıklığına ulaşabilmekteler.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endParaRPr lang="tr-TR" altLang="tr-TR" sz="18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</a:pPr>
            <a:r>
              <a:rPr lang="tr-TR" altLang="tr-TR" sz="2000" b="1" dirty="0">
                <a:solidFill>
                  <a:srgbClr val="FF0000"/>
                </a:solidFill>
                <a:cs typeface="Arial" panose="020B0604020202020204" pitchFamily="34" charset="0"/>
              </a:rPr>
              <a:t>Numaraların çeşitli özelliklerinden bu O(n)' e inebiliyor.</a:t>
            </a:r>
            <a:endParaRPr lang="en-US" altLang="tr-TR" sz="2400" b="1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Eğer </a:t>
            </a:r>
            <a:r>
              <a:rPr lang="tr-TR" altLang="tr-TR" i="1" dirty="0">
                <a:cs typeface="Arial" panose="020B0604020202020204" pitchFamily="34" charset="0"/>
              </a:rPr>
              <a:t>n </a:t>
            </a:r>
            <a:r>
              <a:rPr lang="tr-TR" altLang="tr-TR" dirty="0">
                <a:cs typeface="Arial" panose="020B0604020202020204" pitchFamily="34" charset="0"/>
              </a:rPr>
              <a:t>işlemci varsa bu seri algoritmaları kullanarak elde edilebilecek en iyi paralel zaman karmaşıklığı:</a:t>
            </a:r>
          </a:p>
          <a:p>
            <a:pPr eaLnBrk="1" hangingPunct="1">
              <a:spcBef>
                <a:spcPct val="0"/>
              </a:spcBef>
            </a:pPr>
            <a:endParaRPr lang="tr-TR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tr-TR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tr-TR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Bu sonuç elde edilir fakat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pratikte bir gizli sabit maliyet vardır ki o da oldukça yüksektir.</a:t>
            </a:r>
            <a:endParaRPr lang="en-US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tr-TR" dirty="0">
              <a:cs typeface="Arial" panose="020B0604020202020204" pitchFamily="34" charset="0"/>
            </a:endParaRPr>
          </a:p>
          <a:p>
            <a:endParaRPr lang="tr-TR" altLang="tr-TR" dirty="0"/>
          </a:p>
        </p:txBody>
      </p:sp>
      <p:sp>
        <p:nvSpPr>
          <p:cNvPr id="17413" name="TextBox 5">
            <a:extLst>
              <a:ext uri="{FF2B5EF4-FFF2-40B4-BE49-F238E27FC236}">
                <a16:creationId xmlns:a16="http://schemas.microsoft.com/office/drawing/2014/main" id="{7532F798-C78A-4987-9E21-716940925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4109010"/>
            <a:ext cx="328721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 b="1" dirty="0">
                <a:solidFill>
                  <a:srgbClr val="FF0000"/>
                </a:solidFill>
                <a:cs typeface="Arial" panose="020B0604020202020204" pitchFamily="34" charset="0"/>
              </a:rPr>
              <a:t>Niye daha iyi olmuyor ki?</a:t>
            </a:r>
            <a:endParaRPr lang="en-US" altLang="tr-TR" sz="2000" b="1" dirty="0">
              <a:solidFill>
                <a:srgbClr val="FF0000"/>
              </a:solidFill>
              <a:cs typeface="Arial" panose="020B0604020202020204" pitchFamily="34" charset="0"/>
            </a:endParaRPr>
          </a:p>
        </p:txBody>
      </p:sp>
      <p:pic>
        <p:nvPicPr>
          <p:cNvPr id="17414" name="Picture 7">
            <a:extLst>
              <a:ext uri="{FF2B5EF4-FFF2-40B4-BE49-F238E27FC236}">
                <a16:creationId xmlns:a16="http://schemas.microsoft.com/office/drawing/2014/main" id="{5A9B3FEF-77FA-4BA7-A1F7-4176E69AA6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3861048"/>
            <a:ext cx="3133725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61" name="Picture 5">
            <a:extLst>
              <a:ext uri="{FF2B5EF4-FFF2-40B4-BE49-F238E27FC236}">
                <a16:creationId xmlns:a16="http://schemas.microsoft.com/office/drawing/2014/main" id="{4C33D8D6-9949-4886-87D3-002899781C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9700" y="2585720"/>
            <a:ext cx="8904288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6E7976-4607-4691-B569-A8CA0608E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en-US" altLang="tr-TR" sz="2800" dirty="0">
                <a:cs typeface="Arial" charset="0"/>
              </a:rPr>
              <a:t>Quicksort</a:t>
            </a:r>
            <a:r>
              <a:rPr lang="tr-TR" altLang="tr-TR" sz="2800" dirty="0">
                <a:cs typeface="Arial" charset="0"/>
              </a:rPr>
              <a:t>'un Çalışma Havuzu Uygulaması</a:t>
            </a:r>
            <a:endParaRPr lang="tr-TR" sz="2800" dirty="0"/>
          </a:p>
        </p:txBody>
      </p:sp>
      <p:sp>
        <p:nvSpPr>
          <p:cNvPr id="45059" name="Content Placeholder 2">
            <a:extLst>
              <a:ext uri="{FF2B5EF4-FFF2-40B4-BE49-F238E27FC236}">
                <a16:creationId xmlns:a16="http://schemas.microsoft.com/office/drawing/2014/main" id="{03009628-4A7A-4CD1-A15C-35B96B560CA6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Öncesinde</a:t>
            </a:r>
            <a:r>
              <a:rPr lang="en-US" altLang="tr-TR" sz="2400" dirty="0">
                <a:cs typeface="Arial" panose="020B0604020202020204" pitchFamily="34" charset="0"/>
              </a:rPr>
              <a:t>, </a:t>
            </a:r>
            <a:r>
              <a:rPr lang="tr-TR" altLang="tr-TR" sz="2400" dirty="0">
                <a:cs typeface="Arial" panose="020B0604020202020204" pitchFamily="34" charset="0"/>
              </a:rPr>
              <a:t>çalışma havuzu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sırasız listeyi tutar</a:t>
            </a:r>
            <a:r>
              <a:rPr lang="en-US" altLang="tr-TR" sz="2400" dirty="0">
                <a:cs typeface="Arial" panose="020B0604020202020204" pitchFamily="34" charset="0"/>
              </a:rPr>
              <a:t>. </a:t>
            </a:r>
            <a:r>
              <a:rPr lang="tr-TR" altLang="tr-TR" sz="2400" dirty="0">
                <a:cs typeface="Arial" panose="020B0604020202020204" pitchFamily="34" charset="0"/>
              </a:rPr>
              <a:t>İlk işçi listeyi ikiye böler</a:t>
            </a:r>
            <a:r>
              <a:rPr lang="en-US" altLang="tr-TR" sz="2400" dirty="0">
                <a:cs typeface="Arial" panose="020B0604020202020204" pitchFamily="34" charset="0"/>
              </a:rPr>
              <a:t>. </a:t>
            </a:r>
            <a:r>
              <a:rPr lang="tr-TR" altLang="tr-TR" sz="2400" dirty="0">
                <a:cs typeface="Arial" panose="020B0604020202020204" pitchFamily="34" charset="0"/>
              </a:rPr>
              <a:t>Bir parçası başka bir işçiye verilmek üzere havuza döndürülür, diğeri o işçide işlenir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45062" name="TextBox 3">
            <a:extLst>
              <a:ext uri="{FF2B5EF4-FFF2-40B4-BE49-F238E27FC236}">
                <a16:creationId xmlns:a16="http://schemas.microsoft.com/office/drawing/2014/main" id="{B34ABA09-D793-4EB7-B619-606D52A704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9525" y="2438400"/>
            <a:ext cx="212407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İş Havuzu</a:t>
            </a:r>
          </a:p>
        </p:txBody>
      </p:sp>
      <p:sp>
        <p:nvSpPr>
          <p:cNvPr id="45063" name="TextBox 3">
            <a:extLst>
              <a:ext uri="{FF2B5EF4-FFF2-40B4-BE49-F238E27FC236}">
                <a16:creationId xmlns:a16="http://schemas.microsoft.com/office/drawing/2014/main" id="{03EAD705-2BAA-4497-9FFA-670F48640A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44069" y="3962400"/>
            <a:ext cx="212407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Alt Listeler</a:t>
            </a:r>
          </a:p>
        </p:txBody>
      </p:sp>
      <p:sp>
        <p:nvSpPr>
          <p:cNvPr id="45064" name="TextBox 3">
            <a:extLst>
              <a:ext uri="{FF2B5EF4-FFF2-40B4-BE49-F238E27FC236}">
                <a16:creationId xmlns:a16="http://schemas.microsoft.com/office/drawing/2014/main" id="{D8FFB4CC-372A-4D64-8CB6-EDEA4FF9ED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5725" y="4614962"/>
            <a:ext cx="1362075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Alt liste</a:t>
            </a:r>
            <a:br>
              <a:rPr lang="tr-TR" altLang="tr-TR" sz="2400" dirty="0"/>
            </a:br>
            <a:r>
              <a:rPr lang="tr-TR" altLang="tr-TR" sz="2400" dirty="0"/>
              <a:t>isteği</a:t>
            </a:r>
          </a:p>
        </p:txBody>
      </p:sp>
      <p:sp>
        <p:nvSpPr>
          <p:cNvPr id="45065" name="TextBox 3">
            <a:extLst>
              <a:ext uri="{FF2B5EF4-FFF2-40B4-BE49-F238E27FC236}">
                <a16:creationId xmlns:a16="http://schemas.microsoft.com/office/drawing/2014/main" id="{D31534DE-1465-458E-9102-24978371B12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05200" y="5105400"/>
            <a:ext cx="1681163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Alt liste</a:t>
            </a:r>
            <a:br>
              <a:rPr lang="tr-TR" altLang="tr-TR" sz="2400" dirty="0"/>
            </a:br>
            <a:r>
              <a:rPr lang="tr-TR" altLang="tr-TR" sz="2400" dirty="0"/>
              <a:t>yollanması</a:t>
            </a:r>
          </a:p>
        </p:txBody>
      </p:sp>
      <p:sp>
        <p:nvSpPr>
          <p:cNvPr id="45066" name="TextBox 3">
            <a:extLst>
              <a:ext uri="{FF2B5EF4-FFF2-40B4-BE49-F238E27FC236}">
                <a16:creationId xmlns:a16="http://schemas.microsoft.com/office/drawing/2014/main" id="{1B822D66-97C8-436F-A63D-557345FCFF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95800" y="6279405"/>
            <a:ext cx="25146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İşçi Süreçler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51447-206D-4AAB-80FC-D7BDE4E056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Notlar</a:t>
            </a:r>
          </a:p>
        </p:txBody>
      </p:sp>
      <p:sp>
        <p:nvSpPr>
          <p:cNvPr id="46083" name="Content Placeholder 2">
            <a:extLst>
              <a:ext uri="{FF2B5EF4-FFF2-40B4-BE49-F238E27FC236}">
                <a16:creationId xmlns:a16="http://schemas.microsoft.com/office/drawing/2014/main" id="{7F5BE600-E6F9-4760-B66C-2B856389A2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İşlemci etkinliği düşükse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(boş kalanlar çoksa) ne</a:t>
            </a:r>
            <a:r>
              <a:rPr lang="en-US" altLang="tr-TR" dirty="0">
                <a:cs typeface="Arial" panose="020B0604020202020204" pitchFamily="34" charset="0"/>
              </a:rPr>
              <a:t> Mergesort </a:t>
            </a:r>
            <a:r>
              <a:rPr lang="tr-TR" altLang="tr-TR" dirty="0">
                <a:cs typeface="Arial" panose="020B0604020202020204" pitchFamily="34" charset="0"/>
              </a:rPr>
              <a:t>ne de</a:t>
            </a:r>
            <a:r>
              <a:rPr lang="en-US" altLang="tr-TR" dirty="0">
                <a:cs typeface="Arial" panose="020B0604020202020204" pitchFamily="34" charset="0"/>
              </a:rPr>
              <a:t> Quicksort </a:t>
            </a:r>
            <a:r>
              <a:rPr lang="tr-TR" altLang="tr-TR" dirty="0">
                <a:cs typeface="Arial" panose="020B0604020202020204" pitchFamily="34" charset="0"/>
              </a:rPr>
              <a:t>çok iyi paralelleştirilemezler.</a:t>
            </a:r>
          </a:p>
          <a:p>
            <a:pPr lvl="1"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Analizi kitapta var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endParaRPr lang="en-US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tr-TR" dirty="0">
                <a:cs typeface="Arial" panose="020B0604020202020204" pitchFamily="34" charset="0"/>
              </a:rPr>
              <a:t>Quicksort </a:t>
            </a:r>
            <a:r>
              <a:rPr lang="tr-TR" altLang="tr-TR" dirty="0">
                <a:cs typeface="Arial" panose="020B0604020202020204" pitchFamily="34" charset="0"/>
              </a:rPr>
              <a:t>ağacı bazen çok dengesiz olabiliyor</a:t>
            </a:r>
            <a:r>
              <a:rPr lang="en-US" altLang="tr-TR" dirty="0">
                <a:cs typeface="Arial" panose="020B0604020202020204" pitchFamily="34" charset="0"/>
              </a:rPr>
              <a:t>. </a:t>
            </a:r>
            <a:endParaRPr lang="tr-TR" altLang="tr-TR" dirty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Bu yüzden yük dengeleyici teknikleri denemelisiniz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  <a:endParaRPr lang="tr-TR" altLang="tr-TR" dirty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</a:pPr>
            <a:endParaRPr lang="tr-TR" altLang="tr-TR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Devam slaytlarda bir Quicksort örneği var.</a:t>
            </a:r>
          </a:p>
          <a:p>
            <a:pPr lvl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Ancak bu kod Visual Studio ile çalışmaz.</a:t>
            </a:r>
          </a:p>
          <a:p>
            <a:pPr lvl="2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‘task’ Visual Studio’nun son sürümünde dahi yok.</a:t>
            </a:r>
          </a:p>
          <a:p>
            <a:pPr lvl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Linux’ta GCC ile veya Windows’ta MinGW ile derlenmelidir.</a:t>
            </a:r>
          </a:p>
          <a:p>
            <a:pPr lvl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user&gt; gcc -o qsort openmp_qsort.cpp -fopenmp </a:t>
            </a:r>
            <a:endParaRPr lang="en-US" altLang="tr-TR" dirty="0">
              <a:cs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15D2450-9A9D-43FA-AAA6-058D8FF136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31</a:t>
            </a:fld>
            <a:endParaRPr lang="tr-TR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CF864-9DB9-4173-83B5-57BF4918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Paralel Quicksort (1/6)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DF5F0F-F0BB-411A-A963-527443FE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32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25A2F-3D96-44FA-89E6-2807EF69DC2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#include &lt;omp.h&gt;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#include &lt;stdio.h&gt;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#include &lt;stdlib.h&gt;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#include &lt;time.h&gt;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#include &lt;list&gt;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using namespace std;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#define N 2000000	// Quicksort olmasa zor!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int A[N],B[N];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bool SortTest()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for (int i = 1; i &lt; N; i++)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if (A[i - 1] &gt; A[i])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printf("Hata: %d &gt; %d\n",A[i-1],A[i]);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return false;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return true;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10170631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CF864-9DB9-4173-83B5-57BF4918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Paralel Quicksort (2/6)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DF5F0F-F0BB-411A-A963-527443FE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33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25A2F-3D96-44FA-89E6-2807EF69DC2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// Qucksort’un can damarı. Seçilen pivota göre parçalama.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int Partition(int min, int max)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int tmp;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int x = A[max]; // max yerine Random olsa daha iyi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int i = min - 1;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for (int j = min; j &lt;= max - 1; j++)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if (A[j] &lt;= 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   i++;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   tmp = A[i]; A[i] = A[j]; A[j] = tmp;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tmp = A[i + 1];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A[i + 1] = A[max]; 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A[max] = tmp;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return i + 1;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5634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CF864-9DB9-4173-83B5-57BF4918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Paralel Fonksiyon (3/5)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DF5F0F-F0BB-411A-A963-527443FE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34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25A2F-3D96-44FA-89E6-2807EF69DC2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// Parallel QuickSort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// task Visual Studio’nun OpenMP 2.5 sürümünde yok!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void ParallelQuickSort(int min, int max)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if (min &lt; max)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int k = Partition(min, max);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#pragma omp task default(none) firstprivate(min, 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   ParallelQuickSort(min, k - 1);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#pragma omp task default(none) firstprivate(max, k)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   ParallelQuickSort(k + 1, max);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} // if sonu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72692103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CF864-9DB9-4173-83B5-57BF4918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Seri Fonksiyon ve Main (3/6)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DF5F0F-F0BB-411A-A963-527443FE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35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25A2F-3D96-44FA-89E6-2807EF69DC2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// Sari QuickSort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void SerialQuickSort(int min, int max)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if (min &lt; max)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int k = Partition(min, max);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SerialQuickSort(min, k - 1);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SerialQuickSort(k + 1, max);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}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int main(void)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int size, myid;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size = omp_get_num_procs();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// OpenMP sürüm 2015 ve üzeri gerekli.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printf("OpenMP (%d) Quicksort Sample\n", _OPENMP);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printf("Number of processors = %d\n", size);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printf("Size of array = %d\n", N);</a:t>
            </a:r>
          </a:p>
        </p:txBody>
      </p:sp>
    </p:spTree>
    <p:extLst>
      <p:ext uri="{BB962C8B-B14F-4D97-AF65-F5344CB8AC3E}">
        <p14:creationId xmlns:p14="http://schemas.microsoft.com/office/powerpoint/2010/main" val="272795866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CF864-9DB9-4173-83B5-57BF4918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Paralel Quicksort Main (4/6)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DF5F0F-F0BB-411A-A963-527443FE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36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25A2F-3D96-44FA-89E6-2807EF69DC2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srand(time(NULL));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for (int i = 0; i &lt; N; i++)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A[i] = B[i] = rand() % 1000;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// stime seri süreyi ölçer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double stime = omp_get_wtime();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SerialQuickSort(0, N - 1);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stime = omp_get_wtime() - stime;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</a:t>
            </a:r>
            <a:r>
              <a:rPr lang="en-US" sz="1800" dirty="0">
                <a:latin typeface="Consolas" panose="020B0609020204030204" pitchFamily="49" charset="0"/>
              </a:rPr>
              <a:t>printf("Sort is %s, </a:t>
            </a:r>
            <a:r>
              <a:rPr lang="tr-TR" sz="1800" dirty="0">
                <a:latin typeface="Consolas" panose="020B0609020204030204" pitchFamily="49" charset="0"/>
              </a:rPr>
              <a:t>Serial</a:t>
            </a:r>
            <a:r>
              <a:rPr lang="en-US" sz="1800" dirty="0">
                <a:latin typeface="Consolas" panose="020B0609020204030204" pitchFamily="49" charset="0"/>
              </a:rPr>
              <a:t> time = %10.8f</a:t>
            </a:r>
            <a:r>
              <a:rPr lang="tr-TR" sz="1800" dirty="0">
                <a:latin typeface="Consolas" panose="020B0609020204030204" pitchFamily="49" charset="0"/>
              </a:rPr>
              <a:t>",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</a:t>
            </a:r>
            <a:r>
              <a:rPr lang="en-US" sz="1800" dirty="0">
                <a:latin typeface="Consolas" panose="020B0609020204030204" pitchFamily="49" charset="0"/>
              </a:rPr>
              <a:t>(SortTest() ? "Ok":"Wrong"), </a:t>
            </a:r>
            <a:r>
              <a:rPr lang="tr-TR" sz="1800" dirty="0">
                <a:latin typeface="Consolas" panose="020B0609020204030204" pitchFamily="49" charset="0"/>
              </a:rPr>
              <a:t>s</a:t>
            </a:r>
            <a:r>
              <a:rPr lang="en-US" sz="1800" dirty="0">
                <a:latin typeface="Consolas" panose="020B0609020204030204" pitchFamily="49" charset="0"/>
              </a:rPr>
              <a:t>time);</a:t>
            </a: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// Paralel sıralama için diziyi eski haline getiririz.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for (int i = 0; i &lt; N; i++)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A[i] = B[i];</a:t>
            </a:r>
          </a:p>
        </p:txBody>
      </p:sp>
    </p:spTree>
    <p:extLst>
      <p:ext uri="{BB962C8B-B14F-4D97-AF65-F5344CB8AC3E}">
        <p14:creationId xmlns:p14="http://schemas.microsoft.com/office/powerpoint/2010/main" val="25873695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CF864-9DB9-4173-83B5-57BF4918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Paralel Quicksort Main (6/6)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DF5F0F-F0BB-411A-A963-527443FE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37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25A2F-3D96-44FA-89E6-2807EF69DC28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51304" cy="493776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// ptime paralal süreyi ölçer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double ptime = omp_get_wtime();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#pragma omp parallel default(none)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#pragma omp single nowait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{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   ParallelQuickSort(0, N - 1);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}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ptime = omp_get_wtime() - ptime;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</a:t>
            </a:r>
            <a:r>
              <a:rPr lang="en-US" sz="1800" dirty="0">
                <a:latin typeface="Consolas" panose="020B0609020204030204" pitchFamily="49" charset="0"/>
              </a:rPr>
              <a:t>printf("Sort is %s, Parallel time = %10.8f</a:t>
            </a: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, Speedup = </a:t>
            </a:r>
            <a:r>
              <a:rPr lang="en-US" sz="1800" dirty="0">
                <a:latin typeface="Consolas" panose="020B0609020204030204" pitchFamily="49" charset="0"/>
              </a:rPr>
              <a:t>%10.8f </a:t>
            </a:r>
            <a:r>
              <a:rPr lang="tr-TR" sz="1800" dirty="0">
                <a:latin typeface="Consolas" panose="020B0609020204030204" pitchFamily="49" charset="0"/>
              </a:rPr>
              <a:t>",</a:t>
            </a:r>
            <a:endParaRPr lang="en-US" sz="1800" dirty="0"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   </a:t>
            </a:r>
            <a:r>
              <a:rPr lang="en-US" sz="1800" dirty="0">
                <a:latin typeface="Consolas" panose="020B0609020204030204" pitchFamily="49" charset="0"/>
              </a:rPr>
              <a:t>(SortTest() ? "Ok":"Wrong"), ptime</a:t>
            </a:r>
            <a:r>
              <a:rPr lang="tr-TR" sz="1800" dirty="0">
                <a:latin typeface="Consolas" panose="020B0609020204030204" pitchFamily="49" charset="0"/>
              </a:rPr>
              <a:t>, stime/ptime</a:t>
            </a:r>
            <a:r>
              <a:rPr lang="en-US" sz="1800" dirty="0">
                <a:latin typeface="Consolas" panose="020B0609020204030204" pitchFamily="49" charset="0"/>
              </a:rPr>
              <a:t>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</a:t>
            </a:r>
            <a:r>
              <a:rPr lang="en-US" sz="1800" dirty="0">
                <a:latin typeface="Consolas" panose="020B0609020204030204" pitchFamily="49" charset="0"/>
              </a:rPr>
              <a:t>char ch = getchar();</a:t>
            </a:r>
          </a:p>
          <a:p>
            <a:pPr marL="0" indent="0">
              <a:spcBef>
                <a:spcPts val="0"/>
              </a:spcBef>
              <a:buNone/>
            </a:pPr>
            <a:r>
              <a:rPr lang="tr-TR" sz="1800" dirty="0">
                <a:latin typeface="Consolas" panose="020B0609020204030204" pitchFamily="49" charset="0"/>
              </a:rPr>
              <a:t>   </a:t>
            </a:r>
            <a:r>
              <a:rPr lang="en-US" sz="1800" dirty="0">
                <a:latin typeface="Consolas" panose="020B0609020204030204" pitchFamily="49" charset="0"/>
              </a:rPr>
              <a:t>return 0;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800" dirty="0">
                <a:latin typeface="Consolas" panose="020B0609020204030204" pitchFamily="49" charset="0"/>
              </a:rPr>
              <a:t>}</a:t>
            </a:r>
            <a:r>
              <a:rPr lang="tr-TR" sz="1800" dirty="0">
                <a:latin typeface="Consolas" panose="020B0609020204030204" pitchFamily="49" charset="0"/>
              </a:rPr>
              <a:t> // main sonu</a:t>
            </a:r>
          </a:p>
        </p:txBody>
      </p:sp>
    </p:spTree>
    <p:extLst>
      <p:ext uri="{BB962C8B-B14F-4D97-AF65-F5344CB8AC3E}">
        <p14:creationId xmlns:p14="http://schemas.microsoft.com/office/powerpoint/2010/main" val="284172445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CF864-9DB9-4173-83B5-57BF4918B3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Paralel Kod - Test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8DF5F0F-F0BB-411A-A963-527443FE3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38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325A2F-3D96-44FA-89E6-2807EF69DC28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dirty="0"/>
              <a:t>Seri quicksort ile karşılaştırmalı sonuç:</a:t>
            </a:r>
          </a:p>
          <a:p>
            <a:pPr marL="0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OpenMP (201511) Quicksort Sample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Number of processors = 8</a:t>
            </a: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Size of array = 2000000</a:t>
            </a:r>
            <a:endParaRPr lang="tr-TR" sz="18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0"/>
              </a:spcBef>
              <a:buNone/>
            </a:pPr>
            <a:endParaRPr lang="en-US" sz="18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Sort is Ok, Serial time = 5.12899995</a:t>
            </a:r>
          </a:p>
          <a:p>
            <a:pPr marL="274320" lvl="1" indent="0">
              <a:spcBef>
                <a:spcPts val="0"/>
              </a:spcBef>
              <a:buNone/>
            </a:pPr>
            <a:endParaRPr lang="en-US" sz="18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0"/>
              </a:spcBef>
              <a:buNone/>
            </a:pPr>
            <a:r>
              <a:rPr lang="en-US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Sort is Ok, Parallel time = 1.66899991, Speedup = 3.07309780</a:t>
            </a:r>
            <a:endParaRPr lang="tr-TR" sz="1800" b="1" dirty="0">
              <a:solidFill>
                <a:srgbClr val="FF0000"/>
              </a:solidFill>
              <a:latin typeface="Consolas" panose="020B0609020204030204" pitchFamily="49" charset="0"/>
            </a:endParaRPr>
          </a:p>
          <a:p>
            <a:pPr marL="274320" lvl="1" indent="0">
              <a:spcBef>
                <a:spcPts val="0"/>
              </a:spcBef>
              <a:buNone/>
            </a:pPr>
            <a:endParaRPr lang="tr-TR" sz="1800" dirty="0">
              <a:latin typeface="Consolas" panose="020B0609020204030204" pitchFamily="49" charset="0"/>
            </a:endParaRPr>
          </a:p>
          <a:p>
            <a:pPr>
              <a:spcBef>
                <a:spcPts val="0"/>
              </a:spcBef>
            </a:pPr>
            <a:r>
              <a:rPr lang="tr-TR" dirty="0"/>
              <a:t>Neden 8 kat veya daha fazla hızlanmadı?</a:t>
            </a:r>
            <a:endParaRPr lang="tr-TR" sz="1800" dirty="0"/>
          </a:p>
          <a:p>
            <a:pPr lvl="1">
              <a:spcBef>
                <a:spcPts val="0"/>
              </a:spcBef>
            </a:pPr>
            <a:r>
              <a:rPr lang="tr-TR" dirty="0"/>
              <a:t>4 gerçek, 4 sanal işlemci olduğundan olabilir.</a:t>
            </a:r>
          </a:p>
          <a:p>
            <a:pPr lvl="1">
              <a:spcBef>
                <a:spcPts val="0"/>
              </a:spcBef>
            </a:pPr>
            <a:r>
              <a:rPr lang="tr-TR" dirty="0"/>
              <a:t>Quicksort zaten hızlı olduğundan olabilir:</a:t>
            </a:r>
          </a:p>
          <a:p>
            <a:pPr lvl="2">
              <a:spcBef>
                <a:spcPts val="0"/>
              </a:spcBef>
            </a:pPr>
            <a:r>
              <a:rPr lang="tr-TR" dirty="0"/>
              <a:t>İş paylaşımı adına yapılan seri kısımlar artmıştır…</a:t>
            </a:r>
          </a:p>
        </p:txBody>
      </p:sp>
    </p:spTree>
    <p:extLst>
      <p:ext uri="{BB962C8B-B14F-4D97-AF65-F5344CB8AC3E}">
        <p14:creationId xmlns:p14="http://schemas.microsoft.com/office/powerpoint/2010/main" val="5178694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C6A8F65-8858-4D7D-A03A-837855C76A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OpenMP ile</a:t>
            </a:r>
            <a:br>
              <a:rPr lang="tr-TR" dirty="0"/>
            </a:br>
            <a:r>
              <a:rPr lang="tr-TR" dirty="0"/>
              <a:t>Selection Sort</a:t>
            </a:r>
          </a:p>
        </p:txBody>
      </p:sp>
      <p:sp>
        <p:nvSpPr>
          <p:cNvPr id="47107" name="Subtitle 3">
            <a:extLst>
              <a:ext uri="{FF2B5EF4-FFF2-40B4-BE49-F238E27FC236}">
                <a16:creationId xmlns:a16="http://schemas.microsoft.com/office/drawing/2014/main" id="{8CE07338-3688-4831-899B-DEA212A312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ECA2881-1CDA-4489-BD50-0B7DBFEA4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39</a:t>
            </a:fld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5507DE-66FF-48F0-97B2-06F495C3A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Genel Notlar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39FC2AF-E663-4141-A674-8E2407548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</a:t>
            </a:fld>
            <a:endParaRPr lang="tr-TR" dirty="0"/>
          </a:p>
        </p:txBody>
      </p:sp>
      <p:sp>
        <p:nvSpPr>
          <p:cNvPr id="18435" name="Content Placeholder 2">
            <a:extLst>
              <a:ext uri="{FF2B5EF4-FFF2-40B4-BE49-F238E27FC236}">
                <a16:creationId xmlns:a16="http://schemas.microsoft.com/office/drawing/2014/main" id="{DDCC4F8E-13EC-45ED-9204-98896DF78E24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Sıralama deyince numaraların liste içinde bir yerden bir yere hareket etmesi gerekir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Dolayısıyla burada inceleyeceğimiz paralel algoritmalar sayıları mesajlaşma ile hareket ettireceklerdir.</a:t>
            </a:r>
            <a:endParaRPr lang="en-US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Bir de, paralel zaman karmaşıklığı hesabında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tüm süreçlerin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eş zamanlı çalıştığını varsayarız</a:t>
            </a:r>
            <a:r>
              <a:rPr lang="en-US" altLang="tr-TR" dirty="0">
                <a:cs typeface="Arial" panose="020B0604020202020204" pitchFamily="34" charset="0"/>
              </a:rPr>
              <a:t>. </a:t>
            </a:r>
            <a:endParaRPr lang="tr-TR" altLang="tr-TR" dirty="0">
              <a:cs typeface="Arial" panose="020B0604020202020204" pitchFamily="34" charset="0"/>
            </a:endParaRPr>
          </a:p>
          <a:p>
            <a:pPr lvl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Kitabınızda bu konuda çok daha fazla bilgi bulabilirsiniz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endParaRPr lang="en-US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tr-TR" dirty="0">
              <a:cs typeface="Arial" panose="020B0604020202020204" pitchFamily="34" charset="0"/>
            </a:endParaRPr>
          </a:p>
          <a:p>
            <a:endParaRPr lang="tr-TR" altLang="tr-TR" dirty="0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6F29623-7732-43EF-9AE5-BC6CA1414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Selection Sort</a:t>
            </a:r>
          </a:p>
        </p:txBody>
      </p:sp>
      <p:sp>
        <p:nvSpPr>
          <p:cNvPr id="48131" name="İçerik Yer Tutucusu 2">
            <a:extLst>
              <a:ext uri="{FF2B5EF4-FFF2-40B4-BE49-F238E27FC236}">
                <a16:creationId xmlns:a16="http://schemas.microsoft.com/office/drawing/2014/main" id="{D30E9FBC-17C7-49AF-B004-21070CFFF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sz="2800" dirty="0"/>
              <a:t>Listenin başından başlayıp, bir minimum değer bulunur.</a:t>
            </a:r>
          </a:p>
          <a:p>
            <a:r>
              <a:rPr lang="tr-TR" altLang="tr-TR" sz="2800" dirty="0"/>
              <a:t>Bulunan minimum ilk bakılan pozisyonla yer değiştirilir.</a:t>
            </a:r>
          </a:p>
          <a:p>
            <a:pPr lvl="1"/>
            <a:r>
              <a:rPr lang="tr-TR" altLang="tr-TR" sz="2600" dirty="0"/>
              <a:t>O değerden daha küçük bir değer listenin devamında olmayacaktır.</a:t>
            </a:r>
          </a:p>
          <a:p>
            <a:r>
              <a:rPr lang="tr-TR" altLang="tr-TR" sz="2800" dirty="0"/>
              <a:t>İşlem bulunan minimum değerin bir sağından, yani bir eksik sayıda eleman ile tekrar yapılır.</a:t>
            </a:r>
            <a:endParaRPr lang="tr-TR" altLang="tr-TR" sz="2600" dirty="0"/>
          </a:p>
          <a:p>
            <a:r>
              <a:rPr lang="tr-TR" altLang="tr-TR" sz="2800" dirty="0"/>
              <a:t>Dolayısıyla n(n-1)/2 </a:t>
            </a:r>
            <a:r>
              <a:rPr lang="tr-TR" altLang="tr-TR" sz="2800" dirty="0">
                <a:sym typeface="Wingdings" panose="05000000000000000000" pitchFamily="2" charset="2"/>
              </a:rPr>
              <a:t> O(n</a:t>
            </a:r>
            <a:r>
              <a:rPr lang="tr-TR" altLang="tr-TR" sz="2800" baseline="30000" dirty="0">
                <a:sym typeface="Wingdings" panose="05000000000000000000" pitchFamily="2" charset="2"/>
              </a:rPr>
              <a:t>2</a:t>
            </a:r>
            <a:r>
              <a:rPr lang="tr-TR" altLang="tr-TR" sz="2800" dirty="0">
                <a:sym typeface="Wingdings" panose="05000000000000000000" pitchFamily="2" charset="2"/>
              </a:rPr>
              <a:t>) karmaşıklıktadır.</a:t>
            </a:r>
            <a:endParaRPr lang="tr-TR" altLang="tr-TR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2386363-0E01-4779-BBED-22C567A29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40</a:t>
            </a:fld>
            <a:endParaRPr lang="tr-TR" dirty="0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:a16="http://schemas.microsoft.com/office/drawing/2014/main" id="{228F296A-13FE-46F1-AA38-74DECE35B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200" dirty="0"/>
              <a:t>Selection Sort – Giriş (1/5)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CADC95-1CC6-4201-8804-1A5E1E396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41</a:t>
            </a:fld>
            <a:endParaRPr lang="tr-TR" dirty="0"/>
          </a:p>
        </p:txBody>
      </p:sp>
      <p:sp>
        <p:nvSpPr>
          <p:cNvPr id="49154" name="İçerik Yer Tutucusu 2">
            <a:extLst>
              <a:ext uri="{FF2B5EF4-FFF2-40B4-BE49-F238E27FC236}">
                <a16:creationId xmlns:a16="http://schemas.microsoft.com/office/drawing/2014/main" id="{1EE74CE5-E0B3-4455-B178-086E1A54AC3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13715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808080"/>
                </a:solidFill>
                <a:latin typeface="Consolas" panose="020B0609020204030204" pitchFamily="49" charset="0"/>
              </a:rPr>
              <a:t>#include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altLang="tr-TR" sz="1800" b="1" dirty="0">
                <a:solidFill>
                  <a:srgbClr val="A31515"/>
                </a:solidFill>
                <a:latin typeface="Consolas" panose="020B0609020204030204" pitchFamily="49" charset="0"/>
              </a:rPr>
              <a:t>&lt;stdio.h&gt;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808080"/>
                </a:solidFill>
                <a:latin typeface="Consolas" panose="020B0609020204030204" pitchFamily="49" charset="0"/>
              </a:rPr>
              <a:t>#include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altLang="tr-TR" sz="1800" b="1" dirty="0">
                <a:solidFill>
                  <a:srgbClr val="A31515"/>
                </a:solidFill>
                <a:latin typeface="Consolas" panose="020B0609020204030204" pitchFamily="49" charset="0"/>
              </a:rPr>
              <a:t>&lt;stdlib.h&gt;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808080"/>
                </a:solidFill>
                <a:latin typeface="Consolas" panose="020B0609020204030204" pitchFamily="49" charset="0"/>
              </a:rPr>
              <a:t>#include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altLang="tr-TR" sz="1800" b="1" dirty="0">
                <a:solidFill>
                  <a:srgbClr val="A31515"/>
                </a:solidFill>
                <a:latin typeface="Consolas" panose="020B0609020204030204" pitchFamily="49" charset="0"/>
              </a:rPr>
              <a:t>&lt;omp.h&gt;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808080"/>
                </a:solidFill>
                <a:latin typeface="Consolas" panose="020B0609020204030204" pitchFamily="49" charset="0"/>
              </a:rPr>
              <a:t>#define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</a:t>
            </a:r>
            <a:r>
              <a:rPr lang="tr-TR" altLang="tr-TR" sz="1800" b="1" dirty="0">
                <a:solidFill>
                  <a:srgbClr val="6F008A"/>
                </a:solidFill>
                <a:latin typeface="Consolas" panose="020B0609020204030204" pitchFamily="49" charset="0"/>
              </a:rPr>
              <a:t>MAX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50000</a:t>
            </a: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a[</a:t>
            </a:r>
            <a:r>
              <a:rPr lang="tr-TR" altLang="tr-TR" sz="1800" b="1" dirty="0">
                <a:solidFill>
                  <a:srgbClr val="6F008A"/>
                </a:solidFill>
                <a:latin typeface="Consolas" panose="020B0609020204030204" pitchFamily="49" charset="0"/>
              </a:rPr>
              <a:t>MAX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]; </a:t>
            </a: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// Sıralanacak dizi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nn-NO" altLang="tr-T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nn-NO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b[</a:t>
            </a:r>
            <a:r>
              <a:rPr lang="nn-NO" altLang="tr-TR" sz="1800" b="1" dirty="0">
                <a:solidFill>
                  <a:srgbClr val="6F008A"/>
                </a:solidFill>
                <a:latin typeface="Consolas" panose="020B0609020204030204" pitchFamily="49" charset="0"/>
              </a:rPr>
              <a:t>MAX</a:t>
            </a:r>
            <a:r>
              <a:rPr lang="nn-NO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]; </a:t>
            </a:r>
            <a:r>
              <a:rPr lang="nn-NO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// Seri denemek için dizinin kopyası</a:t>
            </a:r>
            <a:endParaRPr lang="nn-NO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float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temp;   </a:t>
            </a: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// Swap için değişken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int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i, j;     </a:t>
            </a: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// Döngü değişkenleri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it-IT" altLang="tr-T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it-IT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tseri; </a:t>
            </a:r>
            <a:r>
              <a:rPr lang="it-IT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// Seri algoritma süresi</a:t>
            </a:r>
            <a:endParaRPr lang="it-IT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double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tpara; </a:t>
            </a: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// Paralel algoritma süresi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void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main()</a:t>
            </a:r>
          </a:p>
          <a:p>
            <a:pPr marL="0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// rand karıştırma parametre sabit sayı ise aynı sayıları dizer.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srand(0);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// Kaç thread mümkün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	int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iCPU = omp_get_num_procs();</a:t>
            </a: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:a16="http://schemas.microsoft.com/office/drawing/2014/main" id="{7252FB36-7F1D-4C8F-BC9D-126B9DAF4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200" dirty="0"/>
              <a:t>Selection Sort – Dizi Doldurma (2/5)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FEF838-8C83-40B0-AFE9-C9C1B6470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42</a:t>
            </a:fld>
            <a:endParaRPr lang="tr-TR" dirty="0"/>
          </a:p>
        </p:txBody>
      </p:sp>
      <p:sp>
        <p:nvSpPr>
          <p:cNvPr id="50178" name="İçerik Yer Tutucusu 2">
            <a:extLst>
              <a:ext uri="{FF2B5EF4-FFF2-40B4-BE49-F238E27FC236}">
                <a16:creationId xmlns:a16="http://schemas.microsoft.com/office/drawing/2014/main" id="{0C125C01-AC46-4609-87CE-0192937AA21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450160"/>
          </a:xfrm>
        </p:spPr>
        <p:txBody>
          <a:bodyPr>
            <a:normAutofit/>
          </a:bodyPr>
          <a:lstStyle/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	</a:t>
            </a:r>
            <a:r>
              <a:rPr lang="nn-NO" altLang="tr-TR" sz="1800" b="1" dirty="0">
                <a:solidFill>
                  <a:srgbClr val="0000FF"/>
                </a:solidFill>
                <a:latin typeface="Consolas" panose="020B0609020204030204" pitchFamily="49" charset="0"/>
              </a:rPr>
              <a:t>for</a:t>
            </a:r>
            <a:r>
              <a:rPr lang="nn-NO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 (i = 0; i &lt; </a:t>
            </a:r>
            <a:r>
              <a:rPr lang="nn-NO" altLang="tr-TR" sz="1800" b="1" dirty="0">
                <a:solidFill>
                  <a:srgbClr val="6F008A"/>
                </a:solidFill>
                <a:latin typeface="Consolas" panose="020B0609020204030204" pitchFamily="49" charset="0"/>
              </a:rPr>
              <a:t>MAX</a:t>
            </a:r>
            <a:r>
              <a:rPr lang="nn-NO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; ++i)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 marL="0" lvl="2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	// 0.000 dan 9.999'a dek rastgele sayılar.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0" lvl="2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a[i] = (rand() % 10000) / 1000.0f;</a:t>
            </a:r>
          </a:p>
          <a:p>
            <a:pPr marL="0" lvl="2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b[i] = a[i];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  <a:cs typeface="Courier New" panose="02070309020205020404" pitchFamily="49" charset="0"/>
            </a:endParaRP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printf("%d islemci paralel calisiyor.\n",iCPU);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endParaRPr lang="tr-TR" altLang="tr-TR" sz="1800" b="1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printf("Paralel algoritmayi bekleyiniz.\n");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tpara = omp_get_wtime();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// Master ilk for döngüsünü yönetir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for (i = 0; i &lt; MAX; ++i)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{ 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	float min = a[i];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008000"/>
                </a:solidFill>
                <a:latin typeface="Consolas" panose="020B0609020204030204" pitchFamily="49" charset="0"/>
              </a:rPr>
              <a:t>		int index = i;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:a16="http://schemas.microsoft.com/office/drawing/2014/main" id="{6BE13304-7A4A-4568-800A-7F13F58C4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sz="3200" dirty="0"/>
              <a:t>Selection Sort – Paralel Algoritma (3/5)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5C7B54-B3DE-4FFB-A7F5-CCF60D8029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43</a:t>
            </a:fld>
            <a:endParaRPr lang="tr-TR" dirty="0"/>
          </a:p>
        </p:txBody>
      </p:sp>
      <p:sp>
        <p:nvSpPr>
          <p:cNvPr id="51202" name="İçerik Yer Tutucusu 2">
            <a:extLst>
              <a:ext uri="{FF2B5EF4-FFF2-40B4-BE49-F238E27FC236}">
                <a16:creationId xmlns:a16="http://schemas.microsoft.com/office/drawing/2014/main" id="{4B53C224-2512-4A49-AAD0-BCBACABD85BC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29600" cy="4937760"/>
          </a:xfrm>
        </p:spPr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// İç döngü paylaşılır.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#pragma omp parallel for private(j)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f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or (j = i+1; j &lt; MAX; ++j)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{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if (a[j] &lt; min)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{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#pragma omp critical 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{   // Tekrar kontrol etmeliyiz değişmiş olabilir !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	if (a[j] &lt; min)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	{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		min = a[j];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		index = j;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	}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}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}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temp = a[i];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a[i] = a[index];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a[index] = temp;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</a:t>
            </a:r>
            <a:r>
              <a:rPr lang="pt-B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}</a:t>
            </a: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:a16="http://schemas.microsoft.com/office/drawing/2014/main" id="{ED996CAF-7617-4CE2-9B5E-9E1A53CAA7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200" dirty="0"/>
              <a:t>Selection Sort – Kontrol (4/5)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3352BA4-31E9-4052-BBD4-71FFBD8AAE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44</a:t>
            </a:fld>
            <a:endParaRPr lang="tr-TR" dirty="0"/>
          </a:p>
        </p:txBody>
      </p:sp>
      <p:sp>
        <p:nvSpPr>
          <p:cNvPr id="52226" name="İçerik Yer Tutucusu 2">
            <a:extLst>
              <a:ext uri="{FF2B5EF4-FFF2-40B4-BE49-F238E27FC236}">
                <a16:creationId xmlns:a16="http://schemas.microsoft.com/office/drawing/2014/main" id="{A63FD6F3-BE75-4E5B-927E-3D848364474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tpara = omp_get_wtime() - tpara;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r>
              <a:rPr lang="tr-TR" altLang="tr-TR" sz="1800" b="1" dirty="0">
                <a:solidFill>
                  <a:srgbClr val="000000"/>
                </a:solidFill>
                <a:latin typeface="Consolas" panose="020B0609020204030204" pitchFamily="49" charset="0"/>
              </a:rPr>
              <a:t>		printf("Paralel olarak %5.2f sn surdu.\n", tpara);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  <a:tab pos="1828800" algn="l"/>
              </a:tabLst>
            </a:pPr>
            <a:endParaRPr lang="tr-TR" altLang="tr-TR" sz="1800" b="1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bool ok = true;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for (j = 1; j &lt;MAX; ++j)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{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	if (a[j - 1] &gt; a[j])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	{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		ok = false;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		break;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	}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}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if (ok)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	printf("Hersey normal !\n");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else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	printf("Yanlis siraladi (%d):%6.3f &gt; (%d):%6.3f !\n", </a:t>
            </a:r>
            <a:br>
              <a:rPr lang="tr-TR" altLang="tr-TR" sz="1800" b="1" dirty="0">
                <a:latin typeface="Consolas" panose="020B0609020204030204" pitchFamily="49" charset="0"/>
              </a:rPr>
            </a:br>
            <a:r>
              <a:rPr lang="tr-TR" altLang="tr-TR" sz="1800" b="1" dirty="0">
                <a:latin typeface="Consolas" panose="020B0609020204030204" pitchFamily="49" charset="0"/>
              </a:rPr>
              <a:t>					j - 1, a[j - 1], j, a[j]);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latin typeface="Consolas" panose="020B0609020204030204" pitchFamily="49" charset="0"/>
              </a:rPr>
              <a:t>	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:a16="http://schemas.microsoft.com/office/drawing/2014/main" id="{30306CC4-67E9-4E38-B37F-0C223A370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sz="3200" dirty="0"/>
              <a:t>Selection Sort – Seri Algoritma (5/5)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5BC5D3-7804-4082-BA29-0E6618C90D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45</a:t>
            </a:fld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8F885A1-39A2-463F-AC2D-616DD15760C7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printf("Seri algoritmayi bekleyiniz.\n");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tseri = omp_get_wtime();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for (i = 0; i &lt; MAX; ++i)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{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float min = a[i];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int index = i;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for (j = i + 1; j &lt; MAX; ++j)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{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	if (a[j] &lt; min)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	{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		min = a[j];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		index = j;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	}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}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temp = a[i];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a[i] = a[index];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	a[index] = temp;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}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Başlık 1">
            <a:extLst>
              <a:ext uri="{FF2B5EF4-FFF2-40B4-BE49-F238E27FC236}">
                <a16:creationId xmlns:a16="http://schemas.microsoft.com/office/drawing/2014/main" id="{951B2C15-35DD-477A-BA97-4D25CEDD0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sz="3200" dirty="0"/>
              <a:t>Selection Sort – Son Satırlar ve Sonuç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7F3EC64-7017-4A54-88DD-5ABD046F67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46</a:t>
            </a:fld>
            <a:endParaRPr lang="tr-TR" dirty="0"/>
          </a:p>
        </p:txBody>
      </p:sp>
      <p:sp>
        <p:nvSpPr>
          <p:cNvPr id="54274" name="İçerik Yer Tutucusu 2">
            <a:extLst>
              <a:ext uri="{FF2B5EF4-FFF2-40B4-BE49-F238E27FC236}">
                <a16:creationId xmlns:a16="http://schemas.microsoft.com/office/drawing/2014/main" id="{E161CFCE-1AF6-4877-8382-2C9F8D542B1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tseri = omp_get_wtime() - tseri;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printf("Seri olarak %5.2f sn surdu.\n", tseri);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printf("Hizlanma %5.2f bulundu.\n", tseri/tpara);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printf("Bir tusa basin...");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	char c = getchar();</a:t>
            </a:r>
          </a:p>
          <a:p>
            <a:pPr marL="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  <a:defRPr/>
            </a:pPr>
            <a:r>
              <a:rPr lang="tr-TR" sz="1800" b="1" dirty="0">
                <a:latin typeface="Consolas"/>
              </a:rPr>
              <a:t>} // End main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endParaRPr lang="tr-TR" altLang="tr-TR" sz="1800" b="1" dirty="0">
              <a:solidFill>
                <a:srgbClr val="008000"/>
              </a:solidFill>
              <a:latin typeface="Consolas" panose="020B0609020204030204" pitchFamily="49" charset="0"/>
            </a:endParaRP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4 islemci paralel calisiyor.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Paralel algoritmayi bekleyiniz.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Paralel olarak  1.17 sn surdu.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Hersey normal !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Seri algoritmayi bekleyiniz.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Seri olarak  2.94 sn surdu.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Hizlanma  2.52 bulundu.</a:t>
            </a:r>
          </a:p>
          <a:p>
            <a:pPr marL="400050" lvl="1" indent="0">
              <a:spcBef>
                <a:spcPts val="0"/>
              </a:spcBef>
              <a:buFontTx/>
              <a:buNone/>
              <a:tabLst>
                <a:tab pos="228600" algn="l"/>
                <a:tab pos="457200" algn="l"/>
                <a:tab pos="685800" algn="l"/>
                <a:tab pos="914400" algn="l"/>
                <a:tab pos="1143000" algn="l"/>
                <a:tab pos="1371600" algn="l"/>
                <a:tab pos="1600200" algn="l"/>
              </a:tabLst>
            </a:pPr>
            <a:r>
              <a:rPr lang="tr-TR" altLang="tr-TR" sz="1800" b="1" dirty="0">
                <a:solidFill>
                  <a:srgbClr val="FF0000"/>
                </a:solidFill>
                <a:latin typeface="Consolas" panose="020B0609020204030204" pitchFamily="49" charset="0"/>
              </a:rPr>
              <a:t>Bir tusa basin...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2F66617-8D73-41CD-A924-EBA6C035A2B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Batcher'in Paralel Sıralama Algoritmaları</a:t>
            </a:r>
          </a:p>
        </p:txBody>
      </p:sp>
      <p:sp>
        <p:nvSpPr>
          <p:cNvPr id="55299" name="Subtitle 3">
            <a:extLst>
              <a:ext uri="{FF2B5EF4-FFF2-40B4-BE49-F238E27FC236}">
                <a16:creationId xmlns:a16="http://schemas.microsoft.com/office/drawing/2014/main" id="{7EA54569-F96D-4F4E-AECB-275E893963B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 sz="2400" dirty="0"/>
              <a:t>http://en.wikipedia.org/wiki/Ken_Batcher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4B5105-B74A-48B4-B077-DA9CEFFE6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47</a:t>
            </a:fld>
            <a:endParaRPr lang="tr-TR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8C37C9-CB53-4D12-B193-8EF57ED7A2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Batcher'in Paralel Sıralama Algoritmaları</a:t>
            </a:r>
          </a:p>
        </p:txBody>
      </p:sp>
      <p:sp>
        <p:nvSpPr>
          <p:cNvPr id="56323" name="Content Placeholder 2">
            <a:extLst>
              <a:ext uri="{FF2B5EF4-FFF2-40B4-BE49-F238E27FC236}">
                <a16:creationId xmlns:a16="http://schemas.microsoft.com/office/drawing/2014/main" id="{04305FAA-8C2E-466F-97E3-B995677DA2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US" altLang="tr-TR" b="1" dirty="0">
                <a:solidFill>
                  <a:srgbClr val="FF0000"/>
                </a:solidFill>
                <a:cs typeface="Arial" panose="020B0604020202020204" pitchFamily="34" charset="0"/>
              </a:rPr>
              <a:t>Odd-even Mergesort</a:t>
            </a:r>
          </a:p>
          <a:p>
            <a:pPr>
              <a:spcBef>
                <a:spcPct val="0"/>
              </a:spcBef>
            </a:pPr>
            <a:r>
              <a:rPr lang="en-US" altLang="tr-TR" b="1" dirty="0">
                <a:solidFill>
                  <a:srgbClr val="FF0000"/>
                </a:solidFill>
                <a:cs typeface="Arial" panose="020B0604020202020204" pitchFamily="34" charset="0"/>
              </a:rPr>
              <a:t>Bitonic Mergesort</a:t>
            </a:r>
          </a:p>
          <a:p>
            <a:pPr eaLnBrk="1" hangingPunct="1">
              <a:spcBef>
                <a:spcPct val="0"/>
              </a:spcBef>
            </a:pPr>
            <a:endParaRPr lang="en-US" altLang="tr-TR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Başlangıçta ağ anahtarlama için geliştirilen yöntemlerden türetilmiş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Her ikisi de iyi dengelenmiş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ve her ikisinde de </a:t>
            </a:r>
            <a:r>
              <a:rPr lang="tr-TR" altLang="tr-TR" i="1" dirty="0">
                <a:cs typeface="Arial" panose="020B0604020202020204" pitchFamily="34" charset="0"/>
              </a:rPr>
              <a:t>n </a:t>
            </a:r>
            <a:r>
              <a:rPr lang="tr-TR" altLang="tr-TR" dirty="0">
                <a:cs typeface="Arial" panose="020B0604020202020204" pitchFamily="34" charset="0"/>
              </a:rPr>
              <a:t>işlemci için paralel zaman karmaşıklığı</a:t>
            </a:r>
            <a:r>
              <a:rPr lang="en-US" altLang="tr-TR" dirty="0">
                <a:cs typeface="Arial" panose="020B0604020202020204" pitchFamily="34" charset="0"/>
              </a:rPr>
              <a:t> O(log</a:t>
            </a:r>
            <a:r>
              <a:rPr lang="en-US" altLang="tr-TR" baseline="30000" dirty="0">
                <a:cs typeface="Arial" panose="020B0604020202020204" pitchFamily="34" charset="0"/>
              </a:rPr>
              <a:t>2</a:t>
            </a:r>
            <a:r>
              <a:rPr lang="en-US" altLang="tr-TR" i="1" dirty="0">
                <a:cs typeface="Arial" panose="020B0604020202020204" pitchFamily="34" charset="0"/>
              </a:rPr>
              <a:t>n</a:t>
            </a:r>
            <a:r>
              <a:rPr lang="en-US" altLang="tr-TR" dirty="0">
                <a:cs typeface="Arial" panose="020B0604020202020204" pitchFamily="34" charset="0"/>
              </a:rPr>
              <a:t>)</a:t>
            </a:r>
            <a:r>
              <a:rPr lang="tr-TR" altLang="tr-TR" dirty="0">
                <a:cs typeface="Arial" panose="020B0604020202020204" pitchFamily="34" charset="0"/>
              </a:rPr>
              <a:t> 'dır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AEFF109-7815-4B07-8D63-06C7E2410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48</a:t>
            </a:fld>
            <a:endParaRPr lang="tr-TR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A9117A2-0A48-4225-9A28-B3667F20FD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Tek-Çift Birleştirmeli Sıralama</a:t>
            </a:r>
          </a:p>
        </p:txBody>
      </p:sp>
      <p:sp>
        <p:nvSpPr>
          <p:cNvPr id="57347" name="Subtitle 3">
            <a:extLst>
              <a:ext uri="{FF2B5EF4-FFF2-40B4-BE49-F238E27FC236}">
                <a16:creationId xmlns:a16="http://schemas.microsoft.com/office/drawing/2014/main" id="{E6E37F9E-8093-41FE-B2F6-8AAE65506A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tr-TR" sz="2400" dirty="0">
                <a:cs typeface="Arial" panose="020B0604020202020204" pitchFamily="34" charset="0"/>
              </a:rPr>
              <a:t>Odd-Even Mergesort</a:t>
            </a:r>
            <a:endParaRPr lang="tr-TR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BC04CE8-7F00-4CE1-B7BF-411234FA2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49</a:t>
            </a:fld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70D67-4881-4091-B05B-35F950513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Karşılaştırmalı Sıralama Algoritmaları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DF4B8F-8845-4634-AC27-AC2C98D5B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</a:t>
            </a:fld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0D00C-0F60-4B98-B73C-D0C54F573AD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z="2800" dirty="0">
                <a:solidFill>
                  <a:srgbClr val="FF0000"/>
                </a:solidFill>
                <a:cs typeface="Arial" charset="0"/>
              </a:rPr>
              <a:t>“</a:t>
            </a:r>
            <a:r>
              <a:rPr lang="tr-TR" sz="2800" b="1" dirty="0">
                <a:solidFill>
                  <a:srgbClr val="0070C0"/>
                </a:solidFill>
                <a:cs typeface="Arial" charset="0"/>
              </a:rPr>
              <a:t>Karşılaştır, yer değiştir</a:t>
            </a:r>
            <a:r>
              <a:rPr lang="en-US" sz="2800" dirty="0">
                <a:solidFill>
                  <a:srgbClr val="FF0000"/>
                </a:solidFill>
                <a:cs typeface="Arial" charset="0"/>
              </a:rPr>
              <a:t>” </a:t>
            </a:r>
            <a:r>
              <a:rPr lang="en-US" sz="2800" dirty="0">
                <a:cs typeface="Arial" charset="0"/>
              </a:rPr>
              <a:t>- </a:t>
            </a:r>
            <a:r>
              <a:rPr lang="tr-TR" sz="2800" dirty="0">
                <a:cs typeface="Arial" charset="0"/>
              </a:rPr>
              <a:t>Klasik sıralama algoritmalarıdır.</a:t>
            </a:r>
            <a:endParaRPr lang="en-US" sz="2800" dirty="0">
              <a:cs typeface="Arial" charset="0"/>
            </a:endParaRPr>
          </a:p>
          <a:p>
            <a:pPr>
              <a:defRPr/>
            </a:pPr>
            <a:r>
              <a:rPr lang="tr-TR" sz="2800" dirty="0">
                <a:cs typeface="Arial" charset="0"/>
              </a:rPr>
              <a:t>İki sayı var ve</a:t>
            </a:r>
            <a:r>
              <a:rPr lang="en-US" sz="2800" dirty="0"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birisi büyükse</a:t>
            </a:r>
            <a:r>
              <a:rPr lang="en-US" sz="2800" dirty="0"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yer değiştirme olur.</a:t>
            </a:r>
          </a:p>
          <a:p>
            <a:pPr>
              <a:defRPr/>
            </a:pPr>
            <a:endParaRPr lang="en-US" sz="2400" dirty="0">
              <a:cs typeface="Arial" charset="0"/>
            </a:endParaRP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400" b="1" dirty="0">
                <a:cs typeface="Arial" charset="0"/>
              </a:rPr>
              <a:t>	</a:t>
            </a:r>
            <a:r>
              <a:rPr lang="en-US" sz="2400" b="1" dirty="0">
                <a:solidFill>
                  <a:srgbClr val="FF0000"/>
                </a:solidFill>
                <a:latin typeface="Lucida Console" panose="020B0609040504020204" pitchFamily="49" charset="0"/>
                <a:cs typeface="Arial" charset="0"/>
              </a:rPr>
              <a:t>if (A &gt; B) {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Lucida Console" panose="020B0609040504020204" pitchFamily="49" charset="0"/>
                <a:cs typeface="Arial" charset="0"/>
              </a:rPr>
              <a:t>		temp = A;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Lucida Console" panose="020B0609040504020204" pitchFamily="49" charset="0"/>
                <a:cs typeface="Arial" charset="0"/>
              </a:rPr>
              <a:t>		A = B;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Lucida Console" panose="020B0609040504020204" pitchFamily="49" charset="0"/>
                <a:cs typeface="Arial" charset="0"/>
              </a:rPr>
              <a:t>		B = temp;</a:t>
            </a:r>
          </a:p>
          <a:p>
            <a:pPr marL="0" indent="0">
              <a:spcBef>
                <a:spcPts val="0"/>
              </a:spcBef>
              <a:buFontTx/>
              <a:buNone/>
              <a:defRPr/>
            </a:pPr>
            <a:r>
              <a:rPr lang="en-US" sz="2400" b="1" dirty="0">
                <a:solidFill>
                  <a:srgbClr val="FF0000"/>
                </a:solidFill>
                <a:latin typeface="Lucida Console" panose="020B0609040504020204" pitchFamily="49" charset="0"/>
                <a:cs typeface="Arial" charset="0"/>
              </a:rPr>
              <a:t>	}</a:t>
            </a:r>
          </a:p>
          <a:p>
            <a:pPr>
              <a:defRPr/>
            </a:pPr>
            <a:endParaRPr lang="tr-TR" sz="2400" dirty="0">
              <a:latin typeface="Lucida Console" panose="020B0609040504020204" pitchFamily="49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8370" name="Picture 5">
            <a:extLst>
              <a:ext uri="{FF2B5EF4-FFF2-40B4-BE49-F238E27FC236}">
                <a16:creationId xmlns:a16="http://schemas.microsoft.com/office/drawing/2014/main" id="{BC8A73C9-0392-444C-A97C-0A45F6F64D6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9463" y="1771650"/>
            <a:ext cx="7602537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B07D2CF-7F5D-4B3E-B90B-78477AFEB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6152"/>
            <a:ext cx="8229600" cy="990600"/>
          </a:xfrm>
        </p:spPr>
        <p:txBody>
          <a:bodyPr/>
          <a:lstStyle/>
          <a:p>
            <a:pPr>
              <a:defRPr/>
            </a:pPr>
            <a:r>
              <a:rPr lang="en-US" altLang="tr-TR" dirty="0">
                <a:cs typeface="Arial" charset="0"/>
              </a:rPr>
              <a:t>Odd-Even Mergesort</a:t>
            </a:r>
            <a:endParaRPr lang="tr-TR" dirty="0"/>
          </a:p>
        </p:txBody>
      </p:sp>
      <p:sp>
        <p:nvSpPr>
          <p:cNvPr id="58372" name="Content Placeholder 2">
            <a:extLst>
              <a:ext uri="{FF2B5EF4-FFF2-40B4-BE49-F238E27FC236}">
                <a16:creationId xmlns:a16="http://schemas.microsoft.com/office/drawing/2014/main" id="{2FCC3907-989D-4F1F-9D75-06091C6D79A0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29600" cy="4937760"/>
          </a:xfrm>
        </p:spPr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Yöntem yine mergesort mantığıyla iki sıralı listeyi alıp, bir sıralı liste elde eder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  <a:p>
            <a:endParaRPr lang="tr-TR" altLang="tr-TR" dirty="0"/>
          </a:p>
        </p:txBody>
      </p:sp>
      <p:sp>
        <p:nvSpPr>
          <p:cNvPr id="58374" name="TextBox 3">
            <a:extLst>
              <a:ext uri="{FF2B5EF4-FFF2-40B4-BE49-F238E27FC236}">
                <a16:creationId xmlns:a16="http://schemas.microsoft.com/office/drawing/2014/main" id="{0D3BC160-1796-4867-BCAF-381D94408B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4400" y="2362200"/>
            <a:ext cx="2124075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Sıralı Listeler</a:t>
            </a:r>
          </a:p>
        </p:txBody>
      </p:sp>
      <p:sp>
        <p:nvSpPr>
          <p:cNvPr id="58375" name="TextBox 3">
            <a:extLst>
              <a:ext uri="{FF2B5EF4-FFF2-40B4-BE49-F238E27FC236}">
                <a16:creationId xmlns:a16="http://schemas.microsoft.com/office/drawing/2014/main" id="{71495F9E-0400-4044-9F43-65F97CD231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8325" y="2836863"/>
            <a:ext cx="2124075" cy="8318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Çift indeksliler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>
                <a:solidFill>
                  <a:srgbClr val="FF0000"/>
                </a:solidFill>
              </a:rPr>
              <a:t>Tek indeksliler</a:t>
            </a:r>
          </a:p>
        </p:txBody>
      </p:sp>
      <p:sp>
        <p:nvSpPr>
          <p:cNvPr id="58376" name="TextBox 3">
            <a:extLst>
              <a:ext uri="{FF2B5EF4-FFF2-40B4-BE49-F238E27FC236}">
                <a16:creationId xmlns:a16="http://schemas.microsoft.com/office/drawing/2014/main" id="{B634710A-EE8C-45B4-BF66-E81CE4A381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5405438"/>
            <a:ext cx="3741738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tr-TR" sz="2400" dirty="0"/>
              <a:t>Karşılaştır ve yer değiştir</a:t>
            </a:r>
          </a:p>
        </p:txBody>
      </p:sp>
      <p:sp>
        <p:nvSpPr>
          <p:cNvPr id="58377" name="TextBox 3">
            <a:extLst>
              <a:ext uri="{FF2B5EF4-FFF2-40B4-BE49-F238E27FC236}">
                <a16:creationId xmlns:a16="http://schemas.microsoft.com/office/drawing/2014/main" id="{A5C31EF1-CECE-4AC9-B637-2F8D79C8A7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8125" y="6396038"/>
            <a:ext cx="2886075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tr-TR" sz="2400" dirty="0"/>
              <a:t>Sonuç sıralı liste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9C04CAFD-E0B5-4EEA-8746-C0D10C8FB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altLang="tr-TR" dirty="0">
                <a:cs typeface="Arial" charset="0"/>
              </a:rPr>
              <a:t>Odd-Even Mergesort</a:t>
            </a:r>
            <a:endParaRPr 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FEB1F27-89B7-4A09-9F21-BA8423DCD7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51</a:t>
            </a:fld>
            <a:endParaRPr lang="tr-TR" dirty="0"/>
          </a:p>
        </p:txBody>
      </p:sp>
      <p:sp>
        <p:nvSpPr>
          <p:cNvPr id="59395" name="Content Placeholder 2">
            <a:extLst>
              <a:ext uri="{FF2B5EF4-FFF2-40B4-BE49-F238E27FC236}">
                <a16:creationId xmlns:a16="http://schemas.microsoft.com/office/drawing/2014/main" id="{2886A365-964E-42F7-AABC-BBA41986050A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altLang="tr-TR" sz="2800" dirty="0">
                <a:cs typeface="Arial" panose="020B0604020202020204" pitchFamily="34" charset="0"/>
              </a:rPr>
              <a:t>Yöntemi öz-yineli olarak</a:t>
            </a:r>
            <a:r>
              <a:rPr lang="en-US" altLang="tr-TR" sz="2800" dirty="0">
                <a:cs typeface="Arial" panose="020B0604020202020204" pitchFamily="34" charset="0"/>
              </a:rPr>
              <a:t> me</a:t>
            </a:r>
            <a:r>
              <a:rPr lang="tr-TR" altLang="tr-TR" sz="2800" dirty="0">
                <a:cs typeface="Arial" panose="020B0604020202020204" pitchFamily="34" charset="0"/>
              </a:rPr>
              <a:t>r</a:t>
            </a:r>
            <a:r>
              <a:rPr lang="en-US" altLang="tr-TR" sz="2800" dirty="0">
                <a:cs typeface="Arial" panose="020B0604020202020204" pitchFamily="34" charset="0"/>
              </a:rPr>
              <a:t>gesort(</a:t>
            </a:r>
            <a:r>
              <a:rPr lang="en-US" altLang="tr-TR" sz="2800" i="1" dirty="0">
                <a:cs typeface="Arial" panose="020B0604020202020204" pitchFamily="34" charset="0"/>
              </a:rPr>
              <a:t>n</a:t>
            </a:r>
            <a:r>
              <a:rPr lang="en-US" altLang="tr-TR" sz="2800" dirty="0">
                <a:cs typeface="Arial" panose="020B0604020202020204" pitchFamily="34" charset="0"/>
              </a:rPr>
              <a:t>/2) </a:t>
            </a:r>
            <a:r>
              <a:rPr lang="tr-TR" altLang="tr-TR" sz="2800" dirty="0">
                <a:cs typeface="Arial" panose="020B0604020202020204" pitchFamily="34" charset="0"/>
              </a:rPr>
              <a:t>çağrımı ile</a:t>
            </a:r>
            <a:r>
              <a:rPr lang="en-US" altLang="tr-TR" sz="2800" dirty="0">
                <a:cs typeface="Arial" panose="020B0604020202020204" pitchFamily="34" charset="0"/>
              </a:rPr>
              <a:t> a</a:t>
            </a:r>
            <a:r>
              <a:rPr lang="en-US" altLang="tr-TR" sz="2800" baseline="-25000" dirty="0">
                <a:cs typeface="Arial" panose="020B0604020202020204" pitchFamily="34" charset="0"/>
              </a:rPr>
              <a:t>0</a:t>
            </a:r>
            <a:r>
              <a:rPr lang="en-US" altLang="tr-TR" sz="2800" dirty="0">
                <a:cs typeface="Arial" panose="020B0604020202020204" pitchFamily="34" charset="0"/>
              </a:rPr>
              <a:t> … a</a:t>
            </a:r>
            <a:r>
              <a:rPr lang="en-US" altLang="tr-TR" sz="2800" i="1" baseline="-25000" dirty="0">
                <a:cs typeface="Arial" panose="020B0604020202020204" pitchFamily="34" charset="0"/>
              </a:rPr>
              <a:t>n</a:t>
            </a:r>
            <a:r>
              <a:rPr lang="en-US" altLang="tr-TR" sz="2800" baseline="-25000" dirty="0">
                <a:cs typeface="Arial" panose="020B0604020202020204" pitchFamily="34" charset="0"/>
              </a:rPr>
              <a:t>/2-1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ve</a:t>
            </a:r>
            <a:r>
              <a:rPr lang="en-US" altLang="tr-TR" sz="2800" dirty="0">
                <a:cs typeface="Arial" panose="020B0604020202020204" pitchFamily="34" charset="0"/>
              </a:rPr>
              <a:t> a</a:t>
            </a:r>
            <a:r>
              <a:rPr lang="en-US" altLang="tr-TR" sz="2800" i="1" baseline="-25000" dirty="0">
                <a:cs typeface="Arial" panose="020B0604020202020204" pitchFamily="34" charset="0"/>
              </a:rPr>
              <a:t>n</a:t>
            </a:r>
            <a:r>
              <a:rPr lang="en-US" altLang="tr-TR" sz="2800" baseline="-25000" dirty="0">
                <a:cs typeface="Arial" panose="020B0604020202020204" pitchFamily="34" charset="0"/>
              </a:rPr>
              <a:t>/2</a:t>
            </a:r>
            <a:r>
              <a:rPr lang="en-US" altLang="tr-TR" sz="2800" dirty="0">
                <a:cs typeface="Arial" panose="020B0604020202020204" pitchFamily="34" charset="0"/>
              </a:rPr>
              <a:t> …a</a:t>
            </a:r>
            <a:r>
              <a:rPr lang="en-US" altLang="tr-TR" sz="2800" baseline="-25000" dirty="0">
                <a:cs typeface="Arial" panose="020B0604020202020204" pitchFamily="34" charset="0"/>
              </a:rPr>
              <a:t>n-1</a:t>
            </a:r>
            <a:r>
              <a:rPr lang="tr-TR" altLang="tr-TR" sz="2800" dirty="0">
                <a:cs typeface="Arial" panose="020B0604020202020204" pitchFamily="34" charset="0"/>
              </a:rPr>
              <a:t> alt listelerine uygularız.</a:t>
            </a:r>
            <a:endParaRPr lang="en-US" altLang="tr-TR" sz="2800" dirty="0">
              <a:cs typeface="Arial" panose="020B0604020202020204" pitchFamily="34" charset="0"/>
            </a:endParaRPr>
          </a:p>
          <a:p>
            <a:r>
              <a:rPr lang="tr-TR" altLang="tr-TR" sz="2800" dirty="0">
                <a:cs typeface="Arial" panose="020B0604020202020204" pitchFamily="34" charset="0"/>
              </a:rPr>
              <a:t>Bir işlemci ile zaman karmaşıklığı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br>
              <a:rPr lang="tr-TR" altLang="tr-TR" sz="2800" dirty="0">
                <a:cs typeface="Arial" panose="020B0604020202020204" pitchFamily="34" charset="0"/>
              </a:rPr>
            </a:br>
            <a:r>
              <a:rPr lang="en-US" altLang="tr-TR" sz="2800" dirty="0">
                <a:cs typeface="Arial" panose="020B0604020202020204" pitchFamily="34" charset="0"/>
              </a:rPr>
              <a:t>O(</a:t>
            </a:r>
            <a:r>
              <a:rPr lang="en-US" altLang="tr-TR" sz="2800" i="1" dirty="0">
                <a:cs typeface="Arial" panose="020B0604020202020204" pitchFamily="34" charset="0"/>
              </a:rPr>
              <a:t>n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(</a:t>
            </a:r>
            <a:r>
              <a:rPr lang="en-US" altLang="tr-TR" sz="2800" dirty="0">
                <a:cs typeface="Arial" panose="020B0604020202020204" pitchFamily="34" charset="0"/>
              </a:rPr>
              <a:t>log </a:t>
            </a:r>
            <a:r>
              <a:rPr lang="en-US" altLang="tr-TR" sz="2800" i="1" dirty="0">
                <a:cs typeface="Arial" panose="020B0604020202020204" pitchFamily="34" charset="0"/>
              </a:rPr>
              <a:t>n</a:t>
            </a:r>
            <a:r>
              <a:rPr lang="tr-TR" altLang="tr-TR" sz="2800" dirty="0">
                <a:cs typeface="Arial" panose="020B0604020202020204" pitchFamily="34" charset="0"/>
              </a:rPr>
              <a:t>)</a:t>
            </a:r>
            <a:r>
              <a:rPr lang="en-US" altLang="tr-TR" sz="2800" baseline="30000" dirty="0">
                <a:cs typeface="Arial" panose="020B0604020202020204" pitchFamily="34" charset="0"/>
              </a:rPr>
              <a:t>2</a:t>
            </a:r>
            <a:r>
              <a:rPr lang="en-US" altLang="tr-TR" sz="2800" dirty="0">
                <a:cs typeface="Arial" panose="020B0604020202020204" pitchFamily="34" charset="0"/>
              </a:rPr>
              <a:t>) </a:t>
            </a:r>
            <a:r>
              <a:rPr lang="tr-TR" altLang="tr-TR" sz="2800" dirty="0">
                <a:cs typeface="Arial" panose="020B0604020202020204" pitchFamily="34" charset="0"/>
              </a:rPr>
              <a:t>iken </a:t>
            </a:r>
            <a:r>
              <a:rPr lang="tr-TR" altLang="tr-TR" sz="2800" i="1" dirty="0">
                <a:cs typeface="Arial" panose="020B0604020202020204" pitchFamily="34" charset="0"/>
              </a:rPr>
              <a:t>n</a:t>
            </a:r>
            <a:r>
              <a:rPr lang="tr-TR" altLang="tr-TR" sz="2800" dirty="0">
                <a:cs typeface="Arial" panose="020B0604020202020204" pitchFamily="34" charset="0"/>
              </a:rPr>
              <a:t> işlemci için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paralel</a:t>
            </a:r>
            <a:br>
              <a:rPr lang="tr-TR" altLang="tr-TR" sz="2800" dirty="0">
                <a:cs typeface="Arial" panose="020B0604020202020204" pitchFamily="34" charset="0"/>
              </a:rPr>
            </a:br>
            <a:r>
              <a:rPr lang="en-US" altLang="tr-TR" sz="2800" dirty="0">
                <a:cs typeface="Arial" panose="020B0604020202020204" pitchFamily="34" charset="0"/>
              </a:rPr>
              <a:t>O(</a:t>
            </a:r>
            <a:r>
              <a:rPr lang="tr-TR" altLang="tr-TR" sz="2800" dirty="0">
                <a:cs typeface="Arial" panose="020B0604020202020204" pitchFamily="34" charset="0"/>
              </a:rPr>
              <a:t>(</a:t>
            </a:r>
            <a:r>
              <a:rPr lang="en-US" altLang="tr-TR" sz="2800" dirty="0">
                <a:cs typeface="Arial" panose="020B0604020202020204" pitchFamily="34" charset="0"/>
              </a:rPr>
              <a:t>log </a:t>
            </a:r>
            <a:r>
              <a:rPr lang="en-US" altLang="tr-TR" sz="2800" i="1" dirty="0">
                <a:cs typeface="Arial" panose="020B0604020202020204" pitchFamily="34" charset="0"/>
              </a:rPr>
              <a:t>n</a:t>
            </a:r>
            <a:r>
              <a:rPr lang="tr-TR" altLang="tr-TR" sz="2800" dirty="0">
                <a:cs typeface="Arial" panose="020B0604020202020204" pitchFamily="34" charset="0"/>
              </a:rPr>
              <a:t>)</a:t>
            </a:r>
            <a:r>
              <a:rPr lang="en-US" altLang="tr-TR" sz="2800" baseline="30000" dirty="0">
                <a:cs typeface="Arial" panose="020B0604020202020204" pitchFamily="34" charset="0"/>
              </a:rPr>
              <a:t>2</a:t>
            </a:r>
            <a:r>
              <a:rPr lang="en-US" altLang="tr-TR" sz="2800" dirty="0">
                <a:cs typeface="Arial" panose="020B0604020202020204" pitchFamily="34" charset="0"/>
              </a:rPr>
              <a:t>) </a:t>
            </a:r>
            <a:r>
              <a:rPr lang="tr-TR" altLang="tr-TR" sz="2800" dirty="0">
                <a:cs typeface="Arial" panose="020B0604020202020204" pitchFamily="34" charset="0"/>
              </a:rPr>
              <a:t>olur.</a:t>
            </a:r>
            <a:endParaRPr lang="en-US" altLang="tr-TR" sz="2800" dirty="0">
              <a:cs typeface="Arial" panose="020B0604020202020204" pitchFamily="34" charset="0"/>
            </a:endParaRPr>
          </a:p>
          <a:p>
            <a:endParaRPr lang="en-US" altLang="tr-TR" sz="2800" dirty="0">
              <a:cs typeface="Arial" panose="020B0604020202020204" pitchFamily="34" charset="0"/>
            </a:endParaRPr>
          </a:p>
          <a:p>
            <a:endParaRPr lang="tr-TR" altLang="tr-TR" sz="2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82872F3-B9E0-4E5E-BD3C-1787A42A0626}"/>
              </a:ext>
            </a:extLst>
          </p:cNvPr>
          <p:cNvSpPr/>
          <p:nvPr/>
        </p:nvSpPr>
        <p:spPr>
          <a:xfrm>
            <a:off x="0" y="5235575"/>
            <a:ext cx="9144000" cy="70802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defRPr/>
            </a:pPr>
            <a:r>
              <a:rPr lang="tr-TR" sz="20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Daha fazla bilgi için</a:t>
            </a: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: </a:t>
            </a:r>
          </a:p>
          <a:p>
            <a:pPr>
              <a:defRPr/>
            </a:pPr>
            <a:r>
              <a:rPr lang="en-US" sz="2000" dirty="0">
                <a:solidFill>
                  <a:schemeClr val="accent2">
                    <a:lumMod val="75000"/>
                  </a:schemeClr>
                </a:solidFill>
                <a:latin typeface="Arial" charset="0"/>
                <a:cs typeface="Arial" charset="0"/>
              </a:rPr>
              <a:t>http://www.iti.fh-flensburg.de/lang/algorithmen/sortieren/networks/oemen.htm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65E05F97-CA50-43F6-B1FB-61345F6317E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Artan-Azalan Sıralama</a:t>
            </a:r>
          </a:p>
        </p:txBody>
      </p:sp>
      <p:sp>
        <p:nvSpPr>
          <p:cNvPr id="60419" name="Subtitle 3">
            <a:extLst>
              <a:ext uri="{FF2B5EF4-FFF2-40B4-BE49-F238E27FC236}">
                <a16:creationId xmlns:a16="http://schemas.microsoft.com/office/drawing/2014/main" id="{0AD214AE-FD3D-4254-8E06-F0EA3EA93D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altLang="tr-TR" sz="2400" dirty="0">
                <a:cs typeface="Arial" panose="020B0604020202020204" pitchFamily="34" charset="0"/>
              </a:rPr>
              <a:t>Bitonic </a:t>
            </a:r>
            <a:r>
              <a:rPr lang="en-US" altLang="tr-TR" sz="2400" dirty="0">
                <a:cs typeface="Arial" panose="020B0604020202020204" pitchFamily="34" charset="0"/>
              </a:rPr>
              <a:t>Mergesort</a:t>
            </a:r>
            <a:endParaRPr lang="tr-TR" altLang="tr-TR" sz="240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06B242D-3BA6-437A-A62B-38AD3C6BE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52</a:t>
            </a:fld>
            <a:endParaRPr lang="tr-T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691C53-40A8-4241-8C83-DFA18BD420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>
                <a:cs typeface="Arial" charset="0"/>
              </a:rPr>
              <a:t>Bitonic Mergesort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3299FB-9843-45FD-B055-80D0F10228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tr-TR" sz="2800" dirty="0">
                <a:solidFill>
                  <a:srgbClr val="FF0000"/>
                </a:solidFill>
                <a:cs typeface="Arial" charset="0"/>
              </a:rPr>
              <a:t>'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monotonic</a:t>
            </a:r>
            <a:r>
              <a:rPr lang="tr-TR" sz="2800" dirty="0">
                <a:solidFill>
                  <a:srgbClr val="FF0000"/>
                </a:solidFill>
                <a:cs typeface="Arial" charset="0"/>
              </a:rPr>
              <a:t>'</a:t>
            </a:r>
            <a:r>
              <a:rPr lang="en-US" sz="2800" dirty="0"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artan sıralı sayılara verilen addır</a:t>
            </a:r>
            <a:r>
              <a:rPr lang="en-US" sz="2800" dirty="0">
                <a:cs typeface="Arial" charset="0"/>
              </a:rPr>
              <a:t>.</a:t>
            </a:r>
          </a:p>
          <a:p>
            <a:pPr>
              <a:defRPr/>
            </a:pPr>
            <a:r>
              <a:rPr lang="tr-TR" sz="2800" dirty="0">
                <a:solidFill>
                  <a:srgbClr val="FF0000"/>
                </a:solidFill>
                <a:cs typeface="Arial" charset="0"/>
              </a:rPr>
              <a:t>'</a:t>
            </a:r>
            <a:r>
              <a:rPr lang="en-US" sz="2800" b="1" dirty="0">
                <a:solidFill>
                  <a:srgbClr val="FF0000"/>
                </a:solidFill>
                <a:cs typeface="Arial" charset="0"/>
              </a:rPr>
              <a:t>bitonic </a:t>
            </a:r>
            <a:r>
              <a:rPr lang="tr-TR" sz="2800" b="1" dirty="0">
                <a:solidFill>
                  <a:srgbClr val="FF0000"/>
                </a:solidFill>
                <a:cs typeface="Arial" charset="0"/>
              </a:rPr>
              <a:t>seri</a:t>
            </a:r>
            <a:r>
              <a:rPr lang="tr-TR" sz="2800" dirty="0">
                <a:solidFill>
                  <a:srgbClr val="FF0000"/>
                </a:solidFill>
                <a:cs typeface="Arial" charset="0"/>
              </a:rPr>
              <a:t>'</a:t>
            </a:r>
            <a:r>
              <a:rPr lang="en-US" sz="2800" i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iki yapılıdır</a:t>
            </a:r>
            <a:r>
              <a:rPr lang="en-US" sz="2800" dirty="0">
                <a:cs typeface="Arial" charset="0"/>
              </a:rPr>
              <a:t>, </a:t>
            </a:r>
            <a:r>
              <a:rPr lang="tr-TR" sz="2800" dirty="0">
                <a:cs typeface="Arial" charset="0"/>
              </a:rPr>
              <a:t>bir kısmı artar</a:t>
            </a:r>
            <a:r>
              <a:rPr lang="en-US" sz="2800" dirty="0"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diğer kısmı azalır:</a:t>
            </a:r>
            <a:endParaRPr lang="en-US" sz="2800" dirty="0">
              <a:cs typeface="Arial" charset="0"/>
            </a:endParaRPr>
          </a:p>
          <a:p>
            <a:pPr marL="0" indent="0" algn="ctr">
              <a:buFontTx/>
              <a:buNone/>
              <a:defRPr/>
            </a:pP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0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 &lt;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1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 &lt;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,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3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, …,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400" b="1" i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i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-1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 &lt;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400" b="1" i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i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 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&gt;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400" b="1" i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i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+1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, …,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400" b="1" i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n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-2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 &gt; </a:t>
            </a:r>
            <a:r>
              <a:rPr lang="en-US" sz="24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400" b="1" i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n</a:t>
            </a:r>
            <a:r>
              <a:rPr lang="en-US" sz="2400" b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-1</a:t>
            </a:r>
            <a:endParaRPr lang="en-US" sz="2000" dirty="0">
              <a:cs typeface="Arial" charset="0"/>
            </a:endParaRPr>
          </a:p>
          <a:p>
            <a:pPr marL="0" indent="0">
              <a:buFontTx/>
              <a:buNone/>
              <a:defRPr/>
            </a:pPr>
            <a:endParaRPr lang="en-US" sz="2800" dirty="0">
              <a:cs typeface="Arial" charset="0"/>
            </a:endParaRPr>
          </a:p>
        </p:txBody>
      </p:sp>
      <p:pic>
        <p:nvPicPr>
          <p:cNvPr id="61444" name="Picture 5">
            <a:extLst>
              <a:ext uri="{FF2B5EF4-FFF2-40B4-BE49-F238E27FC236}">
                <a16:creationId xmlns:a16="http://schemas.microsoft.com/office/drawing/2014/main" id="{A7896286-13A3-4608-8BF8-A072402B96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911600"/>
            <a:ext cx="8975725" cy="294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5" name="TextBox 3">
            <a:extLst>
              <a:ext uri="{FF2B5EF4-FFF2-40B4-BE49-F238E27FC236}">
                <a16:creationId xmlns:a16="http://schemas.microsoft.com/office/drawing/2014/main" id="{3630A4BB-0B94-48A0-A7E4-DE650AE1BC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463" y="4724400"/>
            <a:ext cx="838200" cy="369888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tr-TR" sz="1800" dirty="0"/>
              <a:t>Değer</a:t>
            </a:r>
          </a:p>
        </p:txBody>
      </p:sp>
      <p:sp>
        <p:nvSpPr>
          <p:cNvPr id="61446" name="TextBox 3">
            <a:extLst>
              <a:ext uri="{FF2B5EF4-FFF2-40B4-BE49-F238E27FC236}">
                <a16:creationId xmlns:a16="http://schemas.microsoft.com/office/drawing/2014/main" id="{533A7906-6249-4FCE-800A-664A299A43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411913"/>
            <a:ext cx="2286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800" dirty="0"/>
              <a:t>(a) Tek maksimum </a:t>
            </a:r>
          </a:p>
        </p:txBody>
      </p:sp>
      <p:sp>
        <p:nvSpPr>
          <p:cNvPr id="61447" name="TextBox 3">
            <a:extLst>
              <a:ext uri="{FF2B5EF4-FFF2-40B4-BE49-F238E27FC236}">
                <a16:creationId xmlns:a16="http://schemas.microsoft.com/office/drawing/2014/main" id="{7A6E48DD-97CA-438F-AB18-0FC44E4A36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6411913"/>
            <a:ext cx="4572000" cy="369887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/>
              <a:t>(a) Tek maksimum, tek minimum 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D9DA6-B0B5-48CC-B102-2F3D374383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Bitonic Serilerin Özellikleri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F3B957-C199-49AD-B642-B5E01499D1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tr-TR" sz="2800" dirty="0">
                <a:cs typeface="Arial" charset="0"/>
              </a:rPr>
              <a:t>Eğer bitonic seri yapısında </a:t>
            </a:r>
            <a:r>
              <a:rPr lang="tr-TR" sz="2800" i="1" dirty="0">
                <a:cs typeface="Arial" charset="0"/>
              </a:rPr>
              <a:t>n </a:t>
            </a:r>
            <a:r>
              <a:rPr lang="tr-TR" sz="2800" dirty="0">
                <a:cs typeface="Arial" charset="0"/>
              </a:rPr>
              <a:t>sayımız varsa</a:t>
            </a:r>
            <a:br>
              <a:rPr lang="tr-TR" sz="2800" dirty="0">
                <a:cs typeface="Arial" charset="0"/>
              </a:rPr>
            </a:b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800" b="1" i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i</a:t>
            </a:r>
            <a:r>
              <a:rPr lang="en-US" sz="2800" i="1" dirty="0"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ile</a:t>
            </a:r>
            <a:r>
              <a:rPr lang="en-US" sz="2800" dirty="0">
                <a:cs typeface="Arial" charset="0"/>
              </a:rPr>
              <a:t> </a:t>
            </a:r>
            <a:r>
              <a:rPr lang="en-US" sz="2800" b="1" i="1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a</a:t>
            </a:r>
            <a:r>
              <a:rPr lang="en-US" sz="2800" b="1" i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i</a:t>
            </a:r>
            <a:r>
              <a:rPr lang="en-US" sz="2800" b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+</a:t>
            </a:r>
            <a:r>
              <a:rPr lang="en-US" sz="2800" b="1" i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n</a:t>
            </a:r>
            <a:r>
              <a:rPr lang="en-US" sz="2800" b="1" baseline="-25000" dirty="0">
                <a:solidFill>
                  <a:schemeClr val="accent2">
                    <a:lumMod val="75000"/>
                  </a:schemeClr>
                </a:solidFill>
                <a:cs typeface="Arial" charset="0"/>
              </a:rPr>
              <a:t>/2</a:t>
            </a:r>
            <a:r>
              <a:rPr lang="en-US" sz="2800" dirty="0"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aralığına</a:t>
            </a:r>
            <a:r>
              <a:rPr lang="en-US" sz="2800" dirty="0"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karşılaştır-değiştir</a:t>
            </a:r>
            <a:r>
              <a:rPr lang="en-US" sz="2800" dirty="0"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işlemi uygularsak</a:t>
            </a:r>
            <a:r>
              <a:rPr lang="en-US" sz="2800" dirty="0">
                <a:cs typeface="Arial" charset="0"/>
              </a:rPr>
              <a:t>, </a:t>
            </a:r>
            <a:r>
              <a:rPr lang="tr-TR" sz="2800" dirty="0">
                <a:cs typeface="Arial" charset="0"/>
              </a:rPr>
              <a:t>iki adet </a:t>
            </a:r>
            <a:r>
              <a:rPr lang="en-US" sz="2800" dirty="0">
                <a:cs typeface="Arial" charset="0"/>
              </a:rPr>
              <a:t>bitonic </a:t>
            </a:r>
            <a:r>
              <a:rPr lang="tr-TR" sz="2800" dirty="0">
                <a:cs typeface="Arial" charset="0"/>
              </a:rPr>
              <a:t>serimiz olur.</a:t>
            </a:r>
          </a:p>
          <a:p>
            <a:pPr lvl="1">
              <a:spcBef>
                <a:spcPts val="0"/>
              </a:spcBef>
              <a:defRPr/>
            </a:pPr>
            <a:r>
              <a:rPr lang="tr-TR" sz="2400" i="1" dirty="0">
                <a:cs typeface="Arial" charset="0"/>
              </a:rPr>
              <a:t>i</a:t>
            </a:r>
            <a:r>
              <a:rPr lang="tr-TR" sz="2400" dirty="0">
                <a:cs typeface="Arial" charset="0"/>
              </a:rPr>
              <a:t> = 0 ile başlamak zorunda değiliz.</a:t>
            </a:r>
            <a:endParaRPr lang="tr-TR" sz="2400" i="1" dirty="0">
              <a:cs typeface="Arial" charset="0"/>
            </a:endParaRPr>
          </a:p>
          <a:p>
            <a:pPr>
              <a:spcBef>
                <a:spcPts val="0"/>
              </a:spcBef>
              <a:defRPr/>
            </a:pPr>
            <a:r>
              <a:rPr lang="tr-TR" sz="2800" dirty="0">
                <a:cs typeface="Arial" charset="0"/>
              </a:rPr>
              <a:t>Bu iki serinin</a:t>
            </a:r>
            <a:r>
              <a:rPr lang="en-US" sz="2800" dirty="0"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ilkinde ikincisindeki tüm sayılardan daha küçük</a:t>
            </a:r>
            <a:r>
              <a:rPr lang="en-US" sz="2800" dirty="0">
                <a:cs typeface="Arial" charset="0"/>
              </a:rPr>
              <a:t> </a:t>
            </a:r>
            <a:r>
              <a:rPr lang="tr-TR" sz="2800" dirty="0">
                <a:cs typeface="Arial" charset="0"/>
              </a:rPr>
              <a:t>olan bir yapı oluşur</a:t>
            </a:r>
            <a:r>
              <a:rPr lang="en-US" sz="2800" dirty="0">
                <a:solidFill>
                  <a:srgbClr val="FF0000"/>
                </a:solidFill>
                <a:cs typeface="Arial" charset="0"/>
              </a:rPr>
              <a:t>.</a:t>
            </a:r>
          </a:p>
          <a:p>
            <a:pPr>
              <a:defRPr/>
            </a:pPr>
            <a:endParaRPr lang="tr-TR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E38DC9-8AE0-4393-9FE7-CB0A37855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54</a:t>
            </a:fld>
            <a:endParaRPr lang="tr-TR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660545B-50B2-4A9C-B3E8-C55D46045B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55</a:t>
            </a:fld>
            <a:endParaRPr lang="tr-TR" dirty="0"/>
          </a:p>
        </p:txBody>
      </p:sp>
      <p:pic>
        <p:nvPicPr>
          <p:cNvPr id="63490" name="Picture 5">
            <a:extLst>
              <a:ext uri="{FF2B5EF4-FFF2-40B4-BE49-F238E27FC236}">
                <a16:creationId xmlns:a16="http://schemas.microsoft.com/office/drawing/2014/main" id="{272BF849-FDAD-4D80-A024-FF8C5BF088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2209800"/>
            <a:ext cx="9058275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BBE6747B-FA0D-4204-8849-292397055E1B}"/>
              </a:ext>
            </a:extLst>
          </p:cNvPr>
          <p:cNvSpPr/>
          <p:nvPr/>
        </p:nvSpPr>
        <p:spPr>
          <a:xfrm>
            <a:off x="2590800" y="4876800"/>
            <a:ext cx="2895600" cy="9144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51A0FEF2-4F13-4635-82C0-BF9FE466A53D}"/>
              </a:ext>
            </a:extLst>
          </p:cNvPr>
          <p:cNvCxnSpPr>
            <a:stCxn id="5" idx="2"/>
          </p:cNvCxnSpPr>
          <p:nvPr/>
        </p:nvCxnSpPr>
        <p:spPr>
          <a:xfrm flipH="1">
            <a:off x="2209800" y="5334000"/>
            <a:ext cx="381000" cy="152400"/>
          </a:xfrm>
          <a:prstGeom prst="line">
            <a:avLst/>
          </a:prstGeom>
          <a:ln w="254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495" name="TextBox 7">
            <a:extLst>
              <a:ext uri="{FF2B5EF4-FFF2-40B4-BE49-F238E27FC236}">
                <a16:creationId xmlns:a16="http://schemas.microsoft.com/office/drawing/2014/main" id="{276EF9A9-0EC5-40C8-A3E8-34A71CEBAA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5029200"/>
            <a:ext cx="23622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000" dirty="0">
                <a:solidFill>
                  <a:srgbClr val="0070C0"/>
                </a:solidFill>
                <a:cs typeface="Arial" panose="020B0604020202020204" pitchFamily="34" charset="0"/>
              </a:rPr>
              <a:t>Tüm değerler diğerinden küçük.</a:t>
            </a:r>
            <a:endParaRPr lang="en-US" altLang="tr-TR" sz="2000" dirty="0">
              <a:solidFill>
                <a:srgbClr val="0070C0"/>
              </a:solidFill>
              <a:cs typeface="Arial" panose="020B0604020202020204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D57BC846-35AA-4841-AF55-6B5AAC50DAE4}"/>
              </a:ext>
            </a:extLst>
          </p:cNvPr>
          <p:cNvSpPr/>
          <p:nvPr/>
        </p:nvSpPr>
        <p:spPr>
          <a:xfrm>
            <a:off x="5638800" y="4876800"/>
            <a:ext cx="2895600" cy="914400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/>
          </a:p>
        </p:txBody>
      </p:sp>
      <p:sp>
        <p:nvSpPr>
          <p:cNvPr id="63497" name="TextBox 3">
            <a:extLst>
              <a:ext uri="{FF2B5EF4-FFF2-40B4-BE49-F238E27FC236}">
                <a16:creationId xmlns:a16="http://schemas.microsoft.com/office/drawing/2014/main" id="{6282A600-1794-4DFA-8AD2-7D723C3C7CB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191000" y="2281238"/>
            <a:ext cx="26670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Bitonic Seri</a:t>
            </a:r>
          </a:p>
        </p:txBody>
      </p:sp>
      <p:sp>
        <p:nvSpPr>
          <p:cNvPr id="63498" name="TextBox 3">
            <a:extLst>
              <a:ext uri="{FF2B5EF4-FFF2-40B4-BE49-F238E27FC236}">
                <a16:creationId xmlns:a16="http://schemas.microsoft.com/office/drawing/2014/main" id="{9F44A1D8-4D78-4D04-B510-CAFE1D3B15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046538"/>
            <a:ext cx="2133600" cy="8302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Karşılaştır ve Değiştir</a:t>
            </a:r>
          </a:p>
        </p:txBody>
      </p:sp>
      <p:sp>
        <p:nvSpPr>
          <p:cNvPr id="63499" name="TextBox 3">
            <a:extLst>
              <a:ext uri="{FF2B5EF4-FFF2-40B4-BE49-F238E27FC236}">
                <a16:creationId xmlns:a16="http://schemas.microsoft.com/office/drawing/2014/main" id="{FD3AF41B-A912-4165-8042-8AD480EA48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3200" y="6096000"/>
            <a:ext cx="2667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Bitonic Seri</a:t>
            </a:r>
          </a:p>
        </p:txBody>
      </p:sp>
      <p:sp>
        <p:nvSpPr>
          <p:cNvPr id="63500" name="TextBox 3">
            <a:extLst>
              <a:ext uri="{FF2B5EF4-FFF2-40B4-BE49-F238E27FC236}">
                <a16:creationId xmlns:a16="http://schemas.microsoft.com/office/drawing/2014/main" id="{42CE87E7-0E89-4CE0-ACEA-A610F41BCB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38800" y="6096000"/>
            <a:ext cx="2667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Bitonic Seri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D0994FD-F94B-443C-8E5A-53BD43A89A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Bir Bitonic Seriden İki Bitonic Seri </a:t>
            </a:r>
            <a:br>
              <a:rPr lang="tr-TR" dirty="0"/>
            </a:br>
            <a:r>
              <a:rPr lang="tr-TR" dirty="0"/>
              <a:t>Elde Etmek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DA4F6-0E40-4E85-9801-EC4D46C7A19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dirty="0">
                <a:cs typeface="Arial" charset="0"/>
              </a:rPr>
              <a:t>Örneğin</a:t>
            </a:r>
            <a:r>
              <a:rPr lang="en-US" dirty="0">
                <a:cs typeface="Arial" charset="0"/>
              </a:rPr>
              <a:t>: </a:t>
            </a:r>
            <a:r>
              <a:rPr lang="tr-TR" dirty="0">
                <a:cs typeface="Arial" charset="0"/>
              </a:rPr>
              <a:t>Şu</a:t>
            </a:r>
            <a:r>
              <a:rPr lang="en-US" dirty="0">
                <a:cs typeface="Arial" charset="0"/>
              </a:rPr>
              <a:t> bitonic </a:t>
            </a:r>
            <a:r>
              <a:rPr lang="tr-TR" dirty="0">
                <a:cs typeface="Arial" charset="0"/>
              </a:rPr>
              <a:t>seri ile başlarsak</a:t>
            </a:r>
            <a:r>
              <a:rPr lang="en-US" dirty="0">
                <a:cs typeface="Arial" charset="0"/>
              </a:rPr>
              <a:t> </a:t>
            </a:r>
            <a:r>
              <a:rPr lang="tr-TR" dirty="0">
                <a:cs typeface="Arial" charset="0"/>
              </a:rPr>
              <a:t>:</a:t>
            </a:r>
            <a:br>
              <a:rPr lang="tr-TR" dirty="0">
                <a:cs typeface="Arial" charset="0"/>
              </a:rPr>
            </a:br>
            <a:r>
              <a:rPr lang="en-US" dirty="0">
                <a:cs typeface="Arial" charset="0"/>
              </a:rPr>
              <a:t>3, 5, 8, 9, 7, 4, 2, 1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15" name="Picture 4">
            <a:extLst>
              <a:ext uri="{FF2B5EF4-FFF2-40B4-BE49-F238E27FC236}">
                <a16:creationId xmlns:a16="http://schemas.microsoft.com/office/drawing/2014/main" id="{50750241-947C-4B88-9C30-C7377C81E4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0925" y="1752600"/>
            <a:ext cx="7331075" cy="4959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4517" name="TextBox 3">
            <a:extLst>
              <a:ext uri="{FF2B5EF4-FFF2-40B4-BE49-F238E27FC236}">
                <a16:creationId xmlns:a16="http://schemas.microsoft.com/office/drawing/2014/main" id="{CD64B0B5-85D3-4FB0-B78C-FAA2221F7D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600200"/>
            <a:ext cx="2667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Bitonic Seri</a:t>
            </a:r>
          </a:p>
        </p:txBody>
      </p:sp>
      <p:sp>
        <p:nvSpPr>
          <p:cNvPr id="64518" name="TextBox 3">
            <a:extLst>
              <a:ext uri="{FF2B5EF4-FFF2-40B4-BE49-F238E27FC236}">
                <a16:creationId xmlns:a16="http://schemas.microsoft.com/office/drawing/2014/main" id="{3F0E931A-AF60-4356-A853-612796493E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514600"/>
            <a:ext cx="2133600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Karşılaştır ve Değiştir</a:t>
            </a:r>
          </a:p>
        </p:txBody>
      </p:sp>
      <p:sp>
        <p:nvSpPr>
          <p:cNvPr id="64519" name="TextBox 3">
            <a:extLst>
              <a:ext uri="{FF2B5EF4-FFF2-40B4-BE49-F238E27FC236}">
                <a16:creationId xmlns:a16="http://schemas.microsoft.com/office/drawing/2014/main" id="{6CB5247F-B15A-4995-B469-5E5576983D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6375400"/>
            <a:ext cx="2667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Sıralı Liste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F4BE33-6351-4895-B489-967D1806C1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Bitonic Serinin Sıralanması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866C33D-5C24-40B8-9AED-B04DE3750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56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D5D27-4C4C-4B53-934D-D9D2047E95E6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4937760"/>
          </a:xfrm>
        </p:spPr>
        <p:txBody>
          <a:bodyPr/>
          <a:lstStyle/>
          <a:p>
            <a:r>
              <a:rPr lang="tr-TR" dirty="0"/>
              <a:t>Verilen bir bitonic seride, öz-yineli karşılaştır-değiştir işlemi listeyi sıralar.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74515-B949-4E69-83F5-507EFBA026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Sıralama</a:t>
            </a:r>
          </a:p>
        </p:txBody>
      </p:sp>
      <p:sp>
        <p:nvSpPr>
          <p:cNvPr id="65539" name="Content Placeholder 2">
            <a:extLst>
              <a:ext uri="{FF2B5EF4-FFF2-40B4-BE49-F238E27FC236}">
                <a16:creationId xmlns:a16="http://schemas.microsoft.com/office/drawing/2014/main" id="{B848A944-1A23-4846-81D5-3B8BD6D13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Bir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solidFill>
                  <a:srgbClr val="FF0000"/>
                </a:solidFill>
                <a:cs typeface="Arial" panose="020B0604020202020204" pitchFamily="34" charset="0"/>
              </a:rPr>
              <a:t>sırasız seriyi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sıralamak için önce iki bitonic seri haline getirilir</a:t>
            </a:r>
            <a:r>
              <a:rPr lang="en-US" altLang="tr-TR" sz="2800" dirty="0">
                <a:cs typeface="Arial" panose="020B0604020202020204" pitchFamily="34" charset="0"/>
              </a:rPr>
              <a:t>, </a:t>
            </a:r>
            <a:r>
              <a:rPr lang="tr-TR" altLang="tr-TR" sz="2800" dirty="0">
                <a:cs typeface="Arial" panose="020B0604020202020204" pitchFamily="34" charset="0"/>
              </a:rPr>
              <a:t>önceki slayttaki işlemler uygulanır</a:t>
            </a:r>
            <a:r>
              <a:rPr lang="en-US" altLang="tr-TR" sz="2800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Karşılaştır-değiştir işlemleri</a:t>
            </a:r>
            <a:r>
              <a:rPr lang="en-US" altLang="tr-TR" sz="2800" dirty="0">
                <a:cs typeface="Arial" panose="020B0604020202020204" pitchFamily="34" charset="0"/>
              </a:rPr>
              <a:t>, </a:t>
            </a:r>
            <a:r>
              <a:rPr lang="tr-TR" altLang="tr-TR" sz="2800" dirty="0">
                <a:cs typeface="Arial" panose="020B0604020202020204" pitchFamily="34" charset="0"/>
              </a:rPr>
              <a:t>komşu olan artan ve azalan sayı çiftleri arasında uygulanır</a:t>
            </a:r>
            <a:r>
              <a:rPr lang="en-US" altLang="tr-TR" sz="2800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İşlemi tekrarladıkça</a:t>
            </a:r>
            <a:r>
              <a:rPr lang="en-US" altLang="tr-TR" sz="2800" dirty="0">
                <a:cs typeface="Arial" panose="020B0604020202020204" pitchFamily="34" charset="0"/>
              </a:rPr>
              <a:t>, bitonic </a:t>
            </a:r>
            <a:r>
              <a:rPr lang="tr-TR" altLang="tr-TR" sz="2800" dirty="0">
                <a:cs typeface="Arial" panose="020B0604020202020204" pitchFamily="34" charset="0"/>
              </a:rPr>
              <a:t>seriler giderek daha büyük formlara ulaşır</a:t>
            </a:r>
            <a:r>
              <a:rPr lang="en-US" altLang="tr-TR" sz="2800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Sonunda tek bir</a:t>
            </a:r>
            <a:r>
              <a:rPr lang="en-US" altLang="tr-TR" sz="2800" dirty="0">
                <a:cs typeface="Arial" panose="020B0604020202020204" pitchFamily="34" charset="0"/>
              </a:rPr>
              <a:t> bitonic </a:t>
            </a:r>
            <a:r>
              <a:rPr lang="tr-TR" altLang="tr-TR" sz="2800" dirty="0">
                <a:cs typeface="Arial" panose="020B0604020202020204" pitchFamily="34" charset="0"/>
              </a:rPr>
              <a:t>seri kalır, bu seri sıralı bir seri olur</a:t>
            </a:r>
            <a:r>
              <a:rPr lang="en-US" altLang="tr-TR" sz="2800" dirty="0">
                <a:cs typeface="Arial" panose="020B0604020202020204" pitchFamily="34" charset="0"/>
              </a:rPr>
              <a:t>.</a:t>
            </a:r>
          </a:p>
          <a:p>
            <a:endParaRPr lang="tr-TR" altLang="tr-TR" sz="28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B509F6C-5B3A-420E-9E33-4B87AFD13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57</a:t>
            </a:fld>
            <a:endParaRPr lang="tr-TR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564" name="Picture 5">
            <a:extLst>
              <a:ext uri="{FF2B5EF4-FFF2-40B4-BE49-F238E27FC236}">
                <a16:creationId xmlns:a16="http://schemas.microsoft.com/office/drawing/2014/main" id="{9220A759-F4A6-4676-93E9-1A4A5F492C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595120"/>
            <a:ext cx="891540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565" name="TextBox 3">
            <a:extLst>
              <a:ext uri="{FF2B5EF4-FFF2-40B4-BE49-F238E27FC236}">
                <a16:creationId xmlns:a16="http://schemas.microsoft.com/office/drawing/2014/main" id="{C6CB4D64-EE7B-40AA-A7F7-3CC95E81A7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1443038"/>
            <a:ext cx="26670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Sırasız Numaralar</a:t>
            </a:r>
          </a:p>
        </p:txBody>
      </p:sp>
      <p:sp>
        <p:nvSpPr>
          <p:cNvPr id="66566" name="TextBox 3">
            <a:extLst>
              <a:ext uri="{FF2B5EF4-FFF2-40B4-BE49-F238E27FC236}">
                <a16:creationId xmlns:a16="http://schemas.microsoft.com/office/drawing/2014/main" id="{A3ED92D8-0A75-425F-8D1B-CA1227E95B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9600" y="6019800"/>
            <a:ext cx="2667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Sıralı Numaralar</a:t>
            </a:r>
          </a:p>
        </p:txBody>
      </p:sp>
      <p:sp>
        <p:nvSpPr>
          <p:cNvPr id="66567" name="TextBox 3">
            <a:extLst>
              <a:ext uri="{FF2B5EF4-FFF2-40B4-BE49-F238E27FC236}">
                <a16:creationId xmlns:a16="http://schemas.microsoft.com/office/drawing/2014/main" id="{1ED97557-D1F1-441C-8CDB-8C87F92B1D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" y="2438400"/>
            <a:ext cx="1447800" cy="12001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Bitonic</a:t>
            </a:r>
            <a:br>
              <a:rPr lang="tr-TR" altLang="tr-TR" sz="2400" dirty="0"/>
            </a:br>
            <a:r>
              <a:rPr lang="tr-TR" altLang="tr-TR" sz="2400" dirty="0"/>
              <a:t>Sıralama</a:t>
            </a:r>
            <a:br>
              <a:rPr lang="tr-TR" altLang="tr-TR" sz="2400" dirty="0"/>
            </a:br>
            <a:r>
              <a:rPr lang="tr-TR" altLang="tr-TR" sz="2400" dirty="0"/>
              <a:t>İşlemi</a:t>
            </a:r>
          </a:p>
        </p:txBody>
      </p:sp>
      <p:sp>
        <p:nvSpPr>
          <p:cNvPr id="66568" name="TextBox 3">
            <a:extLst>
              <a:ext uri="{FF2B5EF4-FFF2-40B4-BE49-F238E27FC236}">
                <a16:creationId xmlns:a16="http://schemas.microsoft.com/office/drawing/2014/main" id="{435B2B34-2E21-4541-9CDF-D1FF0FD6D3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572000"/>
            <a:ext cx="14478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6569" name="TextBox 3">
            <a:extLst>
              <a:ext uri="{FF2B5EF4-FFF2-40B4-BE49-F238E27FC236}">
                <a16:creationId xmlns:a16="http://schemas.microsoft.com/office/drawing/2014/main" id="{1FCDCA95-A75E-4FD2-B8F9-1823A9E593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795838"/>
            <a:ext cx="16764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6570" name="TextBox 3">
            <a:extLst>
              <a:ext uri="{FF2B5EF4-FFF2-40B4-BE49-F238E27FC236}">
                <a16:creationId xmlns:a16="http://schemas.microsoft.com/office/drawing/2014/main" id="{49D30C17-0C87-443B-80B3-4F4746F871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1475" y="5083175"/>
            <a:ext cx="13716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400" dirty="0"/>
          </a:p>
        </p:txBody>
      </p:sp>
      <p:sp>
        <p:nvSpPr>
          <p:cNvPr id="66571" name="TextBox 3">
            <a:extLst>
              <a:ext uri="{FF2B5EF4-FFF2-40B4-BE49-F238E27FC236}">
                <a16:creationId xmlns:a16="http://schemas.microsoft.com/office/drawing/2014/main" id="{95B55B21-37B6-4AC8-B82E-E1753E84BF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495800"/>
            <a:ext cx="14478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400" dirty="0"/>
              <a:t>Sayıların</a:t>
            </a:r>
            <a:br>
              <a:rPr lang="tr-TR" altLang="tr-TR" sz="2400" dirty="0"/>
            </a:br>
            <a:r>
              <a:rPr lang="tr-TR" altLang="tr-TR" sz="2400" dirty="0"/>
              <a:t>Artış</a:t>
            </a:r>
            <a:br>
              <a:rPr lang="tr-TR" altLang="tr-TR" sz="2400" dirty="0"/>
            </a:br>
            <a:r>
              <a:rPr lang="tr-TR" altLang="tr-TR" sz="2400" dirty="0"/>
              <a:t>Yönü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C9AA658-3DD1-4337-A908-DFA8DBDCF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Bitonic Mergesort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3D99D41-DCBC-428B-BA90-E1449CF35B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58</a:t>
            </a:fld>
            <a:endParaRPr lang="tr-TR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7587" name="Picture 4">
            <a:extLst>
              <a:ext uri="{FF2B5EF4-FFF2-40B4-BE49-F238E27FC236}">
                <a16:creationId xmlns:a16="http://schemas.microsoft.com/office/drawing/2014/main" id="{09BFDC12-64AF-4558-B183-204964D9B1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0"/>
            <a:ext cx="5089525" cy="680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6" name="TextBox 4">
            <a:extLst>
              <a:ext uri="{FF2B5EF4-FFF2-40B4-BE49-F238E27FC236}">
                <a16:creationId xmlns:a16="http://schemas.microsoft.com/office/drawing/2014/main" id="{E59FA196-05F3-4A5E-B658-DC57012D1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288" y="310356"/>
            <a:ext cx="3124200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8 Sayıyla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Bitonic </a:t>
            </a:r>
            <a:r>
              <a:rPr lang="tr-TR" alt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M</a:t>
            </a:r>
            <a:r>
              <a:rPr lang="en-US" altLang="tr-TR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Arial" charset="0"/>
              </a:rPr>
              <a:t>ergesort</a:t>
            </a:r>
          </a:p>
        </p:txBody>
      </p:sp>
      <p:sp>
        <p:nvSpPr>
          <p:cNvPr id="67589" name="TextBox 3">
            <a:extLst>
              <a:ext uri="{FF2B5EF4-FFF2-40B4-BE49-F238E27FC236}">
                <a16:creationId xmlns:a16="http://schemas.microsoft.com/office/drawing/2014/main" id="{C0267E7C-5631-476A-B604-5047622604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609600"/>
            <a:ext cx="1447800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4 Sayılı</a:t>
            </a:r>
            <a:br>
              <a:rPr lang="tr-TR" altLang="tr-TR" sz="2000" dirty="0"/>
            </a:br>
            <a:r>
              <a:rPr lang="tr-TR" altLang="tr-TR" sz="2000" dirty="0"/>
              <a:t>Bitonic</a:t>
            </a:r>
            <a:br>
              <a:rPr lang="tr-TR" altLang="tr-TR" sz="2000" dirty="0"/>
            </a:br>
            <a:r>
              <a:rPr lang="tr-TR" altLang="tr-TR" sz="2000" dirty="0"/>
              <a:t>Listeler</a:t>
            </a:r>
          </a:p>
        </p:txBody>
      </p:sp>
      <p:sp>
        <p:nvSpPr>
          <p:cNvPr id="67590" name="TextBox 3">
            <a:extLst>
              <a:ext uri="{FF2B5EF4-FFF2-40B4-BE49-F238E27FC236}">
                <a16:creationId xmlns:a16="http://schemas.microsoft.com/office/drawing/2014/main" id="{4643D0EF-40F6-4857-B7FC-358C01365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1955800"/>
            <a:ext cx="1447800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8 Sayılı</a:t>
            </a:r>
            <a:br>
              <a:rPr lang="tr-TR" altLang="tr-TR" sz="2000" dirty="0"/>
            </a:br>
            <a:r>
              <a:rPr lang="tr-TR" altLang="tr-TR" sz="2000" dirty="0"/>
              <a:t>Bitonic</a:t>
            </a:r>
            <a:br>
              <a:rPr lang="tr-TR" altLang="tr-TR" sz="2000" dirty="0"/>
            </a:br>
            <a:r>
              <a:rPr lang="tr-TR" altLang="tr-TR" sz="2000" dirty="0"/>
              <a:t>Listeler</a:t>
            </a:r>
          </a:p>
        </p:txBody>
      </p:sp>
      <p:sp>
        <p:nvSpPr>
          <p:cNvPr id="67591" name="TextBox 3">
            <a:extLst>
              <a:ext uri="{FF2B5EF4-FFF2-40B4-BE49-F238E27FC236}">
                <a16:creationId xmlns:a16="http://schemas.microsoft.com/office/drawing/2014/main" id="{5429619F-0522-445D-9D55-134266C548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24200" y="4171950"/>
            <a:ext cx="1905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tr-TR" altLang="tr-TR" sz="2000" dirty="0"/>
          </a:p>
        </p:txBody>
      </p:sp>
      <p:sp>
        <p:nvSpPr>
          <p:cNvPr id="67592" name="TextBox 3">
            <a:extLst>
              <a:ext uri="{FF2B5EF4-FFF2-40B4-BE49-F238E27FC236}">
                <a16:creationId xmlns:a16="http://schemas.microsoft.com/office/drawing/2014/main" id="{E182B10B-CD2F-48D3-85A1-4F9E8302D1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95600" y="3733800"/>
            <a:ext cx="19050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Bitonic</a:t>
            </a:r>
            <a:br>
              <a:rPr lang="tr-TR" altLang="tr-TR" sz="2000" dirty="0"/>
            </a:br>
            <a:r>
              <a:rPr lang="tr-TR" altLang="tr-TR" sz="2000" dirty="0"/>
              <a:t>Liste Sıralama</a:t>
            </a:r>
          </a:p>
        </p:txBody>
      </p:sp>
      <p:sp>
        <p:nvSpPr>
          <p:cNvPr id="67593" name="TextBox 3">
            <a:extLst>
              <a:ext uri="{FF2B5EF4-FFF2-40B4-BE49-F238E27FC236}">
                <a16:creationId xmlns:a16="http://schemas.microsoft.com/office/drawing/2014/main" id="{567679DF-46FA-4888-813E-AA4C91B80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79788" y="5392738"/>
            <a:ext cx="914400" cy="27781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r-TR" altLang="tr-TR" sz="1200" dirty="0"/>
          </a:p>
        </p:txBody>
      </p:sp>
      <p:sp>
        <p:nvSpPr>
          <p:cNvPr id="67594" name="TextBox 3">
            <a:extLst>
              <a:ext uri="{FF2B5EF4-FFF2-40B4-BE49-F238E27FC236}">
                <a16:creationId xmlns:a16="http://schemas.microsoft.com/office/drawing/2014/main" id="{365E4FFD-5311-40A7-8EB1-4AD731FD65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92488" y="5486400"/>
            <a:ext cx="9144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endParaRPr lang="tr-TR" altLang="tr-TR" sz="1200" dirty="0"/>
          </a:p>
        </p:txBody>
      </p:sp>
      <p:sp>
        <p:nvSpPr>
          <p:cNvPr id="67595" name="TextBox 3">
            <a:extLst>
              <a:ext uri="{FF2B5EF4-FFF2-40B4-BE49-F238E27FC236}">
                <a16:creationId xmlns:a16="http://schemas.microsoft.com/office/drawing/2014/main" id="{7ED8D188-8FE6-4ACE-8DA6-63525C606C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30575" y="5257800"/>
            <a:ext cx="10668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Karşılaştır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400" dirty="0"/>
              <a:t>ve Değiştir</a:t>
            </a:r>
          </a:p>
        </p:txBody>
      </p:sp>
      <p:sp>
        <p:nvSpPr>
          <p:cNvPr id="67596" name="TextBox 3">
            <a:extLst>
              <a:ext uri="{FF2B5EF4-FFF2-40B4-BE49-F238E27FC236}">
                <a16:creationId xmlns:a16="http://schemas.microsoft.com/office/drawing/2014/main" id="{1357450B-8FAC-42F7-B2AD-ACA51C919A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76600" y="6383338"/>
            <a:ext cx="1143000" cy="2762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200" dirty="0"/>
              <a:t>Küçük  Büyük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2B0A8C8-71B5-421F-8338-400C3B7DB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59</a:t>
            </a:fld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C6DD9-CD5E-4A8E-A547-FDA697B4E1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altLang="tr-TR" dirty="0">
                <a:cs typeface="Arial" charset="0"/>
              </a:rPr>
              <a:t>Mesaj-Geçmeli Karşılaştır ve Değiştir</a:t>
            </a:r>
            <a:endParaRPr 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F64E64B-37E9-4012-B022-1D421B513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</a:t>
            </a:fld>
            <a:endParaRPr lang="tr-TR" dirty="0"/>
          </a:p>
        </p:txBody>
      </p:sp>
      <p:sp>
        <p:nvSpPr>
          <p:cNvPr id="20483" name="Content Placeholder 2">
            <a:extLst>
              <a:ext uri="{FF2B5EF4-FFF2-40B4-BE49-F238E27FC236}">
                <a16:creationId xmlns:a16="http://schemas.microsoft.com/office/drawing/2014/main" id="{5BF1745E-12B4-41EF-80B6-214AC0CA4BA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tr-TR" altLang="tr-TR" b="1" dirty="0">
                <a:cs typeface="Arial" panose="020B0604020202020204" pitchFamily="34" charset="0"/>
              </a:rPr>
              <a:t>Sürüm 1:</a:t>
            </a:r>
            <a:endParaRPr lang="en-US" altLang="tr-TR" b="1" dirty="0">
              <a:cs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</a:pPr>
            <a:r>
              <a:rPr lang="en-US" altLang="tr-TR" i="1" dirty="0">
                <a:cs typeface="Arial" panose="020B0604020202020204" pitchFamily="34" charset="0"/>
              </a:rPr>
              <a:t>P</a:t>
            </a:r>
            <a:r>
              <a:rPr lang="en-US" altLang="tr-TR" baseline="-25000" dirty="0">
                <a:cs typeface="Arial" panose="020B0604020202020204" pitchFamily="34" charset="0"/>
              </a:rPr>
              <a:t>1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en-US" altLang="tr-TR" i="1" dirty="0">
                <a:cs typeface="Arial" panose="020B0604020202020204" pitchFamily="34" charset="0"/>
              </a:rPr>
              <a:t>A </a:t>
            </a:r>
            <a:r>
              <a:rPr lang="tr-TR" altLang="tr-TR" dirty="0">
                <a:cs typeface="Arial" panose="020B0604020202020204" pitchFamily="34" charset="0"/>
              </a:rPr>
              <a:t>verisini karşılaştırsın diye </a:t>
            </a:r>
            <a:r>
              <a:rPr lang="en-US" altLang="tr-TR" i="1" dirty="0">
                <a:cs typeface="Arial" panose="020B0604020202020204" pitchFamily="34" charset="0"/>
              </a:rPr>
              <a:t>P</a:t>
            </a:r>
            <a:r>
              <a:rPr lang="en-US" altLang="tr-TR" baseline="-25000" dirty="0">
                <a:cs typeface="Arial" panose="020B0604020202020204" pitchFamily="34" charset="0"/>
              </a:rPr>
              <a:t>2</a:t>
            </a:r>
            <a:r>
              <a:rPr lang="tr-TR" altLang="tr-TR" dirty="0">
                <a:cs typeface="Arial" panose="020B0604020202020204" pitchFamily="34" charset="0"/>
              </a:rPr>
              <a:t> 'ye yollar.</a:t>
            </a:r>
          </a:p>
          <a:p>
            <a:pPr lvl="1" algn="just"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Eğer A&gt;B ise </a:t>
            </a:r>
            <a:r>
              <a:rPr lang="en-US" altLang="tr-TR" i="1" dirty="0">
                <a:cs typeface="Arial" panose="020B0604020202020204" pitchFamily="34" charset="0"/>
              </a:rPr>
              <a:t>P</a:t>
            </a:r>
            <a:r>
              <a:rPr lang="en-US" altLang="tr-TR" baseline="-25000" dirty="0">
                <a:cs typeface="Arial" panose="020B0604020202020204" pitchFamily="34" charset="0"/>
              </a:rPr>
              <a:t>2</a:t>
            </a:r>
            <a:r>
              <a:rPr lang="tr-TR" altLang="tr-TR" dirty="0">
                <a:cs typeface="Arial" panose="020B0604020202020204" pitchFamily="34" charset="0"/>
              </a:rPr>
              <a:t> </a:t>
            </a:r>
            <a:r>
              <a:rPr lang="tr-TR" altLang="tr-TR" i="1" dirty="0">
                <a:cs typeface="Arial" panose="020B0604020202020204" pitchFamily="34" charset="0"/>
              </a:rPr>
              <a:t>B</a:t>
            </a:r>
            <a:r>
              <a:rPr lang="tr-TR" altLang="tr-TR" dirty="0">
                <a:cs typeface="Arial" panose="020B0604020202020204" pitchFamily="34" charset="0"/>
              </a:rPr>
              <a:t> verisini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en-US" altLang="tr-TR" i="1" dirty="0">
                <a:cs typeface="Arial" panose="020B0604020202020204" pitchFamily="34" charset="0"/>
              </a:rPr>
              <a:t>P</a:t>
            </a:r>
            <a:r>
              <a:rPr lang="en-US" altLang="tr-TR" baseline="-25000" dirty="0">
                <a:cs typeface="Arial" panose="020B0604020202020204" pitchFamily="34" charset="0"/>
              </a:rPr>
              <a:t>1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'e yollar, A'yı tutar, tersi ise A'yı geri yollar B'yi tutar</a:t>
            </a:r>
            <a:r>
              <a:rPr lang="en-US" altLang="tr-TR" dirty="0">
                <a:cs typeface="Arial" panose="020B0604020202020204" pitchFamily="34" charset="0"/>
              </a:rPr>
              <a:t>:</a:t>
            </a:r>
          </a:p>
          <a:p>
            <a:pPr algn="just"/>
            <a:endParaRPr lang="tr-TR" altLang="tr-TR" dirty="0"/>
          </a:p>
        </p:txBody>
      </p:sp>
      <p:pic>
        <p:nvPicPr>
          <p:cNvPr id="20485" name="Picture 5">
            <a:extLst>
              <a:ext uri="{FF2B5EF4-FFF2-40B4-BE49-F238E27FC236}">
                <a16:creationId xmlns:a16="http://schemas.microsoft.com/office/drawing/2014/main" id="{1A10B221-BED0-4F7E-8014-60F62066F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338" y="3429000"/>
            <a:ext cx="8755062" cy="2982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TextBox 3">
            <a:extLst>
              <a:ext uri="{FF2B5EF4-FFF2-40B4-BE49-F238E27FC236}">
                <a16:creationId xmlns:a16="http://schemas.microsoft.com/office/drawing/2014/main" id="{3D172866-ED0C-46B4-819B-36721960E8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7400" y="3500438"/>
            <a:ext cx="22860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400" dirty="0"/>
              <a:t>    </a:t>
            </a:r>
          </a:p>
        </p:txBody>
      </p:sp>
      <p:sp>
        <p:nvSpPr>
          <p:cNvPr id="20487" name="TextBox 7">
            <a:extLst>
              <a:ext uri="{FF2B5EF4-FFF2-40B4-BE49-F238E27FC236}">
                <a16:creationId xmlns:a16="http://schemas.microsoft.com/office/drawing/2014/main" id="{6D4BFE2F-48D9-480F-9A77-84294C65B2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29200" y="5715000"/>
            <a:ext cx="1371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Karşılaştır</a:t>
            </a:r>
          </a:p>
        </p:txBody>
      </p:sp>
      <p:sp>
        <p:nvSpPr>
          <p:cNvPr id="20488" name="TextBox 8">
            <a:extLst>
              <a:ext uri="{FF2B5EF4-FFF2-40B4-BE49-F238E27FC236}">
                <a16:creationId xmlns:a16="http://schemas.microsoft.com/office/drawing/2014/main" id="{71B21DD7-05A2-4BB1-8642-3CF3AFE26FD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10400" y="4473575"/>
            <a:ext cx="20574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Hangisi büyükse onu tutar :</a:t>
            </a:r>
          </a:p>
        </p:txBody>
      </p:sp>
      <p:sp>
        <p:nvSpPr>
          <p:cNvPr id="20489" name="TextBox 9">
            <a:extLst>
              <a:ext uri="{FF2B5EF4-FFF2-40B4-BE49-F238E27FC236}">
                <a16:creationId xmlns:a16="http://schemas.microsoft.com/office/drawing/2014/main" id="{09B45B13-9F20-4455-B8F4-C20AFF61D7C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4600" y="5768975"/>
            <a:ext cx="2057400" cy="7080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Hangisi küçükse onu yollar.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76D61-9F66-43DB-84A6-50E7995C9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Fazlar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1A543D-1C42-41A5-B04C-D8B34BAF08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60</a:t>
            </a:fld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816E8-2720-4082-8108-5089F59381B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sz="2400" dirty="0">
                <a:cs typeface="Arial" charset="0"/>
              </a:rPr>
              <a:t>8 sayı için üç faza bölünen 6 adım vardır:</a:t>
            </a:r>
            <a:endParaRPr lang="en-US" sz="2400" dirty="0">
              <a:cs typeface="Arial" charset="0"/>
            </a:endParaRPr>
          </a:p>
          <a:p>
            <a:pPr lvl="1">
              <a:defRPr/>
            </a:pPr>
            <a:r>
              <a:rPr lang="tr-TR" b="1" dirty="0">
                <a:solidFill>
                  <a:srgbClr val="0070C0"/>
                </a:solidFill>
                <a:cs typeface="Arial" charset="0"/>
              </a:rPr>
              <a:t>Faz</a:t>
            </a:r>
            <a:r>
              <a:rPr lang="en-US" b="1" dirty="0">
                <a:solidFill>
                  <a:srgbClr val="0070C0"/>
                </a:solidFill>
                <a:cs typeface="Arial" charset="0"/>
              </a:rPr>
              <a:t> 1 (</a:t>
            </a:r>
            <a:r>
              <a:rPr lang="tr-TR" b="1" dirty="0">
                <a:solidFill>
                  <a:srgbClr val="0070C0"/>
                </a:solidFill>
                <a:cs typeface="Arial" charset="0"/>
              </a:rPr>
              <a:t>Adım</a:t>
            </a:r>
            <a:r>
              <a:rPr lang="en-US" b="1" dirty="0">
                <a:solidFill>
                  <a:srgbClr val="0070C0"/>
                </a:solidFill>
                <a:cs typeface="Arial" charset="0"/>
              </a:rPr>
              <a:t> 1)	</a:t>
            </a:r>
            <a:endParaRPr lang="tr-TR" b="1" dirty="0">
              <a:solidFill>
                <a:srgbClr val="0070C0"/>
              </a:solidFill>
              <a:cs typeface="Arial" charset="0"/>
            </a:endParaRPr>
          </a:p>
          <a:p>
            <a:pPr marL="274320" lvl="1" indent="0">
              <a:buNone/>
              <a:defRPr/>
            </a:pPr>
            <a:r>
              <a:rPr lang="tr-TR" dirty="0">
                <a:cs typeface="Arial" charset="0"/>
              </a:rPr>
              <a:t>		Sayıların karşılaştırma değiştirme işlemi</a:t>
            </a:r>
            <a:r>
              <a:rPr lang="en-US" dirty="0">
                <a:cs typeface="Arial" charset="0"/>
              </a:rPr>
              <a:t> </a:t>
            </a:r>
            <a:r>
              <a:rPr lang="tr-TR" dirty="0">
                <a:cs typeface="Arial" charset="0"/>
              </a:rPr>
              <a:t>		artan ve azalan</a:t>
            </a:r>
            <a:r>
              <a:rPr lang="en-US" dirty="0">
                <a:cs typeface="Arial" charset="0"/>
              </a:rPr>
              <a:t> 4</a:t>
            </a:r>
            <a:r>
              <a:rPr lang="tr-TR" dirty="0">
                <a:cs typeface="Arial" charset="0"/>
              </a:rPr>
              <a:t>'lü</a:t>
            </a:r>
            <a:r>
              <a:rPr lang="en-US" dirty="0">
                <a:cs typeface="Arial" charset="0"/>
              </a:rPr>
              <a:t> bitonic </a:t>
            </a:r>
            <a:r>
              <a:rPr lang="tr-TR" dirty="0">
                <a:cs typeface="Arial" charset="0"/>
              </a:rPr>
              <a:t>seriler oluşturur</a:t>
            </a:r>
            <a:r>
              <a:rPr lang="en-US" dirty="0">
                <a:cs typeface="Arial" charset="0"/>
              </a:rPr>
              <a:t>.</a:t>
            </a:r>
          </a:p>
          <a:p>
            <a:pPr lvl="1">
              <a:defRPr/>
            </a:pPr>
            <a:r>
              <a:rPr lang="tr-TR" b="1" dirty="0">
                <a:solidFill>
                  <a:srgbClr val="0070C0"/>
                </a:solidFill>
                <a:cs typeface="Arial" charset="0"/>
              </a:rPr>
              <a:t>Faz</a:t>
            </a:r>
            <a:r>
              <a:rPr lang="en-US" b="1" dirty="0">
                <a:solidFill>
                  <a:srgbClr val="0070C0"/>
                </a:solidFill>
                <a:cs typeface="Arial" charset="0"/>
              </a:rPr>
              <a:t> 2 (</a:t>
            </a:r>
            <a:r>
              <a:rPr lang="tr-TR" b="1" dirty="0">
                <a:solidFill>
                  <a:srgbClr val="0070C0"/>
                </a:solidFill>
                <a:cs typeface="Arial" charset="0"/>
              </a:rPr>
              <a:t>Adım</a:t>
            </a:r>
            <a:r>
              <a:rPr lang="en-US" b="1" dirty="0">
                <a:solidFill>
                  <a:srgbClr val="0070C0"/>
                </a:solidFill>
                <a:cs typeface="Arial" charset="0"/>
              </a:rPr>
              <a:t> 2/3)</a:t>
            </a:r>
            <a:r>
              <a:rPr lang="tr-TR" b="1" dirty="0">
                <a:solidFill>
                  <a:srgbClr val="0070C0"/>
                </a:solidFill>
                <a:cs typeface="Arial" charset="0"/>
              </a:rPr>
              <a:t>	</a:t>
            </a:r>
          </a:p>
          <a:p>
            <a:pPr marL="274320" lvl="1" indent="0">
              <a:buNone/>
              <a:defRPr/>
            </a:pPr>
            <a:r>
              <a:rPr lang="tr-TR" dirty="0">
                <a:cs typeface="Arial" charset="0"/>
              </a:rPr>
              <a:t>		Her</a:t>
            </a:r>
            <a:r>
              <a:rPr lang="en-US" dirty="0">
                <a:cs typeface="Arial" charset="0"/>
              </a:rPr>
              <a:t> 4</a:t>
            </a:r>
            <a:r>
              <a:rPr lang="tr-TR" dirty="0">
                <a:cs typeface="Arial" charset="0"/>
              </a:rPr>
              <a:t>'lü</a:t>
            </a:r>
            <a:r>
              <a:rPr lang="en-US" dirty="0">
                <a:cs typeface="Arial" charset="0"/>
              </a:rPr>
              <a:t> bitonic </a:t>
            </a:r>
            <a:r>
              <a:rPr lang="tr-TR" dirty="0">
                <a:cs typeface="Arial" charset="0"/>
              </a:rPr>
              <a:t>seri</a:t>
            </a:r>
            <a:r>
              <a:rPr lang="en-US" dirty="0">
                <a:cs typeface="Arial" charset="0"/>
              </a:rPr>
              <a:t> (</a:t>
            </a:r>
            <a:r>
              <a:rPr lang="tr-TR" dirty="0">
                <a:cs typeface="Arial" charset="0"/>
              </a:rPr>
              <a:t>farklı yönlerdeki</a:t>
            </a:r>
            <a:r>
              <a:rPr lang="en-US" dirty="0">
                <a:cs typeface="Arial" charset="0"/>
              </a:rPr>
              <a:t>) </a:t>
            </a:r>
            <a:r>
              <a:rPr lang="tr-TR" dirty="0">
                <a:cs typeface="Arial" charset="0"/>
              </a:rPr>
              <a:t>			sıralanır ve</a:t>
            </a:r>
            <a:r>
              <a:rPr lang="en-US" dirty="0">
                <a:cs typeface="Arial" charset="0"/>
              </a:rPr>
              <a:t> 8</a:t>
            </a:r>
            <a:r>
              <a:rPr lang="tr-TR" dirty="0">
                <a:cs typeface="Arial" charset="0"/>
              </a:rPr>
              <a:t>'li</a:t>
            </a:r>
            <a:r>
              <a:rPr lang="en-US" dirty="0">
                <a:cs typeface="Arial" charset="0"/>
              </a:rPr>
              <a:t> bitonic </a:t>
            </a:r>
            <a:r>
              <a:rPr lang="tr-TR" dirty="0">
                <a:cs typeface="Arial" charset="0"/>
              </a:rPr>
              <a:t>seride birleştirilir</a:t>
            </a:r>
            <a:r>
              <a:rPr lang="en-US" dirty="0">
                <a:cs typeface="Arial" charset="0"/>
              </a:rPr>
              <a:t>.</a:t>
            </a:r>
          </a:p>
          <a:p>
            <a:pPr lvl="1">
              <a:defRPr/>
            </a:pPr>
            <a:r>
              <a:rPr lang="tr-TR" b="1" dirty="0">
                <a:solidFill>
                  <a:srgbClr val="0070C0"/>
                </a:solidFill>
                <a:cs typeface="Arial" charset="0"/>
              </a:rPr>
              <a:t>Faz</a:t>
            </a:r>
            <a:r>
              <a:rPr lang="en-US" b="1" dirty="0">
                <a:solidFill>
                  <a:srgbClr val="0070C0"/>
                </a:solidFill>
                <a:cs typeface="Arial" charset="0"/>
              </a:rPr>
              <a:t> 3 (</a:t>
            </a:r>
            <a:r>
              <a:rPr lang="tr-TR" b="1" dirty="0">
                <a:solidFill>
                  <a:srgbClr val="0070C0"/>
                </a:solidFill>
                <a:cs typeface="Arial" charset="0"/>
              </a:rPr>
              <a:t>Adım</a:t>
            </a:r>
            <a:r>
              <a:rPr lang="en-US" b="1" dirty="0">
                <a:solidFill>
                  <a:srgbClr val="0070C0"/>
                </a:solidFill>
                <a:cs typeface="Arial" charset="0"/>
              </a:rPr>
              <a:t> 4/5/6)</a:t>
            </a:r>
            <a:r>
              <a:rPr lang="tr-TR" dirty="0">
                <a:cs typeface="Arial" charset="0"/>
              </a:rPr>
              <a:t>	</a:t>
            </a:r>
          </a:p>
          <a:p>
            <a:pPr marL="274320" lvl="1" indent="0">
              <a:buNone/>
              <a:defRPr/>
            </a:pPr>
            <a:r>
              <a:rPr lang="tr-TR" dirty="0">
                <a:cs typeface="Arial" charset="0"/>
              </a:rPr>
              <a:t>		</a:t>
            </a:r>
            <a:r>
              <a:rPr lang="en-US" dirty="0">
                <a:cs typeface="Arial" charset="0"/>
              </a:rPr>
              <a:t>8</a:t>
            </a:r>
            <a:r>
              <a:rPr lang="tr-TR" dirty="0">
                <a:cs typeface="Arial" charset="0"/>
              </a:rPr>
              <a:t>'li</a:t>
            </a:r>
            <a:r>
              <a:rPr lang="en-US" dirty="0">
                <a:cs typeface="Arial" charset="0"/>
              </a:rPr>
              <a:t> bitonic </a:t>
            </a:r>
            <a:r>
              <a:rPr lang="tr-TR" dirty="0">
                <a:cs typeface="Arial" charset="0"/>
              </a:rPr>
              <a:t>seri sıralanır</a:t>
            </a:r>
            <a:r>
              <a:rPr lang="en-US" dirty="0">
                <a:cs typeface="Arial" charset="0"/>
              </a:rPr>
              <a:t>.</a:t>
            </a:r>
          </a:p>
          <a:p>
            <a:pPr>
              <a:defRPr/>
            </a:pPr>
            <a:endParaRPr lang="tr-TR" sz="2400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E95E9F-04E8-4491-AAEA-1024632E0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Adım Sayısı</a:t>
            </a:r>
          </a:p>
        </p:txBody>
      </p:sp>
      <p:sp>
        <p:nvSpPr>
          <p:cNvPr id="69635" name="Content Placeholder 2">
            <a:extLst>
              <a:ext uri="{FF2B5EF4-FFF2-40B4-BE49-F238E27FC236}">
                <a16:creationId xmlns:a16="http://schemas.microsoft.com/office/drawing/2014/main" id="{BD415BDE-E1A2-4038-B373-3C71E57780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Genelde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en-US" altLang="tr-TR" i="1" dirty="0">
                <a:cs typeface="Arial" panose="020B0604020202020204" pitchFamily="34" charset="0"/>
              </a:rPr>
              <a:t>n </a:t>
            </a:r>
            <a:r>
              <a:rPr lang="en-US" altLang="tr-TR" dirty="0">
                <a:cs typeface="Arial" panose="020B0604020202020204" pitchFamily="34" charset="0"/>
              </a:rPr>
              <a:t>= 2</a:t>
            </a:r>
            <a:r>
              <a:rPr lang="en-US" altLang="tr-TR" i="1" baseline="30000" dirty="0">
                <a:cs typeface="Arial" panose="020B0604020202020204" pitchFamily="34" charset="0"/>
              </a:rPr>
              <a:t>k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ise her biri</a:t>
            </a:r>
            <a:r>
              <a:rPr lang="en-US" altLang="tr-TR" dirty="0">
                <a:cs typeface="Arial" panose="020B0604020202020204" pitchFamily="34" charset="0"/>
              </a:rPr>
              <a:t> 1, 2, 3, …, </a:t>
            </a:r>
            <a:r>
              <a:rPr lang="en-US" altLang="tr-TR" i="1" dirty="0">
                <a:cs typeface="Arial" panose="020B0604020202020204" pitchFamily="34" charset="0"/>
              </a:rPr>
              <a:t>k </a:t>
            </a:r>
            <a:r>
              <a:rPr lang="tr-TR" altLang="tr-TR" dirty="0">
                <a:cs typeface="Arial" panose="020B0604020202020204" pitchFamily="34" charset="0"/>
              </a:rPr>
              <a:t>adım olan </a:t>
            </a:r>
            <a:r>
              <a:rPr lang="en-US" altLang="tr-TR" i="1" dirty="0">
                <a:cs typeface="Arial" panose="020B0604020202020204" pitchFamily="34" charset="0"/>
              </a:rPr>
              <a:t>k </a:t>
            </a:r>
            <a:r>
              <a:rPr lang="tr-TR" altLang="tr-TR" dirty="0">
                <a:cs typeface="Arial" panose="020B0604020202020204" pitchFamily="34" charset="0"/>
              </a:rPr>
              <a:t>faz vardır</a:t>
            </a:r>
            <a:r>
              <a:rPr lang="en-US" altLang="tr-TR" dirty="0">
                <a:cs typeface="Arial" panose="020B0604020202020204" pitchFamily="34" charset="0"/>
              </a:rPr>
              <a:t>. </a:t>
            </a:r>
            <a:r>
              <a:rPr lang="tr-TR" altLang="tr-TR" dirty="0">
                <a:cs typeface="Arial" panose="020B0604020202020204" pitchFamily="34" charset="0"/>
              </a:rPr>
              <a:t>Adım sayısı her seferinde bir artar. Bu durumda adım sayısı</a:t>
            </a:r>
            <a:r>
              <a:rPr lang="en-US" altLang="tr-TR" dirty="0">
                <a:cs typeface="Arial" panose="020B0604020202020204" pitchFamily="34" charset="0"/>
              </a:rPr>
              <a:t>:</a:t>
            </a:r>
          </a:p>
          <a:p>
            <a:endParaRPr lang="tr-TR" altLang="tr-TR" dirty="0"/>
          </a:p>
        </p:txBody>
      </p:sp>
      <p:pic>
        <p:nvPicPr>
          <p:cNvPr id="69637" name="Picture 5">
            <a:extLst>
              <a:ext uri="{FF2B5EF4-FFF2-40B4-BE49-F238E27FC236}">
                <a16:creationId xmlns:a16="http://schemas.microsoft.com/office/drawing/2014/main" id="{3DA2EBE3-478B-4156-A841-A53750CEC0C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924944"/>
            <a:ext cx="8991600" cy="1403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8" name="TextBox 3">
            <a:extLst>
              <a:ext uri="{FF2B5EF4-FFF2-40B4-BE49-F238E27FC236}">
                <a16:creationId xmlns:a16="http://schemas.microsoft.com/office/drawing/2014/main" id="{9DB5F6BA-B205-453A-8105-954133747BA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355157"/>
            <a:ext cx="16002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r>
              <a:rPr lang="tr-TR" altLang="tr-TR" sz="2400" dirty="0"/>
              <a:t>Adımlar =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5ECB35F-216B-49AA-94BC-DA733F59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61</a:t>
            </a:fld>
            <a:endParaRPr lang="tr-TR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F7E3-F160-4EE9-9053-D4D17D0DE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Hangisini Seçmeli?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2C9C3-0E3E-4723-9164-B8B9BAFCE8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defRPr/>
            </a:pPr>
            <a:r>
              <a:rPr lang="tr-TR" sz="2800" i="1" dirty="0">
                <a:cs typeface="Arial" charset="0"/>
              </a:rPr>
              <a:t>n </a:t>
            </a:r>
            <a:r>
              <a:rPr lang="tr-TR" sz="2800" dirty="0">
                <a:cs typeface="Arial" charset="0"/>
              </a:rPr>
              <a:t>işlemci kullanıldığında zaman karmaşıklığı:</a:t>
            </a:r>
            <a:endParaRPr lang="en-US" sz="2800" dirty="0">
              <a:cs typeface="Arial" charset="0"/>
            </a:endParaRPr>
          </a:p>
          <a:p>
            <a:pPr marL="577850" lvl="1" indent="-177800">
              <a:defRPr/>
            </a:pP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Odd-even transposition sort - O(n)</a:t>
            </a:r>
            <a:endParaRPr lang="en-US" b="1" dirty="0">
              <a:solidFill>
                <a:srgbClr val="FF0000"/>
              </a:solidFill>
              <a:cs typeface="Arial" charset="0"/>
            </a:endParaRPr>
          </a:p>
          <a:p>
            <a:pPr marL="577850" lvl="1" indent="-177800">
              <a:defRPr/>
            </a:pPr>
            <a:r>
              <a:rPr lang="tr-TR" sz="2400" b="1" dirty="0">
                <a:solidFill>
                  <a:srgbClr val="0070C0"/>
                </a:solidFill>
                <a:cs typeface="Arial" charset="0"/>
              </a:rPr>
              <a:t>Paralel</a:t>
            </a:r>
            <a:r>
              <a:rPr lang="en-US" sz="2400" b="1" dirty="0">
                <a:solidFill>
                  <a:srgbClr val="0070C0"/>
                </a:solidFill>
                <a:cs typeface="Arial" charset="0"/>
              </a:rPr>
              <a:t> mergesort - O(n) </a:t>
            </a:r>
            <a:r>
              <a:rPr lang="tr-TR" sz="2400" b="1" dirty="0">
                <a:solidFill>
                  <a:srgbClr val="0070C0"/>
                </a:solidFill>
                <a:cs typeface="Arial" charset="0"/>
              </a:rPr>
              <a:t>fakat dengesiz işlemci yükü ve iletişim var.</a:t>
            </a:r>
            <a:endParaRPr lang="en-US" b="1" dirty="0">
              <a:solidFill>
                <a:srgbClr val="0070C0"/>
              </a:solidFill>
              <a:cs typeface="Arial" charset="0"/>
            </a:endParaRPr>
          </a:p>
          <a:p>
            <a:pPr marL="577850" lvl="1" indent="-177800">
              <a:defRPr/>
            </a:pPr>
            <a:r>
              <a:rPr lang="tr-TR" sz="2400" b="1" dirty="0">
                <a:solidFill>
                  <a:srgbClr val="FF0000"/>
                </a:solidFill>
                <a:cs typeface="Arial" charset="0"/>
              </a:rPr>
              <a:t>Paralel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 quicksort - O(n) </a:t>
            </a:r>
            <a:r>
              <a:rPr lang="tr-TR" sz="2400" b="1" dirty="0">
                <a:solidFill>
                  <a:srgbClr val="FF0000"/>
                </a:solidFill>
                <a:cs typeface="Arial" charset="0"/>
              </a:rPr>
              <a:t>fakat dengesiz işlemci yükü ve iletişim var,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tr-TR" sz="2400" b="1" dirty="0">
                <a:solidFill>
                  <a:srgbClr val="FF0000"/>
                </a:solidFill>
                <a:cs typeface="Arial" charset="0"/>
              </a:rPr>
              <a:t>bu yüzden 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O(n</a:t>
            </a:r>
            <a:r>
              <a:rPr lang="en-US" sz="2400" b="1" baseline="30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sz="2400" b="1" dirty="0">
                <a:solidFill>
                  <a:srgbClr val="FF0000"/>
                </a:solidFill>
                <a:cs typeface="Arial" charset="0"/>
              </a:rPr>
              <a:t>)</a:t>
            </a:r>
            <a:r>
              <a:rPr lang="tr-TR" sz="2400" b="1" dirty="0">
                <a:solidFill>
                  <a:srgbClr val="FF0000"/>
                </a:solidFill>
                <a:cs typeface="Arial" charset="0"/>
              </a:rPr>
              <a:t> 'de olabiliyor.</a:t>
            </a:r>
            <a:endParaRPr lang="en-US" b="1" dirty="0">
              <a:solidFill>
                <a:srgbClr val="FF0000"/>
              </a:solidFill>
              <a:cs typeface="Arial" charset="0"/>
            </a:endParaRPr>
          </a:p>
          <a:p>
            <a:pPr marL="577850" lvl="1" indent="-177800">
              <a:defRPr/>
            </a:pPr>
            <a:r>
              <a:rPr lang="en-US" sz="2400" b="1" dirty="0">
                <a:solidFill>
                  <a:srgbClr val="0070C0"/>
                </a:solidFill>
                <a:cs typeface="Arial" charset="0"/>
              </a:rPr>
              <a:t>Odd-even Mergesort </a:t>
            </a:r>
            <a:r>
              <a:rPr lang="tr-TR" sz="2400" b="1" dirty="0">
                <a:solidFill>
                  <a:srgbClr val="0070C0"/>
                </a:solidFill>
                <a:cs typeface="Arial" charset="0"/>
              </a:rPr>
              <a:t>ve</a:t>
            </a:r>
            <a:r>
              <a:rPr lang="en-US" sz="2400" b="1" dirty="0">
                <a:solidFill>
                  <a:srgbClr val="0070C0"/>
                </a:solidFill>
                <a:cs typeface="Arial" charset="0"/>
              </a:rPr>
              <a:t> Bitonic Mergesort O(log</a:t>
            </a:r>
            <a:r>
              <a:rPr lang="en-US" sz="2400" b="1" baseline="30000" dirty="0">
                <a:solidFill>
                  <a:srgbClr val="0070C0"/>
                </a:solidFill>
                <a:cs typeface="Arial" charset="0"/>
              </a:rPr>
              <a:t>2</a:t>
            </a:r>
            <a:r>
              <a:rPr lang="en-US" sz="2400" b="1" dirty="0">
                <a:solidFill>
                  <a:srgbClr val="0070C0"/>
                </a:solidFill>
                <a:cs typeface="Arial" charset="0"/>
              </a:rPr>
              <a:t>n)</a:t>
            </a:r>
            <a:endParaRPr lang="en-US" b="1" dirty="0">
              <a:solidFill>
                <a:srgbClr val="0070C0"/>
              </a:solidFill>
              <a:cs typeface="Arial" charset="0"/>
            </a:endParaRPr>
          </a:p>
          <a:p>
            <a:pPr>
              <a:defRPr/>
            </a:pPr>
            <a:r>
              <a:rPr lang="tr-TR" sz="2800" dirty="0">
                <a:cs typeface="Arial" charset="0"/>
              </a:rPr>
              <a:t>Bu sebeple b</a:t>
            </a:r>
            <a:r>
              <a:rPr lang="en-US" sz="2800" dirty="0">
                <a:cs typeface="Arial" charset="0"/>
              </a:rPr>
              <a:t>itonic mergesort </a:t>
            </a:r>
            <a:r>
              <a:rPr lang="tr-TR" sz="2800" dirty="0">
                <a:cs typeface="Arial" charset="0"/>
              </a:rPr>
              <a:t>paralel sıralama için çok tercih ediliyor</a:t>
            </a:r>
            <a:r>
              <a:rPr lang="en-US" sz="2800" dirty="0">
                <a:cs typeface="Arial" charset="0"/>
              </a:rPr>
              <a:t>.</a:t>
            </a:r>
            <a:endParaRPr lang="tr-TR" sz="2800" dirty="0">
              <a:cs typeface="Arial" charset="0"/>
            </a:endParaRPr>
          </a:p>
          <a:p>
            <a:pPr lvl="1">
              <a:defRPr/>
            </a:pPr>
            <a:r>
              <a:rPr lang="en-US" sz="2400" dirty="0">
                <a:cs typeface="Arial" charset="0"/>
              </a:rPr>
              <a:t>O(log</a:t>
            </a:r>
            <a:r>
              <a:rPr lang="en-US" sz="2400" baseline="30000" dirty="0">
                <a:cs typeface="Arial" charset="0"/>
              </a:rPr>
              <a:t>2</a:t>
            </a:r>
            <a:r>
              <a:rPr lang="en-US" sz="2400" dirty="0">
                <a:cs typeface="Arial" charset="0"/>
              </a:rPr>
              <a:t>n)</a:t>
            </a:r>
            <a:r>
              <a:rPr lang="tr-TR" sz="2400" dirty="0">
                <a:cs typeface="Arial" charset="0"/>
              </a:rPr>
              <a:t> &lt;&lt; O(n) : 65536 sayı için 16</a:t>
            </a:r>
            <a:r>
              <a:rPr lang="tr-TR" sz="2400" baseline="30000" dirty="0">
                <a:cs typeface="Arial" charset="0"/>
              </a:rPr>
              <a:t>2</a:t>
            </a:r>
            <a:r>
              <a:rPr lang="tr-TR" sz="2400" dirty="0">
                <a:cs typeface="Arial" charset="0"/>
              </a:rPr>
              <a:t> = 256.</a:t>
            </a:r>
            <a:endParaRPr lang="en-US" sz="2400" dirty="0">
              <a:cs typeface="Arial" charset="0"/>
            </a:endParaRPr>
          </a:p>
          <a:p>
            <a:pPr>
              <a:defRPr/>
            </a:pPr>
            <a:endParaRPr lang="tr-TR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D1BE1A-2445-4874-8C65-510C3F8305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62</a:t>
            </a:fld>
            <a:endParaRPr lang="tr-TR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B8C46B42-32B0-44E8-BBDF-89B17A588BD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Özel Ağlarda Sıralama</a:t>
            </a:r>
          </a:p>
        </p:txBody>
      </p:sp>
      <p:sp>
        <p:nvSpPr>
          <p:cNvPr id="71683" name="Subtitle 3">
            <a:extLst>
              <a:ext uri="{FF2B5EF4-FFF2-40B4-BE49-F238E27FC236}">
                <a16:creationId xmlns:a16="http://schemas.microsoft.com/office/drawing/2014/main" id="{169B4A4D-FFCD-40B7-898C-7DC4DDE752F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altLang="tr-TR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A043820-0424-4D82-987B-118362E3E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63</a:t>
            </a:fld>
            <a:endParaRPr lang="tr-TR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586C03-0730-4886-B885-BE34E8A4F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dirty="0"/>
              <a:t>Özel Ağlarda Sıralama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C66D445-A6F6-4F53-BFBC-06AA8979F5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64</a:t>
            </a:fld>
            <a:endParaRPr lang="tr-TR" dirty="0"/>
          </a:p>
        </p:txBody>
      </p:sp>
      <p:sp>
        <p:nvSpPr>
          <p:cNvPr id="72707" name="Content Placeholder 2">
            <a:extLst>
              <a:ext uri="{FF2B5EF4-FFF2-40B4-BE49-F238E27FC236}">
                <a16:creationId xmlns:a16="http://schemas.microsoft.com/office/drawing/2014/main" id="{7F38DC31-E5D3-4CD7-AF5E-CEF15815B6B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Bu algoritmalar paralel bilgisayarların iç bağlantı ağının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(</a:t>
            </a:r>
            <a:r>
              <a:rPr lang="en-US" altLang="tr-TR" sz="2400" dirty="0">
                <a:cs typeface="Arial" panose="020B0604020202020204" pitchFamily="34" charset="0"/>
              </a:rPr>
              <a:t>interconnection network</a:t>
            </a:r>
            <a:r>
              <a:rPr lang="tr-TR" altLang="tr-TR" sz="2400" dirty="0">
                <a:cs typeface="Arial" panose="020B0604020202020204" pitchFamily="34" charset="0"/>
              </a:rPr>
              <a:t>) avantajlarından yararlanırlar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  <a:endParaRPr lang="tr-TR" altLang="tr-TR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Paralel bilgisayarların üzerine kurulduğu iki özel ağ yapısı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burada çok önemlidir</a:t>
            </a:r>
            <a:r>
              <a:rPr lang="en-US" altLang="tr-TR" sz="2400" dirty="0">
                <a:cs typeface="Arial" panose="020B0604020202020204" pitchFamily="34" charset="0"/>
              </a:rPr>
              <a:t>: 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tr-TR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tr-TR" altLang="tr-TR" b="1" dirty="0">
                <a:solidFill>
                  <a:srgbClr val="FF0000"/>
                </a:solidFill>
                <a:cs typeface="Arial" panose="020B0604020202020204" pitchFamily="34" charset="0"/>
              </a:rPr>
              <a:t>Izgara (</a:t>
            </a:r>
            <a:r>
              <a:rPr lang="en-US" altLang="tr-TR" b="1" i="1" dirty="0">
                <a:solidFill>
                  <a:srgbClr val="FF0000"/>
                </a:solidFill>
                <a:cs typeface="Arial" panose="020B0604020202020204" pitchFamily="34" charset="0"/>
              </a:rPr>
              <a:t>Mesh</a:t>
            </a:r>
            <a:r>
              <a:rPr lang="tr-TR" altLang="tr-TR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en-US" altLang="tr-TR" b="1" dirty="0">
                <a:cs typeface="Arial" panose="020B0604020202020204" pitchFamily="34" charset="0"/>
              </a:rPr>
              <a:t> </a:t>
            </a:r>
          </a:p>
          <a:p>
            <a:pPr lvl="2" eaLnBrk="1" hangingPunct="1">
              <a:spcBef>
                <a:spcPct val="0"/>
              </a:spcBef>
            </a:pPr>
            <a:r>
              <a:rPr lang="en-US" altLang="tr-TR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tr-TR" altLang="tr-TR" b="1" dirty="0">
                <a:solidFill>
                  <a:srgbClr val="FF0000"/>
                </a:solidFill>
                <a:cs typeface="Arial" panose="020B0604020202020204" pitchFamily="34" charset="0"/>
              </a:rPr>
              <a:t>Hiper-küp (</a:t>
            </a:r>
            <a:r>
              <a:rPr lang="en-US" altLang="tr-TR" b="1" i="1" dirty="0">
                <a:solidFill>
                  <a:srgbClr val="FF0000"/>
                </a:solidFill>
                <a:cs typeface="Arial" panose="020B0604020202020204" pitchFamily="34" charset="0"/>
              </a:rPr>
              <a:t>Hypercube</a:t>
            </a:r>
            <a:r>
              <a:rPr lang="tr-TR" altLang="tr-TR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endParaRPr lang="en-US" altLang="tr-TR" b="1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Günümüzde bu yapılar kullanıcılardan gizlendiği için daha az öneme sahiptir.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MPI'ın ızgara üzerinde algoritmalar kullandıran hazır özellikleri vardır.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Altyapısı aynı olmasa da bir ızgara veya hiper-küp algoritmasını her zaman kullanabilirsiniz.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3732" name="Picture 5">
            <a:extLst>
              <a:ext uri="{FF2B5EF4-FFF2-40B4-BE49-F238E27FC236}">
                <a16:creationId xmlns:a16="http://schemas.microsoft.com/office/drawing/2014/main" id="{9BD6F1F6-C832-40A3-85DA-74D62E8908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2200" y="1981200"/>
            <a:ext cx="4648200" cy="433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733" name="TextBox 3">
            <a:extLst>
              <a:ext uri="{FF2B5EF4-FFF2-40B4-BE49-F238E27FC236}">
                <a16:creationId xmlns:a16="http://schemas.microsoft.com/office/drawing/2014/main" id="{694FBA0E-4675-47A8-ACD8-B812652738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7000" y="1981200"/>
            <a:ext cx="1447800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FF0000"/>
                </a:solidFill>
              </a:rPr>
              <a:t>En küçük sayı</a:t>
            </a:r>
          </a:p>
        </p:txBody>
      </p:sp>
      <p:sp>
        <p:nvSpPr>
          <p:cNvPr id="73734" name="TextBox 3">
            <a:extLst>
              <a:ext uri="{FF2B5EF4-FFF2-40B4-BE49-F238E27FC236}">
                <a16:creationId xmlns:a16="http://schemas.microsoft.com/office/drawing/2014/main" id="{6B2DC388-CC22-4BC1-A23F-D2CEC3EABA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90800" y="5791200"/>
            <a:ext cx="1447800" cy="64611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1800" dirty="0">
                <a:solidFill>
                  <a:srgbClr val="FF0000"/>
                </a:solidFill>
              </a:rPr>
              <a:t>En büyük sayı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0178257-CB77-49E8-8FE4-9BB9DB4AEA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Izgara – 2 Boyutlu Sıralama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87A8D6A-E274-494A-9BBE-273971FDA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65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7D0FE10-E9AB-45F5-B092-539DA0777DF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Izgara üzerinde sıralı sayılar dizisi satırlar üzerinde aşağıdaki gibi bir sağa bir sola dizilir: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62FB3DF-16E5-4EB5-8722-0897A91203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66</a:t>
            </a:fld>
            <a:endParaRPr lang="tr-TR" dirty="0"/>
          </a:p>
        </p:txBody>
      </p:sp>
      <p:pic>
        <p:nvPicPr>
          <p:cNvPr id="74755" name="Picture 4">
            <a:extLst>
              <a:ext uri="{FF2B5EF4-FFF2-40B4-BE49-F238E27FC236}">
                <a16:creationId xmlns:a16="http://schemas.microsoft.com/office/drawing/2014/main" id="{1E7F8F93-A37E-463C-B3F4-5AFA3D5C55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1905000"/>
            <a:ext cx="7239000" cy="4773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757" name="TextBox 3">
            <a:extLst>
              <a:ext uri="{FF2B5EF4-FFF2-40B4-BE49-F238E27FC236}">
                <a16:creationId xmlns:a16="http://schemas.microsoft.com/office/drawing/2014/main" id="{C2A6D61F-CDAC-4CC0-BD73-D494A44500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3743325"/>
            <a:ext cx="73596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68288" algn="l"/>
                <a:tab pos="2330450" algn="l"/>
                <a:tab pos="4751388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68288" algn="l"/>
                <a:tab pos="2330450" algn="l"/>
                <a:tab pos="4751388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68288" algn="l"/>
                <a:tab pos="2330450" algn="l"/>
                <a:tab pos="4751388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68288" algn="l"/>
                <a:tab pos="2330450" algn="l"/>
                <a:tab pos="47513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68288" algn="l"/>
                <a:tab pos="2330450" algn="l"/>
                <a:tab pos="47513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(a) Orijinalde sırasız	(b) Faz-1: Satır sıralama	(c) Faz-2: Sütun sıralama</a:t>
            </a:r>
            <a:br>
              <a:rPr lang="tr-TR" altLang="tr-TR" sz="1400" dirty="0"/>
            </a:br>
            <a:r>
              <a:rPr lang="tr-TR" altLang="tr-TR" sz="1400" dirty="0"/>
              <a:t>	dizilimlidir.</a:t>
            </a:r>
          </a:p>
        </p:txBody>
      </p:sp>
      <p:sp>
        <p:nvSpPr>
          <p:cNvPr id="74758" name="TextBox 3">
            <a:extLst>
              <a:ext uri="{FF2B5EF4-FFF2-40B4-BE49-F238E27FC236}">
                <a16:creationId xmlns:a16="http://schemas.microsoft.com/office/drawing/2014/main" id="{79F39BB7-8013-4D63-B7B2-065B0ABEA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8200" y="6181725"/>
            <a:ext cx="735965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68288" algn="l"/>
                <a:tab pos="2330450" algn="l"/>
                <a:tab pos="4751388" algn="l"/>
                <a:tab pos="50196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68288" algn="l"/>
                <a:tab pos="2330450" algn="l"/>
                <a:tab pos="4751388" algn="l"/>
                <a:tab pos="50196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68288" algn="l"/>
                <a:tab pos="2330450" algn="l"/>
                <a:tab pos="4751388" algn="l"/>
                <a:tab pos="50196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				</a:t>
            </a:r>
            <a:r>
              <a:rPr lang="tr-TR" altLang="tr-TR" sz="1400" dirty="0">
                <a:solidFill>
                  <a:srgbClr val="FF0000"/>
                </a:solidFill>
              </a:rPr>
              <a:t>En büyük sayı</a:t>
            </a:r>
            <a:endParaRPr lang="tr-TR" altLang="tr-TR" sz="1400" dirty="0"/>
          </a:p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/>
              <a:t>(d) Faz-3: Satır sıralama	(e) Faz-4: Sütun sıralama	 (f) Son Faz: Satır sıralama</a:t>
            </a:r>
          </a:p>
        </p:txBody>
      </p:sp>
      <p:sp>
        <p:nvSpPr>
          <p:cNvPr id="74759" name="TextBox 3">
            <a:extLst>
              <a:ext uri="{FF2B5EF4-FFF2-40B4-BE49-F238E27FC236}">
                <a16:creationId xmlns:a16="http://schemas.microsoft.com/office/drawing/2014/main" id="{081752A6-FF0F-4E27-93BD-0BB68B737E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4264025"/>
            <a:ext cx="1600200" cy="3079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tabLst>
                <a:tab pos="268288" algn="l"/>
                <a:tab pos="2330450" algn="l"/>
                <a:tab pos="4751388" algn="l"/>
                <a:tab pos="5019675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268288" algn="l"/>
                <a:tab pos="2330450" algn="l"/>
                <a:tab pos="4751388" algn="l"/>
                <a:tab pos="5019675" algn="l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268288" algn="l"/>
                <a:tab pos="2330450" algn="l"/>
                <a:tab pos="4751388" algn="l"/>
                <a:tab pos="5019675" algn="l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268288" algn="l"/>
                <a:tab pos="2330450" algn="l"/>
                <a:tab pos="4751388" algn="l"/>
                <a:tab pos="5019675" algn="l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1400" dirty="0">
                <a:solidFill>
                  <a:srgbClr val="FF0000"/>
                </a:solidFill>
              </a:rPr>
              <a:t>En küçük sayı</a:t>
            </a:r>
            <a:endParaRPr lang="tr-TR" altLang="tr-TR" sz="1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6177BA1C-A349-472D-BAD4-57E8E0CCCA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Shearsort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ED8549-0492-4E4C-91F3-04FCFB9D6812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4937760"/>
          </a:xfrm>
        </p:spPr>
        <p:txBody>
          <a:bodyPr>
            <a:normAutofit/>
          </a:bodyPr>
          <a:lstStyle/>
          <a:p>
            <a:r>
              <a:rPr lang="tr-TR" sz="2000" dirty="0"/>
              <a:t>Tüm liste sıralanana dek satırlar, ardından sütunlar sıralanır. Satır sıralaması bir sağa, bir sola, sütunlar yukarıdan aşağıya dizilidir:</a:t>
            </a:r>
          </a:p>
          <a:p>
            <a:endParaRPr lang="tr-TR" sz="2000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781" name="Picture 6">
            <a:extLst>
              <a:ext uri="{FF2B5EF4-FFF2-40B4-BE49-F238E27FC236}">
                <a16:creationId xmlns:a16="http://schemas.microsoft.com/office/drawing/2014/main" id="{A47DA8DD-1542-4646-B383-62D6A85AFB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0063" y="2204864"/>
            <a:ext cx="2166937" cy="72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5782" name="Picture 7">
            <a:extLst>
              <a:ext uri="{FF2B5EF4-FFF2-40B4-BE49-F238E27FC236}">
                <a16:creationId xmlns:a16="http://schemas.microsoft.com/office/drawing/2014/main" id="{87CA6DF0-5277-41BA-952C-EAD359F1A59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1371600" cy="663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47D8BE-8C6F-4304-AC60-EEAB548E87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Shearsort Zaman Karmaşıklığı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D26BC8-D8C7-42B9-A33F-DAD6B3E8C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67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E659B-5671-44A0-A2B3-0F9C43B4F19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             boyutlarında bir ızgarada </a:t>
            </a:r>
            <a:r>
              <a:rPr lang="tr-TR" i="1" dirty="0"/>
              <a:t>n </a:t>
            </a:r>
            <a:r>
              <a:rPr lang="tr-TR" dirty="0"/>
              <a:t>sayı bulunur ve sayıları sıralamak için:</a:t>
            </a:r>
            <a:br>
              <a:rPr lang="tr-TR" dirty="0"/>
            </a:br>
            <a:r>
              <a:rPr lang="tr-TR" dirty="0"/>
              <a:t>             </a:t>
            </a:r>
          </a:p>
          <a:p>
            <a:pPr marL="358775" indent="0">
              <a:buFontTx/>
              <a:buNone/>
              <a:defRPr/>
            </a:pPr>
            <a:endParaRPr lang="tr-TR" dirty="0"/>
          </a:p>
          <a:p>
            <a:pPr marL="358775" indent="0">
              <a:buFontTx/>
              <a:buNone/>
              <a:defRPr/>
            </a:pPr>
            <a:r>
              <a:rPr lang="tr-TR" dirty="0"/>
              <a:t>adım gereklidir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807" name="Picture 5">
            <a:extLst>
              <a:ext uri="{FF2B5EF4-FFF2-40B4-BE49-F238E27FC236}">
                <a16:creationId xmlns:a16="http://schemas.microsoft.com/office/drawing/2014/main" id="{60A310CF-88CE-43D8-8768-FD256117AD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445224"/>
            <a:ext cx="14668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itle 2">
            <a:extLst>
              <a:ext uri="{FF2B5EF4-FFF2-40B4-BE49-F238E27FC236}">
                <a16:creationId xmlns:a16="http://schemas.microsoft.com/office/drawing/2014/main" id="{D09A8454-3FE3-4F17-8D06-FCCAC1C2B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Devrik Alma Uygulaması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D15598D-AE6B-4049-9572-927D5EEE8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68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1907028-E4D6-413E-A25A-62943A52E36A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714528" cy="4937760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tr-TR" sz="2000" dirty="0"/>
              <a:t>Devrik her sütundaki elemanların bir satıra yerleşmesini sağlar. </a:t>
            </a:r>
          </a:p>
          <a:p>
            <a:pPr>
              <a:spcBef>
                <a:spcPts val="0"/>
              </a:spcBef>
            </a:pPr>
            <a:r>
              <a:rPr lang="tr-TR" sz="2000" dirty="0"/>
              <a:t>Böylece shearsort sadece satırlarda yapılabilir.</a:t>
            </a:r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endParaRPr lang="tr-TR" sz="2000" dirty="0"/>
          </a:p>
          <a:p>
            <a:pPr>
              <a:spcBef>
                <a:spcPts val="0"/>
              </a:spcBef>
            </a:pPr>
            <a:r>
              <a:rPr lang="tr-TR" altLang="tr-TR" sz="2000" dirty="0">
                <a:latin typeface="Verdana" panose="020B0604030504040204" pitchFamily="34" charset="0"/>
                <a:ea typeface="Verdana" panose="020B0604030504040204" pitchFamily="34" charset="0"/>
              </a:rPr>
              <a:t>Devrik alma işlemi                    mesajlaşma demek, yani O(n) ama bir </a:t>
            </a:r>
            <a:r>
              <a:rPr lang="tr-TR" altLang="tr-TR" sz="2000" i="1" dirty="0">
                <a:latin typeface="Verdana" panose="020B0604030504040204" pitchFamily="34" charset="0"/>
                <a:ea typeface="Verdana" panose="020B0604030504040204" pitchFamily="34" charset="0"/>
              </a:rPr>
              <a:t>all-to-all</a:t>
            </a:r>
            <a:r>
              <a:rPr lang="tr-TR" altLang="tr-TR" sz="2000" dirty="0">
                <a:latin typeface="Verdana" panose="020B0604030504040204" pitchFamily="34" charset="0"/>
                <a:ea typeface="Verdana" panose="020B0604030504040204" pitchFamily="34" charset="0"/>
              </a:rPr>
              <a:t> mesajlaşma ile bu düşürülebilir.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24339B8-2D7A-410F-99F6-8AAD345F05A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1916832"/>
            <a:ext cx="8714528" cy="3416921"/>
          </a:xfrm>
          <a:prstGeom prst="rect">
            <a:avLst/>
          </a:prstGeom>
        </p:spPr>
      </p:pic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D6E2C1-AA7A-49E8-8634-B5508B68B6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Rank Sort</a:t>
            </a:r>
          </a:p>
        </p:txBody>
      </p:sp>
      <p:sp>
        <p:nvSpPr>
          <p:cNvPr id="77827" name="Content Placeholder 2">
            <a:extLst>
              <a:ext uri="{FF2B5EF4-FFF2-40B4-BE49-F238E27FC236}">
                <a16:creationId xmlns:a16="http://schemas.microsoft.com/office/drawing/2014/main" id="{BD3F1FED-8082-4AED-93AB-FD4D145ECC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Basit bir sıralama algoritmasıdır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endParaRPr lang="en-US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Seri hali zaman karmaşıklığı olarak </a:t>
            </a:r>
            <a:r>
              <a:rPr lang="en-US" altLang="tr-TR" dirty="0">
                <a:cs typeface="Arial" panose="020B0604020202020204" pitchFamily="34" charset="0"/>
              </a:rPr>
              <a:t>O(</a:t>
            </a:r>
            <a:r>
              <a:rPr lang="en-US" altLang="tr-TR" i="1" dirty="0">
                <a:cs typeface="Arial" panose="020B0604020202020204" pitchFamily="34" charset="0"/>
              </a:rPr>
              <a:t>n</a:t>
            </a:r>
            <a:r>
              <a:rPr lang="en-US" altLang="tr-TR" dirty="0">
                <a:cs typeface="Arial" panose="020B0604020202020204" pitchFamily="34" charset="0"/>
              </a:rPr>
              <a:t>log</a:t>
            </a:r>
            <a:r>
              <a:rPr lang="en-US" altLang="tr-TR" i="1" dirty="0">
                <a:cs typeface="Arial" panose="020B0604020202020204" pitchFamily="34" charset="0"/>
              </a:rPr>
              <a:t>n</a:t>
            </a:r>
            <a:r>
              <a:rPr lang="en-US" altLang="tr-TR" dirty="0">
                <a:cs typeface="Arial" panose="020B0604020202020204" pitchFamily="34" charset="0"/>
              </a:rPr>
              <a:t>)</a:t>
            </a:r>
            <a:r>
              <a:rPr lang="tr-TR" altLang="tr-TR" dirty="0">
                <a:cs typeface="Arial" panose="020B0604020202020204" pitchFamily="34" charset="0"/>
              </a:rPr>
              <a:t>'i yakalayamaz</a:t>
            </a:r>
            <a:r>
              <a:rPr lang="en-US" altLang="tr-TR" dirty="0">
                <a:cs typeface="Arial" panose="020B0604020202020204" pitchFamily="34" charset="0"/>
              </a:rPr>
              <a:t>, </a:t>
            </a:r>
            <a:r>
              <a:rPr lang="tr-TR" altLang="tr-TR" dirty="0">
                <a:cs typeface="Arial" panose="020B0604020202020204" pitchFamily="34" charset="0"/>
              </a:rPr>
              <a:t>ama kolayca paralelleştirilir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endParaRPr lang="en-US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Paralel hali </a:t>
            </a:r>
            <a:r>
              <a:rPr lang="en-US" altLang="tr-TR" dirty="0">
                <a:cs typeface="Arial" panose="020B0604020202020204" pitchFamily="34" charset="0"/>
              </a:rPr>
              <a:t>O(log</a:t>
            </a:r>
            <a:r>
              <a:rPr lang="en-US" altLang="tr-TR" i="1" dirty="0">
                <a:cs typeface="Arial" panose="020B0604020202020204" pitchFamily="34" charset="0"/>
              </a:rPr>
              <a:t>n</a:t>
            </a:r>
            <a:r>
              <a:rPr lang="en-US" altLang="tr-TR" dirty="0">
                <a:cs typeface="Arial" panose="020B0604020202020204" pitchFamily="34" charset="0"/>
              </a:rPr>
              <a:t>) </a:t>
            </a:r>
            <a:r>
              <a:rPr lang="tr-TR" altLang="tr-TR" dirty="0">
                <a:cs typeface="Arial" panose="020B0604020202020204" pitchFamily="34" charset="0"/>
              </a:rPr>
              <a:t>'i yakalayacak şekilde algoritma üzerine yoğunlaşalım</a:t>
            </a:r>
            <a:r>
              <a:rPr lang="en-US" altLang="tr-TR" dirty="0">
                <a:cs typeface="Arial" panose="020B0604020202020204" pitchFamily="34" charset="0"/>
              </a:rPr>
              <a:t>.</a:t>
            </a:r>
          </a:p>
          <a:p>
            <a:endParaRPr lang="tr-TR" alt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C03C480-7F96-4218-827E-ADC6A9DBA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69</a:t>
            </a:fld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>
            <a:extLst>
              <a:ext uri="{FF2B5EF4-FFF2-40B4-BE49-F238E27FC236}">
                <a16:creationId xmlns:a16="http://schemas.microsoft.com/office/drawing/2014/main" id="{450B3B3D-A9FC-4222-8861-CD265A11F5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50" y="3455988"/>
            <a:ext cx="9040813" cy="288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6C4E565-F2F9-49D3-81B0-C7296223F9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altLang="tr-TR" dirty="0">
                <a:cs typeface="Arial" charset="0"/>
              </a:rPr>
              <a:t>Alternatif</a:t>
            </a:r>
            <a:endParaRPr lang="tr-TR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81D31F8-C67B-4872-88B3-2158411895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</a:t>
            </a:fld>
            <a:endParaRPr lang="tr-TR" dirty="0"/>
          </a:p>
        </p:txBody>
      </p:sp>
      <p:sp>
        <p:nvSpPr>
          <p:cNvPr id="21508" name="Content Placeholder 2">
            <a:extLst>
              <a:ext uri="{FF2B5EF4-FFF2-40B4-BE49-F238E27FC236}">
                <a16:creationId xmlns:a16="http://schemas.microsoft.com/office/drawing/2014/main" id="{622A9AB1-D19E-45F8-B426-34B8884272BB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eaLnBrk="1" hangingPunct="1">
              <a:spcBef>
                <a:spcPct val="0"/>
              </a:spcBef>
            </a:pPr>
            <a:r>
              <a:rPr lang="tr-TR" altLang="tr-TR" b="1" dirty="0">
                <a:cs typeface="Arial" panose="020B0604020202020204" pitchFamily="34" charset="0"/>
              </a:rPr>
              <a:t>Sürüm 2:</a:t>
            </a:r>
            <a:endParaRPr lang="en-US" altLang="tr-TR" b="1" dirty="0">
              <a:cs typeface="Arial" panose="020B0604020202020204" pitchFamily="34" charset="0"/>
            </a:endParaRPr>
          </a:p>
          <a:p>
            <a:pPr lvl="1" algn="just" eaLnBrk="1" hangingPunct="1">
              <a:spcBef>
                <a:spcPct val="0"/>
              </a:spcBef>
            </a:pPr>
            <a:r>
              <a:rPr lang="en-US" altLang="tr-TR" i="1" dirty="0">
                <a:cs typeface="Arial" panose="020B0604020202020204" pitchFamily="34" charset="0"/>
              </a:rPr>
              <a:t>P</a:t>
            </a:r>
            <a:r>
              <a:rPr lang="en-US" altLang="tr-TR" baseline="-25000" dirty="0">
                <a:cs typeface="Arial" panose="020B0604020202020204" pitchFamily="34" charset="0"/>
              </a:rPr>
              <a:t>1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en-US" altLang="tr-TR" i="1" dirty="0">
                <a:cs typeface="Arial" panose="020B0604020202020204" pitchFamily="34" charset="0"/>
              </a:rPr>
              <a:t>A </a:t>
            </a:r>
            <a:r>
              <a:rPr lang="tr-TR" altLang="tr-TR" dirty="0">
                <a:cs typeface="Arial" panose="020B0604020202020204" pitchFamily="34" charset="0"/>
              </a:rPr>
              <a:t>verisini, </a:t>
            </a:r>
            <a:r>
              <a:rPr lang="en-US" altLang="tr-TR" i="1" dirty="0">
                <a:cs typeface="Arial" panose="020B0604020202020204" pitchFamily="34" charset="0"/>
              </a:rPr>
              <a:t>P</a:t>
            </a:r>
            <a:r>
              <a:rPr lang="en-US" altLang="tr-TR" baseline="-25000" dirty="0">
                <a:cs typeface="Arial" panose="020B0604020202020204" pitchFamily="34" charset="0"/>
              </a:rPr>
              <a:t>2</a:t>
            </a:r>
            <a:r>
              <a:rPr lang="tr-TR" altLang="tr-TR" dirty="0">
                <a:cs typeface="Arial" panose="020B0604020202020204" pitchFamily="34" charset="0"/>
              </a:rPr>
              <a:t> </a:t>
            </a:r>
            <a:r>
              <a:rPr lang="tr-TR" altLang="tr-TR" i="1" dirty="0">
                <a:cs typeface="Arial" panose="020B0604020202020204" pitchFamily="34" charset="0"/>
              </a:rPr>
              <a:t>ise B </a:t>
            </a:r>
            <a:r>
              <a:rPr lang="tr-TR" altLang="tr-TR" dirty="0">
                <a:cs typeface="Arial" panose="020B0604020202020204" pitchFamily="34" charset="0"/>
              </a:rPr>
              <a:t>verisini yollar.</a:t>
            </a:r>
          </a:p>
          <a:p>
            <a:pPr lvl="1" algn="just" eaLnBrk="1" hangingPunct="1">
              <a:spcBef>
                <a:spcPct val="0"/>
              </a:spcBef>
            </a:pPr>
            <a:r>
              <a:rPr lang="en-US" altLang="tr-TR" i="1" dirty="0">
                <a:cs typeface="Arial" panose="020B0604020202020204" pitchFamily="34" charset="0"/>
              </a:rPr>
              <a:t>P</a:t>
            </a:r>
            <a:r>
              <a:rPr lang="en-US" altLang="tr-TR" baseline="-25000" dirty="0">
                <a:cs typeface="Arial" panose="020B0604020202020204" pitchFamily="34" charset="0"/>
              </a:rPr>
              <a:t>1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küçük olanı tutar diğerini atar.</a:t>
            </a:r>
          </a:p>
          <a:p>
            <a:pPr lvl="1" algn="just" eaLnBrk="1" hangingPunct="1">
              <a:spcBef>
                <a:spcPct val="0"/>
              </a:spcBef>
            </a:pPr>
            <a:r>
              <a:rPr lang="en-US" altLang="tr-TR" i="1" dirty="0">
                <a:cs typeface="Arial" panose="020B0604020202020204" pitchFamily="34" charset="0"/>
              </a:rPr>
              <a:t>P</a:t>
            </a:r>
            <a:r>
              <a:rPr lang="tr-TR" altLang="tr-TR" baseline="-25000" dirty="0">
                <a:cs typeface="Arial" panose="020B0604020202020204" pitchFamily="34" charset="0"/>
              </a:rPr>
              <a:t>2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büyük olanı tutar diğerini atar</a:t>
            </a:r>
            <a:r>
              <a:rPr lang="en-US" altLang="tr-TR" dirty="0">
                <a:cs typeface="Arial" panose="020B0604020202020204" pitchFamily="34" charset="0"/>
              </a:rPr>
              <a:t>:</a:t>
            </a:r>
          </a:p>
          <a:p>
            <a:pPr algn="just"/>
            <a:endParaRPr lang="tr-TR" altLang="tr-TR" dirty="0"/>
          </a:p>
        </p:txBody>
      </p:sp>
      <p:sp>
        <p:nvSpPr>
          <p:cNvPr id="21510" name="TextBox 7">
            <a:extLst>
              <a:ext uri="{FF2B5EF4-FFF2-40B4-BE49-F238E27FC236}">
                <a16:creationId xmlns:a16="http://schemas.microsoft.com/office/drawing/2014/main" id="{12CF54B1-B86B-4E5C-A57E-B8A7960E17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43600" y="5410200"/>
            <a:ext cx="1371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Karşılaştır</a:t>
            </a:r>
          </a:p>
        </p:txBody>
      </p:sp>
      <p:sp>
        <p:nvSpPr>
          <p:cNvPr id="21511" name="TextBox 8">
            <a:extLst>
              <a:ext uri="{FF2B5EF4-FFF2-40B4-BE49-F238E27FC236}">
                <a16:creationId xmlns:a16="http://schemas.microsoft.com/office/drawing/2014/main" id="{04C282C9-23A4-4B90-871C-C18D40358F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00" y="4038600"/>
            <a:ext cx="1465263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Hangisi</a:t>
            </a:r>
            <a:br>
              <a:rPr lang="tr-TR" altLang="tr-TR" sz="2000" dirty="0"/>
            </a:br>
            <a:r>
              <a:rPr lang="tr-TR" altLang="tr-TR" sz="2000" dirty="0"/>
              <a:t>büyükse</a:t>
            </a:r>
            <a:br>
              <a:rPr lang="tr-TR" altLang="tr-TR" sz="2000" dirty="0"/>
            </a:br>
            <a:r>
              <a:rPr lang="tr-TR" altLang="tr-TR" sz="2000" dirty="0"/>
              <a:t>onu tutar.</a:t>
            </a:r>
          </a:p>
        </p:txBody>
      </p:sp>
      <p:sp>
        <p:nvSpPr>
          <p:cNvPr id="21512" name="TextBox 9">
            <a:extLst>
              <a:ext uri="{FF2B5EF4-FFF2-40B4-BE49-F238E27FC236}">
                <a16:creationId xmlns:a16="http://schemas.microsoft.com/office/drawing/2014/main" id="{AC1F71CC-F87F-498F-AB5F-7D410E815A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419600"/>
            <a:ext cx="1295400" cy="10160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tr-TR" altLang="tr-TR" sz="2000" dirty="0"/>
              <a:t>Hangisi</a:t>
            </a:r>
            <a:br>
              <a:rPr lang="tr-TR" altLang="tr-TR" sz="2000" dirty="0"/>
            </a:br>
            <a:r>
              <a:rPr lang="tr-TR" altLang="tr-TR" sz="2000" dirty="0"/>
              <a:t>küçükse</a:t>
            </a:r>
            <a:br>
              <a:rPr lang="tr-TR" altLang="tr-TR" sz="2000" dirty="0"/>
            </a:br>
            <a:r>
              <a:rPr lang="tr-TR" altLang="tr-TR" sz="2000" dirty="0"/>
              <a:t>onu tutar.</a:t>
            </a:r>
          </a:p>
        </p:txBody>
      </p:sp>
      <p:sp>
        <p:nvSpPr>
          <p:cNvPr id="21513" name="TextBox 11">
            <a:extLst>
              <a:ext uri="{FF2B5EF4-FFF2-40B4-BE49-F238E27FC236}">
                <a16:creationId xmlns:a16="http://schemas.microsoft.com/office/drawing/2014/main" id="{B0A9F758-713D-4D8C-B37F-D33BA66080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5000" y="5410200"/>
            <a:ext cx="13716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/>
              <a:t>Karşılaştır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C6B2136-EB36-4FAE-AA5B-DD8978707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Rank Sort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5A01344B-3663-44BA-AB76-98299AB6D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defRPr/>
            </a:pPr>
            <a:r>
              <a:rPr lang="tr-TR" dirty="0">
                <a:cs typeface="Arial" charset="0"/>
              </a:rPr>
              <a:t>Seçilen bir numaradan küçük sayıların adedi bulunur</a:t>
            </a:r>
            <a:r>
              <a:rPr lang="en-US" dirty="0">
                <a:cs typeface="Arial" charset="0"/>
              </a:rPr>
              <a:t>. </a:t>
            </a:r>
            <a:r>
              <a:rPr lang="tr-TR" dirty="0">
                <a:cs typeface="Arial" charset="0"/>
              </a:rPr>
              <a:t>Bu sayı bize seçilen sayının sıralı listede pozisyonunu verir. Bu sayı </a:t>
            </a:r>
            <a:r>
              <a:rPr lang="en-US" dirty="0">
                <a:cs typeface="Arial" charset="0"/>
              </a:rPr>
              <a:t>“rank”</a:t>
            </a:r>
            <a:r>
              <a:rPr lang="tr-TR" dirty="0">
                <a:cs typeface="Arial" charset="0"/>
              </a:rPr>
              <a:t> değeridir.</a:t>
            </a:r>
            <a:endParaRPr lang="en-US" dirty="0">
              <a:cs typeface="Arial" charset="0"/>
            </a:endParaRPr>
          </a:p>
          <a:p>
            <a:pPr marL="288925" indent="-288925">
              <a:defRPr/>
            </a:pPr>
            <a:r>
              <a:rPr lang="tr-TR" dirty="0">
                <a:cs typeface="Arial" charset="0"/>
              </a:rPr>
              <a:t>İlk sayı</a:t>
            </a:r>
            <a:r>
              <a:rPr lang="en-US" dirty="0">
                <a:cs typeface="Arial" charset="0"/>
              </a:rPr>
              <a:t> </a:t>
            </a:r>
            <a:r>
              <a:rPr lang="en-US" b="1" dirty="0">
                <a:cs typeface="Arial" charset="0"/>
              </a:rPr>
              <a:t>a[0] </a:t>
            </a:r>
            <a:r>
              <a:rPr lang="tr-TR" dirty="0">
                <a:cs typeface="Arial" charset="0"/>
              </a:rPr>
              <a:t>tüm diğer sayılarla karşılaştırılır.</a:t>
            </a:r>
            <a:r>
              <a:rPr lang="en-US" dirty="0">
                <a:cs typeface="Arial" charset="0"/>
              </a:rPr>
              <a:t> </a:t>
            </a:r>
            <a:r>
              <a:rPr lang="tr-TR" dirty="0">
                <a:cs typeface="Arial" charset="0"/>
              </a:rPr>
              <a:t>Bundan küçük olanların sayısı indeks (</a:t>
            </a:r>
            <a:r>
              <a:rPr lang="tr-TR" i="1" dirty="0">
                <a:cs typeface="Arial" charset="0"/>
              </a:rPr>
              <a:t>x</a:t>
            </a:r>
            <a:r>
              <a:rPr lang="tr-TR" dirty="0">
                <a:cs typeface="Arial" charset="0"/>
              </a:rPr>
              <a:t>) olarak kaydedilir.</a:t>
            </a:r>
            <a:endParaRPr lang="en-US" dirty="0">
              <a:cs typeface="Arial" charset="0"/>
            </a:endParaRPr>
          </a:p>
          <a:p>
            <a:pPr marL="288925" indent="-288925">
              <a:defRPr/>
            </a:pPr>
            <a:r>
              <a:rPr lang="tr-TR" dirty="0">
                <a:cs typeface="Arial" charset="0"/>
              </a:rPr>
              <a:t>Bu indeks sıralı listedeki pozisyondur.</a:t>
            </a:r>
            <a:r>
              <a:rPr lang="en-US" dirty="0">
                <a:cs typeface="Arial" charset="0"/>
              </a:rPr>
              <a:t> </a:t>
            </a:r>
            <a:r>
              <a:rPr lang="tr-TR" dirty="0">
                <a:cs typeface="Arial" charset="0"/>
              </a:rPr>
              <a:t>Sıralı liste</a:t>
            </a:r>
            <a:br>
              <a:rPr lang="tr-TR" dirty="0">
                <a:cs typeface="Arial" charset="0"/>
              </a:rPr>
            </a:br>
            <a:r>
              <a:rPr lang="en-US" b="1" dirty="0">
                <a:cs typeface="Arial" charset="0"/>
              </a:rPr>
              <a:t>b[0] </a:t>
            </a:r>
            <a:r>
              <a:rPr lang="en-US" dirty="0">
                <a:cs typeface="Arial" charset="0"/>
              </a:rPr>
              <a:t>… </a:t>
            </a:r>
            <a:r>
              <a:rPr lang="en-US" b="1" dirty="0">
                <a:cs typeface="Arial" charset="0"/>
              </a:rPr>
              <a:t>b[n-1]</a:t>
            </a:r>
            <a:r>
              <a:rPr lang="en-US" dirty="0">
                <a:cs typeface="Arial" charset="0"/>
              </a:rPr>
              <a:t> </a:t>
            </a:r>
            <a:r>
              <a:rPr lang="tr-TR" dirty="0">
                <a:cs typeface="Arial" charset="0"/>
              </a:rPr>
              <a:t>içerisine </a:t>
            </a:r>
            <a:r>
              <a:rPr lang="en-US" b="1" dirty="0">
                <a:cs typeface="Arial" charset="0"/>
              </a:rPr>
              <a:t>b[x]</a:t>
            </a:r>
            <a:r>
              <a:rPr lang="en-US" dirty="0">
                <a:cs typeface="Arial" charset="0"/>
              </a:rPr>
              <a:t> </a:t>
            </a:r>
            <a:r>
              <a:rPr lang="tr-TR" dirty="0">
                <a:cs typeface="Arial" charset="0"/>
              </a:rPr>
              <a:t>pozisyonuna </a:t>
            </a:r>
            <a:r>
              <a:rPr lang="en-US" b="1" dirty="0">
                <a:cs typeface="Arial" charset="0"/>
              </a:rPr>
              <a:t>a[0] </a:t>
            </a:r>
            <a:r>
              <a:rPr lang="tr-TR" dirty="0">
                <a:cs typeface="Arial" charset="0"/>
              </a:rPr>
              <a:t>yazılır.</a:t>
            </a:r>
            <a:r>
              <a:rPr lang="en-US" dirty="0">
                <a:cs typeface="Arial" charset="0"/>
              </a:rPr>
              <a:t> </a:t>
            </a:r>
          </a:p>
          <a:p>
            <a:pPr marL="288925" indent="-288925">
              <a:defRPr/>
            </a:pPr>
            <a:r>
              <a:rPr lang="tr-TR" dirty="0">
                <a:cs typeface="Arial" charset="0"/>
              </a:rPr>
              <a:t>Diğer sayılar için aynı işlem tekrarlanır</a:t>
            </a:r>
            <a:r>
              <a:rPr lang="en-US" dirty="0">
                <a:cs typeface="Arial" charset="0"/>
              </a:rPr>
              <a:t>.</a:t>
            </a:r>
          </a:p>
          <a:p>
            <a:pPr>
              <a:defRPr/>
            </a:pPr>
            <a:r>
              <a:rPr lang="tr-TR" dirty="0">
                <a:cs typeface="Arial" charset="0"/>
              </a:rPr>
              <a:t>Sonuçta işlem karmaşıklığı </a:t>
            </a:r>
            <a:r>
              <a:rPr lang="en-US" dirty="0">
                <a:solidFill>
                  <a:srgbClr val="FF0000"/>
                </a:solidFill>
                <a:cs typeface="Arial" charset="0"/>
              </a:rPr>
              <a:t>O(</a:t>
            </a:r>
            <a:r>
              <a:rPr lang="en-US" i="1" dirty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baseline="30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dirty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dirty="0">
                <a:cs typeface="Arial" charset="0"/>
              </a:rPr>
              <a:t> </a:t>
            </a:r>
            <a:r>
              <a:rPr lang="tr-TR" dirty="0">
                <a:cs typeface="Arial" charset="0"/>
              </a:rPr>
              <a:t>'dir</a:t>
            </a:r>
            <a:r>
              <a:rPr lang="en-US" dirty="0">
                <a:cs typeface="Arial" charset="0"/>
              </a:rPr>
              <a:t>.</a:t>
            </a:r>
            <a:endParaRPr lang="tr-TR" dirty="0">
              <a:cs typeface="Arial" charset="0"/>
            </a:endParaRPr>
          </a:p>
          <a:p>
            <a:pPr lvl="1">
              <a:defRPr/>
            </a:pPr>
            <a:r>
              <a:rPr lang="tr-TR" sz="2000" dirty="0">
                <a:cs typeface="Arial" charset="0"/>
              </a:rPr>
              <a:t>Böyle algoritma mı olur kardeşim? de diyebilirsiniz.</a:t>
            </a:r>
            <a:endParaRPr lang="en-US" sz="2000" dirty="0">
              <a:cs typeface="Arial" charset="0"/>
            </a:endParaRPr>
          </a:p>
          <a:p>
            <a:pPr>
              <a:defRPr/>
            </a:pPr>
            <a:endParaRPr lang="tr-TR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7AD3124-76AD-49E2-9D52-D92D47556D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70</a:t>
            </a:fld>
            <a:endParaRPr lang="tr-TR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06A502-8E69-4996-9638-242CD0792E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Seri Algoritma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1A5B35-DB45-4589-BED3-52127793D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435280" cy="4937760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for (i = 0; i &lt; n; i++) {</a:t>
            </a:r>
            <a:r>
              <a:rPr lang="tr-TR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/* </a:t>
            </a:r>
            <a:r>
              <a:rPr lang="tr-TR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her sayı için</a:t>
            </a: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x = 0;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for (j = 0; j &lt; n; j++)</a:t>
            </a:r>
            <a:r>
              <a:rPr lang="tr-TR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/* </a:t>
            </a:r>
            <a:r>
              <a:rPr lang="tr-TR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küçük olan sayıların adedi</a:t>
            </a: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tr-TR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    </a:t>
            </a: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if (a[i] &gt; a[j]) x++;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b[x] = a[i];</a:t>
            </a:r>
            <a:r>
              <a:rPr lang="tr-TR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	</a:t>
            </a: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/* </a:t>
            </a:r>
            <a:r>
              <a:rPr lang="tr-TR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sıralı listeye ekle</a:t>
            </a: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 */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0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}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tr-TR" b="1" dirty="0">
              <a:solidFill>
                <a:schemeClr val="accent2"/>
              </a:solidFill>
              <a:cs typeface="Arial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tr-TR" altLang="tr-TR" dirty="0">
                <a:cs typeface="Arial" charset="0"/>
              </a:rPr>
              <a:t>Sayılar tekrar ederse ne olacak?</a:t>
            </a:r>
          </a:p>
          <a:p>
            <a:pPr eaLnBrk="1" hangingPunct="1">
              <a:spcBef>
                <a:spcPts val="600"/>
              </a:spcBef>
              <a:defRPr/>
            </a:pPr>
            <a:r>
              <a:rPr lang="tr-TR" altLang="tr-TR" dirty="0">
                <a:cs typeface="Arial" charset="0"/>
              </a:rPr>
              <a:t>O zaman bu kod çalışmaz ki!</a:t>
            </a:r>
            <a:r>
              <a:rPr lang="en-US" altLang="tr-TR" dirty="0">
                <a:cs typeface="Arial" charset="0"/>
              </a:rPr>
              <a:t> </a:t>
            </a:r>
            <a:endParaRPr lang="tr-TR" altLang="tr-TR" dirty="0">
              <a:cs typeface="Arial" charset="0"/>
            </a:endParaRPr>
          </a:p>
          <a:p>
            <a:pPr eaLnBrk="1" hangingPunct="1">
              <a:spcBef>
                <a:spcPts val="600"/>
              </a:spcBef>
              <a:defRPr/>
            </a:pPr>
            <a:r>
              <a:rPr lang="tr-TR" altLang="tr-TR" dirty="0">
                <a:cs typeface="Arial" charset="0"/>
              </a:rPr>
              <a:t>Onu da kolayca halledebiliriz</a:t>
            </a:r>
            <a:r>
              <a:rPr lang="en-US" altLang="tr-TR" dirty="0">
                <a:cs typeface="Arial" charset="0"/>
              </a:rPr>
              <a:t>. (</a:t>
            </a:r>
            <a:r>
              <a:rPr lang="tr-TR" altLang="tr-TR" dirty="0">
                <a:cs typeface="Arial" charset="0"/>
              </a:rPr>
              <a:t>Nasıl</a:t>
            </a:r>
            <a:r>
              <a:rPr lang="en-US" altLang="tr-TR" dirty="0">
                <a:cs typeface="Arial" charset="0"/>
              </a:rPr>
              <a:t>?)</a:t>
            </a:r>
          </a:p>
          <a:p>
            <a:pPr>
              <a:defRPr/>
            </a:pPr>
            <a:endParaRPr lang="tr-TR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DD392-1941-471E-8211-CFC54E29E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71</a:t>
            </a:fld>
            <a:endParaRPr lang="tr-TR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999D9995-9D2A-4FBC-B0DE-D5393DF9E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i="1" dirty="0"/>
              <a:t>n</a:t>
            </a:r>
            <a:r>
              <a:rPr lang="tr-TR" dirty="0"/>
              <a:t> İşlemcili Paralel Kod</a:t>
            </a:r>
            <a:endParaRPr lang="tr-TR" i="1" dirty="0"/>
          </a:p>
        </p:txBody>
      </p:sp>
      <p:sp>
        <p:nvSpPr>
          <p:cNvPr id="80899" name="Content Placeholder 4">
            <a:extLst>
              <a:ext uri="{FF2B5EF4-FFF2-40B4-BE49-F238E27FC236}">
                <a16:creationId xmlns:a16="http://schemas.microsoft.com/office/drawing/2014/main" id="{B921CDF0-197A-4D7D-8C53-E0C92D66CD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50291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tr-TR" altLang="tr-TR" sz="2400" dirty="0">
                <a:cs typeface="Arial" panose="020B0604020202020204" pitchFamily="34" charset="0"/>
              </a:rPr>
              <a:t>Her sayıya bir işlemci atanabilse, işlemciler paralel çalışır ve sonuç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indeksler</a:t>
            </a:r>
            <a:r>
              <a:rPr lang="en-US" altLang="tr-TR" sz="2400" dirty="0">
                <a:cs typeface="Arial" panose="020B0604020202020204" pitchFamily="34" charset="0"/>
              </a:rPr>
              <a:t> O(</a:t>
            </a:r>
            <a:r>
              <a:rPr lang="en-US" altLang="tr-TR" sz="2400" i="1" dirty="0">
                <a:cs typeface="Arial" panose="020B0604020202020204" pitchFamily="34" charset="0"/>
              </a:rPr>
              <a:t>n</a:t>
            </a:r>
            <a:r>
              <a:rPr lang="en-US" altLang="tr-TR" sz="2400" dirty="0">
                <a:cs typeface="Arial" panose="020B0604020202020204" pitchFamily="34" charset="0"/>
              </a:rPr>
              <a:t>) </a:t>
            </a:r>
            <a:r>
              <a:rPr lang="tr-TR" altLang="tr-TR" sz="2400" dirty="0">
                <a:cs typeface="Arial" panose="020B0604020202020204" pitchFamily="34" charset="0"/>
              </a:rPr>
              <a:t>adımda bulunur</a:t>
            </a:r>
            <a:r>
              <a:rPr lang="en-US" altLang="tr-TR" sz="2400" dirty="0">
                <a:cs typeface="Arial" panose="020B0604020202020204" pitchFamily="34" charset="0"/>
              </a:rPr>
              <a:t>. </a:t>
            </a:r>
            <a:endParaRPr lang="tr-TR" altLang="tr-TR" sz="2400" dirty="0">
              <a:cs typeface="Arial" panose="020B0604020202020204" pitchFamily="34" charset="0"/>
            </a:endParaRPr>
          </a:p>
          <a:p>
            <a:pPr eaLnBrk="1" hangingPunct="1"/>
            <a:r>
              <a:rPr lang="tr-TR" altLang="tr-TR" sz="2400" dirty="0">
                <a:cs typeface="Arial" panose="020B0604020202020204" pitchFamily="34" charset="0"/>
              </a:rPr>
              <a:t>Önceki kodda </a:t>
            </a:r>
            <a:r>
              <a:rPr lang="en-US" altLang="tr-TR" sz="2400" b="1" dirty="0">
                <a:solidFill>
                  <a:srgbClr val="0070C0"/>
                </a:solidFill>
                <a:cs typeface="Arial" panose="020B0604020202020204" pitchFamily="34" charset="0"/>
              </a:rPr>
              <a:t>forall</a:t>
            </a:r>
            <a:r>
              <a:rPr lang="en-US" altLang="tr-TR" sz="2400" b="1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kullanırsak: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endParaRPr lang="en-US" altLang="tr-TR" sz="2000" dirty="0"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tr-TR" altLang="tr-TR" sz="2000" b="1" dirty="0">
                <a:solidFill>
                  <a:srgbClr val="FF0000"/>
                </a:solidFill>
                <a:cs typeface="Arial" panose="020B0604020202020204" pitchFamily="34" charset="0"/>
              </a:rPr>
              <a:t>	</a:t>
            </a:r>
            <a:r>
              <a:rPr lang="en-US" altLang="tr-TR" sz="1900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for</a:t>
            </a:r>
            <a:r>
              <a:rPr lang="tr-TR" altLang="tr-TR" sz="1900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all</a:t>
            </a:r>
            <a:r>
              <a:rPr lang="en-US" altLang="tr-TR" sz="1900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(i = 0; i &lt; n; i++) {</a:t>
            </a: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/* </a:t>
            </a: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her sayı için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*/</a:t>
            </a:r>
          </a:p>
          <a:p>
            <a:pPr eaLnBrk="1" hangingPunct="1">
              <a:buFontTx/>
              <a:buNone/>
            </a:pP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</a:t>
            </a: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  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x = 0;</a:t>
            </a:r>
          </a:p>
          <a:p>
            <a:pPr eaLnBrk="1" hangingPunct="1">
              <a:buFontTx/>
              <a:buNone/>
            </a:pP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    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for (j = 0; j &lt; n; j++)</a:t>
            </a: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 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/* </a:t>
            </a: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küçük olan sayıların adedi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*/</a:t>
            </a: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</a:t>
            </a:r>
          </a:p>
          <a:p>
            <a:pPr eaLnBrk="1" hangingPunct="1">
              <a:buFontTx/>
              <a:buNone/>
            </a:pP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	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if (a[i] &gt; a[j]) x++;</a:t>
            </a:r>
            <a:endParaRPr lang="tr-TR" altLang="tr-TR" sz="1900" b="1" dirty="0">
              <a:solidFill>
                <a:srgbClr val="0070C0"/>
              </a:solidFill>
              <a:latin typeface="Consolas" panose="020B0609020204030204" pitchFamily="49" charset="0"/>
              <a:cs typeface="Arial" panose="020B0604020202020204" pitchFamily="34" charset="0"/>
            </a:endParaRPr>
          </a:p>
          <a:p>
            <a:pPr eaLnBrk="1" hangingPunct="1">
              <a:buFontTx/>
              <a:buNone/>
            </a:pP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    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b[x] = a[i];</a:t>
            </a: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 	  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/* </a:t>
            </a: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sıralı listeye ekle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 */</a:t>
            </a:r>
          </a:p>
          <a:p>
            <a:pPr eaLnBrk="1" hangingPunct="1">
              <a:buFontTx/>
              <a:buNone/>
            </a:pPr>
            <a:r>
              <a:rPr lang="tr-TR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</a:t>
            </a:r>
            <a:r>
              <a:rPr lang="en-US" altLang="tr-TR" sz="1900" b="1" dirty="0">
                <a:solidFill>
                  <a:srgbClr val="0070C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}</a:t>
            </a:r>
          </a:p>
          <a:p>
            <a:pPr eaLnBrk="1" hangingPunct="1">
              <a:buFontTx/>
              <a:buNone/>
            </a:pPr>
            <a:endParaRPr lang="en-US" altLang="tr-TR" sz="2000" b="1" dirty="0">
              <a:solidFill>
                <a:schemeClr val="accent2"/>
              </a:solidFill>
              <a:cs typeface="Arial" panose="020B0604020202020204" pitchFamily="34" charset="0"/>
            </a:endParaRPr>
          </a:p>
          <a:p>
            <a:r>
              <a:rPr lang="en-US" altLang="tr-TR" sz="2400" dirty="0">
                <a:cs typeface="Arial" panose="020B0604020202020204" pitchFamily="34" charset="0"/>
              </a:rPr>
              <a:t>OpenMP</a:t>
            </a:r>
            <a:r>
              <a:rPr lang="tr-TR" altLang="tr-TR" sz="2400" dirty="0">
                <a:cs typeface="Arial" panose="020B0604020202020204" pitchFamily="34" charset="0"/>
              </a:rPr>
              <a:t>'de kolayca uygulanır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  <a:p>
            <a:r>
              <a:rPr lang="tr-TR" altLang="tr-TR" sz="2400" dirty="0">
                <a:cs typeface="Arial" panose="020B0604020202020204" pitchFamily="34" charset="0"/>
              </a:rPr>
              <a:t>Daha çok işlemci olsa süre azalır mıydı? </a:t>
            </a:r>
          </a:p>
          <a:p>
            <a:pPr lvl="1"/>
            <a:r>
              <a:rPr lang="tr-TR" altLang="tr-TR" dirty="0">
                <a:cs typeface="Arial" panose="020B0604020202020204" pitchFamily="34" charset="0"/>
              </a:rPr>
              <a:t>Devam slaytta </a:t>
            </a:r>
            <a:r>
              <a:rPr lang="tr-TR" altLang="tr-TR" dirty="0">
                <a:cs typeface="Arial" panose="020B0604020202020204" pitchFamily="34" charset="0"/>
                <a:sym typeface="Wingdings" panose="05000000000000000000" pitchFamily="2" charset="2"/>
              </a:rPr>
              <a:t></a:t>
            </a:r>
            <a:endParaRPr lang="en-US" altLang="tr-TR" dirty="0"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53B3A07F-7873-4BDD-BD13-86B07EBEA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72</a:t>
            </a:fld>
            <a:endParaRPr lang="tr-TR" dirty="0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5" name="Picture 6">
            <a:extLst>
              <a:ext uri="{FF2B5EF4-FFF2-40B4-BE49-F238E27FC236}">
                <a16:creationId xmlns:a16="http://schemas.microsoft.com/office/drawing/2014/main" id="{E4E03C9E-8787-41AA-8AC7-3757ACFB18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838200"/>
            <a:ext cx="5867400" cy="4729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8" name="Rectangle 6">
            <a:extLst>
              <a:ext uri="{FF2B5EF4-FFF2-40B4-BE49-F238E27FC236}">
                <a16:creationId xmlns:a16="http://schemas.microsoft.com/office/drawing/2014/main" id="{E32244D2-2148-4EC5-A114-DE04D71C88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84463" y="1981200"/>
            <a:ext cx="16764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Karşılaştır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81929" name="Rectangle 6">
            <a:extLst>
              <a:ext uri="{FF2B5EF4-FFF2-40B4-BE49-F238E27FC236}">
                <a16:creationId xmlns:a16="http://schemas.microsoft.com/office/drawing/2014/main" id="{54861697-0E09-4876-B8AE-B080858B22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2400" y="3200400"/>
            <a:ext cx="1524000" cy="8302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x sayısını arttır.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BEA5946-2002-4597-B6A1-346045FC1A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n</a:t>
            </a:r>
            <a:r>
              <a:rPr lang="tr-TR" baseline="30000" dirty="0"/>
              <a:t>2</a:t>
            </a:r>
            <a:r>
              <a:rPr lang="tr-TR" dirty="0"/>
              <a:t> İşlemci Kullanılırsa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9E68258-BCC7-40BB-A9C4-0886944E9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73</a:t>
            </a:fld>
            <a:endParaRPr lang="tr-TR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FE1FD1E-6B16-435B-9E0A-DA6BD358BA5F}"/>
              </a:ext>
            </a:extLst>
          </p:cNvPr>
          <p:cNvSpPr>
            <a:spLocks noGrp="1"/>
          </p:cNvSpPr>
          <p:nvPr>
            <p:ph sz="quarter" idx="1"/>
          </p:nvPr>
        </p:nvSpPr>
        <p:spPr>
          <a:xfrm>
            <a:off x="375920" y="1219200"/>
            <a:ext cx="2539896" cy="4978400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Bir sayı diğer</a:t>
            </a:r>
            <a:br>
              <a:rPr lang="tr-TR" dirty="0"/>
            </a:br>
            <a:r>
              <a:rPr lang="tr-TR" dirty="0"/>
              <a:t>sayılarla paralel</a:t>
            </a:r>
            <a:br>
              <a:rPr lang="tr-TR" dirty="0"/>
            </a:br>
            <a:r>
              <a:rPr lang="tr-TR" dirty="0"/>
              <a:t>karşılaştırılır.</a:t>
            </a:r>
          </a:p>
          <a:p>
            <a:r>
              <a:rPr lang="tr-TR" dirty="0"/>
              <a:t>n - 1 işlemci</a:t>
            </a:r>
            <a:br>
              <a:rPr lang="tr-TR" dirty="0"/>
            </a:br>
            <a:r>
              <a:rPr lang="tr-TR" dirty="0"/>
              <a:t>'rank’</a:t>
            </a:r>
            <a:br>
              <a:rPr lang="tr-TR" dirty="0"/>
            </a:br>
            <a:r>
              <a:rPr lang="tr-TR" dirty="0"/>
              <a:t>hesaplamak </a:t>
            </a:r>
            <a:br>
              <a:rPr lang="tr-TR" dirty="0"/>
            </a:br>
            <a:r>
              <a:rPr lang="tr-TR" dirty="0"/>
              <a:t>için çalışır. </a:t>
            </a:r>
          </a:p>
          <a:p>
            <a:r>
              <a:rPr lang="tr-TR" dirty="0"/>
              <a:t>n sayı için </a:t>
            </a:r>
            <a:br>
              <a:rPr lang="tr-TR" dirty="0"/>
            </a:br>
            <a:r>
              <a:rPr lang="tr-TR" dirty="0"/>
              <a:t>(n - 1)n </a:t>
            </a:r>
            <a:br>
              <a:rPr lang="tr-TR" dirty="0"/>
            </a:br>
            <a:r>
              <a:rPr lang="tr-TR" dirty="0"/>
              <a:t>işlemci gerekli </a:t>
            </a:r>
            <a:br>
              <a:rPr lang="tr-TR" dirty="0"/>
            </a:br>
            <a:r>
              <a:rPr lang="tr-TR" dirty="0"/>
              <a:t>olur </a:t>
            </a:r>
            <a:br>
              <a:rPr lang="tr-TR" dirty="0"/>
            </a:br>
            <a:r>
              <a:rPr lang="tr-TR" dirty="0"/>
              <a:t>(n</a:t>
            </a:r>
            <a:r>
              <a:rPr lang="tr-TR" baseline="30000" dirty="0"/>
              <a:t>2</a:t>
            </a:r>
            <a:r>
              <a:rPr lang="tr-TR" dirty="0"/>
              <a:t> işlemci).</a:t>
            </a:r>
          </a:p>
          <a:p>
            <a:r>
              <a:rPr lang="tr-TR" dirty="0"/>
              <a:t>Zaman karmaşıklığı O(n) olur.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369F95E-4037-4F77-8B03-B9CCCDC75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74</a:t>
            </a:fld>
            <a:endParaRPr lang="tr-TR" dirty="0"/>
          </a:p>
        </p:txBody>
      </p:sp>
      <p:pic>
        <p:nvPicPr>
          <p:cNvPr id="82946" name="Picture 4">
            <a:extLst>
              <a:ext uri="{FF2B5EF4-FFF2-40B4-BE49-F238E27FC236}">
                <a16:creationId xmlns:a16="http://schemas.microsoft.com/office/drawing/2014/main" id="{2C6F5F98-645F-4DCA-B43D-4CB1C32E5E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bright="-6000" contrast="1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1676400"/>
            <a:ext cx="6416675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2949" name="Rectangle 6">
            <a:extLst>
              <a:ext uri="{FF2B5EF4-FFF2-40B4-BE49-F238E27FC236}">
                <a16:creationId xmlns:a16="http://schemas.microsoft.com/office/drawing/2014/main" id="{E52522F6-89B5-4012-89D6-9237C46DCDA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86400" y="2495550"/>
            <a:ext cx="1524000" cy="400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000" dirty="0">
                <a:cs typeface="Arial" panose="020B0604020202020204" pitchFamily="34" charset="0"/>
              </a:rPr>
              <a:t>Karşılaştır</a:t>
            </a:r>
            <a:endParaRPr lang="en-US" altLang="tr-TR" sz="2000" dirty="0">
              <a:cs typeface="Arial" panose="020B0604020202020204" pitchFamily="34" charset="0"/>
            </a:endParaRPr>
          </a:p>
        </p:txBody>
      </p:sp>
      <p:sp>
        <p:nvSpPr>
          <p:cNvPr id="82950" name="Rectangle 6">
            <a:extLst>
              <a:ext uri="{FF2B5EF4-FFF2-40B4-BE49-F238E27FC236}">
                <a16:creationId xmlns:a16="http://schemas.microsoft.com/office/drawing/2014/main" id="{1FDC9C9C-856D-4BD3-8AEC-0F11FB1A05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4800600"/>
            <a:ext cx="15240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Ağaç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82951" name="Rectangle 7">
            <a:extLst>
              <a:ext uri="{FF2B5EF4-FFF2-40B4-BE49-F238E27FC236}">
                <a16:creationId xmlns:a16="http://schemas.microsoft.com/office/drawing/2014/main" id="{1FCC2986-8331-42C4-940B-5957A1E6FA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9400" y="5100638"/>
            <a:ext cx="990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Ekle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82952" name="Rectangle 8">
            <a:extLst>
              <a:ext uri="{FF2B5EF4-FFF2-40B4-BE49-F238E27FC236}">
                <a16:creationId xmlns:a16="http://schemas.microsoft.com/office/drawing/2014/main" id="{62B110DF-2BF6-4893-AEA9-9691690651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3581400"/>
            <a:ext cx="99060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Ekle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82953" name="Rectangle 9">
            <a:extLst>
              <a:ext uri="{FF2B5EF4-FFF2-40B4-BE49-F238E27FC236}">
                <a16:creationId xmlns:a16="http://schemas.microsoft.com/office/drawing/2014/main" id="{98ABC6FE-AD51-4299-A75B-A673D8C8B9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3576638"/>
            <a:ext cx="990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Ekle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82954" name="Rectangle 10">
            <a:extLst>
              <a:ext uri="{FF2B5EF4-FFF2-40B4-BE49-F238E27FC236}">
                <a16:creationId xmlns:a16="http://schemas.microsoft.com/office/drawing/2014/main" id="{54861647-4009-4EB6-B1FB-DCFBE0F84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153400" y="4567238"/>
            <a:ext cx="990600" cy="461962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 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2168255-441F-4825-83B7-1FEF0B878E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İşlem Sayısını Düşürmek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130CE8-12A8-4473-BC58-85C6F047CFE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Ağaç yapısı sayım adımlarını azaltır:</a:t>
            </a:r>
          </a:p>
          <a:p>
            <a:pPr>
              <a:spcBef>
                <a:spcPct val="0"/>
              </a:spcBef>
            </a:pPr>
            <a:endParaRPr lang="tr-TR" altLang="tr-TR" sz="2400" i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tr-TR" altLang="tr-TR" i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en-US" altLang="tr-TR" sz="2400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baseline="30000" dirty="0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işlemci ile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br>
              <a:rPr lang="tr-TR" altLang="tr-TR" sz="2400" dirty="0">
                <a:cs typeface="Arial" panose="020B0604020202020204" pitchFamily="34" charset="0"/>
              </a:rPr>
            </a:b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O(log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en-US" altLang="tr-TR" sz="24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br>
              <a:rPr lang="tr-TR" altLang="tr-TR" sz="2400" dirty="0">
                <a:solidFill>
                  <a:srgbClr val="FF0000"/>
                </a:solidFill>
                <a:cs typeface="Arial" panose="020B0604020202020204" pitchFamily="34" charset="0"/>
              </a:rPr>
            </a:br>
            <a:r>
              <a:rPr lang="tr-TR" altLang="tr-TR" sz="2400" dirty="0">
                <a:cs typeface="Arial" panose="020B0604020202020204" pitchFamily="34" charset="0"/>
              </a:rPr>
              <a:t>süre alır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  <a:endParaRPr lang="tr-TR" altLang="tr-TR" sz="2400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endParaRPr lang="tr-TR" altLang="tr-TR" dirty="0"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İşlemci </a:t>
            </a:r>
            <a:br>
              <a:rPr lang="tr-TR" altLang="tr-TR" sz="2400" dirty="0">
                <a:cs typeface="Arial" panose="020B0604020202020204" pitchFamily="34" charset="0"/>
              </a:rPr>
            </a:br>
            <a:r>
              <a:rPr lang="tr-TR" altLang="tr-TR" sz="2400" dirty="0">
                <a:cs typeface="Arial" panose="020B0604020202020204" pitchFamily="34" charset="0"/>
              </a:rPr>
              <a:t>kullanımı </a:t>
            </a:r>
            <a:br>
              <a:rPr lang="tr-TR" altLang="tr-TR" sz="2400" dirty="0">
                <a:cs typeface="Arial" panose="020B0604020202020204" pitchFamily="34" charset="0"/>
              </a:rPr>
            </a:br>
            <a:r>
              <a:rPr lang="tr-TR" altLang="tr-TR" sz="2400" dirty="0">
                <a:cs typeface="Arial" panose="020B0604020202020204" pitchFamily="34" charset="0"/>
              </a:rPr>
              <a:t>biraz kötü</a:t>
            </a:r>
            <a:br>
              <a:rPr lang="tr-TR" dirty="0"/>
            </a:br>
            <a:endParaRPr lang="tr-TR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B60B78-9A0A-40FC-9A1A-81766AEF8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Rank Sort Sonuç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DF0828-EC11-44CC-B216-36654873BA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tr-TR" altLang="tr-TR" sz="2400" dirty="0">
                <a:cs typeface="Arial" charset="0"/>
              </a:rPr>
              <a:t>Her sayı izole olarak ele alınırsa kolaylaşır</a:t>
            </a:r>
            <a:r>
              <a:rPr lang="en-US" altLang="tr-TR" sz="2400" dirty="0">
                <a:cs typeface="Arial" charset="0"/>
              </a:rPr>
              <a:t>.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en-US" altLang="tr-TR" sz="2400" dirty="0">
                <a:cs typeface="Arial" charset="0"/>
              </a:rPr>
              <a:t>Rank sort </a:t>
            </a:r>
            <a:r>
              <a:rPr lang="tr-TR" altLang="tr-TR" sz="2400" dirty="0">
                <a:cs typeface="Arial" charset="0"/>
              </a:rPr>
              <a:t>sıralama süreleri</a:t>
            </a:r>
            <a:r>
              <a:rPr lang="en-US" altLang="tr-TR" sz="2400" dirty="0">
                <a:cs typeface="Arial" charset="0"/>
              </a:rPr>
              <a:t>: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400" dirty="0">
                <a:solidFill>
                  <a:srgbClr val="FF0000"/>
                </a:solidFill>
                <a:cs typeface="Arial" charset="0"/>
              </a:rPr>
              <a:t>		</a:t>
            </a:r>
            <a:r>
              <a:rPr lang="en-US" altLang="tr-TR" sz="2400" b="1" dirty="0">
                <a:solidFill>
                  <a:srgbClr val="FF0000"/>
                </a:solidFill>
                <a:cs typeface="Arial" charset="0"/>
              </a:rPr>
              <a:t>O(</a:t>
            </a:r>
            <a:r>
              <a:rPr lang="en-US" altLang="tr-TR" sz="2400" b="1" i="1" dirty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charset="0"/>
              </a:rPr>
              <a:t>)</a:t>
            </a:r>
            <a:r>
              <a:rPr lang="tr-TR" altLang="tr-TR" sz="2400" b="1" dirty="0">
                <a:solidFill>
                  <a:srgbClr val="FF0000"/>
                </a:solidFill>
                <a:cs typeface="Arial" charset="0"/>
              </a:rPr>
              <a:t> : </a:t>
            </a:r>
            <a:r>
              <a:rPr lang="en-US" altLang="tr-TR" sz="2400" b="1" i="1" dirty="0">
                <a:solidFill>
                  <a:srgbClr val="FF0000"/>
                </a:solidFill>
                <a:cs typeface="Arial" charset="0"/>
              </a:rPr>
              <a:t>n </a:t>
            </a:r>
            <a:r>
              <a:rPr lang="tr-TR" altLang="tr-TR" sz="2400" b="1" dirty="0">
                <a:solidFill>
                  <a:srgbClr val="FF0000"/>
                </a:solidFill>
                <a:cs typeface="Arial" charset="0"/>
              </a:rPr>
              <a:t>işlemci ile</a:t>
            </a:r>
            <a:endParaRPr lang="en-US" altLang="tr-TR" sz="2400" b="1" dirty="0">
              <a:solidFill>
                <a:srgbClr val="FF0000"/>
              </a:solidFill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sz="2400" dirty="0">
                <a:cs typeface="Arial" charset="0"/>
              </a:rPr>
              <a:t>veya</a:t>
            </a:r>
            <a:endParaRPr lang="en-US" altLang="tr-TR" sz="2400" dirty="0"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400" dirty="0">
                <a:solidFill>
                  <a:srgbClr val="FF0000"/>
                </a:solidFill>
                <a:cs typeface="Arial" charset="0"/>
              </a:rPr>
              <a:t>		</a:t>
            </a:r>
            <a:r>
              <a:rPr lang="en-US" altLang="tr-TR" sz="2400" b="1" dirty="0">
                <a:solidFill>
                  <a:srgbClr val="FF0000"/>
                </a:solidFill>
                <a:cs typeface="Arial" charset="0"/>
              </a:rPr>
              <a:t>O(log</a:t>
            </a:r>
            <a:r>
              <a:rPr lang="en-US" altLang="tr-TR" sz="2400" b="1" i="1" dirty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charset="0"/>
              </a:rPr>
              <a:t>)</a:t>
            </a:r>
            <a:r>
              <a:rPr lang="tr-TR" altLang="tr-TR" sz="2400" b="1" dirty="0">
                <a:solidFill>
                  <a:srgbClr val="FF0000"/>
                </a:solidFill>
                <a:cs typeface="Arial" charset="0"/>
              </a:rPr>
              <a:t> : </a:t>
            </a:r>
            <a:r>
              <a:rPr lang="en-US" altLang="tr-TR" sz="2400" b="1" i="1" dirty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altLang="tr-TR" sz="2400" b="1" baseline="30000" dirty="0">
                <a:solidFill>
                  <a:srgbClr val="FF0000"/>
                </a:solidFill>
                <a:cs typeface="Arial" charset="0"/>
              </a:rPr>
              <a:t>2</a:t>
            </a:r>
            <a:r>
              <a:rPr lang="en-US" altLang="tr-TR" sz="24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cs typeface="Arial" charset="0"/>
              </a:rPr>
              <a:t>işlemci ile</a:t>
            </a:r>
            <a:endParaRPr lang="en-US" altLang="tr-TR" sz="2400" b="1" dirty="0">
              <a:solidFill>
                <a:srgbClr val="FF0000"/>
              </a:solidFill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tr-TR" altLang="tr-TR" sz="2400" dirty="0"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sz="2400" dirty="0">
                <a:cs typeface="Arial" charset="0"/>
              </a:rPr>
              <a:t>Pratikte</a:t>
            </a:r>
            <a:r>
              <a:rPr lang="en-US" altLang="tr-TR" sz="2400" dirty="0">
                <a:cs typeface="Arial" charset="0"/>
              </a:rPr>
              <a:t> </a:t>
            </a:r>
            <a:r>
              <a:rPr lang="en-US" altLang="tr-TR" sz="2400" i="1" dirty="0">
                <a:cs typeface="Arial" charset="0"/>
              </a:rPr>
              <a:t>n</a:t>
            </a:r>
            <a:r>
              <a:rPr lang="en-US" altLang="tr-TR" sz="2400" baseline="30000" dirty="0">
                <a:cs typeface="Arial" charset="0"/>
              </a:rPr>
              <a:t>2</a:t>
            </a:r>
            <a:r>
              <a:rPr lang="en-US" altLang="tr-TR" sz="2400" dirty="0">
                <a:cs typeface="Arial" charset="0"/>
              </a:rPr>
              <a:t> </a:t>
            </a:r>
            <a:r>
              <a:rPr lang="tr-TR" altLang="tr-TR" sz="2400" dirty="0">
                <a:cs typeface="Arial" charset="0"/>
              </a:rPr>
              <a:t>işlemci pek gerçekçi değil</a:t>
            </a:r>
            <a:r>
              <a:rPr lang="en-US" altLang="tr-TR" sz="2400" dirty="0">
                <a:cs typeface="Arial" charset="0"/>
              </a:rPr>
              <a:t>.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sz="2400" dirty="0">
                <a:cs typeface="Arial" charset="0"/>
              </a:rPr>
              <a:t>Teorikte ise</a:t>
            </a:r>
            <a:r>
              <a:rPr lang="en-US" altLang="tr-TR" sz="2400" dirty="0">
                <a:cs typeface="Arial" charset="0"/>
              </a:rPr>
              <a:t> </a:t>
            </a:r>
            <a:r>
              <a:rPr lang="tr-TR" altLang="tr-TR" sz="2400" dirty="0">
                <a:cs typeface="Arial" charset="0"/>
              </a:rPr>
              <a:t>zaman karmaşıklığı</a:t>
            </a:r>
            <a:r>
              <a:rPr lang="en-US" altLang="tr-TR" sz="2400" dirty="0">
                <a:cs typeface="Arial" charset="0"/>
              </a:rPr>
              <a:t> O(1)</a:t>
            </a:r>
            <a:r>
              <a:rPr lang="tr-TR" altLang="tr-TR" sz="2400" dirty="0">
                <a:cs typeface="Arial" charset="0"/>
              </a:rPr>
              <a:t>'e kadar inebilir.</a:t>
            </a:r>
            <a:endParaRPr lang="en-US" altLang="tr-TR" sz="24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tr-TR" altLang="tr-TR" sz="2000" dirty="0">
                <a:cs typeface="Arial" charset="0"/>
              </a:rPr>
              <a:t>Sayaç artışları da  paralelleştirilirse</a:t>
            </a:r>
            <a:r>
              <a:rPr lang="en-US" altLang="tr-TR" sz="2000" dirty="0">
                <a:cs typeface="Arial" charset="0"/>
              </a:rPr>
              <a:t> (PRAM</a:t>
            </a:r>
            <a:r>
              <a:rPr lang="tr-TR" altLang="tr-TR" sz="2000" dirty="0">
                <a:cs typeface="Arial" charset="0"/>
              </a:rPr>
              <a:t>'ler konusuna bakınız</a:t>
            </a:r>
            <a:r>
              <a:rPr lang="en-US" altLang="tr-TR" sz="2000" dirty="0">
                <a:cs typeface="Arial" charset="0"/>
              </a:rPr>
              <a:t>)</a:t>
            </a:r>
            <a:r>
              <a:rPr lang="tr-TR" altLang="tr-TR" sz="2000" dirty="0">
                <a:cs typeface="Arial" charset="0"/>
              </a:rPr>
              <a:t> her şey paralelleştirilmiş olur</a:t>
            </a:r>
            <a:r>
              <a:rPr lang="en-US" altLang="tr-TR" sz="2000" dirty="0">
                <a:cs typeface="Arial" charset="0"/>
              </a:rPr>
              <a:t>.</a:t>
            </a:r>
          </a:p>
          <a:p>
            <a:pPr>
              <a:defRPr/>
            </a:pPr>
            <a:endParaRPr lang="tr-TR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68387C-EDCC-4AFF-B41E-C18EF4353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75</a:t>
            </a:fld>
            <a:endParaRPr lang="tr-TR" dirty="0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2C503C60-B8A5-4888-95C4-05E39D22E86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Diğer Sıralama Algoritmaları</a:t>
            </a:r>
          </a:p>
        </p:txBody>
      </p:sp>
      <p:sp>
        <p:nvSpPr>
          <p:cNvPr id="84995" name="Subtitle 3">
            <a:extLst>
              <a:ext uri="{FF2B5EF4-FFF2-40B4-BE49-F238E27FC236}">
                <a16:creationId xmlns:a16="http://schemas.microsoft.com/office/drawing/2014/main" id="{0F95A733-FD2E-4782-80BB-A0C3DAA454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altLang="tr-TR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81470A1-295B-43F9-A4F8-495EE7F4F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76</a:t>
            </a:fld>
            <a:endParaRPr lang="tr-TR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2D705F-C760-4B6C-B56D-9E49BF637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Diğer Sıralama Algoritmaları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911472B-9F77-41EA-A4A6-7D9C2478EF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77</a:t>
            </a:fld>
            <a:endParaRPr lang="tr-TR" dirty="0"/>
          </a:p>
        </p:txBody>
      </p:sp>
      <p:sp>
        <p:nvSpPr>
          <p:cNvPr id="86019" name="Content Placeholder 2">
            <a:extLst>
              <a:ext uri="{FF2B5EF4-FFF2-40B4-BE49-F238E27FC236}">
                <a16:creationId xmlns:a16="http://schemas.microsoft.com/office/drawing/2014/main" id="{1AD24CD1-A9DA-469A-94F3-57FAF8F57FF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Konuya seri algoritmaların zaman karmaşıklığının en az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O(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log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tr-TR" altLang="tr-TR" sz="2400" dirty="0">
                <a:cs typeface="Arial" panose="020B0604020202020204" pitchFamily="34" charset="0"/>
              </a:rPr>
              <a:t> olduğunu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söyleyerek başlamıştık.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Sonra da karşılaştırmalı en iyi paralel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sıralama algoritmasının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en-US" altLang="tr-TR" sz="2400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i="1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işlemci ile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en-US" altLang="tr-TR" sz="2400" dirty="0">
                <a:solidFill>
                  <a:srgbClr val="FF0000"/>
                </a:solidFill>
                <a:cs typeface="Arial" panose="020B0604020202020204" pitchFamily="34" charset="0"/>
              </a:rPr>
              <a:t>O(log</a:t>
            </a:r>
            <a:r>
              <a:rPr lang="en-US" altLang="tr-TR" sz="2400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süre aldığını </a:t>
            </a:r>
            <a:r>
              <a:rPr lang="en-US" altLang="tr-TR" sz="2400" dirty="0">
                <a:cs typeface="Arial" panose="020B0604020202020204" pitchFamily="34" charset="0"/>
              </a:rPr>
              <a:t>(</a:t>
            </a:r>
            <a:r>
              <a:rPr lang="tr-TR" altLang="tr-TR" sz="2400" dirty="0">
                <a:cs typeface="Arial" panose="020B0604020202020204" pitchFamily="34" charset="0"/>
              </a:rPr>
              <a:t>veya 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p</a:t>
            </a:r>
            <a:r>
              <a:rPr lang="en-US" altLang="tr-TR" sz="2400" i="1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işlemci ile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O(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log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/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p)</a:t>
            </a:r>
            <a:r>
              <a:rPr lang="tr-TR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en-US" altLang="tr-TR" sz="2400" b="1" dirty="0">
                <a:cs typeface="Arial" panose="020B0604020202020204" pitchFamily="34" charset="0"/>
              </a:rPr>
              <a:t>)</a:t>
            </a:r>
            <a:r>
              <a:rPr lang="tr-TR" altLang="tr-TR" sz="2400" dirty="0">
                <a:cs typeface="Arial" panose="020B0604020202020204" pitchFamily="34" charset="0"/>
              </a:rPr>
              <a:t> bulduk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Yalnız seri sıralama algoritmaları, sayıların özelliğine göre (örneğin: sadece belli bir aralıktaki tamsayılar) bazen 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O(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log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'den daha kısa sürer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Bu algoritmalar paralelleştirilmeye oldukça uygundur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BFD8B6-BFA9-48D0-BE72-035ED09E8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dirty="0"/>
              <a:t>Sayma Sıralaması </a:t>
            </a:r>
            <a:br>
              <a:rPr lang="tr-TR" dirty="0"/>
            </a:br>
            <a:r>
              <a:rPr lang="tr-TR" dirty="0"/>
              <a:t>(ing: Counting Sort)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C3957E-F2B5-4F9F-9C54-1F61367D7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78</a:t>
            </a:fld>
            <a:endParaRPr lang="tr-TR" dirty="0"/>
          </a:p>
        </p:txBody>
      </p:sp>
      <p:sp>
        <p:nvSpPr>
          <p:cNvPr id="87043" name="Content Placeholder 2">
            <a:extLst>
              <a:ext uri="{FF2B5EF4-FFF2-40B4-BE49-F238E27FC236}">
                <a16:creationId xmlns:a16="http://schemas.microsoft.com/office/drawing/2014/main" id="{1B6B53FD-5ECD-4CB9-B900-EB0793CB593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Örneğin hepsi 1000'den küçük tamsayılardan oluşan bir listeyi sıralamak için</a:t>
            </a:r>
            <a:r>
              <a:rPr lang="en-US" altLang="tr-TR" sz="2800" dirty="0">
                <a:cs typeface="Arial" panose="020B0604020202020204" pitchFamily="34" charset="0"/>
              </a:rPr>
              <a:t>, rank sort </a:t>
            </a:r>
            <a:r>
              <a:rPr lang="tr-TR" altLang="tr-TR" sz="2800" dirty="0">
                <a:cs typeface="Arial" panose="020B0604020202020204" pitchFamily="34" charset="0"/>
              </a:rPr>
              <a:t>algoritmasını düzenleyip çalışma zamanını </a:t>
            </a:r>
            <a:r>
              <a:rPr lang="en-US" alt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  <a:t>O(</a:t>
            </a:r>
            <a:r>
              <a:rPr lang="en-US" altLang="tr-TR" sz="28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800" b="1" baseline="30000" dirty="0">
                <a:solidFill>
                  <a:srgbClr val="FF0000"/>
                </a:solidFill>
                <a:cs typeface="Arial" panose="020B0604020202020204" pitchFamily="34" charset="0"/>
              </a:rPr>
              <a:t>2</a:t>
            </a:r>
            <a:r>
              <a:rPr lang="en-US" alt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'den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en-US" alt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  <a:t>O(</a:t>
            </a:r>
            <a:r>
              <a:rPr lang="en-US" altLang="tr-TR" sz="28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tr-TR" altLang="tr-TR" sz="28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'e iner. 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Bu metot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"</a:t>
            </a:r>
            <a:r>
              <a:rPr lang="en-US" altLang="tr-TR" sz="2800" i="1" dirty="0">
                <a:cs typeface="Arial" panose="020B0604020202020204" pitchFamily="34" charset="0"/>
              </a:rPr>
              <a:t>Counting Sort</a:t>
            </a:r>
            <a:r>
              <a:rPr lang="tr-TR" altLang="tr-TR" sz="2800" dirty="0">
                <a:cs typeface="Arial" panose="020B0604020202020204" pitchFamily="34" charset="0"/>
              </a:rPr>
              <a:t>" diye bilinir.</a:t>
            </a:r>
            <a:endParaRPr lang="en-US" altLang="tr-TR" sz="28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tr-TR" sz="2800" b="1" dirty="0">
                <a:solidFill>
                  <a:srgbClr val="0070C0"/>
                </a:solidFill>
                <a:cs typeface="Arial" panose="020B0604020202020204" pitchFamily="34" charset="0"/>
              </a:rPr>
              <a:t>a[ ]</a:t>
            </a:r>
            <a:r>
              <a:rPr lang="en-US" altLang="tr-TR" sz="28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: sırasız listedir.</a:t>
            </a:r>
          </a:p>
          <a:p>
            <a:pPr eaLnBrk="1" hangingPunct="1">
              <a:spcBef>
                <a:spcPct val="0"/>
              </a:spcBef>
            </a:pPr>
            <a:r>
              <a:rPr lang="en-US" altLang="tr-TR" sz="2800" b="1" dirty="0">
                <a:solidFill>
                  <a:srgbClr val="0070C0"/>
                </a:solidFill>
                <a:cs typeface="Arial" panose="020B0604020202020204" pitchFamily="34" charset="0"/>
              </a:rPr>
              <a:t>b[ ]</a:t>
            </a:r>
            <a:r>
              <a:rPr lang="tr-TR" altLang="tr-TR" sz="28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: sıralanmış halidir.</a:t>
            </a:r>
            <a:endParaRPr lang="en-US" altLang="tr-TR" sz="28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en-US" altLang="tr-TR" sz="2800" b="1" dirty="0">
                <a:solidFill>
                  <a:srgbClr val="0070C0"/>
                </a:solidFill>
                <a:cs typeface="Arial" panose="020B0604020202020204" pitchFamily="34" charset="0"/>
              </a:rPr>
              <a:t>c[ ]</a:t>
            </a:r>
            <a:r>
              <a:rPr lang="tr-TR" altLang="tr-TR" sz="2800" dirty="0">
                <a:solidFill>
                  <a:srgbClr val="0070C0"/>
                </a:solidFill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: algoritmanın ek olarak kullandığı </a:t>
            </a:r>
            <a:br>
              <a:rPr lang="tr-TR" altLang="tr-TR" sz="2800" dirty="0">
                <a:cs typeface="Arial" panose="020B0604020202020204" pitchFamily="34" charset="0"/>
              </a:rPr>
            </a:br>
            <a:r>
              <a:rPr lang="tr-TR" altLang="tr-TR" sz="2800" dirty="0">
                <a:cs typeface="Arial" panose="020B0604020202020204" pitchFamily="34" charset="0"/>
              </a:rPr>
              <a:t>  	  pozisyonları tutan dizidir</a:t>
            </a:r>
            <a:r>
              <a:rPr lang="en-US" altLang="tr-TR" sz="2800" dirty="0">
                <a:cs typeface="Arial" panose="020B0604020202020204" pitchFamily="34" charset="0"/>
              </a:rPr>
              <a:t>.</a:t>
            </a:r>
            <a:endParaRPr lang="tr-TR" altLang="tr-TR" sz="28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686D3-FC63-4C5B-9CF6-F2CCD5619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Adım-1</a:t>
            </a:r>
          </a:p>
        </p:txBody>
      </p:sp>
      <p:sp>
        <p:nvSpPr>
          <p:cNvPr id="88067" name="Content Placeholder 2">
            <a:extLst>
              <a:ext uri="{FF2B5EF4-FFF2-40B4-BE49-F238E27FC236}">
                <a16:creationId xmlns:a16="http://schemas.microsoft.com/office/drawing/2014/main" id="{1099BC5A-B5E0-4054-9DE6-89E5B01DBC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tr-TR" b="1" dirty="0">
                <a:solidFill>
                  <a:srgbClr val="0070C0"/>
                </a:solidFill>
                <a:cs typeface="Arial" panose="020B0604020202020204" pitchFamily="34" charset="0"/>
              </a:rPr>
              <a:t>c[ ]</a:t>
            </a:r>
            <a:r>
              <a:rPr lang="en-US" altLang="tr-TR" b="1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dizisini sıralanacak sayıların histogramını</a:t>
            </a:r>
            <a:r>
              <a:rPr lang="en-US" altLang="tr-TR" dirty="0">
                <a:cs typeface="Arial" panose="020B0604020202020204" pitchFamily="34" charset="0"/>
              </a:rPr>
              <a:t>, </a:t>
            </a:r>
            <a:r>
              <a:rPr lang="tr-TR" altLang="tr-TR" dirty="0">
                <a:cs typeface="Arial" panose="020B0604020202020204" pitchFamily="34" charset="0"/>
              </a:rPr>
              <a:t>yani her sayının kaç kez geçtiğini tutmasını istiyoruz</a:t>
            </a:r>
            <a:r>
              <a:rPr lang="en-US" altLang="tr-TR" dirty="0">
                <a:cs typeface="Arial" panose="020B0604020202020204" pitchFamily="34" charset="0"/>
              </a:rPr>
              <a:t>. </a:t>
            </a:r>
            <a:r>
              <a:rPr lang="tr-TR" altLang="tr-TR" dirty="0">
                <a:cs typeface="Arial" panose="020B0604020202020204" pitchFamily="34" charset="0"/>
              </a:rPr>
              <a:t>Bu işlemin süresi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en-US" altLang="tr-TR" b="1" dirty="0">
                <a:solidFill>
                  <a:srgbClr val="FF0000"/>
                </a:solidFill>
                <a:cs typeface="Arial" panose="020B0604020202020204" pitchFamily="34" charset="0"/>
              </a:rPr>
              <a:t>O(</a:t>
            </a:r>
            <a:r>
              <a:rPr lang="tr-TR" altLang="tr-TR" b="1" i="1" dirty="0">
                <a:solidFill>
                  <a:srgbClr val="FF0000"/>
                </a:solidFill>
                <a:cs typeface="Arial" panose="020B0604020202020204" pitchFamily="34" charset="0"/>
              </a:rPr>
              <a:t>m</a:t>
            </a:r>
            <a:r>
              <a:rPr lang="en-US" altLang="tr-TR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en-US" altLang="tr-TR" dirty="0">
                <a:cs typeface="Arial" panose="020B0604020202020204" pitchFamily="34" charset="0"/>
              </a:rPr>
              <a:t> </a:t>
            </a:r>
            <a:r>
              <a:rPr lang="tr-TR" altLang="tr-TR" dirty="0">
                <a:cs typeface="Arial" panose="020B0604020202020204" pitchFamily="34" charset="0"/>
              </a:rPr>
              <a:t>'dir</a:t>
            </a:r>
            <a:r>
              <a:rPr lang="en-US" altLang="tr-TR" dirty="0">
                <a:cs typeface="Arial" panose="020B0604020202020204" pitchFamily="34" charset="0"/>
              </a:rPr>
              <a:t>:</a:t>
            </a:r>
            <a:endParaRPr lang="tr-TR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b="1" dirty="0">
                <a:solidFill>
                  <a:schemeClr val="accent2"/>
                </a:solidFill>
                <a:cs typeface="Arial" panose="020B0604020202020204" pitchFamily="34" charset="0"/>
              </a:rPr>
              <a:t>	</a:t>
            </a:r>
            <a:r>
              <a:rPr lang="tr-TR" altLang="tr-TR" b="1" dirty="0">
                <a:solidFill>
                  <a:schemeClr val="accent2"/>
                </a:solidFill>
                <a:cs typeface="Arial" panose="020B0604020202020204" pitchFamily="34" charset="0"/>
              </a:rPr>
              <a:t>	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b="1" dirty="0">
                <a:solidFill>
                  <a:schemeClr val="accent2"/>
                </a:solidFill>
                <a:cs typeface="Arial" panose="020B0604020202020204" pitchFamily="34" charset="0"/>
              </a:rPr>
              <a:t>	</a:t>
            </a:r>
            <a:r>
              <a:rPr lang="tr-TR" altLang="tr-TR" b="1" dirty="0">
                <a:solidFill>
                  <a:schemeClr val="accent2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</a:t>
            </a: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for (i = 1; i &lt;= m; i++)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	</a:t>
            </a:r>
            <a:r>
              <a:rPr lang="tr-TR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</a:t>
            </a: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c[i] = 0;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</a:t>
            </a:r>
            <a:r>
              <a:rPr lang="tr-TR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</a:t>
            </a: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for (i = 1; i &lt;= </a:t>
            </a:r>
            <a:r>
              <a:rPr lang="tr-TR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n</a:t>
            </a: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; i++)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	</a:t>
            </a:r>
            <a:r>
              <a:rPr lang="tr-TR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	</a:t>
            </a: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panose="020B0604020202020204" pitchFamily="34" charset="0"/>
              </a:rPr>
              <a:t>c[a[i]]++;</a:t>
            </a:r>
          </a:p>
          <a:p>
            <a:endParaRPr lang="tr-TR" altLang="tr-TR" dirty="0"/>
          </a:p>
        </p:txBody>
      </p:sp>
      <p:sp>
        <p:nvSpPr>
          <p:cNvPr id="88069" name="TextBox 2">
            <a:extLst>
              <a:ext uri="{FF2B5EF4-FFF2-40B4-BE49-F238E27FC236}">
                <a16:creationId xmlns:a16="http://schemas.microsoft.com/office/drawing/2014/main" id="{BD6F121F-AED9-4082-89B6-C16EB36E8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8184" y="3068960"/>
            <a:ext cx="1896994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tr-TR" altLang="tr-TR" sz="2000" dirty="0">
                <a:latin typeface="Verdana" panose="020B0604030504040204" pitchFamily="34" charset="0"/>
                <a:ea typeface="Verdana" panose="020B0604030504040204" pitchFamily="34" charset="0"/>
              </a:rPr>
              <a:t>Örneğimizde </a:t>
            </a:r>
            <a:br>
              <a:rPr lang="tr-TR" altLang="tr-TR" sz="2000" dirty="0"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tr-TR" altLang="tr-TR" sz="2000" i="1" dirty="0">
                <a:latin typeface="Verdana" panose="020B0604030504040204" pitchFamily="34" charset="0"/>
                <a:ea typeface="Verdana" panose="020B0604030504040204" pitchFamily="34" charset="0"/>
              </a:rPr>
              <a:t>m</a:t>
            </a:r>
            <a:r>
              <a:rPr lang="tr-TR" altLang="tr-TR" sz="2000" dirty="0">
                <a:latin typeface="Verdana" panose="020B0604030504040204" pitchFamily="34" charset="0"/>
                <a:ea typeface="Verdana" panose="020B0604030504040204" pitchFamily="34" charset="0"/>
              </a:rPr>
              <a:t>=1000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F499317-690C-4C44-BE33-8346EE0F55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79</a:t>
            </a:fld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1312FF-0D24-4DCF-9718-20BE737B87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Önemli Bir Not</a:t>
            </a:r>
          </a:p>
        </p:txBody>
      </p:sp>
      <p:sp>
        <p:nvSpPr>
          <p:cNvPr id="22531" name="Content Placeholder 2">
            <a:extLst>
              <a:ext uri="{FF2B5EF4-FFF2-40B4-BE49-F238E27FC236}">
                <a16:creationId xmlns:a16="http://schemas.microsoft.com/office/drawing/2014/main" id="{17248C11-04CB-4AE2-B285-293180B86A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Şimdiye dek eğer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en-US" altLang="tr-TR" sz="2400" b="1" dirty="0">
                <a:cs typeface="Arial" panose="020B0604020202020204" pitchFamily="34" charset="0"/>
              </a:rPr>
              <a:t>A &gt; B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ise her iki işlemcinin de aynı mantıksal (ing: </a:t>
            </a:r>
            <a:r>
              <a:rPr lang="en-US" altLang="tr-TR" sz="2400" i="1" dirty="0">
                <a:cs typeface="Arial" panose="020B0604020202020204" pitchFamily="34" charset="0"/>
              </a:rPr>
              <a:t>Boolean</a:t>
            </a:r>
            <a:r>
              <a:rPr lang="tr-TR" altLang="tr-TR" sz="2400" dirty="0">
                <a:cs typeface="Arial" panose="020B0604020202020204" pitchFamily="34" charset="0"/>
              </a:rPr>
              <a:t>)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cevabı vereceğini varsaydık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  <a:endParaRPr lang="tr-TR" altLang="tr-TR" sz="24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Oysa ki farklı işletim sistemlerinde (16bit'te tamsayı bugünkü gibi değildi, peki noktalı sayılar nasıldı?) </a:t>
            </a:r>
            <a:r>
              <a:rPr lang="tr-TR" altLang="tr-TR" sz="2400" i="1" dirty="0">
                <a:cs typeface="Arial" panose="020B0604020202020204" pitchFamily="34" charset="0"/>
              </a:rPr>
              <a:t>A</a:t>
            </a:r>
            <a:r>
              <a:rPr lang="tr-TR" altLang="tr-TR" sz="2400" dirty="0">
                <a:cs typeface="Arial" panose="020B0604020202020204" pitchFamily="34" charset="0"/>
              </a:rPr>
              <a:t> ve </a:t>
            </a:r>
            <a:r>
              <a:rPr lang="tr-TR" altLang="tr-TR" sz="2400" i="1" dirty="0">
                <a:cs typeface="Arial" panose="020B0604020202020204" pitchFamily="34" charset="0"/>
              </a:rPr>
              <a:t>B '</a:t>
            </a:r>
            <a:r>
              <a:rPr lang="tr-TR" altLang="tr-TR" sz="2400" dirty="0">
                <a:cs typeface="Arial" panose="020B0604020202020204" pitchFamily="34" charset="0"/>
              </a:rPr>
              <a:t>nin</a:t>
            </a:r>
            <a:r>
              <a:rPr lang="tr-TR" altLang="tr-TR" sz="2400" i="1" dirty="0">
                <a:cs typeface="Arial" panose="020B0604020202020204" pitchFamily="34" charset="0"/>
              </a:rPr>
              <a:t> virgülden sonra </a:t>
            </a:r>
            <a:r>
              <a:rPr lang="tr-TR" altLang="tr-TR" sz="2400" dirty="0">
                <a:cs typeface="Arial" panose="020B0604020202020204" pitchFamily="34" charset="0"/>
              </a:rPr>
              <a:t>farklı duyarlıkta olması durumunda farklı cevaplar dönebilir.</a:t>
            </a:r>
            <a:endParaRPr lang="en-US" altLang="tr-TR" sz="2400" dirty="0">
              <a:cs typeface="Arial" panose="020B0604020202020204" pitchFamily="34" charset="0"/>
            </a:endParaRPr>
          </a:p>
          <a:p>
            <a:pPr lvl="1" eaLnBrk="1" hangingPunct="1">
              <a:spcBef>
                <a:spcPct val="0"/>
              </a:spcBef>
            </a:pPr>
            <a:r>
              <a:rPr lang="tr-TR" altLang="tr-TR" dirty="0">
                <a:cs typeface="Arial" panose="020B0604020202020204" pitchFamily="34" charset="0"/>
              </a:rPr>
              <a:t>Yada benzer bir sebeple, fark olabilir.</a:t>
            </a:r>
            <a:endParaRPr lang="en-US" altLang="tr-TR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400" dirty="0">
                <a:cs typeface="Arial" panose="020B0604020202020204" pitchFamily="34" charset="0"/>
              </a:rPr>
              <a:t>Böyle bir durumda bir tarafta </a:t>
            </a:r>
            <a:r>
              <a:rPr lang="tr-TR" altLang="tr-TR" sz="2400" i="1" dirty="0">
                <a:cs typeface="Arial" panose="020B0604020202020204" pitchFamily="34" charset="0"/>
              </a:rPr>
              <a:t>A</a:t>
            </a:r>
            <a:r>
              <a:rPr lang="tr-TR" altLang="tr-TR" sz="2400" dirty="0">
                <a:cs typeface="Arial" panose="020B0604020202020204" pitchFamily="34" charset="0"/>
              </a:rPr>
              <a:t> büyük, diğer tarafta </a:t>
            </a:r>
            <a:r>
              <a:rPr lang="tr-TR" altLang="tr-TR" sz="2400" i="1" dirty="0">
                <a:cs typeface="Arial" panose="020B0604020202020204" pitchFamily="34" charset="0"/>
              </a:rPr>
              <a:t>B</a:t>
            </a:r>
            <a:r>
              <a:rPr lang="tr-TR" altLang="tr-TR" sz="2400" dirty="0">
                <a:cs typeface="Arial" panose="020B0604020202020204" pitchFamily="34" charset="0"/>
              </a:rPr>
              <a:t> büyükse performans artar! Çünkü veri alışverişi düşer</a:t>
            </a:r>
            <a:r>
              <a:rPr lang="en-US" altLang="tr-TR" sz="2400" dirty="0">
                <a:cs typeface="Arial" panose="020B0604020202020204" pitchFamily="34" charset="0"/>
              </a:rPr>
              <a:t>.</a:t>
            </a:r>
          </a:p>
          <a:p>
            <a:endParaRPr lang="tr-TR" altLang="tr-TR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D560E3D-F790-453B-B683-A18A4EAC2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</a:t>
            </a:fld>
            <a:endParaRPr lang="tr-TR" dirty="0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DB412D-77B6-467D-A645-9651C7E426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Adım-2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FB8F0B-5F33-4BA7-AECA-AD324A7C65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en-US" altLang="tr-TR" b="1" dirty="0">
                <a:solidFill>
                  <a:srgbClr val="0070C0"/>
                </a:solidFill>
                <a:cs typeface="Arial" charset="0"/>
              </a:rPr>
              <a:t>c[ ]</a:t>
            </a:r>
            <a:r>
              <a:rPr lang="en-US" altLang="tr-TR" dirty="0">
                <a:solidFill>
                  <a:schemeClr val="accent2"/>
                </a:solidFill>
                <a:cs typeface="Arial" charset="0"/>
              </a:rPr>
              <a:t> </a:t>
            </a:r>
            <a:r>
              <a:rPr lang="tr-TR" altLang="tr-TR" dirty="0">
                <a:solidFill>
                  <a:srgbClr val="FF0000"/>
                </a:solidFill>
                <a:cs typeface="Arial" charset="0"/>
              </a:rPr>
              <a:t>'yi kümülatif toplamlar haline çevirirsek her sayıdan küçük olan sayı adedi ortaya çıkar. </a:t>
            </a:r>
          </a:p>
          <a:p>
            <a:pPr eaLnBrk="1" hangingPunct="1">
              <a:spcBef>
                <a:spcPct val="0"/>
              </a:spcBef>
              <a:defRPr/>
            </a:pPr>
            <a:endParaRPr lang="tr-TR" altLang="tr-TR" dirty="0"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dirty="0">
                <a:cs typeface="Arial" charset="0"/>
              </a:rPr>
              <a:t>Yani:</a:t>
            </a:r>
            <a:r>
              <a:rPr lang="en-US" altLang="tr-TR" dirty="0">
                <a:cs typeface="Arial" charset="0"/>
              </a:rPr>
              <a:t> </a:t>
            </a:r>
            <a:endParaRPr lang="en-US" altLang="tr-TR" i="1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tr-TR" sz="2000" i="1" dirty="0">
                <a:cs typeface="Arial" charset="0"/>
              </a:rPr>
              <a:t>x</a:t>
            </a:r>
            <a:r>
              <a:rPr lang="en-US" altLang="tr-TR" sz="2000" baseline="-25000" dirty="0">
                <a:cs typeface="Arial" charset="0"/>
              </a:rPr>
              <a:t>0</a:t>
            </a:r>
            <a:r>
              <a:rPr lang="en-US" altLang="tr-TR" sz="2000" dirty="0">
                <a:cs typeface="Arial" charset="0"/>
              </a:rPr>
              <a:t>,  </a:t>
            </a:r>
            <a:endParaRPr lang="tr-TR" altLang="tr-TR" sz="20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tr-TR" sz="2000" i="1" dirty="0">
                <a:cs typeface="Arial" charset="0"/>
              </a:rPr>
              <a:t>x</a:t>
            </a:r>
            <a:r>
              <a:rPr lang="en-US" altLang="tr-TR" sz="2000" baseline="-25000" dirty="0">
                <a:cs typeface="Arial" charset="0"/>
              </a:rPr>
              <a:t>0</a:t>
            </a:r>
            <a:r>
              <a:rPr lang="en-US" altLang="tr-TR" sz="2000" dirty="0">
                <a:cs typeface="Arial" charset="0"/>
              </a:rPr>
              <a:t> </a:t>
            </a:r>
            <a:r>
              <a:rPr lang="en-US" altLang="tr-TR" sz="2000" i="1" dirty="0">
                <a:cs typeface="Arial" charset="0"/>
              </a:rPr>
              <a:t>+ x</a:t>
            </a:r>
            <a:r>
              <a:rPr lang="en-US" altLang="tr-TR" sz="2000" baseline="-25000" dirty="0">
                <a:cs typeface="Arial" charset="0"/>
              </a:rPr>
              <a:t>1</a:t>
            </a:r>
            <a:r>
              <a:rPr lang="en-US" altLang="tr-TR" sz="2000" dirty="0">
                <a:cs typeface="Arial" charset="0"/>
              </a:rPr>
              <a:t>,    </a:t>
            </a:r>
            <a:endParaRPr lang="tr-TR" altLang="tr-TR" sz="20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tr-TR" sz="2000" i="1" dirty="0">
                <a:cs typeface="Arial" charset="0"/>
              </a:rPr>
              <a:t>x</a:t>
            </a:r>
            <a:r>
              <a:rPr lang="en-US" altLang="tr-TR" sz="2000" baseline="-25000" dirty="0">
                <a:cs typeface="Arial" charset="0"/>
              </a:rPr>
              <a:t>0</a:t>
            </a:r>
            <a:r>
              <a:rPr lang="en-US" altLang="tr-TR" sz="2000" dirty="0">
                <a:cs typeface="Arial" charset="0"/>
              </a:rPr>
              <a:t> + </a:t>
            </a:r>
            <a:r>
              <a:rPr lang="en-US" altLang="tr-TR" sz="2000" i="1" dirty="0">
                <a:cs typeface="Arial" charset="0"/>
              </a:rPr>
              <a:t>x</a:t>
            </a:r>
            <a:r>
              <a:rPr lang="en-US" altLang="tr-TR" sz="2000" baseline="-25000" dirty="0">
                <a:cs typeface="Arial" charset="0"/>
              </a:rPr>
              <a:t>1</a:t>
            </a:r>
            <a:r>
              <a:rPr lang="en-US" altLang="tr-TR" sz="2000" dirty="0">
                <a:cs typeface="Arial" charset="0"/>
              </a:rPr>
              <a:t> + </a:t>
            </a:r>
            <a:r>
              <a:rPr lang="en-US" altLang="tr-TR" sz="2000" i="1" dirty="0">
                <a:cs typeface="Arial" charset="0"/>
              </a:rPr>
              <a:t>x</a:t>
            </a:r>
            <a:r>
              <a:rPr lang="en-US" altLang="tr-TR" sz="2000" baseline="-25000" dirty="0">
                <a:cs typeface="Arial" charset="0"/>
              </a:rPr>
              <a:t>2</a:t>
            </a:r>
            <a:r>
              <a:rPr lang="en-US" altLang="tr-TR" sz="2000" dirty="0">
                <a:cs typeface="Arial" charset="0"/>
              </a:rPr>
              <a:t>,    </a:t>
            </a:r>
            <a:endParaRPr lang="tr-TR" altLang="tr-TR" sz="2000" dirty="0">
              <a:cs typeface="Arial" charset="0"/>
            </a:endParaRP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tr-TR" sz="2000" i="1" dirty="0">
                <a:cs typeface="Arial" charset="0"/>
              </a:rPr>
              <a:t>x</a:t>
            </a:r>
            <a:r>
              <a:rPr lang="en-US" altLang="tr-TR" sz="2000" baseline="-25000" dirty="0">
                <a:cs typeface="Arial" charset="0"/>
              </a:rPr>
              <a:t>0</a:t>
            </a:r>
            <a:r>
              <a:rPr lang="en-US" altLang="tr-TR" sz="2000" dirty="0">
                <a:cs typeface="Arial" charset="0"/>
              </a:rPr>
              <a:t> + </a:t>
            </a:r>
            <a:r>
              <a:rPr lang="en-US" altLang="tr-TR" sz="2000" i="1" dirty="0">
                <a:cs typeface="Arial" charset="0"/>
              </a:rPr>
              <a:t>x</a:t>
            </a:r>
            <a:r>
              <a:rPr lang="en-US" altLang="tr-TR" sz="2000" baseline="-25000" dirty="0">
                <a:cs typeface="Arial" charset="0"/>
              </a:rPr>
              <a:t>1</a:t>
            </a:r>
            <a:r>
              <a:rPr lang="en-US" altLang="tr-TR" sz="2000" dirty="0">
                <a:cs typeface="Arial" charset="0"/>
              </a:rPr>
              <a:t> + </a:t>
            </a:r>
            <a:r>
              <a:rPr lang="en-US" altLang="tr-TR" sz="2000" i="1" dirty="0">
                <a:cs typeface="Arial" charset="0"/>
              </a:rPr>
              <a:t>x</a:t>
            </a:r>
            <a:r>
              <a:rPr lang="en-US" altLang="tr-TR" sz="2000" baseline="-25000" dirty="0">
                <a:cs typeface="Arial" charset="0"/>
              </a:rPr>
              <a:t>2</a:t>
            </a:r>
            <a:r>
              <a:rPr lang="en-US" altLang="tr-TR" sz="2000" dirty="0">
                <a:cs typeface="Arial" charset="0"/>
              </a:rPr>
              <a:t> + </a:t>
            </a:r>
            <a:r>
              <a:rPr lang="en-US" altLang="tr-TR" sz="2000" i="1" dirty="0">
                <a:cs typeface="Arial" charset="0"/>
              </a:rPr>
              <a:t>x</a:t>
            </a:r>
            <a:r>
              <a:rPr lang="en-US" altLang="tr-TR" sz="2000" baseline="-25000" dirty="0">
                <a:cs typeface="Arial" charset="0"/>
              </a:rPr>
              <a:t>3</a:t>
            </a:r>
            <a:r>
              <a:rPr lang="en-US" altLang="tr-TR" sz="2000" dirty="0">
                <a:cs typeface="Arial" charset="0"/>
              </a:rPr>
              <a:t>, …</a:t>
            </a:r>
          </a:p>
          <a:p>
            <a:pPr eaLnBrk="1" hangingPunct="1">
              <a:spcBef>
                <a:spcPct val="0"/>
              </a:spcBef>
              <a:defRPr/>
            </a:pPr>
            <a:endParaRPr lang="tr-TR" altLang="tr-TR" dirty="0"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dirty="0">
                <a:cs typeface="Arial" charset="0"/>
              </a:rPr>
              <a:t>Bu işlem de </a:t>
            </a:r>
            <a:r>
              <a:rPr lang="en-US" altLang="tr-TR" b="1" dirty="0">
                <a:solidFill>
                  <a:srgbClr val="FF0000"/>
                </a:solidFill>
                <a:cs typeface="Arial" charset="0"/>
              </a:rPr>
              <a:t>O(</a:t>
            </a:r>
            <a:r>
              <a:rPr lang="tr-TR" altLang="tr-TR" b="1" i="1" dirty="0">
                <a:solidFill>
                  <a:srgbClr val="FF0000"/>
                </a:solidFill>
                <a:cs typeface="Arial" charset="0"/>
              </a:rPr>
              <a:t>m</a:t>
            </a:r>
            <a:r>
              <a:rPr lang="en-US" altLang="tr-TR" b="1" dirty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altLang="tr-TR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tr-TR" altLang="tr-TR" dirty="0">
                <a:cs typeface="Arial" charset="0"/>
              </a:rPr>
              <a:t>zaman alır</a:t>
            </a:r>
            <a:r>
              <a:rPr lang="en-US" altLang="tr-TR" dirty="0">
                <a:cs typeface="Arial" charset="0"/>
              </a:rPr>
              <a:t>:</a:t>
            </a:r>
            <a:endParaRPr lang="tr-TR" altLang="tr-TR" dirty="0"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endParaRPr lang="en-US" altLang="tr-TR" dirty="0"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b="1" dirty="0">
                <a:solidFill>
                  <a:schemeClr val="accent2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for (i = 2; i &lt;= m; i++)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tr-TR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    </a:t>
            </a:r>
            <a:r>
              <a:rPr lang="en-US" altLang="tr-TR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c[i] = c[i] + c[i-1];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5267036-B976-42CE-8750-09EAF24D9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80</a:t>
            </a:fld>
            <a:endParaRPr lang="tr-TR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B75EDB-FA0F-4CF6-8E12-1E683B07B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Adım-3 Final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E7ED4-4631-444C-9CF0-A2B425E69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0"/>
              </a:spcBef>
              <a:defRPr/>
            </a:pPr>
            <a:r>
              <a:rPr lang="tr-TR" altLang="tr-TR" sz="2800" dirty="0">
                <a:cs typeface="Arial" charset="0"/>
              </a:rPr>
              <a:t>Sayıları b dizisinde yerlerine yerleştiririz</a:t>
            </a:r>
            <a:r>
              <a:rPr lang="en-US" altLang="tr-TR" sz="2800" dirty="0">
                <a:cs typeface="Arial" charset="0"/>
              </a:rPr>
              <a:t>:</a:t>
            </a:r>
            <a:endParaRPr lang="tr-TR" altLang="tr-TR" sz="2800" dirty="0"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tr-TR" sz="2400" dirty="0"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4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tr-TR" altLang="tr-TR" sz="24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en-US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for (i = n; i &gt;= 1; i--) {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tr-TR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   </a:t>
            </a:r>
            <a:r>
              <a:rPr lang="en-US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b[c[a[i]]] = a[i]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tr-TR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   </a:t>
            </a:r>
            <a:r>
              <a:rPr lang="en-US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/* </a:t>
            </a:r>
            <a:r>
              <a:rPr lang="tr-TR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indeks azaltılır</a:t>
            </a:r>
            <a:r>
              <a:rPr lang="en-US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 */</a:t>
            </a:r>
            <a:endParaRPr lang="tr-TR" altLang="tr-TR" sz="2800" b="1" dirty="0">
              <a:solidFill>
                <a:srgbClr val="FF0000"/>
              </a:solidFill>
              <a:latin typeface="Consolas" panose="020B0609020204030204" pitchFamily="49" charset="0"/>
              <a:cs typeface="Arial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tr-TR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	   </a:t>
            </a:r>
            <a:r>
              <a:rPr lang="en-US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c[a[i]]--;	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tr-TR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	</a:t>
            </a:r>
            <a:r>
              <a:rPr lang="en-US" altLang="tr-TR" sz="2800" b="1" dirty="0">
                <a:solidFill>
                  <a:srgbClr val="FF0000"/>
                </a:solidFill>
                <a:latin typeface="Consolas" panose="020B0609020204030204" pitchFamily="49" charset="0"/>
                <a:cs typeface="Arial" charset="0"/>
              </a:rPr>
              <a:t>}</a:t>
            </a:r>
          </a:p>
          <a:p>
            <a:pPr eaLnBrk="1" hangingPunct="1">
              <a:spcBef>
                <a:spcPct val="0"/>
              </a:spcBef>
              <a:defRPr/>
            </a:pPr>
            <a:endParaRPr lang="tr-TR" altLang="tr-TR" sz="2800" dirty="0"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sz="2800" dirty="0">
                <a:cs typeface="Arial" charset="0"/>
              </a:rPr>
              <a:t>Tüm işlem</a:t>
            </a:r>
            <a:r>
              <a:rPr lang="en-US" altLang="tr-TR" sz="2800" dirty="0">
                <a:cs typeface="Arial" charset="0"/>
              </a:rPr>
              <a:t> </a:t>
            </a:r>
            <a:r>
              <a:rPr lang="en-US" altLang="tr-TR" sz="2800" b="1" dirty="0">
                <a:solidFill>
                  <a:srgbClr val="FF0000"/>
                </a:solidFill>
                <a:cs typeface="Arial" charset="0"/>
              </a:rPr>
              <a:t>O(</a:t>
            </a:r>
            <a:r>
              <a:rPr lang="en-US" altLang="tr-TR" sz="2800" b="1" i="1" dirty="0">
                <a:solidFill>
                  <a:srgbClr val="FF0000"/>
                </a:solidFill>
                <a:cs typeface="Arial" charset="0"/>
              </a:rPr>
              <a:t>n </a:t>
            </a:r>
            <a:r>
              <a:rPr lang="en-US" altLang="tr-TR" sz="2800" b="1" dirty="0">
                <a:solidFill>
                  <a:srgbClr val="FF0000"/>
                </a:solidFill>
                <a:cs typeface="Arial" charset="0"/>
              </a:rPr>
              <a:t>+ </a:t>
            </a:r>
            <a:r>
              <a:rPr lang="en-US" altLang="tr-TR" sz="2800" b="1" i="1" dirty="0">
                <a:solidFill>
                  <a:srgbClr val="FF0000"/>
                </a:solidFill>
                <a:cs typeface="Arial" charset="0"/>
              </a:rPr>
              <a:t>m</a:t>
            </a:r>
            <a:r>
              <a:rPr lang="en-US" altLang="tr-TR" sz="2800" b="1" dirty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altLang="tr-TR" sz="2800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tr-TR" altLang="tr-TR" sz="2800" dirty="0">
                <a:cs typeface="Arial" charset="0"/>
              </a:rPr>
              <a:t>zaman karmaşıklığına sahiptir</a:t>
            </a:r>
            <a:r>
              <a:rPr lang="en-US" altLang="tr-TR" sz="2800" dirty="0">
                <a:cs typeface="Arial" charset="0"/>
              </a:rPr>
              <a:t>.</a:t>
            </a:r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sz="2800" dirty="0">
                <a:cs typeface="Arial" charset="0"/>
              </a:rPr>
              <a:t>Eğer</a:t>
            </a:r>
            <a:r>
              <a:rPr lang="en-US" altLang="tr-TR" sz="2800" dirty="0">
                <a:cs typeface="Arial" charset="0"/>
              </a:rPr>
              <a:t> </a:t>
            </a:r>
            <a:r>
              <a:rPr lang="en-US" altLang="tr-TR" sz="2800" b="1" i="1" dirty="0">
                <a:solidFill>
                  <a:srgbClr val="FF0000"/>
                </a:solidFill>
                <a:cs typeface="Arial" charset="0"/>
              </a:rPr>
              <a:t>m</a:t>
            </a:r>
            <a:r>
              <a:rPr lang="en-US" altLang="tr-TR" sz="2800" i="1" dirty="0">
                <a:cs typeface="Arial" charset="0"/>
              </a:rPr>
              <a:t> </a:t>
            </a:r>
            <a:r>
              <a:rPr lang="tr-TR" altLang="tr-TR" sz="2800" dirty="0">
                <a:cs typeface="Arial" charset="0"/>
              </a:rPr>
              <a:t>sayısı</a:t>
            </a:r>
            <a:r>
              <a:rPr lang="en-US" altLang="tr-TR" sz="2800" dirty="0">
                <a:cs typeface="Arial" charset="0"/>
              </a:rPr>
              <a:t> </a:t>
            </a:r>
            <a:r>
              <a:rPr lang="en-US" altLang="tr-TR" sz="2800" b="1" i="1" dirty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altLang="tr-TR" sz="2800" i="1" dirty="0">
                <a:cs typeface="Arial" charset="0"/>
              </a:rPr>
              <a:t> </a:t>
            </a:r>
            <a:r>
              <a:rPr lang="tr-TR" altLang="tr-TR" sz="2800" dirty="0">
                <a:cs typeface="Arial" charset="0"/>
              </a:rPr>
              <a:t>'den küçükse seri algoritma</a:t>
            </a:r>
            <a:r>
              <a:rPr lang="en-US" altLang="tr-TR" sz="2800" dirty="0">
                <a:cs typeface="Arial" charset="0"/>
              </a:rPr>
              <a:t> </a:t>
            </a:r>
            <a:r>
              <a:rPr lang="en-US" altLang="tr-TR" sz="2800" b="1" dirty="0">
                <a:solidFill>
                  <a:srgbClr val="FF0000"/>
                </a:solidFill>
                <a:cs typeface="Arial" charset="0"/>
              </a:rPr>
              <a:t>O(</a:t>
            </a:r>
            <a:r>
              <a:rPr lang="en-US" altLang="tr-TR" sz="2800" b="1" i="1" dirty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altLang="tr-TR" sz="2800" b="1" dirty="0">
                <a:solidFill>
                  <a:srgbClr val="FF0000"/>
                </a:solidFill>
                <a:cs typeface="Arial" charset="0"/>
              </a:rPr>
              <a:t>)</a:t>
            </a:r>
            <a:r>
              <a:rPr lang="en-US" altLang="tr-TR" sz="2800" dirty="0">
                <a:cs typeface="Arial" charset="0"/>
              </a:rPr>
              <a:t> </a:t>
            </a:r>
            <a:r>
              <a:rPr lang="tr-TR" altLang="tr-TR" sz="2800" dirty="0">
                <a:cs typeface="Arial" charset="0"/>
              </a:rPr>
              <a:t>zaman karmaşıklığına sahiptir denir</a:t>
            </a:r>
            <a:r>
              <a:rPr lang="en-US" altLang="tr-TR" sz="2400" dirty="0">
                <a:cs typeface="Arial" charset="0"/>
              </a:rPr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B0B119-C0EB-447D-BA1F-7699B18F55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81</a:t>
            </a:fld>
            <a:endParaRPr lang="tr-TR" dirty="0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Title 3">
            <a:extLst>
              <a:ext uri="{FF2B5EF4-FFF2-40B4-BE49-F238E27FC236}">
                <a16:creationId xmlns:a16="http://schemas.microsoft.com/office/drawing/2014/main" id="{38CC9A5A-87C7-43BE-BC55-8E3F8C3375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 anchor="ctr"/>
          <a:lstStyle/>
          <a:p>
            <a:pPr>
              <a:defRPr/>
            </a:pPr>
            <a:r>
              <a:rPr lang="tr-TR" altLang="tr-TR" dirty="0"/>
              <a:t>Örnek </a:t>
            </a:r>
            <a:r>
              <a:rPr lang="en-US" altLang="tr-TR" dirty="0"/>
              <a:t>Counting Sort</a:t>
            </a:r>
          </a:p>
        </p:txBody>
      </p:sp>
      <p:grpSp>
        <p:nvGrpSpPr>
          <p:cNvPr id="91139" name="Group 20">
            <a:extLst>
              <a:ext uri="{FF2B5EF4-FFF2-40B4-BE49-F238E27FC236}">
                <a16:creationId xmlns:a16="http://schemas.microsoft.com/office/drawing/2014/main" id="{1E7AD11B-C550-44B2-B67E-6D9AE4CEA5AD}"/>
              </a:ext>
            </a:extLst>
          </p:cNvPr>
          <p:cNvGrpSpPr>
            <a:grpSpLocks/>
          </p:cNvGrpSpPr>
          <p:nvPr/>
        </p:nvGrpSpPr>
        <p:grpSpPr bwMode="auto">
          <a:xfrm>
            <a:off x="3513138" y="1808163"/>
            <a:ext cx="3309937" cy="508000"/>
            <a:chOff x="838200" y="1745273"/>
            <a:chExt cx="3648075" cy="560038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D3C3729-B230-42C3-9864-E40C6062647D}"/>
                </a:ext>
              </a:extLst>
            </p:cNvPr>
            <p:cNvSpPr/>
            <p:nvPr/>
          </p:nvSpPr>
          <p:spPr>
            <a:xfrm>
              <a:off x="838200" y="1754023"/>
              <a:ext cx="3648075" cy="53203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2A9BEAEA-3BB1-4B5E-AA02-AFA84A0989DD}"/>
                </a:ext>
              </a:extLst>
            </p:cNvPr>
            <p:cNvCxnSpPr/>
            <p:nvPr/>
          </p:nvCxnSpPr>
          <p:spPr>
            <a:xfrm>
              <a:off x="1294865" y="1754023"/>
              <a:ext cx="0" cy="5320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B4E259C-EF79-4F8A-BAF6-7DA00A270242}"/>
                </a:ext>
              </a:extLst>
            </p:cNvPr>
            <p:cNvCxnSpPr/>
            <p:nvPr/>
          </p:nvCxnSpPr>
          <p:spPr>
            <a:xfrm>
              <a:off x="1753280" y="1754023"/>
              <a:ext cx="0" cy="5320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58AC5273-0428-487E-AA5C-0B9A0AF81FBC}"/>
                </a:ext>
              </a:extLst>
            </p:cNvPr>
            <p:cNvCxnSpPr/>
            <p:nvPr/>
          </p:nvCxnSpPr>
          <p:spPr>
            <a:xfrm>
              <a:off x="2213446" y="1759274"/>
              <a:ext cx="0" cy="5337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B4464959-C06E-4F38-AA41-189572656D52}"/>
                </a:ext>
              </a:extLst>
            </p:cNvPr>
            <p:cNvCxnSpPr/>
            <p:nvPr/>
          </p:nvCxnSpPr>
          <p:spPr>
            <a:xfrm>
              <a:off x="3125027" y="1754023"/>
              <a:ext cx="0" cy="5320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78270779-B82B-4B6B-844E-2536157DCC12}"/>
                </a:ext>
              </a:extLst>
            </p:cNvPr>
            <p:cNvCxnSpPr/>
            <p:nvPr/>
          </p:nvCxnSpPr>
          <p:spPr>
            <a:xfrm>
              <a:off x="2677109" y="1754023"/>
              <a:ext cx="0" cy="5320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E8610997-7A17-4DD6-A796-6CC20A810F9F}"/>
                </a:ext>
              </a:extLst>
            </p:cNvPr>
            <p:cNvCxnSpPr/>
            <p:nvPr/>
          </p:nvCxnSpPr>
          <p:spPr>
            <a:xfrm>
              <a:off x="3581693" y="1754023"/>
              <a:ext cx="0" cy="53203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6331C513-8201-464D-8C97-F619BC46AA7C}"/>
                </a:ext>
              </a:extLst>
            </p:cNvPr>
            <p:cNvCxnSpPr/>
            <p:nvPr/>
          </p:nvCxnSpPr>
          <p:spPr>
            <a:xfrm>
              <a:off x="4038358" y="1745273"/>
              <a:ext cx="0" cy="53378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218" name="TextBox 4">
              <a:extLst>
                <a:ext uri="{FF2B5EF4-FFF2-40B4-BE49-F238E27FC236}">
                  <a16:creationId xmlns:a16="http://schemas.microsoft.com/office/drawing/2014/main" id="{2977135D-571F-4327-9D9C-268A1B72D38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98768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91219" name="TextBox 5">
              <a:extLst>
                <a:ext uri="{FF2B5EF4-FFF2-40B4-BE49-F238E27FC236}">
                  <a16:creationId xmlns:a16="http://schemas.microsoft.com/office/drawing/2014/main" id="{2ABDA731-E465-4010-8CA8-8DD5FEF817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878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1220" name="TextBox 6">
              <a:extLst>
                <a:ext uri="{FF2B5EF4-FFF2-40B4-BE49-F238E27FC236}">
                  <a16:creationId xmlns:a16="http://schemas.microsoft.com/office/drawing/2014/main" id="{383B5826-751E-442C-8A1F-71E78B00C49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503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91221" name="TextBox 7">
              <a:extLst>
                <a:ext uri="{FF2B5EF4-FFF2-40B4-BE49-F238E27FC236}">
                  <a16:creationId xmlns:a16="http://schemas.microsoft.com/office/drawing/2014/main" id="{F93285FD-DC71-480E-956B-11FE9B85B81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223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91222" name="TextBox 18">
              <a:extLst>
                <a:ext uri="{FF2B5EF4-FFF2-40B4-BE49-F238E27FC236}">
                  <a16:creationId xmlns:a16="http://schemas.microsoft.com/office/drawing/2014/main" id="{437D801D-86A5-4614-A0BB-45DBAEAD47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2088" y="1796104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91223" name="TextBox 17">
              <a:extLst>
                <a:ext uri="{FF2B5EF4-FFF2-40B4-BE49-F238E27FC236}">
                  <a16:creationId xmlns:a16="http://schemas.microsoft.com/office/drawing/2014/main" id="{FFC578E3-5160-47A0-9916-869D41B908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4706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91224" name="TextBox 18">
              <a:extLst>
                <a:ext uri="{FF2B5EF4-FFF2-40B4-BE49-F238E27FC236}">
                  <a16:creationId xmlns:a16="http://schemas.microsoft.com/office/drawing/2014/main" id="{31B5BDEF-88B0-4CD4-A10F-874F94DDD7B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4312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91225" name="TextBox 19">
              <a:extLst>
                <a:ext uri="{FF2B5EF4-FFF2-40B4-BE49-F238E27FC236}">
                  <a16:creationId xmlns:a16="http://schemas.microsoft.com/office/drawing/2014/main" id="{127FA313-5794-4179-9544-E324814BA95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082462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91140" name="Group 25">
            <a:extLst>
              <a:ext uri="{FF2B5EF4-FFF2-40B4-BE49-F238E27FC236}">
                <a16:creationId xmlns:a16="http://schemas.microsoft.com/office/drawing/2014/main" id="{2BE53E84-60A6-40FA-A71F-A948D799AFC4}"/>
              </a:ext>
            </a:extLst>
          </p:cNvPr>
          <p:cNvGrpSpPr>
            <a:grpSpLocks/>
          </p:cNvGrpSpPr>
          <p:nvPr/>
        </p:nvGrpSpPr>
        <p:grpSpPr bwMode="auto">
          <a:xfrm>
            <a:off x="3513138" y="2921000"/>
            <a:ext cx="3309937" cy="506413"/>
            <a:chOff x="838200" y="1745273"/>
            <a:chExt cx="3648075" cy="559694"/>
          </a:xfrm>
        </p:grpSpPr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59E66735-3465-49D1-8846-1C648BB6142B}"/>
                </a:ext>
              </a:extLst>
            </p:cNvPr>
            <p:cNvSpPr/>
            <p:nvPr/>
          </p:nvSpPr>
          <p:spPr>
            <a:xfrm>
              <a:off x="838200" y="1754046"/>
              <a:ext cx="3648075" cy="53162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EEE16A19-92CC-4C83-93EE-4B955F28EE44}"/>
                </a:ext>
              </a:extLst>
            </p:cNvPr>
            <p:cNvCxnSpPr/>
            <p:nvPr/>
          </p:nvCxnSpPr>
          <p:spPr>
            <a:xfrm>
              <a:off x="1294865" y="1754046"/>
              <a:ext cx="0" cy="5316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A535C6FC-B988-497D-A520-61ABDAF1CC7C}"/>
                </a:ext>
              </a:extLst>
            </p:cNvPr>
            <p:cNvCxnSpPr/>
            <p:nvPr/>
          </p:nvCxnSpPr>
          <p:spPr>
            <a:xfrm>
              <a:off x="1753280" y="1754046"/>
              <a:ext cx="0" cy="5316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D81895A1-17E5-4EA2-AE27-88B5B5823E6B}"/>
                </a:ext>
              </a:extLst>
            </p:cNvPr>
            <p:cNvCxnSpPr/>
            <p:nvPr/>
          </p:nvCxnSpPr>
          <p:spPr>
            <a:xfrm>
              <a:off x="2213446" y="1759309"/>
              <a:ext cx="0" cy="5333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CC98A465-50DD-4DD6-9F08-9804E55898D7}"/>
                </a:ext>
              </a:extLst>
            </p:cNvPr>
            <p:cNvCxnSpPr/>
            <p:nvPr/>
          </p:nvCxnSpPr>
          <p:spPr>
            <a:xfrm>
              <a:off x="3125027" y="1754046"/>
              <a:ext cx="0" cy="5316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A3EAC9C8-371F-431C-AFF3-F2535CE148A8}"/>
                </a:ext>
              </a:extLst>
            </p:cNvPr>
            <p:cNvCxnSpPr/>
            <p:nvPr/>
          </p:nvCxnSpPr>
          <p:spPr>
            <a:xfrm>
              <a:off x="2677109" y="1754046"/>
              <a:ext cx="0" cy="5316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F3D49617-7DAE-460A-B3E7-8E6BC42A3A5E}"/>
                </a:ext>
              </a:extLst>
            </p:cNvPr>
            <p:cNvCxnSpPr/>
            <p:nvPr/>
          </p:nvCxnSpPr>
          <p:spPr>
            <a:xfrm>
              <a:off x="3581693" y="1754046"/>
              <a:ext cx="0" cy="53162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EB1B6065-733B-4B4E-A9A8-4305DFC6D089}"/>
                </a:ext>
              </a:extLst>
            </p:cNvPr>
            <p:cNvCxnSpPr/>
            <p:nvPr/>
          </p:nvCxnSpPr>
          <p:spPr>
            <a:xfrm>
              <a:off x="4038358" y="1745273"/>
              <a:ext cx="0" cy="5333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203" name="TextBox 34">
              <a:extLst>
                <a:ext uri="{FF2B5EF4-FFF2-40B4-BE49-F238E27FC236}">
                  <a16:creationId xmlns:a16="http://schemas.microsoft.com/office/drawing/2014/main" id="{291820FC-51A1-48B5-B076-66DAC9D5B8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5825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1204" name="TextBox 35">
              <a:extLst>
                <a:ext uri="{FF2B5EF4-FFF2-40B4-BE49-F238E27FC236}">
                  <a16:creationId xmlns:a16="http://schemas.microsoft.com/office/drawing/2014/main" id="{DAC8F967-AB47-4ECC-AB9E-989745AD963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878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1205" name="TextBox 36">
              <a:extLst>
                <a:ext uri="{FF2B5EF4-FFF2-40B4-BE49-F238E27FC236}">
                  <a16:creationId xmlns:a16="http://schemas.microsoft.com/office/drawing/2014/main" id="{ED80FA85-EFEA-4AB9-8C08-409EEFCBBA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503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1206" name="TextBox 37">
              <a:extLst>
                <a:ext uri="{FF2B5EF4-FFF2-40B4-BE49-F238E27FC236}">
                  <a16:creationId xmlns:a16="http://schemas.microsoft.com/office/drawing/2014/main" id="{2831FC74-2DC8-4408-B4CC-196008A373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223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1207" name="TextBox 38">
              <a:extLst>
                <a:ext uri="{FF2B5EF4-FFF2-40B4-BE49-F238E27FC236}">
                  <a16:creationId xmlns:a16="http://schemas.microsoft.com/office/drawing/2014/main" id="{0F6BCFE6-8F2D-4C6C-B75B-FBA1E8E68E1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2793" y="1795760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1208" name="TextBox 39">
              <a:extLst>
                <a:ext uri="{FF2B5EF4-FFF2-40B4-BE49-F238E27FC236}">
                  <a16:creationId xmlns:a16="http://schemas.microsoft.com/office/drawing/2014/main" id="{C2D90161-352E-4A30-BAC0-727E15CAB5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4706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1209" name="TextBox 40">
              <a:extLst>
                <a:ext uri="{FF2B5EF4-FFF2-40B4-BE49-F238E27FC236}">
                  <a16:creationId xmlns:a16="http://schemas.microsoft.com/office/drawing/2014/main" id="{EE5C3DBC-AC5B-4EBB-B21C-CD994B53D4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4312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1</a:t>
              </a:r>
            </a:p>
          </p:txBody>
        </p:sp>
      </p:grpSp>
      <p:grpSp>
        <p:nvGrpSpPr>
          <p:cNvPr id="91141" name="Group 42">
            <a:extLst>
              <a:ext uri="{FF2B5EF4-FFF2-40B4-BE49-F238E27FC236}">
                <a16:creationId xmlns:a16="http://schemas.microsoft.com/office/drawing/2014/main" id="{2783F675-F761-4008-9A6E-0EC7CEBAF177}"/>
              </a:ext>
            </a:extLst>
          </p:cNvPr>
          <p:cNvGrpSpPr>
            <a:grpSpLocks/>
          </p:cNvGrpSpPr>
          <p:nvPr/>
        </p:nvGrpSpPr>
        <p:grpSpPr bwMode="auto">
          <a:xfrm>
            <a:off x="3513138" y="4095750"/>
            <a:ext cx="3309937" cy="508000"/>
            <a:chOff x="838200" y="1745273"/>
            <a:chExt cx="3648075" cy="559694"/>
          </a:xfrm>
        </p:grpSpPr>
        <p:sp>
          <p:nvSpPr>
            <p:cNvPr id="40" name="Rectangle 39">
              <a:extLst>
                <a:ext uri="{FF2B5EF4-FFF2-40B4-BE49-F238E27FC236}">
                  <a16:creationId xmlns:a16="http://schemas.microsoft.com/office/drawing/2014/main" id="{B9A381B5-2F9C-4AFA-BDCB-1694ED6C4449}"/>
                </a:ext>
              </a:extLst>
            </p:cNvPr>
            <p:cNvSpPr/>
            <p:nvPr/>
          </p:nvSpPr>
          <p:spPr>
            <a:xfrm>
              <a:off x="838200" y="1754019"/>
              <a:ext cx="3648075" cy="53170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8BA15CB-8029-45B1-8EB9-9D65BEBB1480}"/>
                </a:ext>
              </a:extLst>
            </p:cNvPr>
            <p:cNvCxnSpPr/>
            <p:nvPr/>
          </p:nvCxnSpPr>
          <p:spPr>
            <a:xfrm>
              <a:off x="1294865" y="1754019"/>
              <a:ext cx="0" cy="53170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3CA7E440-4534-42C4-BB4E-557C3223B0A0}"/>
                </a:ext>
              </a:extLst>
            </p:cNvPr>
            <p:cNvCxnSpPr/>
            <p:nvPr/>
          </p:nvCxnSpPr>
          <p:spPr>
            <a:xfrm>
              <a:off x="1753280" y="1754019"/>
              <a:ext cx="0" cy="53170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6ECC0FD2-EF5E-4437-AA2B-5C667252F40E}"/>
                </a:ext>
              </a:extLst>
            </p:cNvPr>
            <p:cNvCxnSpPr/>
            <p:nvPr/>
          </p:nvCxnSpPr>
          <p:spPr>
            <a:xfrm>
              <a:off x="2213446" y="1759265"/>
              <a:ext cx="0" cy="53345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31ABDD84-79BD-4CBF-91E4-3C0B3FF590FD}"/>
                </a:ext>
              </a:extLst>
            </p:cNvPr>
            <p:cNvCxnSpPr/>
            <p:nvPr/>
          </p:nvCxnSpPr>
          <p:spPr>
            <a:xfrm>
              <a:off x="3125027" y="1754019"/>
              <a:ext cx="0" cy="53170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9B7EC753-944F-4543-B357-CE56A89AAEBA}"/>
                </a:ext>
              </a:extLst>
            </p:cNvPr>
            <p:cNvCxnSpPr/>
            <p:nvPr/>
          </p:nvCxnSpPr>
          <p:spPr>
            <a:xfrm>
              <a:off x="2677109" y="1754019"/>
              <a:ext cx="0" cy="53170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F5CA9B9F-888F-45E0-BB70-2F149189BF53}"/>
                </a:ext>
              </a:extLst>
            </p:cNvPr>
            <p:cNvCxnSpPr/>
            <p:nvPr/>
          </p:nvCxnSpPr>
          <p:spPr>
            <a:xfrm>
              <a:off x="3581693" y="1754019"/>
              <a:ext cx="0" cy="53170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Connector 46">
              <a:extLst>
                <a:ext uri="{FF2B5EF4-FFF2-40B4-BE49-F238E27FC236}">
                  <a16:creationId xmlns:a16="http://schemas.microsoft.com/office/drawing/2014/main" id="{E8CC5485-6136-464B-96B2-86FEF67850DC}"/>
                </a:ext>
              </a:extLst>
            </p:cNvPr>
            <p:cNvCxnSpPr/>
            <p:nvPr/>
          </p:nvCxnSpPr>
          <p:spPr>
            <a:xfrm>
              <a:off x="4038358" y="1745273"/>
              <a:ext cx="0" cy="533459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188" name="TextBox 51">
              <a:extLst>
                <a:ext uri="{FF2B5EF4-FFF2-40B4-BE49-F238E27FC236}">
                  <a16:creationId xmlns:a16="http://schemas.microsoft.com/office/drawing/2014/main" id="{C14B55DB-F3C1-4787-9B91-AB789F97EF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5825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1189" name="TextBox 52">
              <a:extLst>
                <a:ext uri="{FF2B5EF4-FFF2-40B4-BE49-F238E27FC236}">
                  <a16:creationId xmlns:a16="http://schemas.microsoft.com/office/drawing/2014/main" id="{3E3A78B0-3ECC-41AF-B5BD-6512B504AA4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878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1190" name="TextBox 53">
              <a:extLst>
                <a:ext uri="{FF2B5EF4-FFF2-40B4-BE49-F238E27FC236}">
                  <a16:creationId xmlns:a16="http://schemas.microsoft.com/office/drawing/2014/main" id="{BF6102BB-4E09-4710-87A6-B86B739BE9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503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91191" name="TextBox 54">
              <a:extLst>
                <a:ext uri="{FF2B5EF4-FFF2-40B4-BE49-F238E27FC236}">
                  <a16:creationId xmlns:a16="http://schemas.microsoft.com/office/drawing/2014/main" id="{6D4CE1E9-99D4-41FA-A0A7-5820477BA7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223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91192" name="TextBox 55">
              <a:extLst>
                <a:ext uri="{FF2B5EF4-FFF2-40B4-BE49-F238E27FC236}">
                  <a16:creationId xmlns:a16="http://schemas.microsoft.com/office/drawing/2014/main" id="{D979E20C-0F36-43A4-9856-99F5D7B90B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2793" y="1795760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6</a:t>
              </a:r>
            </a:p>
          </p:txBody>
        </p:sp>
        <p:sp>
          <p:nvSpPr>
            <p:cNvPr id="91193" name="TextBox 56">
              <a:extLst>
                <a:ext uri="{FF2B5EF4-FFF2-40B4-BE49-F238E27FC236}">
                  <a16:creationId xmlns:a16="http://schemas.microsoft.com/office/drawing/2014/main" id="{CB4A2A95-B704-4555-84A5-F0877E0556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4706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7</a:t>
              </a:r>
            </a:p>
          </p:txBody>
        </p:sp>
        <p:sp>
          <p:nvSpPr>
            <p:cNvPr id="91194" name="TextBox 57">
              <a:extLst>
                <a:ext uri="{FF2B5EF4-FFF2-40B4-BE49-F238E27FC236}">
                  <a16:creationId xmlns:a16="http://schemas.microsoft.com/office/drawing/2014/main" id="{3C88E660-1956-41FD-B127-C9CF16FDD9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4312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8</a:t>
              </a:r>
            </a:p>
          </p:txBody>
        </p:sp>
      </p:grpSp>
      <p:grpSp>
        <p:nvGrpSpPr>
          <p:cNvPr id="91142" name="Group 59">
            <a:extLst>
              <a:ext uri="{FF2B5EF4-FFF2-40B4-BE49-F238E27FC236}">
                <a16:creationId xmlns:a16="http://schemas.microsoft.com/office/drawing/2014/main" id="{B8373F45-0FED-4236-9D12-CB9E2DEEFA7D}"/>
              </a:ext>
            </a:extLst>
          </p:cNvPr>
          <p:cNvGrpSpPr>
            <a:grpSpLocks/>
          </p:cNvGrpSpPr>
          <p:nvPr/>
        </p:nvGrpSpPr>
        <p:grpSpPr bwMode="auto">
          <a:xfrm>
            <a:off x="3513138" y="5202238"/>
            <a:ext cx="3309937" cy="506412"/>
            <a:chOff x="838200" y="1745273"/>
            <a:chExt cx="3648075" cy="559694"/>
          </a:xfrm>
        </p:grpSpPr>
        <p:sp>
          <p:nvSpPr>
            <p:cNvPr id="56" name="Rectangle 55">
              <a:extLst>
                <a:ext uri="{FF2B5EF4-FFF2-40B4-BE49-F238E27FC236}">
                  <a16:creationId xmlns:a16="http://schemas.microsoft.com/office/drawing/2014/main" id="{E426146A-0A88-47F7-9345-BBEED7E9711C}"/>
                </a:ext>
              </a:extLst>
            </p:cNvPr>
            <p:cNvSpPr/>
            <p:nvPr/>
          </p:nvSpPr>
          <p:spPr>
            <a:xfrm>
              <a:off x="838200" y="1754045"/>
              <a:ext cx="3648075" cy="531623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57" name="Straight Connector 56">
              <a:extLst>
                <a:ext uri="{FF2B5EF4-FFF2-40B4-BE49-F238E27FC236}">
                  <a16:creationId xmlns:a16="http://schemas.microsoft.com/office/drawing/2014/main" id="{25B39137-3958-45B8-9776-5498B9DCA50A}"/>
                </a:ext>
              </a:extLst>
            </p:cNvPr>
            <p:cNvCxnSpPr/>
            <p:nvPr/>
          </p:nvCxnSpPr>
          <p:spPr>
            <a:xfrm>
              <a:off x="1294865" y="1754045"/>
              <a:ext cx="0" cy="531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:a16="http://schemas.microsoft.com/office/drawing/2014/main" id="{EEBCAB35-888B-4D9F-854D-8BFB8D680B64}"/>
                </a:ext>
              </a:extLst>
            </p:cNvPr>
            <p:cNvCxnSpPr/>
            <p:nvPr/>
          </p:nvCxnSpPr>
          <p:spPr>
            <a:xfrm>
              <a:off x="1753280" y="1754045"/>
              <a:ext cx="0" cy="531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:a16="http://schemas.microsoft.com/office/drawing/2014/main" id="{C337E8AB-E7DA-421A-8354-7F496BB440E4}"/>
                </a:ext>
              </a:extLst>
            </p:cNvPr>
            <p:cNvCxnSpPr/>
            <p:nvPr/>
          </p:nvCxnSpPr>
          <p:spPr>
            <a:xfrm>
              <a:off x="2213446" y="1759309"/>
              <a:ext cx="0" cy="5333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:a16="http://schemas.microsoft.com/office/drawing/2014/main" id="{94250DB0-FBE6-412C-AD42-738FDE91909F}"/>
                </a:ext>
              </a:extLst>
            </p:cNvPr>
            <p:cNvCxnSpPr/>
            <p:nvPr/>
          </p:nvCxnSpPr>
          <p:spPr>
            <a:xfrm>
              <a:off x="3125027" y="1754045"/>
              <a:ext cx="0" cy="531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:a16="http://schemas.microsoft.com/office/drawing/2014/main" id="{554EA51E-53BE-497C-8359-3CC29B70BEEB}"/>
                </a:ext>
              </a:extLst>
            </p:cNvPr>
            <p:cNvCxnSpPr/>
            <p:nvPr/>
          </p:nvCxnSpPr>
          <p:spPr>
            <a:xfrm>
              <a:off x="2677109" y="1754045"/>
              <a:ext cx="0" cy="531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:a16="http://schemas.microsoft.com/office/drawing/2014/main" id="{D572095C-8C12-461E-8251-0501877A2D80}"/>
                </a:ext>
              </a:extLst>
            </p:cNvPr>
            <p:cNvCxnSpPr/>
            <p:nvPr/>
          </p:nvCxnSpPr>
          <p:spPr>
            <a:xfrm>
              <a:off x="3581693" y="1754045"/>
              <a:ext cx="0" cy="531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E21CA58F-8AC3-4299-8826-5AE215F7D63F}"/>
                </a:ext>
              </a:extLst>
            </p:cNvPr>
            <p:cNvCxnSpPr/>
            <p:nvPr/>
          </p:nvCxnSpPr>
          <p:spPr>
            <a:xfrm>
              <a:off x="4038358" y="1745273"/>
              <a:ext cx="0" cy="533377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173" name="TextBox 68">
              <a:extLst>
                <a:ext uri="{FF2B5EF4-FFF2-40B4-BE49-F238E27FC236}">
                  <a16:creationId xmlns:a16="http://schemas.microsoft.com/office/drawing/2014/main" id="{C20E0060-8CD6-4490-982E-181EAE8F82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5825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1</a:t>
              </a:r>
            </a:p>
          </p:txBody>
        </p:sp>
        <p:sp>
          <p:nvSpPr>
            <p:cNvPr id="91174" name="TextBox 69">
              <a:extLst>
                <a:ext uri="{FF2B5EF4-FFF2-40B4-BE49-F238E27FC236}">
                  <a16:creationId xmlns:a16="http://schemas.microsoft.com/office/drawing/2014/main" id="{6CB864E6-EAFE-4D6F-9B66-A87672502F1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4878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2</a:t>
              </a:r>
            </a:p>
          </p:txBody>
        </p:sp>
        <p:sp>
          <p:nvSpPr>
            <p:cNvPr id="91175" name="TextBox 70">
              <a:extLst>
                <a:ext uri="{FF2B5EF4-FFF2-40B4-BE49-F238E27FC236}">
                  <a16:creationId xmlns:a16="http://schemas.microsoft.com/office/drawing/2014/main" id="{FDE27DD4-57F4-461B-A1DA-BCAB6EC959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503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3</a:t>
              </a:r>
            </a:p>
          </p:txBody>
        </p:sp>
        <p:sp>
          <p:nvSpPr>
            <p:cNvPr id="91176" name="TextBox 71">
              <a:extLst>
                <a:ext uri="{FF2B5EF4-FFF2-40B4-BE49-F238E27FC236}">
                  <a16:creationId xmlns:a16="http://schemas.microsoft.com/office/drawing/2014/main" id="{17F64BC8-2E73-4948-8ADF-90A5705DE33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282237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4</a:t>
              </a:r>
            </a:p>
          </p:txBody>
        </p:sp>
        <p:sp>
          <p:nvSpPr>
            <p:cNvPr id="91177" name="TextBox 72">
              <a:extLst>
                <a:ext uri="{FF2B5EF4-FFF2-40B4-BE49-F238E27FC236}">
                  <a16:creationId xmlns:a16="http://schemas.microsoft.com/office/drawing/2014/main" id="{E0688919-73D2-444F-856F-A4E0B8E3B23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32793" y="1795760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91178" name="TextBox 68">
              <a:extLst>
                <a:ext uri="{FF2B5EF4-FFF2-40B4-BE49-F238E27FC236}">
                  <a16:creationId xmlns:a16="http://schemas.microsoft.com/office/drawing/2014/main" id="{58CECEC0-AB4B-4511-A95E-763DD8383A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75000" y="179451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5</a:t>
              </a:r>
            </a:p>
          </p:txBody>
        </p:sp>
        <p:sp>
          <p:nvSpPr>
            <p:cNvPr id="91179" name="TextBox 74">
              <a:extLst>
                <a:ext uri="{FF2B5EF4-FFF2-40B4-BE49-F238E27FC236}">
                  <a16:creationId xmlns:a16="http://schemas.microsoft.com/office/drawing/2014/main" id="{923B595A-83EE-4CBD-9F36-1AB5E6DC49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44312" y="1794346"/>
              <a:ext cx="392673" cy="5092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tr-TR" sz="2400" dirty="0">
                  <a:cs typeface="Arial" panose="020B0604020202020204" pitchFamily="34" charset="0"/>
                </a:rPr>
                <a:t>6</a:t>
              </a:r>
            </a:p>
          </p:txBody>
        </p:sp>
      </p:grpSp>
      <p:sp>
        <p:nvSpPr>
          <p:cNvPr id="71" name="Oval 70">
            <a:extLst>
              <a:ext uri="{FF2B5EF4-FFF2-40B4-BE49-F238E27FC236}">
                <a16:creationId xmlns:a16="http://schemas.microsoft.com/office/drawing/2014/main" id="{12B4A70A-0E36-4ACB-8DCF-20E4B51B3871}"/>
              </a:ext>
            </a:extLst>
          </p:cNvPr>
          <p:cNvSpPr/>
          <p:nvPr/>
        </p:nvSpPr>
        <p:spPr>
          <a:xfrm>
            <a:off x="5229225" y="1895475"/>
            <a:ext cx="322263" cy="319088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Oval 71">
            <a:extLst>
              <a:ext uri="{FF2B5EF4-FFF2-40B4-BE49-F238E27FC236}">
                <a16:creationId xmlns:a16="http://schemas.microsoft.com/office/drawing/2014/main" id="{2DE097E8-0D77-4B1D-8EAF-E1AB0A3AAFA1}"/>
              </a:ext>
            </a:extLst>
          </p:cNvPr>
          <p:cNvSpPr/>
          <p:nvPr/>
        </p:nvSpPr>
        <p:spPr>
          <a:xfrm>
            <a:off x="5226050" y="4178300"/>
            <a:ext cx="323850" cy="317500"/>
          </a:xfrm>
          <a:prstGeom prst="ellipse">
            <a:avLst/>
          </a:prstGeom>
          <a:noFill/>
          <a:ln>
            <a:solidFill>
              <a:schemeClr val="accent1">
                <a:lumMod val="50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1145" name="TextBox 90">
            <a:extLst>
              <a:ext uri="{FF2B5EF4-FFF2-40B4-BE49-F238E27FC236}">
                <a16:creationId xmlns:a16="http://schemas.microsoft.com/office/drawing/2014/main" id="{23F1207C-00D7-4B8E-8B6D-88577A27A4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01738" y="1865313"/>
            <a:ext cx="1846262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Orijinal liste: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91146" name="TextBox 95">
            <a:extLst>
              <a:ext uri="{FF2B5EF4-FFF2-40B4-BE49-F238E27FC236}">
                <a16:creationId xmlns:a16="http://schemas.microsoft.com/office/drawing/2014/main" id="{1AF4D6F6-342B-455D-8529-A0C0F16895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955925"/>
            <a:ext cx="2716213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Adım-</a:t>
            </a:r>
            <a:r>
              <a:rPr lang="en-US" altLang="tr-TR" sz="2400" dirty="0">
                <a:cs typeface="Arial" panose="020B0604020202020204" pitchFamily="34" charset="0"/>
              </a:rPr>
              <a:t>1. Histogram</a:t>
            </a:r>
          </a:p>
        </p:txBody>
      </p:sp>
      <p:sp>
        <p:nvSpPr>
          <p:cNvPr id="91147" name="TextBox 96">
            <a:extLst>
              <a:ext uri="{FF2B5EF4-FFF2-40B4-BE49-F238E27FC236}">
                <a16:creationId xmlns:a16="http://schemas.microsoft.com/office/drawing/2014/main" id="{BF0206C3-3413-43D4-A0D4-34C2EDCC3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4121150"/>
            <a:ext cx="2613025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Adım-</a:t>
            </a:r>
            <a:r>
              <a:rPr lang="en-US" altLang="tr-TR" sz="2400" dirty="0">
                <a:cs typeface="Arial" panose="020B0604020202020204" pitchFamily="34" charset="0"/>
              </a:rPr>
              <a:t>2. </a:t>
            </a:r>
            <a:r>
              <a:rPr lang="tr-TR" altLang="tr-TR" sz="2400" dirty="0">
                <a:cs typeface="Arial" panose="020B0604020202020204" pitchFamily="34" charset="0"/>
              </a:rPr>
              <a:t>Kümülatif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91148" name="TextBox 97">
            <a:extLst>
              <a:ext uri="{FF2B5EF4-FFF2-40B4-BE49-F238E27FC236}">
                <a16:creationId xmlns:a16="http://schemas.microsoft.com/office/drawing/2014/main" id="{ECD9C237-8264-4A0D-B8B8-9B4EB6B65D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8350" y="5248275"/>
            <a:ext cx="2203450" cy="45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Adım-</a:t>
            </a:r>
            <a:r>
              <a:rPr lang="en-US" altLang="tr-TR" sz="2400" dirty="0">
                <a:cs typeface="Arial" panose="020B0604020202020204" pitchFamily="34" charset="0"/>
              </a:rPr>
              <a:t>3. </a:t>
            </a:r>
            <a:r>
              <a:rPr lang="tr-TR" altLang="tr-TR" sz="2400" dirty="0">
                <a:cs typeface="Arial" panose="020B0604020202020204" pitchFamily="34" charset="0"/>
              </a:rPr>
              <a:t>Sonuç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91149" name="TextBox 91">
            <a:extLst>
              <a:ext uri="{FF2B5EF4-FFF2-40B4-BE49-F238E27FC236}">
                <a16:creationId xmlns:a16="http://schemas.microsoft.com/office/drawing/2014/main" id="{A0397089-1D4A-40F1-9C51-EF6AC14397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36888" y="1873250"/>
            <a:ext cx="509587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400" dirty="0">
                <a:cs typeface="Arial" panose="020B0604020202020204" pitchFamily="34" charset="0"/>
              </a:rPr>
              <a:t>a[]</a:t>
            </a:r>
          </a:p>
        </p:txBody>
      </p:sp>
      <p:sp>
        <p:nvSpPr>
          <p:cNvPr id="91150" name="TextBox 100">
            <a:extLst>
              <a:ext uri="{FF2B5EF4-FFF2-40B4-BE49-F238E27FC236}">
                <a16:creationId xmlns:a16="http://schemas.microsoft.com/office/drawing/2014/main" id="{F4A754D3-E5F0-4F6F-A3DD-E775837334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4025" y="4140200"/>
            <a:ext cx="490538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400" dirty="0">
                <a:cs typeface="Arial" panose="020B0604020202020204" pitchFamily="34" charset="0"/>
              </a:rPr>
              <a:t>c[]</a:t>
            </a:r>
          </a:p>
        </p:txBody>
      </p:sp>
      <p:sp>
        <p:nvSpPr>
          <p:cNvPr id="91151" name="TextBox 101">
            <a:extLst>
              <a:ext uri="{FF2B5EF4-FFF2-40B4-BE49-F238E27FC236}">
                <a16:creationId xmlns:a16="http://schemas.microsoft.com/office/drawing/2014/main" id="{0089DE4E-EF60-4E49-BB96-2ADA5D15E3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5138" y="2959100"/>
            <a:ext cx="492125" cy="454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400" dirty="0">
                <a:cs typeface="Arial" panose="020B0604020202020204" pitchFamily="34" charset="0"/>
              </a:rPr>
              <a:t>c[]</a:t>
            </a:r>
          </a:p>
        </p:txBody>
      </p:sp>
      <p:sp>
        <p:nvSpPr>
          <p:cNvPr id="91152" name="TextBox 102">
            <a:extLst>
              <a:ext uri="{FF2B5EF4-FFF2-40B4-BE49-F238E27FC236}">
                <a16:creationId xmlns:a16="http://schemas.microsoft.com/office/drawing/2014/main" id="{2951D7D0-69FC-4C95-8EF3-788D1674B7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05138" y="5227638"/>
            <a:ext cx="509587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400" dirty="0">
                <a:cs typeface="Arial" panose="020B0604020202020204" pitchFamily="34" charset="0"/>
              </a:rPr>
              <a:t>b[]</a:t>
            </a:r>
          </a:p>
        </p:txBody>
      </p:sp>
      <p:sp>
        <p:nvSpPr>
          <p:cNvPr id="91153" name="TextBox 92">
            <a:extLst>
              <a:ext uri="{FF2B5EF4-FFF2-40B4-BE49-F238E27FC236}">
                <a16:creationId xmlns:a16="http://schemas.microsoft.com/office/drawing/2014/main" id="{468C4272-55EB-40D8-98CB-6E0B88422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100" y="5824538"/>
            <a:ext cx="2425700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Sonuç sıralı liste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91154" name="TextBox 94">
            <a:extLst>
              <a:ext uri="{FF2B5EF4-FFF2-40B4-BE49-F238E27FC236}">
                <a16:creationId xmlns:a16="http://schemas.microsoft.com/office/drawing/2014/main" id="{4DB83421-DC6E-4CF3-81D9-DE0B7E873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22675" y="1571625"/>
            <a:ext cx="2603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1300" b="1" dirty="0">
                <a:cs typeface="Arial" panose="020B0604020202020204" pitchFamily="34" charset="0"/>
              </a:rPr>
              <a:t>1</a:t>
            </a:r>
          </a:p>
        </p:txBody>
      </p:sp>
      <p:sp>
        <p:nvSpPr>
          <p:cNvPr id="91155" name="TextBox 106">
            <a:extLst>
              <a:ext uri="{FF2B5EF4-FFF2-40B4-BE49-F238E27FC236}">
                <a16:creationId xmlns:a16="http://schemas.microsoft.com/office/drawing/2014/main" id="{1B849FD7-2E23-4B1B-AE29-0B67FBDE1C5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3888" y="1571625"/>
            <a:ext cx="2603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1300" b="1" dirty="0">
                <a:cs typeface="Arial" panose="020B0604020202020204" pitchFamily="34" charset="0"/>
              </a:rPr>
              <a:t>3</a:t>
            </a:r>
          </a:p>
        </p:txBody>
      </p:sp>
      <p:sp>
        <p:nvSpPr>
          <p:cNvPr id="91156" name="TextBox 107">
            <a:extLst>
              <a:ext uri="{FF2B5EF4-FFF2-40B4-BE49-F238E27FC236}">
                <a16:creationId xmlns:a16="http://schemas.microsoft.com/office/drawing/2014/main" id="{C01A62BF-DF80-4BFC-8F13-1145317EAB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6638" y="1571625"/>
            <a:ext cx="2603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1300" b="1" dirty="0">
                <a:cs typeface="Arial" panose="020B0604020202020204" pitchFamily="34" charset="0"/>
              </a:rPr>
              <a:t>4</a:t>
            </a:r>
          </a:p>
        </p:txBody>
      </p:sp>
      <p:sp>
        <p:nvSpPr>
          <p:cNvPr id="91157" name="TextBox 108">
            <a:extLst>
              <a:ext uri="{FF2B5EF4-FFF2-40B4-BE49-F238E27FC236}">
                <a16:creationId xmlns:a16="http://schemas.microsoft.com/office/drawing/2014/main" id="{6EF12F43-7D50-450A-94E3-53E6E62F8E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8" y="1571625"/>
            <a:ext cx="2603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1300" b="1" dirty="0">
                <a:cs typeface="Arial" panose="020B0604020202020204" pitchFamily="34" charset="0"/>
              </a:rPr>
              <a:t>6</a:t>
            </a:r>
          </a:p>
        </p:txBody>
      </p:sp>
      <p:sp>
        <p:nvSpPr>
          <p:cNvPr id="91158" name="TextBox 109">
            <a:extLst>
              <a:ext uri="{FF2B5EF4-FFF2-40B4-BE49-F238E27FC236}">
                <a16:creationId xmlns:a16="http://schemas.microsoft.com/office/drawing/2014/main" id="{3EA607A0-F430-4EF1-98BC-916F3CAC76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60975" y="1571625"/>
            <a:ext cx="261938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1300" b="1" dirty="0">
                <a:cs typeface="Arial" panose="020B0604020202020204" pitchFamily="34" charset="0"/>
              </a:rPr>
              <a:t>5</a:t>
            </a:r>
          </a:p>
        </p:txBody>
      </p:sp>
      <p:sp>
        <p:nvSpPr>
          <p:cNvPr id="91159" name="TextBox 110">
            <a:extLst>
              <a:ext uri="{FF2B5EF4-FFF2-40B4-BE49-F238E27FC236}">
                <a16:creationId xmlns:a16="http://schemas.microsoft.com/office/drawing/2014/main" id="{61C49C4B-CE98-45D6-A514-510A32A3F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83300" y="1571625"/>
            <a:ext cx="2603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1300" b="1" dirty="0">
                <a:cs typeface="Arial" panose="020B0604020202020204" pitchFamily="34" charset="0"/>
              </a:rPr>
              <a:t>7</a:t>
            </a:r>
          </a:p>
        </p:txBody>
      </p:sp>
      <p:sp>
        <p:nvSpPr>
          <p:cNvPr id="91160" name="TextBox 111">
            <a:extLst>
              <a:ext uri="{FF2B5EF4-FFF2-40B4-BE49-F238E27FC236}">
                <a16:creationId xmlns:a16="http://schemas.microsoft.com/office/drawing/2014/main" id="{7C477A63-FABC-4DC2-8B0D-41BBB8AE57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10025" y="1571625"/>
            <a:ext cx="2603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1300" b="1" dirty="0">
                <a:cs typeface="Arial" panose="020B0604020202020204" pitchFamily="34" charset="0"/>
              </a:rPr>
              <a:t>2</a:t>
            </a:r>
          </a:p>
        </p:txBody>
      </p:sp>
      <p:sp>
        <p:nvSpPr>
          <p:cNvPr id="91161" name="TextBox 112">
            <a:extLst>
              <a:ext uri="{FF2B5EF4-FFF2-40B4-BE49-F238E27FC236}">
                <a16:creationId xmlns:a16="http://schemas.microsoft.com/office/drawing/2014/main" id="{31468BCB-91AC-40EC-93D6-14FE5897A2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88113" y="1571625"/>
            <a:ext cx="260350" cy="284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1300" b="1" dirty="0">
                <a:cs typeface="Arial" panose="020B0604020202020204" pitchFamily="34" charset="0"/>
              </a:rPr>
              <a:t>8</a:t>
            </a:r>
          </a:p>
        </p:txBody>
      </p:sp>
      <p:sp>
        <p:nvSpPr>
          <p:cNvPr id="91162" name="TextBox 116">
            <a:extLst>
              <a:ext uri="{FF2B5EF4-FFF2-40B4-BE49-F238E27FC236}">
                <a16:creationId xmlns:a16="http://schemas.microsoft.com/office/drawing/2014/main" id="{61911B7C-FA8A-4AE8-BCE7-9E50F917C9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0650" y="5246688"/>
            <a:ext cx="339725" cy="452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tr-TR" sz="2400" dirty="0">
                <a:cs typeface="Arial" panose="020B0604020202020204" pitchFamily="34" charset="0"/>
              </a:rPr>
              <a:t>7</a:t>
            </a:r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E94142E4-53A1-4451-AE69-DD784201C6F4}"/>
              </a:ext>
            </a:extLst>
          </p:cNvPr>
          <p:cNvSpPr/>
          <p:nvPr/>
        </p:nvSpPr>
        <p:spPr>
          <a:xfrm>
            <a:off x="5389563" y="2295525"/>
            <a:ext cx="1873250" cy="2894013"/>
          </a:xfrm>
          <a:custGeom>
            <a:avLst/>
            <a:gdLst>
              <a:gd name="connsiteX0" fmla="*/ 0 w 2065867"/>
              <a:gd name="connsiteY0" fmla="*/ 0 h 3191934"/>
              <a:gd name="connsiteX1" fmla="*/ 25400 w 2065867"/>
              <a:gd name="connsiteY1" fmla="*/ 101600 h 3191934"/>
              <a:gd name="connsiteX2" fmla="*/ 50800 w 2065867"/>
              <a:gd name="connsiteY2" fmla="*/ 160867 h 3191934"/>
              <a:gd name="connsiteX3" fmla="*/ 76200 w 2065867"/>
              <a:gd name="connsiteY3" fmla="*/ 169334 h 3191934"/>
              <a:gd name="connsiteX4" fmla="*/ 177800 w 2065867"/>
              <a:gd name="connsiteY4" fmla="*/ 237067 h 3191934"/>
              <a:gd name="connsiteX5" fmla="*/ 237067 w 2065867"/>
              <a:gd name="connsiteY5" fmla="*/ 254000 h 3191934"/>
              <a:gd name="connsiteX6" fmla="*/ 287867 w 2065867"/>
              <a:gd name="connsiteY6" fmla="*/ 262467 h 3191934"/>
              <a:gd name="connsiteX7" fmla="*/ 406400 w 2065867"/>
              <a:gd name="connsiteY7" fmla="*/ 279400 h 3191934"/>
              <a:gd name="connsiteX8" fmla="*/ 465667 w 2065867"/>
              <a:gd name="connsiteY8" fmla="*/ 304800 h 3191934"/>
              <a:gd name="connsiteX9" fmla="*/ 575733 w 2065867"/>
              <a:gd name="connsiteY9" fmla="*/ 313267 h 3191934"/>
              <a:gd name="connsiteX10" fmla="*/ 1049867 w 2065867"/>
              <a:gd name="connsiteY10" fmla="*/ 321734 h 3191934"/>
              <a:gd name="connsiteX11" fmla="*/ 1363133 w 2065867"/>
              <a:gd name="connsiteY11" fmla="*/ 330200 h 3191934"/>
              <a:gd name="connsiteX12" fmla="*/ 1439333 w 2065867"/>
              <a:gd name="connsiteY12" fmla="*/ 338667 h 3191934"/>
              <a:gd name="connsiteX13" fmla="*/ 1540933 w 2065867"/>
              <a:gd name="connsiteY13" fmla="*/ 347134 h 3191934"/>
              <a:gd name="connsiteX14" fmla="*/ 1566333 w 2065867"/>
              <a:gd name="connsiteY14" fmla="*/ 355600 h 3191934"/>
              <a:gd name="connsiteX15" fmla="*/ 1659467 w 2065867"/>
              <a:gd name="connsiteY15" fmla="*/ 364067 h 3191934"/>
              <a:gd name="connsiteX16" fmla="*/ 1684867 w 2065867"/>
              <a:gd name="connsiteY16" fmla="*/ 381000 h 3191934"/>
              <a:gd name="connsiteX17" fmla="*/ 1718733 w 2065867"/>
              <a:gd name="connsiteY17" fmla="*/ 423334 h 3191934"/>
              <a:gd name="connsiteX18" fmla="*/ 1744133 w 2065867"/>
              <a:gd name="connsiteY18" fmla="*/ 440267 h 3191934"/>
              <a:gd name="connsiteX19" fmla="*/ 1786467 w 2065867"/>
              <a:gd name="connsiteY19" fmla="*/ 482600 h 3191934"/>
              <a:gd name="connsiteX20" fmla="*/ 1803400 w 2065867"/>
              <a:gd name="connsiteY20" fmla="*/ 499534 h 3191934"/>
              <a:gd name="connsiteX21" fmla="*/ 1820333 w 2065867"/>
              <a:gd name="connsiteY21" fmla="*/ 550334 h 3191934"/>
              <a:gd name="connsiteX22" fmla="*/ 1828800 w 2065867"/>
              <a:gd name="connsiteY22" fmla="*/ 575734 h 3191934"/>
              <a:gd name="connsiteX23" fmla="*/ 1854200 w 2065867"/>
              <a:gd name="connsiteY23" fmla="*/ 660400 h 3191934"/>
              <a:gd name="connsiteX24" fmla="*/ 1862667 w 2065867"/>
              <a:gd name="connsiteY24" fmla="*/ 685800 h 3191934"/>
              <a:gd name="connsiteX25" fmla="*/ 1879600 w 2065867"/>
              <a:gd name="connsiteY25" fmla="*/ 711200 h 3191934"/>
              <a:gd name="connsiteX26" fmla="*/ 1888067 w 2065867"/>
              <a:gd name="connsiteY26" fmla="*/ 753534 h 3191934"/>
              <a:gd name="connsiteX27" fmla="*/ 1896533 w 2065867"/>
              <a:gd name="connsiteY27" fmla="*/ 778934 h 3191934"/>
              <a:gd name="connsiteX28" fmla="*/ 1905000 w 2065867"/>
              <a:gd name="connsiteY28" fmla="*/ 821267 h 3191934"/>
              <a:gd name="connsiteX29" fmla="*/ 1913467 w 2065867"/>
              <a:gd name="connsiteY29" fmla="*/ 855134 h 3191934"/>
              <a:gd name="connsiteX30" fmla="*/ 1921933 w 2065867"/>
              <a:gd name="connsiteY30" fmla="*/ 914400 h 3191934"/>
              <a:gd name="connsiteX31" fmla="*/ 1938867 w 2065867"/>
              <a:gd name="connsiteY31" fmla="*/ 1007534 h 3191934"/>
              <a:gd name="connsiteX32" fmla="*/ 1947333 w 2065867"/>
              <a:gd name="connsiteY32" fmla="*/ 1109134 h 3191934"/>
              <a:gd name="connsiteX33" fmla="*/ 1955800 w 2065867"/>
              <a:gd name="connsiteY33" fmla="*/ 1159934 h 3191934"/>
              <a:gd name="connsiteX34" fmla="*/ 1964267 w 2065867"/>
              <a:gd name="connsiteY34" fmla="*/ 1244600 h 3191934"/>
              <a:gd name="connsiteX35" fmla="*/ 1972733 w 2065867"/>
              <a:gd name="connsiteY35" fmla="*/ 1295400 h 3191934"/>
              <a:gd name="connsiteX36" fmla="*/ 1989667 w 2065867"/>
              <a:gd name="connsiteY36" fmla="*/ 1422400 h 3191934"/>
              <a:gd name="connsiteX37" fmla="*/ 1998133 w 2065867"/>
              <a:gd name="connsiteY37" fmla="*/ 1498600 h 3191934"/>
              <a:gd name="connsiteX38" fmla="*/ 2015067 w 2065867"/>
              <a:gd name="connsiteY38" fmla="*/ 1524000 h 3191934"/>
              <a:gd name="connsiteX39" fmla="*/ 2032000 w 2065867"/>
              <a:gd name="connsiteY39" fmla="*/ 1591734 h 3191934"/>
              <a:gd name="connsiteX40" fmla="*/ 2040467 w 2065867"/>
              <a:gd name="connsiteY40" fmla="*/ 1617134 h 3191934"/>
              <a:gd name="connsiteX41" fmla="*/ 2057400 w 2065867"/>
              <a:gd name="connsiteY41" fmla="*/ 1727200 h 3191934"/>
              <a:gd name="connsiteX42" fmla="*/ 2065867 w 2065867"/>
              <a:gd name="connsiteY42" fmla="*/ 1761067 h 3191934"/>
              <a:gd name="connsiteX43" fmla="*/ 2057400 w 2065867"/>
              <a:gd name="connsiteY43" fmla="*/ 1921934 h 3191934"/>
              <a:gd name="connsiteX44" fmla="*/ 2048933 w 2065867"/>
              <a:gd name="connsiteY44" fmla="*/ 2184400 h 3191934"/>
              <a:gd name="connsiteX45" fmla="*/ 2032000 w 2065867"/>
              <a:gd name="connsiteY45" fmla="*/ 2235200 h 3191934"/>
              <a:gd name="connsiteX46" fmla="*/ 2015067 w 2065867"/>
              <a:gd name="connsiteY46" fmla="*/ 2294467 h 3191934"/>
              <a:gd name="connsiteX47" fmla="*/ 1998133 w 2065867"/>
              <a:gd name="connsiteY47" fmla="*/ 2387600 h 3191934"/>
              <a:gd name="connsiteX48" fmla="*/ 1989667 w 2065867"/>
              <a:gd name="connsiteY48" fmla="*/ 2413000 h 3191934"/>
              <a:gd name="connsiteX49" fmla="*/ 1972733 w 2065867"/>
              <a:gd name="connsiteY49" fmla="*/ 2438400 h 3191934"/>
              <a:gd name="connsiteX50" fmla="*/ 1938867 w 2065867"/>
              <a:gd name="connsiteY50" fmla="*/ 2472267 h 3191934"/>
              <a:gd name="connsiteX51" fmla="*/ 1921933 w 2065867"/>
              <a:gd name="connsiteY51" fmla="*/ 2489200 h 3191934"/>
              <a:gd name="connsiteX52" fmla="*/ 1871133 w 2065867"/>
              <a:gd name="connsiteY52" fmla="*/ 2514600 h 3191934"/>
              <a:gd name="connsiteX53" fmla="*/ 1820333 w 2065867"/>
              <a:gd name="connsiteY53" fmla="*/ 2548467 h 3191934"/>
              <a:gd name="connsiteX54" fmla="*/ 1744133 w 2065867"/>
              <a:gd name="connsiteY54" fmla="*/ 2565400 h 3191934"/>
              <a:gd name="connsiteX55" fmla="*/ 1693333 w 2065867"/>
              <a:gd name="connsiteY55" fmla="*/ 2599267 h 3191934"/>
              <a:gd name="connsiteX56" fmla="*/ 1659467 w 2065867"/>
              <a:gd name="connsiteY56" fmla="*/ 2607734 h 3191934"/>
              <a:gd name="connsiteX57" fmla="*/ 1574800 w 2065867"/>
              <a:gd name="connsiteY57" fmla="*/ 2650067 h 3191934"/>
              <a:gd name="connsiteX58" fmla="*/ 1540933 w 2065867"/>
              <a:gd name="connsiteY58" fmla="*/ 2683934 h 3191934"/>
              <a:gd name="connsiteX59" fmla="*/ 1481667 w 2065867"/>
              <a:gd name="connsiteY59" fmla="*/ 2709334 h 3191934"/>
              <a:gd name="connsiteX60" fmla="*/ 1456267 w 2065867"/>
              <a:gd name="connsiteY60" fmla="*/ 2726267 h 3191934"/>
              <a:gd name="connsiteX61" fmla="*/ 1413933 w 2065867"/>
              <a:gd name="connsiteY61" fmla="*/ 2743200 h 3191934"/>
              <a:gd name="connsiteX62" fmla="*/ 1388533 w 2065867"/>
              <a:gd name="connsiteY62" fmla="*/ 2760134 h 3191934"/>
              <a:gd name="connsiteX63" fmla="*/ 1329267 w 2065867"/>
              <a:gd name="connsiteY63" fmla="*/ 2785534 h 3191934"/>
              <a:gd name="connsiteX64" fmla="*/ 1270000 w 2065867"/>
              <a:gd name="connsiteY64" fmla="*/ 2810934 h 3191934"/>
              <a:gd name="connsiteX65" fmla="*/ 1244600 w 2065867"/>
              <a:gd name="connsiteY65" fmla="*/ 2836334 h 3191934"/>
              <a:gd name="connsiteX66" fmla="*/ 1185333 w 2065867"/>
              <a:gd name="connsiteY66" fmla="*/ 2853267 h 3191934"/>
              <a:gd name="connsiteX67" fmla="*/ 1134533 w 2065867"/>
              <a:gd name="connsiteY67" fmla="*/ 2895600 h 3191934"/>
              <a:gd name="connsiteX68" fmla="*/ 1100667 w 2065867"/>
              <a:gd name="connsiteY68" fmla="*/ 2904067 h 3191934"/>
              <a:gd name="connsiteX69" fmla="*/ 1032933 w 2065867"/>
              <a:gd name="connsiteY69" fmla="*/ 2929467 h 3191934"/>
              <a:gd name="connsiteX70" fmla="*/ 999067 w 2065867"/>
              <a:gd name="connsiteY70" fmla="*/ 2946400 h 3191934"/>
              <a:gd name="connsiteX71" fmla="*/ 948267 w 2065867"/>
              <a:gd name="connsiteY71" fmla="*/ 2963334 h 3191934"/>
              <a:gd name="connsiteX72" fmla="*/ 922867 w 2065867"/>
              <a:gd name="connsiteY72" fmla="*/ 2980267 h 3191934"/>
              <a:gd name="connsiteX73" fmla="*/ 889000 w 2065867"/>
              <a:gd name="connsiteY73" fmla="*/ 2988734 h 3191934"/>
              <a:gd name="connsiteX74" fmla="*/ 863600 w 2065867"/>
              <a:gd name="connsiteY74" fmla="*/ 2997200 h 3191934"/>
              <a:gd name="connsiteX75" fmla="*/ 795867 w 2065867"/>
              <a:gd name="connsiteY75" fmla="*/ 3039534 h 3191934"/>
              <a:gd name="connsiteX76" fmla="*/ 745067 w 2065867"/>
              <a:gd name="connsiteY76" fmla="*/ 3056467 h 3191934"/>
              <a:gd name="connsiteX77" fmla="*/ 711200 w 2065867"/>
              <a:gd name="connsiteY77" fmla="*/ 3073400 h 3191934"/>
              <a:gd name="connsiteX78" fmla="*/ 668867 w 2065867"/>
              <a:gd name="connsiteY78" fmla="*/ 3098800 h 3191934"/>
              <a:gd name="connsiteX79" fmla="*/ 643467 w 2065867"/>
              <a:gd name="connsiteY79" fmla="*/ 3107267 h 3191934"/>
              <a:gd name="connsiteX80" fmla="*/ 592667 w 2065867"/>
              <a:gd name="connsiteY80" fmla="*/ 3141134 h 3191934"/>
              <a:gd name="connsiteX81" fmla="*/ 533400 w 2065867"/>
              <a:gd name="connsiteY81" fmla="*/ 3158067 h 3191934"/>
              <a:gd name="connsiteX82" fmla="*/ 474133 w 2065867"/>
              <a:gd name="connsiteY82" fmla="*/ 3175000 h 3191934"/>
              <a:gd name="connsiteX83" fmla="*/ 457200 w 2065867"/>
              <a:gd name="connsiteY83" fmla="*/ 3191934 h 3191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</a:cxnLst>
            <a:rect l="l" t="t" r="r" b="b"/>
            <a:pathLst>
              <a:path w="2065867" h="3191934">
                <a:moveTo>
                  <a:pt x="0" y="0"/>
                </a:moveTo>
                <a:cubicBezTo>
                  <a:pt x="11401" y="68404"/>
                  <a:pt x="3039" y="34517"/>
                  <a:pt x="25400" y="101600"/>
                </a:cubicBezTo>
                <a:cubicBezTo>
                  <a:pt x="30459" y="116778"/>
                  <a:pt x="40339" y="150406"/>
                  <a:pt x="50800" y="160867"/>
                </a:cubicBezTo>
                <a:cubicBezTo>
                  <a:pt x="57111" y="167178"/>
                  <a:pt x="67733" y="166512"/>
                  <a:pt x="76200" y="169334"/>
                </a:cubicBezTo>
                <a:cubicBezTo>
                  <a:pt x="101798" y="188532"/>
                  <a:pt x="153890" y="229097"/>
                  <a:pt x="177800" y="237067"/>
                </a:cubicBezTo>
                <a:cubicBezTo>
                  <a:pt x="202014" y="245139"/>
                  <a:pt x="210481" y="248683"/>
                  <a:pt x="237067" y="254000"/>
                </a:cubicBezTo>
                <a:cubicBezTo>
                  <a:pt x="253901" y="257367"/>
                  <a:pt x="270977" y="259396"/>
                  <a:pt x="287867" y="262467"/>
                </a:cubicBezTo>
                <a:cubicBezTo>
                  <a:pt x="372587" y="277871"/>
                  <a:pt x="285126" y="265926"/>
                  <a:pt x="406400" y="279400"/>
                </a:cubicBezTo>
                <a:cubicBezTo>
                  <a:pt x="426156" y="287867"/>
                  <a:pt x="444591" y="300585"/>
                  <a:pt x="465667" y="304800"/>
                </a:cubicBezTo>
                <a:cubicBezTo>
                  <a:pt x="501749" y="312017"/>
                  <a:pt x="538951" y="312201"/>
                  <a:pt x="575733" y="313267"/>
                </a:cubicBezTo>
                <a:cubicBezTo>
                  <a:pt x="733736" y="317847"/>
                  <a:pt x="891834" y="318336"/>
                  <a:pt x="1049867" y="321734"/>
                </a:cubicBezTo>
                <a:lnTo>
                  <a:pt x="1363133" y="330200"/>
                </a:lnTo>
                <a:lnTo>
                  <a:pt x="1439333" y="338667"/>
                </a:lnTo>
                <a:cubicBezTo>
                  <a:pt x="1473164" y="341889"/>
                  <a:pt x="1507247" y="342643"/>
                  <a:pt x="1540933" y="347134"/>
                </a:cubicBezTo>
                <a:cubicBezTo>
                  <a:pt x="1549779" y="348313"/>
                  <a:pt x="1557498" y="354338"/>
                  <a:pt x="1566333" y="355600"/>
                </a:cubicBezTo>
                <a:cubicBezTo>
                  <a:pt x="1597192" y="360008"/>
                  <a:pt x="1628422" y="361245"/>
                  <a:pt x="1659467" y="364067"/>
                </a:cubicBezTo>
                <a:cubicBezTo>
                  <a:pt x="1667934" y="369711"/>
                  <a:pt x="1677672" y="373805"/>
                  <a:pt x="1684867" y="381000"/>
                </a:cubicBezTo>
                <a:cubicBezTo>
                  <a:pt x="1728871" y="425004"/>
                  <a:pt x="1676842" y="389821"/>
                  <a:pt x="1718733" y="423334"/>
                </a:cubicBezTo>
                <a:cubicBezTo>
                  <a:pt x="1726679" y="429691"/>
                  <a:pt x="1736475" y="433566"/>
                  <a:pt x="1744133" y="440267"/>
                </a:cubicBezTo>
                <a:cubicBezTo>
                  <a:pt x="1759152" y="453408"/>
                  <a:pt x="1772356" y="468489"/>
                  <a:pt x="1786467" y="482600"/>
                </a:cubicBezTo>
                <a:lnTo>
                  <a:pt x="1803400" y="499534"/>
                </a:lnTo>
                <a:lnTo>
                  <a:pt x="1820333" y="550334"/>
                </a:lnTo>
                <a:cubicBezTo>
                  <a:pt x="1823155" y="558801"/>
                  <a:pt x="1826635" y="567076"/>
                  <a:pt x="1828800" y="575734"/>
                </a:cubicBezTo>
                <a:cubicBezTo>
                  <a:pt x="1841596" y="626913"/>
                  <a:pt x="1833589" y="598566"/>
                  <a:pt x="1854200" y="660400"/>
                </a:cubicBezTo>
                <a:cubicBezTo>
                  <a:pt x="1857022" y="668867"/>
                  <a:pt x="1857717" y="678374"/>
                  <a:pt x="1862667" y="685800"/>
                </a:cubicBezTo>
                <a:lnTo>
                  <a:pt x="1879600" y="711200"/>
                </a:lnTo>
                <a:cubicBezTo>
                  <a:pt x="1882422" y="725311"/>
                  <a:pt x="1884577" y="739573"/>
                  <a:pt x="1888067" y="753534"/>
                </a:cubicBezTo>
                <a:cubicBezTo>
                  <a:pt x="1890231" y="762192"/>
                  <a:pt x="1894369" y="770276"/>
                  <a:pt x="1896533" y="778934"/>
                </a:cubicBezTo>
                <a:cubicBezTo>
                  <a:pt x="1900023" y="792895"/>
                  <a:pt x="1901878" y="807219"/>
                  <a:pt x="1905000" y="821267"/>
                </a:cubicBezTo>
                <a:cubicBezTo>
                  <a:pt x="1907524" y="832626"/>
                  <a:pt x="1911385" y="843685"/>
                  <a:pt x="1913467" y="855134"/>
                </a:cubicBezTo>
                <a:cubicBezTo>
                  <a:pt x="1917037" y="874768"/>
                  <a:pt x="1918899" y="894676"/>
                  <a:pt x="1921933" y="914400"/>
                </a:cubicBezTo>
                <a:cubicBezTo>
                  <a:pt x="1929153" y="961331"/>
                  <a:pt x="1930062" y="963509"/>
                  <a:pt x="1938867" y="1007534"/>
                </a:cubicBezTo>
                <a:cubicBezTo>
                  <a:pt x="1941689" y="1041401"/>
                  <a:pt x="1943580" y="1075358"/>
                  <a:pt x="1947333" y="1109134"/>
                </a:cubicBezTo>
                <a:cubicBezTo>
                  <a:pt x="1949229" y="1126196"/>
                  <a:pt x="1953671" y="1142900"/>
                  <a:pt x="1955800" y="1159934"/>
                </a:cubicBezTo>
                <a:cubicBezTo>
                  <a:pt x="1959318" y="1188078"/>
                  <a:pt x="1960749" y="1216456"/>
                  <a:pt x="1964267" y="1244600"/>
                </a:cubicBezTo>
                <a:cubicBezTo>
                  <a:pt x="1966396" y="1261634"/>
                  <a:pt x="1970727" y="1278351"/>
                  <a:pt x="1972733" y="1295400"/>
                </a:cubicBezTo>
                <a:cubicBezTo>
                  <a:pt x="1987541" y="1421271"/>
                  <a:pt x="1971665" y="1350398"/>
                  <a:pt x="1989667" y="1422400"/>
                </a:cubicBezTo>
                <a:cubicBezTo>
                  <a:pt x="1992489" y="1447800"/>
                  <a:pt x="1991935" y="1473807"/>
                  <a:pt x="1998133" y="1498600"/>
                </a:cubicBezTo>
                <a:cubicBezTo>
                  <a:pt x="2000601" y="1508472"/>
                  <a:pt x="2011589" y="1514437"/>
                  <a:pt x="2015067" y="1524000"/>
                </a:cubicBezTo>
                <a:cubicBezTo>
                  <a:pt x="2023020" y="1545872"/>
                  <a:pt x="2024640" y="1569656"/>
                  <a:pt x="2032000" y="1591734"/>
                </a:cubicBezTo>
                <a:lnTo>
                  <a:pt x="2040467" y="1617134"/>
                </a:lnTo>
                <a:cubicBezTo>
                  <a:pt x="2044535" y="1645612"/>
                  <a:pt x="2051524" y="1697820"/>
                  <a:pt x="2057400" y="1727200"/>
                </a:cubicBezTo>
                <a:cubicBezTo>
                  <a:pt x="2059682" y="1738610"/>
                  <a:pt x="2063045" y="1749778"/>
                  <a:pt x="2065867" y="1761067"/>
                </a:cubicBezTo>
                <a:cubicBezTo>
                  <a:pt x="2063045" y="1814689"/>
                  <a:pt x="2059546" y="1868280"/>
                  <a:pt x="2057400" y="1921934"/>
                </a:cubicBezTo>
                <a:cubicBezTo>
                  <a:pt x="2053901" y="2009398"/>
                  <a:pt x="2056007" y="2097152"/>
                  <a:pt x="2048933" y="2184400"/>
                </a:cubicBezTo>
                <a:cubicBezTo>
                  <a:pt x="2047490" y="2202191"/>
                  <a:pt x="2037644" y="2218267"/>
                  <a:pt x="2032000" y="2235200"/>
                </a:cubicBezTo>
                <a:cubicBezTo>
                  <a:pt x="2024743" y="2256970"/>
                  <a:pt x="2019321" y="2271069"/>
                  <a:pt x="2015067" y="2294467"/>
                </a:cubicBezTo>
                <a:cubicBezTo>
                  <a:pt x="2003074" y="2360428"/>
                  <a:pt x="2012536" y="2337187"/>
                  <a:pt x="1998133" y="2387600"/>
                </a:cubicBezTo>
                <a:cubicBezTo>
                  <a:pt x="1995681" y="2396181"/>
                  <a:pt x="1993658" y="2405018"/>
                  <a:pt x="1989667" y="2413000"/>
                </a:cubicBezTo>
                <a:cubicBezTo>
                  <a:pt x="1985116" y="2422102"/>
                  <a:pt x="1978378" y="2429933"/>
                  <a:pt x="1972733" y="2438400"/>
                </a:cubicBezTo>
                <a:cubicBezTo>
                  <a:pt x="1957683" y="2483554"/>
                  <a:pt x="1976496" y="2449690"/>
                  <a:pt x="1938867" y="2472267"/>
                </a:cubicBezTo>
                <a:cubicBezTo>
                  <a:pt x="1932022" y="2476374"/>
                  <a:pt x="1928702" y="2484969"/>
                  <a:pt x="1921933" y="2489200"/>
                </a:cubicBezTo>
                <a:cubicBezTo>
                  <a:pt x="1905879" y="2499234"/>
                  <a:pt x="1887486" y="2505061"/>
                  <a:pt x="1871133" y="2514600"/>
                </a:cubicBezTo>
                <a:cubicBezTo>
                  <a:pt x="1853554" y="2524855"/>
                  <a:pt x="1839229" y="2540909"/>
                  <a:pt x="1820333" y="2548467"/>
                </a:cubicBezTo>
                <a:cubicBezTo>
                  <a:pt x="1796174" y="2558130"/>
                  <a:pt x="1769533" y="2559756"/>
                  <a:pt x="1744133" y="2565400"/>
                </a:cubicBezTo>
                <a:cubicBezTo>
                  <a:pt x="1727200" y="2576689"/>
                  <a:pt x="1711536" y="2590165"/>
                  <a:pt x="1693333" y="2599267"/>
                </a:cubicBezTo>
                <a:cubicBezTo>
                  <a:pt x="1682925" y="2604471"/>
                  <a:pt x="1669875" y="2602530"/>
                  <a:pt x="1659467" y="2607734"/>
                </a:cubicBezTo>
                <a:cubicBezTo>
                  <a:pt x="1539111" y="2667913"/>
                  <a:pt x="1730325" y="2598226"/>
                  <a:pt x="1574800" y="2650067"/>
                </a:cubicBezTo>
                <a:cubicBezTo>
                  <a:pt x="1563511" y="2661356"/>
                  <a:pt x="1553705" y="2674355"/>
                  <a:pt x="1540933" y="2683934"/>
                </a:cubicBezTo>
                <a:cubicBezTo>
                  <a:pt x="1505701" y="2710358"/>
                  <a:pt x="1514362" y="2692987"/>
                  <a:pt x="1481667" y="2709334"/>
                </a:cubicBezTo>
                <a:cubicBezTo>
                  <a:pt x="1472566" y="2713885"/>
                  <a:pt x="1465368" y="2721716"/>
                  <a:pt x="1456267" y="2726267"/>
                </a:cubicBezTo>
                <a:cubicBezTo>
                  <a:pt x="1442673" y="2733064"/>
                  <a:pt x="1427527" y="2736403"/>
                  <a:pt x="1413933" y="2743200"/>
                </a:cubicBezTo>
                <a:cubicBezTo>
                  <a:pt x="1404831" y="2747751"/>
                  <a:pt x="1397368" y="2755085"/>
                  <a:pt x="1388533" y="2760134"/>
                </a:cubicBezTo>
                <a:cubicBezTo>
                  <a:pt x="1359241" y="2776873"/>
                  <a:pt x="1357761" y="2776036"/>
                  <a:pt x="1329267" y="2785534"/>
                </a:cubicBezTo>
                <a:cubicBezTo>
                  <a:pt x="1285460" y="2829338"/>
                  <a:pt x="1350261" y="2770803"/>
                  <a:pt x="1270000" y="2810934"/>
                </a:cubicBezTo>
                <a:cubicBezTo>
                  <a:pt x="1259290" y="2816289"/>
                  <a:pt x="1254563" y="2829692"/>
                  <a:pt x="1244600" y="2836334"/>
                </a:cubicBezTo>
                <a:cubicBezTo>
                  <a:pt x="1237315" y="2841191"/>
                  <a:pt x="1189845" y="2852139"/>
                  <a:pt x="1185333" y="2853267"/>
                </a:cubicBezTo>
                <a:cubicBezTo>
                  <a:pt x="1170075" y="2868525"/>
                  <a:pt x="1155162" y="2886759"/>
                  <a:pt x="1134533" y="2895600"/>
                </a:cubicBezTo>
                <a:cubicBezTo>
                  <a:pt x="1123838" y="2900184"/>
                  <a:pt x="1111956" y="2901245"/>
                  <a:pt x="1100667" y="2904067"/>
                </a:cubicBezTo>
                <a:cubicBezTo>
                  <a:pt x="1048497" y="2938846"/>
                  <a:pt x="1106170" y="2905055"/>
                  <a:pt x="1032933" y="2929467"/>
                </a:cubicBezTo>
                <a:cubicBezTo>
                  <a:pt x="1020960" y="2933458"/>
                  <a:pt x="1010785" y="2941713"/>
                  <a:pt x="999067" y="2946400"/>
                </a:cubicBezTo>
                <a:cubicBezTo>
                  <a:pt x="982494" y="2953029"/>
                  <a:pt x="963119" y="2953433"/>
                  <a:pt x="948267" y="2963334"/>
                </a:cubicBezTo>
                <a:cubicBezTo>
                  <a:pt x="939800" y="2968978"/>
                  <a:pt x="932220" y="2976259"/>
                  <a:pt x="922867" y="2980267"/>
                </a:cubicBezTo>
                <a:cubicBezTo>
                  <a:pt x="912171" y="2984851"/>
                  <a:pt x="900189" y="2985537"/>
                  <a:pt x="889000" y="2988734"/>
                </a:cubicBezTo>
                <a:cubicBezTo>
                  <a:pt x="880419" y="2991186"/>
                  <a:pt x="872067" y="2994378"/>
                  <a:pt x="863600" y="2997200"/>
                </a:cubicBezTo>
                <a:cubicBezTo>
                  <a:pt x="846156" y="3008830"/>
                  <a:pt x="811917" y="3032239"/>
                  <a:pt x="795867" y="3039534"/>
                </a:cubicBezTo>
                <a:cubicBezTo>
                  <a:pt x="779618" y="3046920"/>
                  <a:pt x="761032" y="3048485"/>
                  <a:pt x="745067" y="3056467"/>
                </a:cubicBezTo>
                <a:cubicBezTo>
                  <a:pt x="733778" y="3062111"/>
                  <a:pt x="722233" y="3067271"/>
                  <a:pt x="711200" y="3073400"/>
                </a:cubicBezTo>
                <a:cubicBezTo>
                  <a:pt x="696815" y="3081392"/>
                  <a:pt x="683586" y="3091441"/>
                  <a:pt x="668867" y="3098800"/>
                </a:cubicBezTo>
                <a:cubicBezTo>
                  <a:pt x="660885" y="3102791"/>
                  <a:pt x="651269" y="3102933"/>
                  <a:pt x="643467" y="3107267"/>
                </a:cubicBezTo>
                <a:cubicBezTo>
                  <a:pt x="625677" y="3117151"/>
                  <a:pt x="612411" y="3136198"/>
                  <a:pt x="592667" y="3141134"/>
                </a:cubicBezTo>
                <a:cubicBezTo>
                  <a:pt x="486846" y="3167587"/>
                  <a:pt x="618385" y="3133785"/>
                  <a:pt x="533400" y="3158067"/>
                </a:cubicBezTo>
                <a:cubicBezTo>
                  <a:pt x="458955" y="3179338"/>
                  <a:pt x="535053" y="3154695"/>
                  <a:pt x="474133" y="3175000"/>
                </a:cubicBezTo>
                <a:lnTo>
                  <a:pt x="457200" y="3191934"/>
                </a:lnTo>
              </a:path>
            </a:pathLst>
          </a:custGeom>
          <a:noFill/>
          <a:ln>
            <a:solidFill>
              <a:schemeClr val="accent1">
                <a:lumMod val="50000"/>
              </a:schemeClr>
            </a:solidFill>
            <a:tailEnd type="triangl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2945" tIns="41473" rIns="82945" bIns="41473" anchor="ctr"/>
          <a:lstStyle/>
          <a:p>
            <a:pPr algn="ctr"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78D4790B-EC8F-4580-86E8-BC9B7A28FADD}"/>
              </a:ext>
            </a:extLst>
          </p:cNvPr>
          <p:cNvSpPr txBox="1"/>
          <p:nvPr/>
        </p:nvSpPr>
        <p:spPr>
          <a:xfrm>
            <a:off x="7086600" y="4495800"/>
            <a:ext cx="2057400" cy="914400"/>
          </a:xfrm>
          <a:prstGeom prst="rect">
            <a:avLst/>
          </a:prstGeom>
          <a:noFill/>
        </p:spPr>
        <p:txBody>
          <a:bodyPr lIns="82945" tIns="41473" rIns="82945" bIns="41473">
            <a:spAutoFit/>
          </a:bodyPr>
          <a:lstStyle/>
          <a:p>
            <a:pPr>
              <a:defRPr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5</a:t>
            </a:r>
            <a:r>
              <a:rPr lang="tr-TR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sayısını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 </a:t>
            </a:r>
            <a:br>
              <a:rPr lang="tr-TR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</a:br>
            <a:r>
              <a:rPr lang="tr-TR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6. pozisyon'a taşı </a:t>
            </a:r>
          </a:p>
          <a:p>
            <a:pPr>
              <a:defRPr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c[5]</a:t>
            </a:r>
            <a:r>
              <a:rPr lang="tr-TR" sz="1800" dirty="0">
                <a:solidFill>
                  <a:schemeClr val="accent1">
                    <a:lumMod val="50000"/>
                  </a:schemeClr>
                </a:solidFill>
                <a:latin typeface="Arial" charset="0"/>
                <a:cs typeface="Arial" charset="0"/>
              </a:rPr>
              <a:t>'ı bir eksilt</a:t>
            </a:r>
            <a:endParaRPr lang="en-US" sz="1800" dirty="0">
              <a:solidFill>
                <a:schemeClr val="accent1">
                  <a:lumMod val="50000"/>
                </a:schemeClr>
              </a:solidFill>
              <a:latin typeface="Arial" charset="0"/>
              <a:cs typeface="Arial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444207-E3AB-4761-99AC-675DED3A61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82</a:t>
            </a:fld>
            <a:endParaRPr lang="tr-TR" dirty="0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C0B18-D90D-45BF-9C4C-2AA7CEAA2E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defRPr/>
            </a:pPr>
            <a:r>
              <a:rPr lang="tr-TR" dirty="0"/>
              <a:t>Counting Sort'un Paralel Hali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CF915C-F10E-4F22-8F0E-4B2FC92974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83</a:t>
            </a:fld>
            <a:endParaRPr lang="tr-TR" dirty="0"/>
          </a:p>
        </p:txBody>
      </p:sp>
      <p:sp>
        <p:nvSpPr>
          <p:cNvPr id="92163" name="Content Placeholder 2">
            <a:extLst>
              <a:ext uri="{FF2B5EF4-FFF2-40B4-BE49-F238E27FC236}">
                <a16:creationId xmlns:a16="http://schemas.microsoft.com/office/drawing/2014/main" id="{3D93A011-E5BD-42F3-A3EB-FC7EEC828CE5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Adım-2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kümülatif alımı paralelleştirilebilir v</a:t>
            </a:r>
            <a:r>
              <a:rPr lang="en-US" altLang="tr-TR" sz="2800" dirty="0">
                <a:cs typeface="Arial" panose="020B0604020202020204" pitchFamily="34" charset="0"/>
              </a:rPr>
              <a:t>e  </a:t>
            </a:r>
            <a:r>
              <a:rPr lang="en-US" altLang="tr-TR" sz="2800" i="1" dirty="0">
                <a:cs typeface="Arial" panose="020B0604020202020204" pitchFamily="34" charset="0"/>
              </a:rPr>
              <a:t>n </a:t>
            </a:r>
            <a:r>
              <a:rPr lang="en-US" altLang="tr-TR" sz="2800" dirty="0">
                <a:cs typeface="Arial" panose="020B0604020202020204" pitchFamily="34" charset="0"/>
              </a:rPr>
              <a:t>- 1 </a:t>
            </a:r>
            <a:r>
              <a:rPr lang="tr-TR" altLang="tr-TR" sz="2800" dirty="0">
                <a:cs typeface="Arial" panose="020B0604020202020204" pitchFamily="34" charset="0"/>
              </a:rPr>
              <a:t>işlemci ile </a:t>
            </a:r>
            <a:r>
              <a:rPr lang="en-US" alt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  <a:t>O(log</a:t>
            </a:r>
            <a:r>
              <a:rPr lang="en-US" altLang="tr-TR" sz="28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zaman alır.</a:t>
            </a:r>
            <a:endParaRPr lang="en-US" altLang="tr-TR" sz="28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en-US" altLang="tr-TR" sz="28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Adım-</a:t>
            </a:r>
            <a:r>
              <a:rPr lang="en-US" altLang="tr-TR" sz="2800" dirty="0">
                <a:cs typeface="Arial" panose="020B0604020202020204" pitchFamily="34" charset="0"/>
              </a:rPr>
              <a:t>3 </a:t>
            </a:r>
            <a:r>
              <a:rPr lang="tr-TR" altLang="tr-TR" sz="2800" i="1" dirty="0">
                <a:cs typeface="Arial" panose="020B0604020202020204" pitchFamily="34" charset="0"/>
              </a:rPr>
              <a:t>n </a:t>
            </a:r>
            <a:r>
              <a:rPr lang="tr-TR" altLang="tr-TR" sz="2800" dirty="0">
                <a:cs typeface="Arial" panose="020B0604020202020204" pitchFamily="34" charset="0"/>
              </a:rPr>
              <a:t>işlemci ile </a:t>
            </a:r>
            <a:r>
              <a:rPr lang="en-US" altLang="tr-TR" sz="2800" b="1" dirty="0">
                <a:solidFill>
                  <a:srgbClr val="FF0000"/>
                </a:solidFill>
                <a:cs typeface="Arial" panose="020B0604020202020204" pitchFamily="34" charset="0"/>
              </a:rPr>
              <a:t>O(1)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zaman alır.</a:t>
            </a:r>
            <a:r>
              <a:rPr lang="en-US" altLang="tr-TR" sz="2800" dirty="0">
                <a:cs typeface="Arial" panose="020B0604020202020204" pitchFamily="34" charset="0"/>
              </a:rPr>
              <a:t> </a:t>
            </a:r>
            <a:r>
              <a:rPr lang="tr-TR" altLang="tr-TR" sz="2800" dirty="0">
                <a:cs typeface="Arial" panose="020B0604020202020204" pitchFamily="34" charset="0"/>
              </a:rPr>
              <a:t>Yani her sayı bir işlemci tarafından yerine konur.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tr-TR" sz="2400" b="1" i="1" dirty="0">
                <a:cs typeface="Arial" panose="020B0604020202020204" pitchFamily="34" charset="0"/>
              </a:rPr>
              <a:t>p</a:t>
            </a:r>
            <a:r>
              <a:rPr lang="en-US" altLang="tr-TR" sz="2400" i="1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işlemci ile de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O(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/</a:t>
            </a:r>
            <a:r>
              <a:rPr lang="en-US" altLang="tr-TR" sz="2400" b="1" i="1" dirty="0">
                <a:solidFill>
                  <a:srgbClr val="FF0000"/>
                </a:solidFill>
                <a:cs typeface="Arial" panose="020B0604020202020204" pitchFamily="34" charset="0"/>
              </a:rPr>
              <a:t>p</a:t>
            </a:r>
            <a:r>
              <a:rPr lang="en-US" altLang="tr-TR" sz="2400" b="1" dirty="0">
                <a:solidFill>
                  <a:srgbClr val="FF0000"/>
                </a:solidFill>
                <a:cs typeface="Arial" panose="020B0604020202020204" pitchFamily="34" charset="0"/>
              </a:rPr>
              <a:t>)</a:t>
            </a:r>
            <a:r>
              <a:rPr lang="en-US" altLang="tr-TR" sz="2400" dirty="0">
                <a:cs typeface="Arial" panose="020B0604020202020204" pitchFamily="34" charset="0"/>
              </a:rPr>
              <a:t> </a:t>
            </a:r>
            <a:r>
              <a:rPr lang="tr-TR" altLang="tr-TR" sz="2400" dirty="0">
                <a:cs typeface="Arial" panose="020B0604020202020204" pitchFamily="34" charset="0"/>
              </a:rPr>
              <a:t>zaman alır.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itle 1">
            <a:extLst>
              <a:ext uri="{FF2B5EF4-FFF2-40B4-BE49-F238E27FC236}">
                <a16:creationId xmlns:a16="http://schemas.microsoft.com/office/drawing/2014/main" id="{D860B28B-F5D7-455D-84E1-898FF62EE9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 anchor="t">
            <a:normAutofit fontScale="90000"/>
          </a:bodyPr>
          <a:lstStyle/>
          <a:p>
            <a:pPr>
              <a:defRPr/>
            </a:pPr>
            <a:r>
              <a:rPr lang="tr-TR" altLang="tr-TR" sz="3600" dirty="0"/>
              <a:t>Pratikte Paralel</a:t>
            </a:r>
            <a:r>
              <a:rPr lang="en-US" altLang="tr-TR" sz="3600" dirty="0"/>
              <a:t> Counting Sort </a:t>
            </a:r>
            <a:br>
              <a:rPr lang="tr-TR" altLang="tr-TR" sz="3600" dirty="0"/>
            </a:br>
            <a:r>
              <a:rPr lang="en-US" altLang="tr-TR" sz="3600" dirty="0"/>
              <a:t>(</a:t>
            </a:r>
            <a:r>
              <a:rPr lang="en-US" altLang="tr-TR" sz="3600" i="1" dirty="0"/>
              <a:t>n</a:t>
            </a:r>
            <a:r>
              <a:rPr lang="tr-TR" altLang="tr-TR" sz="3600" i="1" dirty="0"/>
              <a:t> </a:t>
            </a:r>
            <a:r>
              <a:rPr lang="tr-TR" altLang="tr-TR" sz="3600" dirty="0"/>
              <a:t>İşlemci ile Analiz)</a:t>
            </a:r>
            <a:endParaRPr lang="en-US" altLang="tr-TR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048AB-A2ED-455A-9F79-6B8192A0CE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lIns="82945" tIns="41473" rIns="82945" bIns="41473"/>
          <a:lstStyle/>
          <a:p>
            <a:pPr>
              <a:defRPr/>
            </a:pPr>
            <a:r>
              <a:rPr lang="tr-TR" sz="2400" dirty="0"/>
              <a:t>Adım-</a:t>
            </a:r>
            <a:r>
              <a:rPr lang="en-US" sz="2400" dirty="0"/>
              <a:t>1 –</a:t>
            </a:r>
            <a:r>
              <a:rPr lang="tr-TR" sz="2400" dirty="0"/>
              <a:t> </a:t>
            </a:r>
            <a:r>
              <a:rPr lang="en-US" sz="2400" dirty="0"/>
              <a:t>Histogram: O(log</a:t>
            </a:r>
            <a:r>
              <a:rPr lang="en-US" sz="2400" i="1" dirty="0"/>
              <a:t>n</a:t>
            </a:r>
            <a:r>
              <a:rPr lang="en-US" sz="2400" dirty="0"/>
              <a:t>). </a:t>
            </a:r>
            <a:endParaRPr lang="tr-TR" sz="2400" dirty="0"/>
          </a:p>
          <a:p>
            <a:pPr lvl="1">
              <a:defRPr/>
            </a:pPr>
            <a:r>
              <a:rPr lang="tr-TR" sz="2400" dirty="0"/>
              <a:t>R</a:t>
            </a:r>
            <a:r>
              <a:rPr lang="en-US" sz="2400" dirty="0"/>
              <a:t>ank sort</a:t>
            </a:r>
            <a:r>
              <a:rPr lang="tr-TR" sz="2400" dirty="0"/>
              <a:t>'taki ağacı kullanabiliriz</a:t>
            </a:r>
            <a:r>
              <a:rPr lang="en-US" sz="2400" dirty="0"/>
              <a:t>. </a:t>
            </a:r>
            <a:endParaRPr lang="tr-TR" sz="2400" dirty="0"/>
          </a:p>
          <a:p>
            <a:pPr lvl="1">
              <a:defRPr/>
            </a:pPr>
            <a:r>
              <a:rPr lang="en-US" sz="2400" dirty="0"/>
              <a:t>c[a[i]]++ </a:t>
            </a:r>
            <a:r>
              <a:rPr lang="tr-TR" sz="2400" dirty="0"/>
              <a:t>güncellemesi eğer c[ ] dizisinde aynı yere aynı anda ulaşmak isteyenler olursa (sayıların tekrarlanması durumu) bir "</a:t>
            </a:r>
            <a:r>
              <a:rPr lang="en-US" sz="2400" dirty="0"/>
              <a:t>critical section</a:t>
            </a:r>
            <a:r>
              <a:rPr lang="tr-TR" sz="2400" dirty="0"/>
              <a:t>"</a:t>
            </a:r>
            <a:r>
              <a:rPr lang="en-US" sz="2400" dirty="0"/>
              <a:t> </a:t>
            </a:r>
            <a:r>
              <a:rPr lang="tr-TR" sz="2400" dirty="0"/>
              <a:t>problemi yaşanır</a:t>
            </a:r>
            <a:endParaRPr lang="en-US" sz="2400" dirty="0"/>
          </a:p>
          <a:p>
            <a:pPr>
              <a:defRPr/>
            </a:pPr>
            <a:r>
              <a:rPr lang="tr-TR" sz="2400" dirty="0"/>
              <a:t>Adım-</a:t>
            </a:r>
            <a:r>
              <a:rPr lang="en-US" sz="2400" dirty="0"/>
              <a:t>2 –</a:t>
            </a:r>
            <a:r>
              <a:rPr lang="tr-TR" sz="2400" dirty="0"/>
              <a:t> Kümülatif: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tr-TR" sz="2400" dirty="0"/>
              <a:t>işlemci ile</a:t>
            </a:r>
            <a:r>
              <a:rPr lang="en-US" sz="2400" dirty="0"/>
              <a:t> is O(log</a:t>
            </a:r>
            <a:r>
              <a:rPr lang="en-US" sz="2400" i="1" dirty="0"/>
              <a:t>n</a:t>
            </a:r>
            <a:r>
              <a:rPr lang="en-US" sz="2400" dirty="0"/>
              <a:t>)</a:t>
            </a:r>
          </a:p>
          <a:p>
            <a:pPr>
              <a:defRPr/>
            </a:pPr>
            <a:r>
              <a:rPr lang="tr-TR" sz="2400" dirty="0"/>
              <a:t>Adım-</a:t>
            </a:r>
            <a:r>
              <a:rPr lang="en-US" sz="2400" dirty="0"/>
              <a:t>3 – </a:t>
            </a:r>
            <a:r>
              <a:rPr lang="tr-TR" sz="2400" dirty="0"/>
              <a:t>Son: Yine sayıların tekrarlanması nedeniyle </a:t>
            </a:r>
            <a:r>
              <a:rPr lang="en-US" sz="2400" dirty="0"/>
              <a:t>O(log</a:t>
            </a:r>
            <a:r>
              <a:rPr lang="en-US" sz="2400" i="1" dirty="0"/>
              <a:t>n</a:t>
            </a:r>
            <a:r>
              <a:rPr lang="en-US" sz="2400" dirty="0"/>
              <a:t>) (c[a[i]]</a:t>
            </a:r>
            <a:r>
              <a:rPr lang="tr-TR" sz="2400" dirty="0"/>
              <a:t> </a:t>
            </a:r>
            <a:r>
              <a:rPr lang="en-US" sz="2400" dirty="0"/>
              <a:t>–</a:t>
            </a:r>
            <a:r>
              <a:rPr lang="tr-TR" sz="2400" dirty="0"/>
              <a:t> ulaşımı "</a:t>
            </a:r>
            <a:r>
              <a:rPr lang="en-US" sz="2400" dirty="0"/>
              <a:t>critical section</a:t>
            </a:r>
            <a:r>
              <a:rPr lang="tr-TR" sz="2400" dirty="0"/>
              <a:t>" yaratır</a:t>
            </a:r>
            <a:r>
              <a:rPr lang="en-US" sz="2400" dirty="0"/>
              <a:t>)</a:t>
            </a:r>
          </a:p>
          <a:p>
            <a:pPr>
              <a:defRPr/>
            </a:pPr>
            <a:r>
              <a:rPr lang="tr-TR" sz="2400" dirty="0"/>
              <a:t>Hepsi</a:t>
            </a:r>
            <a:r>
              <a:rPr lang="en-US" sz="2400" dirty="0"/>
              <a:t>: O(log</a:t>
            </a:r>
            <a:r>
              <a:rPr lang="en-US" sz="2400" i="1" dirty="0"/>
              <a:t>n</a:t>
            </a:r>
            <a:r>
              <a:rPr lang="en-US" sz="2400" dirty="0"/>
              <a:t>)</a:t>
            </a:r>
          </a:p>
          <a:p>
            <a:pPr marL="0" indent="0">
              <a:spcAft>
                <a:spcPts val="0"/>
              </a:spcAft>
              <a:buFontTx/>
              <a:buNone/>
              <a:defRPr/>
            </a:pPr>
            <a:endParaRPr lang="nn-NO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1355864-F582-4D05-9391-C9E12C1E22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84</a:t>
            </a:fld>
            <a:endParaRPr lang="tr-TR" dirty="0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4E7A9-0281-45DE-83BA-11A313C9B2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Radix Sort</a:t>
            </a:r>
          </a:p>
        </p:txBody>
      </p:sp>
      <p:sp>
        <p:nvSpPr>
          <p:cNvPr id="94211" name="Content Placeholder 2">
            <a:extLst>
              <a:ext uri="{FF2B5EF4-FFF2-40B4-BE49-F238E27FC236}">
                <a16:creationId xmlns:a16="http://schemas.microsoft.com/office/drawing/2014/main" id="{0B623F52-9FB8-48B4-969B-E59B7F8E6B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spcBef>
                <a:spcPct val="0"/>
              </a:spcBef>
            </a:pPr>
            <a:r>
              <a:rPr lang="tr-TR" altLang="tr-TR" sz="2600" dirty="0">
                <a:cs typeface="Arial" panose="020B0604020202020204" pitchFamily="34" charset="0"/>
              </a:rPr>
              <a:t>İkilik (</a:t>
            </a:r>
            <a:r>
              <a:rPr lang="tr-TR" altLang="tr-TR" sz="2600" i="1" dirty="0">
                <a:cs typeface="Arial" panose="020B0604020202020204" pitchFamily="34" charset="0"/>
              </a:rPr>
              <a:t>binary</a:t>
            </a:r>
            <a:r>
              <a:rPr lang="tr-TR" altLang="tr-TR" sz="2600" dirty="0">
                <a:cs typeface="Arial" panose="020B0604020202020204" pitchFamily="34" charset="0"/>
              </a:rPr>
              <a:t>) ve onluk sayı gibi sayıların içindeki rakamlara göre sıralandığı bir yöntemdir.</a:t>
            </a:r>
            <a:endParaRPr lang="en-US" altLang="tr-TR" sz="26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600" dirty="0">
                <a:cs typeface="Arial" panose="020B0604020202020204" pitchFamily="34" charset="0"/>
              </a:rPr>
              <a:t>Belli pozisyondaki rakamlar göreceli ağırlık anlamına gelir (örneğin: binler basamağı).</a:t>
            </a:r>
            <a:r>
              <a:rPr lang="en-US" altLang="tr-TR" sz="2600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en-US" altLang="tr-TR" sz="2600" dirty="0">
                <a:cs typeface="Arial" panose="020B0604020202020204" pitchFamily="34" charset="0"/>
              </a:rPr>
              <a:t>Radix sort </a:t>
            </a:r>
            <a:r>
              <a:rPr lang="tr-TR" altLang="tr-TR" sz="2600" dirty="0">
                <a:cs typeface="Arial" panose="020B0604020202020204" pitchFamily="34" charset="0"/>
              </a:rPr>
              <a:t>en sağdaki rakamlara göre sıralanarak başlanır</a:t>
            </a:r>
            <a:r>
              <a:rPr lang="en-US" altLang="tr-TR" sz="2600" dirty="0">
                <a:cs typeface="Arial" panose="020B0604020202020204" pitchFamily="34" charset="0"/>
              </a:rPr>
              <a:t>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600" dirty="0">
                <a:cs typeface="Arial" panose="020B0604020202020204" pitchFamily="34" charset="0"/>
              </a:rPr>
              <a:t>Daha sonra bir sonraki seviyeye göre sıralanırlar. Tüm seviyeler bittiğinde işlem sona erer.</a:t>
            </a:r>
            <a:endParaRPr lang="en-US" altLang="tr-TR" sz="2600" dirty="0"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tr-TR" altLang="tr-TR" sz="2600" dirty="0">
                <a:cs typeface="Arial" panose="020B0604020202020204" pitchFamily="34" charset="0"/>
              </a:rPr>
              <a:t>Seviye sıralama için tekrarlı sayıları sıralamada sorun yaratmayan her hangi bir sıralama kullanılabilir</a:t>
            </a:r>
            <a:r>
              <a:rPr lang="en-US" altLang="tr-TR" sz="2600" dirty="0">
                <a:cs typeface="Arial" panose="020B0604020202020204" pitchFamily="34" charset="0"/>
              </a:rPr>
              <a:t>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FBE1FD5-5CF7-4EE1-A8E4-EC1957438D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85</a:t>
            </a:fld>
            <a:endParaRPr lang="tr-TR" dirty="0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6" name="Picture 5">
            <a:extLst>
              <a:ext uri="{FF2B5EF4-FFF2-40B4-BE49-F238E27FC236}">
                <a16:creationId xmlns:a16="http://schemas.microsoft.com/office/drawing/2014/main" id="{1FE33206-D2E2-4306-A359-90933EE802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0" y="1127125"/>
            <a:ext cx="8051800" cy="573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5237" name="TextBox 90">
            <a:extLst>
              <a:ext uri="{FF2B5EF4-FFF2-40B4-BE49-F238E27FC236}">
                <a16:creationId xmlns:a16="http://schemas.microsoft.com/office/drawing/2014/main" id="{4165CD2D-B2D1-483B-978A-BC548969C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90600" y="1066800"/>
            <a:ext cx="2724150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En sağa göre</a:t>
            </a:r>
            <a:br>
              <a:rPr lang="tr-TR" altLang="tr-TR" sz="2400" dirty="0">
                <a:cs typeface="Arial" panose="020B0604020202020204" pitchFamily="34" charset="0"/>
              </a:rPr>
            </a:br>
            <a:r>
              <a:rPr lang="tr-TR" altLang="tr-TR" sz="2400" dirty="0">
                <a:cs typeface="Arial" panose="020B0604020202020204" pitchFamily="34" charset="0"/>
              </a:rPr>
              <a:t>sıralama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95238" name="TextBox 90">
            <a:extLst>
              <a:ext uri="{FF2B5EF4-FFF2-40B4-BE49-F238E27FC236}">
                <a16:creationId xmlns:a16="http://schemas.microsoft.com/office/drawing/2014/main" id="{584DE730-D951-45E5-86E9-11FBF75DA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05450" y="1082675"/>
            <a:ext cx="2724150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En sola göre</a:t>
            </a:r>
            <a:br>
              <a:rPr lang="tr-TR" altLang="tr-TR" sz="2400" dirty="0">
                <a:cs typeface="Arial" panose="020B0604020202020204" pitchFamily="34" charset="0"/>
              </a:rPr>
            </a:br>
            <a:r>
              <a:rPr lang="tr-TR" altLang="tr-TR" sz="2400" dirty="0">
                <a:cs typeface="Arial" panose="020B0604020202020204" pitchFamily="34" charset="0"/>
              </a:rPr>
              <a:t>sıralama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9F98D1F-364C-4404-9DCE-F244B827A8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Radix Sort ile Ondalık Sayıları Sıralama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6259" name="Picture 4">
            <a:extLst>
              <a:ext uri="{FF2B5EF4-FFF2-40B4-BE49-F238E27FC236}">
                <a16:creationId xmlns:a16="http://schemas.microsoft.com/office/drawing/2014/main" id="{134E7C20-AB17-4574-8B02-AC1464B4F8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lum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8" y="914400"/>
            <a:ext cx="8786812" cy="5538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6261" name="TextBox 90">
            <a:extLst>
              <a:ext uri="{FF2B5EF4-FFF2-40B4-BE49-F238E27FC236}">
                <a16:creationId xmlns:a16="http://schemas.microsoft.com/office/drawing/2014/main" id="{A63EDE0B-7172-4031-A315-43319988E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800" y="914400"/>
            <a:ext cx="2724150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En sağa göre</a:t>
            </a:r>
            <a:br>
              <a:rPr lang="tr-TR" altLang="tr-TR" sz="2400" dirty="0">
                <a:cs typeface="Arial" panose="020B0604020202020204" pitchFamily="34" charset="0"/>
              </a:rPr>
            </a:br>
            <a:r>
              <a:rPr lang="tr-TR" altLang="tr-TR" sz="2400" dirty="0">
                <a:cs typeface="Arial" panose="020B0604020202020204" pitchFamily="34" charset="0"/>
              </a:rPr>
              <a:t>sıralama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96262" name="TextBox 90">
            <a:extLst>
              <a:ext uri="{FF2B5EF4-FFF2-40B4-BE49-F238E27FC236}">
                <a16:creationId xmlns:a16="http://schemas.microsoft.com/office/drawing/2014/main" id="{F427FCEA-F6F0-4E35-97DB-C5890CF45C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1650" y="930275"/>
            <a:ext cx="2724150" cy="82232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2945" tIns="41473" rIns="82945" bIns="41473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tr-TR" altLang="tr-TR" sz="2400" dirty="0">
                <a:cs typeface="Arial" panose="020B0604020202020204" pitchFamily="34" charset="0"/>
              </a:rPr>
              <a:t>En sola göre</a:t>
            </a:r>
            <a:br>
              <a:rPr lang="tr-TR" altLang="tr-TR" sz="2400" dirty="0">
                <a:cs typeface="Arial" panose="020B0604020202020204" pitchFamily="34" charset="0"/>
              </a:rPr>
            </a:br>
            <a:r>
              <a:rPr lang="tr-TR" altLang="tr-TR" sz="2400" dirty="0">
                <a:cs typeface="Arial" panose="020B0604020202020204" pitchFamily="34" charset="0"/>
              </a:rPr>
              <a:t>sıralama</a:t>
            </a:r>
            <a:endParaRPr lang="en-US" altLang="tr-TR" sz="2400" dirty="0">
              <a:cs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D4BD615-F4D0-441F-A4A2-AC61DAE4F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/>
              <a:t>Radix Sort ile İkilik Sayıları Sıralama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AAE0460-0C65-457B-9F44-7BC515E271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87</a:t>
            </a:fld>
            <a:endParaRPr lang="tr-TR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D18AF-84E3-4244-BC99-316ADF4FCF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tr-TR" sz="4000" dirty="0"/>
              <a:t>Radix Sort'un Paralelleştirilmesi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CDAC6F-D378-4681-B68F-9723DD1AD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88</a:t>
            </a:fld>
            <a:endParaRPr lang="tr-TR" dirty="0"/>
          </a:p>
        </p:txBody>
      </p:sp>
      <p:sp>
        <p:nvSpPr>
          <p:cNvPr id="97283" name="Content Placeholder 2">
            <a:extLst>
              <a:ext uri="{FF2B5EF4-FFF2-40B4-BE49-F238E27FC236}">
                <a16:creationId xmlns:a16="http://schemas.microsoft.com/office/drawing/2014/main" id="{DD3C6BDE-BE31-40B7-8737-E01C4DDF555C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Seviyelerin (bitler veya ondalık basamakların) sıralanması "counting sort" ile kolayca paralelleştirilebilir.</a:t>
            </a:r>
          </a:p>
          <a:p>
            <a:pPr eaLnBrk="1" hangingPunct="1">
              <a:spcBef>
                <a:spcPct val="0"/>
              </a:spcBef>
            </a:pPr>
            <a:r>
              <a:rPr lang="tr-TR" altLang="tr-TR" sz="2800" dirty="0">
                <a:cs typeface="Arial" panose="020B0604020202020204" pitchFamily="34" charset="0"/>
              </a:rPr>
              <a:t>Binary için c[ ] dizisi iki basamak (0 ve 1).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Title 1">
            <a:extLst>
              <a:ext uri="{FF2B5EF4-FFF2-40B4-BE49-F238E27FC236}">
                <a16:creationId xmlns:a16="http://schemas.microsoft.com/office/drawing/2014/main" id="{75C6B162-8228-425D-B623-0FC7B7394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82945" tIns="41473" rIns="82945" bIns="41473" anchor="ctr"/>
          <a:lstStyle/>
          <a:p>
            <a:pPr>
              <a:defRPr/>
            </a:pPr>
            <a:r>
              <a:rPr lang="tr-TR" altLang="tr-TR" dirty="0"/>
              <a:t>Özet</a:t>
            </a:r>
            <a:endParaRPr lang="en-US" altLang="tr-TR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74EF827-C1EF-43F5-A455-57600B6AB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89</a:t>
            </a:fld>
            <a:endParaRPr lang="tr-TR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97062B0E-2685-4E9A-AED8-5DE07795708F}"/>
              </a:ext>
            </a:extLst>
          </p:cNvPr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165174405"/>
              </p:ext>
            </p:extLst>
          </p:nvPr>
        </p:nvGraphicFramePr>
        <p:xfrm>
          <a:off x="457200" y="1219200"/>
          <a:ext cx="8229598" cy="3962400"/>
        </p:xfrm>
        <a:graphic>
          <a:graphicData uri="http://schemas.openxmlformats.org/drawingml/2006/table">
            <a:tbl>
              <a:tblPr/>
              <a:tblGrid>
                <a:gridCol w="31125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85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85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10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Sıralama Algoritması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2944" marR="82944" marT="41476" marB="4147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Seri Karmaşıklık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2944" marR="82944" marT="41476" marB="4147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tr-TR" sz="16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 </a:t>
                      </a: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İşlemcili Paralel</a:t>
                      </a:r>
                      <a:b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</a:br>
                      <a:r>
                        <a:rPr kumimoji="0" lang="tr-TR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Karmaşıklık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2944" marR="82944" marT="41476" marB="41476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Bubble Sort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Even-Odd Sort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Merge Sort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log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Quicksort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log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Odd-Even Merge Sort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</a:t>
                      </a:r>
                      <a:r>
                        <a:rPr kumimoji="0" 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</a:t>
                      </a:r>
                      <a:r>
                        <a:rPr kumimoji="0" 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Bitonic Merge Sort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</a:t>
                      </a:r>
                      <a:r>
                        <a:rPr kumimoji="0" 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Shearsort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O(√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(log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+1))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Rank Sort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Counting Sort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O(n)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B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65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Radix Sort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log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O(log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n*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log</a:t>
                      </a:r>
                      <a:r>
                        <a:rPr kumimoji="0" lang="en-US" sz="1600" b="0" i="1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marL="82944" marR="82944" marT="41476" marB="41476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6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E47989-91B3-4809-BEF1-2B76B0B21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tr-TR" dirty="0"/>
              <a:t>Verileri Dağıtma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34861F-DA1B-4A25-9E5B-B51ACC10C83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0"/>
              </a:spcBef>
              <a:defRPr/>
            </a:pPr>
            <a:r>
              <a:rPr lang="tr-TR" altLang="tr-TR" sz="2800" dirty="0">
                <a:cs typeface="Arial" charset="0"/>
              </a:rPr>
              <a:t>Sayıları</a:t>
            </a:r>
            <a:r>
              <a:rPr lang="en-US" altLang="tr-TR" sz="2800" dirty="0">
                <a:cs typeface="Arial" charset="0"/>
              </a:rPr>
              <a:t> </a:t>
            </a:r>
            <a:r>
              <a:rPr lang="tr-TR" altLang="tr-TR" sz="2800" dirty="0">
                <a:cs typeface="Arial" charset="0"/>
              </a:rPr>
              <a:t>gruplara ayırmamız gerekecek</a:t>
            </a:r>
            <a:r>
              <a:rPr lang="en-US" altLang="tr-TR" sz="2800" dirty="0">
                <a:cs typeface="Arial" charset="0"/>
              </a:rPr>
              <a:t>: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tr-TR" sz="2400" b="1" i="1" dirty="0">
                <a:solidFill>
                  <a:srgbClr val="FF0000"/>
                </a:solidFill>
                <a:cs typeface="Arial" charset="0"/>
              </a:rPr>
              <a:t>p </a:t>
            </a:r>
            <a:r>
              <a:rPr lang="tr-TR" altLang="tr-TR" sz="2400" b="1" i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cs typeface="Arial" charset="0"/>
              </a:rPr>
              <a:t>işlemci</a:t>
            </a:r>
            <a:r>
              <a:rPr lang="en-US" altLang="tr-TR" sz="24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cs typeface="Arial" charset="0"/>
              </a:rPr>
              <a:t>ve</a:t>
            </a:r>
            <a:r>
              <a:rPr lang="en-US" altLang="tr-TR" sz="24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altLang="tr-TR" sz="2400" b="1" i="1" dirty="0">
                <a:solidFill>
                  <a:srgbClr val="FF0000"/>
                </a:solidFill>
                <a:cs typeface="Arial" charset="0"/>
              </a:rPr>
              <a:t>n </a:t>
            </a:r>
            <a:r>
              <a:rPr lang="tr-TR" altLang="tr-TR" sz="2400" b="1" i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cs typeface="Arial" charset="0"/>
              </a:rPr>
              <a:t>sayı vardır</a:t>
            </a:r>
            <a:r>
              <a:rPr lang="en-US" altLang="tr-TR" sz="2400" b="1" dirty="0">
                <a:solidFill>
                  <a:srgbClr val="FF0000"/>
                </a:solidFill>
                <a:cs typeface="Arial" charset="0"/>
              </a:rPr>
              <a:t>. </a:t>
            </a:r>
          </a:p>
          <a:p>
            <a:pPr lvl="1" eaLnBrk="1" hangingPunct="1">
              <a:spcBef>
                <a:spcPct val="0"/>
              </a:spcBef>
              <a:defRPr/>
            </a:pPr>
            <a:r>
              <a:rPr lang="en-US" altLang="tr-TR" sz="2400" b="1" i="1" dirty="0">
                <a:solidFill>
                  <a:srgbClr val="FF0000"/>
                </a:solidFill>
                <a:cs typeface="Arial" charset="0"/>
              </a:rPr>
              <a:t>n</a:t>
            </a:r>
            <a:r>
              <a:rPr lang="en-US" altLang="tr-TR" sz="2400" b="1" dirty="0">
                <a:solidFill>
                  <a:srgbClr val="FF0000"/>
                </a:solidFill>
                <a:cs typeface="Arial" charset="0"/>
              </a:rPr>
              <a:t>/</a:t>
            </a:r>
            <a:r>
              <a:rPr lang="en-US" altLang="tr-TR" sz="2400" b="1" i="1" dirty="0">
                <a:solidFill>
                  <a:srgbClr val="FF0000"/>
                </a:solidFill>
                <a:cs typeface="Arial" charset="0"/>
              </a:rPr>
              <a:t>p </a:t>
            </a:r>
            <a:r>
              <a:rPr lang="tr-TR" altLang="tr-TR" sz="2400" b="1" i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cs typeface="Arial" charset="0"/>
              </a:rPr>
              <a:t>sayı</a:t>
            </a:r>
            <a:r>
              <a:rPr lang="en-US" altLang="tr-TR" sz="2400" b="1" dirty="0">
                <a:solidFill>
                  <a:srgbClr val="FF0000"/>
                </a:solidFill>
                <a:cs typeface="Arial" charset="0"/>
              </a:rPr>
              <a:t> </a:t>
            </a:r>
            <a:r>
              <a:rPr lang="tr-TR" altLang="tr-TR" sz="2400" b="1" dirty="0">
                <a:solidFill>
                  <a:srgbClr val="FF0000"/>
                </a:solidFill>
                <a:cs typeface="Arial" charset="0"/>
              </a:rPr>
              <a:t>her işlemcide tutulmalıdır.</a:t>
            </a:r>
            <a:endParaRPr lang="en-US" altLang="tr-TR" sz="2400" b="1" dirty="0">
              <a:solidFill>
                <a:srgbClr val="FF0000"/>
              </a:solidFill>
              <a:cs typeface="Arial" charset="0"/>
            </a:endParaRP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endParaRPr lang="en-US" altLang="tr-TR" sz="2800" dirty="0">
              <a:cs typeface="Arial" charset="0"/>
            </a:endParaRPr>
          </a:p>
          <a:p>
            <a:pPr eaLnBrk="1" hangingPunct="1">
              <a:spcBef>
                <a:spcPct val="0"/>
              </a:spcBef>
              <a:defRPr/>
            </a:pPr>
            <a:r>
              <a:rPr lang="tr-TR" altLang="tr-TR" sz="2800" dirty="0">
                <a:cs typeface="Arial" charset="0"/>
              </a:rPr>
              <a:t>Tüm paralel sıralama algoritmalarında işlemci sayısı </a:t>
            </a:r>
            <a:r>
              <a:rPr lang="tr-TR" altLang="tr-TR" sz="2800" i="1" dirty="0">
                <a:cs typeface="Arial" charset="0"/>
              </a:rPr>
              <a:t>p </a:t>
            </a:r>
            <a:r>
              <a:rPr lang="tr-TR" altLang="tr-TR" sz="2800" dirty="0">
                <a:cs typeface="Arial" charset="0"/>
              </a:rPr>
              <a:t>genellikle, sayı adedi olan </a:t>
            </a:r>
            <a:br>
              <a:rPr lang="tr-TR" altLang="tr-TR" sz="2800" dirty="0">
                <a:cs typeface="Arial" charset="0"/>
              </a:rPr>
            </a:br>
            <a:r>
              <a:rPr lang="tr-TR" altLang="tr-TR" sz="2800" i="1" dirty="0">
                <a:cs typeface="Arial" charset="0"/>
              </a:rPr>
              <a:t>n </a:t>
            </a:r>
            <a:r>
              <a:rPr lang="tr-TR" altLang="tr-TR" sz="2800" dirty="0">
                <a:cs typeface="Arial" charset="0"/>
              </a:rPr>
              <a:t>'den çok daha küçüktür.</a:t>
            </a:r>
            <a:endParaRPr lang="en-US" altLang="tr-TR" sz="2800" dirty="0">
              <a:cs typeface="Arial" charset="0"/>
            </a:endParaRPr>
          </a:p>
          <a:p>
            <a:pPr>
              <a:defRPr/>
            </a:pPr>
            <a:endParaRPr lang="tr-TR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596660-4E74-4905-841F-DBC880A16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FEED06-A45B-49F7-A4E7-E4A0A60926E4}" type="slidenum">
              <a:rPr lang="tr-TR" smtClean="0"/>
              <a:pPr/>
              <a:t>9</a:t>
            </a:fld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10538</TotalTime>
  <Words>5348</Words>
  <Application>Microsoft Office PowerPoint</Application>
  <PresentationFormat>On-screen Show (4:3)</PresentationFormat>
  <Paragraphs>859</Paragraphs>
  <Slides>89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89</vt:i4>
      </vt:variant>
    </vt:vector>
  </HeadingPairs>
  <TitlesOfParts>
    <vt:vector size="100" baseType="lpstr">
      <vt:lpstr>Arial</vt:lpstr>
      <vt:lpstr>Bookman Old Style</vt:lpstr>
      <vt:lpstr>Calibri</vt:lpstr>
      <vt:lpstr>Consolas</vt:lpstr>
      <vt:lpstr>Courier New</vt:lpstr>
      <vt:lpstr>Gill Sans MT</vt:lpstr>
      <vt:lpstr>Lucida Console</vt:lpstr>
      <vt:lpstr>Verdana</vt:lpstr>
      <vt:lpstr>Wingdings</vt:lpstr>
      <vt:lpstr>Wingdings 3</vt:lpstr>
      <vt:lpstr>Origin</vt:lpstr>
      <vt:lpstr>Sıralama Algoritmalarının Paralel Çalıştırılması</vt:lpstr>
      <vt:lpstr>Sıralama Algoritmaları</vt:lpstr>
      <vt:lpstr>Paralel Programlama Kullanılarak Elde Edilecek Potansiyel Zaman Karmaşıklığı</vt:lpstr>
      <vt:lpstr>Genel Notlar</vt:lpstr>
      <vt:lpstr>Karşılaştırmalı Sıralama Algoritmaları </vt:lpstr>
      <vt:lpstr>Mesaj-Geçmeli Karşılaştır ve Değiştir</vt:lpstr>
      <vt:lpstr>Alternatif</vt:lpstr>
      <vt:lpstr>Önemli Bir Not</vt:lpstr>
      <vt:lpstr>Verileri Dağıtma</vt:lpstr>
      <vt:lpstr>Verileri Dağıtma – Sürüm 1</vt:lpstr>
      <vt:lpstr>Verileri Dağıtma – Sürüm 2</vt:lpstr>
      <vt:lpstr>Bildiğimiz Seri Sıralama Algoritmalarını Paralelleştirmek</vt:lpstr>
      <vt:lpstr>Baloncuk Sıralama (Bubble-Sort)</vt:lpstr>
      <vt:lpstr>Bubble Sort</vt:lpstr>
      <vt:lpstr>PowerPoint Presentation</vt:lpstr>
      <vt:lpstr>Zaman Karmaşıklığı</vt:lpstr>
      <vt:lpstr>Paralel Bubble-Sort</vt:lpstr>
      <vt:lpstr>Tek-Çift Sıralama (ing:Odd-Even (Transposition) Sort)</vt:lpstr>
      <vt:lpstr>Sekiz Sayının Sıralanması</vt:lpstr>
      <vt:lpstr>Bir Soru…</vt:lpstr>
      <vt:lpstr>Birleştirme Sıralaması (Mergesort)</vt:lpstr>
      <vt:lpstr>Mergesort</vt:lpstr>
      <vt:lpstr>Mergesort'un Paralelleştirilmesi</vt:lpstr>
      <vt:lpstr>Analiz</vt:lpstr>
      <vt:lpstr>Quicksort</vt:lpstr>
      <vt:lpstr>Quicksort</vt:lpstr>
      <vt:lpstr>Quicksort'un Paralelleştirilmesi</vt:lpstr>
      <vt:lpstr>Quicksort'un Paralelleştirilmesi</vt:lpstr>
      <vt:lpstr>Analiz</vt:lpstr>
      <vt:lpstr>Quicksort'un Çalışma Havuzu Uygulaması</vt:lpstr>
      <vt:lpstr>Notlar</vt:lpstr>
      <vt:lpstr>Paralel Quicksort (1/6)</vt:lpstr>
      <vt:lpstr>Paralel Quicksort (2/6)</vt:lpstr>
      <vt:lpstr>Paralel Fonksiyon (3/5)</vt:lpstr>
      <vt:lpstr>Seri Fonksiyon ve Main (3/6)</vt:lpstr>
      <vt:lpstr>Paralel Quicksort Main (4/6)</vt:lpstr>
      <vt:lpstr>Paralel Quicksort Main (6/6)</vt:lpstr>
      <vt:lpstr>Paralel Kod - Test</vt:lpstr>
      <vt:lpstr>OpenMP ile Selection Sort</vt:lpstr>
      <vt:lpstr>Selection Sort</vt:lpstr>
      <vt:lpstr>Selection Sort – Giriş (1/5)</vt:lpstr>
      <vt:lpstr>Selection Sort – Dizi Doldurma (2/5)</vt:lpstr>
      <vt:lpstr>Selection Sort – Paralel Algoritma (3/5)</vt:lpstr>
      <vt:lpstr>Selection Sort – Kontrol (4/5)</vt:lpstr>
      <vt:lpstr>Selection Sort – Seri Algoritma (5/5)</vt:lpstr>
      <vt:lpstr>Selection Sort – Son Satırlar ve Sonuç</vt:lpstr>
      <vt:lpstr>Batcher'in Paralel Sıralama Algoritmaları</vt:lpstr>
      <vt:lpstr>Batcher'in Paralel Sıralama Algoritmaları</vt:lpstr>
      <vt:lpstr>Tek-Çift Birleştirmeli Sıralama</vt:lpstr>
      <vt:lpstr>Odd-Even Mergesort</vt:lpstr>
      <vt:lpstr>Odd-Even Mergesort</vt:lpstr>
      <vt:lpstr>Artan-Azalan Sıralama</vt:lpstr>
      <vt:lpstr>Bitonic Mergesort</vt:lpstr>
      <vt:lpstr>Bitonic Serilerin Özellikleri</vt:lpstr>
      <vt:lpstr>Bir Bitonic Seriden İki Bitonic Seri  Elde Etmek</vt:lpstr>
      <vt:lpstr>Bitonic Serinin Sıralanması</vt:lpstr>
      <vt:lpstr>Sıralama</vt:lpstr>
      <vt:lpstr>Bitonic Mergesort</vt:lpstr>
      <vt:lpstr>PowerPoint Presentation</vt:lpstr>
      <vt:lpstr>Fazlar</vt:lpstr>
      <vt:lpstr>Adım Sayısı</vt:lpstr>
      <vt:lpstr>Hangisini Seçmeli?</vt:lpstr>
      <vt:lpstr>Özel Ağlarda Sıralama</vt:lpstr>
      <vt:lpstr>Özel Ağlarda Sıralama</vt:lpstr>
      <vt:lpstr>Izgara – 2 Boyutlu Sıralama</vt:lpstr>
      <vt:lpstr>Shearsort</vt:lpstr>
      <vt:lpstr>Shearsort Zaman Karmaşıklığı</vt:lpstr>
      <vt:lpstr>Devrik Alma Uygulaması</vt:lpstr>
      <vt:lpstr>Rank Sort</vt:lpstr>
      <vt:lpstr>Rank Sort</vt:lpstr>
      <vt:lpstr>Seri Algoritma</vt:lpstr>
      <vt:lpstr>n İşlemcili Paralel Kod</vt:lpstr>
      <vt:lpstr>n2 İşlemci Kullanılırsa</vt:lpstr>
      <vt:lpstr>İşlem Sayısını Düşürmek</vt:lpstr>
      <vt:lpstr>Rank Sort Sonuç</vt:lpstr>
      <vt:lpstr>Diğer Sıralama Algoritmaları</vt:lpstr>
      <vt:lpstr>Diğer Sıralama Algoritmaları</vt:lpstr>
      <vt:lpstr>Sayma Sıralaması  (ing: Counting Sort)</vt:lpstr>
      <vt:lpstr>Adım-1</vt:lpstr>
      <vt:lpstr>Adım-2</vt:lpstr>
      <vt:lpstr>Adım-3 Final</vt:lpstr>
      <vt:lpstr>Örnek Counting Sort</vt:lpstr>
      <vt:lpstr>Counting Sort'un Paralel Hali</vt:lpstr>
      <vt:lpstr>Pratikte Paralel Counting Sort  (n İşlemci ile Analiz)</vt:lpstr>
      <vt:lpstr>Radix Sort</vt:lpstr>
      <vt:lpstr>Radix Sort ile Ondalık Sayıları Sıralama</vt:lpstr>
      <vt:lpstr>Radix Sort ile İkilik Sayıları Sıralama</vt:lpstr>
      <vt:lpstr>Radix Sort'un Paralelleştirilmesi</vt:lpstr>
      <vt:lpstr>Özet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GUNGOR</dc:creator>
  <cp:lastModifiedBy>cengiz gungor</cp:lastModifiedBy>
  <cp:revision>536</cp:revision>
  <dcterms:created xsi:type="dcterms:W3CDTF">2013-09-20T11:24:12Z</dcterms:created>
  <dcterms:modified xsi:type="dcterms:W3CDTF">2021-06-01T16:46:03Z</dcterms:modified>
</cp:coreProperties>
</file>