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s/slide76.xml" ContentType="application/vnd.openxmlformats-officedocument.presentationml.slide+xml"/>
  <Override PartName="/ppt/slides/slide94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s/slide83.xml" ContentType="application/vnd.openxmlformats-officedocument.presentationml.slide+xml"/>
  <Override PartName="/ppt/slides/slide102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slides/slide72.xml" ContentType="application/vnd.openxmlformats-officedocument.presentationml.slide+xml"/>
  <Override PartName="/ppt/slides/slide90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20.xml" ContentType="application/vnd.openxmlformats-officedocument.presentationml.slideLayout+xml"/>
  <Override PartName="/ppt/slides/slide99.xml" ContentType="application/vnd.openxmlformats-officedocument.presentationml.slide+xml"/>
  <Override PartName="/ppt/notesSlides/notesSlide7.xml" ContentType="application/vnd.openxmlformats-officedocument.presentationml.notes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77.xml" ContentType="application/vnd.openxmlformats-officedocument.presentationml.slide+xml"/>
  <Override PartName="/ppt/slides/slide88.xml" ContentType="application/vnd.openxmlformats-officedocument.presentationml.slide+xml"/>
  <Override PartName="/ppt/viewProps.xml" ContentType="application/vnd.openxmlformats-officedocument.presentationml.viewProp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48.xml" ContentType="application/vnd.openxmlformats-officedocument.presentationml.slide+xml"/>
  <Override PartName="/ppt/slides/slide66.xml" ContentType="application/vnd.openxmlformats-officedocument.presentationml.slide+xml"/>
  <Override PartName="/ppt/slides/slide9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55.xml" ContentType="application/vnd.openxmlformats-officedocument.presentationml.slide+xml"/>
  <Override PartName="/ppt/slides/slide73.xml" ContentType="application/vnd.openxmlformats-officedocument.presentationml.slide+xml"/>
  <Override PartName="/ppt/slides/slide84.xml" ContentType="application/vnd.openxmlformats-officedocument.presentationml.slide+xml"/>
  <Override PartName="/ppt/presProps.xml" ContentType="application/vnd.openxmlformats-officedocument.presentationml.presProps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s/slide71.xml" ContentType="application/vnd.openxmlformats-officedocument.presentationml.slide+xml"/>
  <Override PartName="/ppt/slides/slide80.xml" ContentType="application/vnd.openxmlformats-officedocument.presentationml.slide+xml"/>
  <Override PartName="/ppt/slides/slide82.xml" ContentType="application/vnd.openxmlformats-officedocument.presentationml.slide+xml"/>
  <Override PartName="/ppt/slides/slide9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emf" ContentType="image/x-emf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slides/slide89.xml" ContentType="application/vnd.openxmlformats-officedocument.presentationml.slide+xml"/>
  <Override PartName="/ppt/slides/slide98.xml" ContentType="application/vnd.openxmlformats-officedocument.presentationml.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ppt/slides/slide78.xml" ContentType="application/vnd.openxmlformats-officedocument.presentationml.slide+xml"/>
  <Override PartName="/ppt/slides/slide87.xml" ContentType="application/vnd.openxmlformats-officedocument.presentationml.slide+xml"/>
  <Override PartName="/ppt/slides/slide96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s/slide85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s/slide74.xml" ContentType="application/vnd.openxmlformats-officedocument.presentationml.slide+xml"/>
  <Override PartName="/ppt/slides/slide92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s/slide81.xml" ContentType="application/vnd.openxmlformats-officedocument.presentationml.slide+xml"/>
  <Override PartName="/ppt/slides/slide100.xml" ContentType="application/vnd.openxmlformats-officedocument.presentationml.slide+xml"/>
  <Override PartName="/ppt/slideLayouts/slideLayout15.xml" ContentType="application/vnd.openxmlformats-officedocument.presentationml.slideLayout+xml"/>
  <Default Extension="wmf" ContentType="image/x-wmf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slides/slide70.xml" ContentType="application/vnd.openxmlformats-officedocument.presentationml.slide+xml"/>
  <Override PartName="/ppt/slideLayouts/slideLayout22.xml" ContentType="application/vnd.openxmlformats-officedocument.presentationml.slideLayout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9.xml" ContentType="application/vnd.openxmlformats-officedocument.presentationml.notesSlide+xml"/>
  <Override PartName="/ppt/slides/slide79.xml" ContentType="application/vnd.openxmlformats-officedocument.presentationml.slide+xml"/>
  <Override PartName="/ppt/slides/slide7.xml" ContentType="application/vnd.openxmlformats-officedocument.presentationml.slide+xml"/>
  <Override PartName="/ppt/slides/slide68.xml" ContentType="application/vnd.openxmlformats-officedocument.presentationml.slide+xml"/>
  <Override PartName="/ppt/slides/slide97.xml" ContentType="application/vnd.openxmlformats-officedocument.presentationml.slide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Masters/slideMaster2.xml" ContentType="application/vnd.openxmlformats-officedocument.presentationml.slideMaster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57.xml" ContentType="application/vnd.openxmlformats-officedocument.presentationml.slide+xml"/>
  <Override PartName="/ppt/slides/slide75.xml" ContentType="application/vnd.openxmlformats-officedocument.presentationml.slide+xml"/>
  <Override PartName="/ppt/slides/slide86.xml" ContentType="application/vnd.openxmlformats-officedocument.presentationml.slid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46.xml" ContentType="application/vnd.openxmlformats-officedocument.presentationml.slide+xml"/>
  <Override PartName="/ppt/slides/slide64.xml" ContentType="application/vnd.openxmlformats-officedocument.presentationml.slide+xml"/>
  <Override PartName="/ppt/slides/slide93.xml" ContentType="application/vnd.openxmlformats-officedocument.presentationml.slide+xml"/>
  <Override PartName="/ppt/slides/slide101.xml" ContentType="application/vnd.openxmlformats-officedocument.presentationml.slide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60" r:id="rId2"/>
  </p:sldMasterIdLst>
  <p:notesMasterIdLst>
    <p:notesMasterId r:id="rId105"/>
  </p:notesMasterIdLst>
  <p:handoutMasterIdLst>
    <p:handoutMasterId r:id="rId106"/>
  </p:handoutMasterIdLst>
  <p:sldIdLst>
    <p:sldId id="256" r:id="rId3"/>
    <p:sldId id="662" r:id="rId4"/>
    <p:sldId id="663" r:id="rId5"/>
    <p:sldId id="664" r:id="rId6"/>
    <p:sldId id="665" r:id="rId7"/>
    <p:sldId id="667" r:id="rId8"/>
    <p:sldId id="666" r:id="rId9"/>
    <p:sldId id="668" r:id="rId10"/>
    <p:sldId id="669" r:id="rId11"/>
    <p:sldId id="670" r:id="rId12"/>
    <p:sldId id="671" r:id="rId13"/>
    <p:sldId id="672" r:id="rId14"/>
    <p:sldId id="673" r:id="rId15"/>
    <p:sldId id="674" r:id="rId16"/>
    <p:sldId id="675" r:id="rId17"/>
    <p:sldId id="677" r:id="rId18"/>
    <p:sldId id="678" r:id="rId19"/>
    <p:sldId id="679" r:id="rId20"/>
    <p:sldId id="680" r:id="rId21"/>
    <p:sldId id="712" r:id="rId22"/>
    <p:sldId id="683" r:id="rId23"/>
    <p:sldId id="684" r:id="rId24"/>
    <p:sldId id="685" r:id="rId25"/>
    <p:sldId id="686" r:id="rId26"/>
    <p:sldId id="687" r:id="rId27"/>
    <p:sldId id="688" r:id="rId28"/>
    <p:sldId id="689" r:id="rId29"/>
    <p:sldId id="690" r:id="rId30"/>
    <p:sldId id="691" r:id="rId31"/>
    <p:sldId id="692" r:id="rId32"/>
    <p:sldId id="693" r:id="rId33"/>
    <p:sldId id="694" r:id="rId34"/>
    <p:sldId id="695" r:id="rId35"/>
    <p:sldId id="696" r:id="rId36"/>
    <p:sldId id="697" r:id="rId37"/>
    <p:sldId id="698" r:id="rId38"/>
    <p:sldId id="699" r:id="rId39"/>
    <p:sldId id="700" r:id="rId40"/>
    <p:sldId id="701" r:id="rId41"/>
    <p:sldId id="702" r:id="rId42"/>
    <p:sldId id="703" r:id="rId43"/>
    <p:sldId id="704" r:id="rId44"/>
    <p:sldId id="713" r:id="rId45"/>
    <p:sldId id="706" r:id="rId46"/>
    <p:sldId id="707" r:id="rId47"/>
    <p:sldId id="708" r:id="rId48"/>
    <p:sldId id="709" r:id="rId49"/>
    <p:sldId id="710" r:id="rId50"/>
    <p:sldId id="711" r:id="rId51"/>
    <p:sldId id="714" r:id="rId52"/>
    <p:sldId id="715" r:id="rId53"/>
    <p:sldId id="716" r:id="rId54"/>
    <p:sldId id="767" r:id="rId55"/>
    <p:sldId id="719" r:id="rId56"/>
    <p:sldId id="720" r:id="rId57"/>
    <p:sldId id="721" r:id="rId58"/>
    <p:sldId id="722" r:id="rId59"/>
    <p:sldId id="723" r:id="rId60"/>
    <p:sldId id="724" r:id="rId61"/>
    <p:sldId id="725" r:id="rId62"/>
    <p:sldId id="726" r:id="rId63"/>
    <p:sldId id="727" r:id="rId64"/>
    <p:sldId id="728" r:id="rId65"/>
    <p:sldId id="729" r:id="rId66"/>
    <p:sldId id="730" r:id="rId67"/>
    <p:sldId id="731" r:id="rId68"/>
    <p:sldId id="732" r:id="rId69"/>
    <p:sldId id="733" r:id="rId70"/>
    <p:sldId id="734" r:id="rId71"/>
    <p:sldId id="735" r:id="rId72"/>
    <p:sldId id="736" r:id="rId73"/>
    <p:sldId id="737" r:id="rId74"/>
    <p:sldId id="738" r:id="rId75"/>
    <p:sldId id="739" r:id="rId76"/>
    <p:sldId id="740" r:id="rId77"/>
    <p:sldId id="741" r:id="rId78"/>
    <p:sldId id="742" r:id="rId79"/>
    <p:sldId id="743" r:id="rId80"/>
    <p:sldId id="744" r:id="rId81"/>
    <p:sldId id="745" r:id="rId82"/>
    <p:sldId id="746" r:id="rId83"/>
    <p:sldId id="747" r:id="rId84"/>
    <p:sldId id="748" r:id="rId85"/>
    <p:sldId id="749" r:id="rId86"/>
    <p:sldId id="750" r:id="rId87"/>
    <p:sldId id="751" r:id="rId88"/>
    <p:sldId id="752" r:id="rId89"/>
    <p:sldId id="753" r:id="rId90"/>
    <p:sldId id="754" r:id="rId91"/>
    <p:sldId id="755" r:id="rId92"/>
    <p:sldId id="756" r:id="rId93"/>
    <p:sldId id="757" r:id="rId94"/>
    <p:sldId id="758" r:id="rId95"/>
    <p:sldId id="759" r:id="rId96"/>
    <p:sldId id="760" r:id="rId97"/>
    <p:sldId id="761" r:id="rId98"/>
    <p:sldId id="762" r:id="rId99"/>
    <p:sldId id="763" r:id="rId100"/>
    <p:sldId id="764" r:id="rId101"/>
    <p:sldId id="765" r:id="rId102"/>
    <p:sldId id="766" r:id="rId103"/>
    <p:sldId id="768" r:id="rId104"/>
  </p:sldIdLst>
  <p:sldSz cx="9144000" cy="6858000" type="screen4x3"/>
  <p:notesSz cx="7038975" cy="9185275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1600" i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1600" i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1600" i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1600" i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1600" i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600" i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600" i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600" i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600" i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66FF"/>
    <a:srgbClr val="0066FF"/>
    <a:srgbClr val="3333FF"/>
    <a:srgbClr val="FFFF00"/>
    <a:srgbClr val="3366CC"/>
    <a:srgbClr val="CC0000"/>
    <a:srgbClr val="0000CC"/>
    <a:srgbClr val="00006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1" autoAdjust="0"/>
    <p:restoredTop sz="94714" autoAdjust="0"/>
  </p:normalViewPr>
  <p:slideViewPr>
    <p:cSldViewPr>
      <p:cViewPr>
        <p:scale>
          <a:sx n="75" d="100"/>
          <a:sy n="75" d="100"/>
        </p:scale>
        <p:origin x="-1224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706"/>
    </p:cViewPr>
  </p:sorterViewPr>
  <p:notesViewPr>
    <p:cSldViewPr>
      <p:cViewPr varScale="1">
        <p:scale>
          <a:sx n="46" d="100"/>
          <a:sy n="46" d="100"/>
        </p:scale>
        <p:origin x="-1170" y="-78"/>
      </p:cViewPr>
      <p:guideLst>
        <p:guide orient="horz" pos="2893"/>
        <p:guide pos="2217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4.xml"/><Relationship Id="rId21" Type="http://schemas.openxmlformats.org/officeDocument/2006/relationships/slide" Target="slides/slide19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63" Type="http://schemas.openxmlformats.org/officeDocument/2006/relationships/slide" Target="slides/slide61.xml"/><Relationship Id="rId68" Type="http://schemas.openxmlformats.org/officeDocument/2006/relationships/slide" Target="slides/slide66.xml"/><Relationship Id="rId84" Type="http://schemas.openxmlformats.org/officeDocument/2006/relationships/slide" Target="slides/slide82.xml"/><Relationship Id="rId89" Type="http://schemas.openxmlformats.org/officeDocument/2006/relationships/slide" Target="slides/slide87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07" Type="http://schemas.openxmlformats.org/officeDocument/2006/relationships/presProps" Target="presProps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slide" Target="slides/slide51.xml"/><Relationship Id="rId58" Type="http://schemas.openxmlformats.org/officeDocument/2006/relationships/slide" Target="slides/slide56.xml"/><Relationship Id="rId66" Type="http://schemas.openxmlformats.org/officeDocument/2006/relationships/slide" Target="slides/slide64.xml"/><Relationship Id="rId74" Type="http://schemas.openxmlformats.org/officeDocument/2006/relationships/slide" Target="slides/slide72.xml"/><Relationship Id="rId79" Type="http://schemas.openxmlformats.org/officeDocument/2006/relationships/slide" Target="slides/slide77.xml"/><Relationship Id="rId87" Type="http://schemas.openxmlformats.org/officeDocument/2006/relationships/slide" Target="slides/slide85.xml"/><Relationship Id="rId102" Type="http://schemas.openxmlformats.org/officeDocument/2006/relationships/slide" Target="slides/slide100.xml"/><Relationship Id="rId110" Type="http://schemas.openxmlformats.org/officeDocument/2006/relationships/tableStyles" Target="tableStyles.xml"/><Relationship Id="rId5" Type="http://schemas.openxmlformats.org/officeDocument/2006/relationships/slide" Target="slides/slide3.xml"/><Relationship Id="rId61" Type="http://schemas.openxmlformats.org/officeDocument/2006/relationships/slide" Target="slides/slide59.xml"/><Relationship Id="rId82" Type="http://schemas.openxmlformats.org/officeDocument/2006/relationships/slide" Target="slides/slide80.xml"/><Relationship Id="rId90" Type="http://schemas.openxmlformats.org/officeDocument/2006/relationships/slide" Target="slides/slide88.xml"/><Relationship Id="rId95" Type="http://schemas.openxmlformats.org/officeDocument/2006/relationships/slide" Target="slides/slide93.xml"/><Relationship Id="rId19" Type="http://schemas.openxmlformats.org/officeDocument/2006/relationships/slide" Target="slides/slide1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slide" Target="slides/slide54.xml"/><Relationship Id="rId64" Type="http://schemas.openxmlformats.org/officeDocument/2006/relationships/slide" Target="slides/slide62.xml"/><Relationship Id="rId69" Type="http://schemas.openxmlformats.org/officeDocument/2006/relationships/slide" Target="slides/slide67.xml"/><Relationship Id="rId77" Type="http://schemas.openxmlformats.org/officeDocument/2006/relationships/slide" Target="slides/slide75.xml"/><Relationship Id="rId100" Type="http://schemas.openxmlformats.org/officeDocument/2006/relationships/slide" Target="slides/slide98.xml"/><Relationship Id="rId105" Type="http://schemas.openxmlformats.org/officeDocument/2006/relationships/notesMaster" Target="notesMasters/notesMaster1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72" Type="http://schemas.openxmlformats.org/officeDocument/2006/relationships/slide" Target="slides/slide70.xml"/><Relationship Id="rId80" Type="http://schemas.openxmlformats.org/officeDocument/2006/relationships/slide" Target="slides/slide78.xml"/><Relationship Id="rId85" Type="http://schemas.openxmlformats.org/officeDocument/2006/relationships/slide" Target="slides/slide83.xml"/><Relationship Id="rId93" Type="http://schemas.openxmlformats.org/officeDocument/2006/relationships/slide" Target="slides/slide91.xml"/><Relationship Id="rId98" Type="http://schemas.openxmlformats.org/officeDocument/2006/relationships/slide" Target="slides/slide96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slide" Target="slides/slide57.xml"/><Relationship Id="rId67" Type="http://schemas.openxmlformats.org/officeDocument/2006/relationships/slide" Target="slides/slide65.xml"/><Relationship Id="rId103" Type="http://schemas.openxmlformats.org/officeDocument/2006/relationships/slide" Target="slides/slide101.xml"/><Relationship Id="rId108" Type="http://schemas.openxmlformats.org/officeDocument/2006/relationships/viewProps" Target="viewProps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54" Type="http://schemas.openxmlformats.org/officeDocument/2006/relationships/slide" Target="slides/slide52.xml"/><Relationship Id="rId62" Type="http://schemas.openxmlformats.org/officeDocument/2006/relationships/slide" Target="slides/slide60.xml"/><Relationship Id="rId70" Type="http://schemas.openxmlformats.org/officeDocument/2006/relationships/slide" Target="slides/slide68.xml"/><Relationship Id="rId75" Type="http://schemas.openxmlformats.org/officeDocument/2006/relationships/slide" Target="slides/slide73.xml"/><Relationship Id="rId83" Type="http://schemas.openxmlformats.org/officeDocument/2006/relationships/slide" Target="slides/slide81.xml"/><Relationship Id="rId88" Type="http://schemas.openxmlformats.org/officeDocument/2006/relationships/slide" Target="slides/slide86.xml"/><Relationship Id="rId91" Type="http://schemas.openxmlformats.org/officeDocument/2006/relationships/slide" Target="slides/slide89.xml"/><Relationship Id="rId96" Type="http://schemas.openxmlformats.org/officeDocument/2006/relationships/slide" Target="slides/slide9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slide" Target="slides/slide55.xml"/><Relationship Id="rId106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60" Type="http://schemas.openxmlformats.org/officeDocument/2006/relationships/slide" Target="slides/slide58.xml"/><Relationship Id="rId65" Type="http://schemas.openxmlformats.org/officeDocument/2006/relationships/slide" Target="slides/slide63.xml"/><Relationship Id="rId73" Type="http://schemas.openxmlformats.org/officeDocument/2006/relationships/slide" Target="slides/slide71.xml"/><Relationship Id="rId78" Type="http://schemas.openxmlformats.org/officeDocument/2006/relationships/slide" Target="slides/slide76.xml"/><Relationship Id="rId81" Type="http://schemas.openxmlformats.org/officeDocument/2006/relationships/slide" Target="slides/slide79.xml"/><Relationship Id="rId86" Type="http://schemas.openxmlformats.org/officeDocument/2006/relationships/slide" Target="slides/slide84.xml"/><Relationship Id="rId94" Type="http://schemas.openxmlformats.org/officeDocument/2006/relationships/slide" Target="slides/slide92.xml"/><Relationship Id="rId99" Type="http://schemas.openxmlformats.org/officeDocument/2006/relationships/slide" Target="slides/slide97.xml"/><Relationship Id="rId101" Type="http://schemas.openxmlformats.org/officeDocument/2006/relationships/slide" Target="slides/slide9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9" Type="http://schemas.openxmlformats.org/officeDocument/2006/relationships/slide" Target="slides/slide37.xml"/><Relationship Id="rId109" Type="http://schemas.openxmlformats.org/officeDocument/2006/relationships/theme" Target="theme/theme1.xml"/><Relationship Id="rId34" Type="http://schemas.openxmlformats.org/officeDocument/2006/relationships/slide" Target="slides/slide32.xml"/><Relationship Id="rId50" Type="http://schemas.openxmlformats.org/officeDocument/2006/relationships/slide" Target="slides/slide48.xml"/><Relationship Id="rId55" Type="http://schemas.openxmlformats.org/officeDocument/2006/relationships/slide" Target="slides/slide53.xml"/><Relationship Id="rId76" Type="http://schemas.openxmlformats.org/officeDocument/2006/relationships/slide" Target="slides/slide74.xml"/><Relationship Id="rId97" Type="http://schemas.openxmlformats.org/officeDocument/2006/relationships/slide" Target="slides/slide95.xml"/><Relationship Id="rId104" Type="http://schemas.openxmlformats.org/officeDocument/2006/relationships/slide" Target="slides/slide102.xml"/><Relationship Id="rId7" Type="http://schemas.openxmlformats.org/officeDocument/2006/relationships/slide" Target="slides/slide5.xml"/><Relationship Id="rId71" Type="http://schemas.openxmlformats.org/officeDocument/2006/relationships/slide" Target="slides/slide69.xml"/><Relationship Id="rId92" Type="http://schemas.openxmlformats.org/officeDocument/2006/relationships/slide" Target="slides/slide90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image" Target="../media/image7.e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34.wmf"/><Relationship Id="rId1" Type="http://schemas.openxmlformats.org/officeDocument/2006/relationships/image" Target="../media/image33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6.wmf"/><Relationship Id="rId1" Type="http://schemas.openxmlformats.org/officeDocument/2006/relationships/image" Target="../media/image35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37.wmf"/><Relationship Id="rId2" Type="http://schemas.openxmlformats.org/officeDocument/2006/relationships/image" Target="../media/image36.wmf"/><Relationship Id="rId1" Type="http://schemas.openxmlformats.org/officeDocument/2006/relationships/image" Target="../media/image35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38.wmf"/><Relationship Id="rId2" Type="http://schemas.openxmlformats.org/officeDocument/2006/relationships/image" Target="../media/image36.wmf"/><Relationship Id="rId1" Type="http://schemas.openxmlformats.org/officeDocument/2006/relationships/image" Target="../media/image35.wmf"/><Relationship Id="rId5" Type="http://schemas.openxmlformats.org/officeDocument/2006/relationships/image" Target="../media/image34.wmf"/><Relationship Id="rId4" Type="http://schemas.openxmlformats.org/officeDocument/2006/relationships/image" Target="../media/image39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0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4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image" Target="../media/image11.e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3" Type="http://schemas.openxmlformats.org/officeDocument/2006/relationships/image" Target="../media/image15.wmf"/><Relationship Id="rId7" Type="http://schemas.openxmlformats.org/officeDocument/2006/relationships/image" Target="../media/image19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6" Type="http://schemas.openxmlformats.org/officeDocument/2006/relationships/image" Target="../media/image18.wmf"/><Relationship Id="rId11" Type="http://schemas.openxmlformats.org/officeDocument/2006/relationships/image" Target="../media/image23.wmf"/><Relationship Id="rId5" Type="http://schemas.openxmlformats.org/officeDocument/2006/relationships/image" Target="../media/image17.wmf"/><Relationship Id="rId10" Type="http://schemas.openxmlformats.org/officeDocument/2006/relationships/image" Target="../media/image22.wmf"/><Relationship Id="rId4" Type="http://schemas.openxmlformats.org/officeDocument/2006/relationships/image" Target="../media/image16.wmf"/><Relationship Id="rId9" Type="http://schemas.openxmlformats.org/officeDocument/2006/relationships/image" Target="../media/image21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2" Type="http://schemas.openxmlformats.org/officeDocument/2006/relationships/image" Target="../media/image29.wmf"/><Relationship Id="rId1" Type="http://schemas.openxmlformats.org/officeDocument/2006/relationships/image" Target="../media/image28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9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32.wmf"/><Relationship Id="rId1" Type="http://schemas.openxmlformats.org/officeDocument/2006/relationships/image" Target="../media/image3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9588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85" tIns="46493" rIns="92985" bIns="46493" numCol="1" anchor="t" anchorCtr="0" compatLnSpc="1">
            <a:prstTxWarp prst="textNoShape">
              <a:avLst/>
            </a:prstTxWarp>
          </a:bodyPr>
          <a:lstStyle>
            <a:lvl1pPr algn="l" defTabSz="930275">
              <a:defRPr sz="1200" i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89388" y="0"/>
            <a:ext cx="3049587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85" tIns="46493" rIns="92985" bIns="46493" numCol="1" anchor="t" anchorCtr="0" compatLnSpc="1">
            <a:prstTxWarp prst="textNoShape">
              <a:avLst/>
            </a:prstTxWarp>
          </a:bodyPr>
          <a:lstStyle>
            <a:lvl1pPr algn="r" defTabSz="930275">
              <a:defRPr sz="1200" i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57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26488"/>
            <a:ext cx="3049588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85" tIns="46493" rIns="92985" bIns="46493" numCol="1" anchor="b" anchorCtr="0" compatLnSpc="1">
            <a:prstTxWarp prst="textNoShape">
              <a:avLst/>
            </a:prstTxWarp>
          </a:bodyPr>
          <a:lstStyle>
            <a:lvl1pPr algn="l" defTabSz="930275">
              <a:defRPr sz="1200" i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57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89388" y="8726488"/>
            <a:ext cx="3049587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85" tIns="46493" rIns="92985" bIns="46493" numCol="1" anchor="b" anchorCtr="0" compatLnSpc="1">
            <a:prstTxWarp prst="textNoShape">
              <a:avLst/>
            </a:prstTxWarp>
          </a:bodyPr>
          <a:lstStyle>
            <a:lvl1pPr algn="r" defTabSz="930275">
              <a:defRPr sz="1200" i="0"/>
            </a:lvl1pPr>
          </a:lstStyle>
          <a:p>
            <a:pPr>
              <a:defRPr/>
            </a:pPr>
            <a:fld id="{CD9D9FAA-22B2-474E-9E4A-868465DEA8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108774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9588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85" tIns="46493" rIns="92985" bIns="46493" numCol="1" anchor="t" anchorCtr="0" compatLnSpc="1">
            <a:prstTxWarp prst="textNoShape">
              <a:avLst/>
            </a:prstTxWarp>
          </a:bodyPr>
          <a:lstStyle>
            <a:lvl1pPr algn="l" defTabSz="930275">
              <a:defRPr sz="1200" i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89388" y="0"/>
            <a:ext cx="3049587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85" tIns="46493" rIns="92985" bIns="46493" numCol="1" anchor="t" anchorCtr="0" compatLnSpc="1">
            <a:prstTxWarp prst="textNoShape">
              <a:avLst/>
            </a:prstTxWarp>
          </a:bodyPr>
          <a:lstStyle>
            <a:lvl1pPr algn="r" defTabSz="930275">
              <a:defRPr sz="1200" i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23963" y="688975"/>
            <a:ext cx="4592637" cy="34448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8213" y="4362450"/>
            <a:ext cx="5162550" cy="413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85" tIns="46493" rIns="92985" bIns="4649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27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26488"/>
            <a:ext cx="3049588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85" tIns="46493" rIns="92985" bIns="46493" numCol="1" anchor="b" anchorCtr="0" compatLnSpc="1">
            <a:prstTxWarp prst="textNoShape">
              <a:avLst/>
            </a:prstTxWarp>
          </a:bodyPr>
          <a:lstStyle>
            <a:lvl1pPr algn="l" defTabSz="930275">
              <a:defRPr sz="1200" i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27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89388" y="8726488"/>
            <a:ext cx="3049587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85" tIns="46493" rIns="92985" bIns="46493" numCol="1" anchor="b" anchorCtr="0" compatLnSpc="1">
            <a:prstTxWarp prst="textNoShape">
              <a:avLst/>
            </a:prstTxWarp>
          </a:bodyPr>
          <a:lstStyle>
            <a:lvl1pPr algn="r" defTabSz="930275">
              <a:defRPr sz="1200" i="0"/>
            </a:lvl1pPr>
          </a:lstStyle>
          <a:p>
            <a:pPr>
              <a:defRPr/>
            </a:pPr>
            <a:fld id="{1E6CA3B1-5227-4269-9C0D-AA67B1C0C1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5399415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E6CA3B1-5227-4269-9C0D-AA67B1C0C115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E6CA3B1-5227-4269-9C0D-AA67B1C0C115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3A32ED9-8BBD-4FA2-A767-88743AC48697}" type="slidenum">
              <a:rPr lang="en-US"/>
              <a:pPr/>
              <a:t>30</a:t>
            </a:fld>
            <a:endParaRPr lang="en-US"/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r>
              <a:rPr lang="en-US" smtClean="0"/>
              <a:t>As was mentioned in class by a student, there is a simpler proof:</a:t>
            </a:r>
          </a:p>
          <a:p>
            <a:pPr eaLnBrk="1" hangingPunct="1"/>
            <a:r>
              <a:rPr lang="en-US" smtClean="0"/>
              <a:t>For </a:t>
            </a:r>
            <a:r>
              <a:rPr lang="en-US" i="1" smtClean="0"/>
              <a:t>x </a:t>
            </a:r>
            <a:r>
              <a:rPr lang="en-US" smtClean="0"/>
              <a:t>&gt; 1, </a:t>
            </a:r>
            <a:r>
              <a:rPr lang="en-US" i="1" smtClean="0"/>
              <a:t>3x </a:t>
            </a:r>
            <a:r>
              <a:rPr lang="en-US" baseline="30000" smtClean="0"/>
              <a:t>3 </a:t>
            </a:r>
            <a:r>
              <a:rPr lang="en-US" smtClean="0"/>
              <a:t>+ 5</a:t>
            </a:r>
            <a:r>
              <a:rPr lang="en-US" i="1" smtClean="0"/>
              <a:t>x </a:t>
            </a:r>
            <a:r>
              <a:rPr lang="en-US" baseline="30000" smtClean="0"/>
              <a:t>2 </a:t>
            </a:r>
            <a:r>
              <a:rPr lang="en-US" smtClean="0"/>
              <a:t>– 9 &lt; 5</a:t>
            </a:r>
            <a:r>
              <a:rPr lang="en-US" i="1" smtClean="0"/>
              <a:t>x </a:t>
            </a:r>
            <a:r>
              <a:rPr lang="en-US" baseline="30000" smtClean="0"/>
              <a:t>3 </a:t>
            </a:r>
            <a:r>
              <a:rPr lang="en-US" smtClean="0"/>
              <a:t>+ 5</a:t>
            </a:r>
            <a:r>
              <a:rPr lang="en-US" i="1" smtClean="0"/>
              <a:t>x </a:t>
            </a:r>
            <a:r>
              <a:rPr lang="en-US" baseline="30000" smtClean="0"/>
              <a:t>2 </a:t>
            </a:r>
            <a:r>
              <a:rPr lang="en-US" smtClean="0"/>
              <a:t> &lt; 5</a:t>
            </a:r>
            <a:r>
              <a:rPr lang="en-US" i="1" smtClean="0"/>
              <a:t>x </a:t>
            </a:r>
            <a:r>
              <a:rPr lang="en-US" baseline="30000" smtClean="0"/>
              <a:t>3 </a:t>
            </a:r>
            <a:r>
              <a:rPr lang="en-US" smtClean="0"/>
              <a:t>+ 5</a:t>
            </a:r>
            <a:r>
              <a:rPr lang="en-US" i="1" smtClean="0"/>
              <a:t>x </a:t>
            </a:r>
            <a:r>
              <a:rPr lang="en-US" baseline="30000" smtClean="0"/>
              <a:t>3 </a:t>
            </a:r>
            <a:r>
              <a:rPr lang="en-US" smtClean="0"/>
              <a:t> = 10</a:t>
            </a:r>
            <a:r>
              <a:rPr lang="en-US" i="1" smtClean="0"/>
              <a:t>x </a:t>
            </a:r>
            <a:r>
              <a:rPr lang="en-US" baseline="30000" smtClean="0"/>
              <a:t>3</a:t>
            </a:r>
          </a:p>
          <a:p>
            <a:pPr eaLnBrk="1" hangingPunct="1"/>
            <a:r>
              <a:rPr lang="en-US" smtClean="0"/>
              <a:t>Therefore let C=10 and k=1 in the definition of big-</a:t>
            </a:r>
            <a:r>
              <a:rPr lang="en-US" i="1" smtClean="0"/>
              <a:t>O</a:t>
            </a:r>
            <a:r>
              <a:rPr lang="en-US" smtClean="0"/>
              <a:t> to complete the proof</a:t>
            </a:r>
          </a:p>
          <a:p>
            <a:pPr eaLnBrk="1" hangingPunct="1"/>
            <a:endParaRPr lang="en-US" baseline="3000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4AB866A-A974-4CA2-A1AC-BCCFC5A03531}" type="slidenum">
              <a:rPr lang="en-US">
                <a:cs typeface="Times New Roman" pitchFamily="18" charset="0"/>
              </a:rPr>
              <a:pPr/>
              <a:t>81</a:t>
            </a:fld>
            <a:endParaRPr lang="en-US">
              <a:cs typeface="Times New Roman" pitchFamily="18" charset="0"/>
            </a:endParaRP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23963" y="688975"/>
            <a:ext cx="4594225" cy="3444875"/>
          </a:xfrm>
          <a:solidFill>
            <a:srgbClr val="FFFFFF"/>
          </a:solidFill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7464" y="4363006"/>
            <a:ext cx="5164048" cy="4133374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r>
              <a:rPr lang="en-US" smtClean="0">
                <a:latin typeface="Times New Roman" pitchFamily="18" charset="0"/>
                <a:cs typeface="Times New Roman" pitchFamily="18" charset="0"/>
              </a:rPr>
              <a:t>Skip proof in lecture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ACC34AF-5451-4F9D-93BB-F63E4AC78EA9}" type="slidenum">
              <a:rPr lang="en-US">
                <a:cs typeface="Times New Roman" pitchFamily="18" charset="0"/>
              </a:rPr>
              <a:pPr/>
              <a:t>82</a:t>
            </a:fld>
            <a:endParaRPr lang="en-US">
              <a:cs typeface="Times New Roman" pitchFamily="18" charset="0"/>
            </a:endParaRPr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23963" y="688975"/>
            <a:ext cx="4594225" cy="3444875"/>
          </a:xfrm>
          <a:solidFill>
            <a:srgbClr val="FFFFFF"/>
          </a:solidFill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7464" y="4363006"/>
            <a:ext cx="5164048" cy="4133374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2793" tIns="46397" rIns="92793" bIns="46397"/>
          <a:lstStyle/>
          <a:p>
            <a:pPr eaLnBrk="1" hangingPunct="1"/>
            <a:r>
              <a:rPr lang="en-US" smtClean="0">
                <a:latin typeface="Times New Roman" pitchFamily="18" charset="0"/>
                <a:cs typeface="Times New Roman" pitchFamily="18" charset="0"/>
              </a:rPr>
              <a:t>Skip proof in lecture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4D75CA4-9AEA-40DE-B938-9F58583EAB16}" type="slidenum">
              <a:rPr lang="en-US">
                <a:cs typeface="Times New Roman" pitchFamily="18" charset="0"/>
              </a:rPr>
              <a:pPr/>
              <a:t>83</a:t>
            </a:fld>
            <a:endParaRPr lang="en-US">
              <a:cs typeface="Times New Roman" pitchFamily="18" charset="0"/>
            </a:endParaRPr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23963" y="688975"/>
            <a:ext cx="4594225" cy="3444875"/>
          </a:xfrm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7464" y="4363006"/>
            <a:ext cx="5164048" cy="4133374"/>
          </a:xfrm>
          <a:noFill/>
          <a:ln/>
        </p:spPr>
        <p:txBody>
          <a:bodyPr lIns="92793" tIns="46397" rIns="92793" bIns="46397"/>
          <a:lstStyle/>
          <a:p>
            <a:pPr eaLnBrk="1" hangingPunct="1"/>
            <a:r>
              <a:rPr lang="en-US" smtClean="0">
                <a:latin typeface="Times New Roman" pitchFamily="18" charset="0"/>
                <a:cs typeface="Times New Roman" pitchFamily="18" charset="0"/>
              </a:rPr>
              <a:t>Skip proof in lecture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6480E8A-98EB-459E-A21C-694FB233E478}" type="slidenum">
              <a:rPr lang="en-US">
                <a:cs typeface="Times New Roman" pitchFamily="18" charset="0"/>
              </a:rPr>
              <a:pPr/>
              <a:t>84</a:t>
            </a:fld>
            <a:endParaRPr lang="en-US">
              <a:cs typeface="Times New Roman" pitchFamily="18" charset="0"/>
            </a:endParaRPr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23963" y="688975"/>
            <a:ext cx="4594225" cy="3444875"/>
          </a:xfrm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7464" y="4363006"/>
            <a:ext cx="5164048" cy="4133374"/>
          </a:xfrm>
          <a:noFill/>
          <a:ln/>
        </p:spPr>
        <p:txBody>
          <a:bodyPr lIns="92793" tIns="46397" rIns="92793" bIns="46397"/>
          <a:lstStyle/>
          <a:p>
            <a:pPr eaLnBrk="1" hangingPunct="1"/>
            <a:r>
              <a:rPr lang="en-US" smtClean="0">
                <a:latin typeface="Times New Roman" pitchFamily="18" charset="0"/>
                <a:cs typeface="Times New Roman" pitchFamily="18" charset="0"/>
              </a:rPr>
              <a:t>Skip proof in lecture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F660BE9-2A06-4AB3-BA2F-5900A7459A21}" type="slidenum">
              <a:rPr lang="en-US">
                <a:cs typeface="Times New Roman" pitchFamily="18" charset="0"/>
              </a:rPr>
              <a:pPr/>
              <a:t>85</a:t>
            </a:fld>
            <a:endParaRPr lang="en-US">
              <a:cs typeface="Times New Roman" pitchFamily="18" charset="0"/>
            </a:endParaRPr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23963" y="688975"/>
            <a:ext cx="4594225" cy="3444875"/>
          </a:xfrm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7464" y="4363006"/>
            <a:ext cx="5164048" cy="4133374"/>
          </a:xfrm>
          <a:noFill/>
          <a:ln/>
        </p:spPr>
        <p:txBody>
          <a:bodyPr lIns="92793" tIns="46397" rIns="92793" bIns="46397"/>
          <a:lstStyle/>
          <a:p>
            <a:pPr eaLnBrk="1" hangingPunct="1"/>
            <a:r>
              <a:rPr lang="en-US" smtClean="0">
                <a:latin typeface="Times New Roman" pitchFamily="18" charset="0"/>
                <a:cs typeface="Times New Roman" pitchFamily="18" charset="0"/>
              </a:rPr>
              <a:t>Skip proof in lecture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75D01B6-5094-4F0A-A351-7C9C1215998B}" type="slidenum">
              <a:rPr lang="en-US">
                <a:cs typeface="Times New Roman" pitchFamily="18" charset="0"/>
              </a:rPr>
              <a:pPr/>
              <a:t>86</a:t>
            </a:fld>
            <a:endParaRPr lang="en-US">
              <a:cs typeface="Times New Roman" pitchFamily="18" charset="0"/>
            </a:endParaRPr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23963" y="688975"/>
            <a:ext cx="4594225" cy="3444875"/>
          </a:xfrm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7464" y="4363006"/>
            <a:ext cx="5164048" cy="4133374"/>
          </a:xfrm>
          <a:noFill/>
          <a:ln/>
        </p:spPr>
        <p:txBody>
          <a:bodyPr lIns="92793" tIns="46397" rIns="92793" bIns="46397"/>
          <a:lstStyle/>
          <a:p>
            <a:pPr eaLnBrk="1" hangingPunct="1"/>
            <a:r>
              <a:rPr lang="en-US" smtClean="0">
                <a:latin typeface="Times New Roman" pitchFamily="18" charset="0"/>
                <a:cs typeface="Times New Roman" pitchFamily="18" charset="0"/>
              </a:rPr>
              <a:t>Skip proof in lecture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tr-T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592A6F-3092-424D-8BC2-073261E9C5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9ECAA0-F4B8-44C8-8C2E-BA608E5F51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304800"/>
            <a:ext cx="22860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304800"/>
            <a:ext cx="67056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64D854-BC41-4FEE-B83E-7580BDAFB7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77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3" name="Group 68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sp>
            <p:nvSpPr>
              <p:cNvPr id="15" name="Rectangle 3"/>
              <p:cNvSpPr>
                <a:spLocks noChangeArrowheads="1"/>
              </p:cNvSpPr>
              <p:nvPr/>
            </p:nvSpPr>
            <p:spPr bwMode="ltGray">
              <a:xfrm>
                <a:off x="2112" y="0"/>
                <a:ext cx="3648" cy="9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grpSp>
            <p:nvGrpSpPr>
              <p:cNvPr id="4" name="Group 4"/>
              <p:cNvGrpSpPr>
                <a:grpSpLocks/>
              </p:cNvGrpSpPr>
              <p:nvPr userDrawn="1"/>
            </p:nvGrpSpPr>
            <p:grpSpPr bwMode="auto">
              <a:xfrm>
                <a:off x="0" y="0"/>
                <a:ext cx="5760" cy="4320"/>
                <a:chOff x="0" y="0"/>
                <a:chExt cx="5760" cy="4320"/>
              </a:xfrm>
            </p:grpSpPr>
            <p:sp>
              <p:nvSpPr>
                <p:cNvPr id="18" name="Line 5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9" name="Line 6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0" name="Line 7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1" name="Line 8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2" name="Line 9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3" name="Line 10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4" name="Line 11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5" name="Line 12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6" name="Line 13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7" name="Line 14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8" name="Line 15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9" name="Line 16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30" name="Line 17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31" name="Line 18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32" name="Line 19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33" name="Line 20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34" name="Line 21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35" name="Line 22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36" name="Line 23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37" name="Line 24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38" name="Line 25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39" name="Line 26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0" name="Line 27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1" name="Line 28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2" name="Line 29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3" name="Line 30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4" name="Line 31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5" name="Line 32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6" name="Line 33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7" name="Line 34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8" name="Line 35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9" name="Line 36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0" name="Line 37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1" name="Line 38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2" name="Line 39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3" name="Line 40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4" name="Line 41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5" name="Line 42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6" name="Line 43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7" name="Line 44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8" name="Line 45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9" name="Line 46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60" name="Line 47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61" name="Line 48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62" name="Line 49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63" name="Line 50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64" name="Line 51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65" name="Line 52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66" name="Line 53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67" name="Line 54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68" name="Line 55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  <p:sp>
            <p:nvSpPr>
              <p:cNvPr id="17" name="Line 56"/>
              <p:cNvSpPr>
                <a:spLocks noChangeShapeType="1"/>
              </p:cNvSpPr>
              <p:nvPr/>
            </p:nvSpPr>
            <p:spPr bwMode="ltGray">
              <a:xfrm>
                <a:off x="5568" y="0"/>
                <a:ext cx="0" cy="1488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5" name="Group 76"/>
            <p:cNvGrpSpPr>
              <a:grpSpLocks/>
            </p:cNvGrpSpPr>
            <p:nvPr userDrawn="1"/>
          </p:nvGrpSpPr>
          <p:grpSpPr bwMode="auto">
            <a:xfrm>
              <a:off x="3" y="559"/>
              <a:ext cx="4192" cy="1796"/>
              <a:chOff x="3" y="559"/>
              <a:chExt cx="4192" cy="1796"/>
            </a:xfrm>
          </p:grpSpPr>
          <p:sp>
            <p:nvSpPr>
              <p:cNvPr id="11" name="Line 65"/>
              <p:cNvSpPr>
                <a:spLocks noChangeShapeType="1"/>
              </p:cNvSpPr>
              <p:nvPr/>
            </p:nvSpPr>
            <p:spPr bwMode="ltGray">
              <a:xfrm>
                <a:off x="506" y="559"/>
                <a:ext cx="0" cy="1796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" name="Line 63"/>
              <p:cNvSpPr>
                <a:spLocks noChangeShapeType="1"/>
              </p:cNvSpPr>
              <p:nvPr/>
            </p:nvSpPr>
            <p:spPr bwMode="ltGray">
              <a:xfrm flipH="1" flipV="1">
                <a:off x="3" y="1924"/>
                <a:ext cx="32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" name="Line 64"/>
              <p:cNvSpPr>
                <a:spLocks noChangeShapeType="1"/>
              </p:cNvSpPr>
              <p:nvPr/>
            </p:nvSpPr>
            <p:spPr bwMode="ltGray">
              <a:xfrm flipH="1" flipV="1">
                <a:off x="384" y="938"/>
                <a:ext cx="38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4" name="Arc 66"/>
              <p:cNvSpPr>
                <a:spLocks/>
              </p:cNvSpPr>
              <p:nvPr/>
            </p:nvSpPr>
            <p:spPr bwMode="ltGray">
              <a:xfrm rot="16200000" flipH="1">
                <a:off x="426" y="860"/>
                <a:ext cx="156" cy="157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6" name="Group 75"/>
            <p:cNvGrpSpPr>
              <a:grpSpLocks/>
            </p:cNvGrpSpPr>
            <p:nvPr userDrawn="1"/>
          </p:nvGrpSpPr>
          <p:grpSpPr bwMode="auto">
            <a:xfrm>
              <a:off x="1480" y="1952"/>
              <a:ext cx="3808" cy="1812"/>
              <a:chOff x="1480" y="1952"/>
              <a:chExt cx="3808" cy="1812"/>
            </a:xfrm>
          </p:grpSpPr>
          <p:sp>
            <p:nvSpPr>
              <p:cNvPr id="8" name="Line 67"/>
              <p:cNvSpPr>
                <a:spLocks noChangeShapeType="1"/>
              </p:cNvSpPr>
              <p:nvPr/>
            </p:nvSpPr>
            <p:spPr bwMode="ltGray">
              <a:xfrm flipV="1">
                <a:off x="1480" y="3442"/>
                <a:ext cx="380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" name="Line 68"/>
              <p:cNvSpPr>
                <a:spLocks noChangeShapeType="1"/>
              </p:cNvSpPr>
              <p:nvPr/>
            </p:nvSpPr>
            <p:spPr bwMode="ltGray">
              <a:xfrm flipH="1">
                <a:off x="5172" y="1952"/>
                <a:ext cx="0" cy="181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" name="Arc 69"/>
              <p:cNvSpPr>
                <a:spLocks/>
              </p:cNvSpPr>
              <p:nvPr/>
            </p:nvSpPr>
            <p:spPr bwMode="ltGray">
              <a:xfrm rot="5400000">
                <a:off x="5097" y="3347"/>
                <a:ext cx="156" cy="157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sp>
        <p:nvSpPr>
          <p:cNvPr id="6201" name="Rectangle 57"/>
          <p:cNvSpPr>
            <a:spLocks noGrp="1" noChangeArrowheads="1"/>
          </p:cNvSpPr>
          <p:nvPr>
            <p:ph type="ctrTitle"/>
          </p:nvPr>
        </p:nvSpPr>
        <p:spPr>
          <a:xfrm>
            <a:off x="990600" y="17526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202" name="Rectangle 58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990600" y="3309938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9" name="Rectangle 71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L8</a:t>
            </a:r>
          </a:p>
        </p:txBody>
      </p:sp>
      <p:sp>
        <p:nvSpPr>
          <p:cNvPr id="70" name="Rectangle 7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Copyright © Zeph Grunschlag, 2001-2002.</a:t>
            </a:r>
          </a:p>
        </p:txBody>
      </p:sp>
      <p:sp>
        <p:nvSpPr>
          <p:cNvPr id="71" name="Rectangle 7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20D1497-859D-42A8-A361-443FBCD010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L8</a:t>
            </a:r>
          </a:p>
        </p:txBody>
      </p:sp>
      <p:sp>
        <p:nvSpPr>
          <p:cNvPr id="5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Zeph Grunschlag, 2001-2002.</a:t>
            </a:r>
          </a:p>
        </p:txBody>
      </p:sp>
      <p:sp>
        <p:nvSpPr>
          <p:cNvPr id="6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82D6F5-1D16-4D77-99FA-E34705FB48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L8</a:t>
            </a:r>
          </a:p>
        </p:txBody>
      </p:sp>
      <p:sp>
        <p:nvSpPr>
          <p:cNvPr id="5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Zeph Grunschlag, 2001-2002.</a:t>
            </a:r>
          </a:p>
        </p:txBody>
      </p:sp>
      <p:sp>
        <p:nvSpPr>
          <p:cNvPr id="6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4A034F-C251-48F7-8DA0-85CBF6C2D1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L8</a:t>
            </a:r>
          </a:p>
        </p:txBody>
      </p:sp>
      <p:sp>
        <p:nvSpPr>
          <p:cNvPr id="6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Zeph Grunschlag, 2001-2002.</a:t>
            </a:r>
          </a:p>
        </p:txBody>
      </p:sp>
      <p:sp>
        <p:nvSpPr>
          <p:cNvPr id="7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89FBDB-8A16-49B5-9628-7C1E969772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L8</a:t>
            </a:r>
          </a:p>
        </p:txBody>
      </p:sp>
      <p:sp>
        <p:nvSpPr>
          <p:cNvPr id="8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Zeph Grunschlag, 2001-2002.</a:t>
            </a:r>
          </a:p>
        </p:txBody>
      </p:sp>
      <p:sp>
        <p:nvSpPr>
          <p:cNvPr id="9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6E81B9-9E23-4FB8-8F34-267B178828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L8</a:t>
            </a:r>
          </a:p>
        </p:txBody>
      </p:sp>
      <p:sp>
        <p:nvSpPr>
          <p:cNvPr id="4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Zeph Grunschlag, 2001-2002.</a:t>
            </a:r>
          </a:p>
        </p:txBody>
      </p:sp>
      <p:sp>
        <p:nvSpPr>
          <p:cNvPr id="5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1EC980-00F2-402C-9194-D829555E65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L8</a:t>
            </a:r>
          </a:p>
        </p:txBody>
      </p:sp>
      <p:sp>
        <p:nvSpPr>
          <p:cNvPr id="3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Zeph Grunschlag, 2001-2002.</a:t>
            </a:r>
          </a:p>
        </p:txBody>
      </p:sp>
      <p:sp>
        <p:nvSpPr>
          <p:cNvPr id="4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19F3E3-8425-4B22-BFC7-45E8972D23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L8</a:t>
            </a:r>
          </a:p>
        </p:txBody>
      </p:sp>
      <p:sp>
        <p:nvSpPr>
          <p:cNvPr id="6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Zeph Grunschlag, 2001-2002.</a:t>
            </a:r>
          </a:p>
        </p:txBody>
      </p:sp>
      <p:sp>
        <p:nvSpPr>
          <p:cNvPr id="7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342EA1-210A-4873-8FD3-E45063FE06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19EE1E-A673-429D-BF29-29E52737E8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L8</a:t>
            </a:r>
          </a:p>
        </p:txBody>
      </p:sp>
      <p:sp>
        <p:nvSpPr>
          <p:cNvPr id="6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Zeph Grunschlag, 2001-2002.</a:t>
            </a:r>
          </a:p>
        </p:txBody>
      </p:sp>
      <p:sp>
        <p:nvSpPr>
          <p:cNvPr id="7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174959-06D4-4D73-B1C9-FE1470A272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L8</a:t>
            </a:r>
          </a:p>
        </p:txBody>
      </p:sp>
      <p:sp>
        <p:nvSpPr>
          <p:cNvPr id="5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Zeph Grunschlag, 2001-2002.</a:t>
            </a:r>
          </a:p>
        </p:txBody>
      </p:sp>
      <p:sp>
        <p:nvSpPr>
          <p:cNvPr id="6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394259-B7FA-4D85-B995-112A6B6224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0350" y="304800"/>
            <a:ext cx="2000250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0"/>
            <a:ext cx="584835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L8</a:t>
            </a:r>
          </a:p>
        </p:txBody>
      </p:sp>
      <p:sp>
        <p:nvSpPr>
          <p:cNvPr id="5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Zeph Grunschlag, 2001-2002.</a:t>
            </a:r>
          </a:p>
        </p:txBody>
      </p:sp>
      <p:sp>
        <p:nvSpPr>
          <p:cNvPr id="6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24EAFC-D88D-43D7-BC63-BE5EE718F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FAC1AD-5DAA-4036-A9CB-62F35E734B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600200"/>
            <a:ext cx="41529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600200"/>
            <a:ext cx="41529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FBCADE-3B21-4B89-9B93-A78FDD9352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3B1611-E179-423B-B073-8B520615D5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EE6524-F71E-4218-8A66-D6136AF6A2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07901A-56AC-42FE-BC43-F2F8453978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6B2BD1-91FA-4EFE-98A0-F253740213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r-TR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4440B0-B645-4094-B7B6-6EC218CFE1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304800"/>
            <a:ext cx="9144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600200"/>
            <a:ext cx="84582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i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i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i="0"/>
            </a:lvl1pPr>
          </a:lstStyle>
          <a:p>
            <a:pPr>
              <a:defRPr/>
            </a:pPr>
            <a:fld id="{699A2F9B-742E-4152-86EB-52A87DD163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CC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CC0000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CC0000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CC0000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CC0000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CC0000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CC0000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CC0000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CC000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45000"/>
        </a:spcBef>
        <a:spcAft>
          <a:spcPct val="0"/>
        </a:spcAft>
        <a:buSzPct val="160000"/>
        <a:buChar char="•"/>
        <a:defRPr sz="28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45000"/>
        </a:spcBef>
        <a:spcAft>
          <a:spcPct val="0"/>
        </a:spcAft>
        <a:buChar char="–"/>
        <a:defRPr sz="2400" b="1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45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45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45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45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45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45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45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3" name="Group 3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grpSp>
            <p:nvGrpSpPr>
              <p:cNvPr id="4" name="Group 4"/>
              <p:cNvGrpSpPr>
                <a:grpSpLocks/>
              </p:cNvGrpSpPr>
              <p:nvPr/>
            </p:nvGrpSpPr>
            <p:grpSpPr bwMode="auto">
              <a:xfrm>
                <a:off x="0" y="192"/>
                <a:ext cx="5760" cy="4032"/>
                <a:chOff x="0" y="192"/>
                <a:chExt cx="5760" cy="4032"/>
              </a:xfrm>
            </p:grpSpPr>
            <p:sp>
              <p:nvSpPr>
                <p:cNvPr id="1029" name="Line 5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30" name="Line 6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31" name="Line 7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32" name="Line 8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33" name="Line 9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34" name="Line 10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35" name="Line 11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36" name="Line 12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37" name="Line 13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38" name="Line 14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39" name="Line 15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40" name="Line 16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41" name="Line 17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42" name="Line 18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43" name="Line 19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44" name="Line 20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45" name="Line 21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46" name="Line 22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47" name="Line 23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48" name="Line 24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49" name="Line 25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50" name="Line 26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  <p:grpSp>
            <p:nvGrpSpPr>
              <p:cNvPr id="5" name="Group 27"/>
              <p:cNvGrpSpPr>
                <a:grpSpLocks/>
              </p:cNvGrpSpPr>
              <p:nvPr/>
            </p:nvGrpSpPr>
            <p:grpSpPr bwMode="auto">
              <a:xfrm>
                <a:off x="192" y="0"/>
                <a:ext cx="5376" cy="4320"/>
                <a:chOff x="192" y="0"/>
                <a:chExt cx="5376" cy="4320"/>
              </a:xfrm>
            </p:grpSpPr>
            <p:sp>
              <p:nvSpPr>
                <p:cNvPr id="1052" name="Line 28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53" name="Line 29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54" name="Line 30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55" name="Line 31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56" name="Line 32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57" name="Line 33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58" name="Line 34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59" name="Line 35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60" name="Line 36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61" name="Line 37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62" name="Line 38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63" name="Line 39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64" name="Line 40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65" name="Line 41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66" name="Line 42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67" name="Line 43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68" name="Line 44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69" name="Line 45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70" name="Line 46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71" name="Line 47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72" name="Line 48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73" name="Line 49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74" name="Line 50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75" name="Line 51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76" name="Line 52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77" name="Line 53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78" name="Line 54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79" name="Line 55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80" name="Line 56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</p:grpSp>
        <p:sp>
          <p:nvSpPr>
            <p:cNvPr id="1081" name="Rectangle 57" descr="60%"/>
            <p:cNvSpPr>
              <a:spLocks noChangeArrowheads="1"/>
            </p:cNvSpPr>
            <p:nvPr/>
          </p:nvSpPr>
          <p:spPr bwMode="ltGray">
            <a:xfrm>
              <a:off x="2112" y="0"/>
              <a:ext cx="3648" cy="96"/>
            </a:xfrm>
            <a:prstGeom prst="rect">
              <a:avLst/>
            </a:prstGeom>
            <a:pattFill prst="pct60">
              <a:fgClr>
                <a:schemeClr val="folHlink"/>
              </a:fgClr>
              <a:bgClr>
                <a:schemeClr val="bg1"/>
              </a:bgClr>
            </a:patt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82" name="Line 58"/>
            <p:cNvSpPr>
              <a:spLocks noChangeShapeType="1"/>
            </p:cNvSpPr>
            <p:nvPr/>
          </p:nvSpPr>
          <p:spPr bwMode="ltGray">
            <a:xfrm>
              <a:off x="5568" y="0"/>
              <a:ext cx="0" cy="1488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6" name="Group 59"/>
            <p:cNvGrpSpPr>
              <a:grpSpLocks/>
            </p:cNvGrpSpPr>
            <p:nvPr/>
          </p:nvGrpSpPr>
          <p:grpSpPr bwMode="auto">
            <a:xfrm>
              <a:off x="261" y="892"/>
              <a:ext cx="1124" cy="1464"/>
              <a:chOff x="96" y="916"/>
              <a:chExt cx="2208" cy="2876"/>
            </a:xfrm>
          </p:grpSpPr>
          <p:sp>
            <p:nvSpPr>
              <p:cNvPr id="1084" name="Line 60"/>
              <p:cNvSpPr>
                <a:spLocks noChangeShapeType="1"/>
              </p:cNvSpPr>
              <p:nvPr/>
            </p:nvSpPr>
            <p:spPr bwMode="ltGray">
              <a:xfrm flipH="1">
                <a:off x="96" y="1038"/>
                <a:ext cx="220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85" name="Line 61"/>
              <p:cNvSpPr>
                <a:spLocks noChangeShapeType="1"/>
              </p:cNvSpPr>
              <p:nvPr/>
            </p:nvSpPr>
            <p:spPr bwMode="ltGray">
              <a:xfrm>
                <a:off x="336" y="920"/>
                <a:ext cx="0" cy="287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86" name="Arc 62"/>
              <p:cNvSpPr>
                <a:spLocks/>
              </p:cNvSpPr>
              <p:nvPr/>
            </p:nvSpPr>
            <p:spPr bwMode="ltGray">
              <a:xfrm flipH="1">
                <a:off x="218" y="916"/>
                <a:ext cx="238" cy="240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sp>
        <p:nvSpPr>
          <p:cNvPr id="6147" name="Rectangle 63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8" name="Rectangle 64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9050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92" name="Rectangle 6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r>
              <a:rPr lang="en-US"/>
              <a:t>L8</a:t>
            </a:r>
          </a:p>
        </p:txBody>
      </p:sp>
      <p:sp>
        <p:nvSpPr>
          <p:cNvPr id="1093" name="Rectangle 6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r>
              <a:rPr lang="en-US"/>
              <a:t>Copyright © Zeph Grunschlag, 2001-2002.</a:t>
            </a:r>
          </a:p>
        </p:txBody>
      </p:sp>
      <p:sp>
        <p:nvSpPr>
          <p:cNvPr id="1094" name="Rectangle 7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BE59B239-5A6D-4A07-BA9D-22CCD7FD41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10000"/>
        <a:buFont typeface="Wingdings" pitchFamily="2" charset="2"/>
        <a:buBlip>
          <a:blip r:embed="rId13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5000"/>
        <a:buFont typeface="Wingdings" pitchFamily="2" charset="2"/>
        <a:buChar char="w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2" Type="http://schemas.openxmlformats.org/officeDocument/2006/relationships/hyperlink" Target="http://ube.ege.edu.tr/~ikocabas/ppt/add4.ppt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6.bin"/></Relationships>
</file>

<file path=ppt/slides/_rels/slide4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.bin"/><Relationship Id="rId13" Type="http://schemas.openxmlformats.org/officeDocument/2006/relationships/oleObject" Target="../embeddings/oleObject17.bin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11.bin"/><Relationship Id="rId12" Type="http://schemas.openxmlformats.org/officeDocument/2006/relationships/oleObject" Target="../embeddings/oleObject16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0.bin"/><Relationship Id="rId11" Type="http://schemas.openxmlformats.org/officeDocument/2006/relationships/oleObject" Target="../embeddings/oleObject15.bin"/><Relationship Id="rId5" Type="http://schemas.openxmlformats.org/officeDocument/2006/relationships/oleObject" Target="../embeddings/oleObject9.bin"/><Relationship Id="rId10" Type="http://schemas.openxmlformats.org/officeDocument/2006/relationships/oleObject" Target="../embeddings/oleObject14.bin"/><Relationship Id="rId4" Type="http://schemas.openxmlformats.org/officeDocument/2006/relationships/oleObject" Target="../embeddings/oleObject8.bin"/><Relationship Id="rId9" Type="http://schemas.openxmlformats.org/officeDocument/2006/relationships/oleObject" Target="../embeddings/oleObject13.bin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emf"/><Relationship Id="rId1" Type="http://schemas.openxmlformats.org/officeDocument/2006/relationships/slideLayout" Target="../slideLayouts/slideLayout4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hyperlink" Target="http://en.wikipedia.org/wiki/Polynomial_time" TargetMode="Externa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5" Type="http://schemas.openxmlformats.org/officeDocument/2006/relationships/oleObject" Target="../embeddings/oleObject21.bin"/><Relationship Id="rId4" Type="http://schemas.openxmlformats.org/officeDocument/2006/relationships/oleObject" Target="../embeddings/oleObject20.bin"/></Relationships>
</file>

<file path=ppt/slides/_rels/slide7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/Relationships>
</file>

<file path=ppt/slides/_rels/slide7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oleObject" Target="../embeddings/oleObject24.bin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4" Type="http://schemas.openxmlformats.org/officeDocument/2006/relationships/oleObject" Target="../embeddings/oleObject26.bin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4" Type="http://schemas.openxmlformats.org/officeDocument/2006/relationships/oleObject" Target="../embeddings/oleObject28.bin"/></Relationships>
</file>

<file path=ppt/slides/_rels/slide9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5" Type="http://schemas.openxmlformats.org/officeDocument/2006/relationships/oleObject" Target="../embeddings/oleObject31.bin"/><Relationship Id="rId4" Type="http://schemas.openxmlformats.org/officeDocument/2006/relationships/oleObject" Target="../embeddings/oleObject30.bin"/></Relationships>
</file>

<file path=ppt/slides/_rels/slide9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2.bin"/><Relationship Id="rId7" Type="http://schemas.openxmlformats.org/officeDocument/2006/relationships/oleObject" Target="../embeddings/oleObject3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35.bin"/><Relationship Id="rId5" Type="http://schemas.openxmlformats.org/officeDocument/2006/relationships/oleObject" Target="../embeddings/oleObject34.bin"/><Relationship Id="rId4" Type="http://schemas.openxmlformats.org/officeDocument/2006/relationships/oleObject" Target="../embeddings/oleObject33.bin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" y="990600"/>
            <a:ext cx="8915400" cy="1066800"/>
          </a:xfrm>
        </p:spPr>
        <p:txBody>
          <a:bodyPr/>
          <a:lstStyle/>
          <a:p>
            <a:pPr>
              <a:lnSpc>
                <a:spcPct val="130000"/>
              </a:lnSpc>
            </a:pPr>
            <a:r>
              <a:rPr lang="tr-TR" b="0" i="1" dirty="0" smtClean="0"/>
              <a:t>Discrete Math and Its Application to Computer Science</a:t>
            </a:r>
            <a:endParaRPr lang="en-US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2514600"/>
            <a:ext cx="6400800" cy="2057400"/>
          </a:xfrm>
        </p:spPr>
        <p:txBody>
          <a:bodyPr/>
          <a:lstStyle/>
          <a:p>
            <a:r>
              <a:rPr lang="tr-TR" sz="2000" b="0" i="1" dirty="0" smtClean="0"/>
              <a:t>UBİ 501</a:t>
            </a:r>
          </a:p>
          <a:p>
            <a:r>
              <a:rPr lang="tr-TR" sz="2000" b="0" dirty="0" smtClean="0"/>
              <a:t>Lecture - 4</a:t>
            </a:r>
          </a:p>
          <a:p>
            <a:endParaRPr lang="en-US" sz="2000" b="0" dirty="0" smtClean="0"/>
          </a:p>
          <a:p>
            <a:r>
              <a:rPr lang="tr-TR" sz="2000" dirty="0" smtClean="0"/>
              <a:t>İlker Kocabaş </a:t>
            </a:r>
          </a:p>
          <a:p>
            <a:r>
              <a:rPr lang="tr-TR" sz="2000" i="1" dirty="0" smtClean="0"/>
              <a:t>E.Ü Uluslararası Bilgisayar Enstitüsü</a:t>
            </a:r>
          </a:p>
          <a:p>
            <a:r>
              <a:rPr lang="tr-TR" sz="2000" i="1" dirty="0" smtClean="0"/>
              <a:t>Bornova - İzmir</a:t>
            </a:r>
            <a:endParaRPr lang="en-US" sz="1800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Algorithms (2)</a:t>
            </a:r>
            <a:br>
              <a:rPr lang="tr-TR" dirty="0" smtClean="0"/>
            </a:br>
            <a:r>
              <a:rPr lang="tr-TR" dirty="0" smtClean="0"/>
              <a:t>Running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Running time:</a:t>
            </a:r>
          </a:p>
          <a:p>
            <a:pPr lvl="1"/>
            <a:r>
              <a:rPr lang="tr-TR" dirty="0" smtClean="0"/>
              <a:t>Measure the actual time spent by implementation of algorithm. </a:t>
            </a:r>
          </a:p>
          <a:p>
            <a:pPr lvl="2"/>
            <a:r>
              <a:rPr lang="tr-TR" dirty="0" smtClean="0"/>
              <a:t>Deficiencies: </a:t>
            </a:r>
          </a:p>
          <a:p>
            <a:pPr lvl="3"/>
            <a:r>
              <a:rPr lang="tr-TR" dirty="0" smtClean="0"/>
              <a:t>Actual running time changes paltform to platform (1Ghz ≠ 2 Ghz) </a:t>
            </a:r>
          </a:p>
          <a:p>
            <a:pPr lvl="3"/>
            <a:r>
              <a:rPr lang="tr-TR" dirty="0" smtClean="0"/>
              <a:t>There is no information wrt varying n (input size) and input order.</a:t>
            </a:r>
          </a:p>
          <a:p>
            <a:pPr lvl="1"/>
            <a:r>
              <a:rPr lang="tr-TR" dirty="0" smtClean="0"/>
              <a:t>Count the basic operations or steps processed by algorithm</a:t>
            </a:r>
          </a:p>
          <a:p>
            <a:pPr lvl="2">
              <a:buNone/>
            </a:pPr>
            <a:r>
              <a:rPr lang="tr-TR" dirty="0" smtClean="0"/>
              <a:t>     </a:t>
            </a:r>
            <a:endParaRPr lang="en-US" dirty="0"/>
          </a:p>
        </p:txBody>
      </p:sp>
    </p:spTree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>
                <a:cs typeface="Times New Roman" pitchFamily="18" charset="0"/>
              </a:rPr>
              <a:t>L9</a:t>
            </a:r>
          </a:p>
        </p:txBody>
      </p:sp>
      <p:sp>
        <p:nvSpPr>
          <p:cNvPr id="5529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A141D65-CB6B-474E-8DE5-258EF982D61B}" type="slidenum">
              <a:rPr lang="en-US">
                <a:cs typeface="Times New Roman" pitchFamily="18" charset="0"/>
              </a:rPr>
              <a:pPr/>
              <a:t>100</a:t>
            </a:fld>
            <a:endParaRPr lang="en-US">
              <a:cs typeface="Times New Roman" pitchFamily="18" charset="0"/>
            </a:endParaRPr>
          </a:p>
        </p:txBody>
      </p:sp>
      <p:sp>
        <p:nvSpPr>
          <p:cNvPr id="553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mtClean="0"/>
              <a:t>Proving Modular Identities</a:t>
            </a:r>
          </a:p>
        </p:txBody>
      </p:sp>
      <p:sp>
        <p:nvSpPr>
          <p:cNvPr id="5530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609600" y="1524000"/>
            <a:ext cx="77724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smtClean="0"/>
              <a:t>We first need: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smtClean="0"/>
              <a:t>THM: </a:t>
            </a:r>
            <a:r>
              <a:rPr lang="en-US" sz="2800" i="1" smtClean="0">
                <a:sym typeface="Symbol" pitchFamily="18" charset="2"/>
              </a:rPr>
              <a:t>a </a:t>
            </a:r>
            <a:r>
              <a:rPr lang="en-US" sz="2800" smtClean="0">
                <a:sym typeface="Symbol" pitchFamily="18" charset="2"/>
              </a:rPr>
              <a:t> </a:t>
            </a:r>
            <a:r>
              <a:rPr lang="en-US" sz="2800" i="1" smtClean="0">
                <a:sym typeface="Symbol" pitchFamily="18" charset="2"/>
              </a:rPr>
              <a:t>a</a:t>
            </a:r>
            <a:r>
              <a:rPr lang="en-US" sz="2800" i="1" smtClean="0">
                <a:latin typeface="Times New Roman" pitchFamily="18" charset="0"/>
                <a:sym typeface="Symbol" pitchFamily="18" charset="2"/>
              </a:rPr>
              <a:t>’</a:t>
            </a:r>
            <a:r>
              <a:rPr lang="en-US" sz="2800" i="1" smtClean="0">
                <a:sym typeface="Symbol" pitchFamily="18" charset="2"/>
              </a:rPr>
              <a:t> </a:t>
            </a:r>
            <a:r>
              <a:rPr lang="en-US" sz="2800" smtClean="0">
                <a:sym typeface="Symbol" pitchFamily="18" charset="2"/>
              </a:rPr>
              <a:t>(mod </a:t>
            </a:r>
            <a:r>
              <a:rPr lang="en-US" sz="2800" i="1" smtClean="0">
                <a:sym typeface="Symbol" pitchFamily="18" charset="2"/>
              </a:rPr>
              <a:t>b</a:t>
            </a:r>
            <a:r>
              <a:rPr lang="en-US" sz="2800" smtClean="0">
                <a:sym typeface="Symbol" pitchFamily="18" charset="2"/>
              </a:rPr>
              <a:t>) </a:t>
            </a:r>
            <a:r>
              <a:rPr lang="en-US" sz="2800" smtClean="0">
                <a:sym typeface="Wingdings" pitchFamily="2" charset="2"/>
              </a:rPr>
              <a:t> </a:t>
            </a:r>
            <a:r>
              <a:rPr lang="en-US" sz="2800" smtClean="0">
                <a:sym typeface="Symbol" pitchFamily="18" charset="2"/>
              </a:rPr>
              <a:t></a:t>
            </a:r>
            <a:r>
              <a:rPr lang="en-US" sz="2800" i="1" smtClean="0">
                <a:sym typeface="Symbol" pitchFamily="18" charset="2"/>
              </a:rPr>
              <a:t>k  a </a:t>
            </a:r>
            <a:r>
              <a:rPr lang="en-US" sz="2800" smtClean="0">
                <a:sym typeface="Symbol" pitchFamily="18" charset="2"/>
              </a:rPr>
              <a:t>= </a:t>
            </a:r>
            <a:r>
              <a:rPr lang="en-US" sz="2800" i="1" smtClean="0">
                <a:sym typeface="Symbol" pitchFamily="18" charset="2"/>
              </a:rPr>
              <a:t>a</a:t>
            </a:r>
            <a:r>
              <a:rPr lang="en-US" sz="2800" i="1" smtClean="0">
                <a:latin typeface="Times New Roman" pitchFamily="18" charset="0"/>
                <a:sym typeface="Symbol" pitchFamily="18" charset="2"/>
              </a:rPr>
              <a:t>’</a:t>
            </a:r>
            <a:r>
              <a:rPr lang="en-US" sz="2800" i="1" smtClean="0">
                <a:sym typeface="Symbol" pitchFamily="18" charset="2"/>
              </a:rPr>
              <a:t> </a:t>
            </a:r>
            <a:r>
              <a:rPr lang="en-US" sz="2800" smtClean="0">
                <a:sym typeface="Symbol" pitchFamily="18" charset="2"/>
              </a:rPr>
              <a:t>+</a:t>
            </a:r>
            <a:r>
              <a:rPr lang="en-US" sz="2800" i="1" smtClean="0">
                <a:sym typeface="Symbol" pitchFamily="18" charset="2"/>
              </a:rPr>
              <a:t> kb</a:t>
            </a:r>
            <a:endParaRPr lang="en-US" sz="280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i="1" smtClean="0"/>
              <a:t>Proof</a:t>
            </a:r>
            <a:r>
              <a:rPr lang="en-US" sz="2800" smtClean="0"/>
              <a:t>.  </a:t>
            </a:r>
            <a:r>
              <a:rPr lang="en-US" sz="2800" smtClean="0">
                <a:sym typeface="Wingdings" pitchFamily="2" charset="2"/>
              </a:rPr>
              <a:t> direction: If </a:t>
            </a:r>
            <a:r>
              <a:rPr lang="en-US" sz="2800" i="1" smtClean="0">
                <a:sym typeface="Symbol" pitchFamily="18" charset="2"/>
              </a:rPr>
              <a:t>a </a:t>
            </a:r>
            <a:r>
              <a:rPr lang="en-US" sz="2800" smtClean="0">
                <a:sym typeface="Symbol" pitchFamily="18" charset="2"/>
              </a:rPr>
              <a:t>= </a:t>
            </a:r>
            <a:r>
              <a:rPr lang="en-US" sz="2800" i="1" smtClean="0">
                <a:sym typeface="Symbol" pitchFamily="18" charset="2"/>
              </a:rPr>
              <a:t>a</a:t>
            </a:r>
            <a:r>
              <a:rPr lang="en-US" sz="2800" i="1" smtClean="0">
                <a:latin typeface="Times New Roman" pitchFamily="18" charset="0"/>
                <a:sym typeface="Symbol" pitchFamily="18" charset="2"/>
              </a:rPr>
              <a:t>’</a:t>
            </a:r>
            <a:r>
              <a:rPr lang="en-US" sz="2800" i="1" smtClean="0">
                <a:sym typeface="Symbol" pitchFamily="18" charset="2"/>
              </a:rPr>
              <a:t> </a:t>
            </a:r>
            <a:r>
              <a:rPr lang="en-US" sz="2800" smtClean="0">
                <a:sym typeface="Symbol" pitchFamily="18" charset="2"/>
              </a:rPr>
              <a:t>+</a:t>
            </a:r>
            <a:r>
              <a:rPr lang="en-US" sz="2800" i="1" smtClean="0">
                <a:sym typeface="Symbol" pitchFamily="18" charset="2"/>
              </a:rPr>
              <a:t> kb, </a:t>
            </a:r>
            <a:r>
              <a:rPr lang="en-US" sz="2800" smtClean="0">
                <a:sym typeface="Symbol" pitchFamily="18" charset="2"/>
              </a:rPr>
              <a:t>then (</a:t>
            </a:r>
            <a:r>
              <a:rPr lang="en-US" sz="2800" i="1" smtClean="0">
                <a:sym typeface="Symbol" pitchFamily="18" charset="2"/>
              </a:rPr>
              <a:t>a-a</a:t>
            </a:r>
            <a:r>
              <a:rPr lang="en-US" sz="2800" i="1" smtClean="0">
                <a:latin typeface="Times New Roman" pitchFamily="18" charset="0"/>
                <a:sym typeface="Symbol" pitchFamily="18" charset="2"/>
              </a:rPr>
              <a:t>’</a:t>
            </a:r>
            <a:r>
              <a:rPr lang="en-US" sz="2800" i="1" smtClean="0">
                <a:sym typeface="Symbol" pitchFamily="18" charset="2"/>
              </a:rPr>
              <a:t> </a:t>
            </a:r>
            <a:r>
              <a:rPr lang="en-US" sz="2800" smtClean="0">
                <a:sym typeface="Symbol" pitchFamily="18" charset="2"/>
              </a:rPr>
              <a:t>) = </a:t>
            </a:r>
            <a:r>
              <a:rPr lang="en-US" sz="2800" i="1" smtClean="0">
                <a:sym typeface="Symbol" pitchFamily="18" charset="2"/>
              </a:rPr>
              <a:t>kb </a:t>
            </a:r>
            <a:r>
              <a:rPr lang="en-US" sz="2800" smtClean="0">
                <a:sym typeface="Symbol" pitchFamily="18" charset="2"/>
              </a:rPr>
              <a:t>so that </a:t>
            </a:r>
            <a:r>
              <a:rPr lang="en-US" sz="2800" i="1" smtClean="0">
                <a:sym typeface="Symbol" pitchFamily="18" charset="2"/>
              </a:rPr>
              <a:t>b </a:t>
            </a:r>
            <a:r>
              <a:rPr lang="en-US" sz="2800" smtClean="0">
                <a:sym typeface="Symbol" pitchFamily="18" charset="2"/>
              </a:rPr>
              <a:t>| (</a:t>
            </a:r>
            <a:r>
              <a:rPr lang="en-US" sz="2800" i="1" smtClean="0">
                <a:sym typeface="Symbol" pitchFamily="18" charset="2"/>
              </a:rPr>
              <a:t>a-a</a:t>
            </a:r>
            <a:r>
              <a:rPr lang="en-US" sz="2800" i="1" smtClean="0">
                <a:latin typeface="Times New Roman" pitchFamily="18" charset="0"/>
                <a:sym typeface="Symbol" pitchFamily="18" charset="2"/>
              </a:rPr>
              <a:t>’</a:t>
            </a:r>
            <a:r>
              <a:rPr lang="en-US" sz="2800" smtClean="0">
                <a:sym typeface="Symbol" pitchFamily="18" charset="2"/>
              </a:rPr>
              <a:t> ) which by definition means that </a:t>
            </a:r>
            <a:r>
              <a:rPr lang="en-US" sz="2800" i="1" smtClean="0">
                <a:sym typeface="Symbol" pitchFamily="18" charset="2"/>
              </a:rPr>
              <a:t>a </a:t>
            </a:r>
            <a:r>
              <a:rPr lang="en-US" sz="2800" smtClean="0">
                <a:sym typeface="Symbol" pitchFamily="18" charset="2"/>
              </a:rPr>
              <a:t> </a:t>
            </a:r>
            <a:r>
              <a:rPr lang="en-US" sz="2800" i="1" smtClean="0">
                <a:sym typeface="Symbol" pitchFamily="18" charset="2"/>
              </a:rPr>
              <a:t>a</a:t>
            </a:r>
            <a:r>
              <a:rPr lang="en-US" sz="2800" i="1" smtClean="0">
                <a:latin typeface="Times New Roman" pitchFamily="18" charset="0"/>
                <a:sym typeface="Symbol" pitchFamily="18" charset="2"/>
              </a:rPr>
              <a:t>’</a:t>
            </a:r>
            <a:r>
              <a:rPr lang="en-US" sz="2800" i="1" smtClean="0">
                <a:sym typeface="Symbol" pitchFamily="18" charset="2"/>
              </a:rPr>
              <a:t> </a:t>
            </a:r>
            <a:r>
              <a:rPr lang="en-US" sz="2800" smtClean="0">
                <a:sym typeface="Symbol" pitchFamily="18" charset="2"/>
              </a:rPr>
              <a:t>(mod </a:t>
            </a:r>
            <a:r>
              <a:rPr lang="en-US" sz="2800" i="1" smtClean="0">
                <a:sym typeface="Symbol" pitchFamily="18" charset="2"/>
              </a:rPr>
              <a:t>b</a:t>
            </a:r>
            <a:r>
              <a:rPr lang="en-US" sz="2800" smtClean="0">
                <a:sym typeface="Symbol" pitchFamily="18" charset="2"/>
              </a:rPr>
              <a:t>) </a:t>
            </a:r>
            <a:endParaRPr lang="en-US" sz="280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smtClean="0">
                <a:sym typeface="Wingdings" pitchFamily="2" charset="2"/>
              </a:rPr>
              <a:t> direction:  If </a:t>
            </a:r>
            <a:r>
              <a:rPr lang="en-US" sz="2800" i="1" smtClean="0">
                <a:sym typeface="Symbol" pitchFamily="18" charset="2"/>
              </a:rPr>
              <a:t>a </a:t>
            </a:r>
            <a:r>
              <a:rPr lang="en-US" sz="2800" smtClean="0">
                <a:sym typeface="Symbol" pitchFamily="18" charset="2"/>
              </a:rPr>
              <a:t> </a:t>
            </a:r>
            <a:r>
              <a:rPr lang="en-US" sz="2800" i="1" smtClean="0">
                <a:sym typeface="Symbol" pitchFamily="18" charset="2"/>
              </a:rPr>
              <a:t>a</a:t>
            </a:r>
            <a:r>
              <a:rPr lang="en-US" sz="2800" i="1" smtClean="0">
                <a:latin typeface="Times New Roman" pitchFamily="18" charset="0"/>
                <a:sym typeface="Symbol" pitchFamily="18" charset="2"/>
              </a:rPr>
              <a:t>’</a:t>
            </a:r>
            <a:r>
              <a:rPr lang="en-US" sz="2800" i="1" smtClean="0">
                <a:sym typeface="Symbol" pitchFamily="18" charset="2"/>
              </a:rPr>
              <a:t> </a:t>
            </a:r>
            <a:r>
              <a:rPr lang="en-US" sz="2800" smtClean="0">
                <a:sym typeface="Symbol" pitchFamily="18" charset="2"/>
              </a:rPr>
              <a:t>(mod </a:t>
            </a:r>
            <a:r>
              <a:rPr lang="en-US" sz="2800" i="1" smtClean="0">
                <a:sym typeface="Symbol" pitchFamily="18" charset="2"/>
              </a:rPr>
              <a:t>b</a:t>
            </a:r>
            <a:r>
              <a:rPr lang="en-US" sz="2800" smtClean="0">
                <a:sym typeface="Symbol" pitchFamily="18" charset="2"/>
              </a:rPr>
              <a:t>), by definition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i="1" smtClean="0">
                <a:sym typeface="Symbol" pitchFamily="18" charset="2"/>
              </a:rPr>
              <a:t>b </a:t>
            </a:r>
            <a:r>
              <a:rPr lang="en-US" sz="2800" smtClean="0">
                <a:sym typeface="Symbol" pitchFamily="18" charset="2"/>
              </a:rPr>
              <a:t>| (</a:t>
            </a:r>
            <a:r>
              <a:rPr lang="en-US" sz="2800" i="1" smtClean="0">
                <a:sym typeface="Symbol" pitchFamily="18" charset="2"/>
              </a:rPr>
              <a:t>a-a</a:t>
            </a:r>
            <a:r>
              <a:rPr lang="en-US" sz="2800" i="1" smtClean="0">
                <a:latin typeface="Times New Roman" pitchFamily="18" charset="0"/>
                <a:sym typeface="Symbol" pitchFamily="18" charset="2"/>
              </a:rPr>
              <a:t>’</a:t>
            </a:r>
            <a:r>
              <a:rPr lang="en-US" sz="2800" smtClean="0">
                <a:sym typeface="Symbol" pitchFamily="18" charset="2"/>
              </a:rPr>
              <a:t> )  so for some </a:t>
            </a:r>
            <a:r>
              <a:rPr lang="en-US" sz="2800" i="1" smtClean="0">
                <a:sym typeface="Symbol" pitchFamily="18" charset="2"/>
              </a:rPr>
              <a:t>k</a:t>
            </a:r>
            <a:r>
              <a:rPr lang="en-US" sz="2800" smtClean="0">
                <a:sym typeface="Symbol" pitchFamily="18" charset="2"/>
              </a:rPr>
              <a:t>  we have (</a:t>
            </a:r>
            <a:r>
              <a:rPr lang="en-US" sz="2800" i="1" smtClean="0">
                <a:sym typeface="Symbol" pitchFamily="18" charset="2"/>
              </a:rPr>
              <a:t>a-a</a:t>
            </a:r>
            <a:r>
              <a:rPr lang="en-US" sz="2800" i="1" smtClean="0">
                <a:latin typeface="Times New Roman" pitchFamily="18" charset="0"/>
                <a:sym typeface="Symbol" pitchFamily="18" charset="2"/>
              </a:rPr>
              <a:t>’</a:t>
            </a:r>
            <a:r>
              <a:rPr lang="en-US" sz="2800" i="1" smtClean="0">
                <a:sym typeface="Symbol" pitchFamily="18" charset="2"/>
              </a:rPr>
              <a:t> </a:t>
            </a:r>
            <a:r>
              <a:rPr lang="en-US" sz="2800" smtClean="0">
                <a:sym typeface="Symbol" pitchFamily="18" charset="2"/>
              </a:rPr>
              <a:t>) = </a:t>
            </a:r>
            <a:r>
              <a:rPr lang="en-US" sz="2800" i="1" smtClean="0">
                <a:sym typeface="Symbol" pitchFamily="18" charset="2"/>
              </a:rPr>
              <a:t>kb</a:t>
            </a:r>
            <a:r>
              <a:rPr lang="en-US" sz="2800" smtClean="0">
                <a:sym typeface="Symbol" pitchFamily="18" charset="2"/>
              </a:rPr>
              <a:t> which becomes </a:t>
            </a:r>
            <a:r>
              <a:rPr lang="en-US" sz="2800" i="1" smtClean="0">
                <a:sym typeface="Symbol" pitchFamily="18" charset="2"/>
              </a:rPr>
              <a:t>a </a:t>
            </a:r>
            <a:r>
              <a:rPr lang="en-US" sz="2800" smtClean="0">
                <a:sym typeface="Symbol" pitchFamily="18" charset="2"/>
              </a:rPr>
              <a:t>= </a:t>
            </a:r>
            <a:r>
              <a:rPr lang="en-US" sz="2800" i="1" smtClean="0">
                <a:sym typeface="Symbol" pitchFamily="18" charset="2"/>
              </a:rPr>
              <a:t>a</a:t>
            </a:r>
            <a:r>
              <a:rPr lang="en-US" sz="2800" i="1" smtClean="0">
                <a:latin typeface="Times New Roman" pitchFamily="18" charset="0"/>
                <a:sym typeface="Symbol" pitchFamily="18" charset="2"/>
              </a:rPr>
              <a:t>’</a:t>
            </a:r>
            <a:r>
              <a:rPr lang="en-US" sz="2800" i="1" smtClean="0">
                <a:sym typeface="Symbol" pitchFamily="18" charset="2"/>
              </a:rPr>
              <a:t> </a:t>
            </a:r>
            <a:r>
              <a:rPr lang="en-US" sz="2800" smtClean="0">
                <a:sym typeface="Symbol" pitchFamily="18" charset="2"/>
              </a:rPr>
              <a:t>+</a:t>
            </a:r>
            <a:r>
              <a:rPr lang="en-US" sz="2800" i="1" smtClean="0">
                <a:sym typeface="Symbol" pitchFamily="18" charset="2"/>
              </a:rPr>
              <a:t> kb</a:t>
            </a:r>
            <a:r>
              <a:rPr lang="en-US" sz="2800" smtClean="0"/>
              <a:t>		     </a:t>
            </a:r>
            <a:r>
              <a:rPr lang="en-US" sz="2800" smtClean="0">
                <a:latin typeface="Times New Roman" pitchFamily="18" charset="0"/>
              </a:rPr>
              <a:t></a:t>
            </a:r>
            <a:endParaRPr lang="en-US" sz="2800" smtClean="0">
              <a:sym typeface="Symbol" pitchFamily="18" charset="2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smtClean="0"/>
              <a:t>This is a handy little theorem as we</a:t>
            </a:r>
            <a:r>
              <a:rPr lang="en-US" sz="2800" smtClean="0">
                <a:latin typeface="Times New Roman" pitchFamily="18" charset="0"/>
              </a:rPr>
              <a:t>’</a:t>
            </a:r>
            <a:r>
              <a:rPr lang="en-US" sz="2800" smtClean="0"/>
              <a:t>ll see next:</a:t>
            </a:r>
          </a:p>
        </p:txBody>
      </p:sp>
    </p:spTree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>
                <a:cs typeface="Times New Roman" pitchFamily="18" charset="0"/>
              </a:rPr>
              <a:t>L9</a:t>
            </a:r>
          </a:p>
        </p:txBody>
      </p:sp>
      <p:sp>
        <p:nvSpPr>
          <p:cNvPr id="5632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20EC00A-C762-4FCF-9D33-BFE558272E6F}" type="slidenum">
              <a:rPr lang="en-US">
                <a:cs typeface="Times New Roman" pitchFamily="18" charset="0"/>
              </a:rPr>
              <a:pPr/>
              <a:t>101</a:t>
            </a:fld>
            <a:endParaRPr lang="en-US">
              <a:cs typeface="Times New Roman" pitchFamily="18" charset="0"/>
            </a:endParaRPr>
          </a:p>
        </p:txBody>
      </p:sp>
      <p:sp>
        <p:nvSpPr>
          <p:cNvPr id="563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mtClean="0"/>
              <a:t>Proving Modular Identities</a:t>
            </a:r>
          </a:p>
        </p:txBody>
      </p:sp>
      <p:sp>
        <p:nvSpPr>
          <p:cNvPr id="5632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609600" y="1524000"/>
            <a:ext cx="77724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dirty="0" smtClean="0"/>
              <a:t>Prove the identity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i="1" dirty="0" smtClean="0">
                <a:sym typeface="Symbol" pitchFamily="18" charset="2"/>
              </a:rPr>
              <a:t>a </a:t>
            </a:r>
            <a:r>
              <a:rPr lang="en-US" sz="2800" dirty="0" smtClean="0">
                <a:sym typeface="Symbol" pitchFamily="18" charset="2"/>
              </a:rPr>
              <a:t> </a:t>
            </a:r>
            <a:r>
              <a:rPr lang="en-US" sz="2800" i="1" dirty="0" smtClean="0">
                <a:sym typeface="Symbol" pitchFamily="18" charset="2"/>
              </a:rPr>
              <a:t>a</a:t>
            </a:r>
            <a:r>
              <a:rPr lang="en-US" sz="2800" i="1" dirty="0" smtClean="0">
                <a:latin typeface="Times New Roman" pitchFamily="18" charset="0"/>
                <a:sym typeface="Symbol" pitchFamily="18" charset="2"/>
              </a:rPr>
              <a:t>’</a:t>
            </a:r>
            <a:r>
              <a:rPr lang="en-US" sz="2800" i="1" dirty="0" smtClean="0">
                <a:sym typeface="Symbol" pitchFamily="18" charset="2"/>
              </a:rPr>
              <a:t> </a:t>
            </a:r>
            <a:r>
              <a:rPr lang="en-US" sz="2800" dirty="0" smtClean="0">
                <a:sym typeface="Symbol" pitchFamily="18" charset="2"/>
              </a:rPr>
              <a:t>(mod </a:t>
            </a:r>
            <a:r>
              <a:rPr lang="en-US" sz="2800" i="1" dirty="0" smtClean="0">
                <a:sym typeface="Symbol" pitchFamily="18" charset="2"/>
              </a:rPr>
              <a:t>b</a:t>
            </a:r>
            <a:r>
              <a:rPr lang="en-US" sz="2800" dirty="0" smtClean="0">
                <a:sym typeface="Symbol" pitchFamily="18" charset="2"/>
              </a:rPr>
              <a:t>) </a:t>
            </a:r>
            <a:r>
              <a:rPr lang="en-US" sz="3600" b="1" dirty="0" smtClean="0">
                <a:sym typeface="Symbol" pitchFamily="18" charset="2"/>
              </a:rPr>
              <a:t></a:t>
            </a:r>
            <a:r>
              <a:rPr lang="en-US" sz="3600" dirty="0" smtClean="0">
                <a:sym typeface="Symbol" pitchFamily="18" charset="2"/>
              </a:rPr>
              <a:t> </a:t>
            </a:r>
            <a:r>
              <a:rPr lang="en-US" sz="2800" i="1" dirty="0" smtClean="0">
                <a:sym typeface="Symbol" pitchFamily="18" charset="2"/>
              </a:rPr>
              <a:t>c </a:t>
            </a:r>
            <a:r>
              <a:rPr lang="en-US" sz="2800" dirty="0" smtClean="0">
                <a:sym typeface="Symbol" pitchFamily="18" charset="2"/>
              </a:rPr>
              <a:t> </a:t>
            </a:r>
            <a:r>
              <a:rPr lang="en-US" sz="2800" i="1" dirty="0" smtClean="0">
                <a:sym typeface="Symbol" pitchFamily="18" charset="2"/>
              </a:rPr>
              <a:t>c</a:t>
            </a:r>
            <a:r>
              <a:rPr lang="en-US" sz="2800" i="1" dirty="0" smtClean="0">
                <a:latin typeface="Times New Roman" pitchFamily="18" charset="0"/>
                <a:sym typeface="Symbol" pitchFamily="18" charset="2"/>
              </a:rPr>
              <a:t>’</a:t>
            </a:r>
            <a:r>
              <a:rPr lang="en-US" sz="2800" i="1" dirty="0" smtClean="0">
                <a:sym typeface="Symbol" pitchFamily="18" charset="2"/>
              </a:rPr>
              <a:t> </a:t>
            </a:r>
            <a:r>
              <a:rPr lang="en-US" sz="2800" dirty="0" smtClean="0">
                <a:sym typeface="Symbol" pitchFamily="18" charset="2"/>
              </a:rPr>
              <a:t>(mod </a:t>
            </a:r>
            <a:r>
              <a:rPr lang="en-US" sz="2800" i="1" dirty="0" smtClean="0">
                <a:sym typeface="Symbol" pitchFamily="18" charset="2"/>
              </a:rPr>
              <a:t>b</a:t>
            </a:r>
            <a:r>
              <a:rPr lang="en-US" sz="2800" dirty="0" smtClean="0">
                <a:sym typeface="Symbol" pitchFamily="18" charset="2"/>
              </a:rPr>
              <a:t>)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dirty="0" smtClean="0">
                <a:sym typeface="Symbol" pitchFamily="18" charset="2"/>
              </a:rPr>
              <a:t>					---</a:t>
            </a:r>
            <a:r>
              <a:rPr lang="en-US" sz="2800" dirty="0" smtClean="0">
                <a:sym typeface="Wingdings" pitchFamily="2" charset="2"/>
              </a:rPr>
              <a:t> </a:t>
            </a:r>
            <a:r>
              <a:rPr lang="en-US" sz="2800" i="1" dirty="0" smtClean="0">
                <a:sym typeface="Symbol" pitchFamily="18" charset="2"/>
              </a:rPr>
              <a:t>ac </a:t>
            </a:r>
            <a:r>
              <a:rPr lang="en-US" sz="2800" dirty="0" smtClean="0">
                <a:sym typeface="Symbol" pitchFamily="18" charset="2"/>
              </a:rPr>
              <a:t> </a:t>
            </a:r>
            <a:r>
              <a:rPr lang="en-US" sz="2800" i="1" dirty="0" smtClean="0">
                <a:sym typeface="Symbol" pitchFamily="18" charset="2"/>
              </a:rPr>
              <a:t>a</a:t>
            </a:r>
            <a:r>
              <a:rPr lang="en-US" sz="2800" i="1" dirty="0" smtClean="0">
                <a:latin typeface="Times New Roman" pitchFamily="18" charset="0"/>
                <a:sym typeface="Symbol" pitchFamily="18" charset="2"/>
              </a:rPr>
              <a:t>’</a:t>
            </a:r>
            <a:r>
              <a:rPr lang="en-US" sz="2800" i="1" dirty="0" smtClean="0">
                <a:sym typeface="Symbol" pitchFamily="18" charset="2"/>
              </a:rPr>
              <a:t> c</a:t>
            </a:r>
            <a:r>
              <a:rPr lang="en-US" sz="2800" i="1" dirty="0" smtClean="0">
                <a:latin typeface="Times New Roman" pitchFamily="18" charset="0"/>
                <a:sym typeface="Symbol" pitchFamily="18" charset="2"/>
              </a:rPr>
              <a:t>’</a:t>
            </a:r>
            <a:r>
              <a:rPr lang="en-US" sz="2800" i="1" dirty="0" smtClean="0">
                <a:sym typeface="Symbol" pitchFamily="18" charset="2"/>
              </a:rPr>
              <a:t> </a:t>
            </a:r>
            <a:r>
              <a:rPr lang="en-US" sz="2800" dirty="0" smtClean="0">
                <a:sym typeface="Symbol" pitchFamily="18" charset="2"/>
              </a:rPr>
              <a:t>(mod </a:t>
            </a:r>
            <a:r>
              <a:rPr lang="en-US" sz="2800" i="1" dirty="0" smtClean="0">
                <a:sym typeface="Symbol" pitchFamily="18" charset="2"/>
              </a:rPr>
              <a:t>b</a:t>
            </a:r>
            <a:r>
              <a:rPr lang="en-US" sz="2800" dirty="0" smtClean="0">
                <a:sym typeface="Symbol" pitchFamily="18" charset="2"/>
              </a:rPr>
              <a:t>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i="1" dirty="0" smtClean="0">
                <a:sym typeface="Symbol" pitchFamily="18" charset="2"/>
              </a:rPr>
              <a:t>Proof</a:t>
            </a:r>
            <a:r>
              <a:rPr lang="en-US" sz="2800" dirty="0" smtClean="0">
                <a:sym typeface="Symbol" pitchFamily="18" charset="2"/>
              </a:rPr>
              <a:t>.  By the previous, we can assume that there are </a:t>
            </a:r>
            <a:r>
              <a:rPr lang="en-US" sz="2800" i="1" dirty="0" smtClean="0">
                <a:sym typeface="Symbol" pitchFamily="18" charset="2"/>
              </a:rPr>
              <a:t>k </a:t>
            </a:r>
            <a:r>
              <a:rPr lang="en-US" sz="2800" dirty="0" smtClean="0">
                <a:sym typeface="Symbol" pitchFamily="18" charset="2"/>
              </a:rPr>
              <a:t>and </a:t>
            </a:r>
            <a:r>
              <a:rPr lang="en-US" sz="2800" i="1" dirty="0" smtClean="0">
                <a:sym typeface="Symbol" pitchFamily="18" charset="2"/>
              </a:rPr>
              <a:t>l  </a:t>
            </a:r>
            <a:r>
              <a:rPr lang="en-US" sz="2800" dirty="0" smtClean="0">
                <a:sym typeface="Symbol" pitchFamily="18" charset="2"/>
              </a:rPr>
              <a:t>such that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dirty="0" smtClean="0">
                <a:sym typeface="Symbol" pitchFamily="18" charset="2"/>
              </a:rPr>
              <a:t>	</a:t>
            </a:r>
            <a:r>
              <a:rPr lang="en-US" sz="2800" i="1" dirty="0" smtClean="0">
                <a:sym typeface="Symbol" pitchFamily="18" charset="2"/>
              </a:rPr>
              <a:t>a </a:t>
            </a:r>
            <a:r>
              <a:rPr lang="en-US" sz="2800" dirty="0" smtClean="0">
                <a:sym typeface="Symbol" pitchFamily="18" charset="2"/>
              </a:rPr>
              <a:t>= </a:t>
            </a:r>
            <a:r>
              <a:rPr lang="en-US" sz="2800" i="1" dirty="0" smtClean="0">
                <a:sym typeface="Symbol" pitchFamily="18" charset="2"/>
              </a:rPr>
              <a:t>a</a:t>
            </a:r>
            <a:r>
              <a:rPr lang="en-US" sz="2800" i="1" dirty="0" smtClean="0">
                <a:latin typeface="Times New Roman" pitchFamily="18" charset="0"/>
                <a:sym typeface="Symbol" pitchFamily="18" charset="2"/>
              </a:rPr>
              <a:t>’</a:t>
            </a:r>
            <a:r>
              <a:rPr lang="en-US" sz="2800" i="1" dirty="0" smtClean="0">
                <a:sym typeface="Symbol" pitchFamily="18" charset="2"/>
              </a:rPr>
              <a:t> </a:t>
            </a:r>
            <a:r>
              <a:rPr lang="en-US" sz="2800" dirty="0" smtClean="0">
                <a:sym typeface="Symbol" pitchFamily="18" charset="2"/>
              </a:rPr>
              <a:t>+ </a:t>
            </a:r>
            <a:r>
              <a:rPr lang="en-US" sz="2800" i="1" dirty="0" err="1" smtClean="0">
                <a:sym typeface="Symbol" pitchFamily="18" charset="2"/>
              </a:rPr>
              <a:t>bk</a:t>
            </a:r>
            <a:r>
              <a:rPr lang="en-US" sz="2800" i="1" dirty="0" smtClean="0">
                <a:sym typeface="Symbol" pitchFamily="18" charset="2"/>
              </a:rPr>
              <a:t>  </a:t>
            </a:r>
            <a:r>
              <a:rPr lang="en-US" sz="2800" dirty="0" smtClean="0">
                <a:sym typeface="Symbol" pitchFamily="18" charset="2"/>
              </a:rPr>
              <a:t>and 	</a:t>
            </a:r>
            <a:r>
              <a:rPr lang="en-US" sz="2800" i="1" dirty="0" smtClean="0">
                <a:sym typeface="Symbol" pitchFamily="18" charset="2"/>
              </a:rPr>
              <a:t>c </a:t>
            </a:r>
            <a:r>
              <a:rPr lang="en-US" sz="2800" dirty="0" smtClean="0">
                <a:sym typeface="Symbol" pitchFamily="18" charset="2"/>
              </a:rPr>
              <a:t>= </a:t>
            </a:r>
            <a:r>
              <a:rPr lang="en-US" sz="2800" i="1" dirty="0" smtClean="0">
                <a:sym typeface="Symbol" pitchFamily="18" charset="2"/>
              </a:rPr>
              <a:t>c</a:t>
            </a:r>
            <a:r>
              <a:rPr lang="en-US" sz="2800" i="1" dirty="0" smtClean="0">
                <a:latin typeface="Times New Roman" pitchFamily="18" charset="0"/>
                <a:sym typeface="Symbol" pitchFamily="18" charset="2"/>
              </a:rPr>
              <a:t>’</a:t>
            </a:r>
            <a:r>
              <a:rPr lang="en-US" sz="2800" i="1" dirty="0" smtClean="0">
                <a:sym typeface="Symbol" pitchFamily="18" charset="2"/>
              </a:rPr>
              <a:t> </a:t>
            </a:r>
            <a:r>
              <a:rPr lang="en-US" sz="2800" dirty="0" smtClean="0">
                <a:sym typeface="Symbol" pitchFamily="18" charset="2"/>
              </a:rPr>
              <a:t>+ </a:t>
            </a:r>
            <a:r>
              <a:rPr lang="en-US" sz="2800" i="1" dirty="0" err="1" smtClean="0">
                <a:sym typeface="Symbol" pitchFamily="18" charset="2"/>
              </a:rPr>
              <a:t>bl</a:t>
            </a:r>
            <a:r>
              <a:rPr lang="en-US" sz="2800" i="1" dirty="0" smtClean="0">
                <a:sym typeface="Symbol" pitchFamily="18" charset="2"/>
              </a:rPr>
              <a:t>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dirty="0" smtClean="0">
                <a:sym typeface="Symbol" pitchFamily="18" charset="2"/>
              </a:rPr>
              <a:t>Thus </a:t>
            </a:r>
            <a:r>
              <a:rPr lang="en-US" sz="2800" i="1" dirty="0" smtClean="0">
                <a:sym typeface="Symbol" pitchFamily="18" charset="2"/>
              </a:rPr>
              <a:t>ac </a:t>
            </a:r>
            <a:r>
              <a:rPr lang="en-US" sz="2800" dirty="0" smtClean="0">
                <a:sym typeface="Symbol" pitchFamily="18" charset="2"/>
              </a:rPr>
              <a:t>= (</a:t>
            </a:r>
            <a:r>
              <a:rPr lang="en-US" sz="2800" i="1" dirty="0" smtClean="0">
                <a:sym typeface="Symbol" pitchFamily="18" charset="2"/>
              </a:rPr>
              <a:t>a</a:t>
            </a:r>
            <a:r>
              <a:rPr lang="en-US" sz="2800" i="1" dirty="0" smtClean="0">
                <a:latin typeface="Times New Roman" pitchFamily="18" charset="0"/>
                <a:sym typeface="Symbol" pitchFamily="18" charset="2"/>
              </a:rPr>
              <a:t>’</a:t>
            </a:r>
            <a:r>
              <a:rPr lang="en-US" sz="2800" i="1" dirty="0" smtClean="0">
                <a:sym typeface="Symbol" pitchFamily="18" charset="2"/>
              </a:rPr>
              <a:t> </a:t>
            </a:r>
            <a:r>
              <a:rPr lang="en-US" sz="2800" dirty="0" smtClean="0">
                <a:sym typeface="Symbol" pitchFamily="18" charset="2"/>
              </a:rPr>
              <a:t>+ </a:t>
            </a:r>
            <a:r>
              <a:rPr lang="en-US" sz="2800" i="1" dirty="0" err="1" smtClean="0">
                <a:sym typeface="Symbol" pitchFamily="18" charset="2"/>
              </a:rPr>
              <a:t>bk</a:t>
            </a:r>
            <a:r>
              <a:rPr lang="en-US" sz="2800" dirty="0" smtClean="0">
                <a:sym typeface="Symbol" pitchFamily="18" charset="2"/>
              </a:rPr>
              <a:t>)(</a:t>
            </a:r>
            <a:r>
              <a:rPr lang="en-US" sz="2800" i="1" dirty="0" smtClean="0">
                <a:sym typeface="Symbol" pitchFamily="18" charset="2"/>
              </a:rPr>
              <a:t>c</a:t>
            </a:r>
            <a:r>
              <a:rPr lang="en-US" sz="2800" i="1" dirty="0" smtClean="0">
                <a:latin typeface="Times New Roman" pitchFamily="18" charset="0"/>
                <a:sym typeface="Symbol" pitchFamily="18" charset="2"/>
              </a:rPr>
              <a:t>’</a:t>
            </a:r>
            <a:r>
              <a:rPr lang="en-US" sz="2800" i="1" dirty="0" smtClean="0">
                <a:sym typeface="Symbol" pitchFamily="18" charset="2"/>
              </a:rPr>
              <a:t> </a:t>
            </a:r>
            <a:r>
              <a:rPr lang="en-US" sz="2800" dirty="0" smtClean="0">
                <a:sym typeface="Symbol" pitchFamily="18" charset="2"/>
              </a:rPr>
              <a:t>+ </a:t>
            </a:r>
            <a:r>
              <a:rPr lang="en-US" sz="2800" i="1" dirty="0" err="1" smtClean="0">
                <a:sym typeface="Symbol" pitchFamily="18" charset="2"/>
              </a:rPr>
              <a:t>bl</a:t>
            </a:r>
            <a:r>
              <a:rPr lang="en-US" sz="2800" i="1" dirty="0" smtClean="0">
                <a:sym typeface="Symbol" pitchFamily="18" charset="2"/>
              </a:rPr>
              <a:t> </a:t>
            </a:r>
            <a:r>
              <a:rPr lang="en-US" sz="2800" dirty="0" smtClean="0">
                <a:sym typeface="Symbol" pitchFamily="18" charset="2"/>
              </a:rPr>
              <a:t>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dirty="0" smtClean="0">
                <a:sym typeface="Symbol" pitchFamily="18" charset="2"/>
              </a:rPr>
              <a:t>= </a:t>
            </a:r>
            <a:r>
              <a:rPr lang="en-US" sz="2800" i="1" dirty="0" err="1" smtClean="0">
                <a:sym typeface="Symbol" pitchFamily="18" charset="2"/>
              </a:rPr>
              <a:t>a</a:t>
            </a:r>
            <a:r>
              <a:rPr lang="en-US" sz="2800" i="1" dirty="0" err="1" smtClean="0">
                <a:latin typeface="Times New Roman" pitchFamily="18" charset="0"/>
                <a:sym typeface="Symbol" pitchFamily="18" charset="2"/>
              </a:rPr>
              <a:t>’</a:t>
            </a:r>
            <a:r>
              <a:rPr lang="en-US" sz="2800" i="1" dirty="0" err="1" smtClean="0">
                <a:sym typeface="Symbol" pitchFamily="18" charset="2"/>
              </a:rPr>
              <a:t>c</a:t>
            </a:r>
            <a:r>
              <a:rPr lang="en-US" sz="2800" i="1" dirty="0" smtClean="0">
                <a:latin typeface="Times New Roman" pitchFamily="18" charset="0"/>
                <a:sym typeface="Symbol" pitchFamily="18" charset="2"/>
              </a:rPr>
              <a:t>’</a:t>
            </a:r>
            <a:r>
              <a:rPr lang="en-US" sz="2800" i="1" dirty="0" smtClean="0">
                <a:sym typeface="Symbol" pitchFamily="18" charset="2"/>
              </a:rPr>
              <a:t> </a:t>
            </a:r>
            <a:r>
              <a:rPr lang="en-US" sz="2800" dirty="0" smtClean="0">
                <a:sym typeface="Symbol" pitchFamily="18" charset="2"/>
              </a:rPr>
              <a:t>+</a:t>
            </a:r>
            <a:r>
              <a:rPr lang="en-US" sz="2800" i="1" dirty="0" smtClean="0">
                <a:sym typeface="Symbol" pitchFamily="18" charset="2"/>
              </a:rPr>
              <a:t>b</a:t>
            </a:r>
            <a:r>
              <a:rPr lang="en-US" sz="2800" dirty="0" smtClean="0">
                <a:sym typeface="Symbol" pitchFamily="18" charset="2"/>
              </a:rPr>
              <a:t>(</a:t>
            </a:r>
            <a:r>
              <a:rPr lang="en-US" sz="2800" i="1" dirty="0" err="1" smtClean="0">
                <a:sym typeface="Symbol" pitchFamily="18" charset="2"/>
              </a:rPr>
              <a:t>kc</a:t>
            </a:r>
            <a:r>
              <a:rPr lang="en-US" sz="2800" i="1" dirty="0" err="1" smtClean="0">
                <a:latin typeface="Times New Roman" pitchFamily="18" charset="0"/>
                <a:sym typeface="Symbol" pitchFamily="18" charset="2"/>
              </a:rPr>
              <a:t>’</a:t>
            </a:r>
            <a:r>
              <a:rPr lang="en-US" sz="2800" dirty="0" err="1" smtClean="0">
                <a:sym typeface="Symbol" pitchFamily="18" charset="2"/>
              </a:rPr>
              <a:t>+</a:t>
            </a:r>
            <a:r>
              <a:rPr lang="en-US" sz="2800" i="1" dirty="0" err="1" smtClean="0">
                <a:sym typeface="Symbol" pitchFamily="18" charset="2"/>
              </a:rPr>
              <a:t>la</a:t>
            </a:r>
            <a:r>
              <a:rPr lang="en-US" sz="2800" i="1" dirty="0" err="1" smtClean="0">
                <a:latin typeface="Times New Roman" pitchFamily="18" charset="0"/>
                <a:sym typeface="Symbol" pitchFamily="18" charset="2"/>
              </a:rPr>
              <a:t>’</a:t>
            </a:r>
            <a:r>
              <a:rPr lang="en-US" sz="2800" dirty="0" err="1" smtClean="0">
                <a:sym typeface="Symbol" pitchFamily="18" charset="2"/>
              </a:rPr>
              <a:t>+</a:t>
            </a:r>
            <a:r>
              <a:rPr lang="en-US" sz="2800" i="1" dirty="0" err="1" smtClean="0">
                <a:sym typeface="Symbol" pitchFamily="18" charset="2"/>
              </a:rPr>
              <a:t>bkl</a:t>
            </a:r>
            <a:r>
              <a:rPr lang="en-US" sz="2800" dirty="0" smtClean="0">
                <a:sym typeface="Symbol" pitchFamily="18" charset="2"/>
              </a:rPr>
              <a:t>).  Therefore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dirty="0" smtClean="0">
                <a:sym typeface="Symbol" pitchFamily="18" charset="2"/>
              </a:rPr>
              <a:t>(</a:t>
            </a:r>
            <a:r>
              <a:rPr lang="en-US" sz="2800" i="1" dirty="0" smtClean="0">
                <a:sym typeface="Symbol" pitchFamily="18" charset="2"/>
              </a:rPr>
              <a:t>ac-</a:t>
            </a:r>
            <a:r>
              <a:rPr lang="en-US" sz="2800" i="1" dirty="0" err="1" smtClean="0">
                <a:sym typeface="Symbol" pitchFamily="18" charset="2"/>
              </a:rPr>
              <a:t>a</a:t>
            </a:r>
            <a:r>
              <a:rPr lang="en-US" sz="2800" i="1" dirty="0" err="1" smtClean="0">
                <a:latin typeface="Times New Roman" pitchFamily="18" charset="0"/>
                <a:sym typeface="Symbol" pitchFamily="18" charset="2"/>
              </a:rPr>
              <a:t>’</a:t>
            </a:r>
            <a:r>
              <a:rPr lang="en-US" sz="2800" i="1" dirty="0" err="1" smtClean="0">
                <a:sym typeface="Symbol" pitchFamily="18" charset="2"/>
              </a:rPr>
              <a:t>c</a:t>
            </a:r>
            <a:r>
              <a:rPr lang="en-US" sz="2800" i="1" dirty="0" smtClean="0">
                <a:latin typeface="Times New Roman" pitchFamily="18" charset="0"/>
                <a:sym typeface="Symbol" pitchFamily="18" charset="2"/>
              </a:rPr>
              <a:t>’</a:t>
            </a:r>
            <a:r>
              <a:rPr lang="en-US" sz="2800" i="1" dirty="0" smtClean="0">
                <a:sym typeface="Symbol" pitchFamily="18" charset="2"/>
              </a:rPr>
              <a:t> </a:t>
            </a:r>
            <a:r>
              <a:rPr lang="en-US" sz="2800" dirty="0" smtClean="0">
                <a:sym typeface="Symbol" pitchFamily="18" charset="2"/>
              </a:rPr>
              <a:t>) = </a:t>
            </a:r>
            <a:r>
              <a:rPr lang="en-US" sz="2800" i="1" dirty="0" smtClean="0">
                <a:sym typeface="Symbol" pitchFamily="18" charset="2"/>
              </a:rPr>
              <a:t>b</a:t>
            </a:r>
            <a:r>
              <a:rPr lang="en-US" sz="2800" dirty="0" smtClean="0">
                <a:sym typeface="Symbol" pitchFamily="18" charset="2"/>
              </a:rPr>
              <a:t>(</a:t>
            </a:r>
            <a:r>
              <a:rPr lang="en-US" sz="2800" i="1" dirty="0" err="1" smtClean="0">
                <a:sym typeface="Symbol" pitchFamily="18" charset="2"/>
              </a:rPr>
              <a:t>kc</a:t>
            </a:r>
            <a:r>
              <a:rPr lang="en-US" sz="2800" i="1" dirty="0" err="1" smtClean="0">
                <a:latin typeface="Times New Roman" pitchFamily="18" charset="0"/>
                <a:sym typeface="Symbol" pitchFamily="18" charset="2"/>
              </a:rPr>
              <a:t>’</a:t>
            </a:r>
            <a:r>
              <a:rPr lang="en-US" sz="2800" dirty="0" err="1" smtClean="0">
                <a:sym typeface="Symbol" pitchFamily="18" charset="2"/>
              </a:rPr>
              <a:t>+</a:t>
            </a:r>
            <a:r>
              <a:rPr lang="en-US" sz="2800" i="1" dirty="0" err="1" smtClean="0">
                <a:sym typeface="Symbol" pitchFamily="18" charset="2"/>
              </a:rPr>
              <a:t>la</a:t>
            </a:r>
            <a:r>
              <a:rPr lang="en-US" sz="2800" i="1" dirty="0" err="1" smtClean="0">
                <a:latin typeface="Times New Roman" pitchFamily="18" charset="0"/>
                <a:sym typeface="Symbol" pitchFamily="18" charset="2"/>
              </a:rPr>
              <a:t>’</a:t>
            </a:r>
            <a:r>
              <a:rPr lang="en-US" sz="2800" dirty="0" err="1" smtClean="0">
                <a:sym typeface="Symbol" pitchFamily="18" charset="2"/>
              </a:rPr>
              <a:t>+</a:t>
            </a:r>
            <a:r>
              <a:rPr lang="en-US" sz="2800" i="1" dirty="0" err="1" smtClean="0">
                <a:sym typeface="Symbol" pitchFamily="18" charset="2"/>
              </a:rPr>
              <a:t>bkl</a:t>
            </a:r>
            <a:r>
              <a:rPr lang="en-US" sz="2800" dirty="0" smtClean="0">
                <a:sym typeface="Symbol" pitchFamily="18" charset="2"/>
              </a:rPr>
              <a:t>) is divisible by </a:t>
            </a:r>
            <a:r>
              <a:rPr lang="en-US" sz="2800" i="1" dirty="0" smtClean="0">
                <a:sym typeface="Symbol" pitchFamily="18" charset="2"/>
              </a:rPr>
              <a:t>b </a:t>
            </a:r>
            <a:r>
              <a:rPr lang="en-US" sz="2800" dirty="0" smtClean="0">
                <a:sym typeface="Symbol" pitchFamily="18" charset="2"/>
              </a:rPr>
              <a:t>and hence by definition, </a:t>
            </a:r>
            <a:r>
              <a:rPr lang="en-US" sz="2800" i="1" dirty="0" smtClean="0">
                <a:sym typeface="Symbol" pitchFamily="18" charset="2"/>
              </a:rPr>
              <a:t>ac </a:t>
            </a:r>
            <a:r>
              <a:rPr lang="en-US" sz="2800" dirty="0" smtClean="0">
                <a:sym typeface="Symbol" pitchFamily="18" charset="2"/>
              </a:rPr>
              <a:t> </a:t>
            </a:r>
            <a:r>
              <a:rPr lang="en-US" sz="2800" i="1" dirty="0" smtClean="0">
                <a:sym typeface="Symbol" pitchFamily="18" charset="2"/>
              </a:rPr>
              <a:t>a</a:t>
            </a:r>
            <a:r>
              <a:rPr lang="en-US" sz="2800" i="1" dirty="0" smtClean="0">
                <a:latin typeface="Times New Roman" pitchFamily="18" charset="0"/>
                <a:sym typeface="Symbol" pitchFamily="18" charset="2"/>
              </a:rPr>
              <a:t>’</a:t>
            </a:r>
            <a:r>
              <a:rPr lang="en-US" sz="2800" i="1" dirty="0" smtClean="0">
                <a:sym typeface="Symbol" pitchFamily="18" charset="2"/>
              </a:rPr>
              <a:t> c</a:t>
            </a:r>
            <a:r>
              <a:rPr lang="en-US" sz="2800" i="1" dirty="0" smtClean="0">
                <a:latin typeface="Times New Roman" pitchFamily="18" charset="0"/>
                <a:sym typeface="Symbol" pitchFamily="18" charset="2"/>
              </a:rPr>
              <a:t>’</a:t>
            </a:r>
            <a:r>
              <a:rPr lang="en-US" sz="2800" i="1" dirty="0" smtClean="0">
                <a:sym typeface="Symbol" pitchFamily="18" charset="2"/>
              </a:rPr>
              <a:t> </a:t>
            </a:r>
            <a:r>
              <a:rPr lang="en-US" sz="2800" dirty="0" smtClean="0">
                <a:sym typeface="Symbol" pitchFamily="18" charset="2"/>
              </a:rPr>
              <a:t>(mod </a:t>
            </a:r>
            <a:r>
              <a:rPr lang="en-US" sz="2800" i="1" dirty="0" smtClean="0">
                <a:sym typeface="Symbol" pitchFamily="18" charset="2"/>
              </a:rPr>
              <a:t>b</a:t>
            </a:r>
            <a:r>
              <a:rPr lang="en-US" sz="2800" dirty="0" smtClean="0">
                <a:sym typeface="Symbol" pitchFamily="18" charset="2"/>
              </a:rPr>
              <a:t>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800" dirty="0" smtClean="0">
              <a:sym typeface="Symbol" pitchFamily="18" charset="2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800" dirty="0" smtClean="0">
              <a:sym typeface="Symbol" pitchFamily="18" charset="2"/>
            </a:endParaRPr>
          </a:p>
        </p:txBody>
      </p:sp>
    </p:spTree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Additional Topics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>
                <a:hlinkClick r:id="rId2"/>
              </a:rPr>
              <a:t>Number theory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Algorithms (2)</a:t>
            </a:r>
            <a:br>
              <a:rPr lang="tr-TR" dirty="0" smtClean="0"/>
            </a:br>
            <a:r>
              <a:rPr lang="tr-TR" dirty="0" smtClean="0"/>
              <a:t>Running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Running time:</a:t>
            </a:r>
          </a:p>
          <a:p>
            <a:pPr lvl="1"/>
            <a:r>
              <a:rPr lang="tr-TR" dirty="0" smtClean="0"/>
              <a:t>Count the basic operations or steps executed by algorithm </a:t>
            </a:r>
          </a:p>
          <a:p>
            <a:pPr lvl="2"/>
            <a:r>
              <a:rPr lang="tr-TR" u="sng" dirty="0" smtClean="0">
                <a:solidFill>
                  <a:srgbClr val="3333FF"/>
                </a:solidFill>
              </a:rPr>
              <a:t>Comparision</a:t>
            </a:r>
            <a:r>
              <a:rPr lang="tr-TR" dirty="0" smtClean="0"/>
              <a:t> (T: karşılaştırma)   	[ Eg. X &lt; Y ]</a:t>
            </a:r>
          </a:p>
          <a:p>
            <a:pPr lvl="2"/>
            <a:r>
              <a:rPr lang="tr-TR" u="sng" dirty="0" smtClean="0">
                <a:solidFill>
                  <a:srgbClr val="3333FF"/>
                </a:solidFill>
              </a:rPr>
              <a:t>Assignment</a:t>
            </a:r>
            <a:r>
              <a:rPr lang="tr-TR" dirty="0" smtClean="0"/>
              <a:t> (T: Atama)		[ Eg. X = 5 ]</a:t>
            </a:r>
          </a:p>
          <a:p>
            <a:pPr lvl="2"/>
            <a:r>
              <a:rPr lang="tr-TR" dirty="0" smtClean="0"/>
              <a:t>Increment/Decriment 		[ Eg. X = X </a:t>
            </a:r>
            <a:r>
              <a:rPr lang="tr-TR" dirty="0" smtClean="0">
                <a:sym typeface="Symbol"/>
              </a:rPr>
              <a:t></a:t>
            </a:r>
            <a:r>
              <a:rPr lang="tr-TR" dirty="0" smtClean="0"/>
              <a:t> 1 ]</a:t>
            </a:r>
          </a:p>
          <a:p>
            <a:pPr lvl="2"/>
            <a:r>
              <a:rPr lang="tr-TR" dirty="0" smtClean="0"/>
              <a:t>Function Output			[ Eg. return/output X ]</a:t>
            </a:r>
          </a:p>
          <a:p>
            <a:pPr lvl="2"/>
            <a:r>
              <a:rPr lang="tr-TR" dirty="0" smtClean="0"/>
              <a:t>Addition/Substruction/Multiplication/Division</a:t>
            </a:r>
          </a:p>
          <a:p>
            <a:pPr lvl="2"/>
            <a:r>
              <a:rPr lang="tr-TR" dirty="0" smtClean="0"/>
              <a:t>………..   </a:t>
            </a:r>
          </a:p>
          <a:p>
            <a:pPr lvl="2">
              <a:buNone/>
            </a:pPr>
            <a:r>
              <a:rPr lang="tr-TR" dirty="0" smtClean="0"/>
              <a:t>     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Algorithms (2)</a:t>
            </a:r>
            <a:br>
              <a:rPr lang="tr-TR" dirty="0" smtClean="0"/>
            </a:br>
            <a:r>
              <a:rPr lang="tr-TR" dirty="0" smtClean="0"/>
              <a:t>Running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SzPct val="160000"/>
              <a:buFontTx/>
              <a:buChar char="•"/>
            </a:pPr>
            <a:r>
              <a:rPr lang="tr-TR" dirty="0" smtClean="0"/>
              <a:t>Count the basic operations or steps processed by algorithm </a:t>
            </a:r>
          </a:p>
          <a:p>
            <a:pPr lvl="1"/>
            <a:r>
              <a:rPr lang="tr-TR" sz="2000" u="sng" dirty="0" smtClean="0">
                <a:solidFill>
                  <a:srgbClr val="3333FF"/>
                </a:solidFill>
              </a:rPr>
              <a:t>Best Case Analysis:</a:t>
            </a:r>
            <a:r>
              <a:rPr lang="tr-TR" sz="2000" dirty="0" smtClean="0"/>
              <a:t> Minimum number of operations executed wrt input behaviour of a given size.</a:t>
            </a:r>
          </a:p>
          <a:p>
            <a:pPr lvl="1"/>
            <a:endParaRPr lang="tr-TR" sz="2000" dirty="0" smtClean="0"/>
          </a:p>
          <a:p>
            <a:pPr lvl="1"/>
            <a:r>
              <a:rPr lang="tr-TR" sz="2000" u="sng" dirty="0" smtClean="0">
                <a:solidFill>
                  <a:srgbClr val="3333FF"/>
                </a:solidFill>
              </a:rPr>
              <a:t>Average Case Analysis:</a:t>
            </a:r>
            <a:r>
              <a:rPr lang="tr-TR" sz="2000" dirty="0" smtClean="0"/>
              <a:t> Average number of operations used to solve the problem over all inputs of a given size.</a:t>
            </a:r>
          </a:p>
          <a:p>
            <a:pPr lvl="1"/>
            <a:endParaRPr lang="tr-TR" sz="2000" dirty="0" smtClean="0"/>
          </a:p>
          <a:p>
            <a:pPr lvl="1"/>
            <a:r>
              <a:rPr lang="tr-TR" sz="2000" u="sng" dirty="0" smtClean="0">
                <a:solidFill>
                  <a:srgbClr val="3333FF"/>
                </a:solidFill>
              </a:rPr>
              <a:t>Worst Case Analysis:</a:t>
            </a:r>
            <a:r>
              <a:rPr lang="tr-TR" sz="2000" dirty="0" smtClean="0"/>
              <a:t> Maximum number of operations</a:t>
            </a:r>
            <a:r>
              <a:rPr lang="tr-TR" sz="2000" u="sng" dirty="0" smtClean="0">
                <a:solidFill>
                  <a:srgbClr val="3333FF"/>
                </a:solidFill>
              </a:rPr>
              <a:t> </a:t>
            </a:r>
            <a:r>
              <a:rPr lang="tr-TR" sz="2000" dirty="0" smtClean="0"/>
              <a:t>numbers of steps executed wrt input behaviour of a given size.</a:t>
            </a:r>
            <a:endParaRPr lang="en-US" sz="2000" u="sng" dirty="0" smtClean="0">
              <a:solidFill>
                <a:srgbClr val="3333FF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Algorithms (2)</a:t>
            </a:r>
            <a:br>
              <a:rPr lang="tr-TR" dirty="0" smtClean="0"/>
            </a:br>
            <a:r>
              <a:rPr lang="tr-TR" dirty="0" smtClean="0"/>
              <a:t>Algorithm 3: Surjectivity</a:t>
            </a:r>
            <a:endParaRPr lang="en-US" dirty="0"/>
          </a:p>
        </p:txBody>
      </p:sp>
      <p:sp>
        <p:nvSpPr>
          <p:cNvPr id="6" name="Rectangle 3" descr="Rectangle: Click to edit Master text styles&#10;Second level&#10;Third level&#10;Fourth level&#10;Fifth level"/>
          <p:cNvSpPr txBox="1">
            <a:spLocks noChangeArrowheads="1"/>
          </p:cNvSpPr>
          <p:nvPr/>
        </p:nvSpPr>
        <p:spPr bwMode="auto">
          <a:xfrm>
            <a:off x="838200" y="1524000"/>
            <a:ext cx="80772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6F89F7"/>
              </a:buClr>
              <a:buSzPct val="110000"/>
              <a:buFont typeface="Wingdings" pitchFamily="2" charset="2"/>
              <a:buNone/>
              <a:tabLst/>
              <a:defRPr/>
            </a:pPr>
            <a:r>
              <a:rPr lang="tr-TR" sz="2000" i="0" kern="0" dirty="0">
                <a:solidFill>
                  <a:srgbClr val="40458C"/>
                </a:solidFill>
                <a:latin typeface="Tahoma"/>
              </a:rPr>
              <a:t>p</a:t>
            </a:r>
            <a:r>
              <a:rPr kumimoji="0" lang="tr-TR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40458C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  <a:t>rocedure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40458C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  <a:t> </a:t>
            </a:r>
            <a:r>
              <a:rPr kumimoji="0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40458C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  <a:t>isOnto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40458C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  <a:t>( </a:t>
            </a:r>
            <a:r>
              <a:rPr kumimoji="0" lang="tr-TR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40458C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  <a:t>f [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40458C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  <a:t>(1, 2,…, </a:t>
            </a:r>
            <a:r>
              <a:rPr kumimoji="0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rgbClr val="40458C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  <a:t>n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40458C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  <a:t>)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40458C"/>
                </a:solidFill>
                <a:effectLst/>
                <a:uLnTx/>
                <a:uFillTx/>
                <a:latin typeface="Tahoma"/>
                <a:ea typeface="+mn-ea"/>
                <a:cs typeface="+mn-cs"/>
                <a:sym typeface="Wingdings" pitchFamily="2" charset="2"/>
              </a:rPr>
              <a:t>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40458C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  <a:t>(1, 2,…, </a:t>
            </a:r>
            <a:r>
              <a:rPr kumimoji="0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rgbClr val="40458C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  <a:t>m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40458C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  <a:t>)</a:t>
            </a:r>
            <a:r>
              <a:rPr kumimoji="0" lang="tr-TR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40458C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  <a:t>]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40458C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  <a:t> </a:t>
            </a:r>
            <a:r>
              <a:rPr kumimoji="0" lang="tr-TR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40458C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  <a:t>: function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40458C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  <a:t>)</a:t>
            </a:r>
          </a:p>
          <a:p>
            <a:pPr marL="457200" marR="0" lvl="0" indent="-4572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6F89F7"/>
              </a:buClr>
              <a:buSzPct val="110000"/>
              <a:buFont typeface="+mj-lt"/>
              <a:buAutoNum type="arabicPeriod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40458C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  <a:t>	if( </a:t>
            </a:r>
            <a:r>
              <a:rPr kumimoji="0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rgbClr val="40458C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  <a:t>m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40458C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  <a:t>&gt; </a:t>
            </a:r>
            <a:r>
              <a:rPr kumimoji="0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rgbClr val="40458C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  <a:t>n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40458C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  <a:t>) </a:t>
            </a:r>
            <a:r>
              <a:rPr kumimoji="0" lang="tr-TR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40458C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  <a:t>			1 step comp. 	</a:t>
            </a:r>
          </a:p>
          <a:p>
            <a:pPr marL="457200" marR="0" lvl="0" indent="-4572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6F89F7"/>
              </a:buClr>
              <a:buSzPct val="110000"/>
              <a:buFont typeface="+mj-lt"/>
              <a:buAutoNum type="arabicPeriod"/>
              <a:tabLst/>
              <a:defRPr/>
            </a:pPr>
            <a:r>
              <a:rPr lang="tr-TR" sz="2000" i="0" kern="0" dirty="0">
                <a:solidFill>
                  <a:srgbClr val="40458C"/>
                </a:solidFill>
                <a:latin typeface="Tahoma"/>
              </a:rPr>
              <a:t> </a:t>
            </a:r>
            <a:r>
              <a:rPr lang="tr-TR" sz="2000" i="0" kern="0" dirty="0" smtClean="0">
                <a:solidFill>
                  <a:srgbClr val="40458C"/>
                </a:solidFill>
                <a:latin typeface="Tahoma"/>
              </a:rPr>
              <a:t>       </a:t>
            </a:r>
            <a:r>
              <a:rPr kumimoji="0" lang="tr-TR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40458C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  <a:t>return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40458C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  <a:t> false </a:t>
            </a:r>
            <a:r>
              <a:rPr kumimoji="0" lang="tr-TR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40458C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  <a:t>			</a:t>
            </a:r>
            <a:r>
              <a:rPr kumimoji="0" lang="tr-TR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  <a:t>1 step    End if exec.</a:t>
            </a:r>
          </a:p>
          <a:p>
            <a:pPr marL="457200" marR="0" lvl="0" indent="-4572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6F89F7"/>
              </a:buClr>
              <a:buSzPct val="110000"/>
              <a:buFont typeface="+mj-lt"/>
              <a:buAutoNum type="arabicPeriod"/>
              <a:tabLst/>
              <a:defRPr/>
            </a:pPr>
            <a:r>
              <a:rPr lang="tr-TR" sz="2000" i="0" kern="0" dirty="0">
                <a:solidFill>
                  <a:srgbClr val="40458C"/>
                </a:solidFill>
                <a:latin typeface="Tahoma"/>
              </a:rPr>
              <a:t> </a:t>
            </a:r>
            <a:r>
              <a:rPr lang="tr-TR" sz="2000" i="0" kern="0" dirty="0" smtClean="0">
                <a:solidFill>
                  <a:srgbClr val="40458C"/>
                </a:solidFill>
                <a:latin typeface="Tahoma"/>
              </a:rPr>
              <a:t>  	</a:t>
            </a:r>
            <a:r>
              <a:rPr kumimoji="0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40458C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  <a:t>soFarIsOnto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40458C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  <a:t> </a:t>
            </a:r>
            <a:r>
              <a:rPr kumimoji="0" lang="tr-TR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40458C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  <a:t>: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40458C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  <a:t>= true</a:t>
            </a:r>
            <a:r>
              <a:rPr kumimoji="0" lang="tr-TR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40458C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  <a:t>		1 step ass.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rgbClr val="40458C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  <a:p>
            <a:pPr marL="457200" marR="0" lvl="0" indent="-4572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6F89F7"/>
              </a:buClr>
              <a:buSzPct val="110000"/>
              <a:buFont typeface="+mj-lt"/>
              <a:buAutoNum type="arabicPeriod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40458C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  <a:t>	for</a:t>
            </a:r>
            <a:r>
              <a:rPr kumimoji="0" lang="tr-TR" sz="2000" b="0" i="0" u="none" strike="noStrike" kern="0" cap="none" spc="0" normalizeH="0" noProof="0" dirty="0" smtClean="0">
                <a:ln>
                  <a:noFill/>
                </a:ln>
                <a:solidFill>
                  <a:srgbClr val="40458C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  <a:t> </a:t>
            </a:r>
            <a:r>
              <a:rPr kumimoji="0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rgbClr val="40458C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  <a:t>j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40458C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  <a:t> </a:t>
            </a:r>
            <a:r>
              <a:rPr kumimoji="0" lang="tr-TR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40458C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  <a:t>: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40458C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  <a:t>= 1 to </a:t>
            </a:r>
            <a:r>
              <a:rPr kumimoji="0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rgbClr val="40458C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  <a:t>m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40458C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  <a:t> </a:t>
            </a:r>
            <a:r>
              <a:rPr kumimoji="0" lang="tr-TR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40458C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  <a:t>		</a:t>
            </a:r>
            <a:r>
              <a:rPr kumimoji="0" lang="tr-TR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40458C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  <a:t>m loops:</a:t>
            </a:r>
            <a:r>
              <a:rPr kumimoji="0" lang="tr-TR" sz="1800" b="0" i="0" u="none" strike="noStrike" kern="0" cap="none" spc="0" normalizeH="0" noProof="0" dirty="0" smtClean="0">
                <a:ln>
                  <a:noFill/>
                </a:ln>
                <a:solidFill>
                  <a:srgbClr val="40458C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  <a:t> 1 step comp. +1 step in</a:t>
            </a:r>
            <a:r>
              <a:rPr lang="tr-TR" sz="1800" i="0" kern="0" dirty="0" smtClean="0">
                <a:solidFill>
                  <a:srgbClr val="40458C"/>
                </a:solidFill>
                <a:latin typeface="Tahoma"/>
              </a:rPr>
              <a:t>crement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40458C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  <a:p>
            <a:pPr marL="457200" marR="0" lvl="0" indent="-4572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6F89F7"/>
              </a:buClr>
              <a:buSzPct val="110000"/>
              <a:buFont typeface="+mj-lt"/>
              <a:buAutoNum type="arabicPeriod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40458C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  <a:t>	   </a:t>
            </a:r>
            <a:r>
              <a:rPr kumimoji="0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40458C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  <a:t>soFarIsOnto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40458C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  <a:t> </a:t>
            </a:r>
            <a:r>
              <a:rPr kumimoji="0" lang="tr-TR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40458C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  <a:t>: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40458C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  <a:t>= false</a:t>
            </a:r>
            <a:r>
              <a:rPr kumimoji="0" lang="tr-TR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40458C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  <a:t>	</a:t>
            </a:r>
            <a:r>
              <a:rPr lang="tr-TR" sz="2000" i="0" kern="0" dirty="0">
                <a:solidFill>
                  <a:srgbClr val="40458C"/>
                </a:solidFill>
                <a:latin typeface="Tahoma"/>
              </a:rPr>
              <a:t>	</a:t>
            </a:r>
            <a:r>
              <a:rPr lang="tr-TR" sz="2000" i="0" kern="0" dirty="0" smtClean="0">
                <a:solidFill>
                  <a:srgbClr val="40458C"/>
                </a:solidFill>
                <a:latin typeface="Tahoma"/>
              </a:rPr>
              <a:t>     </a:t>
            </a:r>
            <a:r>
              <a:rPr kumimoji="0" lang="tr-TR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40458C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  <a:t>1 step ass.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rgbClr val="40458C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  <a:p>
            <a:pPr marL="457200" indent="-457200" algn="l" eaLnBrk="1" hangingPunct="1">
              <a:lnSpc>
                <a:spcPct val="90000"/>
              </a:lnSpc>
              <a:spcBef>
                <a:spcPct val="20000"/>
              </a:spcBef>
              <a:buClr>
                <a:srgbClr val="6F89F7"/>
              </a:buClr>
              <a:buSzPct val="110000"/>
              <a:buFont typeface="+mj-lt"/>
              <a:buAutoNum type="arabicPeriod"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40458C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  <a:t>	 </a:t>
            </a:r>
            <a:r>
              <a:rPr kumimoji="0" lang="tr-TR" sz="2000" b="0" i="0" u="none" strike="noStrike" kern="0" cap="none" spc="0" normalizeH="0" noProof="0" dirty="0" smtClean="0">
                <a:ln>
                  <a:noFill/>
                </a:ln>
                <a:solidFill>
                  <a:srgbClr val="40458C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  <a:t> 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40458C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  <a:t>for</a:t>
            </a:r>
            <a:r>
              <a:rPr kumimoji="0" lang="tr-TR" sz="2000" b="0" i="0" u="none" strike="noStrike" kern="0" cap="none" spc="0" normalizeH="0" noProof="0" dirty="0" smtClean="0">
                <a:ln>
                  <a:noFill/>
                </a:ln>
                <a:solidFill>
                  <a:srgbClr val="40458C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  <a:t> </a:t>
            </a:r>
            <a:r>
              <a:rPr kumimoji="0" lang="en-US" sz="2000" b="0" i="1" u="none" strike="noStrike" kern="0" cap="none" spc="0" normalizeH="0" baseline="0" noProof="0" dirty="0" err="1" smtClean="0">
                <a:ln>
                  <a:noFill/>
                </a:ln>
                <a:solidFill>
                  <a:srgbClr val="40458C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  <a:t>i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40458C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  <a:t> </a:t>
            </a:r>
            <a:r>
              <a:rPr kumimoji="0" lang="tr-TR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40458C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  <a:t> :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40458C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  <a:t>= 1 to </a:t>
            </a:r>
            <a:r>
              <a:rPr kumimoji="0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rgbClr val="40458C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  <a:t>n </a:t>
            </a:r>
            <a:r>
              <a:rPr kumimoji="0" lang="tr-TR" sz="2000" b="0" i="1" u="none" strike="noStrike" kern="0" cap="none" spc="0" normalizeH="0" baseline="0" noProof="0" dirty="0" smtClean="0">
                <a:ln>
                  <a:noFill/>
                </a:ln>
                <a:solidFill>
                  <a:srgbClr val="40458C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  <a:t>	    </a:t>
            </a:r>
            <a:r>
              <a:rPr lang="tr-TR" sz="2000" i="0" kern="0" dirty="0" smtClean="0">
                <a:solidFill>
                  <a:srgbClr val="40458C"/>
                </a:solidFill>
                <a:latin typeface="Tahoma"/>
              </a:rPr>
              <a:t>n</a:t>
            </a:r>
            <a:r>
              <a:rPr kumimoji="0" lang="tr-TR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40458C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  <a:t> loops: 2 steps comp. + inc. 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rgbClr val="40458C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  <a:p>
            <a:pPr marL="457200" marR="0" lvl="0" indent="-4572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6F89F7"/>
              </a:buClr>
              <a:buSzPct val="110000"/>
              <a:buFont typeface="+mj-lt"/>
              <a:buAutoNum type="arabicPeriod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40458C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  <a:t>	</a:t>
            </a:r>
            <a:r>
              <a:rPr kumimoji="0" lang="tr-TR" sz="2000" b="0" i="0" u="none" strike="noStrike" kern="0" cap="none" spc="0" normalizeH="0" noProof="0" dirty="0" smtClean="0">
                <a:ln>
                  <a:noFill/>
                </a:ln>
                <a:solidFill>
                  <a:srgbClr val="40458C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  <a:t>     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40458C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  <a:t>if ( f(</a:t>
            </a:r>
            <a:r>
              <a:rPr kumimoji="0" lang="en-US" sz="2000" b="0" i="1" u="none" strike="noStrike" kern="0" cap="none" spc="0" normalizeH="0" baseline="0" noProof="0" dirty="0" err="1" smtClean="0">
                <a:ln>
                  <a:noFill/>
                </a:ln>
                <a:solidFill>
                  <a:srgbClr val="40458C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  <a:t>i</a:t>
            </a:r>
            <a:r>
              <a:rPr kumimoji="0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rgbClr val="40458C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  <a:t>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40458C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  <a:t>) = </a:t>
            </a:r>
            <a:r>
              <a:rPr kumimoji="0" lang="en-US" sz="2000" b="0" i="1" u="none" strike="noStrike" kern="0" cap="none" spc="0" normalizeH="0" baseline="0" noProof="0" dirty="0" smtClean="0">
                <a:ln>
                  <a:noFill/>
                </a:ln>
                <a:solidFill>
                  <a:srgbClr val="40458C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  <a:t>j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40458C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  <a:t> )</a:t>
            </a:r>
            <a:r>
              <a:rPr kumimoji="0" lang="tr-TR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40458C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  <a:t>			1</a:t>
            </a:r>
            <a:r>
              <a:rPr kumimoji="0" lang="tr-TR" sz="2000" b="0" i="0" u="none" strike="noStrike" kern="0" cap="none" spc="0" normalizeH="0" noProof="0" dirty="0" smtClean="0">
                <a:ln>
                  <a:noFill/>
                </a:ln>
                <a:solidFill>
                  <a:srgbClr val="40458C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  <a:t> step comp.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rgbClr val="40458C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  <a:p>
            <a:pPr marL="457200" marR="0" lvl="0" indent="-4572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6F89F7"/>
              </a:buClr>
              <a:buSzPct val="110000"/>
              <a:buFont typeface="+mj-lt"/>
              <a:buAutoNum type="arabicPeriod"/>
              <a:tabLst/>
              <a:defRPr/>
            </a:pPr>
            <a:r>
              <a:rPr lang="tr-TR" sz="2000" i="0" kern="0" dirty="0">
                <a:solidFill>
                  <a:srgbClr val="40458C"/>
                </a:solidFill>
                <a:latin typeface="Tahoma"/>
              </a:rPr>
              <a:t> </a:t>
            </a:r>
            <a:r>
              <a:rPr lang="tr-TR" sz="2000" i="0" kern="0" dirty="0" smtClean="0">
                <a:solidFill>
                  <a:srgbClr val="40458C"/>
                </a:solidFill>
                <a:latin typeface="Tahoma"/>
              </a:rPr>
              <a:t>             </a:t>
            </a:r>
            <a:r>
              <a:rPr kumimoji="0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40458C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  <a:t>soFarIsOnto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40458C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  <a:t> </a:t>
            </a:r>
            <a:r>
              <a:rPr kumimoji="0" lang="tr-TR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40458C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  <a:t>: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40458C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  <a:t>= true</a:t>
            </a:r>
            <a:r>
              <a:rPr kumimoji="0" lang="tr-TR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40458C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  <a:t>		</a:t>
            </a:r>
            <a:r>
              <a:rPr kumimoji="0" lang="tr-TR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  <a:t>1 step</a:t>
            </a:r>
            <a:r>
              <a:rPr kumimoji="0" lang="tr-TR" sz="2000" b="0" i="0" u="none" strike="noStrike" kern="0" cap="none" spc="0" normalizeH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  <a:t> ass.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  <a:p>
            <a:pPr marL="457200" marR="0" lvl="0" indent="-4572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6F89F7"/>
              </a:buClr>
              <a:buSzPct val="110000"/>
              <a:buFont typeface="+mj-lt"/>
              <a:buAutoNum type="arabicPeriod"/>
              <a:tabLst/>
              <a:defRPr/>
            </a:pPr>
            <a:r>
              <a:rPr lang="tr-TR" sz="2000" i="0" kern="0" dirty="0">
                <a:solidFill>
                  <a:srgbClr val="40458C"/>
                </a:solidFill>
                <a:latin typeface="Tahoma"/>
              </a:rPr>
              <a:t> </a:t>
            </a:r>
            <a:r>
              <a:rPr lang="tr-TR" sz="2000" i="0" kern="0" dirty="0" smtClean="0">
                <a:solidFill>
                  <a:srgbClr val="40458C"/>
                </a:solidFill>
                <a:latin typeface="Tahoma"/>
              </a:rPr>
              <a:t>          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40458C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  <a:t>if( !</a:t>
            </a:r>
            <a:r>
              <a:rPr kumimoji="0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40458C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  <a:t>soFarIsOnto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40458C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  <a:t> )</a:t>
            </a:r>
            <a:r>
              <a:rPr kumimoji="0" lang="tr-TR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40458C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  <a:t>			1 step negation	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rgbClr val="40458C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  <a:p>
            <a:pPr marL="457200" marR="0" lvl="0" indent="-4572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6F89F7"/>
              </a:buClr>
              <a:buSzPct val="110000"/>
              <a:buFont typeface="+mj-lt"/>
              <a:buAutoNum type="arabicPeriod"/>
              <a:tabLst/>
              <a:defRPr/>
            </a:pPr>
            <a:r>
              <a:rPr lang="tr-TR" sz="2000" i="0" kern="0" dirty="0">
                <a:solidFill>
                  <a:srgbClr val="40458C"/>
                </a:solidFill>
                <a:latin typeface="Tahoma"/>
              </a:rPr>
              <a:t> </a:t>
            </a:r>
            <a:r>
              <a:rPr lang="tr-TR" sz="2000" i="0" kern="0" dirty="0" smtClean="0">
                <a:solidFill>
                  <a:srgbClr val="40458C"/>
                </a:solidFill>
                <a:latin typeface="Tahoma"/>
              </a:rPr>
              <a:t>            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40458C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  <a:t>return false	</a:t>
            </a:r>
            <a:r>
              <a:rPr kumimoji="0" lang="tr-TR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40458C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  <a:t>		</a:t>
            </a:r>
            <a:r>
              <a:rPr kumimoji="0" lang="tr-TR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  <a:t>1 step</a:t>
            </a:r>
            <a:r>
              <a:rPr kumimoji="0" lang="tr-TR" sz="2000" b="0" i="0" u="none" strike="noStrike" kern="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  <a:t> End</a:t>
            </a:r>
            <a:r>
              <a:rPr kumimoji="0" lang="tr-TR" sz="2000" b="0" i="0" u="none" strike="noStrike" kern="0" cap="none" spc="0" normalizeH="0" noProof="0" dirty="0" smtClean="0">
                <a:ln>
                  <a:noFill/>
                </a:ln>
                <a:solidFill>
                  <a:srgbClr val="40458C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  <a:t> 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rgbClr val="40458C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  <a:p>
            <a:pPr marL="457200" marR="0" lvl="0" indent="-4572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6F89F7"/>
              </a:buClr>
              <a:buSzPct val="110000"/>
              <a:buFont typeface="+mj-lt"/>
              <a:buAutoNum type="arabicPeriod"/>
              <a:tabLst/>
              <a:defRPr/>
            </a:pPr>
            <a:r>
              <a:rPr kumimoji="0" lang="tr-TR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40458C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  <a:t>    	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40458C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  <a:t>return true;</a:t>
            </a:r>
            <a:r>
              <a:rPr kumimoji="0" lang="tr-TR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40458C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  <a:t>			</a:t>
            </a:r>
            <a:r>
              <a:rPr kumimoji="0" lang="tr-TR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  <a:t>1 step End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6F89F7"/>
              </a:buClr>
              <a:buSzPct val="110000"/>
              <a:buFont typeface="Wingdings" pitchFamily="2" charset="2"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rgbClr val="40458C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6F89F7"/>
              </a:buClr>
              <a:buSzPct val="110000"/>
              <a:buFont typeface="Wingdings" pitchFamily="2" charset="2"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rgbClr val="40458C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6F89F7"/>
              </a:buClr>
              <a:buSzPct val="110000"/>
              <a:buFont typeface="Wingdings" pitchFamily="2" charset="2"/>
              <a:buNone/>
              <a:tabLst/>
              <a:defRPr/>
            </a:pP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rgbClr val="40458C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1447800" y="3200400"/>
            <a:ext cx="7315200" cy="2057400"/>
          </a:xfrm>
          <a:prstGeom prst="rect">
            <a:avLst/>
          </a:prstGeom>
          <a:solidFill>
            <a:schemeClr val="accent1">
              <a:alpha val="2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1928794" y="3500438"/>
            <a:ext cx="6715172" cy="1071570"/>
          </a:xfrm>
          <a:prstGeom prst="rect">
            <a:avLst/>
          </a:prstGeom>
          <a:solidFill>
            <a:schemeClr val="accent1">
              <a:alpha val="2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Algorithms (2)</a:t>
            </a:r>
            <a:br>
              <a:rPr lang="tr-TR" dirty="0" smtClean="0"/>
            </a:br>
            <a:r>
              <a:rPr lang="tr-TR" dirty="0" smtClean="0"/>
              <a:t>Algorithm 3: Surjectivity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u="sng" dirty="0" smtClean="0">
                <a:solidFill>
                  <a:srgbClr val="0066FF"/>
                </a:solidFill>
              </a:rPr>
              <a:t>Best Case Analysis: </a:t>
            </a:r>
            <a:r>
              <a:rPr lang="tr-TR" sz="2400" dirty="0" smtClean="0"/>
              <a:t>1 operation</a:t>
            </a:r>
          </a:p>
          <a:p>
            <a:pPr marL="857250" lvl="1" indent="-457200" eaLnBrk="1" hangingPunct="1">
              <a:lnSpc>
                <a:spcPct val="90000"/>
              </a:lnSpc>
              <a:spcBef>
                <a:spcPct val="20000"/>
              </a:spcBef>
              <a:buClr>
                <a:srgbClr val="6F89F7"/>
              </a:buClr>
              <a:buSzPct val="110000"/>
              <a:buFont typeface="+mj-lt"/>
              <a:buAutoNum type="arabicPeriod"/>
              <a:defRPr/>
            </a:pPr>
            <a:r>
              <a:rPr lang="en-US" sz="1600" b="0" dirty="0" smtClean="0">
                <a:solidFill>
                  <a:srgbClr val="40458C"/>
                </a:solidFill>
                <a:latin typeface="Tahoma"/>
              </a:rPr>
              <a:t>if( </a:t>
            </a:r>
            <a:r>
              <a:rPr lang="en-US" sz="1600" b="0" i="1" dirty="0" smtClean="0">
                <a:solidFill>
                  <a:srgbClr val="40458C"/>
                </a:solidFill>
                <a:latin typeface="Tahoma"/>
              </a:rPr>
              <a:t>m </a:t>
            </a:r>
            <a:r>
              <a:rPr lang="en-US" sz="1600" b="0" dirty="0" smtClean="0">
                <a:solidFill>
                  <a:srgbClr val="40458C"/>
                </a:solidFill>
                <a:latin typeface="Tahoma"/>
              </a:rPr>
              <a:t>&gt; </a:t>
            </a:r>
            <a:r>
              <a:rPr lang="en-US" sz="1600" b="0" i="1" dirty="0" smtClean="0">
                <a:solidFill>
                  <a:srgbClr val="40458C"/>
                </a:solidFill>
                <a:latin typeface="Tahoma"/>
              </a:rPr>
              <a:t>n </a:t>
            </a:r>
            <a:r>
              <a:rPr lang="en-US" sz="1600" b="0" dirty="0" smtClean="0">
                <a:solidFill>
                  <a:srgbClr val="40458C"/>
                </a:solidFill>
                <a:latin typeface="Tahoma"/>
              </a:rPr>
              <a:t>) </a:t>
            </a:r>
            <a:r>
              <a:rPr lang="tr-TR" sz="1600" b="0" dirty="0" smtClean="0">
                <a:solidFill>
                  <a:srgbClr val="40458C"/>
                </a:solidFill>
                <a:latin typeface="Tahoma"/>
              </a:rPr>
              <a:t>			1 step   comp. 	</a:t>
            </a:r>
          </a:p>
          <a:p>
            <a:pPr marL="857250" lvl="1" indent="-457200" eaLnBrk="1" hangingPunct="1">
              <a:lnSpc>
                <a:spcPct val="90000"/>
              </a:lnSpc>
              <a:spcBef>
                <a:spcPct val="20000"/>
              </a:spcBef>
              <a:buClr>
                <a:srgbClr val="6F89F7"/>
              </a:buClr>
              <a:buSzPct val="110000"/>
              <a:buFont typeface="+mj-lt"/>
              <a:buAutoNum type="arabicPeriod"/>
              <a:defRPr/>
            </a:pPr>
            <a:r>
              <a:rPr lang="tr-TR" sz="1600" b="0" dirty="0" smtClean="0">
                <a:solidFill>
                  <a:srgbClr val="40458C"/>
                </a:solidFill>
                <a:latin typeface="Tahoma"/>
              </a:rPr>
              <a:t>  return</a:t>
            </a:r>
            <a:r>
              <a:rPr lang="en-US" sz="1600" b="0" dirty="0" smtClean="0">
                <a:solidFill>
                  <a:srgbClr val="40458C"/>
                </a:solidFill>
                <a:latin typeface="Tahoma"/>
              </a:rPr>
              <a:t> false </a:t>
            </a:r>
            <a:r>
              <a:rPr lang="tr-TR" sz="1600" b="0" dirty="0" smtClean="0">
                <a:solidFill>
                  <a:srgbClr val="40458C"/>
                </a:solidFill>
                <a:latin typeface="Tahoma"/>
              </a:rPr>
              <a:t>			</a:t>
            </a:r>
            <a:r>
              <a:rPr lang="tr-TR" sz="1400" b="0" dirty="0" smtClean="0">
                <a:solidFill>
                  <a:srgbClr val="FF0000"/>
                </a:solidFill>
                <a:latin typeface="Tahoma"/>
              </a:rPr>
              <a:t>1 step    End if exec.</a:t>
            </a:r>
          </a:p>
          <a:p>
            <a:r>
              <a:rPr lang="tr-TR" u="sng" dirty="0" smtClean="0">
                <a:solidFill>
                  <a:srgbClr val="0066FF"/>
                </a:solidFill>
              </a:rPr>
              <a:t>Worst Case Analysis:</a:t>
            </a:r>
            <a:r>
              <a:rPr lang="tr-TR" dirty="0" smtClean="0"/>
              <a:t> </a:t>
            </a:r>
            <a:r>
              <a:rPr lang="tr-TR" sz="2400" dirty="0" smtClean="0"/>
              <a:t>2+ </a:t>
            </a:r>
            <a:r>
              <a:rPr lang="tr-TR" sz="2400" dirty="0" smtClean="0"/>
              <a:t>m(4n+4) </a:t>
            </a:r>
            <a:r>
              <a:rPr lang="tr-TR" sz="2400" dirty="0" smtClean="0"/>
              <a:t>= </a:t>
            </a:r>
            <a:r>
              <a:rPr lang="tr-TR" sz="2400" dirty="0" smtClean="0"/>
              <a:t>4mn +4m+2</a:t>
            </a:r>
            <a:endParaRPr lang="tr-TR" sz="2400" dirty="0" smtClean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838200" y="3200400"/>
            <a:ext cx="7239000" cy="305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 algn="l" eaLnBrk="1" hangingPunct="1">
              <a:lnSpc>
                <a:spcPct val="90000"/>
              </a:lnSpc>
              <a:spcBef>
                <a:spcPct val="20000"/>
              </a:spcBef>
              <a:buClr>
                <a:srgbClr val="6F89F7"/>
              </a:buClr>
              <a:buSzPct val="110000"/>
              <a:buFont typeface="+mj-lt"/>
              <a:buAutoNum type="arabicPeriod"/>
              <a:defRPr/>
            </a:pPr>
            <a:r>
              <a:rPr lang="en-US" i="0" kern="0" dirty="0">
                <a:solidFill>
                  <a:srgbClr val="40458C"/>
                </a:solidFill>
                <a:latin typeface="Tahoma"/>
              </a:rPr>
              <a:t>if( </a:t>
            </a:r>
            <a:r>
              <a:rPr lang="en-US" kern="0" dirty="0">
                <a:solidFill>
                  <a:srgbClr val="40458C"/>
                </a:solidFill>
                <a:latin typeface="Tahoma"/>
              </a:rPr>
              <a:t>m </a:t>
            </a:r>
            <a:r>
              <a:rPr lang="en-US" i="0" kern="0" dirty="0">
                <a:solidFill>
                  <a:srgbClr val="40458C"/>
                </a:solidFill>
                <a:latin typeface="Tahoma"/>
              </a:rPr>
              <a:t>&gt; </a:t>
            </a:r>
            <a:r>
              <a:rPr lang="en-US" kern="0" dirty="0">
                <a:solidFill>
                  <a:srgbClr val="40458C"/>
                </a:solidFill>
                <a:latin typeface="Tahoma"/>
              </a:rPr>
              <a:t>n </a:t>
            </a:r>
            <a:r>
              <a:rPr lang="en-US" i="0" kern="0" dirty="0">
                <a:solidFill>
                  <a:srgbClr val="40458C"/>
                </a:solidFill>
                <a:latin typeface="Tahoma"/>
              </a:rPr>
              <a:t>) </a:t>
            </a:r>
            <a:r>
              <a:rPr lang="tr-TR" i="0" kern="0" dirty="0">
                <a:solidFill>
                  <a:srgbClr val="40458C"/>
                </a:solidFill>
                <a:latin typeface="Tahoma"/>
              </a:rPr>
              <a:t>			1 	</a:t>
            </a:r>
          </a:p>
          <a:p>
            <a:pPr marL="457200" lvl="0" indent="-457200" algn="l" eaLnBrk="1" hangingPunct="1">
              <a:lnSpc>
                <a:spcPct val="90000"/>
              </a:lnSpc>
              <a:spcBef>
                <a:spcPct val="20000"/>
              </a:spcBef>
              <a:buClr>
                <a:srgbClr val="6F89F7"/>
              </a:buClr>
              <a:buSzPct val="110000"/>
              <a:buFont typeface="+mj-lt"/>
              <a:buAutoNum type="arabicPeriod"/>
              <a:defRPr/>
            </a:pPr>
            <a:r>
              <a:rPr lang="tr-TR" i="0" kern="0" dirty="0">
                <a:solidFill>
                  <a:srgbClr val="40458C"/>
                </a:solidFill>
                <a:latin typeface="Tahoma"/>
              </a:rPr>
              <a:t>        </a:t>
            </a:r>
            <a:r>
              <a:rPr lang="tr-TR" i="0" strike="sngStrike" kern="0" dirty="0">
                <a:solidFill>
                  <a:srgbClr val="40458C"/>
                </a:solidFill>
                <a:latin typeface="Tahoma"/>
              </a:rPr>
              <a:t>return</a:t>
            </a:r>
            <a:r>
              <a:rPr lang="en-US" i="0" strike="sngStrike" kern="0" dirty="0">
                <a:solidFill>
                  <a:srgbClr val="40458C"/>
                </a:solidFill>
                <a:latin typeface="Tahoma"/>
              </a:rPr>
              <a:t> false </a:t>
            </a:r>
            <a:r>
              <a:rPr lang="tr-TR" i="0" strike="sngStrike" kern="0" dirty="0">
                <a:solidFill>
                  <a:srgbClr val="40458C"/>
                </a:solidFill>
                <a:latin typeface="Tahoma"/>
              </a:rPr>
              <a:t>			</a:t>
            </a:r>
            <a:r>
              <a:rPr lang="tr-TR" sz="1400" i="0" strike="sngStrike" kern="0" dirty="0">
                <a:solidFill>
                  <a:srgbClr val="FF0000"/>
                </a:solidFill>
                <a:latin typeface="Tahoma"/>
              </a:rPr>
              <a:t>1 step    End if exec.</a:t>
            </a:r>
          </a:p>
          <a:p>
            <a:pPr marL="457200" lvl="0" indent="-457200" algn="l" eaLnBrk="1" hangingPunct="1">
              <a:lnSpc>
                <a:spcPct val="90000"/>
              </a:lnSpc>
              <a:spcBef>
                <a:spcPct val="20000"/>
              </a:spcBef>
              <a:buClr>
                <a:srgbClr val="6F89F7"/>
              </a:buClr>
              <a:buSzPct val="110000"/>
              <a:buFont typeface="+mj-lt"/>
              <a:buAutoNum type="arabicPeriod"/>
              <a:defRPr/>
            </a:pPr>
            <a:r>
              <a:rPr lang="tr-TR" i="0" kern="0" dirty="0">
                <a:solidFill>
                  <a:srgbClr val="40458C"/>
                </a:solidFill>
                <a:latin typeface="Tahoma"/>
              </a:rPr>
              <a:t>   	</a:t>
            </a:r>
            <a:r>
              <a:rPr lang="en-US" i="0" kern="0" dirty="0" err="1">
                <a:solidFill>
                  <a:srgbClr val="40458C"/>
                </a:solidFill>
                <a:latin typeface="Tahoma"/>
              </a:rPr>
              <a:t>soFarIsOnto</a:t>
            </a:r>
            <a:r>
              <a:rPr lang="en-US" i="0" kern="0" dirty="0">
                <a:solidFill>
                  <a:srgbClr val="40458C"/>
                </a:solidFill>
                <a:latin typeface="Tahoma"/>
              </a:rPr>
              <a:t> </a:t>
            </a:r>
            <a:r>
              <a:rPr lang="tr-TR" i="0" kern="0" dirty="0">
                <a:solidFill>
                  <a:srgbClr val="40458C"/>
                </a:solidFill>
                <a:latin typeface="Tahoma"/>
              </a:rPr>
              <a:t>:</a:t>
            </a:r>
            <a:r>
              <a:rPr lang="en-US" i="0" kern="0" dirty="0">
                <a:solidFill>
                  <a:srgbClr val="40458C"/>
                </a:solidFill>
                <a:latin typeface="Tahoma"/>
              </a:rPr>
              <a:t>= true</a:t>
            </a:r>
            <a:r>
              <a:rPr lang="tr-TR" i="0" kern="0" dirty="0">
                <a:solidFill>
                  <a:srgbClr val="40458C"/>
                </a:solidFill>
                <a:latin typeface="Tahoma"/>
              </a:rPr>
              <a:t>		</a:t>
            </a:r>
            <a:r>
              <a:rPr lang="tr-TR" i="0" kern="0" dirty="0" smtClean="0">
                <a:solidFill>
                  <a:srgbClr val="40458C"/>
                </a:solidFill>
                <a:latin typeface="Tahoma"/>
              </a:rPr>
              <a:t>1</a:t>
            </a:r>
            <a:endParaRPr lang="en-US" i="0" kern="0" dirty="0">
              <a:solidFill>
                <a:srgbClr val="40458C"/>
              </a:solidFill>
              <a:latin typeface="Tahoma"/>
            </a:endParaRPr>
          </a:p>
          <a:p>
            <a:pPr marL="457200" lvl="0" indent="-457200" algn="l" eaLnBrk="1" hangingPunct="1">
              <a:lnSpc>
                <a:spcPct val="90000"/>
              </a:lnSpc>
              <a:spcBef>
                <a:spcPct val="20000"/>
              </a:spcBef>
              <a:buClr>
                <a:srgbClr val="6F89F7"/>
              </a:buClr>
              <a:buSzPct val="110000"/>
              <a:buFont typeface="+mj-lt"/>
              <a:buAutoNum type="arabicPeriod"/>
              <a:defRPr/>
            </a:pPr>
            <a:r>
              <a:rPr lang="en-US" i="0" kern="0" dirty="0">
                <a:solidFill>
                  <a:srgbClr val="40458C"/>
                </a:solidFill>
                <a:latin typeface="Tahoma"/>
              </a:rPr>
              <a:t>	for</a:t>
            </a:r>
            <a:r>
              <a:rPr lang="tr-TR" i="0" kern="0" dirty="0">
                <a:solidFill>
                  <a:srgbClr val="40458C"/>
                </a:solidFill>
                <a:latin typeface="Tahoma"/>
              </a:rPr>
              <a:t> </a:t>
            </a:r>
            <a:r>
              <a:rPr lang="en-US" kern="0" dirty="0">
                <a:solidFill>
                  <a:srgbClr val="40458C"/>
                </a:solidFill>
                <a:latin typeface="Tahoma"/>
              </a:rPr>
              <a:t>j</a:t>
            </a:r>
            <a:r>
              <a:rPr lang="en-US" i="0" kern="0" dirty="0">
                <a:solidFill>
                  <a:srgbClr val="40458C"/>
                </a:solidFill>
                <a:latin typeface="Tahoma"/>
              </a:rPr>
              <a:t> </a:t>
            </a:r>
            <a:r>
              <a:rPr lang="tr-TR" i="0" kern="0" dirty="0">
                <a:solidFill>
                  <a:srgbClr val="40458C"/>
                </a:solidFill>
                <a:latin typeface="Tahoma"/>
              </a:rPr>
              <a:t>:</a:t>
            </a:r>
            <a:r>
              <a:rPr lang="en-US" i="0" kern="0" dirty="0">
                <a:solidFill>
                  <a:srgbClr val="40458C"/>
                </a:solidFill>
                <a:latin typeface="Tahoma"/>
              </a:rPr>
              <a:t>= 1 to </a:t>
            </a:r>
            <a:r>
              <a:rPr lang="en-US" kern="0" dirty="0">
                <a:solidFill>
                  <a:srgbClr val="40458C"/>
                </a:solidFill>
                <a:latin typeface="Tahoma"/>
              </a:rPr>
              <a:t>m</a:t>
            </a:r>
            <a:r>
              <a:rPr lang="en-US" i="0" kern="0" dirty="0">
                <a:solidFill>
                  <a:srgbClr val="40458C"/>
                </a:solidFill>
                <a:latin typeface="Tahoma"/>
              </a:rPr>
              <a:t> </a:t>
            </a:r>
            <a:r>
              <a:rPr lang="tr-TR" i="0" kern="0" dirty="0">
                <a:solidFill>
                  <a:srgbClr val="40458C"/>
                </a:solidFill>
                <a:latin typeface="Tahoma"/>
              </a:rPr>
              <a:t>		</a:t>
            </a:r>
            <a:r>
              <a:rPr lang="tr-TR" i="0" kern="0" dirty="0" smtClean="0">
                <a:solidFill>
                  <a:srgbClr val="40458C"/>
                </a:solidFill>
                <a:latin typeface="Tahoma"/>
              </a:rPr>
              <a:t>m</a:t>
            </a:r>
            <a:r>
              <a:rPr lang="tr-TR" i="0" kern="0" dirty="0" smtClean="0">
                <a:solidFill>
                  <a:srgbClr val="40458C"/>
                </a:solidFill>
                <a:latin typeface="Tahoma"/>
                <a:sym typeface="Symbol"/>
              </a:rPr>
              <a:t> </a:t>
            </a:r>
            <a:r>
              <a:rPr lang="tr-TR" i="0" kern="0" dirty="0" smtClean="0">
                <a:solidFill>
                  <a:srgbClr val="40458C"/>
                </a:solidFill>
                <a:latin typeface="Tahoma"/>
              </a:rPr>
              <a:t>: </a:t>
            </a:r>
            <a:r>
              <a:rPr lang="tr-TR" i="0" kern="0" dirty="0" smtClean="0">
                <a:solidFill>
                  <a:srgbClr val="3366FF"/>
                </a:solidFill>
                <a:latin typeface="Tahoma"/>
              </a:rPr>
              <a:t>[ </a:t>
            </a:r>
            <a:r>
              <a:rPr lang="tr-TR" i="0" kern="0" dirty="0" smtClean="0">
                <a:solidFill>
                  <a:srgbClr val="40458C"/>
                </a:solidFill>
                <a:latin typeface="Tahoma"/>
              </a:rPr>
              <a:t>1 +1</a:t>
            </a:r>
            <a:endParaRPr lang="en-US" i="0" kern="0" dirty="0">
              <a:solidFill>
                <a:srgbClr val="40458C"/>
              </a:solidFill>
              <a:latin typeface="Tahoma"/>
            </a:endParaRPr>
          </a:p>
          <a:p>
            <a:pPr marL="457200" lvl="0" indent="-457200" algn="l" eaLnBrk="1" hangingPunct="1">
              <a:lnSpc>
                <a:spcPct val="90000"/>
              </a:lnSpc>
              <a:spcBef>
                <a:spcPct val="20000"/>
              </a:spcBef>
              <a:buClr>
                <a:srgbClr val="6F89F7"/>
              </a:buClr>
              <a:buSzPct val="110000"/>
              <a:buFont typeface="+mj-lt"/>
              <a:buAutoNum type="arabicPeriod"/>
              <a:defRPr/>
            </a:pPr>
            <a:r>
              <a:rPr lang="en-US" i="0" kern="0" dirty="0">
                <a:solidFill>
                  <a:srgbClr val="40458C"/>
                </a:solidFill>
                <a:latin typeface="Tahoma"/>
              </a:rPr>
              <a:t>	   </a:t>
            </a:r>
            <a:r>
              <a:rPr lang="en-US" i="0" kern="0" dirty="0" err="1">
                <a:solidFill>
                  <a:srgbClr val="40458C"/>
                </a:solidFill>
                <a:latin typeface="Tahoma"/>
              </a:rPr>
              <a:t>soFarIsOnto</a:t>
            </a:r>
            <a:r>
              <a:rPr lang="en-US" i="0" kern="0" dirty="0">
                <a:solidFill>
                  <a:srgbClr val="40458C"/>
                </a:solidFill>
                <a:latin typeface="Tahoma"/>
              </a:rPr>
              <a:t> </a:t>
            </a:r>
            <a:r>
              <a:rPr lang="tr-TR" i="0" kern="0" dirty="0">
                <a:solidFill>
                  <a:srgbClr val="40458C"/>
                </a:solidFill>
                <a:latin typeface="Tahoma"/>
              </a:rPr>
              <a:t>:</a:t>
            </a:r>
            <a:r>
              <a:rPr lang="en-US" i="0" kern="0" dirty="0">
                <a:solidFill>
                  <a:srgbClr val="40458C"/>
                </a:solidFill>
                <a:latin typeface="Tahoma"/>
              </a:rPr>
              <a:t>= </a:t>
            </a:r>
            <a:r>
              <a:rPr lang="en-US" i="0" kern="0" dirty="0" smtClean="0">
                <a:solidFill>
                  <a:srgbClr val="40458C"/>
                </a:solidFill>
                <a:latin typeface="Tahoma"/>
              </a:rPr>
              <a:t>false</a:t>
            </a:r>
            <a:r>
              <a:rPr lang="tr-TR" i="0" kern="0" dirty="0" smtClean="0">
                <a:solidFill>
                  <a:srgbClr val="40458C"/>
                </a:solidFill>
                <a:latin typeface="Tahoma"/>
              </a:rPr>
              <a:t>	         1</a:t>
            </a:r>
            <a:endParaRPr lang="en-US" i="0" kern="0" dirty="0">
              <a:solidFill>
                <a:srgbClr val="40458C"/>
              </a:solidFill>
              <a:latin typeface="Tahoma"/>
            </a:endParaRPr>
          </a:p>
          <a:p>
            <a:pPr marL="457200" indent="-457200" algn="l" eaLnBrk="1" hangingPunct="1">
              <a:lnSpc>
                <a:spcPct val="90000"/>
              </a:lnSpc>
              <a:spcBef>
                <a:spcPct val="20000"/>
              </a:spcBef>
              <a:buClr>
                <a:srgbClr val="6F89F7"/>
              </a:buClr>
              <a:buSzPct val="110000"/>
              <a:buFont typeface="+mj-lt"/>
              <a:buAutoNum type="arabicPeriod"/>
            </a:pP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rgbClr val="40458C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  <a:t>	 </a:t>
            </a:r>
            <a:r>
              <a:rPr kumimoji="0" lang="tr-TR" b="0" i="0" u="none" strike="noStrike" kern="0" cap="none" spc="0" normalizeH="0" noProof="0" dirty="0" smtClean="0">
                <a:ln>
                  <a:noFill/>
                </a:ln>
                <a:solidFill>
                  <a:srgbClr val="40458C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  <a:t>  </a:t>
            </a: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rgbClr val="40458C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  <a:t>for</a:t>
            </a:r>
            <a:r>
              <a:rPr kumimoji="0" lang="tr-TR" b="0" i="0" u="none" strike="noStrike" kern="0" cap="none" spc="0" normalizeH="0" noProof="0" dirty="0" smtClean="0">
                <a:ln>
                  <a:noFill/>
                </a:ln>
                <a:solidFill>
                  <a:srgbClr val="40458C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  <a:t> </a:t>
            </a:r>
            <a:r>
              <a:rPr lang="en-US" kern="0" dirty="0" err="1">
                <a:solidFill>
                  <a:srgbClr val="40458C"/>
                </a:solidFill>
                <a:latin typeface="Tahoma"/>
              </a:rPr>
              <a:t>i</a:t>
            </a: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rgbClr val="40458C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  <a:t> </a:t>
            </a:r>
            <a:r>
              <a:rPr kumimoji="0" lang="tr-TR" b="0" i="0" u="none" strike="noStrike" kern="0" cap="none" spc="0" normalizeH="0" baseline="0" noProof="0" dirty="0" smtClean="0">
                <a:ln>
                  <a:noFill/>
                </a:ln>
                <a:solidFill>
                  <a:srgbClr val="40458C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  <a:t> :</a:t>
            </a: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rgbClr val="40458C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  <a:t>= 1 to </a:t>
            </a:r>
            <a:r>
              <a:rPr lang="en-US" kern="0" dirty="0">
                <a:solidFill>
                  <a:srgbClr val="40458C"/>
                </a:solidFill>
                <a:latin typeface="Tahoma"/>
              </a:rPr>
              <a:t>n </a:t>
            </a:r>
            <a:r>
              <a:rPr lang="tr-TR" kern="0" dirty="0">
                <a:solidFill>
                  <a:srgbClr val="40458C"/>
                </a:solidFill>
                <a:latin typeface="Tahoma"/>
              </a:rPr>
              <a:t>	    </a:t>
            </a:r>
            <a:r>
              <a:rPr lang="tr-TR" kern="0" dirty="0" smtClean="0">
                <a:solidFill>
                  <a:srgbClr val="40458C"/>
                </a:solidFill>
                <a:latin typeface="Tahoma"/>
              </a:rPr>
              <a:t>	         </a:t>
            </a:r>
            <a:r>
              <a:rPr lang="tr-TR" i="0" kern="0" dirty="0" smtClean="0">
                <a:solidFill>
                  <a:srgbClr val="40458C"/>
                </a:solidFill>
                <a:latin typeface="Tahoma"/>
              </a:rPr>
              <a:t>n</a:t>
            </a:r>
            <a:r>
              <a:rPr kumimoji="0" lang="tr-TR" b="0" i="0" u="none" strike="noStrike" kern="0" cap="none" spc="0" normalizeH="0" baseline="0" noProof="0" dirty="0" smtClean="0">
                <a:ln>
                  <a:noFill/>
                </a:ln>
                <a:solidFill>
                  <a:srgbClr val="40458C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  <a:t> </a:t>
            </a:r>
            <a:r>
              <a:rPr kumimoji="0" lang="tr-TR" b="0" i="0" u="none" strike="noStrike" kern="0" cap="none" spc="0" normalizeH="0" baseline="0" noProof="0" dirty="0" smtClean="0">
                <a:ln>
                  <a:noFill/>
                </a:ln>
                <a:solidFill>
                  <a:srgbClr val="40458C"/>
                </a:solidFill>
                <a:effectLst/>
                <a:uLnTx/>
                <a:uFillTx/>
                <a:latin typeface="Tahoma"/>
                <a:ea typeface="+mn-ea"/>
                <a:cs typeface="+mn-cs"/>
                <a:sym typeface="Symbol"/>
              </a:rPr>
              <a:t></a:t>
            </a:r>
            <a:r>
              <a:rPr kumimoji="0" lang="tr-TR" b="0" i="0" u="none" strike="noStrike" kern="0" cap="none" spc="0" normalizeH="0" baseline="0" noProof="0" dirty="0" smtClean="0">
                <a:ln>
                  <a:noFill/>
                </a:ln>
                <a:solidFill>
                  <a:srgbClr val="40458C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  <a:t>: </a:t>
            </a:r>
            <a:r>
              <a:rPr kumimoji="0" lang="tr-TR" b="0" i="0" u="none" strike="noStrike" kern="0" cap="none" spc="0" normalizeH="0" baseline="0" noProof="0" dirty="0" smtClean="0">
                <a:ln>
                  <a:noFill/>
                </a:ln>
                <a:solidFill>
                  <a:srgbClr val="3366FF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  <a:t>(</a:t>
            </a:r>
            <a:r>
              <a:rPr kumimoji="0" lang="tr-TR" b="0" i="0" u="none" strike="noStrike" kern="0" cap="none" spc="0" normalizeH="0" noProof="0" dirty="0" smtClean="0">
                <a:ln>
                  <a:noFill/>
                </a:ln>
                <a:solidFill>
                  <a:srgbClr val="40458C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  <a:t> </a:t>
            </a:r>
            <a:r>
              <a:rPr kumimoji="0" lang="tr-TR" b="0" i="0" u="none" strike="noStrike" kern="0" cap="none" spc="0" normalizeH="0" baseline="0" noProof="0" dirty="0" smtClean="0">
                <a:ln>
                  <a:noFill/>
                </a:ln>
                <a:solidFill>
                  <a:srgbClr val="40458C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  <a:t>1 + 1 </a:t>
            </a:r>
            <a:endParaRPr kumimoji="0" lang="en-US" b="0" i="0" u="none" strike="noStrike" kern="0" cap="none" spc="0" normalizeH="0" baseline="0" noProof="0" dirty="0" smtClean="0">
              <a:ln>
                <a:noFill/>
              </a:ln>
              <a:solidFill>
                <a:srgbClr val="40458C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  <a:p>
            <a:pPr marL="457200" lvl="0" indent="-457200" algn="l" eaLnBrk="1" hangingPunct="1">
              <a:lnSpc>
                <a:spcPct val="90000"/>
              </a:lnSpc>
              <a:spcBef>
                <a:spcPct val="20000"/>
              </a:spcBef>
              <a:buClr>
                <a:srgbClr val="6F89F7"/>
              </a:buClr>
              <a:buSzPct val="110000"/>
              <a:buFont typeface="+mj-lt"/>
              <a:buAutoNum type="arabicPeriod"/>
              <a:defRPr/>
            </a:pPr>
            <a:r>
              <a:rPr lang="en-US" i="0" kern="0" dirty="0">
                <a:solidFill>
                  <a:srgbClr val="40458C"/>
                </a:solidFill>
                <a:latin typeface="Tahoma"/>
              </a:rPr>
              <a:t>	</a:t>
            </a:r>
            <a:r>
              <a:rPr lang="tr-TR" i="0" kern="0" dirty="0">
                <a:solidFill>
                  <a:srgbClr val="40458C"/>
                </a:solidFill>
                <a:latin typeface="Tahoma"/>
              </a:rPr>
              <a:t>      </a:t>
            </a:r>
            <a:r>
              <a:rPr lang="en-US" i="0" kern="0" dirty="0">
                <a:solidFill>
                  <a:srgbClr val="40458C"/>
                </a:solidFill>
                <a:latin typeface="Tahoma"/>
              </a:rPr>
              <a:t>if ( f(</a:t>
            </a:r>
            <a:r>
              <a:rPr lang="en-US" kern="0" dirty="0" err="1">
                <a:solidFill>
                  <a:srgbClr val="40458C"/>
                </a:solidFill>
                <a:latin typeface="Tahoma"/>
              </a:rPr>
              <a:t>i</a:t>
            </a:r>
            <a:r>
              <a:rPr lang="en-US" kern="0" dirty="0">
                <a:solidFill>
                  <a:srgbClr val="40458C"/>
                </a:solidFill>
                <a:latin typeface="Tahoma"/>
              </a:rPr>
              <a:t> </a:t>
            </a:r>
            <a:r>
              <a:rPr lang="en-US" i="0" kern="0" dirty="0">
                <a:solidFill>
                  <a:srgbClr val="40458C"/>
                </a:solidFill>
                <a:latin typeface="Tahoma"/>
              </a:rPr>
              <a:t>) = </a:t>
            </a:r>
            <a:r>
              <a:rPr lang="en-US" kern="0" dirty="0">
                <a:solidFill>
                  <a:srgbClr val="40458C"/>
                </a:solidFill>
                <a:latin typeface="Tahoma"/>
              </a:rPr>
              <a:t>j</a:t>
            </a:r>
            <a:r>
              <a:rPr lang="en-US" i="0" kern="0" dirty="0">
                <a:solidFill>
                  <a:srgbClr val="40458C"/>
                </a:solidFill>
                <a:latin typeface="Tahoma"/>
              </a:rPr>
              <a:t> )</a:t>
            </a:r>
            <a:r>
              <a:rPr lang="tr-TR" i="0" kern="0" dirty="0">
                <a:solidFill>
                  <a:srgbClr val="40458C"/>
                </a:solidFill>
                <a:latin typeface="Tahoma"/>
              </a:rPr>
              <a:t>			</a:t>
            </a:r>
            <a:r>
              <a:rPr lang="tr-TR" i="0" kern="0" dirty="0" smtClean="0">
                <a:solidFill>
                  <a:srgbClr val="40458C"/>
                </a:solidFill>
                <a:latin typeface="Tahoma"/>
              </a:rPr>
              <a:t>    1</a:t>
            </a:r>
            <a:endParaRPr lang="en-US" i="0" kern="0" dirty="0">
              <a:solidFill>
                <a:srgbClr val="40458C"/>
              </a:solidFill>
              <a:latin typeface="Tahoma"/>
            </a:endParaRPr>
          </a:p>
          <a:p>
            <a:pPr marL="457200" lvl="0" indent="-457200" algn="l" eaLnBrk="1" hangingPunct="1">
              <a:lnSpc>
                <a:spcPct val="90000"/>
              </a:lnSpc>
              <a:spcBef>
                <a:spcPct val="20000"/>
              </a:spcBef>
              <a:buClr>
                <a:srgbClr val="6F89F7"/>
              </a:buClr>
              <a:buSzPct val="110000"/>
              <a:buFont typeface="+mj-lt"/>
              <a:buAutoNum type="arabicPeriod"/>
              <a:defRPr/>
            </a:pPr>
            <a:r>
              <a:rPr lang="tr-TR" i="0" kern="0" dirty="0">
                <a:solidFill>
                  <a:srgbClr val="40458C"/>
                </a:solidFill>
                <a:latin typeface="Tahoma"/>
              </a:rPr>
              <a:t>              </a:t>
            </a:r>
            <a:r>
              <a:rPr lang="en-US" i="0" kern="0" dirty="0" err="1">
                <a:solidFill>
                  <a:srgbClr val="40458C"/>
                </a:solidFill>
                <a:latin typeface="Tahoma"/>
              </a:rPr>
              <a:t>soFarIsOnto</a:t>
            </a:r>
            <a:r>
              <a:rPr lang="en-US" i="0" kern="0" dirty="0">
                <a:solidFill>
                  <a:srgbClr val="40458C"/>
                </a:solidFill>
                <a:latin typeface="Tahoma"/>
              </a:rPr>
              <a:t> </a:t>
            </a:r>
            <a:r>
              <a:rPr lang="tr-TR" i="0" kern="0" dirty="0">
                <a:solidFill>
                  <a:srgbClr val="40458C"/>
                </a:solidFill>
                <a:latin typeface="Tahoma"/>
              </a:rPr>
              <a:t>:</a:t>
            </a:r>
            <a:r>
              <a:rPr lang="en-US" i="0" kern="0" dirty="0">
                <a:solidFill>
                  <a:srgbClr val="40458C"/>
                </a:solidFill>
                <a:latin typeface="Tahoma"/>
              </a:rPr>
              <a:t>= true</a:t>
            </a:r>
            <a:r>
              <a:rPr lang="tr-TR" i="0" kern="0" dirty="0">
                <a:solidFill>
                  <a:srgbClr val="40458C"/>
                </a:solidFill>
                <a:latin typeface="Tahoma"/>
              </a:rPr>
              <a:t>		 </a:t>
            </a:r>
            <a:r>
              <a:rPr lang="tr-TR" i="0" kern="0" dirty="0" smtClean="0">
                <a:solidFill>
                  <a:srgbClr val="40458C"/>
                </a:solidFill>
                <a:latin typeface="Tahoma"/>
              </a:rPr>
              <a:t>   </a:t>
            </a:r>
            <a:r>
              <a:rPr lang="tr-TR" i="0" kern="0" dirty="0" smtClean="0">
                <a:solidFill>
                  <a:srgbClr val="00B050"/>
                </a:solidFill>
                <a:latin typeface="Tahoma"/>
              </a:rPr>
              <a:t>1)]</a:t>
            </a:r>
            <a:endParaRPr lang="en-US" i="0" kern="0" dirty="0">
              <a:solidFill>
                <a:srgbClr val="00B050"/>
              </a:solidFill>
              <a:latin typeface="Tahoma"/>
            </a:endParaRPr>
          </a:p>
          <a:p>
            <a:pPr marL="457200" lvl="0" indent="-457200" algn="l" eaLnBrk="1" hangingPunct="1">
              <a:lnSpc>
                <a:spcPct val="90000"/>
              </a:lnSpc>
              <a:spcBef>
                <a:spcPct val="20000"/>
              </a:spcBef>
              <a:buClr>
                <a:srgbClr val="6F89F7"/>
              </a:buClr>
              <a:buSzPct val="110000"/>
              <a:buFont typeface="+mj-lt"/>
              <a:buAutoNum type="arabicPeriod"/>
              <a:defRPr/>
            </a:pPr>
            <a:r>
              <a:rPr lang="tr-TR" i="0" kern="0" dirty="0">
                <a:solidFill>
                  <a:srgbClr val="40458C"/>
                </a:solidFill>
                <a:latin typeface="Tahoma"/>
              </a:rPr>
              <a:t>          </a:t>
            </a:r>
            <a:r>
              <a:rPr lang="tr-TR" i="0" kern="0" dirty="0" smtClean="0">
                <a:solidFill>
                  <a:srgbClr val="40458C"/>
                </a:solidFill>
                <a:latin typeface="Tahoma"/>
              </a:rPr>
              <a:t> </a:t>
            </a:r>
            <a:r>
              <a:rPr lang="en-US" i="0" kern="0" dirty="0" smtClean="0">
                <a:solidFill>
                  <a:srgbClr val="40458C"/>
                </a:solidFill>
                <a:latin typeface="Tahoma"/>
              </a:rPr>
              <a:t>if</a:t>
            </a:r>
            <a:r>
              <a:rPr lang="en-US" i="0" kern="0" dirty="0">
                <a:solidFill>
                  <a:srgbClr val="40458C"/>
                </a:solidFill>
                <a:latin typeface="Tahoma"/>
              </a:rPr>
              <a:t>( !</a:t>
            </a:r>
            <a:r>
              <a:rPr lang="en-US" i="0" kern="0" dirty="0" err="1">
                <a:solidFill>
                  <a:srgbClr val="40458C"/>
                </a:solidFill>
                <a:latin typeface="Tahoma"/>
              </a:rPr>
              <a:t>soFarIsOnto</a:t>
            </a:r>
            <a:r>
              <a:rPr lang="en-US" i="0" kern="0" dirty="0">
                <a:solidFill>
                  <a:srgbClr val="40458C"/>
                </a:solidFill>
                <a:latin typeface="Tahoma"/>
              </a:rPr>
              <a:t> )</a:t>
            </a:r>
            <a:r>
              <a:rPr lang="tr-TR" i="0" kern="0" dirty="0">
                <a:solidFill>
                  <a:srgbClr val="40458C"/>
                </a:solidFill>
                <a:latin typeface="Tahoma"/>
              </a:rPr>
              <a:t>		</a:t>
            </a:r>
            <a:r>
              <a:rPr lang="tr-TR" i="0" kern="0" dirty="0" smtClean="0">
                <a:solidFill>
                  <a:srgbClr val="40458C"/>
                </a:solidFill>
                <a:latin typeface="Tahoma"/>
              </a:rPr>
              <a:t>    </a:t>
            </a:r>
            <a:r>
              <a:rPr lang="tr-TR" i="0" kern="0" dirty="0" smtClean="0">
                <a:solidFill>
                  <a:srgbClr val="40458C"/>
                </a:solidFill>
                <a:latin typeface="Tahoma"/>
              </a:rPr>
              <a:t>1</a:t>
            </a:r>
            <a:r>
              <a:rPr lang="tr-TR" i="0" kern="0" dirty="0">
                <a:solidFill>
                  <a:srgbClr val="40458C"/>
                </a:solidFill>
                <a:latin typeface="Tahoma"/>
              </a:rPr>
              <a:t>	</a:t>
            </a:r>
            <a:endParaRPr lang="en-US" i="0" kern="0" dirty="0">
              <a:solidFill>
                <a:srgbClr val="40458C"/>
              </a:solidFill>
              <a:latin typeface="Tahoma"/>
            </a:endParaRPr>
          </a:p>
          <a:p>
            <a:pPr marL="457200" lvl="0" indent="-457200" algn="l" eaLnBrk="1" hangingPunct="1">
              <a:lnSpc>
                <a:spcPct val="90000"/>
              </a:lnSpc>
              <a:spcBef>
                <a:spcPct val="20000"/>
              </a:spcBef>
              <a:buClr>
                <a:srgbClr val="6F89F7"/>
              </a:buClr>
              <a:buSzPct val="110000"/>
              <a:buFont typeface="+mj-lt"/>
              <a:buAutoNum type="arabicPeriod"/>
              <a:defRPr/>
            </a:pPr>
            <a:r>
              <a:rPr lang="tr-TR" i="0" kern="0" dirty="0">
                <a:solidFill>
                  <a:srgbClr val="40458C"/>
                </a:solidFill>
                <a:latin typeface="Tahoma"/>
              </a:rPr>
              <a:t>              </a:t>
            </a:r>
            <a:r>
              <a:rPr lang="en-US" i="0" strike="sngStrike" kern="0" dirty="0">
                <a:solidFill>
                  <a:srgbClr val="40458C"/>
                </a:solidFill>
                <a:latin typeface="Tahoma"/>
              </a:rPr>
              <a:t>return false	</a:t>
            </a:r>
            <a:r>
              <a:rPr lang="tr-TR" i="0" strike="sngStrike" kern="0" dirty="0">
                <a:solidFill>
                  <a:srgbClr val="40458C"/>
                </a:solidFill>
                <a:latin typeface="Tahoma"/>
              </a:rPr>
              <a:t>		</a:t>
            </a:r>
            <a:r>
              <a:rPr lang="tr-TR" i="0" strike="sngStrike" kern="0" dirty="0">
                <a:solidFill>
                  <a:srgbClr val="FF0000"/>
                </a:solidFill>
                <a:latin typeface="Tahoma"/>
              </a:rPr>
              <a:t>1 step End</a:t>
            </a:r>
            <a:r>
              <a:rPr lang="tr-TR" i="0" strike="sngStrike" kern="0" dirty="0">
                <a:solidFill>
                  <a:srgbClr val="40458C"/>
                </a:solidFill>
                <a:latin typeface="Tahoma"/>
              </a:rPr>
              <a:t> </a:t>
            </a:r>
            <a:endParaRPr lang="en-US" i="0" strike="sngStrike" kern="0" dirty="0">
              <a:solidFill>
                <a:srgbClr val="40458C"/>
              </a:solidFill>
              <a:latin typeface="Tahoma"/>
            </a:endParaRPr>
          </a:p>
          <a:p>
            <a:pPr marL="457200" lvl="0" indent="-457200" algn="l" eaLnBrk="1" hangingPunct="1">
              <a:lnSpc>
                <a:spcPct val="90000"/>
              </a:lnSpc>
              <a:spcBef>
                <a:spcPct val="20000"/>
              </a:spcBef>
              <a:buClr>
                <a:srgbClr val="6F89F7"/>
              </a:buClr>
              <a:buSzPct val="110000"/>
              <a:buFont typeface="+mj-lt"/>
              <a:buAutoNum type="arabicPeriod"/>
              <a:defRPr/>
            </a:pPr>
            <a:r>
              <a:rPr lang="tr-TR" i="0" kern="0" dirty="0">
                <a:solidFill>
                  <a:srgbClr val="40458C"/>
                </a:solidFill>
                <a:latin typeface="Tahoma"/>
              </a:rPr>
              <a:t>    	</a:t>
            </a:r>
            <a:r>
              <a:rPr lang="en-US" i="0" strike="sngStrike" kern="0" dirty="0">
                <a:solidFill>
                  <a:srgbClr val="40458C"/>
                </a:solidFill>
                <a:latin typeface="Tahoma"/>
              </a:rPr>
              <a:t>return true;</a:t>
            </a:r>
            <a:r>
              <a:rPr lang="tr-TR" i="0" strike="sngStrike" kern="0" dirty="0">
                <a:solidFill>
                  <a:srgbClr val="40458C"/>
                </a:solidFill>
                <a:latin typeface="Tahoma"/>
              </a:rPr>
              <a:t>		</a:t>
            </a:r>
            <a:r>
              <a:rPr lang="tr-TR" i="0" strike="sngStrike" kern="0" dirty="0" smtClean="0">
                <a:solidFill>
                  <a:srgbClr val="FF0000"/>
                </a:solidFill>
                <a:latin typeface="Tahoma"/>
              </a:rPr>
              <a:t>1 step End</a:t>
            </a:r>
            <a:endParaRPr lang="en-US" strike="sngStrike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Algorithm (2)</a:t>
            </a:r>
            <a:br>
              <a:rPr lang="tr-TR" dirty="0" smtClean="0"/>
            </a:br>
            <a:r>
              <a:rPr lang="en-US" dirty="0" smtClean="0"/>
              <a:t>Comparing Running Times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33400" lvl="0" indent="-533400" eaLnBrk="1" hangingPunct="1">
              <a:spcBef>
                <a:spcPct val="20000"/>
              </a:spcBef>
              <a:buClr>
                <a:srgbClr val="6F89F7"/>
              </a:buClr>
              <a:buSzPct val="110000"/>
              <a:buFont typeface="Wingdings" pitchFamily="2" charset="2"/>
              <a:buAutoNum type="arabicPeriod"/>
            </a:pPr>
            <a:r>
              <a:rPr lang="en-US" b="0" dirty="0" smtClean="0">
                <a:solidFill>
                  <a:srgbClr val="40458C"/>
                </a:solidFill>
                <a:latin typeface="Tahoma"/>
              </a:rPr>
              <a:t>At most </a:t>
            </a:r>
            <a:r>
              <a:rPr lang="tr-TR" b="0" dirty="0" smtClean="0">
                <a:solidFill>
                  <a:srgbClr val="40458C"/>
                </a:solidFill>
                <a:latin typeface="Tahoma"/>
              </a:rPr>
              <a:t>4</a:t>
            </a:r>
            <a:r>
              <a:rPr lang="en-US" b="0" i="1" dirty="0" err="1" smtClean="0">
                <a:solidFill>
                  <a:srgbClr val="40458C"/>
                </a:solidFill>
                <a:latin typeface="Tahoma"/>
              </a:rPr>
              <a:t>mn</a:t>
            </a:r>
            <a:r>
              <a:rPr lang="en-US" b="0" dirty="0" smtClean="0">
                <a:solidFill>
                  <a:srgbClr val="40458C"/>
                </a:solidFill>
                <a:latin typeface="Tahoma"/>
              </a:rPr>
              <a:t>+</a:t>
            </a:r>
            <a:r>
              <a:rPr lang="tr-TR" b="0" dirty="0" smtClean="0">
                <a:solidFill>
                  <a:srgbClr val="40458C"/>
                </a:solidFill>
                <a:latin typeface="Tahoma"/>
              </a:rPr>
              <a:t>4</a:t>
            </a:r>
            <a:r>
              <a:rPr lang="en-US" b="0" i="1" dirty="0" smtClean="0">
                <a:solidFill>
                  <a:srgbClr val="40458C"/>
                </a:solidFill>
                <a:latin typeface="Tahoma"/>
              </a:rPr>
              <a:t>m</a:t>
            </a:r>
            <a:r>
              <a:rPr lang="en-US" b="0" dirty="0" smtClean="0">
                <a:solidFill>
                  <a:srgbClr val="40458C"/>
                </a:solidFill>
                <a:latin typeface="Tahoma"/>
              </a:rPr>
              <a:t>+2 </a:t>
            </a:r>
            <a:r>
              <a:rPr lang="en-US" b="0" dirty="0" smtClean="0">
                <a:solidFill>
                  <a:srgbClr val="40458C"/>
                </a:solidFill>
                <a:latin typeface="Tahoma"/>
              </a:rPr>
              <a:t>for first algorithm</a:t>
            </a:r>
          </a:p>
          <a:p>
            <a:pPr marL="533400" lvl="0" indent="-533400" eaLnBrk="1" hangingPunct="1">
              <a:spcBef>
                <a:spcPct val="20000"/>
              </a:spcBef>
              <a:buClr>
                <a:srgbClr val="6F89F7"/>
              </a:buClr>
              <a:buSzPct val="110000"/>
              <a:buFont typeface="Wingdings" pitchFamily="2" charset="2"/>
              <a:buAutoNum type="arabicPeriod"/>
            </a:pPr>
            <a:r>
              <a:rPr lang="en-US" b="0" dirty="0" smtClean="0">
                <a:solidFill>
                  <a:srgbClr val="40458C"/>
                </a:solidFill>
                <a:latin typeface="Tahoma"/>
              </a:rPr>
              <a:t>At most </a:t>
            </a:r>
            <a:r>
              <a:rPr lang="tr-TR" b="0" dirty="0" smtClean="0">
                <a:solidFill>
                  <a:srgbClr val="40458C"/>
                </a:solidFill>
                <a:latin typeface="Tahoma"/>
              </a:rPr>
              <a:t>6</a:t>
            </a:r>
            <a:r>
              <a:rPr lang="en-US" b="0" i="1" dirty="0" smtClean="0">
                <a:solidFill>
                  <a:srgbClr val="40458C"/>
                </a:solidFill>
                <a:latin typeface="Tahoma"/>
              </a:rPr>
              <a:t>m</a:t>
            </a:r>
            <a:r>
              <a:rPr lang="en-US" b="0" dirty="0" smtClean="0">
                <a:solidFill>
                  <a:srgbClr val="40458C"/>
                </a:solidFill>
                <a:latin typeface="Tahoma"/>
              </a:rPr>
              <a:t>+2</a:t>
            </a:r>
            <a:r>
              <a:rPr lang="en-US" b="0" i="1" dirty="0" smtClean="0">
                <a:solidFill>
                  <a:srgbClr val="40458C"/>
                </a:solidFill>
                <a:latin typeface="Tahoma"/>
              </a:rPr>
              <a:t>n</a:t>
            </a:r>
            <a:r>
              <a:rPr lang="en-US" b="0" dirty="0" smtClean="0">
                <a:solidFill>
                  <a:srgbClr val="40458C"/>
                </a:solidFill>
                <a:latin typeface="Tahoma"/>
              </a:rPr>
              <a:t>+2 </a:t>
            </a:r>
            <a:r>
              <a:rPr lang="en-US" b="0" dirty="0" smtClean="0">
                <a:solidFill>
                  <a:srgbClr val="40458C"/>
                </a:solidFill>
                <a:latin typeface="Tahoma"/>
              </a:rPr>
              <a:t>for second algorithm</a:t>
            </a:r>
          </a:p>
          <a:p>
            <a:pPr marL="533400" lvl="0" indent="-533400" eaLnBrk="1" hangingPunct="1">
              <a:spcBef>
                <a:spcPct val="20000"/>
              </a:spcBef>
              <a:buClr>
                <a:srgbClr val="6F89F7"/>
              </a:buClr>
              <a:buSzPct val="110000"/>
              <a:buNone/>
            </a:pPr>
            <a:r>
              <a:rPr lang="en-US" b="0" i="1" dirty="0" smtClean="0">
                <a:solidFill>
                  <a:srgbClr val="40458C"/>
                </a:solidFill>
                <a:latin typeface="Tahoma"/>
              </a:rPr>
              <a:t>Worst case</a:t>
            </a:r>
            <a:r>
              <a:rPr lang="en-US" b="0" dirty="0" smtClean="0">
                <a:solidFill>
                  <a:srgbClr val="40458C"/>
                </a:solidFill>
                <a:latin typeface="Tahoma"/>
              </a:rPr>
              <a:t> when </a:t>
            </a:r>
            <a:r>
              <a:rPr lang="en-US" b="0" i="1" dirty="0" smtClean="0">
                <a:solidFill>
                  <a:srgbClr val="40458C"/>
                </a:solidFill>
                <a:latin typeface="Tahoma"/>
              </a:rPr>
              <a:t>m</a:t>
            </a:r>
            <a:r>
              <a:rPr lang="en-US" b="0" dirty="0" smtClean="0">
                <a:solidFill>
                  <a:srgbClr val="40458C"/>
                </a:solidFill>
                <a:latin typeface="Tahoma"/>
              </a:rPr>
              <a:t> </a:t>
            </a:r>
            <a:r>
              <a:rPr lang="en-US" b="0" dirty="0" smtClean="0">
                <a:solidFill>
                  <a:srgbClr val="40458C"/>
                </a:solidFill>
                <a:latin typeface="Tahoma"/>
                <a:sym typeface="Symbol" pitchFamily="18" charset="2"/>
              </a:rPr>
              <a:t> </a:t>
            </a:r>
            <a:r>
              <a:rPr lang="en-US" b="0" i="1" dirty="0" smtClean="0">
                <a:solidFill>
                  <a:srgbClr val="40458C"/>
                </a:solidFill>
                <a:latin typeface="Tahoma"/>
                <a:sym typeface="Symbol" pitchFamily="18" charset="2"/>
              </a:rPr>
              <a:t>n</a:t>
            </a:r>
            <a:r>
              <a:rPr lang="en-US" b="0" dirty="0" smtClean="0">
                <a:solidFill>
                  <a:srgbClr val="40458C"/>
                </a:solidFill>
                <a:latin typeface="Tahoma"/>
                <a:sym typeface="Symbol" pitchFamily="18" charset="2"/>
              </a:rPr>
              <a:t> so replace </a:t>
            </a:r>
            <a:r>
              <a:rPr lang="en-US" b="0" i="1" dirty="0" smtClean="0">
                <a:solidFill>
                  <a:srgbClr val="40458C"/>
                </a:solidFill>
                <a:latin typeface="Tahoma"/>
                <a:sym typeface="Symbol" pitchFamily="18" charset="2"/>
              </a:rPr>
              <a:t>m </a:t>
            </a:r>
            <a:r>
              <a:rPr lang="en-US" b="0" dirty="0" smtClean="0">
                <a:solidFill>
                  <a:srgbClr val="40458C"/>
                </a:solidFill>
                <a:latin typeface="Tahoma"/>
                <a:sym typeface="Symbol" pitchFamily="18" charset="2"/>
              </a:rPr>
              <a:t>by </a:t>
            </a:r>
            <a:r>
              <a:rPr lang="en-US" b="0" i="1" dirty="0" smtClean="0">
                <a:solidFill>
                  <a:srgbClr val="40458C"/>
                </a:solidFill>
                <a:latin typeface="Tahoma"/>
                <a:sym typeface="Symbol" pitchFamily="18" charset="2"/>
              </a:rPr>
              <a:t>n</a:t>
            </a:r>
            <a:r>
              <a:rPr lang="en-US" b="0" dirty="0" smtClean="0">
                <a:solidFill>
                  <a:srgbClr val="40458C"/>
                </a:solidFill>
                <a:latin typeface="Tahoma"/>
                <a:sym typeface="Symbol" pitchFamily="18" charset="2"/>
              </a:rPr>
              <a:t>:</a:t>
            </a:r>
          </a:p>
          <a:p>
            <a:pPr marL="533400" lvl="0" indent="-533400" algn="ctr" eaLnBrk="1" hangingPunct="1">
              <a:spcBef>
                <a:spcPct val="20000"/>
              </a:spcBef>
              <a:buClr>
                <a:srgbClr val="6F89F7"/>
              </a:buClr>
              <a:buSzPct val="110000"/>
              <a:buNone/>
            </a:pPr>
            <a:r>
              <a:rPr lang="tr-TR" b="0" i="1" dirty="0" smtClean="0">
                <a:solidFill>
                  <a:srgbClr val="40458C"/>
                </a:solidFill>
                <a:latin typeface="Tahoma"/>
              </a:rPr>
              <a:t>4</a:t>
            </a:r>
            <a:r>
              <a:rPr lang="en-US" b="0" i="1" dirty="0" smtClean="0">
                <a:solidFill>
                  <a:srgbClr val="40458C"/>
                </a:solidFill>
                <a:latin typeface="Tahoma"/>
              </a:rPr>
              <a:t>n </a:t>
            </a:r>
            <a:r>
              <a:rPr lang="en-US" b="0" baseline="30000" dirty="0" smtClean="0">
                <a:solidFill>
                  <a:srgbClr val="40458C"/>
                </a:solidFill>
                <a:latin typeface="Tahoma"/>
              </a:rPr>
              <a:t>2</a:t>
            </a:r>
            <a:r>
              <a:rPr lang="en-US" b="0" dirty="0" smtClean="0">
                <a:solidFill>
                  <a:srgbClr val="40458C"/>
                </a:solidFill>
                <a:latin typeface="Tahoma"/>
              </a:rPr>
              <a:t>+</a:t>
            </a:r>
            <a:r>
              <a:rPr lang="tr-TR" b="0" dirty="0" smtClean="0">
                <a:solidFill>
                  <a:srgbClr val="40458C"/>
                </a:solidFill>
                <a:latin typeface="Tahoma"/>
              </a:rPr>
              <a:t>4</a:t>
            </a:r>
            <a:r>
              <a:rPr lang="en-US" b="0" i="1" dirty="0" smtClean="0">
                <a:solidFill>
                  <a:srgbClr val="40458C"/>
                </a:solidFill>
                <a:latin typeface="Tahoma"/>
              </a:rPr>
              <a:t>n</a:t>
            </a:r>
            <a:r>
              <a:rPr lang="en-US" b="0" dirty="0" smtClean="0">
                <a:solidFill>
                  <a:srgbClr val="40458C"/>
                </a:solidFill>
                <a:latin typeface="Tahoma"/>
              </a:rPr>
              <a:t>+2 </a:t>
            </a:r>
            <a:r>
              <a:rPr lang="en-US" b="0" dirty="0" smtClean="0">
                <a:solidFill>
                  <a:srgbClr val="40458C"/>
                </a:solidFill>
                <a:latin typeface="Tahoma"/>
              </a:rPr>
              <a:t>	vs.		 8</a:t>
            </a:r>
            <a:r>
              <a:rPr lang="en-US" b="0" i="1" dirty="0" smtClean="0">
                <a:solidFill>
                  <a:srgbClr val="40458C"/>
                </a:solidFill>
                <a:latin typeface="Tahoma"/>
              </a:rPr>
              <a:t>n</a:t>
            </a:r>
            <a:r>
              <a:rPr lang="en-US" b="0" dirty="0" smtClean="0">
                <a:solidFill>
                  <a:srgbClr val="40458C"/>
                </a:solidFill>
                <a:latin typeface="Tahoma"/>
              </a:rPr>
              <a:t>+2</a:t>
            </a:r>
            <a:endParaRPr lang="en-US" b="0" dirty="0" smtClean="0">
              <a:solidFill>
                <a:srgbClr val="40458C"/>
              </a:solidFill>
              <a:latin typeface="Tahoma"/>
              <a:sym typeface="Symbol" pitchFamily="18" charset="2"/>
            </a:endParaRPr>
          </a:p>
          <a:p>
            <a:pPr marL="533400" lvl="0" indent="-533400" eaLnBrk="1" hangingPunct="1">
              <a:spcBef>
                <a:spcPct val="20000"/>
              </a:spcBef>
              <a:buClr>
                <a:srgbClr val="6F89F7"/>
              </a:buClr>
              <a:buSzPct val="110000"/>
              <a:buNone/>
            </a:pPr>
            <a:r>
              <a:rPr lang="en-US" b="0" dirty="0" smtClean="0">
                <a:solidFill>
                  <a:srgbClr val="40458C"/>
                </a:solidFill>
                <a:latin typeface="Tahoma"/>
              </a:rPr>
              <a:t>To tell which is better, look at dominant term:</a:t>
            </a:r>
          </a:p>
          <a:p>
            <a:pPr marL="533400" lvl="0" indent="-533400" algn="ctr" eaLnBrk="1" hangingPunct="1">
              <a:spcBef>
                <a:spcPct val="20000"/>
              </a:spcBef>
              <a:buClr>
                <a:srgbClr val="6F89F7"/>
              </a:buClr>
              <a:buSzPct val="110000"/>
              <a:buNone/>
            </a:pPr>
            <a:r>
              <a:rPr lang="tr-TR" sz="4800" b="0" i="1" dirty="0" smtClean="0">
                <a:solidFill>
                  <a:srgbClr val="40458C"/>
                </a:solidFill>
                <a:latin typeface="Tahoma"/>
              </a:rPr>
              <a:t>4</a:t>
            </a:r>
            <a:r>
              <a:rPr lang="en-US" sz="4800" b="0" i="1" dirty="0" smtClean="0">
                <a:solidFill>
                  <a:srgbClr val="000000"/>
                </a:solidFill>
                <a:latin typeface="Tahoma"/>
              </a:rPr>
              <a:t>n</a:t>
            </a:r>
            <a:r>
              <a:rPr lang="en-US" sz="4400" b="0" i="1" dirty="0" smtClean="0">
                <a:solidFill>
                  <a:srgbClr val="000000"/>
                </a:solidFill>
                <a:latin typeface="Tahoma"/>
              </a:rPr>
              <a:t> </a:t>
            </a:r>
            <a:r>
              <a:rPr lang="en-US" sz="4400" b="0" baseline="30000" dirty="0" smtClean="0">
                <a:solidFill>
                  <a:srgbClr val="000000"/>
                </a:solidFill>
                <a:latin typeface="Tahoma"/>
              </a:rPr>
              <a:t>2</a:t>
            </a:r>
            <a:r>
              <a:rPr lang="en-US" b="0" dirty="0" smtClean="0">
                <a:solidFill>
                  <a:srgbClr val="40458C"/>
                </a:solidFill>
                <a:latin typeface="Tahoma"/>
              </a:rPr>
              <a:t>+</a:t>
            </a:r>
            <a:r>
              <a:rPr lang="tr-TR" b="0" dirty="0" smtClean="0">
                <a:solidFill>
                  <a:srgbClr val="40458C"/>
                </a:solidFill>
                <a:latin typeface="Tahoma"/>
              </a:rPr>
              <a:t>4</a:t>
            </a:r>
            <a:r>
              <a:rPr lang="en-US" b="0" i="1" dirty="0" smtClean="0">
                <a:solidFill>
                  <a:srgbClr val="40458C"/>
                </a:solidFill>
                <a:latin typeface="Tahoma"/>
              </a:rPr>
              <a:t>n</a:t>
            </a:r>
            <a:r>
              <a:rPr lang="en-US" b="0" dirty="0" smtClean="0">
                <a:solidFill>
                  <a:srgbClr val="40458C"/>
                </a:solidFill>
                <a:latin typeface="Tahoma"/>
              </a:rPr>
              <a:t>+2 </a:t>
            </a:r>
            <a:r>
              <a:rPr lang="en-US" b="0" dirty="0" smtClean="0">
                <a:solidFill>
                  <a:srgbClr val="40458C"/>
                </a:solidFill>
                <a:latin typeface="Tahoma"/>
              </a:rPr>
              <a:t>	vs.		 8</a:t>
            </a:r>
            <a:r>
              <a:rPr lang="en-US" sz="4800" b="0" i="1" dirty="0" smtClean="0">
                <a:solidFill>
                  <a:srgbClr val="000000"/>
                </a:solidFill>
                <a:latin typeface="Tahoma"/>
              </a:rPr>
              <a:t>n</a:t>
            </a:r>
            <a:r>
              <a:rPr lang="en-US" b="0" dirty="0" smtClean="0">
                <a:solidFill>
                  <a:srgbClr val="40458C"/>
                </a:solidFill>
                <a:latin typeface="Tahoma"/>
              </a:rPr>
              <a:t>+2</a:t>
            </a:r>
          </a:p>
          <a:p>
            <a:pPr marL="533400" lvl="0" indent="-533400" eaLnBrk="1" hangingPunct="1">
              <a:spcBef>
                <a:spcPct val="20000"/>
              </a:spcBef>
              <a:buClr>
                <a:srgbClr val="6F89F7"/>
              </a:buClr>
              <a:buSzPct val="110000"/>
              <a:buNone/>
            </a:pPr>
            <a:r>
              <a:rPr lang="en-US" b="0" dirty="0" smtClean="0">
                <a:solidFill>
                  <a:srgbClr val="40458C"/>
                </a:solidFill>
                <a:latin typeface="Tahoma"/>
                <a:sym typeface="Symbol" pitchFamily="18" charset="2"/>
              </a:rPr>
              <a:t>So second algorithm is better.</a:t>
            </a:r>
            <a:endParaRPr lang="en-US" b="0" dirty="0" smtClean="0">
              <a:solidFill>
                <a:srgbClr val="40458C"/>
              </a:solidFill>
              <a:latin typeface="Tahoma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L8</a:t>
            </a:r>
          </a:p>
        </p:txBody>
      </p:sp>
      <p:sp>
        <p:nvSpPr>
          <p:cNvPr id="3891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E130492-34F0-45DC-AF7A-4C34F5461C91}" type="slidenum">
              <a:rPr lang="en-US"/>
              <a:pPr/>
              <a:t>16</a:t>
            </a:fld>
            <a:endParaRPr lang="en-US"/>
          </a:p>
        </p:txBody>
      </p:sp>
      <p:sp>
        <p:nvSpPr>
          <p:cNvPr id="3891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mtClean="0"/>
              <a:t>Running Times Issues</a:t>
            </a:r>
            <a:br>
              <a:rPr lang="en-US" smtClean="0"/>
            </a:br>
            <a:r>
              <a:rPr lang="en-US" smtClean="0"/>
              <a:t>Big-</a:t>
            </a:r>
            <a:r>
              <a:rPr lang="en-US" i="1" smtClean="0"/>
              <a:t>O</a:t>
            </a:r>
            <a:r>
              <a:rPr lang="en-US" smtClean="0"/>
              <a:t> Response</a:t>
            </a:r>
          </a:p>
        </p:txBody>
      </p:sp>
      <p:sp>
        <p:nvSpPr>
          <p:cNvPr id="3891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609600" y="1524000"/>
            <a:ext cx="8001000" cy="4495800"/>
          </a:xfrm>
        </p:spPr>
        <p:txBody>
          <a:bodyPr/>
          <a:lstStyle/>
          <a:p>
            <a:pPr marL="609600" indent="-609600" eaLnBrk="1" hangingPunct="1">
              <a:buFont typeface="Wingdings" pitchFamily="2" charset="2"/>
              <a:buNone/>
            </a:pPr>
            <a:r>
              <a:rPr lang="en-US" dirty="0" smtClean="0"/>
              <a:t>Asymptotic notation (Big-</a:t>
            </a:r>
            <a:r>
              <a:rPr lang="en-US" i="1" dirty="0" smtClean="0"/>
              <a:t>O</a:t>
            </a:r>
            <a:r>
              <a:rPr lang="en-US" dirty="0" smtClean="0"/>
              <a:t>, Big-</a:t>
            </a:r>
            <a:r>
              <a:rPr lang="en-US" dirty="0" smtClean="0">
                <a:sym typeface="Symbol" pitchFamily="18" charset="2"/>
              </a:rPr>
              <a:t> , Big-) gives partial resolution to problems:</a:t>
            </a:r>
            <a:endParaRPr lang="en-US" dirty="0" smtClean="0"/>
          </a:p>
          <a:p>
            <a:pPr marL="609600" indent="-609600" eaLnBrk="1" hangingPunct="1">
              <a:buFont typeface="Wingdings" pitchFamily="2" charset="2"/>
              <a:buAutoNum type="arabicPeriod"/>
            </a:pPr>
            <a:r>
              <a:rPr lang="en-US" dirty="0" smtClean="0"/>
              <a:t>For large </a:t>
            </a:r>
            <a:r>
              <a:rPr lang="en-US" i="1" dirty="0" smtClean="0"/>
              <a:t>n </a:t>
            </a:r>
            <a:r>
              <a:rPr lang="en-US" dirty="0" smtClean="0"/>
              <a:t>the largest term dominates so </a:t>
            </a:r>
            <a:r>
              <a:rPr lang="tr-TR" dirty="0" smtClean="0"/>
              <a:t>4</a:t>
            </a:r>
            <a:r>
              <a:rPr lang="en-US" i="1" dirty="0" smtClean="0"/>
              <a:t>n </a:t>
            </a:r>
            <a:r>
              <a:rPr lang="en-US" baseline="30000" dirty="0" smtClean="0"/>
              <a:t>2</a:t>
            </a:r>
            <a:r>
              <a:rPr lang="en-US" dirty="0" smtClean="0"/>
              <a:t>+</a:t>
            </a:r>
            <a:r>
              <a:rPr lang="tr-TR" dirty="0" smtClean="0"/>
              <a:t>4</a:t>
            </a:r>
            <a:r>
              <a:rPr lang="en-US" i="1" dirty="0" smtClean="0"/>
              <a:t>n</a:t>
            </a:r>
            <a:r>
              <a:rPr lang="en-US" dirty="0" smtClean="0"/>
              <a:t>+2 </a:t>
            </a:r>
            <a:r>
              <a:rPr lang="en-US" i="1" dirty="0" smtClean="0"/>
              <a:t>is </a:t>
            </a:r>
            <a:r>
              <a:rPr lang="en-US" dirty="0" smtClean="0"/>
              <a:t>modeled by just </a:t>
            </a:r>
            <a:r>
              <a:rPr lang="en-US" i="1" dirty="0" smtClean="0"/>
              <a:t>n </a:t>
            </a:r>
            <a:r>
              <a:rPr lang="en-US" baseline="30000" dirty="0" smtClean="0"/>
              <a:t>2</a:t>
            </a:r>
            <a:r>
              <a:rPr lang="en-US" dirty="0" smtClean="0"/>
              <a:t>. 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L8</a:t>
            </a:r>
          </a:p>
        </p:txBody>
      </p:sp>
      <p:sp>
        <p:nvSpPr>
          <p:cNvPr id="3993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DC8BA48-95EB-4567-BD71-6649C7FDF7E0}" type="slidenum">
              <a:rPr lang="en-US"/>
              <a:pPr/>
              <a:t>17</a:t>
            </a:fld>
            <a:endParaRPr lang="en-US"/>
          </a:p>
        </p:txBody>
      </p:sp>
      <p:sp>
        <p:nvSpPr>
          <p:cNvPr id="3994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mtClean="0"/>
              <a:t>Running Times Issues</a:t>
            </a:r>
            <a:br>
              <a:rPr lang="en-US" smtClean="0"/>
            </a:br>
            <a:r>
              <a:rPr lang="en-US" smtClean="0"/>
              <a:t>Big-</a:t>
            </a:r>
            <a:r>
              <a:rPr lang="en-US" i="1" smtClean="0"/>
              <a:t>O</a:t>
            </a:r>
            <a:r>
              <a:rPr lang="en-US" smtClean="0"/>
              <a:t> Response</a:t>
            </a:r>
          </a:p>
        </p:txBody>
      </p:sp>
      <p:sp>
        <p:nvSpPr>
          <p:cNvPr id="3994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609600" y="1524000"/>
            <a:ext cx="8001000" cy="4495800"/>
          </a:xfrm>
        </p:spPr>
        <p:txBody>
          <a:bodyPr/>
          <a:lstStyle/>
          <a:p>
            <a:pPr marL="609600" indent="-609600" eaLnBrk="1" hangingPunct="1">
              <a:buFont typeface="Wingdings" pitchFamily="2" charset="2"/>
              <a:buNone/>
            </a:pPr>
            <a:r>
              <a:rPr lang="en-US" dirty="0" smtClean="0"/>
              <a:t>Asymptotic notation (Big-</a:t>
            </a:r>
            <a:r>
              <a:rPr lang="en-US" i="1" dirty="0" smtClean="0"/>
              <a:t>O</a:t>
            </a:r>
            <a:r>
              <a:rPr lang="en-US" dirty="0" smtClean="0"/>
              <a:t>, Big-</a:t>
            </a:r>
            <a:r>
              <a:rPr lang="en-US" dirty="0" smtClean="0">
                <a:sym typeface="Symbol" pitchFamily="18" charset="2"/>
              </a:rPr>
              <a:t> , Big-) gives partial resolution to problems:</a:t>
            </a:r>
            <a:endParaRPr lang="en-US" dirty="0" smtClean="0"/>
          </a:p>
          <a:p>
            <a:pPr marL="609600" indent="-609600" eaLnBrk="1" hangingPunct="1">
              <a:buFont typeface="Wingdings" pitchFamily="2" charset="2"/>
              <a:buAutoNum type="arabicPeriod" startAt="2"/>
            </a:pPr>
            <a:r>
              <a:rPr lang="en-US" dirty="0" smtClean="0"/>
              <a:t>Different lengths of basic steps, just change </a:t>
            </a:r>
            <a:r>
              <a:rPr lang="tr-TR" dirty="0" smtClean="0"/>
              <a:t>4</a:t>
            </a:r>
            <a:r>
              <a:rPr lang="en-US" i="1" dirty="0" smtClean="0"/>
              <a:t>n </a:t>
            </a:r>
            <a:r>
              <a:rPr lang="en-US" baseline="30000" dirty="0" smtClean="0"/>
              <a:t>2</a:t>
            </a:r>
            <a:r>
              <a:rPr lang="en-US" dirty="0" smtClean="0"/>
              <a:t> to </a:t>
            </a:r>
            <a:r>
              <a:rPr lang="en-US" i="1" dirty="0" err="1" smtClean="0"/>
              <a:t>Cn</a:t>
            </a:r>
            <a:r>
              <a:rPr lang="en-US" i="1" dirty="0" smtClean="0"/>
              <a:t> </a:t>
            </a:r>
            <a:r>
              <a:rPr lang="en-US" baseline="30000" dirty="0" smtClean="0"/>
              <a:t>2</a:t>
            </a:r>
            <a:r>
              <a:rPr lang="en-US" dirty="0" smtClean="0"/>
              <a:t> for some constant, so doesn’t change largest term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L8</a:t>
            </a:r>
          </a:p>
        </p:txBody>
      </p:sp>
      <p:sp>
        <p:nvSpPr>
          <p:cNvPr id="4096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C452E73-3691-40AD-908C-71158986FEF2}" type="slidenum">
              <a:rPr lang="en-US"/>
              <a:pPr/>
              <a:t>18</a:t>
            </a:fld>
            <a:endParaRPr lang="en-US"/>
          </a:p>
        </p:txBody>
      </p:sp>
      <p:sp>
        <p:nvSpPr>
          <p:cNvPr id="4096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mtClean="0"/>
              <a:t>Running Times Issues</a:t>
            </a:r>
            <a:br>
              <a:rPr lang="en-US" smtClean="0"/>
            </a:br>
            <a:r>
              <a:rPr lang="en-US" smtClean="0"/>
              <a:t>Big-</a:t>
            </a:r>
            <a:r>
              <a:rPr lang="en-US" i="1" smtClean="0"/>
              <a:t>O</a:t>
            </a:r>
            <a:r>
              <a:rPr lang="en-US" smtClean="0"/>
              <a:t> Response</a:t>
            </a:r>
          </a:p>
        </p:txBody>
      </p:sp>
      <p:sp>
        <p:nvSpPr>
          <p:cNvPr id="4096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609600" y="1524000"/>
            <a:ext cx="8001000" cy="4495800"/>
          </a:xfrm>
        </p:spPr>
        <p:txBody>
          <a:bodyPr/>
          <a:lstStyle/>
          <a:p>
            <a:pPr marL="609600" indent="-609600" eaLnBrk="1" hangingPunct="1">
              <a:buFont typeface="Wingdings" pitchFamily="2" charset="2"/>
              <a:buNone/>
            </a:pPr>
            <a:r>
              <a:rPr lang="en-US" dirty="0" smtClean="0"/>
              <a:t>Asymptotic notation (Big-</a:t>
            </a:r>
            <a:r>
              <a:rPr lang="en-US" i="1" dirty="0" smtClean="0"/>
              <a:t>O</a:t>
            </a:r>
            <a:r>
              <a:rPr lang="en-US" dirty="0" smtClean="0"/>
              <a:t>, Big-</a:t>
            </a:r>
            <a:r>
              <a:rPr lang="en-US" dirty="0" smtClean="0">
                <a:sym typeface="Symbol" pitchFamily="18" charset="2"/>
              </a:rPr>
              <a:t> , Big-) gives partial resolution to problems:</a:t>
            </a:r>
            <a:endParaRPr lang="en-US" dirty="0" smtClean="0"/>
          </a:p>
          <a:p>
            <a:pPr marL="609600" indent="-609600" eaLnBrk="1" hangingPunct="1">
              <a:buFont typeface="Wingdings" pitchFamily="2" charset="2"/>
              <a:buAutoNum type="arabicPeriod" startAt="3"/>
            </a:pPr>
            <a:r>
              <a:rPr lang="en-US" dirty="0" smtClean="0"/>
              <a:t>Basic operations on different (but well-designed) platforms will differ by a constant factor. Again, changes </a:t>
            </a:r>
            <a:r>
              <a:rPr lang="tr-TR" dirty="0" smtClean="0"/>
              <a:t>4</a:t>
            </a:r>
            <a:r>
              <a:rPr lang="en-US" i="1" dirty="0" smtClean="0"/>
              <a:t>n </a:t>
            </a:r>
            <a:r>
              <a:rPr lang="en-US" baseline="30000" dirty="0" smtClean="0"/>
              <a:t>2</a:t>
            </a:r>
            <a:r>
              <a:rPr lang="en-US" dirty="0" smtClean="0"/>
              <a:t> to </a:t>
            </a:r>
            <a:r>
              <a:rPr lang="en-US" i="1" dirty="0" err="1" smtClean="0"/>
              <a:t>Cn</a:t>
            </a:r>
            <a:r>
              <a:rPr lang="en-US" i="1" dirty="0" smtClean="0"/>
              <a:t> </a:t>
            </a:r>
            <a:r>
              <a:rPr lang="en-US" baseline="30000" dirty="0" smtClean="0"/>
              <a:t>2</a:t>
            </a:r>
            <a:r>
              <a:rPr lang="en-US" dirty="0" smtClean="0"/>
              <a:t> for some constant. 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L8</a:t>
            </a:r>
          </a:p>
        </p:txBody>
      </p:sp>
      <p:sp>
        <p:nvSpPr>
          <p:cNvPr id="4198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B07B508-B7EA-424C-921E-8161BC4E1C24}" type="slidenum">
              <a:rPr lang="en-US"/>
              <a:pPr/>
              <a:t>19</a:t>
            </a:fld>
            <a:endParaRPr lang="en-US"/>
          </a:p>
        </p:txBody>
      </p:sp>
      <p:sp>
        <p:nvSpPr>
          <p:cNvPr id="4198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mtClean="0"/>
              <a:t>Running Times Issues</a:t>
            </a:r>
            <a:br>
              <a:rPr lang="en-US" smtClean="0"/>
            </a:br>
            <a:r>
              <a:rPr lang="en-US" smtClean="0"/>
              <a:t>Big-</a:t>
            </a:r>
            <a:r>
              <a:rPr lang="en-US" i="1" smtClean="0"/>
              <a:t>O</a:t>
            </a:r>
            <a:r>
              <a:rPr lang="en-US" smtClean="0"/>
              <a:t> Response</a:t>
            </a:r>
          </a:p>
        </p:txBody>
      </p:sp>
      <p:sp>
        <p:nvSpPr>
          <p:cNvPr id="4198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609600" y="1524000"/>
            <a:ext cx="8001000" cy="4495800"/>
          </a:xfrm>
        </p:spPr>
        <p:txBody>
          <a:bodyPr/>
          <a:lstStyle/>
          <a:p>
            <a:pPr marL="609600" indent="-609600" eaLnBrk="1" hangingPunct="1">
              <a:buFont typeface="Wingdings" pitchFamily="2" charset="2"/>
              <a:buNone/>
            </a:pPr>
            <a:r>
              <a:rPr lang="en-US" smtClean="0"/>
              <a:t>Asymptotic notation (Big-</a:t>
            </a:r>
            <a:r>
              <a:rPr lang="en-US" i="1" smtClean="0"/>
              <a:t>O</a:t>
            </a:r>
            <a:r>
              <a:rPr lang="en-US" smtClean="0"/>
              <a:t>, Big-</a:t>
            </a:r>
            <a:r>
              <a:rPr lang="en-US" smtClean="0">
                <a:sym typeface="Symbol" pitchFamily="18" charset="2"/>
              </a:rPr>
              <a:t> , Big-) gives partial resolution to problems:</a:t>
            </a:r>
            <a:endParaRPr lang="en-US" smtClean="0"/>
          </a:p>
          <a:p>
            <a:pPr marL="609600" indent="-609600" eaLnBrk="1" hangingPunct="1">
              <a:buFont typeface="Wingdings" pitchFamily="2" charset="2"/>
              <a:buAutoNum type="arabicPeriod" startAt="4"/>
            </a:pPr>
            <a:r>
              <a:rPr lang="en-US" smtClean="0"/>
              <a:t>Even if overestimated by assuming iterations of while-loops that never occurred, may still be able to show that overestimate only represents different constant multiple of largest term.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" y="990600"/>
            <a:ext cx="8915400" cy="1066800"/>
          </a:xfrm>
        </p:spPr>
        <p:txBody>
          <a:bodyPr/>
          <a:lstStyle/>
          <a:p>
            <a:pPr>
              <a:lnSpc>
                <a:spcPct val="130000"/>
              </a:lnSpc>
            </a:pPr>
            <a:r>
              <a:rPr lang="tr-TR" dirty="0" smtClean="0"/>
              <a:t>Flow</a:t>
            </a:r>
            <a:r>
              <a:rPr lang="tr-TR" dirty="0" smtClean="0">
                <a:sym typeface="Symbol" pitchFamily="18" charset="2"/>
              </a:rPr>
              <a:t></a:t>
            </a:r>
            <a:r>
              <a:rPr lang="tr-TR" dirty="0" smtClean="0"/>
              <a:t> </a:t>
            </a:r>
            <a:endParaRPr lang="en-US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2209800"/>
            <a:ext cx="6400800" cy="3429000"/>
          </a:xfrm>
        </p:spPr>
        <p:txBody>
          <a:bodyPr/>
          <a:lstStyle/>
          <a:p>
            <a:pPr algn="just">
              <a:lnSpc>
                <a:spcPct val="80000"/>
              </a:lnSpc>
              <a:buClr>
                <a:srgbClr val="FF0000"/>
              </a:buClr>
              <a:buFontTx/>
              <a:buChar char="•"/>
            </a:pPr>
            <a:r>
              <a:rPr lang="tr-TR" sz="1600" b="0" i="1" dirty="0" smtClean="0"/>
              <a:t>  ALGORITHMS</a:t>
            </a:r>
          </a:p>
          <a:p>
            <a:pPr marL="742950" lvl="1" indent="-285750" algn="just">
              <a:lnSpc>
                <a:spcPct val="80000"/>
              </a:lnSpc>
              <a:buClr>
                <a:srgbClr val="FF0000"/>
              </a:buClr>
              <a:buFontTx/>
              <a:buChar char="–"/>
            </a:pPr>
            <a:r>
              <a:rPr lang="tr-TR" sz="1400" b="0" i="1" dirty="0" smtClean="0"/>
              <a:t>Introduction</a:t>
            </a:r>
          </a:p>
          <a:p>
            <a:pPr marL="742950" lvl="1" indent="-285750" algn="just">
              <a:lnSpc>
                <a:spcPct val="80000"/>
              </a:lnSpc>
              <a:buClr>
                <a:srgbClr val="FF0000"/>
              </a:buClr>
              <a:buFontTx/>
              <a:buChar char="–"/>
            </a:pPr>
            <a:r>
              <a:rPr lang="tr-TR" sz="1400" b="0" i="1" dirty="0" smtClean="0"/>
              <a:t>Algorithmic Complexity</a:t>
            </a:r>
          </a:p>
          <a:p>
            <a:pPr marL="742950" lvl="1" indent="-285750" algn="just">
              <a:lnSpc>
                <a:spcPct val="80000"/>
              </a:lnSpc>
              <a:buClr>
                <a:srgbClr val="FF0000"/>
              </a:buClr>
              <a:buFontTx/>
              <a:buChar char="–"/>
            </a:pPr>
            <a:r>
              <a:rPr lang="tr-TR" sz="1400" b="0" i="1" dirty="0" smtClean="0">
                <a:solidFill>
                  <a:srgbClr val="3366FF"/>
                </a:solidFill>
              </a:rPr>
              <a:t>Growing Functions</a:t>
            </a:r>
          </a:p>
          <a:p>
            <a:pPr algn="just">
              <a:lnSpc>
                <a:spcPct val="80000"/>
              </a:lnSpc>
              <a:buClr>
                <a:srgbClr val="FF0000"/>
              </a:buClr>
            </a:pPr>
            <a:endParaRPr lang="tr-TR" sz="1600" b="0" i="1" dirty="0" smtClean="0"/>
          </a:p>
          <a:p>
            <a:pPr algn="just">
              <a:lnSpc>
                <a:spcPct val="80000"/>
              </a:lnSpc>
              <a:buClr>
                <a:srgbClr val="FF0000"/>
              </a:buClr>
            </a:pPr>
            <a:endParaRPr lang="tr-TR" sz="1600" b="0" i="1" dirty="0" smtClean="0"/>
          </a:p>
          <a:p>
            <a:pPr algn="just">
              <a:lnSpc>
                <a:spcPct val="80000"/>
              </a:lnSpc>
              <a:buClr>
                <a:srgbClr val="FF0000"/>
              </a:buClr>
              <a:buFontTx/>
              <a:buChar char="•"/>
            </a:pPr>
            <a:r>
              <a:rPr lang="tr-TR" sz="1600" b="0" i="1" dirty="0" smtClean="0"/>
              <a:t>  NUMBER THEORY</a:t>
            </a:r>
          </a:p>
          <a:p>
            <a:pPr marL="742950" lvl="1" indent="-285750" algn="just">
              <a:lnSpc>
                <a:spcPct val="80000"/>
              </a:lnSpc>
              <a:buClr>
                <a:srgbClr val="FF0000"/>
              </a:buClr>
              <a:buFontTx/>
              <a:buChar char="–"/>
            </a:pPr>
            <a:r>
              <a:rPr lang="tr-TR" sz="1400" b="0" i="1" dirty="0" smtClean="0"/>
              <a:t>Modular Arithmetic </a:t>
            </a:r>
          </a:p>
          <a:p>
            <a:pPr marL="742950" lvl="1" indent="-285750" algn="just">
              <a:lnSpc>
                <a:spcPct val="80000"/>
              </a:lnSpc>
              <a:buClr>
                <a:srgbClr val="FF0000"/>
              </a:buClr>
              <a:buFontTx/>
              <a:buChar char="–"/>
            </a:pPr>
            <a:r>
              <a:rPr lang="tr-TR" sz="1400" b="0" i="1" dirty="0" smtClean="0"/>
              <a:t>Primary Numbers</a:t>
            </a:r>
          </a:p>
          <a:p>
            <a:pPr marL="742950" lvl="1" indent="-285750" algn="just">
              <a:lnSpc>
                <a:spcPct val="80000"/>
              </a:lnSpc>
              <a:buClr>
                <a:srgbClr val="FF0000"/>
              </a:buClr>
              <a:buFontTx/>
              <a:buChar char="–"/>
            </a:pPr>
            <a:r>
              <a:rPr lang="tr-TR" sz="1400" b="0" i="1" dirty="0" smtClean="0"/>
              <a:t>Greatest Common Divisor (gcd) &amp; Least Common Multipier (lcd)</a:t>
            </a:r>
          </a:p>
          <a:p>
            <a:pPr marL="742950" lvl="1" indent="-285750" algn="just">
              <a:lnSpc>
                <a:spcPct val="80000"/>
              </a:lnSpc>
              <a:buClr>
                <a:srgbClr val="FF0000"/>
              </a:buClr>
              <a:buFontTx/>
              <a:buChar char="–"/>
            </a:pPr>
            <a:r>
              <a:rPr lang="tr-TR" sz="1400" b="0" i="1" dirty="0" smtClean="0"/>
              <a:t>Ecludian Algorithm for gcd</a:t>
            </a:r>
          </a:p>
          <a:p>
            <a:pPr marL="742950" lvl="1" indent="-285750" algn="just">
              <a:lnSpc>
                <a:spcPct val="80000"/>
              </a:lnSpc>
              <a:buClr>
                <a:srgbClr val="FF0000"/>
              </a:buClr>
              <a:buFontTx/>
              <a:buChar char="–"/>
            </a:pPr>
            <a:r>
              <a:rPr lang="tr-TR" sz="1400" b="0" i="1" dirty="0" smtClean="0"/>
              <a:t>Number Systems: Decimal, Binary, Octal, ….</a:t>
            </a:r>
          </a:p>
          <a:p>
            <a:pPr algn="just">
              <a:lnSpc>
                <a:spcPct val="80000"/>
              </a:lnSpc>
              <a:buClr>
                <a:srgbClr val="FF0000"/>
              </a:buClr>
              <a:buFontTx/>
              <a:buChar char="•"/>
            </a:pPr>
            <a:endParaRPr lang="tr-TR" sz="1400" b="0" i="1" dirty="0" smtClean="0"/>
          </a:p>
          <a:p>
            <a:pPr algn="just">
              <a:lnSpc>
                <a:spcPct val="80000"/>
              </a:lnSpc>
              <a:buClr>
                <a:srgbClr val="FF0000"/>
              </a:buClr>
            </a:pPr>
            <a:endParaRPr lang="en-US" sz="1600" b="0" dirty="0" smtClean="0">
              <a:solidFill>
                <a:srgbClr val="FF0000"/>
              </a:solidFill>
            </a:endParaRPr>
          </a:p>
          <a:p>
            <a:pPr algn="just">
              <a:lnSpc>
                <a:spcPct val="80000"/>
              </a:lnSpc>
              <a:buClr>
                <a:srgbClr val="FF0000"/>
              </a:buClr>
              <a:buFontTx/>
              <a:buChar char="•"/>
            </a:pPr>
            <a:endParaRPr lang="tr-TR" sz="1400" b="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Big-</a:t>
            </a:r>
            <a:r>
              <a:rPr lang="en-US" i="1" dirty="0" smtClean="0"/>
              <a:t>O, </a:t>
            </a:r>
            <a:r>
              <a:rPr lang="en-US" dirty="0" smtClean="0"/>
              <a:t>Big-</a:t>
            </a:r>
            <a:r>
              <a:rPr lang="en-US" dirty="0" smtClean="0">
                <a:sym typeface="Symbol" pitchFamily="18" charset="2"/>
              </a:rPr>
              <a:t>, Big-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en-US" dirty="0" smtClean="0"/>
              <a:t>Useful for computing algorithmic complexity, i.e. the amount of time that it takes for computer program to run.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L8</a:t>
            </a:r>
          </a:p>
        </p:txBody>
      </p:sp>
      <p:sp>
        <p:nvSpPr>
          <p:cNvPr id="4505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75BCFF3-FEA4-43F4-BBE8-265BB65D057A}" type="slidenum">
              <a:rPr lang="en-US"/>
              <a:pPr/>
              <a:t>21</a:t>
            </a:fld>
            <a:endParaRPr lang="en-US"/>
          </a:p>
        </p:txBody>
      </p:sp>
      <p:sp>
        <p:nvSpPr>
          <p:cNvPr id="4506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mtClean="0"/>
              <a:t>Notational Issues</a:t>
            </a:r>
          </a:p>
        </p:txBody>
      </p:sp>
      <p:sp>
        <p:nvSpPr>
          <p:cNvPr id="4506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8153400" cy="47244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mtClean="0"/>
              <a:t>Big-</a:t>
            </a:r>
            <a:r>
              <a:rPr lang="en-US" i="1" smtClean="0"/>
              <a:t>O</a:t>
            </a:r>
            <a:r>
              <a:rPr lang="en-US" smtClean="0"/>
              <a:t>  notation is a way of comparing functions. Notation unconventional: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EG:  3</a:t>
            </a:r>
            <a:r>
              <a:rPr lang="en-US" i="1" smtClean="0"/>
              <a:t>x </a:t>
            </a:r>
            <a:r>
              <a:rPr lang="en-US" baseline="30000" smtClean="0"/>
              <a:t>3 </a:t>
            </a:r>
            <a:r>
              <a:rPr lang="en-US" smtClean="0"/>
              <a:t>+ 5</a:t>
            </a:r>
            <a:r>
              <a:rPr lang="en-US" i="1" smtClean="0"/>
              <a:t>x </a:t>
            </a:r>
            <a:r>
              <a:rPr lang="en-US" baseline="30000" smtClean="0"/>
              <a:t>2 </a:t>
            </a:r>
            <a:r>
              <a:rPr lang="en-US" smtClean="0"/>
              <a:t>– 9 = </a:t>
            </a:r>
            <a:r>
              <a:rPr lang="en-US" i="1" smtClean="0"/>
              <a:t>O </a:t>
            </a:r>
            <a:r>
              <a:rPr lang="en-US" smtClean="0"/>
              <a:t>(</a:t>
            </a:r>
            <a:r>
              <a:rPr lang="en-US" i="1" smtClean="0"/>
              <a:t>x </a:t>
            </a:r>
            <a:r>
              <a:rPr lang="en-US" baseline="30000" smtClean="0"/>
              <a:t>3</a:t>
            </a:r>
            <a:r>
              <a:rPr lang="en-US" smtClean="0"/>
              <a:t>)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b="1" i="1" smtClean="0"/>
              <a:t>Doesn’t mean</a:t>
            </a:r>
            <a:r>
              <a:rPr lang="en-US" smtClean="0"/>
              <a:t> 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en-US" smtClean="0"/>
              <a:t>“3</a:t>
            </a:r>
            <a:r>
              <a:rPr lang="en-US" i="1" smtClean="0"/>
              <a:t>x </a:t>
            </a:r>
            <a:r>
              <a:rPr lang="en-US" baseline="30000" smtClean="0"/>
              <a:t>3 </a:t>
            </a:r>
            <a:r>
              <a:rPr lang="en-US" smtClean="0"/>
              <a:t>+ 5</a:t>
            </a:r>
            <a:r>
              <a:rPr lang="en-US" i="1" smtClean="0"/>
              <a:t>x </a:t>
            </a:r>
            <a:r>
              <a:rPr lang="en-US" baseline="30000" smtClean="0"/>
              <a:t>2 </a:t>
            </a:r>
            <a:r>
              <a:rPr lang="en-US" smtClean="0"/>
              <a:t>– 9 equals the function </a:t>
            </a:r>
            <a:r>
              <a:rPr lang="en-US" i="1" smtClean="0"/>
              <a:t>O </a:t>
            </a:r>
            <a:r>
              <a:rPr lang="en-US" smtClean="0"/>
              <a:t>(</a:t>
            </a:r>
            <a:r>
              <a:rPr lang="en-US" i="1" smtClean="0"/>
              <a:t>x </a:t>
            </a:r>
            <a:r>
              <a:rPr lang="en-US" baseline="30000" smtClean="0"/>
              <a:t>3</a:t>
            </a:r>
            <a:r>
              <a:rPr lang="en-US" smtClean="0"/>
              <a:t>)”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Which </a:t>
            </a:r>
            <a:r>
              <a:rPr lang="en-US" b="1" i="1" smtClean="0"/>
              <a:t>actually means</a:t>
            </a:r>
            <a:endParaRPr lang="en-US" smtClean="0"/>
          </a:p>
          <a:p>
            <a:pPr algn="ctr" eaLnBrk="1" hangingPunct="1">
              <a:buFont typeface="Wingdings" pitchFamily="2" charset="2"/>
              <a:buNone/>
            </a:pPr>
            <a:r>
              <a:rPr lang="en-US" smtClean="0"/>
              <a:t>“3</a:t>
            </a:r>
            <a:r>
              <a:rPr lang="en-US" i="1" smtClean="0"/>
              <a:t>x </a:t>
            </a:r>
            <a:r>
              <a:rPr lang="en-US" baseline="30000" smtClean="0"/>
              <a:t>3</a:t>
            </a:r>
            <a:r>
              <a:rPr lang="en-US" smtClean="0"/>
              <a:t>+5</a:t>
            </a:r>
            <a:r>
              <a:rPr lang="en-US" i="1" smtClean="0"/>
              <a:t>x </a:t>
            </a:r>
            <a:r>
              <a:rPr lang="en-US" baseline="30000" smtClean="0"/>
              <a:t>2 </a:t>
            </a:r>
            <a:r>
              <a:rPr lang="en-US" smtClean="0"/>
              <a:t>–9 is dominated by </a:t>
            </a:r>
            <a:r>
              <a:rPr lang="en-US" i="1" smtClean="0"/>
              <a:t>x </a:t>
            </a:r>
            <a:r>
              <a:rPr lang="en-US" baseline="30000" smtClean="0"/>
              <a:t>3</a:t>
            </a:r>
            <a:r>
              <a:rPr lang="en-US" smtClean="0"/>
              <a:t>”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Read as:  “3</a:t>
            </a:r>
            <a:r>
              <a:rPr lang="en-US" i="1" smtClean="0"/>
              <a:t>x </a:t>
            </a:r>
            <a:r>
              <a:rPr lang="en-US" baseline="30000" smtClean="0"/>
              <a:t>3</a:t>
            </a:r>
            <a:r>
              <a:rPr lang="en-US" smtClean="0"/>
              <a:t>+5</a:t>
            </a:r>
            <a:r>
              <a:rPr lang="en-US" i="1" smtClean="0"/>
              <a:t>x </a:t>
            </a:r>
            <a:r>
              <a:rPr lang="en-US" baseline="30000" smtClean="0"/>
              <a:t>2 </a:t>
            </a:r>
            <a:r>
              <a:rPr lang="en-US" smtClean="0"/>
              <a:t>–9 is big-Oh of </a:t>
            </a:r>
            <a:r>
              <a:rPr lang="en-US" i="1" smtClean="0"/>
              <a:t>x </a:t>
            </a:r>
            <a:r>
              <a:rPr lang="en-US" baseline="30000" smtClean="0"/>
              <a:t>3</a:t>
            </a:r>
            <a:r>
              <a:rPr lang="en-US" smtClean="0"/>
              <a:t>”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L8</a:t>
            </a:r>
          </a:p>
        </p:txBody>
      </p:sp>
      <p:sp>
        <p:nvSpPr>
          <p:cNvPr id="4608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2FBD10F-8B22-4FD6-8998-50BBD809D14C}" type="slidenum">
              <a:rPr lang="en-US"/>
              <a:pPr/>
              <a:t>22</a:t>
            </a:fld>
            <a:endParaRPr lang="en-US"/>
          </a:p>
        </p:txBody>
      </p:sp>
      <p:sp>
        <p:nvSpPr>
          <p:cNvPr id="4608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mtClean="0"/>
              <a:t>Intuitive Notion of Big-</a:t>
            </a:r>
            <a:r>
              <a:rPr lang="en-US" i="1" smtClean="0"/>
              <a:t>O</a:t>
            </a:r>
          </a:p>
        </p:txBody>
      </p:sp>
      <p:sp>
        <p:nvSpPr>
          <p:cNvPr id="4608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mtClean="0"/>
              <a:t>Asymptotic notation captures behavior of functions for large values of </a:t>
            </a:r>
            <a:r>
              <a:rPr lang="en-US" i="1" smtClean="0"/>
              <a:t>x</a:t>
            </a:r>
            <a:r>
              <a:rPr lang="en-US" smtClean="0"/>
              <a:t>.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EG: Dominant term of 3</a:t>
            </a:r>
            <a:r>
              <a:rPr lang="en-US" i="1" smtClean="0"/>
              <a:t>x </a:t>
            </a:r>
            <a:r>
              <a:rPr lang="en-US" baseline="30000" smtClean="0"/>
              <a:t>3</a:t>
            </a:r>
            <a:r>
              <a:rPr lang="en-US" smtClean="0"/>
              <a:t>+5</a:t>
            </a:r>
            <a:r>
              <a:rPr lang="en-US" i="1" smtClean="0"/>
              <a:t>x </a:t>
            </a:r>
            <a:r>
              <a:rPr lang="en-US" baseline="30000" smtClean="0"/>
              <a:t>2 </a:t>
            </a:r>
            <a:r>
              <a:rPr lang="en-US" smtClean="0"/>
              <a:t>–9 is </a:t>
            </a:r>
            <a:r>
              <a:rPr lang="en-US" i="1" smtClean="0"/>
              <a:t>x </a:t>
            </a:r>
            <a:r>
              <a:rPr lang="en-US" baseline="30000" smtClean="0"/>
              <a:t>3</a:t>
            </a:r>
            <a:r>
              <a:rPr lang="en-US" smtClean="0"/>
              <a:t>. 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	As </a:t>
            </a:r>
            <a:r>
              <a:rPr lang="en-US" i="1" smtClean="0"/>
              <a:t>x </a:t>
            </a:r>
            <a:r>
              <a:rPr lang="en-US" smtClean="0"/>
              <a:t>becomes larger and larger, other terms become insignificant and only </a:t>
            </a:r>
            <a:r>
              <a:rPr lang="en-US" i="1" smtClean="0"/>
              <a:t>x </a:t>
            </a:r>
            <a:r>
              <a:rPr lang="en-US" baseline="30000" smtClean="0"/>
              <a:t>3 </a:t>
            </a:r>
            <a:r>
              <a:rPr lang="en-US" smtClean="0"/>
              <a:t>remains in the picture: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L8</a:t>
            </a:r>
          </a:p>
        </p:txBody>
      </p:sp>
      <p:sp>
        <p:nvSpPr>
          <p:cNvPr id="4710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45218FC-CA79-414B-87C4-3131D8702C02}" type="slidenum">
              <a:rPr lang="en-US"/>
              <a:pPr/>
              <a:t>23</a:t>
            </a:fld>
            <a:endParaRPr lang="en-US"/>
          </a:p>
        </p:txBody>
      </p:sp>
      <p:sp>
        <p:nvSpPr>
          <p:cNvPr id="4710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mtClean="0"/>
              <a:t>Intuitive Notion of Big-</a:t>
            </a:r>
            <a:r>
              <a:rPr lang="en-US" i="1" smtClean="0"/>
              <a:t>O</a:t>
            </a:r>
            <a:br>
              <a:rPr lang="en-US" i="1" smtClean="0"/>
            </a:br>
            <a:r>
              <a:rPr lang="en-US" i="1" smtClean="0"/>
              <a:t>domain </a:t>
            </a:r>
            <a:r>
              <a:rPr lang="en-US" smtClean="0"/>
              <a:t>– [0,2]</a:t>
            </a:r>
          </a:p>
        </p:txBody>
      </p:sp>
      <p:pic>
        <p:nvPicPr>
          <p:cNvPr id="47109" name="Picture 3" descr="bigo_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1371600"/>
            <a:ext cx="7391400" cy="554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7110" name="Text Box 4"/>
          <p:cNvSpPr txBox="1">
            <a:spLocks noChangeArrowheads="1"/>
          </p:cNvSpPr>
          <p:nvPr/>
        </p:nvSpPr>
        <p:spPr bwMode="auto">
          <a:xfrm>
            <a:off x="4572000" y="1889125"/>
            <a:ext cx="20335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i="1"/>
              <a:t>y </a:t>
            </a:r>
            <a:r>
              <a:rPr lang="en-US" sz="2000"/>
              <a:t>= 3</a:t>
            </a:r>
            <a:r>
              <a:rPr lang="en-US" sz="2000" i="1"/>
              <a:t>x </a:t>
            </a:r>
            <a:r>
              <a:rPr lang="en-US" sz="2000" baseline="30000"/>
              <a:t>3</a:t>
            </a:r>
            <a:r>
              <a:rPr lang="en-US" sz="2000"/>
              <a:t>+5</a:t>
            </a:r>
            <a:r>
              <a:rPr lang="en-US" sz="2000" i="1"/>
              <a:t>x </a:t>
            </a:r>
            <a:r>
              <a:rPr lang="en-US" sz="2000" baseline="30000"/>
              <a:t>2 </a:t>
            </a:r>
            <a:r>
              <a:rPr lang="en-US" sz="2000"/>
              <a:t>–9</a:t>
            </a:r>
          </a:p>
        </p:txBody>
      </p:sp>
      <p:sp>
        <p:nvSpPr>
          <p:cNvPr id="47111" name="Text Box 5"/>
          <p:cNvSpPr txBox="1">
            <a:spLocks noChangeArrowheads="1"/>
          </p:cNvSpPr>
          <p:nvPr/>
        </p:nvSpPr>
        <p:spPr bwMode="auto">
          <a:xfrm>
            <a:off x="6518275" y="2590800"/>
            <a:ext cx="9493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i="1"/>
              <a:t>y </a:t>
            </a:r>
            <a:r>
              <a:rPr lang="en-US" sz="2000"/>
              <a:t>= </a:t>
            </a:r>
            <a:r>
              <a:rPr lang="en-US" sz="2000" i="1"/>
              <a:t>x </a:t>
            </a:r>
            <a:r>
              <a:rPr lang="en-US" sz="2000" baseline="30000"/>
              <a:t>3</a:t>
            </a:r>
            <a:endParaRPr lang="en-US" sz="2000"/>
          </a:p>
        </p:txBody>
      </p:sp>
      <p:sp>
        <p:nvSpPr>
          <p:cNvPr id="47112" name="Text Box 6"/>
          <p:cNvSpPr txBox="1">
            <a:spLocks noChangeArrowheads="1"/>
          </p:cNvSpPr>
          <p:nvPr/>
        </p:nvSpPr>
        <p:spPr bwMode="auto">
          <a:xfrm>
            <a:off x="7467600" y="3505200"/>
            <a:ext cx="7794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i="1"/>
              <a:t>y </a:t>
            </a:r>
            <a:r>
              <a:rPr lang="en-US" sz="2000"/>
              <a:t>= </a:t>
            </a:r>
            <a:r>
              <a:rPr lang="en-US" sz="2000" i="1"/>
              <a:t>x</a:t>
            </a:r>
            <a:endParaRPr lang="en-US" sz="2000"/>
          </a:p>
        </p:txBody>
      </p:sp>
      <p:sp>
        <p:nvSpPr>
          <p:cNvPr id="47113" name="Text Box 7"/>
          <p:cNvSpPr txBox="1">
            <a:spLocks noChangeArrowheads="1"/>
          </p:cNvSpPr>
          <p:nvPr/>
        </p:nvSpPr>
        <p:spPr bwMode="auto">
          <a:xfrm>
            <a:off x="7467600" y="3048000"/>
            <a:ext cx="9493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i="1"/>
              <a:t>y </a:t>
            </a:r>
            <a:r>
              <a:rPr lang="en-US" sz="2000"/>
              <a:t>= </a:t>
            </a:r>
            <a:r>
              <a:rPr lang="en-US" sz="2000" i="1"/>
              <a:t>x </a:t>
            </a:r>
            <a:r>
              <a:rPr lang="en-US" sz="2000" baseline="30000"/>
              <a:t>2</a:t>
            </a:r>
            <a:endParaRPr lang="en-US" sz="200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L8</a:t>
            </a:r>
          </a:p>
        </p:txBody>
      </p:sp>
      <p:sp>
        <p:nvSpPr>
          <p:cNvPr id="4813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E5E4784-44A6-4D1E-B9E6-A71A74B42843}" type="slidenum">
              <a:rPr lang="en-US"/>
              <a:pPr/>
              <a:t>24</a:t>
            </a:fld>
            <a:endParaRPr lang="en-US"/>
          </a:p>
        </p:txBody>
      </p:sp>
      <p:sp>
        <p:nvSpPr>
          <p:cNvPr id="4813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mtClean="0"/>
              <a:t>Intuitive Notion of Big-</a:t>
            </a:r>
            <a:r>
              <a:rPr lang="en-US" i="1" smtClean="0"/>
              <a:t>O</a:t>
            </a:r>
            <a:br>
              <a:rPr lang="en-US" i="1" smtClean="0"/>
            </a:br>
            <a:r>
              <a:rPr lang="en-US" i="1" smtClean="0"/>
              <a:t>domain </a:t>
            </a:r>
            <a:r>
              <a:rPr lang="en-US" smtClean="0"/>
              <a:t>– [0,5]</a:t>
            </a:r>
          </a:p>
        </p:txBody>
      </p:sp>
      <p:pic>
        <p:nvPicPr>
          <p:cNvPr id="48133" name="Picture 3" descr="bigo_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1390650"/>
            <a:ext cx="7391400" cy="554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8134" name="Text Box 4"/>
          <p:cNvSpPr txBox="1">
            <a:spLocks noChangeArrowheads="1"/>
          </p:cNvSpPr>
          <p:nvPr/>
        </p:nvSpPr>
        <p:spPr bwMode="auto">
          <a:xfrm>
            <a:off x="4800600" y="1736725"/>
            <a:ext cx="20335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i="1"/>
              <a:t>y </a:t>
            </a:r>
            <a:r>
              <a:rPr lang="en-US" sz="2000"/>
              <a:t>= 3</a:t>
            </a:r>
            <a:r>
              <a:rPr lang="en-US" sz="2000" i="1"/>
              <a:t>x </a:t>
            </a:r>
            <a:r>
              <a:rPr lang="en-US" sz="2000" baseline="30000"/>
              <a:t>3</a:t>
            </a:r>
            <a:r>
              <a:rPr lang="en-US" sz="2000"/>
              <a:t>+5</a:t>
            </a:r>
            <a:r>
              <a:rPr lang="en-US" sz="2000" i="1"/>
              <a:t>x </a:t>
            </a:r>
            <a:r>
              <a:rPr lang="en-US" sz="2000" baseline="30000"/>
              <a:t>2 </a:t>
            </a:r>
            <a:r>
              <a:rPr lang="en-US" sz="2000"/>
              <a:t>–9</a:t>
            </a:r>
          </a:p>
        </p:txBody>
      </p:sp>
      <p:sp>
        <p:nvSpPr>
          <p:cNvPr id="48135" name="Text Box 5"/>
          <p:cNvSpPr txBox="1">
            <a:spLocks noChangeArrowheads="1"/>
          </p:cNvSpPr>
          <p:nvPr/>
        </p:nvSpPr>
        <p:spPr bwMode="auto">
          <a:xfrm>
            <a:off x="6518275" y="2971800"/>
            <a:ext cx="9493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i="1"/>
              <a:t>y </a:t>
            </a:r>
            <a:r>
              <a:rPr lang="en-US" sz="2000"/>
              <a:t>= </a:t>
            </a:r>
            <a:r>
              <a:rPr lang="en-US" sz="2000" i="1"/>
              <a:t>x </a:t>
            </a:r>
            <a:r>
              <a:rPr lang="en-US" sz="2000" baseline="30000"/>
              <a:t>3</a:t>
            </a:r>
            <a:endParaRPr lang="en-US" sz="2000"/>
          </a:p>
        </p:txBody>
      </p:sp>
      <p:sp>
        <p:nvSpPr>
          <p:cNvPr id="48136" name="Text Box 6"/>
          <p:cNvSpPr txBox="1">
            <a:spLocks noChangeArrowheads="1"/>
          </p:cNvSpPr>
          <p:nvPr/>
        </p:nvSpPr>
        <p:spPr bwMode="auto">
          <a:xfrm>
            <a:off x="7848600" y="5470525"/>
            <a:ext cx="7794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i="1"/>
              <a:t>y </a:t>
            </a:r>
            <a:r>
              <a:rPr lang="en-US" sz="2000"/>
              <a:t>= </a:t>
            </a:r>
            <a:r>
              <a:rPr lang="en-US" sz="2000" i="1"/>
              <a:t>x</a:t>
            </a:r>
            <a:endParaRPr lang="en-US" sz="2000"/>
          </a:p>
        </p:txBody>
      </p:sp>
      <p:sp>
        <p:nvSpPr>
          <p:cNvPr id="48137" name="Text Box 7"/>
          <p:cNvSpPr txBox="1">
            <a:spLocks noChangeArrowheads="1"/>
          </p:cNvSpPr>
          <p:nvPr/>
        </p:nvSpPr>
        <p:spPr bwMode="auto">
          <a:xfrm>
            <a:off x="7848600" y="4572000"/>
            <a:ext cx="9493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i="1"/>
              <a:t>y </a:t>
            </a:r>
            <a:r>
              <a:rPr lang="en-US" sz="2000"/>
              <a:t>= </a:t>
            </a:r>
            <a:r>
              <a:rPr lang="en-US" sz="2000" i="1"/>
              <a:t>x </a:t>
            </a:r>
            <a:r>
              <a:rPr lang="en-US" sz="2000" baseline="30000"/>
              <a:t>2</a:t>
            </a:r>
            <a:endParaRPr lang="en-US" sz="200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L8</a:t>
            </a:r>
          </a:p>
        </p:txBody>
      </p:sp>
      <p:sp>
        <p:nvSpPr>
          <p:cNvPr id="4915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F741DC7-CA6A-4D17-AB00-E5B865E84D09}" type="slidenum">
              <a:rPr lang="en-US"/>
              <a:pPr/>
              <a:t>25</a:t>
            </a:fld>
            <a:endParaRPr lang="en-US"/>
          </a:p>
        </p:txBody>
      </p:sp>
      <p:sp>
        <p:nvSpPr>
          <p:cNvPr id="4915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mtClean="0"/>
              <a:t>Intuitive Notion of Big-</a:t>
            </a:r>
            <a:r>
              <a:rPr lang="en-US" i="1" smtClean="0"/>
              <a:t>O</a:t>
            </a:r>
            <a:br>
              <a:rPr lang="en-US" i="1" smtClean="0"/>
            </a:br>
            <a:r>
              <a:rPr lang="en-US" i="1" smtClean="0"/>
              <a:t>domain </a:t>
            </a:r>
            <a:r>
              <a:rPr lang="en-US" smtClean="0"/>
              <a:t>– [0,10]</a:t>
            </a:r>
          </a:p>
        </p:txBody>
      </p:sp>
      <p:pic>
        <p:nvPicPr>
          <p:cNvPr id="49157" name="Picture 3" descr="bigo_1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1371600"/>
            <a:ext cx="7315200" cy="5484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9158" name="Text Box 4"/>
          <p:cNvSpPr txBox="1">
            <a:spLocks noChangeArrowheads="1"/>
          </p:cNvSpPr>
          <p:nvPr/>
        </p:nvSpPr>
        <p:spPr bwMode="auto">
          <a:xfrm>
            <a:off x="4443413" y="1889125"/>
            <a:ext cx="20335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i="1"/>
              <a:t>y </a:t>
            </a:r>
            <a:r>
              <a:rPr lang="en-US" sz="2000"/>
              <a:t>= 3</a:t>
            </a:r>
            <a:r>
              <a:rPr lang="en-US" sz="2000" i="1"/>
              <a:t>x </a:t>
            </a:r>
            <a:r>
              <a:rPr lang="en-US" sz="2000" baseline="30000"/>
              <a:t>3</a:t>
            </a:r>
            <a:r>
              <a:rPr lang="en-US" sz="2000"/>
              <a:t>+5</a:t>
            </a:r>
            <a:r>
              <a:rPr lang="en-US" sz="2000" i="1"/>
              <a:t>x </a:t>
            </a:r>
            <a:r>
              <a:rPr lang="en-US" sz="2000" baseline="30000"/>
              <a:t>2 </a:t>
            </a:r>
            <a:r>
              <a:rPr lang="en-US" sz="2000"/>
              <a:t>–9</a:t>
            </a:r>
          </a:p>
        </p:txBody>
      </p:sp>
      <p:sp>
        <p:nvSpPr>
          <p:cNvPr id="49159" name="Text Box 5"/>
          <p:cNvSpPr txBox="1">
            <a:spLocks noChangeArrowheads="1"/>
          </p:cNvSpPr>
          <p:nvPr/>
        </p:nvSpPr>
        <p:spPr bwMode="auto">
          <a:xfrm>
            <a:off x="6248400" y="3276600"/>
            <a:ext cx="9493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i="1"/>
              <a:t>y </a:t>
            </a:r>
            <a:r>
              <a:rPr lang="en-US" sz="2000"/>
              <a:t>= </a:t>
            </a:r>
            <a:r>
              <a:rPr lang="en-US" sz="2000" i="1"/>
              <a:t>x </a:t>
            </a:r>
            <a:r>
              <a:rPr lang="en-US" sz="2000" baseline="30000"/>
              <a:t>3</a:t>
            </a:r>
            <a:endParaRPr lang="en-US" sz="2000"/>
          </a:p>
        </p:txBody>
      </p:sp>
      <p:sp>
        <p:nvSpPr>
          <p:cNvPr id="49160" name="Text Box 6"/>
          <p:cNvSpPr txBox="1">
            <a:spLocks noChangeArrowheads="1"/>
          </p:cNvSpPr>
          <p:nvPr/>
        </p:nvSpPr>
        <p:spPr bwMode="auto">
          <a:xfrm>
            <a:off x="7508875" y="5851525"/>
            <a:ext cx="7794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i="1"/>
              <a:t>y </a:t>
            </a:r>
            <a:r>
              <a:rPr lang="en-US" sz="2000"/>
              <a:t>= </a:t>
            </a:r>
            <a:r>
              <a:rPr lang="en-US" sz="2000" i="1"/>
              <a:t>x</a:t>
            </a:r>
            <a:endParaRPr lang="en-US" sz="2000"/>
          </a:p>
        </p:txBody>
      </p:sp>
      <p:sp>
        <p:nvSpPr>
          <p:cNvPr id="49161" name="Text Box 7"/>
          <p:cNvSpPr txBox="1">
            <a:spLocks noChangeArrowheads="1"/>
          </p:cNvSpPr>
          <p:nvPr/>
        </p:nvSpPr>
        <p:spPr bwMode="auto">
          <a:xfrm>
            <a:off x="7508875" y="5546725"/>
            <a:ext cx="9493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i="1"/>
              <a:t>y </a:t>
            </a:r>
            <a:r>
              <a:rPr lang="en-US" sz="2000"/>
              <a:t>= </a:t>
            </a:r>
            <a:r>
              <a:rPr lang="en-US" sz="2000" i="1"/>
              <a:t>x </a:t>
            </a:r>
            <a:r>
              <a:rPr lang="en-US" sz="2000" baseline="30000"/>
              <a:t>2</a:t>
            </a:r>
            <a:endParaRPr lang="en-US" sz="200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L8</a:t>
            </a:r>
          </a:p>
        </p:txBody>
      </p:sp>
      <p:sp>
        <p:nvSpPr>
          <p:cNvPr id="5017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1B34734-3C06-4D84-AC14-8244D70DAEB4}" type="slidenum">
              <a:rPr lang="en-US"/>
              <a:pPr/>
              <a:t>26</a:t>
            </a:fld>
            <a:endParaRPr lang="en-US"/>
          </a:p>
        </p:txBody>
      </p:sp>
      <p:sp>
        <p:nvSpPr>
          <p:cNvPr id="5018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mtClean="0"/>
              <a:t>Intuitive Notion of Big-</a:t>
            </a:r>
            <a:r>
              <a:rPr lang="en-US" i="1" smtClean="0"/>
              <a:t>O</a:t>
            </a:r>
            <a:br>
              <a:rPr lang="en-US" i="1" smtClean="0"/>
            </a:br>
            <a:r>
              <a:rPr lang="en-US" i="1" smtClean="0"/>
              <a:t>domain </a:t>
            </a:r>
            <a:r>
              <a:rPr lang="en-US" smtClean="0"/>
              <a:t>– [0,100]</a:t>
            </a:r>
          </a:p>
        </p:txBody>
      </p:sp>
      <p:pic>
        <p:nvPicPr>
          <p:cNvPr id="50181" name="Picture 3" descr="bigo_1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1601788"/>
            <a:ext cx="7010400" cy="5256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0182" name="Text Box 4"/>
          <p:cNvSpPr txBox="1">
            <a:spLocks noChangeArrowheads="1"/>
          </p:cNvSpPr>
          <p:nvPr/>
        </p:nvSpPr>
        <p:spPr bwMode="auto">
          <a:xfrm>
            <a:off x="5662613" y="2209800"/>
            <a:ext cx="20335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i="1"/>
              <a:t>y </a:t>
            </a:r>
            <a:r>
              <a:rPr lang="en-US" sz="2000"/>
              <a:t>= 3</a:t>
            </a:r>
            <a:r>
              <a:rPr lang="en-US" sz="2000" i="1"/>
              <a:t>x </a:t>
            </a:r>
            <a:r>
              <a:rPr lang="en-US" sz="2000" baseline="30000"/>
              <a:t>3</a:t>
            </a:r>
            <a:r>
              <a:rPr lang="en-US" sz="2000"/>
              <a:t>+5</a:t>
            </a:r>
            <a:r>
              <a:rPr lang="en-US" sz="2000" i="1"/>
              <a:t>x </a:t>
            </a:r>
            <a:r>
              <a:rPr lang="en-US" sz="2000" baseline="30000"/>
              <a:t>2 </a:t>
            </a:r>
            <a:r>
              <a:rPr lang="en-US" sz="2000"/>
              <a:t>–9</a:t>
            </a:r>
          </a:p>
        </p:txBody>
      </p:sp>
      <p:sp>
        <p:nvSpPr>
          <p:cNvPr id="50183" name="Text Box 5"/>
          <p:cNvSpPr txBox="1">
            <a:spLocks noChangeArrowheads="1"/>
          </p:cNvSpPr>
          <p:nvPr/>
        </p:nvSpPr>
        <p:spPr bwMode="auto">
          <a:xfrm>
            <a:off x="6858000" y="4572000"/>
            <a:ext cx="9493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i="1"/>
              <a:t>y </a:t>
            </a:r>
            <a:r>
              <a:rPr lang="en-US" sz="2000"/>
              <a:t>= </a:t>
            </a:r>
            <a:r>
              <a:rPr lang="en-US" sz="2000" i="1"/>
              <a:t>x </a:t>
            </a:r>
            <a:r>
              <a:rPr lang="en-US" sz="2000" baseline="30000"/>
              <a:t>3</a:t>
            </a:r>
            <a:endParaRPr lang="en-US" sz="2000"/>
          </a:p>
        </p:txBody>
      </p:sp>
      <p:sp>
        <p:nvSpPr>
          <p:cNvPr id="50184" name="Text Box 6"/>
          <p:cNvSpPr txBox="1">
            <a:spLocks noChangeArrowheads="1"/>
          </p:cNvSpPr>
          <p:nvPr/>
        </p:nvSpPr>
        <p:spPr bwMode="auto">
          <a:xfrm>
            <a:off x="7204075" y="6096000"/>
            <a:ext cx="7794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i="1"/>
              <a:t>y </a:t>
            </a:r>
            <a:r>
              <a:rPr lang="en-US" sz="2000"/>
              <a:t>= </a:t>
            </a:r>
            <a:r>
              <a:rPr lang="en-US" sz="2000" i="1"/>
              <a:t>x</a:t>
            </a:r>
            <a:endParaRPr lang="en-US" sz="2000"/>
          </a:p>
        </p:txBody>
      </p:sp>
      <p:sp>
        <p:nvSpPr>
          <p:cNvPr id="50185" name="Text Box 7"/>
          <p:cNvSpPr txBox="1">
            <a:spLocks noChangeArrowheads="1"/>
          </p:cNvSpPr>
          <p:nvPr/>
        </p:nvSpPr>
        <p:spPr bwMode="auto">
          <a:xfrm>
            <a:off x="7204075" y="5791200"/>
            <a:ext cx="9493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i="1"/>
              <a:t>y </a:t>
            </a:r>
            <a:r>
              <a:rPr lang="en-US" sz="2000"/>
              <a:t>= </a:t>
            </a:r>
            <a:r>
              <a:rPr lang="en-US" sz="2000" i="1"/>
              <a:t>x </a:t>
            </a:r>
            <a:r>
              <a:rPr lang="en-US" sz="2000" baseline="30000"/>
              <a:t>2</a:t>
            </a:r>
            <a:endParaRPr lang="en-US" sz="200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L8</a:t>
            </a:r>
          </a:p>
        </p:txBody>
      </p:sp>
      <p:sp>
        <p:nvSpPr>
          <p:cNvPr id="5120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55CEA28-E4E0-416D-8DF6-AB1ED3ED5511}" type="slidenum">
              <a:rPr lang="en-US"/>
              <a:pPr/>
              <a:t>27</a:t>
            </a:fld>
            <a:endParaRPr lang="en-US"/>
          </a:p>
        </p:txBody>
      </p:sp>
      <p:sp>
        <p:nvSpPr>
          <p:cNvPr id="5120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mtClean="0"/>
              <a:t>Intuitive Notion of Big-</a:t>
            </a:r>
            <a:r>
              <a:rPr lang="en-US" i="1" smtClean="0"/>
              <a:t>O</a:t>
            </a:r>
          </a:p>
        </p:txBody>
      </p:sp>
      <p:sp>
        <p:nvSpPr>
          <p:cNvPr id="5120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772400" cy="4114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mtClean="0"/>
              <a:t>In fact, 3</a:t>
            </a:r>
            <a:r>
              <a:rPr lang="en-US" i="1" smtClean="0"/>
              <a:t>x </a:t>
            </a:r>
            <a:r>
              <a:rPr lang="en-US" baseline="30000" smtClean="0"/>
              <a:t>3</a:t>
            </a:r>
            <a:r>
              <a:rPr lang="en-US" smtClean="0"/>
              <a:t>+5</a:t>
            </a:r>
            <a:r>
              <a:rPr lang="en-US" i="1" smtClean="0"/>
              <a:t>x </a:t>
            </a:r>
            <a:r>
              <a:rPr lang="en-US" baseline="30000" smtClean="0"/>
              <a:t>2 </a:t>
            </a:r>
            <a:r>
              <a:rPr lang="en-US" smtClean="0"/>
              <a:t>–9 is smaller than 5</a:t>
            </a:r>
            <a:r>
              <a:rPr lang="en-US" i="1" smtClean="0"/>
              <a:t>x </a:t>
            </a:r>
            <a:r>
              <a:rPr lang="en-US" baseline="30000" smtClean="0"/>
              <a:t>3</a:t>
            </a:r>
            <a:r>
              <a:rPr lang="en-US" smtClean="0"/>
              <a:t> for large enough values of </a:t>
            </a:r>
            <a:r>
              <a:rPr lang="en-US" i="1" smtClean="0"/>
              <a:t>x</a:t>
            </a:r>
            <a:r>
              <a:rPr lang="en-US" smtClean="0"/>
              <a:t>:</a:t>
            </a:r>
          </a:p>
        </p:txBody>
      </p:sp>
      <p:pic>
        <p:nvPicPr>
          <p:cNvPr id="51206" name="Picture 4" descr="bigO_100_times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85850" y="2403475"/>
            <a:ext cx="6972300" cy="414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07" name="Text Box 5"/>
          <p:cNvSpPr txBox="1">
            <a:spLocks noChangeArrowheads="1"/>
          </p:cNvSpPr>
          <p:nvPr/>
        </p:nvSpPr>
        <p:spPr bwMode="auto">
          <a:xfrm>
            <a:off x="6881813" y="3886200"/>
            <a:ext cx="20335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i="1"/>
              <a:t>y </a:t>
            </a:r>
            <a:r>
              <a:rPr lang="en-US" sz="2000"/>
              <a:t>= 3</a:t>
            </a:r>
            <a:r>
              <a:rPr lang="en-US" sz="2000" i="1"/>
              <a:t>x </a:t>
            </a:r>
            <a:r>
              <a:rPr lang="en-US" sz="2000" baseline="30000"/>
              <a:t>3</a:t>
            </a:r>
            <a:r>
              <a:rPr lang="en-US" sz="2000"/>
              <a:t>+5</a:t>
            </a:r>
            <a:r>
              <a:rPr lang="en-US" sz="2000" i="1"/>
              <a:t>x </a:t>
            </a:r>
            <a:r>
              <a:rPr lang="en-US" sz="2000" baseline="30000"/>
              <a:t>2 </a:t>
            </a:r>
            <a:r>
              <a:rPr lang="en-US" sz="2000"/>
              <a:t>–9</a:t>
            </a:r>
          </a:p>
        </p:txBody>
      </p:sp>
      <p:sp>
        <p:nvSpPr>
          <p:cNvPr id="51208" name="Text Box 6"/>
          <p:cNvSpPr txBox="1">
            <a:spLocks noChangeArrowheads="1"/>
          </p:cNvSpPr>
          <p:nvPr/>
        </p:nvSpPr>
        <p:spPr bwMode="auto">
          <a:xfrm>
            <a:off x="6477000" y="3032125"/>
            <a:ext cx="10874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i="1"/>
              <a:t>y </a:t>
            </a:r>
            <a:r>
              <a:rPr lang="en-US" sz="2000"/>
              <a:t>= 5</a:t>
            </a:r>
            <a:r>
              <a:rPr lang="en-US" sz="2000" i="1"/>
              <a:t>x </a:t>
            </a:r>
            <a:r>
              <a:rPr lang="en-US" sz="2000" baseline="30000"/>
              <a:t>3</a:t>
            </a:r>
            <a:endParaRPr lang="en-US" sz="2000"/>
          </a:p>
        </p:txBody>
      </p:sp>
      <p:sp>
        <p:nvSpPr>
          <p:cNvPr id="51209" name="Text Box 7"/>
          <p:cNvSpPr txBox="1">
            <a:spLocks noChangeArrowheads="1"/>
          </p:cNvSpPr>
          <p:nvPr/>
        </p:nvSpPr>
        <p:spPr bwMode="auto">
          <a:xfrm>
            <a:off x="7620000" y="6019800"/>
            <a:ext cx="7794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i="1"/>
              <a:t>y </a:t>
            </a:r>
            <a:r>
              <a:rPr lang="en-US" sz="2000"/>
              <a:t>= </a:t>
            </a:r>
            <a:r>
              <a:rPr lang="en-US" sz="2000" i="1"/>
              <a:t>x</a:t>
            </a:r>
            <a:endParaRPr lang="en-US" sz="2000"/>
          </a:p>
        </p:txBody>
      </p:sp>
      <p:sp>
        <p:nvSpPr>
          <p:cNvPr id="51210" name="Text Box 8"/>
          <p:cNvSpPr txBox="1">
            <a:spLocks noChangeArrowheads="1"/>
          </p:cNvSpPr>
          <p:nvPr/>
        </p:nvSpPr>
        <p:spPr bwMode="auto">
          <a:xfrm>
            <a:off x="7620000" y="5715000"/>
            <a:ext cx="9493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i="1"/>
              <a:t>y </a:t>
            </a:r>
            <a:r>
              <a:rPr lang="en-US" sz="2000"/>
              <a:t>= </a:t>
            </a:r>
            <a:r>
              <a:rPr lang="en-US" sz="2000" i="1"/>
              <a:t>x </a:t>
            </a:r>
            <a:r>
              <a:rPr lang="en-US" sz="2000" baseline="30000"/>
              <a:t>2</a:t>
            </a:r>
            <a:endParaRPr lang="en-US" sz="200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L8</a:t>
            </a:r>
          </a:p>
        </p:txBody>
      </p:sp>
      <p:sp>
        <p:nvSpPr>
          <p:cNvPr id="5222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6B462AB-9A74-4846-9FC2-F2E17F812C2A}" type="slidenum">
              <a:rPr lang="en-US"/>
              <a:pPr/>
              <a:t>28</a:t>
            </a:fld>
            <a:endParaRPr lang="en-US"/>
          </a:p>
        </p:txBody>
      </p:sp>
      <p:sp>
        <p:nvSpPr>
          <p:cNvPr id="5222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mtClean="0"/>
              <a:t>Big-</a:t>
            </a:r>
            <a:r>
              <a:rPr lang="en-US" i="1" smtClean="0"/>
              <a:t>O</a:t>
            </a:r>
            <a:r>
              <a:rPr lang="en-US" smtClean="0"/>
              <a:t>.  Formal Definition</a:t>
            </a:r>
          </a:p>
        </p:txBody>
      </p:sp>
      <p:sp>
        <p:nvSpPr>
          <p:cNvPr id="5222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i="1" smtClean="0"/>
              <a:t>f </a:t>
            </a:r>
            <a:r>
              <a:rPr lang="en-US" sz="2800" smtClean="0"/>
              <a:t>(</a:t>
            </a:r>
            <a:r>
              <a:rPr lang="en-US" sz="2800" i="1" smtClean="0"/>
              <a:t>x</a:t>
            </a:r>
            <a:r>
              <a:rPr lang="en-US" sz="2800" smtClean="0"/>
              <a:t> ) is asymptotically dominated by </a:t>
            </a:r>
            <a:r>
              <a:rPr lang="en-US" sz="2800" i="1" smtClean="0"/>
              <a:t>g </a:t>
            </a:r>
            <a:r>
              <a:rPr lang="en-US" sz="2800" smtClean="0"/>
              <a:t>(</a:t>
            </a:r>
            <a:r>
              <a:rPr lang="en-US" sz="2800" i="1" smtClean="0"/>
              <a:t>x </a:t>
            </a:r>
            <a:r>
              <a:rPr lang="en-US" sz="2800" smtClean="0"/>
              <a:t>) if there’s a constant multiple of </a:t>
            </a:r>
            <a:r>
              <a:rPr lang="en-US" sz="2800" i="1" smtClean="0"/>
              <a:t>g </a:t>
            </a:r>
            <a:r>
              <a:rPr lang="en-US" sz="2800" smtClean="0"/>
              <a:t>(</a:t>
            </a:r>
            <a:r>
              <a:rPr lang="en-US" sz="2800" i="1" smtClean="0"/>
              <a:t>x </a:t>
            </a:r>
            <a:r>
              <a:rPr lang="en-US" sz="2800" smtClean="0"/>
              <a:t>) bigger than</a:t>
            </a:r>
            <a:r>
              <a:rPr lang="en-US" sz="2800" i="1" smtClean="0"/>
              <a:t> f </a:t>
            </a:r>
            <a:r>
              <a:rPr lang="en-US" sz="2800" smtClean="0"/>
              <a:t>(</a:t>
            </a:r>
            <a:r>
              <a:rPr lang="en-US" sz="2800" i="1" smtClean="0"/>
              <a:t>x </a:t>
            </a:r>
            <a:r>
              <a:rPr lang="en-US" sz="2800" smtClean="0"/>
              <a:t>) as </a:t>
            </a:r>
            <a:r>
              <a:rPr lang="en-US" sz="2800" i="1" smtClean="0"/>
              <a:t>x </a:t>
            </a:r>
            <a:r>
              <a:rPr lang="en-US" sz="2800" smtClean="0"/>
              <a:t>goes to infinity: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smtClean="0"/>
              <a:t>DEF:  Let </a:t>
            </a:r>
            <a:r>
              <a:rPr lang="en-US" sz="2800" i="1" smtClean="0"/>
              <a:t>f</a:t>
            </a:r>
            <a:r>
              <a:rPr lang="en-US" sz="2800" smtClean="0"/>
              <a:t> , </a:t>
            </a:r>
            <a:r>
              <a:rPr lang="en-US" sz="2800" i="1" smtClean="0"/>
              <a:t>g</a:t>
            </a:r>
            <a:r>
              <a:rPr lang="en-US" sz="2800" smtClean="0"/>
              <a:t> be functions with domain </a:t>
            </a:r>
            <a:r>
              <a:rPr lang="en-US" sz="2800" b="1" smtClean="0"/>
              <a:t>R</a:t>
            </a:r>
            <a:r>
              <a:rPr lang="en-US" sz="2800" baseline="-25000" smtClean="0">
                <a:sym typeface="Symbol" pitchFamily="18" charset="2"/>
              </a:rPr>
              <a:t>0</a:t>
            </a:r>
            <a:r>
              <a:rPr lang="en-US" sz="2800" smtClean="0"/>
              <a:t> or </a:t>
            </a:r>
            <a:r>
              <a:rPr lang="en-US" sz="2800" b="1" smtClean="0"/>
              <a:t>N </a:t>
            </a:r>
            <a:r>
              <a:rPr lang="en-US" sz="2800" smtClean="0"/>
              <a:t>and codomain </a:t>
            </a:r>
            <a:r>
              <a:rPr lang="en-US" sz="2800" b="1" smtClean="0"/>
              <a:t>R</a:t>
            </a:r>
            <a:r>
              <a:rPr lang="en-US" sz="2800" smtClean="0"/>
              <a:t>.  If there are constants </a:t>
            </a:r>
            <a:r>
              <a:rPr lang="en-US" sz="2800" i="1" smtClean="0"/>
              <a:t>C </a:t>
            </a:r>
            <a:r>
              <a:rPr lang="en-US" sz="2800" smtClean="0"/>
              <a:t>and </a:t>
            </a:r>
            <a:r>
              <a:rPr lang="en-US" sz="2800" i="1" smtClean="0"/>
              <a:t>k</a:t>
            </a:r>
            <a:r>
              <a:rPr lang="en-US" sz="2800" smtClean="0"/>
              <a:t> such</a:t>
            </a:r>
          </a:p>
          <a:p>
            <a:pPr algn="ctr" eaLnBrk="1" hangingPunct="1">
              <a:lnSpc>
                <a:spcPct val="90000"/>
              </a:lnSpc>
              <a:buFont typeface="Symbol" pitchFamily="18" charset="2"/>
              <a:buNone/>
            </a:pPr>
            <a:r>
              <a:rPr lang="en-US" sz="2800" smtClean="0">
                <a:sym typeface="Symbol" pitchFamily="18" charset="2"/>
              </a:rPr>
              <a:t> </a:t>
            </a:r>
            <a:r>
              <a:rPr lang="en-US" sz="2800" i="1" smtClean="0">
                <a:sym typeface="Symbol" pitchFamily="18" charset="2"/>
              </a:rPr>
              <a:t>x </a:t>
            </a:r>
            <a:r>
              <a:rPr lang="en-US" sz="2800" smtClean="0">
                <a:sym typeface="Symbol" pitchFamily="18" charset="2"/>
              </a:rPr>
              <a:t>&gt; </a:t>
            </a:r>
            <a:r>
              <a:rPr lang="en-US" sz="2800" i="1" smtClean="0">
                <a:sym typeface="Symbol" pitchFamily="18" charset="2"/>
              </a:rPr>
              <a:t>k</a:t>
            </a:r>
            <a:r>
              <a:rPr lang="en-US" sz="2800" smtClean="0">
                <a:sym typeface="Symbol" pitchFamily="18" charset="2"/>
              </a:rPr>
              <a:t>,</a:t>
            </a:r>
            <a:r>
              <a:rPr lang="en-US" sz="2800" i="1" smtClean="0">
                <a:sym typeface="Symbol" pitchFamily="18" charset="2"/>
              </a:rPr>
              <a:t> </a:t>
            </a:r>
            <a:r>
              <a:rPr lang="en-US" sz="2800" smtClean="0"/>
              <a:t>|</a:t>
            </a:r>
            <a:r>
              <a:rPr lang="en-US" sz="2800" i="1" smtClean="0"/>
              <a:t>f </a:t>
            </a:r>
            <a:r>
              <a:rPr lang="en-US" sz="2800" smtClean="0"/>
              <a:t>(</a:t>
            </a:r>
            <a:r>
              <a:rPr lang="en-US" sz="2800" i="1" smtClean="0"/>
              <a:t>x</a:t>
            </a:r>
            <a:r>
              <a:rPr lang="en-US" sz="2800" smtClean="0"/>
              <a:t> )| </a:t>
            </a:r>
            <a:r>
              <a:rPr lang="en-US" sz="2800" smtClean="0">
                <a:sym typeface="Symbol" pitchFamily="18" charset="2"/>
              </a:rPr>
              <a:t> </a:t>
            </a:r>
            <a:r>
              <a:rPr lang="en-US" sz="2800" i="1" smtClean="0">
                <a:sym typeface="Symbol" pitchFamily="18" charset="2"/>
              </a:rPr>
              <a:t>C </a:t>
            </a:r>
            <a:r>
              <a:rPr lang="en-US" sz="2800" smtClean="0">
                <a:sym typeface="Symbol" pitchFamily="18" charset="2"/>
              </a:rPr>
              <a:t> |</a:t>
            </a:r>
            <a:r>
              <a:rPr lang="en-US" sz="2800" i="1" smtClean="0"/>
              <a:t>g </a:t>
            </a:r>
            <a:r>
              <a:rPr lang="en-US" sz="2800" smtClean="0"/>
              <a:t>(</a:t>
            </a:r>
            <a:r>
              <a:rPr lang="en-US" sz="2800" i="1" smtClean="0"/>
              <a:t>x</a:t>
            </a:r>
            <a:r>
              <a:rPr lang="en-US" sz="2800" smtClean="0"/>
              <a:t> )</a:t>
            </a:r>
            <a:r>
              <a:rPr lang="en-US" sz="2800" smtClean="0">
                <a:sym typeface="Symbol" pitchFamily="18" charset="2"/>
              </a:rPr>
              <a:t>|</a:t>
            </a:r>
          </a:p>
          <a:p>
            <a:pPr eaLnBrk="1" hangingPunct="1">
              <a:lnSpc>
                <a:spcPct val="90000"/>
              </a:lnSpc>
              <a:buFont typeface="Symbol" pitchFamily="18" charset="2"/>
              <a:buNone/>
            </a:pPr>
            <a:r>
              <a:rPr lang="en-US" sz="2800" smtClean="0">
                <a:sym typeface="Symbol" pitchFamily="18" charset="2"/>
              </a:rPr>
              <a:t>	then we write:</a:t>
            </a:r>
          </a:p>
          <a:p>
            <a:pPr algn="ctr" eaLnBrk="1" hangingPunct="1">
              <a:lnSpc>
                <a:spcPct val="90000"/>
              </a:lnSpc>
              <a:buFont typeface="Symbol" pitchFamily="18" charset="2"/>
              <a:buNone/>
            </a:pPr>
            <a:r>
              <a:rPr lang="en-US" sz="2800" i="1" smtClean="0"/>
              <a:t>f </a:t>
            </a:r>
            <a:r>
              <a:rPr lang="en-US" sz="2800" smtClean="0"/>
              <a:t>(</a:t>
            </a:r>
            <a:r>
              <a:rPr lang="en-US" sz="2800" i="1" smtClean="0"/>
              <a:t>x</a:t>
            </a:r>
            <a:r>
              <a:rPr lang="en-US" sz="2800" smtClean="0"/>
              <a:t> ) </a:t>
            </a:r>
            <a:r>
              <a:rPr lang="en-US" sz="2800" smtClean="0">
                <a:sym typeface="Symbol" pitchFamily="18" charset="2"/>
              </a:rPr>
              <a:t>= </a:t>
            </a:r>
            <a:r>
              <a:rPr lang="en-US" sz="2800" i="1" smtClean="0">
                <a:sym typeface="Symbol" pitchFamily="18" charset="2"/>
              </a:rPr>
              <a:t>O </a:t>
            </a:r>
            <a:r>
              <a:rPr lang="en-US" sz="2800" smtClean="0">
                <a:sym typeface="Symbol" pitchFamily="18" charset="2"/>
              </a:rPr>
              <a:t>( </a:t>
            </a:r>
            <a:r>
              <a:rPr lang="en-US" sz="2800" i="1" smtClean="0"/>
              <a:t>g </a:t>
            </a:r>
            <a:r>
              <a:rPr lang="en-US" sz="2800" smtClean="0"/>
              <a:t>(</a:t>
            </a:r>
            <a:r>
              <a:rPr lang="en-US" sz="2800" i="1" smtClean="0"/>
              <a:t>x</a:t>
            </a:r>
            <a:r>
              <a:rPr lang="en-US" sz="2800" smtClean="0"/>
              <a:t> ) )</a:t>
            </a:r>
            <a:endParaRPr lang="en-US" sz="2800" smtClean="0">
              <a:sym typeface="Symbol" pitchFamily="18" charset="2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L8</a:t>
            </a:r>
          </a:p>
        </p:txBody>
      </p:sp>
      <p:sp>
        <p:nvSpPr>
          <p:cNvPr id="5325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B0A373F-3587-41B1-9908-AC186E500241}" type="slidenum">
              <a:rPr lang="en-US"/>
              <a:pPr/>
              <a:t>29</a:t>
            </a:fld>
            <a:endParaRPr lang="en-US"/>
          </a:p>
        </p:txBody>
      </p:sp>
      <p:sp>
        <p:nvSpPr>
          <p:cNvPr id="5325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mtClean="0"/>
              <a:t>Common Misunderstanding</a:t>
            </a:r>
          </a:p>
        </p:txBody>
      </p:sp>
      <p:sp>
        <p:nvSpPr>
          <p:cNvPr id="5325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609600" y="1524000"/>
            <a:ext cx="8229600" cy="48006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800" dirty="0" smtClean="0"/>
              <a:t>It’s true that 3</a:t>
            </a:r>
            <a:r>
              <a:rPr lang="en-US" sz="2800" i="1" dirty="0" smtClean="0"/>
              <a:t>x </a:t>
            </a:r>
            <a:r>
              <a:rPr lang="en-US" sz="2800" baseline="30000" dirty="0" smtClean="0"/>
              <a:t>3 </a:t>
            </a:r>
            <a:r>
              <a:rPr lang="en-US" sz="2800" dirty="0" smtClean="0"/>
              <a:t>+ 5</a:t>
            </a:r>
            <a:r>
              <a:rPr lang="en-US" sz="2800" i="1" dirty="0" smtClean="0"/>
              <a:t>x </a:t>
            </a:r>
            <a:r>
              <a:rPr lang="en-US" sz="2800" baseline="30000" dirty="0" smtClean="0"/>
              <a:t>2 </a:t>
            </a:r>
            <a:r>
              <a:rPr lang="en-US" sz="2800" dirty="0" smtClean="0"/>
              <a:t>– 9 = </a:t>
            </a:r>
            <a:r>
              <a:rPr lang="en-US" sz="2800" i="1" dirty="0" smtClean="0"/>
              <a:t>O </a:t>
            </a:r>
            <a:r>
              <a:rPr lang="en-US" sz="2800" dirty="0" smtClean="0"/>
              <a:t>(</a:t>
            </a:r>
            <a:r>
              <a:rPr lang="en-US" sz="2800" i="1" dirty="0" smtClean="0"/>
              <a:t>x </a:t>
            </a:r>
            <a:r>
              <a:rPr lang="en-US" sz="2800" baseline="30000" dirty="0" smtClean="0"/>
              <a:t>3</a:t>
            </a:r>
            <a:r>
              <a:rPr lang="en-US" sz="2800" dirty="0" smtClean="0"/>
              <a:t>) as we’ll prove shortly.  However, also true are:</a:t>
            </a:r>
          </a:p>
          <a:p>
            <a:pPr lvl="1" eaLnBrk="1" hangingPunct="1"/>
            <a:r>
              <a:rPr lang="en-US" sz="2400" dirty="0" smtClean="0"/>
              <a:t>3</a:t>
            </a:r>
            <a:r>
              <a:rPr lang="en-US" sz="2400" i="1" dirty="0" smtClean="0"/>
              <a:t>x </a:t>
            </a:r>
            <a:r>
              <a:rPr lang="en-US" sz="2400" baseline="30000" dirty="0" smtClean="0"/>
              <a:t>3 </a:t>
            </a:r>
            <a:r>
              <a:rPr lang="en-US" sz="2400" dirty="0" smtClean="0"/>
              <a:t>+ 5</a:t>
            </a:r>
            <a:r>
              <a:rPr lang="en-US" sz="2400" i="1" dirty="0" smtClean="0"/>
              <a:t>x </a:t>
            </a:r>
            <a:r>
              <a:rPr lang="en-US" sz="2400" baseline="30000" dirty="0" smtClean="0"/>
              <a:t>2 </a:t>
            </a:r>
            <a:r>
              <a:rPr lang="en-US" sz="2400" dirty="0" smtClean="0"/>
              <a:t>– 9 = </a:t>
            </a:r>
            <a:r>
              <a:rPr lang="en-US" sz="2400" i="1" dirty="0" smtClean="0"/>
              <a:t>O </a:t>
            </a:r>
            <a:r>
              <a:rPr lang="en-US" sz="2400" dirty="0" smtClean="0"/>
              <a:t>(</a:t>
            </a:r>
            <a:r>
              <a:rPr lang="en-US" sz="2400" i="1" dirty="0" smtClean="0"/>
              <a:t>x </a:t>
            </a:r>
            <a:r>
              <a:rPr lang="en-US" sz="2400" baseline="30000" dirty="0" smtClean="0"/>
              <a:t>4</a:t>
            </a:r>
            <a:r>
              <a:rPr lang="en-US" sz="2400" dirty="0" smtClean="0"/>
              <a:t>)</a:t>
            </a:r>
          </a:p>
          <a:p>
            <a:pPr lvl="1" eaLnBrk="1" hangingPunct="1"/>
            <a:r>
              <a:rPr lang="en-US" sz="2400" i="1" dirty="0" smtClean="0"/>
              <a:t>x </a:t>
            </a:r>
            <a:r>
              <a:rPr lang="en-US" sz="2400" baseline="30000" dirty="0" smtClean="0"/>
              <a:t>3</a:t>
            </a:r>
            <a:r>
              <a:rPr lang="en-US" sz="2400" dirty="0" smtClean="0"/>
              <a:t> = </a:t>
            </a:r>
            <a:r>
              <a:rPr lang="en-US" sz="2400" i="1" dirty="0" smtClean="0"/>
              <a:t>O </a:t>
            </a:r>
            <a:r>
              <a:rPr lang="en-US" sz="2400" dirty="0" smtClean="0"/>
              <a:t>(3</a:t>
            </a:r>
            <a:r>
              <a:rPr lang="en-US" sz="2400" i="1" dirty="0" smtClean="0"/>
              <a:t>x </a:t>
            </a:r>
            <a:r>
              <a:rPr lang="en-US" sz="2400" baseline="30000" dirty="0" smtClean="0"/>
              <a:t>3 </a:t>
            </a:r>
            <a:r>
              <a:rPr lang="en-US" sz="2400" dirty="0" smtClean="0"/>
              <a:t>+ 5</a:t>
            </a:r>
            <a:r>
              <a:rPr lang="en-US" sz="2400" i="1" dirty="0" smtClean="0"/>
              <a:t>x </a:t>
            </a:r>
            <a:r>
              <a:rPr lang="en-US" sz="2400" baseline="30000" dirty="0" smtClean="0"/>
              <a:t>2 </a:t>
            </a:r>
            <a:r>
              <a:rPr lang="en-US" sz="2400" dirty="0" smtClean="0"/>
              <a:t>– 9) </a:t>
            </a:r>
          </a:p>
          <a:p>
            <a:pPr lvl="1" eaLnBrk="1" hangingPunct="1"/>
            <a:r>
              <a:rPr lang="en-US" sz="2400" dirty="0" smtClean="0"/>
              <a:t>sin(x)</a:t>
            </a:r>
            <a:r>
              <a:rPr lang="en-US" sz="2400" i="1" dirty="0" smtClean="0"/>
              <a:t> </a:t>
            </a:r>
            <a:r>
              <a:rPr lang="en-US" sz="2400" dirty="0" smtClean="0"/>
              <a:t>= </a:t>
            </a:r>
            <a:r>
              <a:rPr lang="en-US" sz="2400" i="1" dirty="0" smtClean="0"/>
              <a:t>O </a:t>
            </a:r>
            <a:r>
              <a:rPr lang="en-US" sz="2400" dirty="0" smtClean="0"/>
              <a:t>(</a:t>
            </a:r>
            <a:r>
              <a:rPr lang="en-US" sz="2400" i="1" dirty="0" smtClean="0"/>
              <a:t>x </a:t>
            </a:r>
            <a:r>
              <a:rPr lang="en-US" sz="2400" baseline="30000" dirty="0" smtClean="0"/>
              <a:t>4</a:t>
            </a:r>
            <a:r>
              <a:rPr lang="en-US" sz="2400" dirty="0" smtClean="0"/>
              <a:t>)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800" dirty="0" smtClean="0"/>
              <a:t>NOTE:  C.S. usage of big-</a:t>
            </a:r>
            <a:r>
              <a:rPr lang="en-US" sz="2800" i="1" dirty="0" smtClean="0"/>
              <a:t>O  </a:t>
            </a:r>
            <a:r>
              <a:rPr lang="en-US" sz="2800" dirty="0" smtClean="0"/>
              <a:t>typically involves mentioning only the most dominant term.  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en-US" sz="2800" dirty="0" smtClean="0"/>
              <a:t>“The running time is </a:t>
            </a:r>
            <a:r>
              <a:rPr lang="en-US" sz="2800" i="1" dirty="0" smtClean="0"/>
              <a:t>O </a:t>
            </a:r>
            <a:r>
              <a:rPr lang="en-US" sz="2800" dirty="0" smtClean="0"/>
              <a:t>(</a:t>
            </a:r>
            <a:r>
              <a:rPr lang="en-US" sz="2800" i="1" dirty="0" smtClean="0"/>
              <a:t>x </a:t>
            </a:r>
            <a:r>
              <a:rPr lang="en-US" sz="2800" baseline="30000" dirty="0" smtClean="0"/>
              <a:t>2.5</a:t>
            </a:r>
            <a:r>
              <a:rPr lang="en-US" sz="2800" dirty="0" smtClean="0"/>
              <a:t>)”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800" dirty="0" smtClean="0"/>
              <a:t>	Mathematically big-</a:t>
            </a:r>
            <a:r>
              <a:rPr lang="en-US" sz="2800" i="1" dirty="0" smtClean="0"/>
              <a:t>O</a:t>
            </a:r>
            <a:r>
              <a:rPr lang="en-US" sz="2800" dirty="0" smtClean="0"/>
              <a:t> is more subtle.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Algorithms</a:t>
            </a:r>
            <a:br>
              <a:rPr lang="tr-TR" dirty="0" smtClean="0"/>
            </a:br>
            <a:r>
              <a:rPr lang="tr-TR" dirty="0" smtClean="0"/>
              <a:t>Introduction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2400" u="sng" dirty="0" smtClean="0">
                <a:solidFill>
                  <a:srgbClr val="0066FF"/>
                </a:solidFill>
              </a:rPr>
              <a:t>Algorithm:</a:t>
            </a:r>
          </a:p>
          <a:p>
            <a:pPr lvl="1"/>
            <a:r>
              <a:rPr lang="tr-TR" sz="2000" dirty="0" smtClean="0"/>
              <a:t>A finite set of precise instructions for performing a computation or for solving a problem. </a:t>
            </a:r>
          </a:p>
          <a:p>
            <a:pPr lvl="1"/>
            <a:r>
              <a:rPr lang="en-US" sz="2000" dirty="0" smtClean="0"/>
              <a:t>Synonyms for a algorithm are:  </a:t>
            </a:r>
            <a:r>
              <a:rPr lang="en-US" sz="2000" i="1" dirty="0" smtClean="0"/>
              <a:t>program, recipe, procedure, </a:t>
            </a:r>
            <a:r>
              <a:rPr lang="en-US" sz="2000" dirty="0" smtClean="0"/>
              <a:t>and many others.</a:t>
            </a:r>
            <a:endParaRPr lang="tr-TR" sz="2000" dirty="0" smtClean="0"/>
          </a:p>
          <a:p>
            <a:r>
              <a:rPr lang="tr-TR" sz="2400" u="sng" dirty="0" smtClean="0">
                <a:solidFill>
                  <a:srgbClr val="0066FF"/>
                </a:solidFill>
              </a:rPr>
              <a:t>Pseudocode (T: Sözde Kod)</a:t>
            </a:r>
          </a:p>
          <a:p>
            <a:pPr lvl="1"/>
            <a:r>
              <a:rPr lang="tr-TR" sz="2000" dirty="0" smtClean="0"/>
              <a:t>Describing an algorithm by using a specific computure language: Complex instructions and difficult to understand. </a:t>
            </a:r>
          </a:p>
          <a:p>
            <a:pPr lvl="1"/>
            <a:r>
              <a:rPr lang="tr-TR" sz="2000" dirty="0" smtClean="0"/>
              <a:t>Intemadiate step between Natural Language &amp; Programming Language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L8</a:t>
            </a:r>
          </a:p>
        </p:txBody>
      </p:sp>
      <p:sp>
        <p:nvSpPr>
          <p:cNvPr id="5427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AD2832D-569C-4452-AE6D-DC2989518463}" type="slidenum">
              <a:rPr lang="en-US"/>
              <a:pPr/>
              <a:t>30</a:t>
            </a:fld>
            <a:endParaRPr lang="en-US"/>
          </a:p>
        </p:txBody>
      </p:sp>
      <p:sp>
        <p:nvSpPr>
          <p:cNvPr id="5427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mtClean="0"/>
              <a:t>Big-</a:t>
            </a:r>
            <a:r>
              <a:rPr lang="en-US" i="1" smtClean="0"/>
              <a:t>O</a:t>
            </a:r>
            <a:r>
              <a:rPr lang="en-US" smtClean="0"/>
              <a:t>.  Example</a:t>
            </a:r>
          </a:p>
        </p:txBody>
      </p:sp>
      <p:sp>
        <p:nvSpPr>
          <p:cNvPr id="5427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mtClean="0"/>
              <a:t>EG:  Show that 3</a:t>
            </a:r>
            <a:r>
              <a:rPr lang="en-US" i="1" smtClean="0"/>
              <a:t>x </a:t>
            </a:r>
            <a:r>
              <a:rPr lang="en-US" baseline="30000" smtClean="0"/>
              <a:t>3 </a:t>
            </a:r>
            <a:r>
              <a:rPr lang="en-US" smtClean="0"/>
              <a:t>+ 5</a:t>
            </a:r>
            <a:r>
              <a:rPr lang="en-US" i="1" smtClean="0"/>
              <a:t>x </a:t>
            </a:r>
            <a:r>
              <a:rPr lang="en-US" baseline="30000" smtClean="0"/>
              <a:t>2 </a:t>
            </a:r>
            <a:r>
              <a:rPr lang="en-US" smtClean="0"/>
              <a:t>– 9 = </a:t>
            </a:r>
            <a:r>
              <a:rPr lang="en-US" i="1" smtClean="0"/>
              <a:t>O </a:t>
            </a:r>
            <a:r>
              <a:rPr lang="en-US" smtClean="0"/>
              <a:t>(</a:t>
            </a:r>
            <a:r>
              <a:rPr lang="en-US" i="1" smtClean="0"/>
              <a:t>x </a:t>
            </a:r>
            <a:r>
              <a:rPr lang="en-US" baseline="30000" smtClean="0"/>
              <a:t>3</a:t>
            </a:r>
            <a:r>
              <a:rPr lang="en-US" smtClean="0"/>
              <a:t>).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Previous graphs show </a:t>
            </a:r>
            <a:r>
              <a:rPr lang="en-US" i="1" smtClean="0"/>
              <a:t>C</a:t>
            </a:r>
            <a:r>
              <a:rPr lang="en-US" smtClean="0"/>
              <a:t> = 5 good guess.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Find </a:t>
            </a:r>
            <a:r>
              <a:rPr lang="en-US" i="1" smtClean="0"/>
              <a:t>k </a:t>
            </a:r>
            <a:r>
              <a:rPr lang="en-US" smtClean="0"/>
              <a:t>so that 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en-US" smtClean="0"/>
              <a:t>3</a:t>
            </a:r>
            <a:r>
              <a:rPr lang="en-US" i="1" smtClean="0"/>
              <a:t>x </a:t>
            </a:r>
            <a:r>
              <a:rPr lang="en-US" baseline="30000" smtClean="0"/>
              <a:t>3 </a:t>
            </a:r>
            <a:r>
              <a:rPr lang="en-US" smtClean="0"/>
              <a:t>+ 5</a:t>
            </a:r>
            <a:r>
              <a:rPr lang="en-US" i="1" smtClean="0"/>
              <a:t>x </a:t>
            </a:r>
            <a:r>
              <a:rPr lang="en-US" baseline="30000" smtClean="0"/>
              <a:t>2 </a:t>
            </a:r>
            <a:r>
              <a:rPr lang="en-US" smtClean="0"/>
              <a:t>– 9 </a:t>
            </a:r>
            <a:r>
              <a:rPr lang="en-US" smtClean="0">
                <a:sym typeface="Symbol" pitchFamily="18" charset="2"/>
              </a:rPr>
              <a:t></a:t>
            </a:r>
            <a:r>
              <a:rPr lang="en-US" smtClean="0"/>
              <a:t> 5</a:t>
            </a:r>
            <a:r>
              <a:rPr lang="en-US" i="1" smtClean="0"/>
              <a:t>x </a:t>
            </a:r>
            <a:r>
              <a:rPr lang="en-US" baseline="30000" smtClean="0"/>
              <a:t>3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for </a:t>
            </a:r>
            <a:r>
              <a:rPr lang="en-US" i="1" smtClean="0"/>
              <a:t>x </a:t>
            </a:r>
            <a:r>
              <a:rPr lang="en-US" smtClean="0"/>
              <a:t>&gt; </a:t>
            </a:r>
            <a:r>
              <a:rPr lang="en-US" i="1" smtClean="0"/>
              <a:t>k</a:t>
            </a:r>
            <a:endParaRPr lang="en-US" smtClean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L8</a:t>
            </a:r>
          </a:p>
        </p:txBody>
      </p:sp>
      <p:sp>
        <p:nvSpPr>
          <p:cNvPr id="5529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83817B3-A558-473F-AC5F-449C46056DE9}" type="slidenum">
              <a:rPr lang="en-US"/>
              <a:pPr/>
              <a:t>31</a:t>
            </a:fld>
            <a:endParaRPr lang="en-US"/>
          </a:p>
        </p:txBody>
      </p:sp>
      <p:sp>
        <p:nvSpPr>
          <p:cNvPr id="553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EG:  Show that</a:t>
            </a:r>
            <a:br>
              <a:rPr lang="en-US" sz="4000" smtClean="0"/>
            </a:br>
            <a:r>
              <a:rPr lang="en-US" sz="4000" smtClean="0"/>
              <a:t>3</a:t>
            </a:r>
            <a:r>
              <a:rPr lang="en-US" sz="4000" i="1" smtClean="0"/>
              <a:t>x </a:t>
            </a:r>
            <a:r>
              <a:rPr lang="en-US" sz="4000" baseline="30000" smtClean="0"/>
              <a:t>3 </a:t>
            </a:r>
            <a:r>
              <a:rPr lang="en-US" sz="4000" smtClean="0"/>
              <a:t>+ 5</a:t>
            </a:r>
            <a:r>
              <a:rPr lang="en-US" sz="4000" i="1" smtClean="0"/>
              <a:t>x </a:t>
            </a:r>
            <a:r>
              <a:rPr lang="en-US" sz="4000" baseline="30000" smtClean="0"/>
              <a:t>2 </a:t>
            </a:r>
            <a:r>
              <a:rPr lang="en-US" sz="4000" smtClean="0"/>
              <a:t>– 9 = </a:t>
            </a:r>
            <a:r>
              <a:rPr lang="en-US" sz="4000" i="1" smtClean="0"/>
              <a:t>O </a:t>
            </a:r>
            <a:r>
              <a:rPr lang="en-US" sz="4000" smtClean="0"/>
              <a:t>(</a:t>
            </a:r>
            <a:r>
              <a:rPr lang="en-US" sz="4000" i="1" smtClean="0"/>
              <a:t>x </a:t>
            </a:r>
            <a:r>
              <a:rPr lang="en-US" sz="4000" baseline="30000" smtClean="0"/>
              <a:t>3</a:t>
            </a:r>
            <a:r>
              <a:rPr lang="en-US" sz="4000" smtClean="0"/>
              <a:t>).</a:t>
            </a:r>
          </a:p>
        </p:txBody>
      </p:sp>
      <p:sp>
        <p:nvSpPr>
          <p:cNvPr id="5530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848600" cy="4648200"/>
          </a:xfrm>
        </p:spPr>
        <p:txBody>
          <a:bodyPr/>
          <a:lstStyle/>
          <a:p>
            <a:pPr marL="609600" indent="-609600" eaLnBrk="1" hangingPunct="1">
              <a:buFont typeface="Wingdings" pitchFamily="2" charset="2"/>
              <a:buNone/>
            </a:pPr>
            <a:r>
              <a:rPr lang="en-US" smtClean="0"/>
              <a:t>Find </a:t>
            </a:r>
            <a:r>
              <a:rPr lang="en-US" i="1" smtClean="0"/>
              <a:t>k </a:t>
            </a:r>
            <a:r>
              <a:rPr lang="en-US" smtClean="0"/>
              <a:t>so that </a:t>
            </a:r>
          </a:p>
          <a:p>
            <a:pPr marL="609600" indent="-609600" algn="ctr" eaLnBrk="1" hangingPunct="1">
              <a:buFont typeface="Wingdings" pitchFamily="2" charset="2"/>
              <a:buNone/>
            </a:pPr>
            <a:r>
              <a:rPr lang="en-US" smtClean="0"/>
              <a:t>3</a:t>
            </a:r>
            <a:r>
              <a:rPr lang="en-US" i="1" smtClean="0"/>
              <a:t>x </a:t>
            </a:r>
            <a:r>
              <a:rPr lang="en-US" baseline="30000" smtClean="0"/>
              <a:t>3 </a:t>
            </a:r>
            <a:r>
              <a:rPr lang="en-US" smtClean="0"/>
              <a:t>+ 5</a:t>
            </a:r>
            <a:r>
              <a:rPr lang="en-US" i="1" smtClean="0"/>
              <a:t>x </a:t>
            </a:r>
            <a:r>
              <a:rPr lang="en-US" baseline="30000" smtClean="0"/>
              <a:t>2 </a:t>
            </a:r>
            <a:r>
              <a:rPr lang="en-US" smtClean="0"/>
              <a:t>– 9 </a:t>
            </a:r>
            <a:r>
              <a:rPr lang="en-US" smtClean="0">
                <a:sym typeface="Symbol" pitchFamily="18" charset="2"/>
              </a:rPr>
              <a:t></a:t>
            </a:r>
            <a:r>
              <a:rPr lang="en-US" smtClean="0"/>
              <a:t> 5</a:t>
            </a:r>
            <a:r>
              <a:rPr lang="en-US" i="1" smtClean="0"/>
              <a:t>x </a:t>
            </a:r>
            <a:r>
              <a:rPr lang="en-US" baseline="30000" smtClean="0"/>
              <a:t>3 </a:t>
            </a:r>
          </a:p>
          <a:p>
            <a:pPr marL="609600" indent="-609600" eaLnBrk="1" hangingPunct="1">
              <a:buFont typeface="Wingdings" pitchFamily="2" charset="2"/>
              <a:buNone/>
            </a:pPr>
            <a:r>
              <a:rPr lang="en-US" smtClean="0"/>
              <a:t>for </a:t>
            </a:r>
            <a:r>
              <a:rPr lang="en-US" i="1" smtClean="0"/>
              <a:t>x </a:t>
            </a:r>
            <a:r>
              <a:rPr lang="en-US" smtClean="0"/>
              <a:t>&gt; </a:t>
            </a:r>
            <a:r>
              <a:rPr lang="en-US" i="1" smtClean="0"/>
              <a:t>k</a:t>
            </a:r>
            <a:r>
              <a:rPr lang="en-US" smtClean="0"/>
              <a:t> </a:t>
            </a:r>
          </a:p>
          <a:p>
            <a:pPr marL="609600" indent="-609600" eaLnBrk="1" hangingPunct="1">
              <a:buFont typeface="Wingdings" pitchFamily="2" charset="2"/>
              <a:buAutoNum type="arabicPeriod"/>
            </a:pPr>
            <a:r>
              <a:rPr lang="en-US" smtClean="0"/>
              <a:t> Collect terms: 	5</a:t>
            </a:r>
            <a:r>
              <a:rPr lang="en-US" i="1" smtClean="0"/>
              <a:t>x </a:t>
            </a:r>
            <a:r>
              <a:rPr lang="en-US" baseline="30000" smtClean="0"/>
              <a:t>2 </a:t>
            </a:r>
            <a:r>
              <a:rPr lang="en-US" smtClean="0"/>
              <a:t>≤ 2</a:t>
            </a:r>
            <a:r>
              <a:rPr lang="en-US" i="1" smtClean="0"/>
              <a:t>x </a:t>
            </a:r>
            <a:r>
              <a:rPr lang="en-US" baseline="30000" smtClean="0"/>
              <a:t>3 </a:t>
            </a:r>
            <a:r>
              <a:rPr lang="en-US" smtClean="0"/>
              <a:t>+ 9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L8</a:t>
            </a:r>
          </a:p>
        </p:txBody>
      </p:sp>
      <p:sp>
        <p:nvSpPr>
          <p:cNvPr id="5632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ED28E94-5B3D-4993-9D80-8A3161EA80DD}" type="slidenum">
              <a:rPr lang="en-US"/>
              <a:pPr/>
              <a:t>32</a:t>
            </a:fld>
            <a:endParaRPr lang="en-US"/>
          </a:p>
        </p:txBody>
      </p:sp>
      <p:sp>
        <p:nvSpPr>
          <p:cNvPr id="563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EG:  Show that</a:t>
            </a:r>
            <a:br>
              <a:rPr lang="en-US" sz="4000" smtClean="0"/>
            </a:br>
            <a:r>
              <a:rPr lang="en-US" sz="4000" smtClean="0"/>
              <a:t>3</a:t>
            </a:r>
            <a:r>
              <a:rPr lang="en-US" sz="4000" i="1" smtClean="0"/>
              <a:t>x </a:t>
            </a:r>
            <a:r>
              <a:rPr lang="en-US" sz="4000" baseline="30000" smtClean="0"/>
              <a:t>3 </a:t>
            </a:r>
            <a:r>
              <a:rPr lang="en-US" sz="4000" smtClean="0"/>
              <a:t>+ 5</a:t>
            </a:r>
            <a:r>
              <a:rPr lang="en-US" sz="4000" i="1" smtClean="0"/>
              <a:t>x </a:t>
            </a:r>
            <a:r>
              <a:rPr lang="en-US" sz="4000" baseline="30000" smtClean="0"/>
              <a:t>2 </a:t>
            </a:r>
            <a:r>
              <a:rPr lang="en-US" sz="4000" smtClean="0"/>
              <a:t>– 9 = </a:t>
            </a:r>
            <a:r>
              <a:rPr lang="en-US" sz="4000" i="1" smtClean="0"/>
              <a:t>O </a:t>
            </a:r>
            <a:r>
              <a:rPr lang="en-US" sz="4000" smtClean="0"/>
              <a:t>(</a:t>
            </a:r>
            <a:r>
              <a:rPr lang="en-US" sz="4000" i="1" smtClean="0"/>
              <a:t>x </a:t>
            </a:r>
            <a:r>
              <a:rPr lang="en-US" sz="4000" baseline="30000" smtClean="0"/>
              <a:t>3</a:t>
            </a:r>
            <a:r>
              <a:rPr lang="en-US" sz="4000" smtClean="0"/>
              <a:t>).</a:t>
            </a:r>
          </a:p>
        </p:txBody>
      </p:sp>
      <p:sp>
        <p:nvSpPr>
          <p:cNvPr id="5632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848600" cy="4648200"/>
          </a:xfrm>
        </p:spPr>
        <p:txBody>
          <a:bodyPr/>
          <a:lstStyle/>
          <a:p>
            <a:pPr marL="609600" indent="-609600" eaLnBrk="1" hangingPunct="1">
              <a:buFont typeface="Wingdings" pitchFamily="2" charset="2"/>
              <a:buNone/>
            </a:pPr>
            <a:r>
              <a:rPr lang="en-US" smtClean="0"/>
              <a:t>Find </a:t>
            </a:r>
            <a:r>
              <a:rPr lang="en-US" i="1" smtClean="0"/>
              <a:t>k </a:t>
            </a:r>
            <a:r>
              <a:rPr lang="en-US" smtClean="0"/>
              <a:t>so that </a:t>
            </a:r>
          </a:p>
          <a:p>
            <a:pPr marL="609600" indent="-609600" algn="ctr" eaLnBrk="1" hangingPunct="1">
              <a:buFont typeface="Wingdings" pitchFamily="2" charset="2"/>
              <a:buNone/>
            </a:pPr>
            <a:r>
              <a:rPr lang="en-US" smtClean="0"/>
              <a:t>3</a:t>
            </a:r>
            <a:r>
              <a:rPr lang="en-US" i="1" smtClean="0"/>
              <a:t>x </a:t>
            </a:r>
            <a:r>
              <a:rPr lang="en-US" baseline="30000" smtClean="0"/>
              <a:t>3 </a:t>
            </a:r>
            <a:r>
              <a:rPr lang="en-US" smtClean="0"/>
              <a:t>+ 5</a:t>
            </a:r>
            <a:r>
              <a:rPr lang="en-US" i="1" smtClean="0"/>
              <a:t>x </a:t>
            </a:r>
            <a:r>
              <a:rPr lang="en-US" baseline="30000" smtClean="0"/>
              <a:t>2 </a:t>
            </a:r>
            <a:r>
              <a:rPr lang="en-US" smtClean="0"/>
              <a:t>– 9 </a:t>
            </a:r>
            <a:r>
              <a:rPr lang="en-US" smtClean="0">
                <a:sym typeface="Symbol" pitchFamily="18" charset="2"/>
              </a:rPr>
              <a:t></a:t>
            </a:r>
            <a:r>
              <a:rPr lang="en-US" smtClean="0"/>
              <a:t> 5</a:t>
            </a:r>
            <a:r>
              <a:rPr lang="en-US" i="1" smtClean="0"/>
              <a:t>x </a:t>
            </a:r>
            <a:r>
              <a:rPr lang="en-US" baseline="30000" smtClean="0"/>
              <a:t>3 </a:t>
            </a:r>
          </a:p>
          <a:p>
            <a:pPr marL="609600" indent="-609600" eaLnBrk="1" hangingPunct="1">
              <a:buFont typeface="Wingdings" pitchFamily="2" charset="2"/>
              <a:buNone/>
            </a:pPr>
            <a:r>
              <a:rPr lang="en-US" smtClean="0"/>
              <a:t>for </a:t>
            </a:r>
            <a:r>
              <a:rPr lang="en-US" i="1" smtClean="0"/>
              <a:t>x </a:t>
            </a:r>
            <a:r>
              <a:rPr lang="en-US" smtClean="0"/>
              <a:t>&gt; </a:t>
            </a:r>
            <a:r>
              <a:rPr lang="en-US" i="1" smtClean="0"/>
              <a:t>k</a:t>
            </a:r>
            <a:r>
              <a:rPr lang="en-US" smtClean="0"/>
              <a:t> </a:t>
            </a:r>
          </a:p>
          <a:p>
            <a:pPr marL="609600" indent="-609600" eaLnBrk="1" hangingPunct="1">
              <a:buFont typeface="Wingdings" pitchFamily="2" charset="2"/>
              <a:buAutoNum type="arabicPeriod"/>
            </a:pPr>
            <a:r>
              <a:rPr lang="en-US" smtClean="0"/>
              <a:t> Collect terms: 	5</a:t>
            </a:r>
            <a:r>
              <a:rPr lang="en-US" i="1" smtClean="0"/>
              <a:t>x </a:t>
            </a:r>
            <a:r>
              <a:rPr lang="en-US" baseline="30000" smtClean="0"/>
              <a:t>2 </a:t>
            </a:r>
            <a:r>
              <a:rPr lang="en-US" smtClean="0"/>
              <a:t>≤ 2</a:t>
            </a:r>
            <a:r>
              <a:rPr lang="en-US" i="1" smtClean="0"/>
              <a:t>x </a:t>
            </a:r>
            <a:r>
              <a:rPr lang="en-US" baseline="30000" smtClean="0"/>
              <a:t>3 </a:t>
            </a:r>
            <a:r>
              <a:rPr lang="en-US" smtClean="0"/>
              <a:t>+ 9</a:t>
            </a:r>
          </a:p>
          <a:p>
            <a:pPr marL="609600" indent="-609600" eaLnBrk="1" hangingPunct="1">
              <a:buFont typeface="Wingdings" pitchFamily="2" charset="2"/>
              <a:buAutoNum type="arabicPeriod"/>
            </a:pPr>
            <a:r>
              <a:rPr lang="en-US" smtClean="0"/>
              <a:t> What </a:t>
            </a:r>
            <a:r>
              <a:rPr lang="en-US" i="1" smtClean="0"/>
              <a:t>k</a:t>
            </a:r>
            <a:r>
              <a:rPr lang="en-US" smtClean="0"/>
              <a:t> will make 5</a:t>
            </a:r>
            <a:r>
              <a:rPr lang="en-US" i="1" smtClean="0"/>
              <a:t>x </a:t>
            </a:r>
            <a:r>
              <a:rPr lang="en-US" baseline="30000" smtClean="0"/>
              <a:t>2 </a:t>
            </a:r>
            <a:r>
              <a:rPr lang="en-US" smtClean="0"/>
              <a:t>≤ </a:t>
            </a:r>
            <a:r>
              <a:rPr lang="en-US" i="1" smtClean="0"/>
              <a:t>x </a:t>
            </a:r>
            <a:r>
              <a:rPr lang="en-US" baseline="30000" smtClean="0"/>
              <a:t>3 </a:t>
            </a:r>
            <a:r>
              <a:rPr lang="en-US" smtClean="0"/>
              <a:t>for </a:t>
            </a:r>
            <a:r>
              <a:rPr lang="en-US" i="1" smtClean="0"/>
              <a:t>x </a:t>
            </a:r>
            <a:r>
              <a:rPr lang="en-US" smtClean="0"/>
              <a:t>&gt; </a:t>
            </a:r>
            <a:r>
              <a:rPr lang="en-US" i="1" smtClean="0"/>
              <a:t>k </a:t>
            </a:r>
            <a:r>
              <a:rPr lang="en-US" smtClean="0"/>
              <a:t>?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L8</a:t>
            </a:r>
          </a:p>
        </p:txBody>
      </p:sp>
      <p:sp>
        <p:nvSpPr>
          <p:cNvPr id="5734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9CF18FC-F4F1-47A1-81E3-6568D147D1CC}" type="slidenum">
              <a:rPr lang="en-US"/>
              <a:pPr/>
              <a:t>33</a:t>
            </a:fld>
            <a:endParaRPr lang="en-US"/>
          </a:p>
        </p:txBody>
      </p:sp>
      <p:sp>
        <p:nvSpPr>
          <p:cNvPr id="573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EG:  Show that</a:t>
            </a:r>
            <a:br>
              <a:rPr lang="en-US" sz="4000" smtClean="0"/>
            </a:br>
            <a:r>
              <a:rPr lang="en-US" sz="4000" smtClean="0"/>
              <a:t>3</a:t>
            </a:r>
            <a:r>
              <a:rPr lang="en-US" sz="4000" i="1" smtClean="0"/>
              <a:t>x </a:t>
            </a:r>
            <a:r>
              <a:rPr lang="en-US" sz="4000" baseline="30000" smtClean="0"/>
              <a:t>3 </a:t>
            </a:r>
            <a:r>
              <a:rPr lang="en-US" sz="4000" smtClean="0"/>
              <a:t>+ 5</a:t>
            </a:r>
            <a:r>
              <a:rPr lang="en-US" sz="4000" i="1" smtClean="0"/>
              <a:t>x </a:t>
            </a:r>
            <a:r>
              <a:rPr lang="en-US" sz="4000" baseline="30000" smtClean="0"/>
              <a:t>2 </a:t>
            </a:r>
            <a:r>
              <a:rPr lang="en-US" sz="4000" smtClean="0"/>
              <a:t>– 9 = </a:t>
            </a:r>
            <a:r>
              <a:rPr lang="en-US" sz="4000" i="1" smtClean="0"/>
              <a:t>O </a:t>
            </a:r>
            <a:r>
              <a:rPr lang="en-US" sz="4000" smtClean="0"/>
              <a:t>(</a:t>
            </a:r>
            <a:r>
              <a:rPr lang="en-US" sz="4000" i="1" smtClean="0"/>
              <a:t>x </a:t>
            </a:r>
            <a:r>
              <a:rPr lang="en-US" sz="4000" baseline="30000" smtClean="0"/>
              <a:t>3</a:t>
            </a:r>
            <a:r>
              <a:rPr lang="en-US" sz="4000" smtClean="0"/>
              <a:t>).</a:t>
            </a:r>
          </a:p>
        </p:txBody>
      </p:sp>
      <p:sp>
        <p:nvSpPr>
          <p:cNvPr id="5734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848600" cy="4648200"/>
          </a:xfrm>
        </p:spPr>
        <p:txBody>
          <a:bodyPr/>
          <a:lstStyle/>
          <a:p>
            <a:pPr marL="609600" indent="-609600" eaLnBrk="1" hangingPunct="1">
              <a:buFont typeface="Wingdings" pitchFamily="2" charset="2"/>
              <a:buNone/>
            </a:pPr>
            <a:r>
              <a:rPr lang="en-US" smtClean="0"/>
              <a:t>Find </a:t>
            </a:r>
            <a:r>
              <a:rPr lang="en-US" i="1" smtClean="0"/>
              <a:t>k </a:t>
            </a:r>
            <a:r>
              <a:rPr lang="en-US" smtClean="0"/>
              <a:t>so that </a:t>
            </a:r>
          </a:p>
          <a:p>
            <a:pPr marL="609600" indent="-609600" algn="ctr" eaLnBrk="1" hangingPunct="1">
              <a:buFont typeface="Wingdings" pitchFamily="2" charset="2"/>
              <a:buNone/>
            </a:pPr>
            <a:r>
              <a:rPr lang="en-US" smtClean="0"/>
              <a:t>3</a:t>
            </a:r>
            <a:r>
              <a:rPr lang="en-US" i="1" smtClean="0"/>
              <a:t>x </a:t>
            </a:r>
            <a:r>
              <a:rPr lang="en-US" baseline="30000" smtClean="0"/>
              <a:t>3 </a:t>
            </a:r>
            <a:r>
              <a:rPr lang="en-US" smtClean="0"/>
              <a:t>+ 5</a:t>
            </a:r>
            <a:r>
              <a:rPr lang="en-US" i="1" smtClean="0"/>
              <a:t>x </a:t>
            </a:r>
            <a:r>
              <a:rPr lang="en-US" baseline="30000" smtClean="0"/>
              <a:t>2 </a:t>
            </a:r>
            <a:r>
              <a:rPr lang="en-US" smtClean="0"/>
              <a:t>– 9 </a:t>
            </a:r>
            <a:r>
              <a:rPr lang="en-US" smtClean="0">
                <a:sym typeface="Symbol" pitchFamily="18" charset="2"/>
              </a:rPr>
              <a:t></a:t>
            </a:r>
            <a:r>
              <a:rPr lang="en-US" smtClean="0"/>
              <a:t> 5</a:t>
            </a:r>
            <a:r>
              <a:rPr lang="en-US" i="1" smtClean="0"/>
              <a:t>x </a:t>
            </a:r>
            <a:r>
              <a:rPr lang="en-US" baseline="30000" smtClean="0"/>
              <a:t>3 </a:t>
            </a:r>
          </a:p>
          <a:p>
            <a:pPr marL="609600" indent="-609600" eaLnBrk="1" hangingPunct="1">
              <a:buFont typeface="Wingdings" pitchFamily="2" charset="2"/>
              <a:buNone/>
            </a:pPr>
            <a:r>
              <a:rPr lang="en-US" smtClean="0"/>
              <a:t>for </a:t>
            </a:r>
            <a:r>
              <a:rPr lang="en-US" i="1" smtClean="0"/>
              <a:t>x </a:t>
            </a:r>
            <a:r>
              <a:rPr lang="en-US" smtClean="0"/>
              <a:t>&gt; </a:t>
            </a:r>
            <a:r>
              <a:rPr lang="en-US" i="1" smtClean="0"/>
              <a:t>k</a:t>
            </a:r>
            <a:r>
              <a:rPr lang="en-US" smtClean="0"/>
              <a:t> </a:t>
            </a:r>
          </a:p>
          <a:p>
            <a:pPr marL="609600" indent="-609600" eaLnBrk="1" hangingPunct="1">
              <a:buFont typeface="Wingdings" pitchFamily="2" charset="2"/>
              <a:buAutoNum type="arabicPeriod"/>
            </a:pPr>
            <a:r>
              <a:rPr lang="en-US" smtClean="0"/>
              <a:t> Collect terms: 	5</a:t>
            </a:r>
            <a:r>
              <a:rPr lang="en-US" i="1" smtClean="0"/>
              <a:t>x </a:t>
            </a:r>
            <a:r>
              <a:rPr lang="en-US" baseline="30000" smtClean="0"/>
              <a:t>2 </a:t>
            </a:r>
            <a:r>
              <a:rPr lang="en-US" smtClean="0"/>
              <a:t>≤ 2</a:t>
            </a:r>
            <a:r>
              <a:rPr lang="en-US" i="1" smtClean="0"/>
              <a:t>x </a:t>
            </a:r>
            <a:r>
              <a:rPr lang="en-US" baseline="30000" smtClean="0"/>
              <a:t>3 </a:t>
            </a:r>
            <a:r>
              <a:rPr lang="en-US" smtClean="0"/>
              <a:t>+ 9</a:t>
            </a:r>
          </a:p>
          <a:p>
            <a:pPr marL="609600" indent="-609600" eaLnBrk="1" hangingPunct="1">
              <a:buFont typeface="Wingdings" pitchFamily="2" charset="2"/>
              <a:buAutoNum type="arabicPeriod"/>
            </a:pPr>
            <a:r>
              <a:rPr lang="en-US" smtClean="0"/>
              <a:t> What </a:t>
            </a:r>
            <a:r>
              <a:rPr lang="en-US" i="1" smtClean="0"/>
              <a:t>k</a:t>
            </a:r>
            <a:r>
              <a:rPr lang="en-US" smtClean="0"/>
              <a:t> will make 5</a:t>
            </a:r>
            <a:r>
              <a:rPr lang="en-US" i="1" smtClean="0"/>
              <a:t>x </a:t>
            </a:r>
            <a:r>
              <a:rPr lang="en-US" baseline="30000" smtClean="0"/>
              <a:t>2 </a:t>
            </a:r>
            <a:r>
              <a:rPr lang="en-US" smtClean="0"/>
              <a:t>≤ </a:t>
            </a:r>
            <a:r>
              <a:rPr lang="en-US" i="1" smtClean="0"/>
              <a:t>x </a:t>
            </a:r>
            <a:r>
              <a:rPr lang="en-US" baseline="30000" smtClean="0"/>
              <a:t>3 </a:t>
            </a:r>
            <a:r>
              <a:rPr lang="en-US" smtClean="0"/>
              <a:t>for </a:t>
            </a:r>
            <a:r>
              <a:rPr lang="en-US" i="1" smtClean="0"/>
              <a:t>x </a:t>
            </a:r>
            <a:r>
              <a:rPr lang="en-US" smtClean="0"/>
              <a:t>&gt; </a:t>
            </a:r>
            <a:r>
              <a:rPr lang="en-US" i="1" smtClean="0"/>
              <a:t>k </a:t>
            </a:r>
            <a:r>
              <a:rPr lang="en-US" smtClean="0"/>
              <a:t>?</a:t>
            </a:r>
          </a:p>
          <a:p>
            <a:pPr marL="609600" indent="-609600" eaLnBrk="1" hangingPunct="1">
              <a:buFont typeface="Wingdings" pitchFamily="2" charset="2"/>
              <a:buAutoNum type="arabicPeriod"/>
            </a:pPr>
            <a:r>
              <a:rPr lang="en-US" smtClean="0"/>
              <a:t> </a:t>
            </a:r>
            <a:r>
              <a:rPr lang="en-US" i="1" smtClean="0"/>
              <a:t>k </a:t>
            </a:r>
            <a:r>
              <a:rPr lang="en-US" smtClean="0"/>
              <a:t>= 5 !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L8</a:t>
            </a:r>
          </a:p>
        </p:txBody>
      </p:sp>
      <p:sp>
        <p:nvSpPr>
          <p:cNvPr id="5837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E44906A-E5CD-431F-8150-AAE3CB566468}" type="slidenum">
              <a:rPr lang="en-US"/>
              <a:pPr/>
              <a:t>34</a:t>
            </a:fld>
            <a:endParaRPr lang="en-US"/>
          </a:p>
        </p:txBody>
      </p:sp>
      <p:sp>
        <p:nvSpPr>
          <p:cNvPr id="5837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EG:  Show that</a:t>
            </a:r>
            <a:br>
              <a:rPr lang="en-US" sz="4000" smtClean="0"/>
            </a:br>
            <a:r>
              <a:rPr lang="en-US" sz="4000" smtClean="0"/>
              <a:t>3</a:t>
            </a:r>
            <a:r>
              <a:rPr lang="en-US" sz="4000" i="1" smtClean="0"/>
              <a:t>x </a:t>
            </a:r>
            <a:r>
              <a:rPr lang="en-US" sz="4000" baseline="30000" smtClean="0"/>
              <a:t>3 </a:t>
            </a:r>
            <a:r>
              <a:rPr lang="en-US" sz="4000" smtClean="0"/>
              <a:t>+ 5</a:t>
            </a:r>
            <a:r>
              <a:rPr lang="en-US" sz="4000" i="1" smtClean="0"/>
              <a:t>x </a:t>
            </a:r>
            <a:r>
              <a:rPr lang="en-US" sz="4000" baseline="30000" smtClean="0"/>
              <a:t>2 </a:t>
            </a:r>
            <a:r>
              <a:rPr lang="en-US" sz="4000" smtClean="0"/>
              <a:t>– 9 = </a:t>
            </a:r>
            <a:r>
              <a:rPr lang="en-US" sz="4000" i="1" smtClean="0"/>
              <a:t>O </a:t>
            </a:r>
            <a:r>
              <a:rPr lang="en-US" sz="4000" smtClean="0"/>
              <a:t>(</a:t>
            </a:r>
            <a:r>
              <a:rPr lang="en-US" sz="4000" i="1" smtClean="0"/>
              <a:t>x </a:t>
            </a:r>
            <a:r>
              <a:rPr lang="en-US" sz="4000" baseline="30000" smtClean="0"/>
              <a:t>3</a:t>
            </a:r>
            <a:r>
              <a:rPr lang="en-US" sz="4000" smtClean="0"/>
              <a:t>).</a:t>
            </a:r>
          </a:p>
        </p:txBody>
      </p:sp>
      <p:sp>
        <p:nvSpPr>
          <p:cNvPr id="5837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848600" cy="4648200"/>
          </a:xfrm>
        </p:spPr>
        <p:txBody>
          <a:bodyPr/>
          <a:lstStyle/>
          <a:p>
            <a:pPr marL="609600" indent="-609600" eaLnBrk="1" hangingPunct="1">
              <a:buFont typeface="Wingdings" pitchFamily="2" charset="2"/>
              <a:buNone/>
            </a:pPr>
            <a:r>
              <a:rPr lang="en-US" dirty="0" smtClean="0"/>
              <a:t>Find </a:t>
            </a:r>
            <a:r>
              <a:rPr lang="en-US" i="1" dirty="0" smtClean="0"/>
              <a:t>k </a:t>
            </a:r>
            <a:r>
              <a:rPr lang="en-US" dirty="0" smtClean="0"/>
              <a:t>so that </a:t>
            </a:r>
          </a:p>
          <a:p>
            <a:pPr marL="609600" indent="-609600" algn="ctr" eaLnBrk="1" hangingPunct="1">
              <a:buFont typeface="Wingdings" pitchFamily="2" charset="2"/>
              <a:buNone/>
            </a:pPr>
            <a:r>
              <a:rPr lang="en-US" dirty="0" smtClean="0"/>
              <a:t>3</a:t>
            </a:r>
            <a:r>
              <a:rPr lang="en-US" i="1" dirty="0" smtClean="0"/>
              <a:t>x </a:t>
            </a:r>
            <a:r>
              <a:rPr lang="en-US" baseline="30000" dirty="0" smtClean="0"/>
              <a:t>3 </a:t>
            </a:r>
            <a:r>
              <a:rPr lang="en-US" dirty="0" smtClean="0"/>
              <a:t>+ 5</a:t>
            </a:r>
            <a:r>
              <a:rPr lang="en-US" i="1" dirty="0" smtClean="0"/>
              <a:t>x </a:t>
            </a:r>
            <a:r>
              <a:rPr lang="en-US" baseline="30000" dirty="0" smtClean="0"/>
              <a:t>2 </a:t>
            </a:r>
            <a:r>
              <a:rPr lang="en-US" dirty="0" smtClean="0"/>
              <a:t>– 9 </a:t>
            </a:r>
            <a:r>
              <a:rPr lang="en-US" dirty="0" smtClean="0">
                <a:sym typeface="Symbol" pitchFamily="18" charset="2"/>
              </a:rPr>
              <a:t></a:t>
            </a:r>
            <a:r>
              <a:rPr lang="en-US" dirty="0" smtClean="0"/>
              <a:t> 5</a:t>
            </a:r>
            <a:r>
              <a:rPr lang="en-US" i="1" dirty="0" smtClean="0"/>
              <a:t>x </a:t>
            </a:r>
            <a:r>
              <a:rPr lang="en-US" baseline="30000" dirty="0" smtClean="0"/>
              <a:t>3 </a:t>
            </a:r>
          </a:p>
          <a:p>
            <a:pPr marL="609600" indent="-609600" eaLnBrk="1" hangingPunct="1">
              <a:buFont typeface="Wingdings" pitchFamily="2" charset="2"/>
              <a:buNone/>
            </a:pPr>
            <a:r>
              <a:rPr lang="en-US" dirty="0" smtClean="0"/>
              <a:t>for </a:t>
            </a:r>
            <a:r>
              <a:rPr lang="en-US" i="1" dirty="0" smtClean="0"/>
              <a:t>x </a:t>
            </a:r>
            <a:r>
              <a:rPr lang="en-US" dirty="0" smtClean="0"/>
              <a:t>&gt; </a:t>
            </a:r>
            <a:r>
              <a:rPr lang="en-US" i="1" dirty="0" smtClean="0"/>
              <a:t>k</a:t>
            </a:r>
            <a:r>
              <a:rPr lang="en-US" dirty="0" smtClean="0"/>
              <a:t> </a:t>
            </a:r>
          </a:p>
          <a:p>
            <a:pPr marL="609600" indent="-609600" eaLnBrk="1" hangingPunct="1">
              <a:buFont typeface="Wingdings" pitchFamily="2" charset="2"/>
              <a:buAutoNum type="arabicPeriod"/>
            </a:pPr>
            <a:r>
              <a:rPr lang="en-US" dirty="0" smtClean="0"/>
              <a:t> Collect terms: 	5</a:t>
            </a:r>
            <a:r>
              <a:rPr lang="en-US" i="1" dirty="0" smtClean="0"/>
              <a:t>x </a:t>
            </a:r>
            <a:r>
              <a:rPr lang="en-US" baseline="30000" dirty="0" smtClean="0"/>
              <a:t>2 </a:t>
            </a:r>
            <a:r>
              <a:rPr lang="en-US" dirty="0" smtClean="0"/>
              <a:t>≤ 2</a:t>
            </a:r>
            <a:r>
              <a:rPr lang="en-US" i="1" dirty="0" smtClean="0"/>
              <a:t>x </a:t>
            </a:r>
            <a:r>
              <a:rPr lang="en-US" baseline="30000" dirty="0" smtClean="0"/>
              <a:t>3 </a:t>
            </a:r>
            <a:r>
              <a:rPr lang="en-US" dirty="0" smtClean="0"/>
              <a:t>+ 9</a:t>
            </a:r>
          </a:p>
          <a:p>
            <a:pPr marL="609600" indent="-609600" eaLnBrk="1" hangingPunct="1">
              <a:buFont typeface="Wingdings" pitchFamily="2" charset="2"/>
              <a:buAutoNum type="arabicPeriod"/>
            </a:pPr>
            <a:r>
              <a:rPr lang="en-US" dirty="0" smtClean="0"/>
              <a:t> What </a:t>
            </a:r>
            <a:r>
              <a:rPr lang="en-US" i="1" dirty="0" smtClean="0"/>
              <a:t>k</a:t>
            </a:r>
            <a:r>
              <a:rPr lang="en-US" dirty="0" smtClean="0"/>
              <a:t> will make 5</a:t>
            </a:r>
            <a:r>
              <a:rPr lang="en-US" i="1" dirty="0" smtClean="0"/>
              <a:t>x </a:t>
            </a:r>
            <a:r>
              <a:rPr lang="en-US" baseline="30000" dirty="0" smtClean="0"/>
              <a:t>2 </a:t>
            </a:r>
            <a:r>
              <a:rPr lang="en-US" dirty="0" smtClean="0"/>
              <a:t>≤ </a:t>
            </a:r>
            <a:r>
              <a:rPr lang="en-US" i="1" dirty="0" smtClean="0"/>
              <a:t>x </a:t>
            </a:r>
            <a:r>
              <a:rPr lang="en-US" baseline="30000" dirty="0" smtClean="0"/>
              <a:t>3 </a:t>
            </a:r>
            <a:r>
              <a:rPr lang="en-US" dirty="0" smtClean="0"/>
              <a:t>for </a:t>
            </a:r>
            <a:r>
              <a:rPr lang="en-US" i="1" dirty="0" smtClean="0"/>
              <a:t>x </a:t>
            </a:r>
            <a:r>
              <a:rPr lang="en-US" dirty="0" smtClean="0"/>
              <a:t>&gt; </a:t>
            </a:r>
            <a:r>
              <a:rPr lang="en-US" i="1" dirty="0" smtClean="0"/>
              <a:t>k </a:t>
            </a:r>
            <a:r>
              <a:rPr lang="en-US" dirty="0" smtClean="0"/>
              <a:t>?</a:t>
            </a:r>
          </a:p>
          <a:p>
            <a:pPr marL="609600" indent="-609600" eaLnBrk="1" hangingPunct="1">
              <a:buFont typeface="Wingdings" pitchFamily="2" charset="2"/>
              <a:buAutoNum type="arabicPeriod"/>
            </a:pPr>
            <a:r>
              <a:rPr lang="en-US" dirty="0" smtClean="0"/>
              <a:t> </a:t>
            </a:r>
            <a:r>
              <a:rPr lang="en-US" i="1" dirty="0" smtClean="0"/>
              <a:t>k </a:t>
            </a:r>
            <a:r>
              <a:rPr lang="en-US" dirty="0" smtClean="0"/>
              <a:t>= 5 !</a:t>
            </a:r>
          </a:p>
          <a:p>
            <a:pPr marL="609600" indent="-609600" eaLnBrk="1" hangingPunct="1">
              <a:buFont typeface="Wingdings" pitchFamily="2" charset="2"/>
              <a:buAutoNum type="arabicPeriod"/>
            </a:pPr>
            <a:r>
              <a:rPr lang="en-US" dirty="0" smtClean="0"/>
              <a:t> So for </a:t>
            </a:r>
            <a:r>
              <a:rPr lang="en-US" i="1" dirty="0" smtClean="0"/>
              <a:t>x</a:t>
            </a:r>
            <a:r>
              <a:rPr lang="en-US" dirty="0" smtClean="0"/>
              <a:t> &gt; 5, 5</a:t>
            </a:r>
            <a:r>
              <a:rPr lang="en-US" i="1" dirty="0" smtClean="0"/>
              <a:t>x </a:t>
            </a:r>
            <a:r>
              <a:rPr lang="en-US" baseline="30000" dirty="0" smtClean="0"/>
              <a:t>2 </a:t>
            </a:r>
            <a:r>
              <a:rPr lang="en-US" dirty="0" smtClean="0"/>
              <a:t>≤ </a:t>
            </a:r>
            <a:r>
              <a:rPr lang="en-US" i="1" dirty="0" smtClean="0"/>
              <a:t>x </a:t>
            </a:r>
            <a:r>
              <a:rPr lang="en-US" baseline="30000" dirty="0" smtClean="0"/>
              <a:t>3 </a:t>
            </a:r>
            <a:r>
              <a:rPr lang="en-US" dirty="0" smtClean="0"/>
              <a:t>≤ 2</a:t>
            </a:r>
            <a:r>
              <a:rPr lang="en-US" i="1" dirty="0" smtClean="0"/>
              <a:t>x </a:t>
            </a:r>
            <a:r>
              <a:rPr lang="en-US" baseline="30000" dirty="0" smtClean="0"/>
              <a:t>3 </a:t>
            </a:r>
            <a:r>
              <a:rPr lang="en-US" dirty="0" smtClean="0"/>
              <a:t>+ 9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L8</a:t>
            </a:r>
          </a:p>
        </p:txBody>
      </p:sp>
      <p:sp>
        <p:nvSpPr>
          <p:cNvPr id="5939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D18A267-E3A1-450C-809B-2C4B658BC53D}" type="slidenum">
              <a:rPr lang="en-US"/>
              <a:pPr/>
              <a:t>35</a:t>
            </a:fld>
            <a:endParaRPr lang="en-US"/>
          </a:p>
        </p:txBody>
      </p:sp>
      <p:sp>
        <p:nvSpPr>
          <p:cNvPr id="593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EG:  Show that</a:t>
            </a:r>
            <a:br>
              <a:rPr lang="en-US" sz="4000" smtClean="0"/>
            </a:br>
            <a:r>
              <a:rPr lang="en-US" sz="4000" smtClean="0"/>
              <a:t>3</a:t>
            </a:r>
            <a:r>
              <a:rPr lang="en-US" sz="4000" i="1" smtClean="0"/>
              <a:t>x </a:t>
            </a:r>
            <a:r>
              <a:rPr lang="en-US" sz="4000" baseline="30000" smtClean="0"/>
              <a:t>3 </a:t>
            </a:r>
            <a:r>
              <a:rPr lang="en-US" sz="4000" smtClean="0"/>
              <a:t>+ 5</a:t>
            </a:r>
            <a:r>
              <a:rPr lang="en-US" sz="4000" i="1" smtClean="0"/>
              <a:t>x </a:t>
            </a:r>
            <a:r>
              <a:rPr lang="en-US" sz="4000" baseline="30000" smtClean="0"/>
              <a:t>2 </a:t>
            </a:r>
            <a:r>
              <a:rPr lang="en-US" sz="4000" smtClean="0"/>
              <a:t>– 9 = </a:t>
            </a:r>
            <a:r>
              <a:rPr lang="en-US" sz="4000" i="1" smtClean="0"/>
              <a:t>O </a:t>
            </a:r>
            <a:r>
              <a:rPr lang="en-US" sz="4000" smtClean="0"/>
              <a:t>(</a:t>
            </a:r>
            <a:r>
              <a:rPr lang="en-US" sz="4000" i="1" smtClean="0"/>
              <a:t>x </a:t>
            </a:r>
            <a:r>
              <a:rPr lang="en-US" sz="4000" baseline="30000" smtClean="0"/>
              <a:t>3</a:t>
            </a:r>
            <a:r>
              <a:rPr lang="en-US" sz="4000" smtClean="0"/>
              <a:t>).</a:t>
            </a:r>
          </a:p>
        </p:txBody>
      </p:sp>
      <p:sp>
        <p:nvSpPr>
          <p:cNvPr id="5939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848600" cy="4648200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mtClean="0"/>
              <a:t>Find </a:t>
            </a:r>
            <a:r>
              <a:rPr lang="en-US" i="1" smtClean="0"/>
              <a:t>k </a:t>
            </a:r>
            <a:r>
              <a:rPr lang="en-US" smtClean="0"/>
              <a:t>so that </a:t>
            </a:r>
          </a:p>
          <a:p>
            <a:pPr marL="609600" indent="-609600"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mtClean="0"/>
              <a:t>3</a:t>
            </a:r>
            <a:r>
              <a:rPr lang="en-US" i="1" smtClean="0"/>
              <a:t>x </a:t>
            </a:r>
            <a:r>
              <a:rPr lang="en-US" baseline="30000" smtClean="0"/>
              <a:t>3 </a:t>
            </a:r>
            <a:r>
              <a:rPr lang="en-US" smtClean="0"/>
              <a:t>+ 5</a:t>
            </a:r>
            <a:r>
              <a:rPr lang="en-US" i="1" smtClean="0"/>
              <a:t>x </a:t>
            </a:r>
            <a:r>
              <a:rPr lang="en-US" baseline="30000" smtClean="0"/>
              <a:t>2 </a:t>
            </a:r>
            <a:r>
              <a:rPr lang="en-US" smtClean="0"/>
              <a:t>– 9 </a:t>
            </a:r>
            <a:r>
              <a:rPr lang="en-US" smtClean="0">
                <a:sym typeface="Symbol" pitchFamily="18" charset="2"/>
              </a:rPr>
              <a:t></a:t>
            </a:r>
            <a:r>
              <a:rPr lang="en-US" smtClean="0"/>
              <a:t> 5</a:t>
            </a:r>
            <a:r>
              <a:rPr lang="en-US" i="1" smtClean="0"/>
              <a:t>x </a:t>
            </a:r>
            <a:r>
              <a:rPr lang="en-US" baseline="30000" smtClean="0"/>
              <a:t>3 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mtClean="0"/>
              <a:t>for </a:t>
            </a:r>
            <a:r>
              <a:rPr lang="en-US" i="1" smtClean="0"/>
              <a:t>x </a:t>
            </a:r>
            <a:r>
              <a:rPr lang="en-US" smtClean="0"/>
              <a:t>&gt; </a:t>
            </a:r>
            <a:r>
              <a:rPr lang="en-US" i="1" smtClean="0"/>
              <a:t>k</a:t>
            </a:r>
            <a:r>
              <a:rPr lang="en-US" smtClean="0"/>
              <a:t> 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mtClean="0"/>
              <a:t> Collect terms: 	5</a:t>
            </a:r>
            <a:r>
              <a:rPr lang="en-US" i="1" smtClean="0"/>
              <a:t>x </a:t>
            </a:r>
            <a:r>
              <a:rPr lang="en-US" baseline="30000" smtClean="0"/>
              <a:t>2 </a:t>
            </a:r>
            <a:r>
              <a:rPr lang="en-US" smtClean="0"/>
              <a:t>≤ 2</a:t>
            </a:r>
            <a:r>
              <a:rPr lang="en-US" i="1" smtClean="0"/>
              <a:t>x </a:t>
            </a:r>
            <a:r>
              <a:rPr lang="en-US" baseline="30000" smtClean="0"/>
              <a:t>3 </a:t>
            </a:r>
            <a:r>
              <a:rPr lang="en-US" smtClean="0"/>
              <a:t>+ 9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mtClean="0"/>
              <a:t> What </a:t>
            </a:r>
            <a:r>
              <a:rPr lang="en-US" i="1" smtClean="0"/>
              <a:t>k</a:t>
            </a:r>
            <a:r>
              <a:rPr lang="en-US" smtClean="0"/>
              <a:t> will make 5</a:t>
            </a:r>
            <a:r>
              <a:rPr lang="en-US" i="1" smtClean="0"/>
              <a:t>x </a:t>
            </a:r>
            <a:r>
              <a:rPr lang="en-US" baseline="30000" smtClean="0"/>
              <a:t>2 </a:t>
            </a:r>
            <a:r>
              <a:rPr lang="en-US" smtClean="0"/>
              <a:t>≤ </a:t>
            </a:r>
            <a:r>
              <a:rPr lang="en-US" i="1" smtClean="0"/>
              <a:t>x </a:t>
            </a:r>
            <a:r>
              <a:rPr lang="en-US" baseline="30000" smtClean="0"/>
              <a:t>3 </a:t>
            </a:r>
            <a:r>
              <a:rPr lang="en-US" smtClean="0"/>
              <a:t>for </a:t>
            </a:r>
            <a:r>
              <a:rPr lang="en-US" i="1" smtClean="0"/>
              <a:t>x </a:t>
            </a:r>
            <a:r>
              <a:rPr lang="en-US" smtClean="0"/>
              <a:t>&gt; </a:t>
            </a:r>
            <a:r>
              <a:rPr lang="en-US" i="1" smtClean="0"/>
              <a:t>k </a:t>
            </a:r>
            <a:r>
              <a:rPr lang="en-US" smtClean="0"/>
              <a:t>?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mtClean="0"/>
              <a:t> </a:t>
            </a:r>
            <a:r>
              <a:rPr lang="en-US" i="1" smtClean="0"/>
              <a:t>k </a:t>
            </a:r>
            <a:r>
              <a:rPr lang="en-US" smtClean="0"/>
              <a:t>= 5 !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mtClean="0"/>
              <a:t> So for </a:t>
            </a:r>
            <a:r>
              <a:rPr lang="en-US" i="1" smtClean="0"/>
              <a:t>x</a:t>
            </a:r>
            <a:r>
              <a:rPr lang="en-US" smtClean="0"/>
              <a:t> &gt; 5, 5</a:t>
            </a:r>
            <a:r>
              <a:rPr lang="en-US" i="1" smtClean="0"/>
              <a:t>x </a:t>
            </a:r>
            <a:r>
              <a:rPr lang="en-US" baseline="30000" smtClean="0"/>
              <a:t>2 </a:t>
            </a:r>
            <a:r>
              <a:rPr lang="en-US" smtClean="0"/>
              <a:t>≤ </a:t>
            </a:r>
            <a:r>
              <a:rPr lang="en-US" i="1" smtClean="0"/>
              <a:t>x </a:t>
            </a:r>
            <a:r>
              <a:rPr lang="en-US" baseline="30000" smtClean="0"/>
              <a:t>3 </a:t>
            </a:r>
            <a:r>
              <a:rPr lang="en-US" smtClean="0"/>
              <a:t>≤ 2</a:t>
            </a:r>
            <a:r>
              <a:rPr lang="en-US" i="1" smtClean="0"/>
              <a:t>x </a:t>
            </a:r>
            <a:r>
              <a:rPr lang="en-US" baseline="30000" smtClean="0"/>
              <a:t>3 </a:t>
            </a:r>
            <a:r>
              <a:rPr lang="en-US" smtClean="0"/>
              <a:t>+ 9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mtClean="0"/>
              <a:t> Solution: </a:t>
            </a:r>
            <a:r>
              <a:rPr lang="en-US" i="1" smtClean="0"/>
              <a:t>C</a:t>
            </a:r>
            <a:r>
              <a:rPr lang="en-US" smtClean="0"/>
              <a:t> = 5, </a:t>
            </a:r>
            <a:r>
              <a:rPr lang="en-US" i="1" smtClean="0"/>
              <a:t>k </a:t>
            </a:r>
            <a:r>
              <a:rPr lang="en-US" smtClean="0"/>
              <a:t>= 5 (not unique!)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L8</a:t>
            </a:r>
          </a:p>
        </p:txBody>
      </p:sp>
      <p:sp>
        <p:nvSpPr>
          <p:cNvPr id="6041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7146204-9150-4281-9620-520002233009}" type="slidenum">
              <a:rPr lang="en-US"/>
              <a:pPr/>
              <a:t>36</a:t>
            </a:fld>
            <a:endParaRPr lang="en-US"/>
          </a:p>
        </p:txBody>
      </p:sp>
      <p:sp>
        <p:nvSpPr>
          <p:cNvPr id="6042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EG:  Show that</a:t>
            </a:r>
            <a:br>
              <a:rPr lang="en-US" sz="4000" smtClean="0"/>
            </a:br>
            <a:r>
              <a:rPr lang="en-US" sz="4000" smtClean="0"/>
              <a:t>3</a:t>
            </a:r>
            <a:r>
              <a:rPr lang="en-US" sz="4000" i="1" smtClean="0"/>
              <a:t>x </a:t>
            </a:r>
            <a:r>
              <a:rPr lang="en-US" sz="4000" baseline="30000" smtClean="0"/>
              <a:t>3 </a:t>
            </a:r>
            <a:r>
              <a:rPr lang="en-US" sz="4000" smtClean="0"/>
              <a:t>+ 5</a:t>
            </a:r>
            <a:r>
              <a:rPr lang="en-US" sz="4000" i="1" smtClean="0"/>
              <a:t>x </a:t>
            </a:r>
            <a:r>
              <a:rPr lang="en-US" sz="4000" baseline="30000" smtClean="0"/>
              <a:t>2 </a:t>
            </a:r>
            <a:r>
              <a:rPr lang="en-US" sz="4000" smtClean="0"/>
              <a:t>– 9 = </a:t>
            </a:r>
            <a:r>
              <a:rPr lang="en-US" sz="4000" i="1" smtClean="0"/>
              <a:t>O </a:t>
            </a:r>
            <a:r>
              <a:rPr lang="en-US" sz="4000" smtClean="0"/>
              <a:t>(</a:t>
            </a:r>
            <a:r>
              <a:rPr lang="en-US" sz="4000" i="1" smtClean="0"/>
              <a:t>x </a:t>
            </a:r>
            <a:r>
              <a:rPr lang="en-US" sz="4000" baseline="30000" smtClean="0"/>
              <a:t>3</a:t>
            </a:r>
            <a:r>
              <a:rPr lang="en-US" sz="4000" smtClean="0"/>
              <a:t>).</a:t>
            </a:r>
          </a:p>
        </p:txBody>
      </p:sp>
      <p:sp>
        <p:nvSpPr>
          <p:cNvPr id="6042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848600" cy="4648200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mtClean="0"/>
              <a:t>Find </a:t>
            </a:r>
            <a:r>
              <a:rPr lang="en-US" i="1" smtClean="0"/>
              <a:t>k </a:t>
            </a:r>
            <a:r>
              <a:rPr lang="en-US" smtClean="0"/>
              <a:t>so that </a:t>
            </a:r>
          </a:p>
          <a:p>
            <a:pPr marL="609600" indent="-609600"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mtClean="0"/>
              <a:t>3</a:t>
            </a:r>
            <a:r>
              <a:rPr lang="en-US" i="1" smtClean="0"/>
              <a:t>x </a:t>
            </a:r>
            <a:r>
              <a:rPr lang="en-US" baseline="30000" smtClean="0"/>
              <a:t>3 </a:t>
            </a:r>
            <a:r>
              <a:rPr lang="en-US" smtClean="0"/>
              <a:t>+ 5</a:t>
            </a:r>
            <a:r>
              <a:rPr lang="en-US" i="1" smtClean="0"/>
              <a:t>x </a:t>
            </a:r>
            <a:r>
              <a:rPr lang="en-US" baseline="30000" smtClean="0"/>
              <a:t>2 </a:t>
            </a:r>
            <a:r>
              <a:rPr lang="en-US" smtClean="0"/>
              <a:t>– 9 </a:t>
            </a:r>
            <a:r>
              <a:rPr lang="en-US" smtClean="0">
                <a:sym typeface="Symbol" pitchFamily="18" charset="2"/>
              </a:rPr>
              <a:t></a:t>
            </a:r>
            <a:r>
              <a:rPr lang="en-US" smtClean="0"/>
              <a:t> 5</a:t>
            </a:r>
            <a:r>
              <a:rPr lang="en-US" i="1" smtClean="0"/>
              <a:t>x </a:t>
            </a:r>
            <a:r>
              <a:rPr lang="en-US" baseline="30000" smtClean="0"/>
              <a:t>3 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mtClean="0"/>
              <a:t>for </a:t>
            </a:r>
            <a:r>
              <a:rPr lang="en-US" i="1" smtClean="0"/>
              <a:t>x </a:t>
            </a:r>
            <a:r>
              <a:rPr lang="en-US" smtClean="0"/>
              <a:t>&gt; </a:t>
            </a:r>
            <a:r>
              <a:rPr lang="en-US" i="1" smtClean="0"/>
              <a:t>k</a:t>
            </a:r>
            <a:r>
              <a:rPr lang="en-US" smtClean="0"/>
              <a:t> 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mtClean="0"/>
              <a:t> Collect terms: 	5</a:t>
            </a:r>
            <a:r>
              <a:rPr lang="en-US" i="1" smtClean="0"/>
              <a:t>x </a:t>
            </a:r>
            <a:r>
              <a:rPr lang="en-US" baseline="30000" smtClean="0"/>
              <a:t>2 </a:t>
            </a:r>
            <a:r>
              <a:rPr lang="en-US" smtClean="0"/>
              <a:t>≤ 2</a:t>
            </a:r>
            <a:r>
              <a:rPr lang="en-US" i="1" smtClean="0"/>
              <a:t>x </a:t>
            </a:r>
            <a:r>
              <a:rPr lang="en-US" baseline="30000" smtClean="0"/>
              <a:t>3 </a:t>
            </a:r>
            <a:r>
              <a:rPr lang="en-US" smtClean="0"/>
              <a:t>+ 9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mtClean="0"/>
              <a:t> What </a:t>
            </a:r>
            <a:r>
              <a:rPr lang="en-US" i="1" smtClean="0"/>
              <a:t>k</a:t>
            </a:r>
            <a:r>
              <a:rPr lang="en-US" smtClean="0"/>
              <a:t> will make 5</a:t>
            </a:r>
            <a:r>
              <a:rPr lang="en-US" i="1" smtClean="0"/>
              <a:t>x </a:t>
            </a:r>
            <a:r>
              <a:rPr lang="en-US" baseline="30000" smtClean="0"/>
              <a:t>2 </a:t>
            </a:r>
            <a:r>
              <a:rPr lang="en-US" smtClean="0"/>
              <a:t>≤ </a:t>
            </a:r>
            <a:r>
              <a:rPr lang="en-US" i="1" smtClean="0"/>
              <a:t>x </a:t>
            </a:r>
            <a:r>
              <a:rPr lang="en-US" baseline="30000" smtClean="0"/>
              <a:t>3 </a:t>
            </a:r>
            <a:r>
              <a:rPr lang="en-US" smtClean="0"/>
              <a:t>for </a:t>
            </a:r>
            <a:r>
              <a:rPr lang="en-US" i="1" smtClean="0"/>
              <a:t>x </a:t>
            </a:r>
            <a:r>
              <a:rPr lang="en-US" smtClean="0"/>
              <a:t>&gt; </a:t>
            </a:r>
            <a:r>
              <a:rPr lang="en-US" i="1" smtClean="0"/>
              <a:t>k </a:t>
            </a:r>
            <a:r>
              <a:rPr lang="en-US" smtClean="0"/>
              <a:t>?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mtClean="0"/>
              <a:t> </a:t>
            </a:r>
            <a:r>
              <a:rPr lang="en-US" i="1" smtClean="0"/>
              <a:t>k </a:t>
            </a:r>
            <a:r>
              <a:rPr lang="en-US" smtClean="0"/>
              <a:t>= 5 !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mtClean="0"/>
              <a:t> So for </a:t>
            </a:r>
            <a:r>
              <a:rPr lang="en-US" i="1" smtClean="0"/>
              <a:t>x</a:t>
            </a:r>
            <a:r>
              <a:rPr lang="en-US" smtClean="0"/>
              <a:t> &gt; 5, 5</a:t>
            </a:r>
            <a:r>
              <a:rPr lang="en-US" i="1" smtClean="0"/>
              <a:t>x </a:t>
            </a:r>
            <a:r>
              <a:rPr lang="en-US" baseline="30000" smtClean="0"/>
              <a:t>2 </a:t>
            </a:r>
            <a:r>
              <a:rPr lang="en-US" smtClean="0"/>
              <a:t>≤ </a:t>
            </a:r>
            <a:r>
              <a:rPr lang="en-US" i="1" smtClean="0"/>
              <a:t>x </a:t>
            </a:r>
            <a:r>
              <a:rPr lang="en-US" baseline="30000" smtClean="0"/>
              <a:t>3 </a:t>
            </a:r>
            <a:r>
              <a:rPr lang="en-US" smtClean="0"/>
              <a:t>≤ 2</a:t>
            </a:r>
            <a:r>
              <a:rPr lang="en-US" i="1" smtClean="0"/>
              <a:t>x </a:t>
            </a:r>
            <a:r>
              <a:rPr lang="en-US" baseline="30000" smtClean="0"/>
              <a:t>3 </a:t>
            </a:r>
            <a:r>
              <a:rPr lang="en-US" smtClean="0"/>
              <a:t>+ 9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mtClean="0"/>
              <a:t> Solution: </a:t>
            </a:r>
            <a:r>
              <a:rPr lang="en-US" i="1" smtClean="0"/>
              <a:t>C</a:t>
            </a:r>
            <a:r>
              <a:rPr lang="en-US" smtClean="0"/>
              <a:t> = 5, </a:t>
            </a:r>
            <a:r>
              <a:rPr lang="en-US" i="1" smtClean="0"/>
              <a:t>k </a:t>
            </a:r>
            <a:r>
              <a:rPr lang="en-US" smtClean="0"/>
              <a:t>= 5 (not unique!)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L8</a:t>
            </a:r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964F55F-673E-45EB-91F5-F2EE90BE47C8}" type="slidenum">
              <a:rPr lang="en-US"/>
              <a:pPr/>
              <a:t>37</a:t>
            </a:fld>
            <a:endParaRPr lang="en-US"/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mtClean="0"/>
              <a:t>Big-</a:t>
            </a:r>
            <a:r>
              <a:rPr lang="en-US" i="1" smtClean="0"/>
              <a:t>O</a:t>
            </a:r>
            <a:r>
              <a:rPr lang="en-US" smtClean="0"/>
              <a:t>.  Negative Example</a:t>
            </a:r>
          </a:p>
        </p:txBody>
      </p:sp>
      <p:sp>
        <p:nvSpPr>
          <p:cNvPr id="103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1533525"/>
            <a:ext cx="8077200" cy="501967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i="1" smtClean="0"/>
              <a:t>x </a:t>
            </a:r>
            <a:r>
              <a:rPr lang="en-US" baseline="30000" smtClean="0"/>
              <a:t>4</a:t>
            </a:r>
            <a:r>
              <a:rPr lang="en-US" smtClean="0"/>
              <a:t> </a:t>
            </a:r>
            <a:r>
              <a:rPr lang="en-US" b="1" smtClean="0">
                <a:sym typeface="Symbol" pitchFamily="18" charset="2"/>
              </a:rPr>
              <a:t></a:t>
            </a:r>
            <a:r>
              <a:rPr lang="en-US" smtClean="0"/>
              <a:t> </a:t>
            </a:r>
            <a:r>
              <a:rPr lang="en-US" i="1" smtClean="0"/>
              <a:t>O </a:t>
            </a:r>
            <a:r>
              <a:rPr lang="en-US" smtClean="0"/>
              <a:t>(3</a:t>
            </a:r>
            <a:r>
              <a:rPr lang="en-US" i="1" smtClean="0"/>
              <a:t>x </a:t>
            </a:r>
            <a:r>
              <a:rPr lang="en-US" baseline="30000" smtClean="0"/>
              <a:t>3 </a:t>
            </a:r>
            <a:r>
              <a:rPr lang="en-US" smtClean="0"/>
              <a:t>+ 5</a:t>
            </a:r>
            <a:r>
              <a:rPr lang="en-US" i="1" smtClean="0"/>
              <a:t>x </a:t>
            </a:r>
            <a:r>
              <a:rPr lang="en-US" baseline="30000" smtClean="0"/>
              <a:t>2 </a:t>
            </a:r>
            <a:r>
              <a:rPr lang="en-US" smtClean="0"/>
              <a:t>– 9) :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No pair </a:t>
            </a:r>
            <a:r>
              <a:rPr lang="en-US" i="1" smtClean="0"/>
              <a:t>C, k </a:t>
            </a:r>
            <a:r>
              <a:rPr lang="en-US" smtClean="0"/>
              <a:t>exist for which </a:t>
            </a:r>
            <a:r>
              <a:rPr lang="en-US" i="1" smtClean="0"/>
              <a:t>x </a:t>
            </a:r>
            <a:r>
              <a:rPr lang="en-US" smtClean="0"/>
              <a:t>&gt; </a:t>
            </a:r>
            <a:r>
              <a:rPr lang="en-US" i="1" smtClean="0"/>
              <a:t>k </a:t>
            </a:r>
            <a:r>
              <a:rPr lang="en-US" smtClean="0"/>
              <a:t>implies 		</a:t>
            </a:r>
            <a:r>
              <a:rPr lang="en-US" i="1" smtClean="0"/>
              <a:t>C </a:t>
            </a:r>
            <a:r>
              <a:rPr lang="en-US" smtClean="0"/>
              <a:t>(3x</a:t>
            </a:r>
            <a:r>
              <a:rPr lang="en-US" i="1" smtClean="0"/>
              <a:t> </a:t>
            </a:r>
            <a:r>
              <a:rPr lang="en-US" baseline="30000" smtClean="0"/>
              <a:t>3 </a:t>
            </a:r>
            <a:r>
              <a:rPr lang="en-US" smtClean="0"/>
              <a:t>+ 5</a:t>
            </a:r>
            <a:r>
              <a:rPr lang="en-US" i="1" smtClean="0"/>
              <a:t>x </a:t>
            </a:r>
            <a:r>
              <a:rPr lang="en-US" baseline="30000" smtClean="0"/>
              <a:t>2 </a:t>
            </a:r>
            <a:r>
              <a:rPr lang="en-US" smtClean="0"/>
              <a:t>– 9)</a:t>
            </a:r>
            <a:r>
              <a:rPr lang="en-US" b="1" smtClean="0"/>
              <a:t> </a:t>
            </a:r>
            <a:r>
              <a:rPr lang="en-US" b="1" smtClean="0">
                <a:sym typeface="Symbol" pitchFamily="18" charset="2"/>
              </a:rPr>
              <a:t></a:t>
            </a:r>
            <a:r>
              <a:rPr lang="en-US" smtClean="0">
                <a:sym typeface="Symbol" pitchFamily="18" charset="2"/>
              </a:rPr>
              <a:t> </a:t>
            </a:r>
            <a:r>
              <a:rPr lang="en-US" i="1" smtClean="0"/>
              <a:t>x </a:t>
            </a:r>
            <a:r>
              <a:rPr lang="en-US" baseline="30000" smtClean="0"/>
              <a:t>4</a:t>
            </a:r>
            <a:r>
              <a:rPr lang="en-US" smtClean="0"/>
              <a:t>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Argue using limits:</a:t>
            </a:r>
          </a:p>
          <a:p>
            <a:pPr eaLnBrk="1" hangingPunct="1">
              <a:buFont typeface="Wingdings" pitchFamily="2" charset="2"/>
              <a:buNone/>
            </a:pPr>
            <a:endParaRPr lang="en-US" smtClean="0"/>
          </a:p>
          <a:p>
            <a:pPr eaLnBrk="1" hangingPunct="1">
              <a:buFont typeface="Wingdings" pitchFamily="2" charset="2"/>
              <a:buNone/>
            </a:pPr>
            <a:endParaRPr lang="en-US" smtClean="0"/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				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i="1" smtClean="0"/>
              <a:t>x </a:t>
            </a:r>
            <a:r>
              <a:rPr lang="en-US" baseline="30000" smtClean="0"/>
              <a:t>4</a:t>
            </a:r>
            <a:r>
              <a:rPr lang="en-US" smtClean="0"/>
              <a:t> always catches up regardless of </a:t>
            </a:r>
            <a:r>
              <a:rPr lang="en-US" i="1" smtClean="0"/>
              <a:t>C</a:t>
            </a:r>
            <a:r>
              <a:rPr lang="en-US" smtClean="0"/>
              <a:t>. </a:t>
            </a:r>
          </a:p>
        </p:txBody>
      </p:sp>
      <p:graphicFrame>
        <p:nvGraphicFramePr>
          <p:cNvPr id="1026" name="Object 0"/>
          <p:cNvGraphicFramePr>
            <a:graphicFrameLocks noChangeAspect="1"/>
          </p:cNvGraphicFramePr>
          <p:nvPr/>
        </p:nvGraphicFramePr>
        <p:xfrm>
          <a:off x="1676400" y="3581400"/>
          <a:ext cx="6934200" cy="1362075"/>
        </p:xfrm>
        <a:graphic>
          <a:graphicData uri="http://schemas.openxmlformats.org/presentationml/2006/ole">
            <p:oleObj spid="_x0000_s43018" name="Equation" r:id="rId3" imgW="91020960" imgH="17897040" progId="Equation.3">
              <p:embed/>
            </p:oleObj>
          </a:graphicData>
        </a:graphic>
      </p:graphicFrame>
      <p:graphicFrame>
        <p:nvGraphicFramePr>
          <p:cNvPr id="1027" name="Object 1"/>
          <p:cNvGraphicFramePr>
            <a:graphicFrameLocks noChangeAspect="1"/>
          </p:cNvGraphicFramePr>
          <p:nvPr/>
        </p:nvGraphicFramePr>
        <p:xfrm>
          <a:off x="2100263" y="4505325"/>
          <a:ext cx="5138737" cy="1362075"/>
        </p:xfrm>
        <a:graphic>
          <a:graphicData uri="http://schemas.openxmlformats.org/presentationml/2006/ole">
            <p:oleObj spid="_x0000_s43019" name="Equation" r:id="rId4" imgW="67449600" imgH="17897040" progId="Equation.3">
              <p:embed/>
            </p:oleObj>
          </a:graphicData>
        </a:graphic>
      </p:graphicFrame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L8</a:t>
            </a:r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5A307BA-1CA7-4F83-B84E-DC545894D9F3}" type="slidenum">
              <a:rPr lang="en-US"/>
              <a:pPr/>
              <a:t>38</a:t>
            </a:fld>
            <a:endParaRPr lang="en-US"/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mtClean="0"/>
              <a:t>Big-</a:t>
            </a:r>
            <a:r>
              <a:rPr lang="en-US" i="1" smtClean="0"/>
              <a:t>O</a:t>
            </a:r>
            <a:r>
              <a:rPr lang="en-US" smtClean="0"/>
              <a:t> and limits</a:t>
            </a:r>
          </a:p>
        </p:txBody>
      </p:sp>
      <p:sp>
        <p:nvSpPr>
          <p:cNvPr id="2054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609600" y="1524000"/>
            <a:ext cx="8153400" cy="53340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mtClean="0"/>
              <a:t>LEMMA:  If the limit as </a:t>
            </a:r>
            <a:r>
              <a:rPr lang="en-US" i="1" smtClean="0"/>
              <a:t>x </a:t>
            </a:r>
            <a:r>
              <a:rPr lang="en-US" smtClean="0">
                <a:sym typeface="Wingdings" pitchFamily="2" charset="2"/>
              </a:rPr>
              <a:t> </a:t>
            </a:r>
            <a:r>
              <a:rPr lang="en-US" smtClean="0">
                <a:sym typeface="Symbol" pitchFamily="18" charset="2"/>
              </a:rPr>
              <a:t> of the quotient |</a:t>
            </a:r>
            <a:r>
              <a:rPr lang="en-US" i="1" smtClean="0">
                <a:sym typeface="Symbol" pitchFamily="18" charset="2"/>
              </a:rPr>
              <a:t>f </a:t>
            </a:r>
            <a:r>
              <a:rPr lang="en-US" smtClean="0">
                <a:sym typeface="Symbol" pitchFamily="18" charset="2"/>
              </a:rPr>
              <a:t>(</a:t>
            </a:r>
            <a:r>
              <a:rPr lang="en-US" i="1" smtClean="0">
                <a:sym typeface="Symbol" pitchFamily="18" charset="2"/>
              </a:rPr>
              <a:t>x</a:t>
            </a:r>
            <a:r>
              <a:rPr lang="en-US" smtClean="0">
                <a:sym typeface="Symbol" pitchFamily="18" charset="2"/>
              </a:rPr>
              <a:t>) / </a:t>
            </a:r>
            <a:r>
              <a:rPr lang="en-US" i="1" smtClean="0">
                <a:sym typeface="Symbol" pitchFamily="18" charset="2"/>
              </a:rPr>
              <a:t>g </a:t>
            </a:r>
            <a:r>
              <a:rPr lang="en-US" smtClean="0">
                <a:sym typeface="Symbol" pitchFamily="18" charset="2"/>
              </a:rPr>
              <a:t>(</a:t>
            </a:r>
            <a:r>
              <a:rPr lang="en-US" i="1" smtClean="0">
                <a:sym typeface="Symbol" pitchFamily="18" charset="2"/>
              </a:rPr>
              <a:t>x</a:t>
            </a:r>
            <a:r>
              <a:rPr lang="en-US" smtClean="0">
                <a:sym typeface="Symbol" pitchFamily="18" charset="2"/>
              </a:rPr>
              <a:t>)| exists then 		</a:t>
            </a:r>
            <a:r>
              <a:rPr lang="en-US" i="1" smtClean="0"/>
              <a:t>f </a:t>
            </a:r>
            <a:r>
              <a:rPr lang="en-US" smtClean="0"/>
              <a:t>(</a:t>
            </a:r>
            <a:r>
              <a:rPr lang="en-US" i="1" smtClean="0"/>
              <a:t>x</a:t>
            </a:r>
            <a:r>
              <a:rPr lang="en-US" smtClean="0"/>
              <a:t> ) </a:t>
            </a:r>
            <a:r>
              <a:rPr lang="en-US" smtClean="0">
                <a:sym typeface="Symbol" pitchFamily="18" charset="2"/>
              </a:rPr>
              <a:t>= </a:t>
            </a:r>
            <a:r>
              <a:rPr lang="en-US" i="1" smtClean="0">
                <a:sym typeface="Symbol" pitchFamily="18" charset="2"/>
              </a:rPr>
              <a:t>O </a:t>
            </a:r>
            <a:r>
              <a:rPr lang="en-US" smtClean="0">
                <a:sym typeface="Symbol" pitchFamily="18" charset="2"/>
              </a:rPr>
              <a:t>( </a:t>
            </a:r>
            <a:r>
              <a:rPr lang="en-US" i="1" smtClean="0"/>
              <a:t>g </a:t>
            </a:r>
            <a:r>
              <a:rPr lang="en-US" smtClean="0"/>
              <a:t>(</a:t>
            </a:r>
            <a:r>
              <a:rPr lang="en-US" i="1" smtClean="0"/>
              <a:t>x</a:t>
            </a:r>
            <a:r>
              <a:rPr lang="en-US" smtClean="0"/>
              <a:t> ) )</a:t>
            </a:r>
            <a:r>
              <a:rPr lang="en-US" smtClean="0">
                <a:sym typeface="Symbol" pitchFamily="18" charset="2"/>
              </a:rPr>
              <a:t>.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>
                <a:sym typeface="Symbol" pitchFamily="18" charset="2"/>
              </a:rPr>
              <a:t>EG: </a:t>
            </a:r>
            <a:r>
              <a:rPr lang="en-US" smtClean="0"/>
              <a:t>3</a:t>
            </a:r>
            <a:r>
              <a:rPr lang="en-US" i="1" smtClean="0"/>
              <a:t>x </a:t>
            </a:r>
            <a:r>
              <a:rPr lang="en-US" baseline="30000" smtClean="0"/>
              <a:t>3 </a:t>
            </a:r>
            <a:r>
              <a:rPr lang="en-US" smtClean="0"/>
              <a:t>+ 5</a:t>
            </a:r>
            <a:r>
              <a:rPr lang="en-US" i="1" smtClean="0"/>
              <a:t>x </a:t>
            </a:r>
            <a:r>
              <a:rPr lang="en-US" baseline="30000" smtClean="0"/>
              <a:t>2 </a:t>
            </a:r>
            <a:r>
              <a:rPr lang="en-US" smtClean="0"/>
              <a:t>– 9 </a:t>
            </a:r>
            <a:r>
              <a:rPr lang="en-US" smtClean="0">
                <a:sym typeface="Symbol" pitchFamily="18" charset="2"/>
              </a:rPr>
              <a:t>= </a:t>
            </a:r>
            <a:r>
              <a:rPr lang="en-US" i="1" smtClean="0">
                <a:sym typeface="Symbol" pitchFamily="18" charset="2"/>
              </a:rPr>
              <a:t>O </a:t>
            </a:r>
            <a:r>
              <a:rPr lang="en-US" smtClean="0">
                <a:sym typeface="Symbol" pitchFamily="18" charset="2"/>
              </a:rPr>
              <a:t>(</a:t>
            </a:r>
            <a:r>
              <a:rPr lang="en-US" i="1" smtClean="0"/>
              <a:t>x </a:t>
            </a:r>
            <a:r>
              <a:rPr lang="en-US" baseline="30000" smtClean="0"/>
              <a:t>3 </a:t>
            </a:r>
            <a:r>
              <a:rPr lang="en-US" smtClean="0">
                <a:sym typeface="Symbol" pitchFamily="18" charset="2"/>
              </a:rPr>
              <a:t>).  Compute:</a:t>
            </a:r>
          </a:p>
          <a:p>
            <a:pPr eaLnBrk="1" hangingPunct="1">
              <a:buFont typeface="Wingdings" pitchFamily="2" charset="2"/>
              <a:buNone/>
            </a:pPr>
            <a:endParaRPr lang="en-US" smtClean="0">
              <a:sym typeface="Symbol" pitchFamily="18" charset="2"/>
            </a:endParaRPr>
          </a:p>
          <a:p>
            <a:pPr eaLnBrk="1" hangingPunct="1">
              <a:buFont typeface="Wingdings" pitchFamily="2" charset="2"/>
              <a:buNone/>
            </a:pPr>
            <a:endParaRPr lang="en-US" smtClean="0">
              <a:sym typeface="Symbol" pitchFamily="18" charset="2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smtClean="0">
                <a:sym typeface="Symbol" pitchFamily="18" charset="2"/>
              </a:rPr>
              <a:t>			…so big-</a:t>
            </a:r>
            <a:r>
              <a:rPr lang="en-US" i="1" smtClean="0">
                <a:sym typeface="Symbol" pitchFamily="18" charset="2"/>
              </a:rPr>
              <a:t>O </a:t>
            </a:r>
            <a:r>
              <a:rPr lang="en-US" smtClean="0">
                <a:sym typeface="Symbol" pitchFamily="18" charset="2"/>
              </a:rPr>
              <a:t>relationship proved.</a:t>
            </a:r>
          </a:p>
        </p:txBody>
      </p:sp>
      <p:graphicFrame>
        <p:nvGraphicFramePr>
          <p:cNvPr id="2050" name="Object 4"/>
          <p:cNvGraphicFramePr>
            <a:graphicFrameLocks noChangeAspect="1"/>
          </p:cNvGraphicFramePr>
          <p:nvPr/>
        </p:nvGraphicFramePr>
        <p:xfrm>
          <a:off x="1120775" y="3622675"/>
          <a:ext cx="6530975" cy="1362075"/>
        </p:xfrm>
        <a:graphic>
          <a:graphicData uri="http://schemas.openxmlformats.org/presentationml/2006/ole">
            <p:oleObj spid="_x0000_s44038" name="Equation" r:id="rId3" imgW="85737600" imgH="17897040" progId="Equation.3">
              <p:embed/>
            </p:oleObj>
          </a:graphicData>
        </a:graphic>
      </p:graphicFrame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L8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31D1584-0562-4584-B23A-921DD3AF0821}" type="slidenum">
              <a:rPr lang="en-US"/>
              <a:pPr/>
              <a:t>39</a:t>
            </a:fld>
            <a:endParaRPr lang="en-US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mtClean="0"/>
              <a:t>Little-</a:t>
            </a:r>
            <a:r>
              <a:rPr lang="en-US" i="1" smtClean="0"/>
              <a:t>o</a:t>
            </a:r>
            <a:r>
              <a:rPr lang="en-US" smtClean="0"/>
              <a:t> and limits</a:t>
            </a:r>
          </a:p>
        </p:txBody>
      </p:sp>
      <p:sp>
        <p:nvSpPr>
          <p:cNvPr id="3078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609600" y="1524000"/>
            <a:ext cx="8153400" cy="53340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mtClean="0"/>
              <a:t>DEF:  If the limit as </a:t>
            </a:r>
            <a:r>
              <a:rPr lang="en-US" i="1" smtClean="0"/>
              <a:t>x </a:t>
            </a:r>
            <a:r>
              <a:rPr lang="en-US" smtClean="0">
                <a:sym typeface="Wingdings" pitchFamily="2" charset="2"/>
              </a:rPr>
              <a:t> </a:t>
            </a:r>
            <a:r>
              <a:rPr lang="en-US" smtClean="0">
                <a:sym typeface="Symbol" pitchFamily="18" charset="2"/>
              </a:rPr>
              <a:t> of the quotient |</a:t>
            </a:r>
            <a:r>
              <a:rPr lang="en-US" i="1" smtClean="0">
                <a:sym typeface="Symbol" pitchFamily="18" charset="2"/>
              </a:rPr>
              <a:t>f </a:t>
            </a:r>
            <a:r>
              <a:rPr lang="en-US" smtClean="0">
                <a:sym typeface="Symbol" pitchFamily="18" charset="2"/>
              </a:rPr>
              <a:t>(</a:t>
            </a:r>
            <a:r>
              <a:rPr lang="en-US" i="1" smtClean="0">
                <a:sym typeface="Symbol" pitchFamily="18" charset="2"/>
              </a:rPr>
              <a:t>x</a:t>
            </a:r>
            <a:r>
              <a:rPr lang="en-US" smtClean="0">
                <a:sym typeface="Symbol" pitchFamily="18" charset="2"/>
              </a:rPr>
              <a:t>) / </a:t>
            </a:r>
            <a:r>
              <a:rPr lang="en-US" i="1" smtClean="0">
                <a:sym typeface="Symbol" pitchFamily="18" charset="2"/>
              </a:rPr>
              <a:t>g </a:t>
            </a:r>
            <a:r>
              <a:rPr lang="en-US" smtClean="0">
                <a:sym typeface="Symbol" pitchFamily="18" charset="2"/>
              </a:rPr>
              <a:t>(</a:t>
            </a:r>
            <a:r>
              <a:rPr lang="en-US" i="1" smtClean="0">
                <a:sym typeface="Symbol" pitchFamily="18" charset="2"/>
              </a:rPr>
              <a:t>x</a:t>
            </a:r>
            <a:r>
              <a:rPr lang="en-US" smtClean="0">
                <a:sym typeface="Symbol" pitchFamily="18" charset="2"/>
              </a:rPr>
              <a:t>)| = 0 then </a:t>
            </a:r>
            <a:r>
              <a:rPr lang="en-US" i="1" smtClean="0">
                <a:sym typeface="Symbol" pitchFamily="18" charset="2"/>
              </a:rPr>
              <a:t>f </a:t>
            </a:r>
            <a:r>
              <a:rPr lang="en-US" smtClean="0"/>
              <a:t>(</a:t>
            </a:r>
            <a:r>
              <a:rPr lang="en-US" i="1" smtClean="0"/>
              <a:t>x</a:t>
            </a:r>
            <a:r>
              <a:rPr lang="en-US" smtClean="0"/>
              <a:t> ) </a:t>
            </a:r>
            <a:r>
              <a:rPr lang="en-US" smtClean="0">
                <a:sym typeface="Symbol" pitchFamily="18" charset="2"/>
              </a:rPr>
              <a:t>= </a:t>
            </a:r>
            <a:r>
              <a:rPr lang="en-US" i="1" smtClean="0">
                <a:sym typeface="Symbol" pitchFamily="18" charset="2"/>
              </a:rPr>
              <a:t>o </a:t>
            </a:r>
            <a:r>
              <a:rPr lang="en-US" smtClean="0">
                <a:sym typeface="Symbol" pitchFamily="18" charset="2"/>
              </a:rPr>
              <a:t>(</a:t>
            </a:r>
            <a:r>
              <a:rPr lang="en-US" i="1" smtClean="0"/>
              <a:t>g </a:t>
            </a:r>
            <a:r>
              <a:rPr lang="en-US" smtClean="0"/>
              <a:t>(</a:t>
            </a:r>
            <a:r>
              <a:rPr lang="en-US" i="1" smtClean="0"/>
              <a:t>x</a:t>
            </a:r>
            <a:r>
              <a:rPr lang="en-US" smtClean="0"/>
              <a:t> ) )</a:t>
            </a:r>
            <a:r>
              <a:rPr lang="en-US" smtClean="0">
                <a:sym typeface="Symbol" pitchFamily="18" charset="2"/>
              </a:rPr>
              <a:t>.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>
                <a:sym typeface="Symbol" pitchFamily="18" charset="2"/>
              </a:rPr>
              <a:t>EG: </a:t>
            </a:r>
            <a:r>
              <a:rPr lang="en-US" smtClean="0"/>
              <a:t>3</a:t>
            </a:r>
            <a:r>
              <a:rPr lang="en-US" i="1" smtClean="0"/>
              <a:t>x </a:t>
            </a:r>
            <a:r>
              <a:rPr lang="en-US" baseline="30000" smtClean="0"/>
              <a:t>3 </a:t>
            </a:r>
            <a:r>
              <a:rPr lang="en-US" smtClean="0"/>
              <a:t>+ 5</a:t>
            </a:r>
            <a:r>
              <a:rPr lang="en-US" i="1" smtClean="0"/>
              <a:t>x </a:t>
            </a:r>
            <a:r>
              <a:rPr lang="en-US" baseline="30000" smtClean="0"/>
              <a:t>2 </a:t>
            </a:r>
            <a:r>
              <a:rPr lang="en-US" smtClean="0"/>
              <a:t>– 9 </a:t>
            </a:r>
            <a:r>
              <a:rPr lang="en-US" smtClean="0">
                <a:sym typeface="Symbol" pitchFamily="18" charset="2"/>
              </a:rPr>
              <a:t>= </a:t>
            </a:r>
            <a:r>
              <a:rPr lang="en-US" i="1" smtClean="0">
                <a:sym typeface="Symbol" pitchFamily="18" charset="2"/>
              </a:rPr>
              <a:t>o </a:t>
            </a:r>
            <a:r>
              <a:rPr lang="en-US" smtClean="0">
                <a:sym typeface="Symbol" pitchFamily="18" charset="2"/>
              </a:rPr>
              <a:t>(</a:t>
            </a:r>
            <a:r>
              <a:rPr lang="en-US" i="1" smtClean="0"/>
              <a:t>x </a:t>
            </a:r>
            <a:r>
              <a:rPr lang="en-US" baseline="30000" smtClean="0"/>
              <a:t>3.1 </a:t>
            </a:r>
            <a:r>
              <a:rPr lang="en-US" smtClean="0">
                <a:sym typeface="Symbol" pitchFamily="18" charset="2"/>
              </a:rPr>
              <a:t>).  Compute:</a:t>
            </a:r>
          </a:p>
        </p:txBody>
      </p:sp>
      <p:graphicFrame>
        <p:nvGraphicFramePr>
          <p:cNvPr id="3074" name="Object 5"/>
          <p:cNvGraphicFramePr>
            <a:graphicFrameLocks noChangeAspect="1"/>
          </p:cNvGraphicFramePr>
          <p:nvPr/>
        </p:nvGraphicFramePr>
        <p:xfrm>
          <a:off x="609600" y="3622675"/>
          <a:ext cx="7553325" cy="1362075"/>
        </p:xfrm>
        <a:graphic>
          <a:graphicData uri="http://schemas.openxmlformats.org/presentationml/2006/ole">
            <p:oleObj spid="_x0000_s45062" name="Equation" r:id="rId3" imgW="99149040" imgH="17897040" progId="Equation.3">
              <p:embed/>
            </p:oleObj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Algorithms (1)</a:t>
            </a:r>
            <a:br>
              <a:rPr lang="tr-TR" dirty="0" smtClean="0"/>
            </a:br>
            <a:r>
              <a:rPr lang="tr-TR" dirty="0" smtClean="0"/>
              <a:t>Pseudocode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458200" cy="1066800"/>
          </a:xfrm>
        </p:spPr>
        <p:txBody>
          <a:bodyPr/>
          <a:lstStyle/>
          <a:p>
            <a:r>
              <a:rPr lang="tr-TR" u="sng" dirty="0" smtClean="0">
                <a:solidFill>
                  <a:srgbClr val="0066FF"/>
                </a:solidFill>
              </a:rPr>
              <a:t>Algorithm-1: </a:t>
            </a:r>
            <a:r>
              <a:rPr lang="tr-TR" dirty="0" smtClean="0"/>
              <a:t>Finding the maximum element in a finite sequence</a:t>
            </a:r>
          </a:p>
          <a:p>
            <a:pPr>
              <a:buNone/>
            </a:pPr>
            <a:endParaRPr lang="tr-TR" dirty="0" smtClean="0"/>
          </a:p>
        </p:txBody>
      </p:sp>
      <p:sp>
        <p:nvSpPr>
          <p:cNvPr id="4" name="Rectangle 3"/>
          <p:cNvSpPr/>
          <p:nvPr/>
        </p:nvSpPr>
        <p:spPr>
          <a:xfrm>
            <a:off x="2133600" y="3429000"/>
            <a:ext cx="5257800" cy="2144177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marL="514350" indent="-514350" algn="l">
              <a:spcAft>
                <a:spcPts val="1000"/>
              </a:spcAft>
              <a:buSzPct val="110000"/>
              <a:buFont typeface="+mj-lt"/>
              <a:buAutoNum type="arabicPeriod"/>
              <a:tabLst>
                <a:tab pos="3657600" algn="l"/>
              </a:tabLst>
            </a:pPr>
            <a:r>
              <a:rPr lang="tr-TR" sz="2000" dirty="0" smtClean="0">
                <a:solidFill>
                  <a:schemeClr val="accent1">
                    <a:lumMod val="50000"/>
                  </a:schemeClr>
                </a:solidFill>
              </a:rPr>
              <a:t>procedure</a:t>
            </a:r>
            <a:r>
              <a:rPr lang="tr-TR" sz="2000" dirty="0" smtClean="0"/>
              <a:t> max(</a:t>
            </a:r>
            <a:r>
              <a:rPr lang="tr-TR" sz="2000" dirty="0" smtClean="0">
                <a:solidFill>
                  <a:srgbClr val="FF0000"/>
                </a:solidFill>
              </a:rPr>
              <a:t>a</a:t>
            </a:r>
            <a:r>
              <a:rPr lang="tr-TR" sz="2000" baseline="-25000" dirty="0" smtClean="0">
                <a:solidFill>
                  <a:srgbClr val="FF0000"/>
                </a:solidFill>
              </a:rPr>
              <a:t>1</a:t>
            </a:r>
            <a:r>
              <a:rPr lang="tr-TR" sz="2000" dirty="0" smtClean="0">
                <a:solidFill>
                  <a:srgbClr val="FF0000"/>
                </a:solidFill>
              </a:rPr>
              <a:t>,a</a:t>
            </a:r>
            <a:r>
              <a:rPr lang="tr-TR" sz="2000" baseline="-25000" dirty="0" smtClean="0">
                <a:solidFill>
                  <a:srgbClr val="FF0000"/>
                </a:solidFill>
              </a:rPr>
              <a:t>2</a:t>
            </a:r>
            <a:r>
              <a:rPr lang="tr-TR" sz="2000" dirty="0" smtClean="0">
                <a:solidFill>
                  <a:srgbClr val="FF0000"/>
                </a:solidFill>
              </a:rPr>
              <a:t>,a</a:t>
            </a:r>
            <a:r>
              <a:rPr lang="tr-TR" sz="2000" baseline="-25000" dirty="0" smtClean="0">
                <a:solidFill>
                  <a:srgbClr val="FF0000"/>
                </a:solidFill>
              </a:rPr>
              <a:t>3</a:t>
            </a:r>
            <a:r>
              <a:rPr lang="tr-TR" sz="2000" dirty="0" smtClean="0">
                <a:solidFill>
                  <a:srgbClr val="FF0000"/>
                </a:solidFill>
              </a:rPr>
              <a:t>….a</a:t>
            </a:r>
            <a:r>
              <a:rPr lang="tr-TR" sz="2000" baseline="-25000" dirty="0" smtClean="0">
                <a:solidFill>
                  <a:srgbClr val="FF0000"/>
                </a:solidFill>
              </a:rPr>
              <a:t>n</a:t>
            </a:r>
            <a:r>
              <a:rPr lang="tr-TR" sz="2000" dirty="0" smtClean="0">
                <a:solidFill>
                  <a:srgbClr val="FF0000"/>
                </a:solidFill>
              </a:rPr>
              <a:t>: integers</a:t>
            </a:r>
            <a:r>
              <a:rPr lang="tr-TR" sz="2000" dirty="0"/>
              <a:t>)</a:t>
            </a:r>
          </a:p>
          <a:p>
            <a:pPr marL="514350" indent="-514350" algn="l">
              <a:spcAft>
                <a:spcPts val="1000"/>
              </a:spcAft>
              <a:buSzPct val="110000"/>
              <a:buFont typeface="+mj-lt"/>
              <a:buAutoNum type="arabicPeriod"/>
              <a:tabLst>
                <a:tab pos="3657600" algn="l"/>
              </a:tabLst>
            </a:pPr>
            <a:r>
              <a:rPr lang="tr-TR" sz="2000" dirty="0"/>
              <a:t>max := a</a:t>
            </a:r>
            <a:r>
              <a:rPr lang="tr-TR" sz="2000" baseline="-25000" dirty="0"/>
              <a:t>1</a:t>
            </a:r>
          </a:p>
          <a:p>
            <a:pPr marL="514350" indent="-514350" algn="l">
              <a:spcAft>
                <a:spcPts val="1000"/>
              </a:spcAft>
              <a:buSzPct val="110000"/>
              <a:buFont typeface="+mj-lt"/>
              <a:buAutoNum type="arabicPeriod"/>
              <a:tabLst>
                <a:tab pos="3657600" algn="l"/>
              </a:tabLst>
            </a:pPr>
            <a:r>
              <a:rPr lang="tr-TR" sz="2000" dirty="0" smtClean="0">
                <a:solidFill>
                  <a:schemeClr val="accent1">
                    <a:lumMod val="50000"/>
                  </a:schemeClr>
                </a:solidFill>
              </a:rPr>
              <a:t>for</a:t>
            </a:r>
            <a:r>
              <a:rPr lang="tr-TR" sz="2000" dirty="0" smtClean="0"/>
              <a:t> </a:t>
            </a:r>
            <a:r>
              <a:rPr lang="tr-TR" sz="2000" dirty="0"/>
              <a:t>i:=0 </a:t>
            </a:r>
            <a:r>
              <a:rPr lang="tr-TR" sz="2000" dirty="0" smtClean="0">
                <a:solidFill>
                  <a:schemeClr val="accent1">
                    <a:lumMod val="50000"/>
                  </a:schemeClr>
                </a:solidFill>
              </a:rPr>
              <a:t>to</a:t>
            </a:r>
            <a:r>
              <a:rPr lang="tr-TR" sz="2000" dirty="0" smtClean="0"/>
              <a:t> </a:t>
            </a:r>
            <a:r>
              <a:rPr lang="tr-TR" sz="2000" dirty="0"/>
              <a:t>n</a:t>
            </a:r>
          </a:p>
          <a:p>
            <a:pPr marL="514350" indent="-514350" algn="l">
              <a:spcAft>
                <a:spcPts val="1000"/>
              </a:spcAft>
              <a:buSzPct val="110000"/>
              <a:buFont typeface="+mj-lt"/>
              <a:buAutoNum type="arabicPeriod"/>
              <a:tabLst>
                <a:tab pos="3657600" algn="l"/>
              </a:tabLst>
            </a:pPr>
            <a:r>
              <a:rPr lang="tr-TR" sz="2000" dirty="0" smtClean="0">
                <a:solidFill>
                  <a:schemeClr val="accent1">
                    <a:lumMod val="50000"/>
                  </a:schemeClr>
                </a:solidFill>
              </a:rPr>
              <a:t>      if</a:t>
            </a:r>
            <a:r>
              <a:rPr lang="tr-TR" sz="2000" dirty="0" smtClean="0"/>
              <a:t> </a:t>
            </a:r>
            <a:r>
              <a:rPr lang="tr-TR" sz="2000" dirty="0"/>
              <a:t>max &lt; a</a:t>
            </a:r>
            <a:r>
              <a:rPr lang="tr-TR" sz="2000" baseline="-25000" dirty="0"/>
              <a:t>i</a:t>
            </a:r>
            <a:r>
              <a:rPr lang="tr-TR" sz="2000" dirty="0" smtClean="0"/>
              <a:t> </a:t>
            </a:r>
            <a:r>
              <a:rPr lang="tr-TR" sz="2000" dirty="0" smtClean="0">
                <a:solidFill>
                  <a:schemeClr val="accent1">
                    <a:lumMod val="50000"/>
                  </a:schemeClr>
                </a:solidFill>
              </a:rPr>
              <a:t>then</a:t>
            </a:r>
            <a:r>
              <a:rPr lang="tr-TR" sz="2000" dirty="0" smtClean="0"/>
              <a:t> </a:t>
            </a:r>
            <a:r>
              <a:rPr lang="tr-TR" sz="2000" dirty="0"/>
              <a:t>max:= a</a:t>
            </a:r>
            <a:r>
              <a:rPr lang="tr-TR" sz="2000" baseline="-25000" dirty="0"/>
              <a:t>i</a:t>
            </a:r>
          </a:p>
          <a:p>
            <a:pPr marL="514350" indent="-514350" algn="l">
              <a:spcAft>
                <a:spcPts val="1000"/>
              </a:spcAft>
              <a:buSzPct val="110000"/>
              <a:buFont typeface="+mj-lt"/>
              <a:buAutoNum type="arabicPeriod"/>
              <a:tabLst>
                <a:tab pos="3657600" algn="l"/>
              </a:tabLst>
            </a:pPr>
            <a:r>
              <a:rPr lang="tr-TR" sz="2000" dirty="0" smtClean="0">
                <a:solidFill>
                  <a:schemeClr val="accent1">
                    <a:lumMod val="50000"/>
                  </a:schemeClr>
                </a:solidFill>
              </a:rPr>
              <a:t>output</a:t>
            </a:r>
            <a:r>
              <a:rPr lang="tr-TR" sz="2000" dirty="0" smtClean="0"/>
              <a:t> </a:t>
            </a:r>
            <a:r>
              <a:rPr lang="tr-TR" sz="2000" dirty="0">
                <a:solidFill>
                  <a:srgbClr val="FF0000"/>
                </a:solidFill>
              </a:rPr>
              <a:t>max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5" name="Left Brace 4"/>
          <p:cNvSpPr/>
          <p:nvPr/>
        </p:nvSpPr>
        <p:spPr bwMode="auto">
          <a:xfrm rot="5400000">
            <a:off x="5334000" y="2057400"/>
            <a:ext cx="457200" cy="2438400"/>
          </a:xfrm>
          <a:prstGeom prst="leftBrace">
            <a:avLst/>
          </a:prstGeom>
          <a:solidFill>
            <a:schemeClr val="accent1">
              <a:lumMod val="20000"/>
              <a:lumOff val="80000"/>
            </a:schemeClr>
          </a:solidFill>
          <a:ln w="25400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" name="Left Brace 5"/>
          <p:cNvSpPr/>
          <p:nvPr/>
        </p:nvSpPr>
        <p:spPr bwMode="auto">
          <a:xfrm rot="16200000" flipV="1">
            <a:off x="3517900" y="5384800"/>
            <a:ext cx="228600" cy="457200"/>
          </a:xfrm>
          <a:prstGeom prst="leftBrace">
            <a:avLst/>
          </a:prstGeom>
          <a:solidFill>
            <a:schemeClr val="accent1">
              <a:lumMod val="20000"/>
              <a:lumOff val="80000"/>
            </a:schemeClr>
          </a:solidFill>
          <a:ln w="25400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124200" y="5681246"/>
            <a:ext cx="100219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b="1" dirty="0" smtClean="0">
                <a:solidFill>
                  <a:srgbClr val="FF0000"/>
                </a:solidFill>
              </a:rPr>
              <a:t>OUTPUT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181600" y="2709446"/>
            <a:ext cx="80983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b="1" dirty="0" smtClean="0">
                <a:solidFill>
                  <a:srgbClr val="FF0000"/>
                </a:solidFill>
              </a:rPr>
              <a:t>INPUT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9" name="Left Brace 8"/>
          <p:cNvSpPr/>
          <p:nvPr/>
        </p:nvSpPr>
        <p:spPr bwMode="auto">
          <a:xfrm>
            <a:off x="1676400" y="3441700"/>
            <a:ext cx="457200" cy="2133600"/>
          </a:xfrm>
          <a:prstGeom prst="leftBrace">
            <a:avLst/>
          </a:prstGeom>
          <a:solidFill>
            <a:schemeClr val="accent1">
              <a:lumMod val="20000"/>
              <a:lumOff val="80000"/>
            </a:schemeClr>
          </a:solidFill>
          <a:ln w="25400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 rot="16200000">
            <a:off x="581035" y="4350237"/>
            <a:ext cx="162897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b="1" dirty="0" smtClean="0">
                <a:solidFill>
                  <a:srgbClr val="FF0000"/>
                </a:solidFill>
              </a:rPr>
              <a:t>DIFINITENESS</a:t>
            </a:r>
            <a:endParaRPr lang="en-U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L8</a:t>
            </a:r>
          </a:p>
        </p:txBody>
      </p:sp>
      <p:sp>
        <p:nvSpPr>
          <p:cNvPr id="6144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D545A65-87C4-4566-B625-C41977F6946F}" type="slidenum">
              <a:rPr lang="en-US"/>
              <a:pPr/>
              <a:t>40</a:t>
            </a:fld>
            <a:endParaRPr lang="en-US"/>
          </a:p>
        </p:txBody>
      </p:sp>
      <p:sp>
        <p:nvSpPr>
          <p:cNvPr id="6144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mtClean="0"/>
              <a:t>Big-</a:t>
            </a:r>
            <a:r>
              <a:rPr lang="en-US" smtClean="0">
                <a:sym typeface="Symbol" pitchFamily="18" charset="2"/>
              </a:rPr>
              <a:t> and Big-</a:t>
            </a:r>
          </a:p>
        </p:txBody>
      </p:sp>
      <p:sp>
        <p:nvSpPr>
          <p:cNvPr id="6144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smtClean="0"/>
              <a:t>Big-</a:t>
            </a:r>
            <a:r>
              <a:rPr lang="en-US" sz="2800" smtClean="0">
                <a:sym typeface="Symbol" pitchFamily="18" charset="2"/>
              </a:rPr>
              <a:t>:  reverse of big-</a:t>
            </a:r>
            <a:r>
              <a:rPr lang="en-US" sz="2800" i="1" smtClean="0">
                <a:sym typeface="Symbol" pitchFamily="18" charset="2"/>
              </a:rPr>
              <a:t>O</a:t>
            </a:r>
            <a:r>
              <a:rPr lang="en-US" sz="2800" smtClean="0">
                <a:sym typeface="Symbol" pitchFamily="18" charset="2"/>
              </a:rPr>
              <a:t>.  I.e.</a:t>
            </a: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i="1" smtClean="0"/>
              <a:t>f </a:t>
            </a:r>
            <a:r>
              <a:rPr lang="en-US" sz="2800" smtClean="0"/>
              <a:t>(</a:t>
            </a:r>
            <a:r>
              <a:rPr lang="en-US" sz="2800" i="1" smtClean="0"/>
              <a:t>x</a:t>
            </a:r>
            <a:r>
              <a:rPr lang="en-US" sz="2800" smtClean="0"/>
              <a:t> ) </a:t>
            </a:r>
            <a:r>
              <a:rPr lang="en-US" sz="2800" smtClean="0">
                <a:sym typeface="Symbol" pitchFamily="18" charset="2"/>
              </a:rPr>
              <a:t>= (</a:t>
            </a:r>
            <a:r>
              <a:rPr lang="en-US" sz="2800" i="1" smtClean="0"/>
              <a:t>g </a:t>
            </a:r>
            <a:r>
              <a:rPr lang="en-US" sz="2800" smtClean="0"/>
              <a:t>(</a:t>
            </a:r>
            <a:r>
              <a:rPr lang="en-US" sz="2800" i="1" smtClean="0"/>
              <a:t>x</a:t>
            </a:r>
            <a:r>
              <a:rPr lang="en-US" sz="2800" smtClean="0"/>
              <a:t> ))</a:t>
            </a:r>
            <a:r>
              <a:rPr lang="en-US" sz="2800" smtClean="0">
                <a:sym typeface="Wingdings" pitchFamily="2" charset="2"/>
              </a:rPr>
              <a:t>  </a:t>
            </a:r>
            <a:r>
              <a:rPr lang="en-US" sz="2800" i="1" smtClean="0"/>
              <a:t>g </a:t>
            </a:r>
            <a:r>
              <a:rPr lang="en-US" sz="2800" smtClean="0"/>
              <a:t>(</a:t>
            </a:r>
            <a:r>
              <a:rPr lang="en-US" sz="2800" i="1" smtClean="0"/>
              <a:t>x</a:t>
            </a:r>
            <a:r>
              <a:rPr lang="en-US" sz="2800" smtClean="0"/>
              <a:t> ) </a:t>
            </a:r>
            <a:r>
              <a:rPr lang="en-US" sz="2800" smtClean="0">
                <a:sym typeface="Symbol" pitchFamily="18" charset="2"/>
              </a:rPr>
              <a:t>= </a:t>
            </a:r>
            <a:r>
              <a:rPr lang="en-US" sz="2800" i="1" smtClean="0">
                <a:sym typeface="Symbol" pitchFamily="18" charset="2"/>
              </a:rPr>
              <a:t>O </a:t>
            </a:r>
            <a:r>
              <a:rPr lang="en-US" sz="2800" smtClean="0">
                <a:sym typeface="Symbol" pitchFamily="18" charset="2"/>
              </a:rPr>
              <a:t>(</a:t>
            </a:r>
            <a:r>
              <a:rPr lang="en-US" sz="2800" i="1" smtClean="0"/>
              <a:t>f </a:t>
            </a:r>
            <a:r>
              <a:rPr lang="en-US" sz="2800" smtClean="0"/>
              <a:t>(</a:t>
            </a:r>
            <a:r>
              <a:rPr lang="en-US" sz="2800" i="1" smtClean="0"/>
              <a:t>x</a:t>
            </a:r>
            <a:r>
              <a:rPr lang="en-US" sz="2800" smtClean="0"/>
              <a:t> ))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smtClean="0">
                <a:sym typeface="Symbol" pitchFamily="18" charset="2"/>
              </a:rPr>
              <a:t>so </a:t>
            </a:r>
            <a:r>
              <a:rPr lang="en-US" sz="2800" i="1" smtClean="0"/>
              <a:t>f </a:t>
            </a:r>
            <a:r>
              <a:rPr lang="en-US" sz="2800" smtClean="0"/>
              <a:t>(</a:t>
            </a:r>
            <a:r>
              <a:rPr lang="en-US" sz="2800" i="1" smtClean="0"/>
              <a:t>x</a:t>
            </a:r>
            <a:r>
              <a:rPr lang="en-US" sz="2800" smtClean="0"/>
              <a:t> ) </a:t>
            </a:r>
            <a:r>
              <a:rPr lang="en-US" sz="2800" i="1" smtClean="0">
                <a:sym typeface="Symbol" pitchFamily="18" charset="2"/>
              </a:rPr>
              <a:t>asymptotically</a:t>
            </a:r>
            <a:r>
              <a:rPr lang="en-US" sz="2800" i="1" smtClean="0"/>
              <a:t> dominates</a:t>
            </a:r>
            <a:r>
              <a:rPr lang="en-US" sz="2800" smtClean="0"/>
              <a:t> </a:t>
            </a:r>
            <a:r>
              <a:rPr lang="en-US" sz="2800" i="1" smtClean="0"/>
              <a:t>g </a:t>
            </a:r>
            <a:r>
              <a:rPr lang="en-US" sz="2800" smtClean="0"/>
              <a:t>(</a:t>
            </a:r>
            <a:r>
              <a:rPr lang="en-US" sz="2800" i="1" smtClean="0"/>
              <a:t>x</a:t>
            </a:r>
            <a:r>
              <a:rPr lang="en-US" sz="2800" smtClean="0"/>
              <a:t> ).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smtClean="0">
                <a:sym typeface="Symbol" pitchFamily="18" charset="2"/>
              </a:rPr>
              <a:t>Big-:  domination in both directions.  I.e.</a:t>
            </a: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i="1" smtClean="0"/>
              <a:t>f </a:t>
            </a:r>
            <a:r>
              <a:rPr lang="en-US" sz="2800" smtClean="0"/>
              <a:t>(</a:t>
            </a:r>
            <a:r>
              <a:rPr lang="en-US" sz="2800" i="1" smtClean="0"/>
              <a:t>x</a:t>
            </a:r>
            <a:r>
              <a:rPr lang="en-US" sz="2800" smtClean="0"/>
              <a:t> ) </a:t>
            </a:r>
            <a:r>
              <a:rPr lang="en-US" sz="2800" smtClean="0">
                <a:sym typeface="Symbol" pitchFamily="18" charset="2"/>
              </a:rPr>
              <a:t>= (</a:t>
            </a:r>
            <a:r>
              <a:rPr lang="en-US" sz="2800" i="1" smtClean="0"/>
              <a:t>g </a:t>
            </a:r>
            <a:r>
              <a:rPr lang="en-US" sz="2800" smtClean="0"/>
              <a:t>(</a:t>
            </a:r>
            <a:r>
              <a:rPr lang="en-US" sz="2800" i="1" smtClean="0"/>
              <a:t>x</a:t>
            </a:r>
            <a:r>
              <a:rPr lang="en-US" sz="2800" smtClean="0"/>
              <a:t> )) </a:t>
            </a: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smtClean="0">
                <a:sym typeface="Wingdings" pitchFamily="2" charset="2"/>
              </a:rPr>
              <a:t></a:t>
            </a:r>
            <a:endParaRPr lang="en-US" sz="2800" smtClean="0">
              <a:latin typeface="Symbol" pitchFamily="18" charset="2"/>
            </a:endParaRP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i="1" smtClean="0"/>
              <a:t>f </a:t>
            </a:r>
            <a:r>
              <a:rPr lang="en-US" sz="2800" smtClean="0"/>
              <a:t>(</a:t>
            </a:r>
            <a:r>
              <a:rPr lang="en-US" sz="2800" i="1" smtClean="0"/>
              <a:t>x</a:t>
            </a:r>
            <a:r>
              <a:rPr lang="en-US" sz="2800" smtClean="0"/>
              <a:t> ) </a:t>
            </a:r>
            <a:r>
              <a:rPr lang="en-US" sz="2800" smtClean="0">
                <a:sym typeface="Symbol" pitchFamily="18" charset="2"/>
              </a:rPr>
              <a:t>= </a:t>
            </a:r>
            <a:r>
              <a:rPr lang="en-US" sz="2800" i="1" smtClean="0">
                <a:sym typeface="Symbol" pitchFamily="18" charset="2"/>
              </a:rPr>
              <a:t>O </a:t>
            </a:r>
            <a:r>
              <a:rPr lang="en-US" sz="2800" smtClean="0">
                <a:sym typeface="Symbol" pitchFamily="18" charset="2"/>
              </a:rPr>
              <a:t>(</a:t>
            </a:r>
            <a:r>
              <a:rPr lang="en-US" sz="2800" i="1" smtClean="0"/>
              <a:t>g </a:t>
            </a:r>
            <a:r>
              <a:rPr lang="en-US" sz="2800" smtClean="0"/>
              <a:t>(</a:t>
            </a:r>
            <a:r>
              <a:rPr lang="en-US" sz="2800" i="1" smtClean="0"/>
              <a:t>x</a:t>
            </a:r>
            <a:r>
              <a:rPr lang="en-US" sz="2800" smtClean="0"/>
              <a:t> )) </a:t>
            </a:r>
            <a:r>
              <a:rPr lang="en-US" sz="4000" b="1" smtClean="0">
                <a:sym typeface="Symbol" pitchFamily="18" charset="2"/>
              </a:rPr>
              <a:t> </a:t>
            </a:r>
            <a:r>
              <a:rPr lang="en-US" sz="2800" i="1" smtClean="0"/>
              <a:t>f </a:t>
            </a:r>
            <a:r>
              <a:rPr lang="en-US" sz="2800" smtClean="0"/>
              <a:t>(</a:t>
            </a:r>
            <a:r>
              <a:rPr lang="en-US" sz="2800" i="1" smtClean="0"/>
              <a:t>x</a:t>
            </a:r>
            <a:r>
              <a:rPr lang="en-US" sz="2800" smtClean="0"/>
              <a:t> ) </a:t>
            </a:r>
            <a:r>
              <a:rPr lang="en-US" sz="2800" smtClean="0">
                <a:sym typeface="Symbol" pitchFamily="18" charset="2"/>
              </a:rPr>
              <a:t>= (</a:t>
            </a:r>
            <a:r>
              <a:rPr lang="en-US" sz="2800" i="1" smtClean="0"/>
              <a:t>g </a:t>
            </a:r>
            <a:r>
              <a:rPr lang="en-US" sz="2800" smtClean="0"/>
              <a:t>(</a:t>
            </a:r>
            <a:r>
              <a:rPr lang="en-US" sz="2800" i="1" smtClean="0"/>
              <a:t>x</a:t>
            </a:r>
            <a:r>
              <a:rPr lang="en-US" sz="2800" smtClean="0"/>
              <a:t> ))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smtClean="0"/>
              <a:t>Synonym for </a:t>
            </a:r>
            <a:r>
              <a:rPr lang="en-US" sz="2800" i="1" smtClean="0"/>
              <a:t>f </a:t>
            </a:r>
            <a:r>
              <a:rPr lang="en-US" sz="2800" smtClean="0">
                <a:sym typeface="Symbol" pitchFamily="18" charset="2"/>
              </a:rPr>
              <a:t>= (</a:t>
            </a:r>
            <a:r>
              <a:rPr lang="en-US" sz="2800" i="1" smtClean="0"/>
              <a:t>g</a:t>
            </a:r>
            <a:r>
              <a:rPr lang="en-US" sz="2800" smtClean="0"/>
              <a:t>):  “</a:t>
            </a:r>
            <a:r>
              <a:rPr lang="en-US" sz="2800" i="1" smtClean="0"/>
              <a:t>f  </a:t>
            </a:r>
            <a:r>
              <a:rPr lang="en-US" sz="2800" smtClean="0"/>
              <a:t>is </a:t>
            </a:r>
            <a:r>
              <a:rPr lang="en-US" sz="2800" b="1" i="1" smtClean="0"/>
              <a:t>of order</a:t>
            </a:r>
            <a:r>
              <a:rPr lang="en-US" sz="2800" b="1" smtClean="0"/>
              <a:t> </a:t>
            </a:r>
            <a:r>
              <a:rPr lang="en-US" sz="2800" i="1" smtClean="0"/>
              <a:t>g </a:t>
            </a:r>
            <a:r>
              <a:rPr lang="en-US" sz="2800" smtClean="0"/>
              <a:t>”</a:t>
            </a: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800" smtClean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L8</a:t>
            </a:r>
          </a:p>
        </p:txBody>
      </p:sp>
      <p:sp>
        <p:nvSpPr>
          <p:cNvPr id="6246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88713AF-6F87-4F55-95CB-EFEC0111963D}" type="slidenum">
              <a:rPr lang="en-US"/>
              <a:pPr/>
              <a:t>41</a:t>
            </a:fld>
            <a:endParaRPr lang="en-US"/>
          </a:p>
        </p:txBody>
      </p:sp>
      <p:sp>
        <p:nvSpPr>
          <p:cNvPr id="6246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mtClean="0"/>
              <a:t>Useful facts</a:t>
            </a:r>
          </a:p>
        </p:txBody>
      </p:sp>
      <p:sp>
        <p:nvSpPr>
          <p:cNvPr id="6246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Any polynomial is big</a:t>
            </a:r>
            <a:r>
              <a:rPr lang="en-US" smtClean="0">
                <a:sym typeface="Symbol" pitchFamily="18" charset="2"/>
              </a:rPr>
              <a:t>- of its largest term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>
                <a:sym typeface="Symbol" pitchFamily="18" charset="2"/>
              </a:rPr>
              <a:t>EG: </a:t>
            </a:r>
            <a:r>
              <a:rPr lang="en-US" i="1" smtClean="0"/>
              <a:t>x </a:t>
            </a:r>
            <a:r>
              <a:rPr lang="en-US" baseline="30000" smtClean="0"/>
              <a:t>4</a:t>
            </a:r>
            <a:r>
              <a:rPr lang="en-US" smtClean="0"/>
              <a:t>/100000 + 3</a:t>
            </a:r>
            <a:r>
              <a:rPr lang="en-US" i="1" smtClean="0"/>
              <a:t>x </a:t>
            </a:r>
            <a:r>
              <a:rPr lang="en-US" baseline="30000" smtClean="0"/>
              <a:t>3 </a:t>
            </a:r>
            <a:r>
              <a:rPr lang="en-US" smtClean="0"/>
              <a:t>+ 5</a:t>
            </a:r>
            <a:r>
              <a:rPr lang="en-US" i="1" smtClean="0"/>
              <a:t>x </a:t>
            </a:r>
            <a:r>
              <a:rPr lang="en-US" baseline="30000" smtClean="0"/>
              <a:t>2 </a:t>
            </a:r>
            <a:r>
              <a:rPr lang="en-US" smtClean="0"/>
              <a:t>– 9 </a:t>
            </a:r>
            <a:r>
              <a:rPr lang="en-US" smtClean="0">
                <a:sym typeface="Symbol" pitchFamily="18" charset="2"/>
              </a:rPr>
              <a:t>=</a:t>
            </a:r>
            <a:r>
              <a:rPr lang="en-US" smtClean="0"/>
              <a:t> </a:t>
            </a:r>
            <a:r>
              <a:rPr lang="en-US" smtClean="0">
                <a:sym typeface="Symbol" pitchFamily="18" charset="2"/>
              </a:rPr>
              <a:t>(</a:t>
            </a:r>
            <a:r>
              <a:rPr lang="en-US" i="1" smtClean="0"/>
              <a:t>x </a:t>
            </a:r>
            <a:r>
              <a:rPr lang="en-US" baseline="30000" smtClean="0"/>
              <a:t>4</a:t>
            </a:r>
            <a:r>
              <a:rPr lang="en-US" smtClean="0">
                <a:sym typeface="Symbol" pitchFamily="18" charset="2"/>
              </a:rPr>
              <a:t>)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>
                <a:sym typeface="Symbol" pitchFamily="18" charset="2"/>
              </a:rPr>
              <a:t>The sum of two functions is big-</a:t>
            </a:r>
            <a:r>
              <a:rPr lang="en-US" i="1" smtClean="0">
                <a:sym typeface="Symbol" pitchFamily="18" charset="2"/>
              </a:rPr>
              <a:t>O </a:t>
            </a:r>
            <a:r>
              <a:rPr lang="en-US" smtClean="0">
                <a:sym typeface="Symbol" pitchFamily="18" charset="2"/>
              </a:rPr>
              <a:t>of the biggest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>
                <a:sym typeface="Symbol" pitchFamily="18" charset="2"/>
              </a:rPr>
              <a:t>EG: </a:t>
            </a:r>
            <a:r>
              <a:rPr lang="en-US" i="1" smtClean="0"/>
              <a:t>x </a:t>
            </a:r>
            <a:r>
              <a:rPr lang="en-US" baseline="30000" smtClean="0"/>
              <a:t>4 </a:t>
            </a:r>
            <a:r>
              <a:rPr lang="en-US" smtClean="0"/>
              <a:t>ln(</a:t>
            </a:r>
            <a:r>
              <a:rPr lang="en-US" i="1" smtClean="0"/>
              <a:t>x </a:t>
            </a:r>
            <a:r>
              <a:rPr lang="en-US" smtClean="0"/>
              <a:t>) + </a:t>
            </a:r>
            <a:r>
              <a:rPr lang="en-US" i="1" smtClean="0"/>
              <a:t>x </a:t>
            </a:r>
            <a:r>
              <a:rPr lang="en-US" baseline="30000" smtClean="0"/>
              <a:t>5</a:t>
            </a:r>
            <a:r>
              <a:rPr lang="en-US" smtClean="0"/>
              <a:t> = </a:t>
            </a:r>
            <a:r>
              <a:rPr lang="en-US" i="1" smtClean="0">
                <a:sym typeface="Symbol" pitchFamily="18" charset="2"/>
              </a:rPr>
              <a:t>O </a:t>
            </a:r>
            <a:r>
              <a:rPr lang="en-US" smtClean="0">
                <a:sym typeface="Symbol" pitchFamily="18" charset="2"/>
              </a:rPr>
              <a:t>(</a:t>
            </a:r>
            <a:r>
              <a:rPr lang="en-US" i="1" smtClean="0"/>
              <a:t>x </a:t>
            </a:r>
            <a:r>
              <a:rPr lang="en-US" baseline="30000" smtClean="0"/>
              <a:t>5</a:t>
            </a:r>
            <a:r>
              <a:rPr lang="en-US" smtClean="0">
                <a:sym typeface="Symbol" pitchFamily="18" charset="2"/>
              </a:rPr>
              <a:t>)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>
                <a:sym typeface="Symbol" pitchFamily="18" charset="2"/>
              </a:rPr>
              <a:t>Non-zero constants are irrelevant: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>
                <a:sym typeface="Symbol" pitchFamily="18" charset="2"/>
              </a:rPr>
              <a:t>EG: 17</a:t>
            </a:r>
            <a:r>
              <a:rPr lang="en-US" i="1" smtClean="0"/>
              <a:t>x </a:t>
            </a:r>
            <a:r>
              <a:rPr lang="en-US" baseline="30000" smtClean="0"/>
              <a:t>4 </a:t>
            </a:r>
            <a:r>
              <a:rPr lang="en-US" smtClean="0"/>
              <a:t>ln(</a:t>
            </a:r>
            <a:r>
              <a:rPr lang="en-US" i="1" smtClean="0"/>
              <a:t>x </a:t>
            </a:r>
            <a:r>
              <a:rPr lang="en-US" smtClean="0"/>
              <a:t>) = </a:t>
            </a:r>
            <a:r>
              <a:rPr lang="en-US" i="1" smtClean="0">
                <a:sym typeface="Symbol" pitchFamily="18" charset="2"/>
              </a:rPr>
              <a:t>O </a:t>
            </a:r>
            <a:r>
              <a:rPr lang="en-US" smtClean="0">
                <a:sym typeface="Symbol" pitchFamily="18" charset="2"/>
              </a:rPr>
              <a:t>(</a:t>
            </a:r>
            <a:r>
              <a:rPr lang="en-US" i="1" smtClean="0"/>
              <a:t>x </a:t>
            </a:r>
            <a:r>
              <a:rPr lang="en-US" baseline="30000" smtClean="0"/>
              <a:t>4 </a:t>
            </a:r>
            <a:r>
              <a:rPr lang="en-US" smtClean="0"/>
              <a:t>ln(</a:t>
            </a:r>
            <a:r>
              <a:rPr lang="en-US" i="1" smtClean="0"/>
              <a:t>x </a:t>
            </a:r>
            <a:r>
              <a:rPr lang="en-US" smtClean="0"/>
              <a:t>)</a:t>
            </a:r>
            <a:r>
              <a:rPr lang="en-US" smtClean="0">
                <a:sym typeface="Symbol" pitchFamily="18" charset="2"/>
              </a:rPr>
              <a:t>)</a:t>
            </a:r>
            <a:endParaRPr lang="en-US" baseline="30000" smtClean="0"/>
          </a:p>
          <a:p>
            <a:pPr eaLnBrk="1" hangingPunct="1">
              <a:lnSpc>
                <a:spcPct val="90000"/>
              </a:lnSpc>
            </a:pPr>
            <a:endParaRPr lang="en-US" baseline="30000" smtClean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L8</a:t>
            </a:r>
          </a:p>
        </p:txBody>
      </p:sp>
      <p:sp>
        <p:nvSpPr>
          <p:cNvPr id="410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B24723A-20D3-4398-B720-10FF4B4DC081}" type="slidenum">
              <a:rPr lang="en-US"/>
              <a:pPr/>
              <a:t>42</a:t>
            </a:fld>
            <a:endParaRPr lang="en-US"/>
          </a:p>
        </p:txBody>
      </p:sp>
      <p:sp>
        <p:nvSpPr>
          <p:cNvPr id="41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mtClean="0"/>
              <a:t>Big-</a:t>
            </a:r>
            <a:r>
              <a:rPr lang="en-US" i="1" smtClean="0"/>
              <a:t>O, </a:t>
            </a:r>
            <a:r>
              <a:rPr lang="en-US" smtClean="0"/>
              <a:t>Big-</a:t>
            </a:r>
            <a:r>
              <a:rPr lang="en-US" smtClean="0">
                <a:sym typeface="Symbol" pitchFamily="18" charset="2"/>
              </a:rPr>
              <a:t>, Big-.  Examples</a:t>
            </a:r>
          </a:p>
        </p:txBody>
      </p:sp>
      <p:sp>
        <p:nvSpPr>
          <p:cNvPr id="410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 typeface="Wingdings" pitchFamily="2" charset="2"/>
              <a:buNone/>
            </a:pPr>
            <a:r>
              <a:rPr lang="en-US" smtClean="0"/>
              <a:t>Q: Order the following from smallest to largest asymptotically.  Group together all functions which are big-</a:t>
            </a:r>
            <a:r>
              <a:rPr lang="en-US" smtClean="0">
                <a:sym typeface="Symbol" pitchFamily="18" charset="2"/>
              </a:rPr>
              <a:t> of each other:</a:t>
            </a:r>
          </a:p>
          <a:p>
            <a:pPr marL="609600" indent="-609600" eaLnBrk="1" hangingPunct="1">
              <a:buFont typeface="Wingdings" pitchFamily="2" charset="2"/>
              <a:buNone/>
            </a:pPr>
            <a:endParaRPr lang="en-US" smtClean="0"/>
          </a:p>
          <a:p>
            <a:pPr marL="609600" indent="-609600" eaLnBrk="1" hangingPunct="1">
              <a:buFont typeface="Wingdings" pitchFamily="2" charset="2"/>
              <a:buAutoNum type="arabicPeriod"/>
            </a:pPr>
            <a:endParaRPr lang="en-US" baseline="30000" smtClean="0"/>
          </a:p>
        </p:txBody>
      </p:sp>
      <p:graphicFrame>
        <p:nvGraphicFramePr>
          <p:cNvPr id="4098" name="Object 4"/>
          <p:cNvGraphicFramePr>
            <a:graphicFrameLocks noChangeAspect="1"/>
          </p:cNvGraphicFramePr>
          <p:nvPr/>
        </p:nvGraphicFramePr>
        <p:xfrm>
          <a:off x="685800" y="3886200"/>
          <a:ext cx="8004175" cy="1112838"/>
        </p:xfrm>
        <a:graphic>
          <a:graphicData uri="http://schemas.openxmlformats.org/presentationml/2006/ole">
            <p:oleObj spid="_x0000_s46090" name="Equation" r:id="rId3" imgW="90614520" imgH="12605400" progId="Equation.3">
              <p:embed/>
            </p:oleObj>
          </a:graphicData>
        </a:graphic>
      </p:graphicFrame>
      <p:graphicFrame>
        <p:nvGraphicFramePr>
          <p:cNvPr id="4099" name="Object 5"/>
          <p:cNvGraphicFramePr>
            <a:graphicFrameLocks noChangeAspect="1"/>
          </p:cNvGraphicFramePr>
          <p:nvPr/>
        </p:nvGraphicFramePr>
        <p:xfrm>
          <a:off x="1165225" y="5029200"/>
          <a:ext cx="7105650" cy="646113"/>
        </p:xfrm>
        <a:graphic>
          <a:graphicData uri="http://schemas.openxmlformats.org/presentationml/2006/ole">
            <p:oleObj spid="_x0000_s46091" name="Equation" r:id="rId4" imgW="80454600" imgH="7314120" progId="Equation.3">
              <p:embed/>
            </p:oleObj>
          </a:graphicData>
        </a:graphic>
      </p:graphicFrame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3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L8</a:t>
            </a:r>
          </a:p>
        </p:txBody>
      </p:sp>
      <p:sp>
        <p:nvSpPr>
          <p:cNvPr id="513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3B4E45A-A5D7-4B58-A740-91750BAECC27}" type="slidenum">
              <a:rPr lang="en-US"/>
              <a:pPr/>
              <a:t>43</a:t>
            </a:fld>
            <a:endParaRPr lang="en-US"/>
          </a:p>
        </p:txBody>
      </p:sp>
      <p:sp>
        <p:nvSpPr>
          <p:cNvPr id="51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mtClean="0"/>
              <a:t>Big-</a:t>
            </a:r>
            <a:r>
              <a:rPr lang="en-US" i="1" smtClean="0"/>
              <a:t>O, </a:t>
            </a:r>
            <a:r>
              <a:rPr lang="en-US" smtClean="0"/>
              <a:t>Big-</a:t>
            </a:r>
            <a:r>
              <a:rPr lang="en-US" smtClean="0">
                <a:sym typeface="Symbol" pitchFamily="18" charset="2"/>
              </a:rPr>
              <a:t>, Big-.  Examples</a:t>
            </a:r>
          </a:p>
        </p:txBody>
      </p:sp>
      <p:sp>
        <p:nvSpPr>
          <p:cNvPr id="5136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609600" y="990600"/>
            <a:ext cx="7772400" cy="5486400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dirty="0" smtClean="0"/>
              <a:t>A:</a:t>
            </a:r>
            <a:endParaRPr lang="en-US" sz="2800" dirty="0" smtClean="0">
              <a:sym typeface="Symbol" pitchFamily="18" charset="2"/>
            </a:endParaRP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dirty="0" smtClean="0">
                <a:sym typeface="Symbol" pitchFamily="18" charset="2"/>
              </a:rPr>
              <a:t>1.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dirty="0" smtClean="0">
                <a:sym typeface="Symbol" pitchFamily="18" charset="2"/>
              </a:rPr>
              <a:t>2.		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dirty="0" smtClean="0">
                <a:sym typeface="Symbol" pitchFamily="18" charset="2"/>
              </a:rPr>
              <a:t>3.     ,         (change of base formula)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dirty="0" smtClean="0">
                <a:sym typeface="Symbol" pitchFamily="18" charset="2"/>
              </a:rPr>
              <a:t>4.     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dirty="0" smtClean="0">
                <a:sym typeface="Symbol" pitchFamily="18" charset="2"/>
              </a:rPr>
              <a:t>5.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dirty="0" smtClean="0">
                <a:sym typeface="Symbol" pitchFamily="18" charset="2"/>
              </a:rPr>
              <a:t>6.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dirty="0" smtClean="0">
                <a:sym typeface="Symbol" pitchFamily="18" charset="2"/>
              </a:rPr>
              <a:t>7.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dirty="0" smtClean="0">
                <a:sym typeface="Symbol" pitchFamily="18" charset="2"/>
              </a:rPr>
              <a:t>8.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dirty="0" smtClean="0">
                <a:sym typeface="Symbol" pitchFamily="18" charset="2"/>
              </a:rPr>
              <a:t>9.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dirty="0" smtClean="0">
                <a:sym typeface="Symbol" pitchFamily="18" charset="2"/>
              </a:rPr>
              <a:t>10.</a:t>
            </a:r>
          </a:p>
        </p:txBody>
      </p:sp>
      <p:graphicFrame>
        <p:nvGraphicFramePr>
          <p:cNvPr id="5122" name="Object 4"/>
          <p:cNvGraphicFramePr>
            <a:graphicFrameLocks noChangeAspect="1"/>
          </p:cNvGraphicFramePr>
          <p:nvPr/>
        </p:nvGraphicFramePr>
        <p:xfrm>
          <a:off x="1066800" y="5145088"/>
          <a:ext cx="403225" cy="493712"/>
        </p:xfrm>
        <a:graphic>
          <a:graphicData uri="http://schemas.openxmlformats.org/presentationml/2006/ole">
            <p:oleObj spid="_x0000_s49198" name="Equation" r:id="rId3" imgW="164957" imgH="203024" progId="Equation.3">
              <p:embed/>
            </p:oleObj>
          </a:graphicData>
        </a:graphic>
      </p:graphicFrame>
      <p:graphicFrame>
        <p:nvGraphicFramePr>
          <p:cNvPr id="5123" name="Object 5"/>
          <p:cNvGraphicFramePr>
            <a:graphicFrameLocks noChangeAspect="1"/>
          </p:cNvGraphicFramePr>
          <p:nvPr/>
        </p:nvGraphicFramePr>
        <p:xfrm>
          <a:off x="990600" y="4724400"/>
          <a:ext cx="3121025" cy="554038"/>
        </p:xfrm>
        <a:graphic>
          <a:graphicData uri="http://schemas.openxmlformats.org/presentationml/2006/ole">
            <p:oleObj spid="_x0000_s49199" name="Equation" r:id="rId4" imgW="1282700" imgH="228600" progId="Equation.3">
              <p:embed/>
            </p:oleObj>
          </a:graphicData>
        </a:graphic>
      </p:graphicFrame>
      <p:graphicFrame>
        <p:nvGraphicFramePr>
          <p:cNvPr id="5124" name="Object 6"/>
          <p:cNvGraphicFramePr>
            <a:graphicFrameLocks noChangeAspect="1"/>
          </p:cNvGraphicFramePr>
          <p:nvPr/>
        </p:nvGraphicFramePr>
        <p:xfrm>
          <a:off x="989013" y="1406525"/>
          <a:ext cx="576262" cy="498475"/>
        </p:xfrm>
        <a:graphic>
          <a:graphicData uri="http://schemas.openxmlformats.org/presentationml/2006/ole">
            <p:oleObj spid="_x0000_s49200" name="Equation" r:id="rId5" imgW="279279" imgH="241195" progId="Equation.3">
              <p:embed/>
            </p:oleObj>
          </a:graphicData>
        </a:graphic>
      </p:graphicFrame>
      <p:graphicFrame>
        <p:nvGraphicFramePr>
          <p:cNvPr id="5125" name="Object 7"/>
          <p:cNvGraphicFramePr>
            <a:graphicFrameLocks noChangeAspect="1"/>
          </p:cNvGraphicFramePr>
          <p:nvPr/>
        </p:nvGraphicFramePr>
        <p:xfrm>
          <a:off x="990600" y="2362200"/>
          <a:ext cx="644525" cy="431800"/>
        </p:xfrm>
        <a:graphic>
          <a:graphicData uri="http://schemas.openxmlformats.org/presentationml/2006/ole">
            <p:oleObj spid="_x0000_s49201" name="Equation" r:id="rId6" imgW="266353" imgH="177569" progId="Equation.3">
              <p:embed/>
            </p:oleObj>
          </a:graphicData>
        </a:graphic>
      </p:graphicFrame>
      <p:graphicFrame>
        <p:nvGraphicFramePr>
          <p:cNvPr id="5126" name="Object 8"/>
          <p:cNvGraphicFramePr>
            <a:graphicFrameLocks noChangeAspect="1"/>
          </p:cNvGraphicFramePr>
          <p:nvPr/>
        </p:nvGraphicFramePr>
        <p:xfrm>
          <a:off x="960438" y="1919288"/>
          <a:ext cx="1173162" cy="519112"/>
        </p:xfrm>
        <a:graphic>
          <a:graphicData uri="http://schemas.openxmlformats.org/presentationml/2006/ole">
            <p:oleObj spid="_x0000_s49202" name="Equation" r:id="rId7" imgW="545863" imgH="241195" progId="Equation.3">
              <p:embed/>
            </p:oleObj>
          </a:graphicData>
        </a:graphic>
      </p:graphicFrame>
      <p:graphicFrame>
        <p:nvGraphicFramePr>
          <p:cNvPr id="5127" name="Object 9"/>
          <p:cNvGraphicFramePr>
            <a:graphicFrameLocks noChangeAspect="1"/>
          </p:cNvGraphicFramePr>
          <p:nvPr/>
        </p:nvGraphicFramePr>
        <p:xfrm>
          <a:off x="1676400" y="2362200"/>
          <a:ext cx="765175" cy="501650"/>
        </p:xfrm>
        <a:graphic>
          <a:graphicData uri="http://schemas.openxmlformats.org/presentationml/2006/ole">
            <p:oleObj spid="_x0000_s49203" name="Equation" r:id="rId8" imgW="330057" imgH="215806" progId="Equation.3">
              <p:embed/>
            </p:oleObj>
          </a:graphicData>
        </a:graphic>
      </p:graphicFrame>
      <p:graphicFrame>
        <p:nvGraphicFramePr>
          <p:cNvPr id="5128" name="Object 10"/>
          <p:cNvGraphicFramePr>
            <a:graphicFrameLocks noChangeAspect="1"/>
          </p:cNvGraphicFramePr>
          <p:nvPr/>
        </p:nvGraphicFramePr>
        <p:xfrm>
          <a:off x="990600" y="2792413"/>
          <a:ext cx="3216275" cy="560387"/>
        </p:xfrm>
        <a:graphic>
          <a:graphicData uri="http://schemas.openxmlformats.org/presentationml/2006/ole">
            <p:oleObj spid="_x0000_s49204" name="Equation" r:id="rId9" imgW="1384300" imgH="241300" progId="Equation.3">
              <p:embed/>
            </p:oleObj>
          </a:graphicData>
        </a:graphic>
      </p:graphicFrame>
      <p:graphicFrame>
        <p:nvGraphicFramePr>
          <p:cNvPr id="5129" name="Object 11"/>
          <p:cNvGraphicFramePr>
            <a:graphicFrameLocks noChangeAspect="1"/>
          </p:cNvGraphicFramePr>
          <p:nvPr/>
        </p:nvGraphicFramePr>
        <p:xfrm>
          <a:off x="1066800" y="4230688"/>
          <a:ext cx="433388" cy="493712"/>
        </p:xfrm>
        <a:graphic>
          <a:graphicData uri="http://schemas.openxmlformats.org/presentationml/2006/ole">
            <p:oleObj spid="_x0000_s49205" name="Equation" r:id="rId10" imgW="177569" imgH="202936" progId="Equation.3">
              <p:embed/>
            </p:oleObj>
          </a:graphicData>
        </a:graphic>
      </p:graphicFrame>
      <p:graphicFrame>
        <p:nvGraphicFramePr>
          <p:cNvPr id="5130" name="Object 12"/>
          <p:cNvGraphicFramePr>
            <a:graphicFrameLocks noChangeAspect="1"/>
          </p:cNvGraphicFramePr>
          <p:nvPr/>
        </p:nvGraphicFramePr>
        <p:xfrm>
          <a:off x="1066800" y="3352800"/>
          <a:ext cx="895350" cy="430213"/>
        </p:xfrm>
        <a:graphic>
          <a:graphicData uri="http://schemas.openxmlformats.org/presentationml/2006/ole">
            <p:oleObj spid="_x0000_s49206" name="Equation" r:id="rId11" imgW="368140" imgH="177723" progId="Equation.3">
              <p:embed/>
            </p:oleObj>
          </a:graphicData>
        </a:graphic>
      </p:graphicFrame>
      <p:graphicFrame>
        <p:nvGraphicFramePr>
          <p:cNvPr id="5131" name="Object 13"/>
          <p:cNvGraphicFramePr>
            <a:graphicFrameLocks noChangeAspect="1"/>
          </p:cNvGraphicFramePr>
          <p:nvPr/>
        </p:nvGraphicFramePr>
        <p:xfrm>
          <a:off x="1066800" y="3733800"/>
          <a:ext cx="1236663" cy="554038"/>
        </p:xfrm>
        <a:graphic>
          <a:graphicData uri="http://schemas.openxmlformats.org/presentationml/2006/ole">
            <p:oleObj spid="_x0000_s49207" name="Equation" r:id="rId12" imgW="508000" imgH="228600" progId="Equation.3">
              <p:embed/>
            </p:oleObj>
          </a:graphicData>
        </a:graphic>
      </p:graphicFrame>
      <p:graphicFrame>
        <p:nvGraphicFramePr>
          <p:cNvPr id="5132" name="Object 14"/>
          <p:cNvGraphicFramePr>
            <a:graphicFrameLocks noChangeAspect="1"/>
          </p:cNvGraphicFramePr>
          <p:nvPr/>
        </p:nvGraphicFramePr>
        <p:xfrm>
          <a:off x="1219200" y="5638800"/>
          <a:ext cx="434975" cy="493713"/>
        </p:xfrm>
        <a:graphic>
          <a:graphicData uri="http://schemas.openxmlformats.org/presentationml/2006/ole">
            <p:oleObj spid="_x0000_s49208" name="Equation" r:id="rId13" imgW="177569" imgH="202936" progId="Equation.3">
              <p:embed/>
            </p:oleObj>
          </a:graphicData>
        </a:graphic>
      </p:graphicFrame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L8</a:t>
            </a:r>
          </a:p>
        </p:txBody>
      </p:sp>
      <p:sp>
        <p:nvSpPr>
          <p:cNvPr id="6349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C810438-1674-45BF-BEF7-9F666381F8FE}" type="slidenum">
              <a:rPr lang="en-US"/>
              <a:pPr/>
              <a:t>44</a:t>
            </a:fld>
            <a:endParaRPr lang="en-US"/>
          </a:p>
        </p:txBody>
      </p:sp>
      <p:sp>
        <p:nvSpPr>
          <p:cNvPr id="6349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mtClean="0"/>
              <a:t>Incomparable Functions</a:t>
            </a:r>
          </a:p>
        </p:txBody>
      </p:sp>
      <p:sp>
        <p:nvSpPr>
          <p:cNvPr id="6349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mtClean="0"/>
              <a:t>Given two functions </a:t>
            </a:r>
            <a:r>
              <a:rPr lang="en-US" i="1" smtClean="0"/>
              <a:t>f </a:t>
            </a:r>
            <a:r>
              <a:rPr lang="en-US" smtClean="0"/>
              <a:t>(</a:t>
            </a:r>
            <a:r>
              <a:rPr lang="en-US" i="1" smtClean="0"/>
              <a:t>x </a:t>
            </a:r>
            <a:r>
              <a:rPr lang="en-US" smtClean="0"/>
              <a:t>) and </a:t>
            </a:r>
            <a:r>
              <a:rPr lang="en-US" i="1" smtClean="0"/>
              <a:t>g </a:t>
            </a:r>
            <a:r>
              <a:rPr lang="en-US" smtClean="0"/>
              <a:t>(</a:t>
            </a:r>
            <a:r>
              <a:rPr lang="en-US" i="1" smtClean="0"/>
              <a:t>x </a:t>
            </a:r>
            <a:r>
              <a:rPr lang="en-US" smtClean="0"/>
              <a:t>) it is not always the case that one dominates the other so that </a:t>
            </a:r>
            <a:r>
              <a:rPr lang="en-US" i="1" smtClean="0"/>
              <a:t>f</a:t>
            </a:r>
            <a:r>
              <a:rPr lang="en-US" smtClean="0"/>
              <a:t> and </a:t>
            </a:r>
            <a:r>
              <a:rPr lang="en-US" i="1" smtClean="0"/>
              <a:t>g </a:t>
            </a:r>
            <a:r>
              <a:rPr lang="en-US" smtClean="0"/>
              <a:t>are asymptotically </a:t>
            </a:r>
            <a:r>
              <a:rPr lang="en-US" i="1" smtClean="0"/>
              <a:t>incomparable</a:t>
            </a:r>
            <a:r>
              <a:rPr lang="en-US" smtClean="0"/>
              <a:t>.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E.G: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	</a:t>
            </a:r>
            <a:r>
              <a:rPr lang="en-US" i="1" smtClean="0"/>
              <a:t>f </a:t>
            </a:r>
            <a:r>
              <a:rPr lang="en-US" smtClean="0"/>
              <a:t>(</a:t>
            </a:r>
            <a:r>
              <a:rPr lang="en-US" i="1" smtClean="0"/>
              <a:t>x</a:t>
            </a:r>
            <a:r>
              <a:rPr lang="en-US" smtClean="0"/>
              <a:t>) = |</a:t>
            </a:r>
            <a:r>
              <a:rPr lang="en-US" i="1" smtClean="0"/>
              <a:t>x </a:t>
            </a:r>
            <a:r>
              <a:rPr lang="en-US" baseline="30000" smtClean="0"/>
              <a:t>2</a:t>
            </a:r>
            <a:r>
              <a:rPr lang="en-US" smtClean="0"/>
              <a:t> sin(</a:t>
            </a:r>
            <a:r>
              <a:rPr lang="en-US" i="1" smtClean="0"/>
              <a:t>x</a:t>
            </a:r>
            <a:r>
              <a:rPr lang="en-US" smtClean="0"/>
              <a:t>)|  vs. 	</a:t>
            </a:r>
            <a:r>
              <a:rPr lang="en-US" i="1" smtClean="0"/>
              <a:t>g </a:t>
            </a:r>
            <a:r>
              <a:rPr lang="en-US" smtClean="0"/>
              <a:t>(</a:t>
            </a:r>
            <a:r>
              <a:rPr lang="en-US" i="1" smtClean="0"/>
              <a:t>x</a:t>
            </a:r>
            <a:r>
              <a:rPr lang="en-US" smtClean="0"/>
              <a:t>) = 5</a:t>
            </a:r>
            <a:r>
              <a:rPr lang="en-US" i="1" smtClean="0"/>
              <a:t>x </a:t>
            </a:r>
            <a:r>
              <a:rPr lang="en-US" baseline="30000" smtClean="0"/>
              <a:t>1.5</a:t>
            </a:r>
            <a:endParaRPr lang="en-US" smtClean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L8</a:t>
            </a:r>
          </a:p>
        </p:txBody>
      </p:sp>
      <p:sp>
        <p:nvSpPr>
          <p:cNvPr id="6451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759D00A-15CD-459F-8DD6-C6585C5C697F}" type="slidenum">
              <a:rPr lang="en-US"/>
              <a:pPr/>
              <a:t>45</a:t>
            </a:fld>
            <a:endParaRPr lang="en-US"/>
          </a:p>
        </p:txBody>
      </p:sp>
      <p:sp>
        <p:nvSpPr>
          <p:cNvPr id="6451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mtClean="0"/>
              <a:t>Incomparable Functions</a:t>
            </a:r>
          </a:p>
        </p:txBody>
      </p:sp>
      <p:pic>
        <p:nvPicPr>
          <p:cNvPr id="64517" name="Picture 11" descr="A:\incomp1.e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38" y="1382713"/>
            <a:ext cx="8907462" cy="5856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4518" name="Text Box 21"/>
          <p:cNvSpPr txBox="1">
            <a:spLocks noChangeArrowheads="1"/>
          </p:cNvSpPr>
          <p:nvPr/>
        </p:nvSpPr>
        <p:spPr bwMode="auto">
          <a:xfrm>
            <a:off x="2438400" y="44196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/>
              <a:t>y</a:t>
            </a:r>
            <a:r>
              <a:rPr lang="en-US"/>
              <a:t> = |</a:t>
            </a:r>
            <a:r>
              <a:rPr lang="en-US" i="1"/>
              <a:t>x </a:t>
            </a:r>
            <a:r>
              <a:rPr lang="en-US" baseline="30000"/>
              <a:t>2</a:t>
            </a:r>
            <a:r>
              <a:rPr lang="en-US"/>
              <a:t> sin(</a:t>
            </a:r>
            <a:r>
              <a:rPr lang="en-US" i="1"/>
              <a:t>x</a:t>
            </a:r>
            <a:r>
              <a:rPr lang="en-US"/>
              <a:t>)|</a:t>
            </a:r>
          </a:p>
        </p:txBody>
      </p:sp>
      <p:sp>
        <p:nvSpPr>
          <p:cNvPr id="64519" name="Text Box 22"/>
          <p:cNvSpPr txBox="1">
            <a:spLocks noChangeArrowheads="1"/>
          </p:cNvSpPr>
          <p:nvPr/>
        </p:nvSpPr>
        <p:spPr bwMode="auto">
          <a:xfrm>
            <a:off x="4267200" y="27432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	</a:t>
            </a:r>
            <a:r>
              <a:rPr lang="en-US" i="1"/>
              <a:t>y</a:t>
            </a:r>
            <a:r>
              <a:rPr lang="en-US"/>
              <a:t> = </a:t>
            </a:r>
            <a:r>
              <a:rPr lang="en-US" i="1"/>
              <a:t>x</a:t>
            </a:r>
            <a:r>
              <a:rPr lang="en-US" i="1" baseline="30000"/>
              <a:t> </a:t>
            </a:r>
            <a:r>
              <a:rPr lang="en-US" baseline="30000"/>
              <a:t>2</a:t>
            </a:r>
            <a:r>
              <a:rPr lang="en-US"/>
              <a:t> </a:t>
            </a:r>
          </a:p>
        </p:txBody>
      </p:sp>
      <p:sp>
        <p:nvSpPr>
          <p:cNvPr id="64520" name="Text Box 23"/>
          <p:cNvSpPr txBox="1">
            <a:spLocks noChangeArrowheads="1"/>
          </p:cNvSpPr>
          <p:nvPr/>
        </p:nvSpPr>
        <p:spPr bwMode="auto">
          <a:xfrm>
            <a:off x="6629400" y="4572000"/>
            <a:ext cx="304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	</a:t>
            </a:r>
            <a:r>
              <a:rPr lang="en-US" i="1"/>
              <a:t>y</a:t>
            </a:r>
            <a:r>
              <a:rPr lang="en-US"/>
              <a:t> = 5</a:t>
            </a:r>
            <a:r>
              <a:rPr lang="en-US" i="1"/>
              <a:t>x</a:t>
            </a:r>
            <a:r>
              <a:rPr lang="en-US" i="1" baseline="30000"/>
              <a:t> </a:t>
            </a:r>
            <a:r>
              <a:rPr lang="en-US" baseline="30000"/>
              <a:t>1.5</a:t>
            </a:r>
            <a:endParaRPr lang="en-US"/>
          </a:p>
        </p:txBody>
      </p:sp>
      <p:sp>
        <p:nvSpPr>
          <p:cNvPr id="64521" name="Line 24"/>
          <p:cNvSpPr>
            <a:spLocks noChangeShapeType="1"/>
          </p:cNvSpPr>
          <p:nvPr/>
        </p:nvSpPr>
        <p:spPr bwMode="auto">
          <a:xfrm>
            <a:off x="7010400" y="4038600"/>
            <a:ext cx="990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64522" name="Line 25"/>
          <p:cNvSpPr>
            <a:spLocks noChangeShapeType="1"/>
          </p:cNvSpPr>
          <p:nvPr/>
        </p:nvSpPr>
        <p:spPr bwMode="auto">
          <a:xfrm>
            <a:off x="5638800" y="3200400"/>
            <a:ext cx="914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64523" name="Line 26"/>
          <p:cNvSpPr>
            <a:spLocks noChangeShapeType="1"/>
          </p:cNvSpPr>
          <p:nvPr/>
        </p:nvSpPr>
        <p:spPr bwMode="auto">
          <a:xfrm>
            <a:off x="2895600" y="4800600"/>
            <a:ext cx="20574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L8</a:t>
            </a:r>
          </a:p>
        </p:txBody>
      </p:sp>
      <p:sp>
        <p:nvSpPr>
          <p:cNvPr id="65539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224AC8C-C78B-475E-90D8-425E5CAF6265}" type="slidenum">
              <a:rPr lang="en-US"/>
              <a:pPr/>
              <a:t>46</a:t>
            </a:fld>
            <a:endParaRPr lang="en-US"/>
          </a:p>
        </p:txBody>
      </p:sp>
      <p:sp>
        <p:nvSpPr>
          <p:cNvPr id="6554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mtClean="0"/>
              <a:t>Incomparable Functions</a:t>
            </a:r>
          </a:p>
        </p:txBody>
      </p:sp>
      <p:pic>
        <p:nvPicPr>
          <p:cNvPr id="65541" name="Picture 12" descr="A:\incomp2.e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403350"/>
            <a:ext cx="8526463" cy="560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5542" name="Text Box 13"/>
          <p:cNvSpPr txBox="1">
            <a:spLocks noChangeArrowheads="1"/>
          </p:cNvSpPr>
          <p:nvPr/>
        </p:nvSpPr>
        <p:spPr bwMode="auto">
          <a:xfrm>
            <a:off x="1371600" y="48006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/>
              <a:t>y</a:t>
            </a:r>
            <a:r>
              <a:rPr lang="en-US"/>
              <a:t> = |</a:t>
            </a:r>
            <a:r>
              <a:rPr lang="en-US" i="1"/>
              <a:t>x </a:t>
            </a:r>
            <a:r>
              <a:rPr lang="en-US" baseline="30000"/>
              <a:t>2</a:t>
            </a:r>
            <a:r>
              <a:rPr lang="en-US"/>
              <a:t> sin(</a:t>
            </a:r>
            <a:r>
              <a:rPr lang="en-US" i="1"/>
              <a:t>x</a:t>
            </a:r>
            <a:r>
              <a:rPr lang="en-US"/>
              <a:t>)|</a:t>
            </a:r>
          </a:p>
        </p:txBody>
      </p:sp>
      <p:sp>
        <p:nvSpPr>
          <p:cNvPr id="65543" name="Text Box 14"/>
          <p:cNvSpPr txBox="1">
            <a:spLocks noChangeArrowheads="1"/>
          </p:cNvSpPr>
          <p:nvPr/>
        </p:nvSpPr>
        <p:spPr bwMode="auto">
          <a:xfrm>
            <a:off x="3200400" y="31242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	</a:t>
            </a:r>
            <a:r>
              <a:rPr lang="en-US" i="1"/>
              <a:t>y</a:t>
            </a:r>
            <a:r>
              <a:rPr lang="en-US"/>
              <a:t> = </a:t>
            </a:r>
            <a:r>
              <a:rPr lang="en-US" i="1"/>
              <a:t>x</a:t>
            </a:r>
            <a:r>
              <a:rPr lang="en-US" i="1" baseline="30000"/>
              <a:t> </a:t>
            </a:r>
            <a:r>
              <a:rPr lang="en-US" baseline="30000"/>
              <a:t>2</a:t>
            </a:r>
            <a:r>
              <a:rPr lang="en-US"/>
              <a:t> </a:t>
            </a:r>
          </a:p>
        </p:txBody>
      </p:sp>
      <p:sp>
        <p:nvSpPr>
          <p:cNvPr id="65544" name="Text Box 15"/>
          <p:cNvSpPr txBox="1">
            <a:spLocks noChangeArrowheads="1"/>
          </p:cNvSpPr>
          <p:nvPr/>
        </p:nvSpPr>
        <p:spPr bwMode="auto">
          <a:xfrm>
            <a:off x="5562600" y="4267200"/>
            <a:ext cx="304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	</a:t>
            </a:r>
            <a:r>
              <a:rPr lang="en-US" i="1"/>
              <a:t>y</a:t>
            </a:r>
            <a:r>
              <a:rPr lang="en-US"/>
              <a:t> = 5</a:t>
            </a:r>
            <a:r>
              <a:rPr lang="en-US" i="1"/>
              <a:t>x</a:t>
            </a:r>
            <a:r>
              <a:rPr lang="en-US" i="1" baseline="30000"/>
              <a:t> </a:t>
            </a:r>
            <a:r>
              <a:rPr lang="en-US" baseline="30000"/>
              <a:t>1.5</a:t>
            </a:r>
            <a:endParaRPr lang="en-US"/>
          </a:p>
        </p:txBody>
      </p:sp>
      <p:sp>
        <p:nvSpPr>
          <p:cNvPr id="65545" name="Line 16"/>
          <p:cNvSpPr>
            <a:spLocks noChangeShapeType="1"/>
          </p:cNvSpPr>
          <p:nvPr/>
        </p:nvSpPr>
        <p:spPr bwMode="auto">
          <a:xfrm flipV="1">
            <a:off x="6324600" y="4648200"/>
            <a:ext cx="685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65546" name="Line 17"/>
          <p:cNvSpPr>
            <a:spLocks noChangeShapeType="1"/>
          </p:cNvSpPr>
          <p:nvPr/>
        </p:nvSpPr>
        <p:spPr bwMode="auto">
          <a:xfrm>
            <a:off x="4572000" y="3581400"/>
            <a:ext cx="457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65547" name="Line 18"/>
          <p:cNvSpPr>
            <a:spLocks noChangeShapeType="1"/>
          </p:cNvSpPr>
          <p:nvPr/>
        </p:nvSpPr>
        <p:spPr bwMode="auto">
          <a:xfrm>
            <a:off x="1828800" y="5181600"/>
            <a:ext cx="2133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L8</a:t>
            </a:r>
          </a:p>
        </p:txBody>
      </p:sp>
      <p:sp>
        <p:nvSpPr>
          <p:cNvPr id="6656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ABE53F0-651F-48EC-AD1F-08C58D29679A}" type="slidenum">
              <a:rPr lang="en-US"/>
              <a:pPr/>
              <a:t>47</a:t>
            </a:fld>
            <a:endParaRPr lang="en-US"/>
          </a:p>
        </p:txBody>
      </p:sp>
      <p:sp>
        <p:nvSpPr>
          <p:cNvPr id="6656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dirty="0" smtClean="0"/>
              <a:t>Big-</a:t>
            </a:r>
            <a:r>
              <a:rPr lang="en-US" i="1" dirty="0" smtClean="0"/>
              <a:t>O</a:t>
            </a:r>
            <a:br>
              <a:rPr lang="en-US" i="1" dirty="0" smtClean="0"/>
            </a:br>
            <a:r>
              <a:rPr lang="en-US" dirty="0" smtClean="0"/>
              <a:t>A Grain of Salt</a:t>
            </a:r>
          </a:p>
        </p:txBody>
      </p:sp>
      <p:sp>
        <p:nvSpPr>
          <p:cNvPr id="6656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800" dirty="0" smtClean="0"/>
              <a:t>Big-</a:t>
            </a:r>
            <a:r>
              <a:rPr lang="en-US" sz="2800" i="1" dirty="0" smtClean="0"/>
              <a:t>O </a:t>
            </a:r>
            <a:r>
              <a:rPr lang="en-US" sz="2800" dirty="0" smtClean="0"/>
              <a:t>notation gives a good first guess for deciding which algorithms are faster.  In practice, the guess isn’t always correct.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800" dirty="0" smtClean="0"/>
              <a:t>Consider time functions </a:t>
            </a:r>
            <a:r>
              <a:rPr lang="en-US" sz="2800" i="1" dirty="0" smtClean="0"/>
              <a:t>n </a:t>
            </a:r>
            <a:r>
              <a:rPr lang="en-US" sz="2800" baseline="30000" dirty="0" smtClean="0"/>
              <a:t>6  </a:t>
            </a:r>
            <a:r>
              <a:rPr lang="en-US" sz="2800" dirty="0" smtClean="0"/>
              <a:t>vs. 1000</a:t>
            </a:r>
            <a:r>
              <a:rPr lang="en-US" sz="2800" i="1" dirty="0" smtClean="0"/>
              <a:t>n </a:t>
            </a:r>
            <a:r>
              <a:rPr lang="en-US" sz="2800" baseline="30000" dirty="0" smtClean="0"/>
              <a:t>5.9</a:t>
            </a:r>
            <a:r>
              <a:rPr lang="en-US" sz="2800" dirty="0" smtClean="0"/>
              <a:t>.  Asymptotically, the second is better.  Often catch such examples of purported advances in theoretical computer science publications. The following graph shows the relative performance of the two algorithms: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L8</a:t>
            </a:r>
          </a:p>
        </p:txBody>
      </p:sp>
      <p:sp>
        <p:nvSpPr>
          <p:cNvPr id="6758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C750352-450A-4450-8CD5-8CB48BB20239}" type="slidenum">
              <a:rPr lang="en-US"/>
              <a:pPr/>
              <a:t>48</a:t>
            </a:fld>
            <a:endParaRPr lang="en-US"/>
          </a:p>
        </p:txBody>
      </p:sp>
      <p:sp>
        <p:nvSpPr>
          <p:cNvPr id="6758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mtClean="0"/>
              <a:t>Big-</a:t>
            </a:r>
            <a:r>
              <a:rPr lang="en-US" i="1" smtClean="0"/>
              <a:t>O</a:t>
            </a:r>
            <a:br>
              <a:rPr lang="en-US" i="1" smtClean="0"/>
            </a:br>
            <a:r>
              <a:rPr lang="en-US" smtClean="0"/>
              <a:t>A Grain of Salt</a:t>
            </a:r>
          </a:p>
        </p:txBody>
      </p:sp>
      <p:pic>
        <p:nvPicPr>
          <p:cNvPr id="67589" name="Picture 3" descr="grainofsal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76300" y="1314450"/>
            <a:ext cx="7391400" cy="554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7590" name="Line 4"/>
          <p:cNvSpPr>
            <a:spLocks noChangeShapeType="1"/>
          </p:cNvSpPr>
          <p:nvPr/>
        </p:nvSpPr>
        <p:spPr bwMode="auto">
          <a:xfrm>
            <a:off x="6858000" y="6248400"/>
            <a:ext cx="1371600" cy="0"/>
          </a:xfrm>
          <a:prstGeom prst="line">
            <a:avLst/>
          </a:prstGeom>
          <a:noFill/>
          <a:ln w="412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67591" name="Line 5"/>
          <p:cNvSpPr>
            <a:spLocks noChangeShapeType="1"/>
          </p:cNvSpPr>
          <p:nvPr/>
        </p:nvSpPr>
        <p:spPr bwMode="auto">
          <a:xfrm flipV="1">
            <a:off x="1828800" y="1447800"/>
            <a:ext cx="0" cy="1219200"/>
          </a:xfrm>
          <a:prstGeom prst="line">
            <a:avLst/>
          </a:prstGeom>
          <a:noFill/>
          <a:ln w="412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67592" name="Text Box 6"/>
          <p:cNvSpPr txBox="1">
            <a:spLocks noChangeArrowheads="1"/>
          </p:cNvSpPr>
          <p:nvPr/>
        </p:nvSpPr>
        <p:spPr bwMode="auto">
          <a:xfrm>
            <a:off x="619125" y="1082675"/>
            <a:ext cx="198913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Running-time</a:t>
            </a:r>
          </a:p>
          <a:p>
            <a:r>
              <a:rPr lang="en-US"/>
              <a:t>In days</a:t>
            </a:r>
          </a:p>
        </p:txBody>
      </p:sp>
      <p:sp>
        <p:nvSpPr>
          <p:cNvPr id="67593" name="Text Box 7"/>
          <p:cNvSpPr txBox="1">
            <a:spLocks noChangeArrowheads="1"/>
          </p:cNvSpPr>
          <p:nvPr/>
        </p:nvSpPr>
        <p:spPr bwMode="auto">
          <a:xfrm>
            <a:off x="6688138" y="5791200"/>
            <a:ext cx="17700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Input size </a:t>
            </a:r>
            <a:r>
              <a:rPr lang="en-US" i="1"/>
              <a:t>n</a:t>
            </a:r>
          </a:p>
        </p:txBody>
      </p:sp>
      <p:sp>
        <p:nvSpPr>
          <p:cNvPr id="67594" name="Text Box 8"/>
          <p:cNvSpPr txBox="1">
            <a:spLocks noChangeArrowheads="1"/>
          </p:cNvSpPr>
          <p:nvPr/>
        </p:nvSpPr>
        <p:spPr bwMode="auto">
          <a:xfrm>
            <a:off x="6324600" y="4343400"/>
            <a:ext cx="186213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/>
              <a:t>T(</a:t>
            </a:r>
            <a:r>
              <a:rPr lang="en-US" sz="2800" i="1"/>
              <a:t>n</a:t>
            </a:r>
            <a:r>
              <a:rPr lang="en-US" sz="2800"/>
              <a:t>) = </a:t>
            </a:r>
            <a:r>
              <a:rPr lang="en-US" sz="2800" i="1"/>
              <a:t>n </a:t>
            </a:r>
            <a:r>
              <a:rPr lang="en-US" sz="2800" baseline="30000"/>
              <a:t>6 </a:t>
            </a:r>
          </a:p>
        </p:txBody>
      </p:sp>
      <p:sp>
        <p:nvSpPr>
          <p:cNvPr id="67595" name="Text Box 9"/>
          <p:cNvSpPr txBox="1">
            <a:spLocks noChangeArrowheads="1"/>
          </p:cNvSpPr>
          <p:nvPr/>
        </p:nvSpPr>
        <p:spPr bwMode="auto">
          <a:xfrm>
            <a:off x="3048000" y="1905000"/>
            <a:ext cx="1681163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/>
              <a:t>T(</a:t>
            </a:r>
            <a:r>
              <a:rPr lang="en-US" sz="2800" i="1"/>
              <a:t>n</a:t>
            </a:r>
            <a:r>
              <a:rPr lang="en-US" sz="2800"/>
              <a:t>) = </a:t>
            </a:r>
          </a:p>
          <a:p>
            <a:r>
              <a:rPr lang="en-US" sz="2800"/>
              <a:t>1000</a:t>
            </a:r>
            <a:r>
              <a:rPr lang="en-US" sz="2800" i="1"/>
              <a:t>n </a:t>
            </a:r>
            <a:r>
              <a:rPr lang="en-US" sz="2800" baseline="30000"/>
              <a:t>5.9 </a:t>
            </a:r>
          </a:p>
        </p:txBody>
      </p:sp>
      <p:sp>
        <p:nvSpPr>
          <p:cNvPr id="67596" name="Text Box 10"/>
          <p:cNvSpPr txBox="1">
            <a:spLocks noChangeArrowheads="1"/>
          </p:cNvSpPr>
          <p:nvPr/>
        </p:nvSpPr>
        <p:spPr bwMode="auto">
          <a:xfrm>
            <a:off x="5318125" y="1557338"/>
            <a:ext cx="3565525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/>
              <a:t>Assuming each operation</a:t>
            </a:r>
          </a:p>
          <a:p>
            <a:r>
              <a:rPr lang="en-US" i="1"/>
              <a:t>takes a nano-second, so</a:t>
            </a:r>
          </a:p>
          <a:p>
            <a:r>
              <a:rPr lang="en-US" i="1"/>
              <a:t>computer runs at 1 GHz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L8</a:t>
            </a:r>
          </a:p>
        </p:txBody>
      </p:sp>
      <p:sp>
        <p:nvSpPr>
          <p:cNvPr id="6861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5598FE8-3D84-4F3E-89D3-1F44EEB7B91F}" type="slidenum">
              <a:rPr lang="en-US"/>
              <a:pPr/>
              <a:t>49</a:t>
            </a:fld>
            <a:endParaRPr lang="en-US"/>
          </a:p>
        </p:txBody>
      </p:sp>
      <p:sp>
        <p:nvSpPr>
          <p:cNvPr id="6861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mtClean="0"/>
              <a:t>Big-</a:t>
            </a:r>
            <a:r>
              <a:rPr lang="en-US" i="1" smtClean="0"/>
              <a:t>O</a:t>
            </a:r>
            <a:br>
              <a:rPr lang="en-US" i="1" smtClean="0"/>
            </a:br>
            <a:r>
              <a:rPr lang="en-US" smtClean="0"/>
              <a:t>A Grain of Salt</a:t>
            </a:r>
          </a:p>
        </p:txBody>
      </p:sp>
      <p:sp>
        <p:nvSpPr>
          <p:cNvPr id="6861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mtClean="0"/>
              <a:t>In fact, 1000</a:t>
            </a:r>
            <a:r>
              <a:rPr lang="en-US" i="1" smtClean="0"/>
              <a:t>n </a:t>
            </a:r>
            <a:r>
              <a:rPr lang="en-US" baseline="30000" smtClean="0"/>
              <a:t>5.9 </a:t>
            </a:r>
            <a:r>
              <a:rPr lang="en-US" smtClean="0"/>
              <a:t>only catches up to </a:t>
            </a:r>
            <a:r>
              <a:rPr lang="en-US" i="1" smtClean="0"/>
              <a:t>n </a:t>
            </a:r>
            <a:r>
              <a:rPr lang="en-US" baseline="30000" smtClean="0"/>
              <a:t>6</a:t>
            </a:r>
            <a:r>
              <a:rPr lang="en-US" smtClean="0"/>
              <a:t> when 1000</a:t>
            </a:r>
            <a:r>
              <a:rPr lang="en-US" i="1" smtClean="0"/>
              <a:t>n </a:t>
            </a:r>
            <a:r>
              <a:rPr lang="en-US" baseline="30000" smtClean="0"/>
              <a:t>5.9 </a:t>
            </a:r>
            <a:r>
              <a:rPr lang="en-US" smtClean="0"/>
              <a:t>= </a:t>
            </a:r>
            <a:r>
              <a:rPr lang="en-US" i="1" smtClean="0"/>
              <a:t>n </a:t>
            </a:r>
            <a:r>
              <a:rPr lang="en-US" baseline="30000" smtClean="0"/>
              <a:t>6</a:t>
            </a:r>
            <a:r>
              <a:rPr lang="en-US" smtClean="0"/>
              <a:t>, i.e.: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mtClean="0"/>
              <a:t>		1000= </a:t>
            </a:r>
            <a:r>
              <a:rPr lang="en-US" i="1" smtClean="0"/>
              <a:t>n </a:t>
            </a:r>
            <a:r>
              <a:rPr lang="en-US" baseline="30000" smtClean="0"/>
              <a:t>0.1</a:t>
            </a:r>
            <a:r>
              <a:rPr lang="en-US" smtClean="0"/>
              <a:t>,</a:t>
            </a:r>
            <a:r>
              <a:rPr lang="en-US" baseline="30000" smtClean="0"/>
              <a:t> </a:t>
            </a:r>
            <a:r>
              <a:rPr lang="en-US" smtClean="0"/>
              <a:t>i.e.: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mtClean="0"/>
              <a:t>		</a:t>
            </a:r>
            <a:r>
              <a:rPr lang="en-US" i="1" smtClean="0"/>
              <a:t>n</a:t>
            </a:r>
            <a:r>
              <a:rPr lang="en-US" smtClean="0"/>
              <a:t> = 1000</a:t>
            </a:r>
            <a:r>
              <a:rPr lang="en-US" baseline="30000" smtClean="0"/>
              <a:t>10 </a:t>
            </a:r>
            <a:r>
              <a:rPr lang="en-US" smtClean="0"/>
              <a:t>= 10</a:t>
            </a:r>
            <a:r>
              <a:rPr lang="en-US" baseline="30000" smtClean="0"/>
              <a:t>30 </a:t>
            </a:r>
            <a:r>
              <a:rPr lang="en-US" smtClean="0"/>
              <a:t>operations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mtClean="0"/>
              <a:t>			= 10</a:t>
            </a:r>
            <a:r>
              <a:rPr lang="en-US" baseline="30000" smtClean="0"/>
              <a:t>30</a:t>
            </a:r>
            <a:r>
              <a:rPr lang="en-US" smtClean="0"/>
              <a:t>/10</a:t>
            </a:r>
            <a:r>
              <a:rPr lang="en-US" baseline="30000" smtClean="0"/>
              <a:t>9</a:t>
            </a:r>
            <a:r>
              <a:rPr lang="en-US" smtClean="0"/>
              <a:t> = 10</a:t>
            </a:r>
            <a:r>
              <a:rPr lang="en-US" baseline="30000" smtClean="0"/>
              <a:t>21</a:t>
            </a:r>
            <a:r>
              <a:rPr lang="en-US" smtClean="0"/>
              <a:t> seconds 			</a:t>
            </a:r>
            <a:r>
              <a:rPr lang="en-US" smtClean="0">
                <a:sym typeface="Symbol" pitchFamily="18" charset="2"/>
              </a:rPr>
              <a:t></a:t>
            </a:r>
            <a:r>
              <a:rPr lang="en-US" smtClean="0"/>
              <a:t> 10</a:t>
            </a:r>
            <a:r>
              <a:rPr lang="en-US" baseline="30000" smtClean="0"/>
              <a:t>21</a:t>
            </a:r>
            <a:r>
              <a:rPr lang="en-US" smtClean="0"/>
              <a:t>/(3x10</a:t>
            </a:r>
            <a:r>
              <a:rPr lang="en-US" baseline="30000" smtClean="0"/>
              <a:t>7</a:t>
            </a:r>
            <a:r>
              <a:rPr lang="en-US" smtClean="0"/>
              <a:t>) </a:t>
            </a:r>
            <a:r>
              <a:rPr lang="en-US" smtClean="0">
                <a:sym typeface="Symbol" pitchFamily="18" charset="2"/>
              </a:rPr>
              <a:t></a:t>
            </a:r>
            <a:r>
              <a:rPr lang="en-US" smtClean="0"/>
              <a:t> 3x10</a:t>
            </a:r>
            <a:r>
              <a:rPr lang="en-US" baseline="30000" smtClean="0"/>
              <a:t>13</a:t>
            </a:r>
            <a:r>
              <a:rPr lang="en-US" smtClean="0"/>
              <a:t> years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mtClean="0"/>
              <a:t>			 </a:t>
            </a:r>
            <a:r>
              <a:rPr lang="en-US" smtClean="0">
                <a:sym typeface="Symbol" pitchFamily="18" charset="2"/>
              </a:rPr>
              <a:t></a:t>
            </a:r>
            <a:r>
              <a:rPr lang="en-US" smtClean="0"/>
              <a:t> 3x10</a:t>
            </a:r>
            <a:r>
              <a:rPr lang="en-US" baseline="30000" smtClean="0"/>
              <a:t>13</a:t>
            </a:r>
            <a:r>
              <a:rPr lang="en-US" smtClean="0"/>
              <a:t>/(2x10</a:t>
            </a:r>
            <a:r>
              <a:rPr lang="en-US" baseline="30000" smtClean="0"/>
              <a:t>10</a:t>
            </a:r>
            <a:r>
              <a:rPr lang="en-US" smtClean="0"/>
              <a:t>)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mtClean="0">
                <a:sym typeface="Symbol" pitchFamily="18" charset="2"/>
              </a:rPr>
              <a:t>				</a:t>
            </a:r>
            <a:r>
              <a:rPr lang="en-US" smtClean="0"/>
              <a:t> 1500 universe lifetimes!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Algorithms</a:t>
            </a:r>
            <a:br>
              <a:rPr lang="tr-TR" dirty="0" smtClean="0"/>
            </a:br>
            <a:r>
              <a:rPr lang="tr-TR" dirty="0" smtClean="0"/>
              <a:t>Basic Problems in 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458200" cy="2362200"/>
          </a:xfrm>
        </p:spPr>
        <p:txBody>
          <a:bodyPr/>
          <a:lstStyle/>
          <a:p>
            <a:r>
              <a:rPr lang="tr-TR" dirty="0" smtClean="0"/>
              <a:t>Searching (T: Arama) Algorithms</a:t>
            </a:r>
          </a:p>
          <a:p>
            <a:pPr lvl="1"/>
            <a:r>
              <a:rPr lang="tr-TR" dirty="0" smtClean="0"/>
              <a:t>Finding element a</a:t>
            </a:r>
            <a:r>
              <a:rPr lang="tr-TR" baseline="-25000" dirty="0" smtClean="0"/>
              <a:t>i </a:t>
            </a:r>
            <a:r>
              <a:rPr lang="tr-TR" dirty="0" smtClean="0"/>
              <a:t>equals to x  </a:t>
            </a:r>
          </a:p>
          <a:p>
            <a:pPr lvl="1"/>
            <a:r>
              <a:rPr lang="tr-TR" dirty="0" smtClean="0"/>
              <a:t>Linear Search, Binary Search, … </a:t>
            </a:r>
          </a:p>
          <a:p>
            <a:pPr lvl="1"/>
            <a:r>
              <a:rPr lang="tr-TR" u="sng" dirty="0" smtClean="0">
                <a:solidFill>
                  <a:srgbClr val="0066FF"/>
                </a:solidFill>
              </a:rPr>
              <a:t>Algorithm 2:</a:t>
            </a:r>
            <a:r>
              <a:rPr lang="tr-TR" dirty="0" smtClean="0"/>
              <a:t> Linear Search Algorithm </a:t>
            </a:r>
          </a:p>
        </p:txBody>
      </p:sp>
      <p:sp>
        <p:nvSpPr>
          <p:cNvPr id="7" name="Rectangle 6"/>
          <p:cNvSpPr/>
          <p:nvPr/>
        </p:nvSpPr>
        <p:spPr>
          <a:xfrm>
            <a:off x="990600" y="4077831"/>
            <a:ext cx="7467600" cy="2246769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marL="514350" indent="-514350" algn="l">
              <a:spcAft>
                <a:spcPts val="0"/>
              </a:spcAft>
              <a:buSzPct val="110000"/>
              <a:buFont typeface="+mj-lt"/>
              <a:buAutoNum type="arabicPeriod"/>
              <a:tabLst>
                <a:tab pos="3657600" algn="l"/>
              </a:tabLst>
            </a:pPr>
            <a:r>
              <a:rPr lang="tr-TR" sz="2000" dirty="0" smtClean="0">
                <a:solidFill>
                  <a:schemeClr val="accent1">
                    <a:lumMod val="50000"/>
                  </a:schemeClr>
                </a:solidFill>
              </a:rPr>
              <a:t>procedure</a:t>
            </a:r>
            <a:r>
              <a:rPr lang="tr-TR" sz="2000" dirty="0" smtClean="0"/>
              <a:t> max(</a:t>
            </a:r>
            <a:r>
              <a:rPr lang="tr-TR" sz="2000" dirty="0" smtClean="0">
                <a:solidFill>
                  <a:srgbClr val="FF0000"/>
                </a:solidFill>
              </a:rPr>
              <a:t>x: integer,  a</a:t>
            </a:r>
            <a:r>
              <a:rPr lang="tr-TR" sz="2000" baseline="-25000" dirty="0" smtClean="0">
                <a:solidFill>
                  <a:srgbClr val="FF0000"/>
                </a:solidFill>
              </a:rPr>
              <a:t>1</a:t>
            </a:r>
            <a:r>
              <a:rPr lang="tr-TR" sz="2000" dirty="0" smtClean="0">
                <a:solidFill>
                  <a:srgbClr val="FF0000"/>
                </a:solidFill>
              </a:rPr>
              <a:t>,a</a:t>
            </a:r>
            <a:r>
              <a:rPr lang="tr-TR" sz="2000" baseline="-25000" dirty="0" smtClean="0">
                <a:solidFill>
                  <a:srgbClr val="FF0000"/>
                </a:solidFill>
              </a:rPr>
              <a:t>2</a:t>
            </a:r>
            <a:r>
              <a:rPr lang="tr-TR" sz="2000" dirty="0" smtClean="0">
                <a:solidFill>
                  <a:srgbClr val="FF0000"/>
                </a:solidFill>
              </a:rPr>
              <a:t>,a</a:t>
            </a:r>
            <a:r>
              <a:rPr lang="tr-TR" sz="2000" baseline="-25000" dirty="0" smtClean="0">
                <a:solidFill>
                  <a:srgbClr val="FF0000"/>
                </a:solidFill>
              </a:rPr>
              <a:t>3</a:t>
            </a:r>
            <a:r>
              <a:rPr lang="tr-TR" sz="2000" dirty="0">
                <a:solidFill>
                  <a:srgbClr val="FF0000"/>
                </a:solidFill>
              </a:rPr>
              <a:t>….a</a:t>
            </a:r>
            <a:r>
              <a:rPr lang="tr-TR" sz="2000" baseline="-25000" dirty="0">
                <a:solidFill>
                  <a:srgbClr val="FF0000"/>
                </a:solidFill>
              </a:rPr>
              <a:t>n</a:t>
            </a:r>
            <a:r>
              <a:rPr lang="tr-TR" sz="2000" dirty="0">
                <a:solidFill>
                  <a:srgbClr val="FF0000"/>
                </a:solidFill>
              </a:rPr>
              <a:t>: </a:t>
            </a:r>
            <a:r>
              <a:rPr lang="tr-TR" sz="2000" dirty="0" smtClean="0">
                <a:solidFill>
                  <a:srgbClr val="FF0000"/>
                </a:solidFill>
              </a:rPr>
              <a:t>distinct integers</a:t>
            </a:r>
            <a:r>
              <a:rPr lang="tr-TR" sz="2000" dirty="0" smtClean="0"/>
              <a:t>)</a:t>
            </a:r>
            <a:endParaRPr lang="tr-TR" sz="2000" dirty="0"/>
          </a:p>
          <a:p>
            <a:pPr marL="514350" indent="-514350" algn="l">
              <a:spcAft>
                <a:spcPts val="0"/>
              </a:spcAft>
              <a:buSzPct val="110000"/>
              <a:buFont typeface="+mj-lt"/>
              <a:buAutoNum type="arabicPeriod"/>
              <a:tabLst>
                <a:tab pos="3657600" algn="l"/>
              </a:tabLst>
            </a:pPr>
            <a:r>
              <a:rPr lang="tr-TR" sz="2000" dirty="0" smtClean="0"/>
              <a:t>i:=1</a:t>
            </a:r>
          </a:p>
          <a:p>
            <a:pPr marL="514350" indent="-514350" algn="l">
              <a:spcAft>
                <a:spcPts val="0"/>
              </a:spcAft>
              <a:buSzPct val="110000"/>
              <a:buFont typeface="+mj-lt"/>
              <a:buAutoNum type="arabicPeriod"/>
              <a:tabLst>
                <a:tab pos="3657600" algn="l"/>
              </a:tabLst>
            </a:pPr>
            <a:r>
              <a:rPr lang="tr-TR" sz="2000" dirty="0">
                <a:solidFill>
                  <a:schemeClr val="accent1">
                    <a:lumMod val="50000"/>
                  </a:schemeClr>
                </a:solidFill>
              </a:rPr>
              <a:t>w</a:t>
            </a:r>
            <a:r>
              <a:rPr lang="tr-TR" sz="2000" dirty="0" smtClean="0">
                <a:solidFill>
                  <a:schemeClr val="accent1">
                    <a:lumMod val="50000"/>
                  </a:schemeClr>
                </a:solidFill>
              </a:rPr>
              <a:t>hile </a:t>
            </a:r>
            <a:r>
              <a:rPr lang="tr-TR" sz="2000" dirty="0" smtClean="0"/>
              <a:t>(i ≤ n </a:t>
            </a:r>
            <a:r>
              <a:rPr lang="tr-TR" sz="2000" dirty="0" smtClean="0">
                <a:solidFill>
                  <a:schemeClr val="accent1">
                    <a:lumMod val="50000"/>
                  </a:schemeClr>
                </a:solidFill>
              </a:rPr>
              <a:t>and</a:t>
            </a:r>
            <a:r>
              <a:rPr lang="tr-TR" sz="2000" dirty="0" smtClean="0"/>
              <a:t> x ≠ a</a:t>
            </a:r>
            <a:r>
              <a:rPr lang="tr-TR" sz="2000" baseline="-25000" dirty="0" smtClean="0"/>
              <a:t>i</a:t>
            </a:r>
            <a:r>
              <a:rPr lang="tr-TR" sz="2000" dirty="0" smtClean="0"/>
              <a:t>)</a:t>
            </a:r>
          </a:p>
          <a:p>
            <a:pPr marL="514350" indent="-514350" algn="l">
              <a:spcAft>
                <a:spcPts val="0"/>
              </a:spcAft>
              <a:buSzPct val="110000"/>
              <a:buFont typeface="+mj-lt"/>
              <a:buAutoNum type="arabicPeriod"/>
              <a:tabLst>
                <a:tab pos="3657600" algn="l"/>
              </a:tabLst>
            </a:pPr>
            <a:r>
              <a:rPr lang="tr-TR" sz="2000" dirty="0" smtClean="0"/>
              <a:t>      i := i + 1</a:t>
            </a:r>
            <a:endParaRPr lang="tr-TR" sz="2000" dirty="0"/>
          </a:p>
          <a:p>
            <a:pPr marL="514350" indent="-514350" algn="l">
              <a:spcAft>
                <a:spcPts val="0"/>
              </a:spcAft>
              <a:buSzPct val="110000"/>
              <a:buFont typeface="+mj-lt"/>
              <a:buAutoNum type="arabicPeriod"/>
              <a:tabLst>
                <a:tab pos="3657600" algn="l"/>
              </a:tabLst>
            </a:pPr>
            <a:r>
              <a:rPr lang="tr-TR" sz="20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tr-TR" sz="2000" dirty="0" smtClean="0">
                <a:solidFill>
                  <a:schemeClr val="accent1">
                    <a:lumMod val="50000"/>
                  </a:schemeClr>
                </a:solidFill>
              </a:rPr>
              <a:t>if</a:t>
            </a:r>
            <a:r>
              <a:rPr lang="tr-TR" sz="2000" dirty="0" smtClean="0"/>
              <a:t> i ≤ n </a:t>
            </a:r>
            <a:r>
              <a:rPr lang="tr-TR" sz="2000" dirty="0" smtClean="0">
                <a:solidFill>
                  <a:schemeClr val="accent1">
                    <a:lumMod val="50000"/>
                  </a:schemeClr>
                </a:solidFill>
              </a:rPr>
              <a:t>then</a:t>
            </a:r>
            <a:r>
              <a:rPr lang="tr-TR" sz="2000" dirty="0" smtClean="0"/>
              <a:t> location := i</a:t>
            </a:r>
          </a:p>
          <a:p>
            <a:pPr marL="514350" indent="-514350" algn="l">
              <a:spcAft>
                <a:spcPts val="0"/>
              </a:spcAft>
              <a:buSzPct val="110000"/>
              <a:buFont typeface="+mj-lt"/>
              <a:buAutoNum type="arabicPeriod"/>
              <a:tabLst>
                <a:tab pos="3657600" algn="l"/>
              </a:tabLst>
            </a:pPr>
            <a:r>
              <a:rPr lang="tr-TR" sz="2000" dirty="0"/>
              <a:t> </a:t>
            </a:r>
            <a:r>
              <a:rPr lang="tr-TR" sz="2000" dirty="0" smtClean="0">
                <a:solidFill>
                  <a:schemeClr val="accent1">
                    <a:lumMod val="50000"/>
                  </a:schemeClr>
                </a:solidFill>
              </a:rPr>
              <a:t>else</a:t>
            </a:r>
            <a:r>
              <a:rPr lang="tr-TR" sz="2000" dirty="0" smtClean="0"/>
              <a:t> location:= 0</a:t>
            </a:r>
            <a:endParaRPr lang="tr-TR" sz="2000" dirty="0"/>
          </a:p>
          <a:p>
            <a:pPr marL="514350" indent="-514350" algn="l">
              <a:spcAft>
                <a:spcPts val="0"/>
              </a:spcAft>
              <a:buSzPct val="110000"/>
              <a:buFont typeface="+mj-lt"/>
              <a:buAutoNum type="arabicPeriod"/>
              <a:tabLst>
                <a:tab pos="3657600" algn="l"/>
              </a:tabLst>
            </a:pPr>
            <a:r>
              <a:rPr lang="tr-TR" sz="2000" dirty="0" smtClean="0">
                <a:solidFill>
                  <a:schemeClr val="accent1">
                    <a:lumMod val="50000"/>
                  </a:schemeClr>
                </a:solidFill>
              </a:rPr>
              <a:t>output</a:t>
            </a:r>
            <a:r>
              <a:rPr lang="tr-TR" sz="2000" dirty="0" smtClean="0"/>
              <a:t> </a:t>
            </a:r>
            <a:r>
              <a:rPr lang="tr-TR" sz="2000" dirty="0" smtClean="0">
                <a:solidFill>
                  <a:srgbClr val="FF0000"/>
                </a:solidFill>
              </a:rPr>
              <a:t>location</a:t>
            </a:r>
            <a:endParaRPr lang="en-US" sz="2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Algorithms</a:t>
            </a:r>
            <a:br>
              <a:rPr lang="tr-TR" dirty="0" smtClean="0"/>
            </a:br>
            <a:r>
              <a:rPr lang="tr-TR" dirty="0" smtClean="0"/>
              <a:t>Extra-1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 smtClean="0"/>
              <a:t>The world of computation can be subdivided into three classes: </a:t>
            </a:r>
          </a:p>
          <a:p>
            <a:pPr lvl="0"/>
            <a:r>
              <a:rPr lang="en-US" sz="1800" dirty="0" smtClean="0"/>
              <a:t>Tractable Problems</a:t>
            </a:r>
          </a:p>
          <a:p>
            <a:pPr lvl="1"/>
            <a:r>
              <a:rPr lang="en-US" sz="1800" dirty="0" smtClean="0"/>
              <a:t>Polynomial worst-case complexity  (P Class)</a:t>
            </a:r>
          </a:p>
          <a:p>
            <a:pPr lvl="2"/>
            <a:r>
              <a:rPr lang="en-US" sz="1800" dirty="0" smtClean="0">
                <a:sym typeface="Symbol"/>
              </a:rPr>
              <a:t></a:t>
            </a:r>
            <a:r>
              <a:rPr lang="en-US" sz="1800" dirty="0" smtClean="0"/>
              <a:t>(</a:t>
            </a:r>
            <a:r>
              <a:rPr lang="en-US" sz="1800" dirty="0" err="1" smtClean="0"/>
              <a:t>n</a:t>
            </a:r>
            <a:r>
              <a:rPr lang="en-US" sz="1800" baseline="30000" dirty="0" err="1" smtClean="0"/>
              <a:t>c</a:t>
            </a:r>
            <a:r>
              <a:rPr lang="en-US" sz="1800" dirty="0" smtClean="0"/>
              <a:t>), c ≥ 1 </a:t>
            </a:r>
            <a:r>
              <a:rPr lang="en-US" sz="1800" u="sng" dirty="0" smtClean="0"/>
              <a:t>constant</a:t>
            </a:r>
            <a:r>
              <a:rPr lang="en-US" sz="1800" dirty="0" smtClean="0"/>
              <a:t> [</a:t>
            </a:r>
            <a:r>
              <a:rPr lang="en-US" sz="1800" dirty="0" err="1" smtClean="0"/>
              <a:t>Eg.Bubble</a:t>
            </a:r>
            <a:r>
              <a:rPr lang="en-US" sz="1800" dirty="0" smtClean="0"/>
              <a:t> Sort Algorithm is </a:t>
            </a:r>
            <a:r>
              <a:rPr lang="en-US" sz="1800" dirty="0" smtClean="0">
                <a:sym typeface="Symbol"/>
              </a:rPr>
              <a:t></a:t>
            </a:r>
            <a:r>
              <a:rPr lang="en-US" sz="1800" dirty="0" smtClean="0"/>
              <a:t>(n</a:t>
            </a:r>
            <a:r>
              <a:rPr lang="en-US" sz="1800" baseline="30000" dirty="0" smtClean="0"/>
              <a:t>2</a:t>
            </a:r>
            <a:r>
              <a:rPr lang="en-US" sz="1800" dirty="0" smtClean="0"/>
              <a:t>)]    </a:t>
            </a:r>
          </a:p>
          <a:p>
            <a:pPr lvl="0"/>
            <a:r>
              <a:rPr lang="en-US" sz="1800" dirty="0" smtClean="0"/>
              <a:t>Intractable Problems  (NP Class)</a:t>
            </a:r>
          </a:p>
          <a:p>
            <a:pPr lvl="1"/>
            <a:r>
              <a:rPr lang="en-US" sz="1800" dirty="0" smtClean="0"/>
              <a:t>Exponential worst-case complexity (E Class)</a:t>
            </a:r>
          </a:p>
          <a:p>
            <a:pPr lvl="2"/>
            <a:r>
              <a:rPr lang="en-US" sz="1800" dirty="0" smtClean="0">
                <a:sym typeface="Symbol"/>
              </a:rPr>
              <a:t></a:t>
            </a:r>
            <a:r>
              <a:rPr lang="en-US" sz="1800" dirty="0" smtClean="0"/>
              <a:t>(</a:t>
            </a:r>
            <a:r>
              <a:rPr lang="en-US" sz="1800" dirty="0" err="1" smtClean="0"/>
              <a:t>c</a:t>
            </a:r>
            <a:r>
              <a:rPr lang="en-US" sz="1800" baseline="30000" dirty="0" err="1" smtClean="0"/>
              <a:t>n</a:t>
            </a:r>
            <a:r>
              <a:rPr lang="en-US" sz="1800" dirty="0" smtClean="0"/>
              <a:t>), c ≥ 1 </a:t>
            </a:r>
            <a:r>
              <a:rPr lang="en-US" sz="1800" u="sng" dirty="0" smtClean="0"/>
              <a:t>constant</a:t>
            </a:r>
            <a:r>
              <a:rPr lang="en-US" sz="1800" dirty="0" smtClean="0"/>
              <a:t> [</a:t>
            </a:r>
            <a:r>
              <a:rPr lang="en-US" sz="1800" dirty="0" err="1" smtClean="0"/>
              <a:t>Eg.Satisfiability</a:t>
            </a:r>
            <a:r>
              <a:rPr lang="en-US" sz="1800" dirty="0" smtClean="0"/>
              <a:t> Algorithm is </a:t>
            </a:r>
            <a:r>
              <a:rPr lang="en-US" sz="1800" dirty="0" smtClean="0">
                <a:sym typeface="Symbol"/>
              </a:rPr>
              <a:t></a:t>
            </a:r>
            <a:r>
              <a:rPr lang="en-US" sz="1800" dirty="0" smtClean="0"/>
              <a:t>(2</a:t>
            </a:r>
            <a:r>
              <a:rPr lang="en-US" sz="1800" baseline="30000" dirty="0" smtClean="0"/>
              <a:t>n</a:t>
            </a:r>
            <a:r>
              <a:rPr lang="en-US" sz="1800" dirty="0" smtClean="0"/>
              <a:t>)]</a:t>
            </a:r>
          </a:p>
          <a:p>
            <a:pPr lvl="1"/>
            <a:r>
              <a:rPr lang="en-US" sz="1800" dirty="0" smtClean="0"/>
              <a:t>Factorial worst-case complexity      (F Class)	 </a:t>
            </a:r>
          </a:p>
          <a:p>
            <a:pPr lvl="2"/>
            <a:r>
              <a:rPr lang="en-US" sz="1800" dirty="0" smtClean="0">
                <a:sym typeface="Symbol"/>
              </a:rPr>
              <a:t></a:t>
            </a:r>
            <a:r>
              <a:rPr lang="en-US" sz="1800" dirty="0" smtClean="0"/>
              <a:t>(n!), [</a:t>
            </a:r>
            <a:r>
              <a:rPr lang="en-US" sz="1800" dirty="0" err="1" smtClean="0"/>
              <a:t>Eg.Traveling</a:t>
            </a:r>
            <a:r>
              <a:rPr lang="en-US" sz="1800" dirty="0" smtClean="0"/>
              <a:t> Salesman Algorithm  is </a:t>
            </a:r>
            <a:r>
              <a:rPr lang="en-US" sz="1800" dirty="0" smtClean="0">
                <a:sym typeface="Symbol"/>
              </a:rPr>
              <a:t></a:t>
            </a:r>
            <a:r>
              <a:rPr lang="en-US" sz="1800" dirty="0" smtClean="0"/>
              <a:t>(n!)]</a:t>
            </a:r>
          </a:p>
          <a:p>
            <a:pPr lvl="0"/>
            <a:r>
              <a:rPr lang="en-US" sz="1800" dirty="0" smtClean="0"/>
              <a:t>Unsolvable Problems</a:t>
            </a:r>
          </a:p>
          <a:p>
            <a:pPr lvl="1"/>
            <a:r>
              <a:rPr lang="en-US" sz="1800" dirty="0" smtClean="0"/>
              <a:t>No algorithms exists for solving them</a:t>
            </a:r>
          </a:p>
          <a:p>
            <a:pPr lvl="2"/>
            <a:r>
              <a:rPr lang="en-US" sz="1800" dirty="0" smtClean="0"/>
              <a:t>Halting Problem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Algorithms</a:t>
            </a:r>
            <a:br>
              <a:rPr lang="tr-TR" dirty="0" smtClean="0"/>
            </a:br>
            <a:r>
              <a:rPr lang="tr-TR" dirty="0" smtClean="0"/>
              <a:t>Extra-2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2400" u="sng" dirty="0" smtClean="0">
                <a:solidFill>
                  <a:srgbClr val="3366FF"/>
                </a:solidFill>
              </a:rPr>
              <a:t>NP (Nondeterministic Polinomial) Class:</a:t>
            </a:r>
            <a:r>
              <a:rPr lang="tr-TR" sz="2400" dirty="0" smtClean="0"/>
              <a:t> </a:t>
            </a:r>
            <a:r>
              <a:rPr lang="en-US" sz="2400" dirty="0" smtClean="0"/>
              <a:t>Any given solution to </a:t>
            </a:r>
            <a:r>
              <a:rPr lang="en-US" sz="2400" i="1" dirty="0" smtClean="0"/>
              <a:t>L</a:t>
            </a:r>
            <a:r>
              <a:rPr lang="en-US" sz="2400" dirty="0" smtClean="0"/>
              <a:t> can be </a:t>
            </a:r>
            <a:r>
              <a:rPr lang="en-US" sz="2400" i="1" dirty="0" smtClean="0"/>
              <a:t>verified</a:t>
            </a:r>
            <a:r>
              <a:rPr lang="en-US" sz="2400" dirty="0" smtClean="0"/>
              <a:t> quickly (in </a:t>
            </a:r>
            <a:r>
              <a:rPr lang="en-US" sz="2400" u="sng" dirty="0" smtClean="0">
                <a:hlinkClick r:id="rId2" tooltip="Polynomial time"/>
              </a:rPr>
              <a:t>polynomial time</a:t>
            </a:r>
            <a:r>
              <a:rPr lang="en-US" sz="2400" dirty="0" smtClean="0"/>
              <a:t>).</a:t>
            </a:r>
            <a:endParaRPr lang="tr-TR" sz="2400" dirty="0" smtClean="0"/>
          </a:p>
          <a:p>
            <a:pPr>
              <a:buNone/>
            </a:pPr>
            <a:endParaRPr lang="tr-TR" sz="2400" dirty="0" smtClean="0"/>
          </a:p>
          <a:p>
            <a:r>
              <a:rPr lang="en-US" sz="2400" dirty="0" smtClean="0"/>
              <a:t>There is a very large and important class of problems that </a:t>
            </a:r>
          </a:p>
          <a:p>
            <a:pPr lvl="1"/>
            <a:r>
              <a:rPr lang="en-US" sz="2000" dirty="0" smtClean="0"/>
              <a:t>we know how to solve exponentially or </a:t>
            </a:r>
            <a:r>
              <a:rPr lang="en-US" sz="2000" dirty="0" err="1" smtClean="0"/>
              <a:t>factorially</a:t>
            </a:r>
            <a:r>
              <a:rPr lang="en-US" sz="2000" dirty="0" smtClean="0"/>
              <a:t>, </a:t>
            </a:r>
          </a:p>
          <a:p>
            <a:pPr lvl="1"/>
            <a:r>
              <a:rPr lang="en-US" sz="2000" dirty="0" smtClean="0"/>
              <a:t>we don't know how to solve </a:t>
            </a:r>
            <a:r>
              <a:rPr lang="en-US" sz="2000" dirty="0" err="1" smtClean="0"/>
              <a:t>polynomially</a:t>
            </a:r>
            <a:r>
              <a:rPr lang="en-US" sz="2000" dirty="0" smtClean="0"/>
              <a:t>, and </a:t>
            </a:r>
          </a:p>
          <a:p>
            <a:pPr lvl="1"/>
            <a:r>
              <a:rPr lang="en-US" sz="2000" dirty="0" smtClean="0"/>
              <a:t>we don't know if they can be solved </a:t>
            </a:r>
            <a:r>
              <a:rPr lang="en-US" sz="2000" dirty="0" err="1" smtClean="0"/>
              <a:t>polynomially</a:t>
            </a:r>
            <a:r>
              <a:rPr lang="en-US" sz="2000" dirty="0" smtClean="0"/>
              <a:t> at all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Algorithms</a:t>
            </a:r>
            <a:br>
              <a:rPr lang="tr-TR" dirty="0" smtClean="0"/>
            </a:br>
            <a:r>
              <a:rPr lang="tr-TR" dirty="0" smtClean="0"/>
              <a:t>Extra-3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u="sng" dirty="0" smtClean="0">
                <a:solidFill>
                  <a:srgbClr val="0066FF"/>
                </a:solidFill>
              </a:rPr>
              <a:t>Definition:</a:t>
            </a:r>
            <a:r>
              <a:rPr lang="en-US" sz="2400" dirty="0" smtClean="0"/>
              <a:t> A transform (that transforms a problem P to a problem R) is an algorithm T such that: </a:t>
            </a:r>
          </a:p>
          <a:p>
            <a:pPr lvl="1"/>
            <a:r>
              <a:rPr lang="en-US" sz="2000" dirty="0" smtClean="0"/>
              <a:t>The algorithm T takes polynomial time </a:t>
            </a:r>
          </a:p>
          <a:p>
            <a:pPr lvl="1"/>
            <a:r>
              <a:rPr lang="en-US" sz="2000" dirty="0" smtClean="0"/>
              <a:t>The input of T is I</a:t>
            </a:r>
            <a:r>
              <a:rPr lang="en-US" sz="2000" baseline="-25000" dirty="0" smtClean="0"/>
              <a:t>P</a:t>
            </a:r>
            <a:r>
              <a:rPr lang="en-US" sz="2000" dirty="0" smtClean="0"/>
              <a:t>, and the output of T is I</a:t>
            </a:r>
            <a:r>
              <a:rPr lang="en-US" sz="2000" baseline="-25000" dirty="0" smtClean="0"/>
              <a:t>R</a:t>
            </a:r>
            <a:r>
              <a:rPr lang="en-US" sz="2000" dirty="0" smtClean="0"/>
              <a:t> </a:t>
            </a:r>
          </a:p>
          <a:p>
            <a:pPr lvl="1"/>
            <a:r>
              <a:rPr lang="en-US" sz="2000" dirty="0" smtClean="0"/>
              <a:t>Answer(Q</a:t>
            </a:r>
            <a:r>
              <a:rPr lang="en-US" sz="2000" baseline="-25000" dirty="0" smtClean="0"/>
              <a:t>P</a:t>
            </a:r>
            <a:r>
              <a:rPr lang="en-US" sz="2000" dirty="0" smtClean="0"/>
              <a:t>,I</a:t>
            </a:r>
            <a:r>
              <a:rPr lang="en-US" sz="2000" baseline="-25000" dirty="0" smtClean="0"/>
              <a:t>P</a:t>
            </a:r>
            <a:r>
              <a:rPr lang="en-US" sz="2000" dirty="0" smtClean="0"/>
              <a:t>)=Answer(Q</a:t>
            </a:r>
            <a:r>
              <a:rPr lang="en-US" sz="2000" baseline="-25000" dirty="0" smtClean="0"/>
              <a:t>R</a:t>
            </a:r>
            <a:r>
              <a:rPr lang="en-US" sz="2000" dirty="0" smtClean="0"/>
              <a:t>,I</a:t>
            </a:r>
            <a:r>
              <a:rPr lang="en-US" sz="2000" baseline="-25000" dirty="0" smtClean="0"/>
              <a:t>R</a:t>
            </a:r>
            <a:r>
              <a:rPr lang="en-US" sz="2000" dirty="0" smtClean="0"/>
              <a:t>) </a:t>
            </a:r>
          </a:p>
          <a:p>
            <a:r>
              <a:rPr lang="en-US" sz="2400" u="sng" dirty="0" smtClean="0">
                <a:solidFill>
                  <a:srgbClr val="0066FF"/>
                </a:solidFill>
              </a:rPr>
              <a:t>Definition:</a:t>
            </a:r>
            <a:r>
              <a:rPr lang="en-US" sz="2400" dirty="0" smtClean="0"/>
              <a:t> We say that problem </a:t>
            </a:r>
            <a:r>
              <a:rPr lang="en-US" sz="2400" dirty="0" err="1" smtClean="0"/>
              <a:t>problem</a:t>
            </a:r>
            <a:r>
              <a:rPr lang="en-US" sz="2400" dirty="0" smtClean="0"/>
              <a:t> P reduces to problem R if there exists a transform from P to R.</a:t>
            </a:r>
            <a:endParaRPr lang="tr-TR" sz="2400" dirty="0" smtClean="0"/>
          </a:p>
          <a:p>
            <a:endParaRPr lang="tr-TR" sz="2400" dirty="0" smtClean="0"/>
          </a:p>
          <a:p>
            <a:r>
              <a:rPr lang="en-US" sz="2400" u="sng" dirty="0" smtClean="0">
                <a:solidFill>
                  <a:srgbClr val="3366FF"/>
                </a:solidFill>
              </a:rPr>
              <a:t>NP-complete Class:</a:t>
            </a:r>
            <a:r>
              <a:rPr lang="tr-TR" sz="2400" dirty="0" smtClean="0"/>
              <a:t> </a:t>
            </a:r>
            <a:r>
              <a:rPr lang="en-US" sz="2400" dirty="0" smtClean="0">
                <a:sym typeface="Symbol"/>
              </a:rPr>
              <a:t></a:t>
            </a:r>
            <a:r>
              <a:rPr lang="tr-TR" sz="2400" dirty="0" smtClean="0">
                <a:sym typeface="Symbol"/>
              </a:rPr>
              <a:t>P  NP class reduces to NP-complete problem R.</a:t>
            </a:r>
            <a:endParaRPr lang="en-US" sz="2400" dirty="0" smtClean="0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Part-2</a:t>
            </a:r>
            <a:br>
              <a:rPr lang="tr-TR" dirty="0" smtClean="0"/>
            </a:br>
            <a:r>
              <a:rPr lang="tr-TR" dirty="0" smtClean="0"/>
              <a:t>Number Theory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Branch of Math dealing with integers and their properties</a:t>
            </a:r>
          </a:p>
          <a:p>
            <a:r>
              <a:rPr lang="en-US" dirty="0" smtClean="0"/>
              <a:t>Before the dawn of computers, many viewed number theory as last bastion of </a:t>
            </a:r>
            <a:r>
              <a:rPr lang="en-US" dirty="0" smtClean="0">
                <a:latin typeface="Times New Roman" pitchFamily="18" charset="0"/>
              </a:rPr>
              <a:t>“</a:t>
            </a:r>
            <a:r>
              <a:rPr lang="en-US" dirty="0" smtClean="0"/>
              <a:t>pure math</a:t>
            </a:r>
            <a:r>
              <a:rPr lang="en-US" dirty="0" smtClean="0">
                <a:latin typeface="Times New Roman" pitchFamily="18" charset="0"/>
              </a:rPr>
              <a:t>”</a:t>
            </a:r>
            <a:r>
              <a:rPr lang="en-US" dirty="0" smtClean="0"/>
              <a:t> which could not be useful</a:t>
            </a:r>
          </a:p>
          <a:p>
            <a:r>
              <a:rPr lang="en-US" dirty="0" smtClean="0"/>
              <a:t>No longer the case.   Number theory is crucial for encryption algorithms.  Of utmost importance to everyone from Bill Gates, to the CIA, to Osama Bin Laden.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>
                <a:cs typeface="Times New Roman" pitchFamily="18" charset="0"/>
              </a:rPr>
              <a:t>L9</a:t>
            </a:r>
          </a:p>
        </p:txBody>
      </p:sp>
      <p:sp>
        <p:nvSpPr>
          <p:cNvPr id="1843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E808135-8704-49D7-A160-567213250F99}" type="slidenum">
              <a:rPr lang="en-US">
                <a:cs typeface="Times New Roman" pitchFamily="18" charset="0"/>
              </a:rPr>
              <a:pPr/>
              <a:t>54</a:t>
            </a:fld>
            <a:endParaRPr lang="en-US">
              <a:cs typeface="Times New Roman" pitchFamily="18" charset="0"/>
            </a:endParaRPr>
          </a:p>
        </p:txBody>
      </p:sp>
      <p:sp>
        <p:nvSpPr>
          <p:cNvPr id="1843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dirty="0" smtClean="0"/>
              <a:t>Divisors</a:t>
            </a:r>
          </a:p>
        </p:txBody>
      </p:sp>
      <p:sp>
        <p:nvSpPr>
          <p:cNvPr id="1843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4114800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dirty="0" smtClean="0"/>
              <a:t>DEF:  Let </a:t>
            </a:r>
            <a:r>
              <a:rPr lang="en-US" sz="2800" i="1" dirty="0" smtClean="0"/>
              <a:t>a</a:t>
            </a:r>
            <a:r>
              <a:rPr lang="en-US" sz="2800" dirty="0" smtClean="0"/>
              <a:t>, </a:t>
            </a:r>
            <a:r>
              <a:rPr lang="en-US" sz="2800" i="1" dirty="0" smtClean="0"/>
              <a:t>b </a:t>
            </a:r>
            <a:r>
              <a:rPr lang="en-US" sz="2800" dirty="0" smtClean="0"/>
              <a:t>and </a:t>
            </a:r>
            <a:r>
              <a:rPr lang="en-US" sz="2800" i="1" dirty="0" smtClean="0"/>
              <a:t>c </a:t>
            </a:r>
            <a:r>
              <a:rPr lang="en-US" sz="2800" dirty="0" smtClean="0"/>
              <a:t>be integers such that</a:t>
            </a: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i="1" dirty="0" smtClean="0"/>
              <a:t> a </a:t>
            </a:r>
            <a:r>
              <a:rPr lang="en-US" sz="2800" dirty="0" smtClean="0"/>
              <a:t>= </a:t>
            </a:r>
            <a:r>
              <a:rPr lang="en-US" sz="2800" i="1" dirty="0" smtClean="0"/>
              <a:t>b </a:t>
            </a:r>
            <a:r>
              <a:rPr lang="en-US" sz="2800" i="1" dirty="0" smtClean="0">
                <a:latin typeface="Times New Roman" pitchFamily="18" charset="0"/>
              </a:rPr>
              <a:t>·</a:t>
            </a:r>
            <a:r>
              <a:rPr lang="en-US" sz="2800" i="1" dirty="0" smtClean="0"/>
              <a:t>c </a:t>
            </a:r>
            <a:r>
              <a:rPr lang="en-US" sz="2800" dirty="0" smtClean="0"/>
              <a:t>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dirty="0" smtClean="0"/>
              <a:t>Then </a:t>
            </a:r>
            <a:r>
              <a:rPr lang="en-US" sz="2800" i="1" dirty="0" smtClean="0"/>
              <a:t>b </a:t>
            </a:r>
            <a:r>
              <a:rPr lang="en-US" sz="2800" dirty="0" smtClean="0"/>
              <a:t>and </a:t>
            </a:r>
            <a:r>
              <a:rPr lang="en-US" sz="2800" i="1" dirty="0" smtClean="0"/>
              <a:t>c  </a:t>
            </a:r>
            <a:r>
              <a:rPr lang="en-US" sz="2800" dirty="0" smtClean="0"/>
              <a:t>are said to </a:t>
            </a:r>
            <a:r>
              <a:rPr lang="en-US" sz="2800" b="1" i="1" dirty="0" smtClean="0"/>
              <a:t>divide </a:t>
            </a:r>
            <a:r>
              <a:rPr lang="en-US" sz="2800" dirty="0" smtClean="0"/>
              <a:t>(or are </a:t>
            </a:r>
            <a:r>
              <a:rPr lang="en-US" sz="2800" b="1" i="1" dirty="0" smtClean="0"/>
              <a:t>factors</a:t>
            </a:r>
            <a:r>
              <a:rPr lang="en-US" sz="2800" dirty="0" smtClean="0"/>
              <a:t>) of </a:t>
            </a:r>
            <a:r>
              <a:rPr lang="en-US" sz="2800" i="1" dirty="0" smtClean="0"/>
              <a:t>a, </a:t>
            </a:r>
            <a:r>
              <a:rPr lang="en-US" sz="2800" dirty="0" smtClean="0"/>
              <a:t>while </a:t>
            </a:r>
            <a:r>
              <a:rPr lang="en-US" sz="2800" i="1" dirty="0" smtClean="0"/>
              <a:t>a </a:t>
            </a:r>
            <a:r>
              <a:rPr lang="en-US" sz="2800" dirty="0" smtClean="0"/>
              <a:t>is said to be a </a:t>
            </a:r>
            <a:r>
              <a:rPr lang="en-US" sz="2800" b="1" i="1" dirty="0" smtClean="0"/>
              <a:t>multiple </a:t>
            </a:r>
            <a:r>
              <a:rPr lang="en-US" sz="2800" dirty="0" smtClean="0"/>
              <a:t>of </a:t>
            </a:r>
            <a:r>
              <a:rPr lang="en-US" sz="2800" i="1" dirty="0" smtClean="0"/>
              <a:t>b </a:t>
            </a:r>
            <a:r>
              <a:rPr lang="en-US" sz="2800" dirty="0" smtClean="0"/>
              <a:t>(as well as of </a:t>
            </a:r>
            <a:r>
              <a:rPr lang="en-US" sz="2800" i="1" dirty="0" smtClean="0"/>
              <a:t>c</a:t>
            </a:r>
            <a:r>
              <a:rPr lang="en-US" sz="2800" dirty="0" smtClean="0"/>
              <a:t>).  The pipe symbol </a:t>
            </a:r>
            <a:r>
              <a:rPr lang="en-US" sz="2800" dirty="0" smtClean="0">
                <a:latin typeface="Times New Roman" pitchFamily="18" charset="0"/>
              </a:rPr>
              <a:t>“</a:t>
            </a:r>
            <a:r>
              <a:rPr lang="en-US" sz="2800" dirty="0" smtClean="0"/>
              <a:t>|</a:t>
            </a:r>
            <a:r>
              <a:rPr lang="en-US" sz="2800" dirty="0" smtClean="0">
                <a:latin typeface="Times New Roman" pitchFamily="18" charset="0"/>
              </a:rPr>
              <a:t>”</a:t>
            </a:r>
            <a:r>
              <a:rPr lang="en-US" sz="2800" dirty="0" smtClean="0"/>
              <a:t> denotes </a:t>
            </a:r>
            <a:r>
              <a:rPr lang="en-US" sz="2800" dirty="0" smtClean="0">
                <a:latin typeface="Times New Roman" pitchFamily="18" charset="0"/>
              </a:rPr>
              <a:t>“</a:t>
            </a:r>
            <a:r>
              <a:rPr lang="en-US" sz="2800" dirty="0" smtClean="0"/>
              <a:t>divides</a:t>
            </a:r>
            <a:r>
              <a:rPr lang="en-US" sz="2800" dirty="0" smtClean="0">
                <a:latin typeface="Times New Roman" pitchFamily="18" charset="0"/>
              </a:rPr>
              <a:t>”</a:t>
            </a:r>
            <a:r>
              <a:rPr lang="en-US" sz="2800" dirty="0" smtClean="0"/>
              <a:t> so the situation is summarized by:</a:t>
            </a: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i="1" dirty="0" smtClean="0"/>
              <a:t>b </a:t>
            </a:r>
            <a:r>
              <a:rPr lang="en-US" sz="2800" dirty="0" smtClean="0"/>
              <a:t>| </a:t>
            </a:r>
            <a:r>
              <a:rPr lang="en-US" sz="2800" i="1" dirty="0" smtClean="0"/>
              <a:t>a  </a:t>
            </a:r>
            <a:r>
              <a:rPr lang="en-US" sz="3600" dirty="0" smtClean="0">
                <a:sym typeface="Symbol" pitchFamily="18" charset="2"/>
              </a:rPr>
              <a:t> </a:t>
            </a:r>
            <a:r>
              <a:rPr lang="en-US" sz="2800" i="1" dirty="0" smtClean="0"/>
              <a:t>c </a:t>
            </a:r>
            <a:r>
              <a:rPr lang="en-US" sz="2800" dirty="0" smtClean="0"/>
              <a:t>| </a:t>
            </a:r>
            <a:r>
              <a:rPr lang="en-US" sz="2800" i="1" dirty="0" smtClean="0"/>
              <a:t>a </a:t>
            </a:r>
            <a:r>
              <a:rPr lang="en-US" sz="2800" dirty="0" smtClean="0"/>
              <a:t>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dirty="0" smtClean="0"/>
              <a:t>NOTE:  Students find notation confusing, and think of </a:t>
            </a:r>
            <a:r>
              <a:rPr lang="en-US" sz="2800" dirty="0" smtClean="0">
                <a:latin typeface="Times New Roman" pitchFamily="18" charset="0"/>
              </a:rPr>
              <a:t>“</a:t>
            </a:r>
            <a:r>
              <a:rPr lang="en-US" sz="2800" dirty="0" smtClean="0"/>
              <a:t>|</a:t>
            </a:r>
            <a:r>
              <a:rPr lang="en-US" sz="2800" dirty="0" smtClean="0">
                <a:latin typeface="Times New Roman" pitchFamily="18" charset="0"/>
              </a:rPr>
              <a:t>”</a:t>
            </a:r>
            <a:r>
              <a:rPr lang="en-US" sz="2800" dirty="0" smtClean="0"/>
              <a:t> in the reverse fashion, perhaps confuse pipe with forward slash </a:t>
            </a:r>
            <a:r>
              <a:rPr lang="en-US" sz="2800" dirty="0" smtClean="0">
                <a:latin typeface="Times New Roman" pitchFamily="18" charset="0"/>
              </a:rPr>
              <a:t>“</a:t>
            </a:r>
            <a:r>
              <a:rPr lang="en-US" sz="2800" dirty="0" smtClean="0"/>
              <a:t>/</a:t>
            </a:r>
            <a:r>
              <a:rPr lang="en-US" sz="2800" dirty="0" smtClean="0">
                <a:latin typeface="Times New Roman" pitchFamily="18" charset="0"/>
              </a:rPr>
              <a:t>”</a:t>
            </a:r>
            <a:endParaRPr lang="en-US" sz="2800" dirty="0" smtClean="0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>
                <a:cs typeface="Times New Roman" pitchFamily="18" charset="0"/>
              </a:rPr>
              <a:t>L9</a:t>
            </a:r>
          </a:p>
        </p:txBody>
      </p:sp>
      <p:sp>
        <p:nvSpPr>
          <p:cNvPr id="1945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1875857-F181-492E-874C-7C688018690A}" type="slidenum">
              <a:rPr lang="en-US">
                <a:cs typeface="Times New Roman" pitchFamily="18" charset="0"/>
              </a:rPr>
              <a:pPr/>
              <a:t>55</a:t>
            </a:fld>
            <a:endParaRPr lang="en-US">
              <a:cs typeface="Times New Roman" pitchFamily="18" charset="0"/>
            </a:endParaRPr>
          </a:p>
        </p:txBody>
      </p:sp>
      <p:sp>
        <p:nvSpPr>
          <p:cNvPr id="1946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mtClean="0"/>
              <a:t>Divisors.</a:t>
            </a:r>
            <a:br>
              <a:rPr lang="en-US" smtClean="0"/>
            </a:br>
            <a:r>
              <a:rPr lang="en-US" smtClean="0"/>
              <a:t>Examples</a:t>
            </a:r>
          </a:p>
        </p:txBody>
      </p:sp>
      <p:sp>
        <p:nvSpPr>
          <p:cNvPr id="1946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 typeface="Wingdings" pitchFamily="2" charset="2"/>
              <a:buNone/>
            </a:pPr>
            <a:r>
              <a:rPr lang="en-US" smtClean="0"/>
              <a:t>Q:  Which of the following is true?</a:t>
            </a:r>
          </a:p>
          <a:p>
            <a:pPr marL="609600" indent="-609600" eaLnBrk="1" hangingPunct="1">
              <a:buFont typeface="Wingdings" pitchFamily="2" charset="2"/>
              <a:buAutoNum type="arabicPeriod"/>
            </a:pPr>
            <a:r>
              <a:rPr lang="en-US" smtClean="0"/>
              <a:t>77 | 7</a:t>
            </a:r>
          </a:p>
          <a:p>
            <a:pPr marL="609600" indent="-609600" eaLnBrk="1" hangingPunct="1">
              <a:buFont typeface="Wingdings" pitchFamily="2" charset="2"/>
              <a:buAutoNum type="arabicPeriod"/>
            </a:pPr>
            <a:r>
              <a:rPr lang="en-US" smtClean="0"/>
              <a:t>7 | 77</a:t>
            </a:r>
          </a:p>
          <a:p>
            <a:pPr marL="609600" indent="-609600" eaLnBrk="1" hangingPunct="1">
              <a:buFont typeface="Wingdings" pitchFamily="2" charset="2"/>
              <a:buAutoNum type="arabicPeriod"/>
            </a:pPr>
            <a:r>
              <a:rPr lang="en-US" smtClean="0"/>
              <a:t>24 | 24</a:t>
            </a:r>
          </a:p>
          <a:p>
            <a:pPr marL="609600" indent="-609600" eaLnBrk="1" hangingPunct="1">
              <a:buFont typeface="Wingdings" pitchFamily="2" charset="2"/>
              <a:buAutoNum type="arabicPeriod"/>
            </a:pPr>
            <a:r>
              <a:rPr lang="en-US" smtClean="0"/>
              <a:t>0 | 24</a:t>
            </a:r>
          </a:p>
          <a:p>
            <a:pPr marL="609600" indent="-609600" eaLnBrk="1" hangingPunct="1">
              <a:buFont typeface="Wingdings" pitchFamily="2" charset="2"/>
              <a:buAutoNum type="arabicPeriod"/>
            </a:pPr>
            <a:r>
              <a:rPr lang="en-US" smtClean="0"/>
              <a:t>24 | 0</a:t>
            </a: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>
                <a:cs typeface="Times New Roman" pitchFamily="18" charset="0"/>
              </a:rPr>
              <a:t>L9</a:t>
            </a:r>
          </a:p>
        </p:txBody>
      </p:sp>
      <p:sp>
        <p:nvSpPr>
          <p:cNvPr id="2048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C7285EB-24FF-4B16-A0A5-E200DCB9FC34}" type="slidenum">
              <a:rPr lang="en-US">
                <a:cs typeface="Times New Roman" pitchFamily="18" charset="0"/>
              </a:rPr>
              <a:pPr/>
              <a:t>56</a:t>
            </a:fld>
            <a:endParaRPr lang="en-US">
              <a:cs typeface="Times New Roman" pitchFamily="18" charset="0"/>
            </a:endParaRPr>
          </a:p>
        </p:txBody>
      </p:sp>
      <p:sp>
        <p:nvSpPr>
          <p:cNvPr id="2048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mtClean="0"/>
              <a:t>Divisors.</a:t>
            </a:r>
            <a:br>
              <a:rPr lang="en-US" smtClean="0"/>
            </a:br>
            <a:r>
              <a:rPr lang="en-US" smtClean="0"/>
              <a:t>Examples</a:t>
            </a:r>
          </a:p>
        </p:txBody>
      </p:sp>
      <p:sp>
        <p:nvSpPr>
          <p:cNvPr id="2048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mtClean="0"/>
              <a:t>A:  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mtClean="0"/>
              <a:t>77 | 7:  false bigger number can</a:t>
            </a:r>
            <a:r>
              <a:rPr lang="en-US" smtClean="0">
                <a:latin typeface="Times New Roman" pitchFamily="18" charset="0"/>
              </a:rPr>
              <a:t>’</a:t>
            </a:r>
            <a:r>
              <a:rPr lang="en-US" smtClean="0"/>
              <a:t>t divide smaller positive number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mtClean="0"/>
              <a:t>7 | 77:  true because 77 = 7 </a:t>
            </a:r>
            <a:r>
              <a:rPr lang="en-US" i="1" smtClean="0">
                <a:latin typeface="Times New Roman" pitchFamily="18" charset="0"/>
              </a:rPr>
              <a:t>·</a:t>
            </a:r>
            <a:r>
              <a:rPr lang="en-US" i="1" smtClean="0"/>
              <a:t> </a:t>
            </a:r>
            <a:r>
              <a:rPr lang="en-US" smtClean="0"/>
              <a:t>11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mtClean="0"/>
              <a:t>24 | 24: true because 24 = 24 </a:t>
            </a:r>
            <a:r>
              <a:rPr lang="en-US" i="1" smtClean="0">
                <a:latin typeface="Times New Roman" pitchFamily="18" charset="0"/>
              </a:rPr>
              <a:t>·</a:t>
            </a:r>
            <a:r>
              <a:rPr lang="en-US" i="1" smtClean="0"/>
              <a:t> </a:t>
            </a:r>
            <a:r>
              <a:rPr lang="en-US" smtClean="0"/>
              <a:t>1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mtClean="0"/>
              <a:t>0 | 24: false, only 0 is divisible by 0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mtClean="0"/>
              <a:t>24 | 0: true, 0 is divisible by every number (0 = 24 </a:t>
            </a:r>
            <a:r>
              <a:rPr lang="en-US" i="1" smtClean="0">
                <a:latin typeface="Times New Roman" pitchFamily="18" charset="0"/>
              </a:rPr>
              <a:t>·</a:t>
            </a:r>
            <a:r>
              <a:rPr lang="en-US" i="1" smtClean="0"/>
              <a:t> </a:t>
            </a:r>
            <a:r>
              <a:rPr lang="en-US" smtClean="0"/>
              <a:t>0)</a:t>
            </a: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>
                <a:cs typeface="Times New Roman" pitchFamily="18" charset="0"/>
              </a:rPr>
              <a:t>L9</a:t>
            </a:r>
          </a:p>
        </p:txBody>
      </p:sp>
      <p:sp>
        <p:nvSpPr>
          <p:cNvPr id="2150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FD4A2A3-4F24-441E-A8D8-AB4D11CCE84A}" type="slidenum">
              <a:rPr lang="en-US">
                <a:cs typeface="Times New Roman" pitchFamily="18" charset="0"/>
              </a:rPr>
              <a:pPr/>
              <a:t>57</a:t>
            </a:fld>
            <a:endParaRPr lang="en-US">
              <a:cs typeface="Times New Roman" pitchFamily="18" charset="0"/>
            </a:endParaRPr>
          </a:p>
        </p:txBody>
      </p:sp>
      <p:sp>
        <p:nvSpPr>
          <p:cNvPr id="2150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mtClean="0"/>
              <a:t>Formula for Number of Multiples up to given </a:t>
            </a:r>
            <a:r>
              <a:rPr lang="en-US" i="1" smtClean="0"/>
              <a:t>n</a:t>
            </a:r>
          </a:p>
        </p:txBody>
      </p:sp>
      <p:sp>
        <p:nvSpPr>
          <p:cNvPr id="2150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mtClean="0"/>
              <a:t>Q:  How many positive multiples of 15 are less than 100?</a:t>
            </a: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>
                <a:cs typeface="Times New Roman" pitchFamily="18" charset="0"/>
              </a:rPr>
              <a:t>L9</a:t>
            </a:r>
          </a:p>
        </p:txBody>
      </p:sp>
      <p:sp>
        <p:nvSpPr>
          <p:cNvPr id="2253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3B02AC9-189F-4BC7-AC2D-259581E2988F}" type="slidenum">
              <a:rPr lang="en-US">
                <a:cs typeface="Times New Roman" pitchFamily="18" charset="0"/>
              </a:rPr>
              <a:pPr/>
              <a:t>58</a:t>
            </a:fld>
            <a:endParaRPr lang="en-US">
              <a:cs typeface="Times New Roman" pitchFamily="18" charset="0"/>
            </a:endParaRPr>
          </a:p>
        </p:txBody>
      </p:sp>
      <p:sp>
        <p:nvSpPr>
          <p:cNvPr id="2253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mtClean="0"/>
              <a:t>Formula for Number of Multiples up to given </a:t>
            </a:r>
            <a:r>
              <a:rPr lang="en-US" i="1" smtClean="0"/>
              <a:t>n</a:t>
            </a:r>
          </a:p>
        </p:txBody>
      </p:sp>
      <p:sp>
        <p:nvSpPr>
          <p:cNvPr id="2253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mtClean="0"/>
              <a:t>A:  Just list them: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15, 30, 45, 60, 75, 80, 95.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Therefore the answer is 6.</a:t>
            </a:r>
          </a:p>
          <a:p>
            <a:pPr eaLnBrk="1" hangingPunct="1">
              <a:buFont typeface="Wingdings" pitchFamily="2" charset="2"/>
              <a:buNone/>
            </a:pPr>
            <a:endParaRPr lang="en-US" smtClean="0"/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Q:  How many positive multiples of 15 are less than 1,000,000?</a:t>
            </a:r>
          </a:p>
          <a:p>
            <a:pPr eaLnBrk="1" hangingPunct="1">
              <a:buFont typeface="Wingdings" pitchFamily="2" charset="2"/>
              <a:buNone/>
            </a:pPr>
            <a:endParaRPr lang="en-US" smtClean="0"/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>
                <a:cs typeface="Times New Roman" pitchFamily="18" charset="0"/>
              </a:rPr>
              <a:t>L9</a:t>
            </a:r>
          </a:p>
        </p:txBody>
      </p:sp>
      <p:sp>
        <p:nvSpPr>
          <p:cNvPr id="2355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BE2D88A-1856-40BC-BD3B-0A177C95CB63}" type="slidenum">
              <a:rPr lang="en-US">
                <a:cs typeface="Times New Roman" pitchFamily="18" charset="0"/>
              </a:rPr>
              <a:pPr/>
              <a:t>59</a:t>
            </a:fld>
            <a:endParaRPr lang="en-US">
              <a:cs typeface="Times New Roman" pitchFamily="18" charset="0"/>
            </a:endParaRPr>
          </a:p>
        </p:txBody>
      </p:sp>
      <p:sp>
        <p:nvSpPr>
          <p:cNvPr id="2355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mtClean="0"/>
              <a:t>Formula for Number of Multiples up to Given </a:t>
            </a:r>
            <a:r>
              <a:rPr lang="en-US" i="1" smtClean="0"/>
              <a:t>n</a:t>
            </a:r>
          </a:p>
        </p:txBody>
      </p:sp>
      <p:sp>
        <p:nvSpPr>
          <p:cNvPr id="2355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4114800"/>
          </a:xfrm>
        </p:spPr>
        <p:txBody>
          <a:bodyPr>
            <a:normAutofit fontScale="92500"/>
          </a:bodyPr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dirty="0" smtClean="0"/>
              <a:t>A:  Listing is too much of a hassle.  Since 1 out of 15 numbers is a multiple of 15, if 1,000,000 were </a:t>
            </a:r>
            <a:r>
              <a:rPr lang="en-US" sz="2800" dirty="0" err="1" smtClean="0"/>
              <a:t>were</a:t>
            </a:r>
            <a:r>
              <a:rPr lang="en-US" sz="2800" dirty="0" smtClean="0"/>
              <a:t> divisible by 15, answer would be exactly 1,000,000/15.  However, since 1,000,000 isn</a:t>
            </a:r>
            <a:r>
              <a:rPr lang="en-US" sz="2800" dirty="0" smtClean="0">
                <a:latin typeface="Times New Roman" pitchFamily="18" charset="0"/>
              </a:rPr>
              <a:t>’</a:t>
            </a:r>
            <a:r>
              <a:rPr lang="en-US" sz="2800" dirty="0" smtClean="0"/>
              <a:t>t divisible by 15, need to round down to the highest multiple of 15 less than 1,000,000 so answer is</a:t>
            </a:r>
            <a:r>
              <a:rPr lang="en-US" sz="2800" b="1" dirty="0" smtClean="0"/>
              <a:t> </a:t>
            </a:r>
            <a:r>
              <a:rPr lang="en-US" sz="2800" b="1" dirty="0" smtClean="0">
                <a:sym typeface="Symbol" pitchFamily="18" charset="2"/>
              </a:rPr>
              <a:t></a:t>
            </a:r>
            <a:r>
              <a:rPr lang="en-US" sz="2800" dirty="0" smtClean="0"/>
              <a:t>1,000,000/15</a:t>
            </a:r>
            <a:r>
              <a:rPr lang="en-US" sz="2800" b="1" dirty="0" smtClean="0">
                <a:sym typeface="Symbol" pitchFamily="18" charset="2"/>
              </a:rPr>
              <a:t></a:t>
            </a:r>
            <a:r>
              <a:rPr lang="en-US" sz="2800" dirty="0" smtClean="0">
                <a:sym typeface="Symbol" pitchFamily="18" charset="2"/>
              </a:rPr>
              <a:t>.</a:t>
            </a:r>
            <a:endParaRPr lang="en-US" sz="28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dirty="0" smtClean="0"/>
              <a:t>In general:  The number of </a:t>
            </a:r>
            <a:r>
              <a:rPr lang="en-US" sz="2800" i="1" dirty="0" smtClean="0"/>
              <a:t>d</a:t>
            </a:r>
            <a:r>
              <a:rPr lang="en-US" sz="2800" dirty="0" smtClean="0"/>
              <a:t>-multiples less than </a:t>
            </a:r>
            <a:r>
              <a:rPr lang="en-US" sz="2800" i="1" dirty="0" smtClean="0"/>
              <a:t>N  </a:t>
            </a:r>
            <a:r>
              <a:rPr lang="en-US" sz="2800" dirty="0" smtClean="0"/>
              <a:t>is given by: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dirty="0" smtClean="0"/>
              <a:t>|{</a:t>
            </a:r>
            <a:r>
              <a:rPr lang="en-US" sz="2800" i="1" dirty="0" smtClean="0"/>
              <a:t>m </a:t>
            </a:r>
            <a:r>
              <a:rPr lang="en-US" sz="2800" dirty="0" smtClean="0">
                <a:sym typeface="Symbol" pitchFamily="18" charset="2"/>
              </a:rPr>
              <a:t> </a:t>
            </a:r>
            <a:r>
              <a:rPr lang="en-US" sz="2800" b="1" dirty="0" smtClean="0">
                <a:sym typeface="Symbol" pitchFamily="18" charset="2"/>
              </a:rPr>
              <a:t>Z</a:t>
            </a:r>
            <a:r>
              <a:rPr lang="en-US" sz="2800" baseline="30000" dirty="0" smtClean="0">
                <a:sym typeface="Symbol" pitchFamily="18" charset="2"/>
              </a:rPr>
              <a:t>+    </a:t>
            </a:r>
            <a:r>
              <a:rPr lang="en-US" dirty="0" smtClean="0"/>
              <a:t>|</a:t>
            </a:r>
            <a:r>
              <a:rPr lang="en-US" sz="2800" dirty="0" smtClean="0"/>
              <a:t>  </a:t>
            </a:r>
            <a:r>
              <a:rPr lang="en-US" sz="2800" i="1" dirty="0" smtClean="0"/>
              <a:t>d </a:t>
            </a:r>
            <a:r>
              <a:rPr lang="en-US" sz="2800" dirty="0" smtClean="0"/>
              <a:t>|</a:t>
            </a:r>
            <a:r>
              <a:rPr lang="en-US" sz="2800" i="1" dirty="0" smtClean="0"/>
              <a:t>m  </a:t>
            </a:r>
            <a:r>
              <a:rPr lang="en-US" sz="2800" dirty="0" smtClean="0"/>
              <a:t>and </a:t>
            </a:r>
            <a:r>
              <a:rPr lang="en-US" sz="2800" i="1" dirty="0" smtClean="0"/>
              <a:t>m </a:t>
            </a:r>
            <a:r>
              <a:rPr lang="en-US" sz="2800" dirty="0" smtClean="0">
                <a:sym typeface="Symbol" pitchFamily="18" charset="2"/>
              </a:rPr>
              <a:t> </a:t>
            </a:r>
            <a:r>
              <a:rPr lang="en-US" sz="2800" i="1" dirty="0" smtClean="0"/>
              <a:t>N </a:t>
            </a:r>
            <a:r>
              <a:rPr lang="en-US" sz="2800" dirty="0" smtClean="0"/>
              <a:t>}| = </a:t>
            </a:r>
            <a:r>
              <a:rPr lang="en-US" sz="2800" b="1" dirty="0" smtClean="0">
                <a:sym typeface="Symbol" pitchFamily="18" charset="2"/>
              </a:rPr>
              <a:t></a:t>
            </a:r>
            <a:r>
              <a:rPr lang="en-US" sz="2800" i="1" dirty="0" smtClean="0"/>
              <a:t>N</a:t>
            </a:r>
            <a:r>
              <a:rPr lang="en-US" sz="2800" dirty="0" smtClean="0"/>
              <a:t>/</a:t>
            </a:r>
            <a:r>
              <a:rPr lang="en-US" sz="2800" i="1" dirty="0" smtClean="0"/>
              <a:t>d</a:t>
            </a:r>
            <a:r>
              <a:rPr lang="en-US" sz="2800" b="1" dirty="0" smtClean="0">
                <a:sym typeface="Symbol" pitchFamily="18" charset="2"/>
              </a:rPr>
              <a:t></a:t>
            </a:r>
            <a:endParaRPr lang="en-US" sz="2800" b="1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Algorithms (1)</a:t>
            </a:r>
            <a:br>
              <a:rPr lang="tr-TR" dirty="0" smtClean="0"/>
            </a:br>
            <a:r>
              <a:rPr lang="tr-TR" dirty="0" smtClean="0"/>
              <a:t>Basic Problems in 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458200" cy="1066800"/>
          </a:xfrm>
        </p:spPr>
        <p:txBody>
          <a:bodyPr/>
          <a:lstStyle/>
          <a:p>
            <a:r>
              <a:rPr lang="tr-TR" u="sng" dirty="0" smtClean="0">
                <a:solidFill>
                  <a:srgbClr val="0066FF"/>
                </a:solidFill>
              </a:rPr>
              <a:t>Linear Search Example</a:t>
            </a:r>
          </a:p>
          <a:p>
            <a:pPr lvl="1"/>
            <a:r>
              <a:rPr lang="tr-TR" dirty="0" smtClean="0"/>
              <a:t>Find x = 5</a:t>
            </a:r>
          </a:p>
        </p:txBody>
      </p:sp>
      <p:graphicFrame>
        <p:nvGraphicFramePr>
          <p:cNvPr id="6" name="Group 47"/>
          <p:cNvGraphicFramePr>
            <a:graphicFrameLocks noGrp="1"/>
          </p:cNvGraphicFramePr>
          <p:nvPr/>
        </p:nvGraphicFramePr>
        <p:xfrm>
          <a:off x="838200" y="3352800"/>
          <a:ext cx="7772400" cy="1036320"/>
        </p:xfrm>
        <a:graphic>
          <a:graphicData uri="http://schemas.openxmlformats.org/drawingml/2006/table">
            <a:tbl>
              <a:tblPr/>
              <a:tblGrid>
                <a:gridCol w="598488"/>
                <a:gridCol w="596900"/>
                <a:gridCol w="598487"/>
                <a:gridCol w="720725"/>
                <a:gridCol w="474663"/>
                <a:gridCol w="598487"/>
                <a:gridCol w="596900"/>
                <a:gridCol w="598488"/>
                <a:gridCol w="598487"/>
                <a:gridCol w="596900"/>
                <a:gridCol w="598488"/>
                <a:gridCol w="596900"/>
                <a:gridCol w="598487"/>
              </a:tblGrid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cs typeface="Times New Roman" charset="0"/>
                        </a:rPr>
                        <a:t>a</a:t>
                      </a:r>
                      <a:r>
                        <a:rPr kumimoji="0" lang="tr-TR" sz="28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cs typeface="Times New Roman" charset="0"/>
                        </a:rPr>
                        <a:t>i</a:t>
                      </a:r>
                      <a:endParaRPr kumimoji="0" lang="en-US" sz="2800" b="0" i="0" u="none" strike="noStrike" cap="none" normalizeH="0" baseline="-2500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 pitchFamily="34" charset="0"/>
                        <a:cs typeface="Times New Roman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cs typeface="Times New Roman" charset="0"/>
                        </a:rPr>
                        <a:t>10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 pitchFamily="34" charset="0"/>
                        <a:cs typeface="Times New Roman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cs typeface="Times New Roman" charset="0"/>
                        </a:rPr>
                        <a:t>1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 pitchFamily="34" charset="0"/>
                        <a:cs typeface="Times New Roman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cs typeface="Times New Roman" charset="0"/>
                        </a:rPr>
                        <a:t>5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 pitchFamily="34" charset="0"/>
                        <a:cs typeface="Times New Roman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cs typeface="Times New Roman" charset="0"/>
                        </a:rPr>
                        <a:t>7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 pitchFamily="34" charset="0"/>
                        <a:cs typeface="Times New Roman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cs typeface="Times New Roman" charset="0"/>
                        </a:rPr>
                        <a:t>11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 pitchFamily="34" charset="0"/>
                        <a:cs typeface="Times New Roman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cs typeface="Times New Roman" charset="0"/>
                        </a:rPr>
                        <a:t>3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 pitchFamily="34" charset="0"/>
                        <a:cs typeface="Times New Roman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cs typeface="Times New Roman" charset="0"/>
                        </a:rPr>
                        <a:t>4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 pitchFamily="34" charset="0"/>
                        <a:cs typeface="Times New Roman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cs typeface="Times New Roman" charset="0"/>
                        </a:rPr>
                        <a:t>12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 pitchFamily="34" charset="0"/>
                        <a:cs typeface="Times New Roman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cs typeface="Times New Roman" charset="0"/>
                        </a:rPr>
                        <a:t>9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 pitchFamily="34" charset="0"/>
                        <a:cs typeface="Times New Roman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cs typeface="Times New Roman" charset="0"/>
                        </a:rPr>
                        <a:t>8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 pitchFamily="34" charset="0"/>
                        <a:cs typeface="Times New Roman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cs typeface="Times New Roman" charset="0"/>
                        </a:rPr>
                        <a:t>6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 pitchFamily="34" charset="0"/>
                        <a:cs typeface="Times New Roman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cs typeface="Times New Roman" charset="0"/>
                        </a:rPr>
                        <a:t>2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 pitchFamily="34" charset="0"/>
                        <a:cs typeface="Times New Roman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charset="0"/>
                        </a:rPr>
                        <a:t>i=1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imes New Roman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charset="0"/>
                        </a:rPr>
                        <a:t>NO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imes New Roman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imes New Roman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imes New Roman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imes New Roman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imes New Roman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imes New Roman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imes New Roman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imes New Roman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imes New Roman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imes New Roman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imes New Roman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tr-TR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imes New Roman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5105400" y="1752600"/>
            <a:ext cx="3657600" cy="1323439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marL="514350" indent="-514350" algn="l">
              <a:spcAft>
                <a:spcPts val="0"/>
              </a:spcAft>
              <a:buSzPct val="110000"/>
              <a:buFont typeface="+mj-lt"/>
              <a:buAutoNum type="arabicPeriod" startAt="3"/>
              <a:tabLst>
                <a:tab pos="3657600" algn="l"/>
              </a:tabLst>
            </a:pPr>
            <a:r>
              <a:rPr lang="tr-TR" sz="2000" dirty="0" smtClean="0">
                <a:solidFill>
                  <a:schemeClr val="accent1">
                    <a:lumMod val="50000"/>
                  </a:schemeClr>
                </a:solidFill>
              </a:rPr>
              <a:t>while </a:t>
            </a:r>
            <a:r>
              <a:rPr lang="tr-TR" sz="2000" dirty="0" smtClean="0"/>
              <a:t>(i ≤ n </a:t>
            </a:r>
            <a:r>
              <a:rPr lang="tr-TR" sz="2000" dirty="0" smtClean="0">
                <a:solidFill>
                  <a:schemeClr val="accent1">
                    <a:lumMod val="50000"/>
                  </a:schemeClr>
                </a:solidFill>
              </a:rPr>
              <a:t>and</a:t>
            </a:r>
            <a:r>
              <a:rPr lang="tr-TR" sz="2000" dirty="0" smtClean="0"/>
              <a:t> x ≠ a</a:t>
            </a:r>
            <a:r>
              <a:rPr lang="tr-TR" sz="2000" baseline="-25000" dirty="0" smtClean="0"/>
              <a:t>i</a:t>
            </a:r>
            <a:r>
              <a:rPr lang="tr-TR" sz="2000" dirty="0" smtClean="0"/>
              <a:t>)</a:t>
            </a:r>
          </a:p>
          <a:p>
            <a:pPr marL="514350" indent="-514350" algn="l">
              <a:spcAft>
                <a:spcPts val="0"/>
              </a:spcAft>
              <a:buSzPct val="110000"/>
              <a:buFont typeface="+mj-lt"/>
              <a:buAutoNum type="arabicPeriod" startAt="3"/>
              <a:tabLst>
                <a:tab pos="3657600" algn="l"/>
              </a:tabLst>
            </a:pPr>
            <a:r>
              <a:rPr lang="tr-TR" sz="2000" dirty="0" smtClean="0"/>
              <a:t>      i := i + 1</a:t>
            </a:r>
            <a:endParaRPr lang="tr-TR" sz="2000" dirty="0"/>
          </a:p>
          <a:p>
            <a:pPr marL="514350" indent="-514350" algn="l">
              <a:spcAft>
                <a:spcPts val="0"/>
              </a:spcAft>
              <a:buSzPct val="110000"/>
              <a:buFont typeface="+mj-lt"/>
              <a:buAutoNum type="arabicPeriod" startAt="3"/>
              <a:tabLst>
                <a:tab pos="3657600" algn="l"/>
              </a:tabLst>
            </a:pPr>
            <a:r>
              <a:rPr lang="tr-TR" sz="2000" dirty="0" smtClean="0">
                <a:solidFill>
                  <a:schemeClr val="accent1">
                    <a:lumMod val="50000"/>
                  </a:schemeClr>
                </a:solidFill>
              </a:rPr>
              <a:t>if</a:t>
            </a:r>
            <a:r>
              <a:rPr lang="tr-TR" sz="2000" dirty="0" smtClean="0"/>
              <a:t>  i ≤ n </a:t>
            </a:r>
            <a:r>
              <a:rPr lang="tr-TR" sz="2000" dirty="0" smtClean="0">
                <a:solidFill>
                  <a:schemeClr val="accent1">
                    <a:lumMod val="50000"/>
                  </a:schemeClr>
                </a:solidFill>
              </a:rPr>
              <a:t>then</a:t>
            </a:r>
            <a:r>
              <a:rPr lang="tr-TR" sz="2000" dirty="0" smtClean="0"/>
              <a:t> location := i</a:t>
            </a:r>
          </a:p>
          <a:p>
            <a:pPr marL="514350" indent="-514350" algn="l">
              <a:spcAft>
                <a:spcPts val="0"/>
              </a:spcAft>
              <a:buSzPct val="110000"/>
              <a:buFont typeface="+mj-lt"/>
              <a:buAutoNum type="arabicPeriod" startAt="3"/>
              <a:tabLst>
                <a:tab pos="3657600" algn="l"/>
              </a:tabLst>
            </a:pPr>
            <a:r>
              <a:rPr lang="tr-TR" sz="2000" dirty="0" smtClean="0">
                <a:solidFill>
                  <a:schemeClr val="accent1">
                    <a:lumMod val="50000"/>
                  </a:schemeClr>
                </a:solidFill>
              </a:rPr>
              <a:t>else</a:t>
            </a:r>
            <a:r>
              <a:rPr lang="tr-TR" sz="2000" dirty="0" smtClean="0"/>
              <a:t> location:= 0</a:t>
            </a:r>
            <a:endParaRPr lang="tr-TR" sz="2000" dirty="0"/>
          </a:p>
        </p:txBody>
      </p:sp>
      <p:graphicFrame>
        <p:nvGraphicFramePr>
          <p:cNvPr id="8" name="Group 47"/>
          <p:cNvGraphicFramePr>
            <a:graphicFrameLocks noGrp="1"/>
          </p:cNvGraphicFramePr>
          <p:nvPr/>
        </p:nvGraphicFramePr>
        <p:xfrm>
          <a:off x="838200" y="4373880"/>
          <a:ext cx="7772400" cy="1036320"/>
        </p:xfrm>
        <a:graphic>
          <a:graphicData uri="http://schemas.openxmlformats.org/drawingml/2006/table">
            <a:tbl>
              <a:tblPr/>
              <a:tblGrid>
                <a:gridCol w="598488"/>
                <a:gridCol w="596900"/>
                <a:gridCol w="598487"/>
                <a:gridCol w="720725"/>
                <a:gridCol w="474663"/>
                <a:gridCol w="598487"/>
                <a:gridCol w="596900"/>
                <a:gridCol w="598488"/>
                <a:gridCol w="598487"/>
                <a:gridCol w="596900"/>
                <a:gridCol w="598488"/>
                <a:gridCol w="596900"/>
                <a:gridCol w="598487"/>
              </a:tblGrid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CCFF"/>
                        </a:buClr>
                        <a:buSzPct val="11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tr-TR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ahoma" pitchFamily="34" charset="0"/>
                          <a:ea typeface="+mn-ea"/>
                          <a:cs typeface="Times New Roman" charset="0"/>
                        </a:rPr>
                        <a:t>i=2</a:t>
                      </a:r>
                      <a:endParaRPr kumimoji="0" lang="en-US" sz="2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ahoma" pitchFamily="34" charset="0"/>
                        <a:ea typeface="+mn-ea"/>
                        <a:cs typeface="Times New Roman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 pitchFamily="34" charset="0"/>
                        <a:cs typeface="Times New Roman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charset="0"/>
                        </a:rPr>
                        <a:t>NO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imes New Roman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 pitchFamily="34" charset="0"/>
                        <a:cs typeface="Times New Roman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 pitchFamily="34" charset="0"/>
                        <a:cs typeface="Times New Roman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 pitchFamily="34" charset="0"/>
                        <a:cs typeface="Times New Roman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 pitchFamily="34" charset="0"/>
                        <a:cs typeface="Times New Roman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 pitchFamily="34" charset="0"/>
                        <a:cs typeface="Times New Roman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 pitchFamily="34" charset="0"/>
                        <a:cs typeface="Times New Roman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 pitchFamily="34" charset="0"/>
                        <a:cs typeface="Times New Roman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 pitchFamily="34" charset="0"/>
                        <a:cs typeface="Times New Roman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 pitchFamily="34" charset="0"/>
                        <a:cs typeface="Times New Roman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 pitchFamily="34" charset="0"/>
                        <a:cs typeface="Times New Roman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CCFF"/>
                        </a:buClr>
                        <a:buSzPct val="11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tr-TR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ahoma" pitchFamily="34" charset="0"/>
                          <a:ea typeface="+mn-ea"/>
                          <a:cs typeface="Times New Roman" charset="0"/>
                        </a:rPr>
                        <a:t>i=3</a:t>
                      </a:r>
                      <a:endParaRPr kumimoji="0" lang="en-US" sz="2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ahoma" pitchFamily="34" charset="0"/>
                        <a:ea typeface="+mn-ea"/>
                        <a:cs typeface="Times New Roman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imes New Roman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imes New Roman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charset="0"/>
                        </a:rPr>
                        <a:t>YES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imes New Roman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imes New Roman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imes New Roman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imes New Roman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imes New Roman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imes New Roman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imes New Roman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imes New Roman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imes New Roman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tr-TR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imes New Roman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>
                <a:cs typeface="Times New Roman" pitchFamily="18" charset="0"/>
              </a:rPr>
              <a:t>L9</a:t>
            </a:r>
          </a:p>
        </p:txBody>
      </p:sp>
      <p:sp>
        <p:nvSpPr>
          <p:cNvPr id="2457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8F49C5B-235C-442B-9092-1E9AE8E96B92}" type="slidenum">
              <a:rPr lang="en-US">
                <a:cs typeface="Times New Roman" pitchFamily="18" charset="0"/>
              </a:rPr>
              <a:pPr/>
              <a:t>60</a:t>
            </a:fld>
            <a:endParaRPr lang="en-US">
              <a:cs typeface="Times New Roman" pitchFamily="18" charset="0"/>
            </a:endParaRPr>
          </a:p>
        </p:txBody>
      </p:sp>
      <p:sp>
        <p:nvSpPr>
          <p:cNvPr id="2458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dirty="0" smtClean="0"/>
              <a:t>Divisor Theorem</a:t>
            </a:r>
          </a:p>
        </p:txBody>
      </p:sp>
      <p:sp>
        <p:nvSpPr>
          <p:cNvPr id="2458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dirty="0" smtClean="0"/>
              <a:t>THM:  Let </a:t>
            </a:r>
            <a:r>
              <a:rPr lang="en-US" sz="2800" i="1" dirty="0" smtClean="0"/>
              <a:t>a, b, </a:t>
            </a:r>
            <a:r>
              <a:rPr lang="en-US" sz="2800" dirty="0" smtClean="0"/>
              <a:t>and </a:t>
            </a:r>
            <a:r>
              <a:rPr lang="en-US" sz="2800" i="1" dirty="0" smtClean="0"/>
              <a:t>c </a:t>
            </a:r>
            <a:r>
              <a:rPr lang="en-US" sz="2800" dirty="0" smtClean="0"/>
              <a:t> be integers.  Then: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z="2800" i="1" dirty="0" err="1" smtClean="0"/>
              <a:t>a</a:t>
            </a:r>
            <a:r>
              <a:rPr lang="en-US" sz="2800" dirty="0" err="1" smtClean="0"/>
              <a:t>|</a:t>
            </a:r>
            <a:r>
              <a:rPr lang="en-US" sz="2800" i="1" dirty="0" err="1" smtClean="0"/>
              <a:t>b</a:t>
            </a:r>
            <a:r>
              <a:rPr lang="en-US" sz="2800" dirty="0" smtClean="0"/>
              <a:t> </a:t>
            </a:r>
            <a:r>
              <a:rPr lang="en-US" sz="3600" dirty="0" smtClean="0">
                <a:sym typeface="Symbol" pitchFamily="18" charset="2"/>
              </a:rPr>
              <a:t> </a:t>
            </a:r>
            <a:r>
              <a:rPr lang="en-US" sz="2800" i="1" dirty="0" err="1" smtClean="0"/>
              <a:t>a</a:t>
            </a:r>
            <a:r>
              <a:rPr lang="en-US" sz="2800" dirty="0" err="1" smtClean="0"/>
              <a:t>|</a:t>
            </a:r>
            <a:r>
              <a:rPr lang="en-US" sz="2800" i="1" dirty="0" err="1" smtClean="0"/>
              <a:t>c</a:t>
            </a:r>
            <a:r>
              <a:rPr lang="en-US" sz="2800" i="1" dirty="0" smtClean="0"/>
              <a:t>  </a:t>
            </a:r>
            <a:r>
              <a:rPr lang="en-US" sz="2800" dirty="0" smtClean="0">
                <a:sym typeface="Wingdings" pitchFamily="2" charset="2"/>
              </a:rPr>
              <a:t> </a:t>
            </a:r>
            <a:r>
              <a:rPr lang="en-US" sz="2800" i="1" dirty="0" smtClean="0"/>
              <a:t>a</a:t>
            </a:r>
            <a:r>
              <a:rPr lang="en-US" sz="2800" dirty="0" smtClean="0"/>
              <a:t>|(</a:t>
            </a:r>
            <a:r>
              <a:rPr lang="en-US" sz="2800" i="1" dirty="0" smtClean="0"/>
              <a:t>b</a:t>
            </a:r>
            <a:r>
              <a:rPr lang="en-US" sz="2800" dirty="0" smtClean="0"/>
              <a:t> + </a:t>
            </a:r>
            <a:r>
              <a:rPr lang="en-US" sz="2800" i="1" dirty="0" smtClean="0"/>
              <a:t>c </a:t>
            </a:r>
            <a:r>
              <a:rPr lang="en-US" sz="2800" dirty="0" smtClean="0"/>
              <a:t>)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z="2800" i="1" dirty="0" err="1" smtClean="0"/>
              <a:t>a</a:t>
            </a:r>
            <a:r>
              <a:rPr lang="en-US" sz="2800" dirty="0" err="1" smtClean="0"/>
              <a:t>|</a:t>
            </a:r>
            <a:r>
              <a:rPr lang="en-US" sz="2800" i="1" dirty="0" err="1" smtClean="0"/>
              <a:t>b</a:t>
            </a:r>
            <a:r>
              <a:rPr lang="en-US" sz="2800" dirty="0" smtClean="0"/>
              <a:t> </a:t>
            </a:r>
            <a:r>
              <a:rPr lang="en-US" sz="2800" dirty="0" smtClean="0">
                <a:sym typeface="Wingdings" pitchFamily="2" charset="2"/>
              </a:rPr>
              <a:t> </a:t>
            </a:r>
            <a:r>
              <a:rPr lang="en-US" sz="2800" i="1" dirty="0" err="1" smtClean="0"/>
              <a:t>a</a:t>
            </a:r>
            <a:r>
              <a:rPr lang="en-US" sz="2800" dirty="0" err="1" smtClean="0"/>
              <a:t>|</a:t>
            </a:r>
            <a:r>
              <a:rPr lang="en-US" sz="2800" i="1" dirty="0" err="1" smtClean="0"/>
              <a:t>bc</a:t>
            </a:r>
            <a:endParaRPr lang="en-US" sz="2800" i="1" dirty="0" smtClean="0"/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z="2800" i="1" dirty="0" err="1" smtClean="0"/>
              <a:t>a</a:t>
            </a:r>
            <a:r>
              <a:rPr lang="en-US" sz="2800" dirty="0" err="1" smtClean="0"/>
              <a:t>|</a:t>
            </a:r>
            <a:r>
              <a:rPr lang="en-US" sz="2800" i="1" dirty="0" err="1" smtClean="0"/>
              <a:t>b</a:t>
            </a:r>
            <a:r>
              <a:rPr lang="en-US" sz="2800" dirty="0" smtClean="0"/>
              <a:t> </a:t>
            </a:r>
            <a:r>
              <a:rPr lang="en-US" sz="3600" dirty="0" smtClean="0">
                <a:sym typeface="Symbol" pitchFamily="18" charset="2"/>
              </a:rPr>
              <a:t> </a:t>
            </a:r>
            <a:r>
              <a:rPr lang="en-US" sz="2800" i="1" dirty="0" err="1" smtClean="0"/>
              <a:t>b</a:t>
            </a:r>
            <a:r>
              <a:rPr lang="en-US" sz="2800" dirty="0" err="1" smtClean="0"/>
              <a:t>|</a:t>
            </a:r>
            <a:r>
              <a:rPr lang="en-US" sz="2800" i="1" dirty="0" err="1" smtClean="0"/>
              <a:t>c</a:t>
            </a:r>
            <a:r>
              <a:rPr lang="en-US" sz="2800" i="1" dirty="0" smtClean="0"/>
              <a:t>  </a:t>
            </a:r>
            <a:r>
              <a:rPr lang="en-US" sz="2800" dirty="0" smtClean="0">
                <a:sym typeface="Wingdings" pitchFamily="2" charset="2"/>
              </a:rPr>
              <a:t> </a:t>
            </a:r>
            <a:r>
              <a:rPr lang="en-US" sz="2800" i="1" dirty="0" err="1" smtClean="0"/>
              <a:t>a</a:t>
            </a:r>
            <a:r>
              <a:rPr lang="en-US" sz="2800" dirty="0" err="1" smtClean="0"/>
              <a:t>|</a:t>
            </a:r>
            <a:r>
              <a:rPr lang="en-US" sz="2800" i="1" dirty="0" err="1" smtClean="0"/>
              <a:t>c</a:t>
            </a:r>
            <a:endParaRPr lang="en-US" sz="2800" i="1" dirty="0" smtClean="0"/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dirty="0" smtClean="0"/>
              <a:t>EG: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z="2800" dirty="0" smtClean="0"/>
              <a:t>17|34 </a:t>
            </a:r>
            <a:r>
              <a:rPr lang="en-US" sz="3600" dirty="0" smtClean="0">
                <a:sym typeface="Symbol" pitchFamily="18" charset="2"/>
              </a:rPr>
              <a:t> </a:t>
            </a:r>
            <a:r>
              <a:rPr lang="en-US" sz="2800" dirty="0" smtClean="0"/>
              <a:t>17|170 </a:t>
            </a:r>
            <a:r>
              <a:rPr lang="en-US" sz="2800" dirty="0" smtClean="0">
                <a:sym typeface="Wingdings" pitchFamily="2" charset="2"/>
              </a:rPr>
              <a:t> </a:t>
            </a:r>
            <a:r>
              <a:rPr lang="en-US" sz="2800" dirty="0" smtClean="0"/>
              <a:t>17|204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z="2800" dirty="0" smtClean="0"/>
              <a:t>17|34 </a:t>
            </a:r>
            <a:r>
              <a:rPr lang="en-US" sz="2800" dirty="0" smtClean="0">
                <a:sym typeface="Wingdings" pitchFamily="2" charset="2"/>
              </a:rPr>
              <a:t> </a:t>
            </a:r>
            <a:r>
              <a:rPr lang="en-US" sz="2800" dirty="0" smtClean="0"/>
              <a:t>17|340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z="2800" dirty="0" smtClean="0"/>
              <a:t>6|12 </a:t>
            </a:r>
            <a:r>
              <a:rPr lang="en-US" sz="3600" dirty="0" smtClean="0">
                <a:sym typeface="Symbol" pitchFamily="18" charset="2"/>
              </a:rPr>
              <a:t> </a:t>
            </a:r>
            <a:r>
              <a:rPr lang="en-US" sz="2800" dirty="0" smtClean="0"/>
              <a:t>12|144 </a:t>
            </a:r>
            <a:r>
              <a:rPr lang="en-US" sz="2800" dirty="0" smtClean="0">
                <a:sym typeface="Wingdings" pitchFamily="2" charset="2"/>
              </a:rPr>
              <a:t> 6 | 144</a:t>
            </a:r>
            <a:r>
              <a:rPr lang="en-US" sz="2800" dirty="0" smtClean="0"/>
              <a:t> 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endParaRPr lang="en-US" sz="2800" dirty="0" smtClean="0"/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>
                <a:cs typeface="Times New Roman" pitchFamily="18" charset="0"/>
              </a:rPr>
              <a:t>L9</a:t>
            </a:r>
          </a:p>
        </p:txBody>
      </p:sp>
      <p:sp>
        <p:nvSpPr>
          <p:cNvPr id="2560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2F24048-C83D-4EEF-B2A1-37C20480C1C8}" type="slidenum">
              <a:rPr lang="en-US">
                <a:cs typeface="Times New Roman" pitchFamily="18" charset="0"/>
              </a:rPr>
              <a:pPr/>
              <a:t>61</a:t>
            </a:fld>
            <a:endParaRPr lang="en-US">
              <a:cs typeface="Times New Roman" pitchFamily="18" charset="0"/>
            </a:endParaRPr>
          </a:p>
        </p:txBody>
      </p:sp>
      <p:sp>
        <p:nvSpPr>
          <p:cNvPr id="2560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mtClean="0"/>
              <a:t>Divisor Theorem.</a:t>
            </a:r>
            <a:br>
              <a:rPr lang="en-US" smtClean="0"/>
            </a:br>
            <a:r>
              <a:rPr lang="en-US" smtClean="0"/>
              <a:t>Proof of no. 2</a:t>
            </a:r>
          </a:p>
        </p:txBody>
      </p:sp>
      <p:sp>
        <p:nvSpPr>
          <p:cNvPr id="2560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dirty="0" smtClean="0"/>
              <a:t>In general, such statements are proved by starting from the definitions and manipulating to get the desired results.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dirty="0" smtClean="0"/>
              <a:t>EG. </a:t>
            </a:r>
            <a:r>
              <a:rPr lang="en-US" sz="2800" i="1" dirty="0" smtClean="0"/>
              <a:t>Proof of no. 2	 </a:t>
            </a:r>
            <a:r>
              <a:rPr lang="en-US" sz="2800" dirty="0" smtClean="0"/>
              <a:t>(</a:t>
            </a:r>
            <a:r>
              <a:rPr lang="en-US" sz="2800" i="1" dirty="0" err="1" smtClean="0"/>
              <a:t>a</a:t>
            </a:r>
            <a:r>
              <a:rPr lang="en-US" sz="2800" dirty="0" err="1" smtClean="0"/>
              <a:t>|</a:t>
            </a:r>
            <a:r>
              <a:rPr lang="en-US" sz="2800" i="1" dirty="0" err="1" smtClean="0"/>
              <a:t>b</a:t>
            </a:r>
            <a:r>
              <a:rPr lang="en-US" sz="2800" dirty="0" smtClean="0"/>
              <a:t> </a:t>
            </a:r>
            <a:r>
              <a:rPr lang="en-US" sz="2800" dirty="0" smtClean="0">
                <a:sym typeface="Wingdings" pitchFamily="2" charset="2"/>
              </a:rPr>
              <a:t> </a:t>
            </a:r>
            <a:r>
              <a:rPr lang="en-US" sz="2800" i="1" dirty="0" err="1" smtClean="0"/>
              <a:t>a</a:t>
            </a:r>
            <a:r>
              <a:rPr lang="en-US" sz="2800" dirty="0" err="1" smtClean="0"/>
              <a:t>|</a:t>
            </a:r>
            <a:r>
              <a:rPr lang="en-US" sz="2800" i="1" dirty="0" err="1" smtClean="0"/>
              <a:t>bc</a:t>
            </a:r>
            <a:r>
              <a:rPr lang="en-US" sz="2800" dirty="0" smtClean="0"/>
              <a:t> ):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dirty="0" smtClean="0"/>
              <a:t>Suppose </a:t>
            </a:r>
            <a:r>
              <a:rPr lang="en-US" sz="2800" i="1" dirty="0" err="1" smtClean="0"/>
              <a:t>a</a:t>
            </a:r>
            <a:r>
              <a:rPr lang="en-US" sz="2800" dirty="0" err="1" smtClean="0"/>
              <a:t>|</a:t>
            </a:r>
            <a:r>
              <a:rPr lang="en-US" sz="2800" i="1" dirty="0" err="1" smtClean="0"/>
              <a:t>b</a:t>
            </a:r>
            <a:r>
              <a:rPr lang="en-US" sz="2800" i="1" dirty="0" smtClean="0"/>
              <a:t>.  </a:t>
            </a:r>
            <a:r>
              <a:rPr lang="en-US" sz="2800" dirty="0" smtClean="0"/>
              <a:t>By definition, there is a number </a:t>
            </a:r>
            <a:r>
              <a:rPr lang="en-US" sz="2800" i="1" dirty="0" smtClean="0"/>
              <a:t>m </a:t>
            </a:r>
            <a:r>
              <a:rPr lang="en-US" sz="2800" dirty="0" smtClean="0"/>
              <a:t>such that </a:t>
            </a:r>
            <a:r>
              <a:rPr lang="en-US" sz="2800" i="1" dirty="0" smtClean="0"/>
              <a:t>b </a:t>
            </a:r>
            <a:r>
              <a:rPr lang="en-US" sz="2800" dirty="0" smtClean="0"/>
              <a:t>=</a:t>
            </a:r>
            <a:r>
              <a:rPr lang="en-US" sz="2800" i="1" dirty="0" smtClean="0"/>
              <a:t> am</a:t>
            </a:r>
            <a:r>
              <a:rPr lang="en-US" sz="2800" dirty="0" smtClean="0"/>
              <a:t>.  Multiply both sides by </a:t>
            </a:r>
            <a:r>
              <a:rPr lang="en-US" sz="2800" i="1" dirty="0" smtClean="0"/>
              <a:t>c </a:t>
            </a:r>
            <a:r>
              <a:rPr lang="en-US" sz="2800" dirty="0" smtClean="0"/>
              <a:t>to get </a:t>
            </a:r>
            <a:r>
              <a:rPr lang="en-US" sz="2800" i="1" dirty="0" err="1" smtClean="0"/>
              <a:t>bc</a:t>
            </a:r>
            <a:r>
              <a:rPr lang="en-US" sz="2800" i="1" dirty="0" smtClean="0"/>
              <a:t> </a:t>
            </a:r>
            <a:r>
              <a:rPr lang="en-US" sz="2800" dirty="0" smtClean="0"/>
              <a:t>=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amc</a:t>
            </a:r>
            <a:r>
              <a:rPr lang="en-US" sz="2800" i="1" dirty="0" smtClean="0"/>
              <a:t> </a:t>
            </a:r>
            <a:r>
              <a:rPr lang="en-US" sz="2800" dirty="0" smtClean="0"/>
              <a:t>= </a:t>
            </a:r>
            <a:r>
              <a:rPr lang="en-US" sz="2800" i="1" dirty="0" smtClean="0"/>
              <a:t>a </a:t>
            </a:r>
            <a:r>
              <a:rPr lang="en-US" sz="2800" dirty="0" smtClean="0"/>
              <a:t>(</a:t>
            </a:r>
            <a:r>
              <a:rPr lang="en-US" sz="2800" i="1" dirty="0" smtClean="0"/>
              <a:t>mc </a:t>
            </a:r>
            <a:r>
              <a:rPr lang="en-US" sz="2800" dirty="0" smtClean="0"/>
              <a:t>).  Consequently, </a:t>
            </a:r>
            <a:r>
              <a:rPr lang="en-US" sz="2800" i="1" dirty="0" err="1" smtClean="0"/>
              <a:t>bc</a:t>
            </a:r>
            <a:r>
              <a:rPr lang="en-US" sz="2800" i="1" dirty="0" smtClean="0"/>
              <a:t> </a:t>
            </a:r>
            <a:r>
              <a:rPr lang="en-US" sz="2800" dirty="0" smtClean="0"/>
              <a:t>has been expressed as </a:t>
            </a:r>
            <a:r>
              <a:rPr lang="en-US" sz="2800" i="1" dirty="0" smtClean="0"/>
              <a:t>a</a:t>
            </a:r>
            <a:r>
              <a:rPr lang="en-US" sz="2800" dirty="0" smtClean="0"/>
              <a:t> times the integer </a:t>
            </a:r>
            <a:r>
              <a:rPr lang="en-US" sz="2800" i="1" dirty="0" smtClean="0"/>
              <a:t>mc</a:t>
            </a:r>
            <a:r>
              <a:rPr lang="en-US" sz="2800" dirty="0" smtClean="0"/>
              <a:t>  so by definition of </a:t>
            </a:r>
            <a:r>
              <a:rPr lang="en-US" sz="2800" dirty="0" smtClean="0">
                <a:latin typeface="Times New Roman" pitchFamily="18" charset="0"/>
              </a:rPr>
              <a:t>“</a:t>
            </a:r>
            <a:r>
              <a:rPr lang="en-US" sz="2800" dirty="0" smtClean="0"/>
              <a:t>|</a:t>
            </a:r>
            <a:r>
              <a:rPr lang="en-US" sz="2800" dirty="0" smtClean="0">
                <a:latin typeface="Times New Roman" pitchFamily="18" charset="0"/>
              </a:rPr>
              <a:t>”</a:t>
            </a:r>
            <a:r>
              <a:rPr lang="en-US" sz="2800" dirty="0" smtClean="0"/>
              <a:t>, </a:t>
            </a:r>
            <a:r>
              <a:rPr lang="en-US" sz="2800" i="1" dirty="0" err="1" smtClean="0"/>
              <a:t>a</a:t>
            </a:r>
            <a:r>
              <a:rPr lang="en-US" sz="2800" dirty="0" err="1" smtClean="0"/>
              <a:t>|</a:t>
            </a:r>
            <a:r>
              <a:rPr lang="en-US" sz="2800" i="1" dirty="0" err="1" smtClean="0"/>
              <a:t>bc</a:t>
            </a:r>
            <a:r>
              <a:rPr lang="en-US" sz="2800" dirty="0" smtClean="0"/>
              <a:t> </a:t>
            </a:r>
            <a:r>
              <a:rPr lang="en-US" sz="2800" dirty="0" smtClean="0">
                <a:latin typeface="Times New Roman" pitchFamily="18" charset="0"/>
              </a:rPr>
              <a:t></a:t>
            </a:r>
            <a:endParaRPr lang="en-US" sz="2800" dirty="0" smtClean="0"/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endParaRPr lang="en-US" sz="2800" dirty="0" smtClean="0"/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>
                <a:cs typeface="Times New Roman" pitchFamily="18" charset="0"/>
              </a:rPr>
              <a:t>L9</a:t>
            </a:r>
          </a:p>
        </p:txBody>
      </p:sp>
      <p:sp>
        <p:nvSpPr>
          <p:cNvPr id="2662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609F838-AAF0-4BD6-9AB7-9F8CBD848B14}" type="slidenum">
              <a:rPr lang="en-US">
                <a:cs typeface="Times New Roman" pitchFamily="18" charset="0"/>
              </a:rPr>
              <a:pPr/>
              <a:t>62</a:t>
            </a:fld>
            <a:endParaRPr lang="en-US">
              <a:cs typeface="Times New Roman" pitchFamily="18" charset="0"/>
            </a:endParaRPr>
          </a:p>
        </p:txBody>
      </p:sp>
      <p:sp>
        <p:nvSpPr>
          <p:cNvPr id="2662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mtClean="0"/>
              <a:t>Prime Numbers</a:t>
            </a:r>
          </a:p>
        </p:txBody>
      </p:sp>
      <p:sp>
        <p:nvSpPr>
          <p:cNvPr id="2662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mtClean="0"/>
              <a:t>DEF:  A number </a:t>
            </a:r>
            <a:r>
              <a:rPr lang="en-US" i="1" smtClean="0"/>
              <a:t>n </a:t>
            </a:r>
            <a:r>
              <a:rPr lang="en-US" smtClean="0">
                <a:sym typeface="Symbol" pitchFamily="18" charset="2"/>
              </a:rPr>
              <a:t></a:t>
            </a:r>
            <a:r>
              <a:rPr lang="en-US" i="1" smtClean="0">
                <a:sym typeface="Symbol" pitchFamily="18" charset="2"/>
              </a:rPr>
              <a:t> </a:t>
            </a:r>
            <a:r>
              <a:rPr lang="en-US" smtClean="0">
                <a:sym typeface="Symbol" pitchFamily="18" charset="2"/>
              </a:rPr>
              <a:t>2 </a:t>
            </a:r>
            <a:r>
              <a:rPr lang="en-US" b="1" i="1" smtClean="0">
                <a:sym typeface="Symbol" pitchFamily="18" charset="2"/>
              </a:rPr>
              <a:t>prime</a:t>
            </a:r>
            <a:r>
              <a:rPr lang="en-US" smtClean="0">
                <a:sym typeface="Symbol" pitchFamily="18" charset="2"/>
              </a:rPr>
              <a:t> if it is only divisible by 1 and itself. </a:t>
            </a:r>
            <a:r>
              <a:rPr lang="en-US" smtClean="0"/>
              <a:t>A number </a:t>
            </a:r>
            <a:r>
              <a:rPr lang="en-US" i="1" smtClean="0"/>
              <a:t>n </a:t>
            </a:r>
            <a:r>
              <a:rPr lang="en-US" smtClean="0">
                <a:sym typeface="Symbol" pitchFamily="18" charset="2"/>
              </a:rPr>
              <a:t></a:t>
            </a:r>
            <a:r>
              <a:rPr lang="en-US" i="1" smtClean="0">
                <a:sym typeface="Symbol" pitchFamily="18" charset="2"/>
              </a:rPr>
              <a:t> </a:t>
            </a:r>
            <a:r>
              <a:rPr lang="en-US" smtClean="0">
                <a:sym typeface="Symbol" pitchFamily="18" charset="2"/>
              </a:rPr>
              <a:t>2 which isn</a:t>
            </a:r>
            <a:r>
              <a:rPr lang="en-US" smtClean="0">
                <a:latin typeface="Times New Roman" pitchFamily="18" charset="0"/>
                <a:sym typeface="Symbol" pitchFamily="18" charset="2"/>
              </a:rPr>
              <a:t>’</a:t>
            </a:r>
            <a:r>
              <a:rPr lang="en-US" smtClean="0">
                <a:sym typeface="Symbol" pitchFamily="18" charset="2"/>
              </a:rPr>
              <a:t>t prime is called </a:t>
            </a:r>
            <a:r>
              <a:rPr lang="en-US" b="1" i="1" smtClean="0">
                <a:sym typeface="Symbol" pitchFamily="18" charset="2"/>
              </a:rPr>
              <a:t>composite</a:t>
            </a:r>
            <a:r>
              <a:rPr lang="en-US" smtClean="0">
                <a:sym typeface="Symbol" pitchFamily="18" charset="2"/>
              </a:rPr>
              <a:t>.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>
                <a:sym typeface="Symbol" pitchFamily="18" charset="2"/>
              </a:rPr>
              <a:t>Q:  Which of the following are prime?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en-US" smtClean="0">
                <a:sym typeface="Symbol" pitchFamily="18" charset="2"/>
              </a:rPr>
              <a:t>0,1,2,3,4,5,6,7,8,9,10</a:t>
            </a:r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>
                <a:cs typeface="Times New Roman" pitchFamily="18" charset="0"/>
              </a:rPr>
              <a:t>L9</a:t>
            </a:r>
          </a:p>
        </p:txBody>
      </p:sp>
      <p:sp>
        <p:nvSpPr>
          <p:cNvPr id="2765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79755AB-1D90-4104-BC71-B0A50B0F6156}" type="slidenum">
              <a:rPr lang="en-US">
                <a:cs typeface="Times New Roman" pitchFamily="18" charset="0"/>
              </a:rPr>
              <a:pPr/>
              <a:t>63</a:t>
            </a:fld>
            <a:endParaRPr lang="en-US">
              <a:cs typeface="Times New Roman" pitchFamily="18" charset="0"/>
            </a:endParaRPr>
          </a:p>
        </p:txBody>
      </p:sp>
      <p:sp>
        <p:nvSpPr>
          <p:cNvPr id="2765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mtClean="0"/>
              <a:t>Prime Numbers</a:t>
            </a:r>
          </a:p>
        </p:txBody>
      </p:sp>
      <p:sp>
        <p:nvSpPr>
          <p:cNvPr id="2765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smtClean="0"/>
              <a:t>A</a:t>
            </a:r>
            <a:r>
              <a:rPr lang="en-US" sz="2800" smtClean="0">
                <a:sym typeface="Symbol" pitchFamily="18" charset="2"/>
              </a:rPr>
              <a:t>:  0, and 1 not prime since not positive and greater or equal to 2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smtClean="0">
                <a:sym typeface="Symbol" pitchFamily="18" charset="2"/>
              </a:rPr>
              <a:t>	2 is prime as 1 and 2 are only factors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smtClean="0">
                <a:sym typeface="Symbol" pitchFamily="18" charset="2"/>
              </a:rPr>
              <a:t>	3 is prime as 1 and 3 are only factors.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smtClean="0">
                <a:sym typeface="Symbol" pitchFamily="18" charset="2"/>
              </a:rPr>
              <a:t>	4,6,8,10 not prime as </a:t>
            </a:r>
            <a:r>
              <a:rPr lang="en-US" sz="2800" i="1" smtClean="0">
                <a:sym typeface="Symbol" pitchFamily="18" charset="2"/>
              </a:rPr>
              <a:t>non-trivially</a:t>
            </a:r>
            <a:r>
              <a:rPr lang="en-US" sz="2800" smtClean="0">
                <a:sym typeface="Symbol" pitchFamily="18" charset="2"/>
              </a:rPr>
              <a:t> divisible by 2.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smtClean="0">
                <a:sym typeface="Symbol" pitchFamily="18" charset="2"/>
              </a:rPr>
              <a:t>	5, 7 prime.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smtClean="0">
                <a:sym typeface="Symbol" pitchFamily="18" charset="2"/>
              </a:rPr>
              <a:t>	9 = 3 </a:t>
            </a:r>
            <a:r>
              <a:rPr lang="en-US" sz="2800" i="1" smtClean="0">
                <a:latin typeface="Times New Roman" pitchFamily="18" charset="0"/>
              </a:rPr>
              <a:t>·</a:t>
            </a:r>
            <a:r>
              <a:rPr lang="en-US" sz="2800" i="1" smtClean="0"/>
              <a:t> </a:t>
            </a:r>
            <a:r>
              <a:rPr lang="en-US" sz="2800" smtClean="0"/>
              <a:t>3 not prime.</a:t>
            </a:r>
            <a:endParaRPr lang="en-US" sz="2800" smtClean="0">
              <a:sym typeface="Symbol" pitchFamily="18" charset="2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smtClean="0">
                <a:sym typeface="Symbol" pitchFamily="18" charset="2"/>
              </a:rPr>
              <a:t>Last example shows that not all odd numbers are prime.</a:t>
            </a: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>
                <a:cs typeface="Times New Roman" pitchFamily="18" charset="0"/>
              </a:rPr>
              <a:t>L9</a:t>
            </a:r>
          </a:p>
        </p:txBody>
      </p:sp>
      <p:sp>
        <p:nvSpPr>
          <p:cNvPr id="2867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903D36A-EAC3-4EDB-B579-1204E10447D2}" type="slidenum">
              <a:rPr lang="en-US">
                <a:cs typeface="Times New Roman" pitchFamily="18" charset="0"/>
              </a:rPr>
              <a:pPr/>
              <a:t>64</a:t>
            </a:fld>
            <a:endParaRPr lang="en-US">
              <a:cs typeface="Times New Roman" pitchFamily="18" charset="0"/>
            </a:endParaRPr>
          </a:p>
        </p:txBody>
      </p:sp>
      <p:sp>
        <p:nvSpPr>
          <p:cNvPr id="2867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mtClean="0"/>
              <a:t>Fundamental Theorem of Arithmetic </a:t>
            </a:r>
          </a:p>
        </p:txBody>
      </p:sp>
      <p:sp>
        <p:nvSpPr>
          <p:cNvPr id="2867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609600" y="1524000"/>
            <a:ext cx="8077200" cy="48006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dirty="0" smtClean="0"/>
              <a:t>THM:  Any number </a:t>
            </a:r>
            <a:r>
              <a:rPr lang="en-US" i="1" dirty="0" smtClean="0"/>
              <a:t>n </a:t>
            </a:r>
            <a:r>
              <a:rPr lang="en-US" dirty="0" smtClean="0">
                <a:sym typeface="Symbol" pitchFamily="18" charset="2"/>
              </a:rPr>
              <a:t></a:t>
            </a:r>
            <a:r>
              <a:rPr lang="en-US" i="1" dirty="0" smtClean="0">
                <a:sym typeface="Symbol" pitchFamily="18" charset="2"/>
              </a:rPr>
              <a:t> </a:t>
            </a:r>
            <a:r>
              <a:rPr lang="en-US" dirty="0" smtClean="0">
                <a:sym typeface="Symbol" pitchFamily="18" charset="2"/>
              </a:rPr>
              <a:t>2 is expressible as a unique product </a:t>
            </a:r>
            <a:r>
              <a:rPr lang="en-US" dirty="0" smtClean="0"/>
              <a:t>of 1 or more prime numbers.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dirty="0" smtClean="0"/>
              <a:t>Note: prime numbers are considered to be </a:t>
            </a:r>
            <a:r>
              <a:rPr lang="en-US" dirty="0" smtClean="0">
                <a:latin typeface="Times New Roman" pitchFamily="18" charset="0"/>
              </a:rPr>
              <a:t>“</a:t>
            </a:r>
            <a:r>
              <a:rPr lang="en-US" dirty="0" smtClean="0"/>
              <a:t>products</a:t>
            </a:r>
            <a:r>
              <a:rPr lang="en-US" dirty="0" smtClean="0">
                <a:latin typeface="Times New Roman" pitchFamily="18" charset="0"/>
              </a:rPr>
              <a:t>”</a:t>
            </a:r>
            <a:r>
              <a:rPr lang="en-US" dirty="0" smtClean="0"/>
              <a:t> of 1 prime.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dirty="0" smtClean="0"/>
              <a:t>We</a:t>
            </a:r>
            <a:r>
              <a:rPr lang="en-US" dirty="0" smtClean="0">
                <a:latin typeface="Times New Roman" pitchFamily="18" charset="0"/>
              </a:rPr>
              <a:t>’</a:t>
            </a:r>
            <a:r>
              <a:rPr lang="en-US" dirty="0" smtClean="0"/>
              <a:t>ll need induction and some more number theory tools to prove this.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dirty="0" smtClean="0"/>
              <a:t>Q:  Express each of the following number as a product of primes: 22, 100, 12, 17</a:t>
            </a:r>
            <a:endParaRPr lang="en-US" i="1" dirty="0" smtClean="0"/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>
                <a:cs typeface="Times New Roman" pitchFamily="18" charset="0"/>
              </a:rPr>
              <a:t>L9</a:t>
            </a:r>
          </a:p>
        </p:txBody>
      </p:sp>
      <p:sp>
        <p:nvSpPr>
          <p:cNvPr id="2969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1391168-8834-42AE-9E69-FDFA4F254598}" type="slidenum">
              <a:rPr lang="en-US">
                <a:cs typeface="Times New Roman" pitchFamily="18" charset="0"/>
              </a:rPr>
              <a:pPr/>
              <a:t>65</a:t>
            </a:fld>
            <a:endParaRPr lang="en-US">
              <a:cs typeface="Times New Roman" pitchFamily="18" charset="0"/>
            </a:endParaRPr>
          </a:p>
        </p:txBody>
      </p:sp>
      <p:sp>
        <p:nvSpPr>
          <p:cNvPr id="297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mtClean="0"/>
              <a:t>Fundamental Theorem of Arithmetic </a:t>
            </a:r>
          </a:p>
        </p:txBody>
      </p:sp>
      <p:sp>
        <p:nvSpPr>
          <p:cNvPr id="2970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dirty="0" smtClean="0"/>
              <a:t>A:  22 = 2</a:t>
            </a:r>
            <a:r>
              <a:rPr lang="en-US" sz="2800" dirty="0" smtClean="0">
                <a:latin typeface="Times New Roman" pitchFamily="18" charset="0"/>
              </a:rPr>
              <a:t>·</a:t>
            </a:r>
            <a:r>
              <a:rPr lang="en-US" sz="2800" dirty="0" smtClean="0"/>
              <a:t>11, 100 = 2</a:t>
            </a:r>
            <a:r>
              <a:rPr lang="en-US" sz="2800" dirty="0" smtClean="0">
                <a:latin typeface="Times New Roman" pitchFamily="18" charset="0"/>
              </a:rPr>
              <a:t>·</a:t>
            </a:r>
            <a:r>
              <a:rPr lang="en-US" sz="2800" dirty="0" smtClean="0"/>
              <a:t>2</a:t>
            </a:r>
            <a:r>
              <a:rPr lang="en-US" sz="2800" dirty="0" smtClean="0">
                <a:latin typeface="Times New Roman" pitchFamily="18" charset="0"/>
              </a:rPr>
              <a:t>·</a:t>
            </a:r>
            <a:r>
              <a:rPr lang="en-US" sz="2800" dirty="0" smtClean="0"/>
              <a:t>5</a:t>
            </a:r>
            <a:r>
              <a:rPr lang="en-US" sz="2800" dirty="0" smtClean="0">
                <a:latin typeface="Times New Roman" pitchFamily="18" charset="0"/>
              </a:rPr>
              <a:t>·</a:t>
            </a:r>
            <a:r>
              <a:rPr lang="en-US" sz="2800" dirty="0" smtClean="0"/>
              <a:t>5,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dirty="0" smtClean="0"/>
              <a:t>12 = 2</a:t>
            </a:r>
            <a:r>
              <a:rPr lang="en-US" sz="2800" dirty="0" smtClean="0">
                <a:latin typeface="Times New Roman" pitchFamily="18" charset="0"/>
              </a:rPr>
              <a:t>·</a:t>
            </a:r>
            <a:r>
              <a:rPr lang="en-US" sz="2800" dirty="0" smtClean="0"/>
              <a:t>2</a:t>
            </a:r>
            <a:r>
              <a:rPr lang="en-US" sz="2800" dirty="0" smtClean="0">
                <a:latin typeface="Times New Roman" pitchFamily="18" charset="0"/>
              </a:rPr>
              <a:t>·</a:t>
            </a:r>
            <a:r>
              <a:rPr lang="en-US" sz="2800" dirty="0" smtClean="0"/>
              <a:t>3, 17 = 17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dirty="0" smtClean="0"/>
              <a:t>Convention:  Want 1 to also be expressible as a product of primes.  To do this we define 1 to be the </a:t>
            </a:r>
            <a:r>
              <a:rPr lang="en-US" sz="2800" dirty="0" smtClean="0">
                <a:latin typeface="Times New Roman" pitchFamily="18" charset="0"/>
              </a:rPr>
              <a:t>“</a:t>
            </a:r>
            <a:r>
              <a:rPr lang="en-US" sz="2800" dirty="0" smtClean="0"/>
              <a:t>empty product</a:t>
            </a:r>
            <a:r>
              <a:rPr lang="en-US" sz="2800" dirty="0" smtClean="0">
                <a:latin typeface="Times New Roman" pitchFamily="18" charset="0"/>
              </a:rPr>
              <a:t>”</a:t>
            </a:r>
            <a:r>
              <a:rPr lang="en-US" sz="2800" dirty="0" smtClean="0"/>
              <a:t>.  Just as the sum of nothing is by convention 0, the product of nothing is by convention 1.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dirty="0" smtClean="0">
                <a:sym typeface="Wingdings" pitchFamily="2" charset="2"/>
              </a:rPr>
              <a:t></a:t>
            </a:r>
            <a:r>
              <a:rPr lang="en-US" sz="2800" dirty="0" smtClean="0"/>
              <a:t>Unique factorization of 1 is the factorization that uses no prime numbers at all.</a:t>
            </a:r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>
                <a:cs typeface="Times New Roman" pitchFamily="18" charset="0"/>
              </a:rPr>
              <a:t>L9</a:t>
            </a:r>
          </a:p>
        </p:txBody>
      </p:sp>
      <p:sp>
        <p:nvSpPr>
          <p:cNvPr id="3072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123018F-F03B-4707-8802-94DD706DD89F}" type="slidenum">
              <a:rPr lang="en-US">
                <a:cs typeface="Times New Roman" pitchFamily="18" charset="0"/>
              </a:rPr>
              <a:pPr/>
              <a:t>66</a:t>
            </a:fld>
            <a:endParaRPr lang="en-US">
              <a:cs typeface="Times New Roman" pitchFamily="18" charset="0"/>
            </a:endParaRPr>
          </a:p>
        </p:txBody>
      </p:sp>
      <p:sp>
        <p:nvSpPr>
          <p:cNvPr id="307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mtClean="0"/>
              <a:t>Primality Testing</a:t>
            </a:r>
          </a:p>
        </p:txBody>
      </p:sp>
      <p:sp>
        <p:nvSpPr>
          <p:cNvPr id="3072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609600" y="1447800"/>
            <a:ext cx="7772400" cy="4114800"/>
          </a:xfrm>
        </p:spPr>
        <p:txBody>
          <a:bodyPr>
            <a:normAutofit fontScale="85000" lnSpcReduction="20000"/>
          </a:bodyPr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dirty="0" smtClean="0"/>
              <a:t>Prime numbers are very important in encryption schemes.  Essential to be able to verify if a number is prime or not.  It turns out that this is quite a difficult problem.  First try: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dirty="0" err="1" smtClean="0"/>
              <a:t>boolean</a:t>
            </a:r>
            <a:r>
              <a:rPr lang="en-US" sz="2800" dirty="0" smtClean="0"/>
              <a:t> </a:t>
            </a:r>
            <a:r>
              <a:rPr lang="en-US" sz="2800" dirty="0" err="1" smtClean="0"/>
              <a:t>isPrime</a:t>
            </a:r>
            <a:r>
              <a:rPr lang="en-US" sz="2800" dirty="0" smtClean="0"/>
              <a:t>(integer </a:t>
            </a:r>
            <a:r>
              <a:rPr lang="en-US" sz="2800" i="1" dirty="0" smtClean="0"/>
              <a:t>n</a:t>
            </a:r>
            <a:r>
              <a:rPr lang="en-US" sz="2800" dirty="0" smtClean="0"/>
              <a:t>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dirty="0" smtClean="0"/>
              <a:t>	if ( </a:t>
            </a:r>
            <a:r>
              <a:rPr lang="en-US" sz="2800" i="1" dirty="0" smtClean="0"/>
              <a:t>n </a:t>
            </a:r>
            <a:r>
              <a:rPr lang="en-US" sz="2800" dirty="0" smtClean="0"/>
              <a:t>&lt; 2 ) return false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dirty="0" smtClean="0"/>
              <a:t>	for(</a:t>
            </a:r>
            <a:r>
              <a:rPr lang="en-US" sz="2800" i="1" dirty="0" err="1" smtClean="0"/>
              <a:t>i</a:t>
            </a:r>
            <a:r>
              <a:rPr lang="en-US" sz="2800" i="1" dirty="0" smtClean="0"/>
              <a:t> </a:t>
            </a:r>
            <a:r>
              <a:rPr lang="en-US" sz="2800" dirty="0" smtClean="0"/>
              <a:t>= 2 to</a:t>
            </a:r>
            <a:r>
              <a:rPr lang="en-US" sz="2800" i="1" dirty="0" smtClean="0"/>
              <a:t> n </a:t>
            </a:r>
            <a:r>
              <a:rPr lang="en-US" sz="2800" dirty="0" smtClean="0"/>
              <a:t>-1)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i="1" dirty="0" smtClean="0"/>
              <a:t>	   </a:t>
            </a:r>
            <a:r>
              <a:rPr lang="en-US" sz="2800" dirty="0" smtClean="0"/>
              <a:t>if( </a:t>
            </a:r>
            <a:r>
              <a:rPr lang="en-US" sz="2800" i="1" dirty="0" err="1" smtClean="0"/>
              <a:t>i</a:t>
            </a:r>
            <a:r>
              <a:rPr lang="en-US" sz="2800" i="1" dirty="0" smtClean="0"/>
              <a:t> </a:t>
            </a:r>
            <a:r>
              <a:rPr lang="en-US" sz="2800" dirty="0" smtClean="0"/>
              <a:t>|</a:t>
            </a:r>
            <a:r>
              <a:rPr lang="en-US" sz="2800" i="1" dirty="0" smtClean="0"/>
              <a:t>n </a:t>
            </a:r>
            <a:r>
              <a:rPr lang="en-US" sz="2800" dirty="0" smtClean="0"/>
              <a:t>)  	</a:t>
            </a:r>
            <a:r>
              <a:rPr lang="en-US" sz="2800" dirty="0" smtClean="0">
                <a:solidFill>
                  <a:srgbClr val="000000"/>
                </a:solidFill>
              </a:rPr>
              <a:t>// </a:t>
            </a:r>
            <a:r>
              <a:rPr lang="en-US" sz="2800" dirty="0" smtClean="0">
                <a:solidFill>
                  <a:srgbClr val="000000"/>
                </a:solidFill>
                <a:latin typeface="Times New Roman" pitchFamily="18" charset="0"/>
              </a:rPr>
              <a:t>“</a:t>
            </a:r>
            <a:r>
              <a:rPr lang="en-US" sz="2800" dirty="0" smtClean="0">
                <a:solidFill>
                  <a:srgbClr val="000000"/>
                </a:solidFill>
              </a:rPr>
              <a:t>divides</a:t>
            </a:r>
            <a:r>
              <a:rPr lang="en-US" sz="2800" dirty="0" smtClean="0">
                <a:solidFill>
                  <a:srgbClr val="000000"/>
                </a:solidFill>
                <a:latin typeface="Times New Roman" pitchFamily="18" charset="0"/>
              </a:rPr>
              <a:t>”</a:t>
            </a:r>
            <a:r>
              <a:rPr lang="en-US" sz="2800" dirty="0" smtClean="0">
                <a:solidFill>
                  <a:srgbClr val="000000"/>
                </a:solidFill>
              </a:rPr>
              <a:t>! not disjunction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dirty="0" smtClean="0"/>
              <a:t>	      return false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dirty="0" smtClean="0"/>
              <a:t>	return true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dirty="0" smtClean="0"/>
              <a:t>Q:  What is the running time of this algorithm?</a:t>
            </a:r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>
                <a:cs typeface="Times New Roman" pitchFamily="18" charset="0"/>
              </a:rPr>
              <a:t>L9</a:t>
            </a:r>
          </a:p>
        </p:txBody>
      </p:sp>
      <p:sp>
        <p:nvSpPr>
          <p:cNvPr id="3174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24F52B8-7F4D-4792-8496-608D7125F3BA}" type="slidenum">
              <a:rPr lang="en-US">
                <a:cs typeface="Times New Roman" pitchFamily="18" charset="0"/>
              </a:rPr>
              <a:pPr/>
              <a:t>67</a:t>
            </a:fld>
            <a:endParaRPr lang="en-US">
              <a:cs typeface="Times New Roman" pitchFamily="18" charset="0"/>
            </a:endParaRPr>
          </a:p>
        </p:txBody>
      </p:sp>
      <p:sp>
        <p:nvSpPr>
          <p:cNvPr id="317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mtClean="0"/>
              <a:t>Primality Testing</a:t>
            </a:r>
          </a:p>
        </p:txBody>
      </p:sp>
      <p:sp>
        <p:nvSpPr>
          <p:cNvPr id="3174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609600" y="1447800"/>
            <a:ext cx="7772400" cy="4114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dirty="0" smtClean="0"/>
              <a:t>A: Assuming divisibility testing is a basic operation </a:t>
            </a:r>
            <a:r>
              <a:rPr lang="en-US" dirty="0" smtClean="0">
                <a:latin typeface="Times New Roman" pitchFamily="18" charset="0"/>
              </a:rPr>
              <a:t>–</a:t>
            </a:r>
            <a:r>
              <a:rPr lang="en-US" dirty="0" smtClean="0"/>
              <a:t>so </a:t>
            </a:r>
            <a:r>
              <a:rPr lang="en-US" i="1" dirty="0" smtClean="0"/>
              <a:t>O </a:t>
            </a:r>
            <a:r>
              <a:rPr lang="en-US" dirty="0" smtClean="0"/>
              <a:t>(1) (</a:t>
            </a:r>
            <a:r>
              <a:rPr lang="en-US" i="1" dirty="0" smtClean="0"/>
              <a:t>this is an invalid assumption</a:t>
            </a:r>
            <a:r>
              <a:rPr lang="en-US" dirty="0" smtClean="0"/>
              <a:t>)</a:t>
            </a:r>
            <a:r>
              <a:rPr lang="en-US" dirty="0" smtClean="0">
                <a:latin typeface="Times New Roman" pitchFamily="18" charset="0"/>
              </a:rPr>
              <a:t>–</a:t>
            </a:r>
            <a:r>
              <a:rPr lang="en-US" dirty="0" smtClean="0"/>
              <a:t> then above </a:t>
            </a:r>
            <a:r>
              <a:rPr lang="en-US" dirty="0" err="1" smtClean="0"/>
              <a:t>primality</a:t>
            </a:r>
            <a:r>
              <a:rPr lang="en-US" dirty="0" smtClean="0"/>
              <a:t> testing algorithm is </a:t>
            </a:r>
            <a:r>
              <a:rPr lang="en-US" i="1" dirty="0" smtClean="0"/>
              <a:t>O 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).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dirty="0" smtClean="0"/>
              <a:t>Q: What is the running time in terms of the input size </a:t>
            </a:r>
            <a:r>
              <a:rPr lang="en-US" i="1" dirty="0" smtClean="0"/>
              <a:t>k</a:t>
            </a:r>
            <a:r>
              <a:rPr lang="en-US" dirty="0" smtClean="0"/>
              <a:t> ?</a:t>
            </a:r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>
                <a:cs typeface="Times New Roman" pitchFamily="18" charset="0"/>
              </a:rPr>
              <a:t>L9</a:t>
            </a:r>
          </a:p>
        </p:txBody>
      </p:sp>
      <p:sp>
        <p:nvSpPr>
          <p:cNvPr id="3277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68FCDFF-D440-4C30-AACE-55BA318CC390}" type="slidenum">
              <a:rPr lang="en-US">
                <a:cs typeface="Times New Roman" pitchFamily="18" charset="0"/>
              </a:rPr>
              <a:pPr/>
              <a:t>68</a:t>
            </a:fld>
            <a:endParaRPr lang="en-US">
              <a:cs typeface="Times New Roman" pitchFamily="18" charset="0"/>
            </a:endParaRPr>
          </a:p>
        </p:txBody>
      </p:sp>
      <p:sp>
        <p:nvSpPr>
          <p:cNvPr id="3277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mtClean="0"/>
              <a:t>Primality Testing</a:t>
            </a:r>
          </a:p>
        </p:txBody>
      </p:sp>
      <p:sp>
        <p:nvSpPr>
          <p:cNvPr id="3277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609600" y="1447800"/>
            <a:ext cx="7772400" cy="4114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mtClean="0"/>
              <a:t>A:  Consider </a:t>
            </a:r>
            <a:r>
              <a:rPr lang="en-US" i="1" smtClean="0"/>
              <a:t>n </a:t>
            </a:r>
            <a:r>
              <a:rPr lang="en-US" smtClean="0"/>
              <a:t>= 1,000,000.   The input size is </a:t>
            </a:r>
            <a:r>
              <a:rPr lang="en-US" i="1" smtClean="0"/>
              <a:t>k </a:t>
            </a:r>
            <a:r>
              <a:rPr lang="en-US" smtClean="0"/>
              <a:t>= 7 because </a:t>
            </a:r>
            <a:r>
              <a:rPr lang="en-US" i="1" smtClean="0"/>
              <a:t>n  </a:t>
            </a:r>
            <a:r>
              <a:rPr lang="en-US" smtClean="0"/>
              <a:t>was described using only 7 digits.  In general we have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	</a:t>
            </a:r>
            <a:r>
              <a:rPr lang="en-US" i="1" smtClean="0"/>
              <a:t>n </a:t>
            </a:r>
            <a:r>
              <a:rPr lang="en-US" smtClean="0"/>
              <a:t>= </a:t>
            </a:r>
            <a:r>
              <a:rPr lang="en-US" i="1" smtClean="0"/>
              <a:t>O </a:t>
            </a:r>
            <a:r>
              <a:rPr lang="en-US" smtClean="0"/>
              <a:t>(10</a:t>
            </a:r>
            <a:r>
              <a:rPr lang="en-US" i="1" baseline="30000" smtClean="0"/>
              <a:t>k </a:t>
            </a:r>
            <a:r>
              <a:rPr lang="en-US" smtClean="0"/>
              <a:t>).  Therefore, running time is </a:t>
            </a:r>
            <a:r>
              <a:rPr lang="en-US" i="1" smtClean="0"/>
              <a:t>O </a:t>
            </a:r>
            <a:r>
              <a:rPr lang="en-US" smtClean="0"/>
              <a:t>(10</a:t>
            </a:r>
            <a:r>
              <a:rPr lang="en-US" i="1" baseline="30000" smtClean="0"/>
              <a:t>k </a:t>
            </a:r>
            <a:r>
              <a:rPr lang="en-US" smtClean="0"/>
              <a:t>).   REALLY HORRIBLE!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Q:  Can we improve algorithm?</a:t>
            </a:r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>
                <a:cs typeface="Times New Roman" pitchFamily="18" charset="0"/>
              </a:rPr>
              <a:t>L9</a:t>
            </a:r>
          </a:p>
        </p:txBody>
      </p:sp>
      <p:sp>
        <p:nvSpPr>
          <p:cNvPr id="102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3725B20-45AB-464D-916A-FCB5C1069A21}" type="slidenum">
              <a:rPr lang="en-US">
                <a:cs typeface="Times New Roman" pitchFamily="18" charset="0"/>
              </a:rPr>
              <a:pPr/>
              <a:t>69</a:t>
            </a:fld>
            <a:endParaRPr lang="en-US">
              <a:cs typeface="Times New Roman" pitchFamily="18" charset="0"/>
            </a:endParaRPr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mtClean="0"/>
              <a:t>Primality Testing</a:t>
            </a:r>
          </a:p>
        </p:txBody>
      </p:sp>
      <p:sp>
        <p:nvSpPr>
          <p:cNvPr id="1030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609600" y="1447800"/>
            <a:ext cx="7772400" cy="4114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800" dirty="0" smtClean="0"/>
              <a:t>A:</a:t>
            </a:r>
          </a:p>
          <a:p>
            <a:pPr eaLnBrk="1" hangingPunct="1"/>
            <a:r>
              <a:rPr lang="en-US" sz="2800" dirty="0" smtClean="0"/>
              <a:t> Don</a:t>
            </a:r>
            <a:r>
              <a:rPr lang="en-US" sz="2800" dirty="0" smtClean="0">
                <a:latin typeface="Times New Roman" pitchFamily="18" charset="0"/>
              </a:rPr>
              <a:t>’</a:t>
            </a:r>
            <a:r>
              <a:rPr lang="en-US" sz="2800" dirty="0" smtClean="0"/>
              <a:t>t try number bigger than </a:t>
            </a:r>
            <a:r>
              <a:rPr lang="en-US" sz="2800" i="1" dirty="0" smtClean="0"/>
              <a:t>n</a:t>
            </a:r>
            <a:r>
              <a:rPr lang="en-US" sz="2800" dirty="0" smtClean="0"/>
              <a:t>/2</a:t>
            </a:r>
          </a:p>
          <a:p>
            <a:pPr eaLnBrk="1" hangingPunct="1"/>
            <a:r>
              <a:rPr lang="en-US" sz="2800" dirty="0" smtClean="0"/>
              <a:t> After trying 2, don</a:t>
            </a:r>
            <a:r>
              <a:rPr lang="en-US" sz="2800" dirty="0" smtClean="0">
                <a:latin typeface="Times New Roman" pitchFamily="18" charset="0"/>
              </a:rPr>
              <a:t>’</a:t>
            </a:r>
            <a:r>
              <a:rPr lang="en-US" sz="2800" dirty="0" smtClean="0"/>
              <a:t>t try any other even numbers, because know </a:t>
            </a:r>
            <a:r>
              <a:rPr lang="en-US" sz="2800" i="1" dirty="0" smtClean="0"/>
              <a:t>n </a:t>
            </a:r>
            <a:r>
              <a:rPr lang="en-US" sz="2800" dirty="0" smtClean="0"/>
              <a:t>is odd by this point.</a:t>
            </a:r>
          </a:p>
          <a:p>
            <a:pPr eaLnBrk="1" hangingPunct="1"/>
            <a:r>
              <a:rPr lang="en-US" sz="2800" dirty="0" smtClean="0"/>
              <a:t> In general, try only smaller prime numbers</a:t>
            </a:r>
          </a:p>
          <a:p>
            <a:pPr eaLnBrk="1" hangingPunct="1"/>
            <a:r>
              <a:rPr lang="en-US" sz="2800" dirty="0" smtClean="0"/>
              <a:t> In fact, only need to try to divide by prime numbers no larger than       as we</a:t>
            </a:r>
            <a:r>
              <a:rPr lang="en-US" sz="2800" dirty="0" smtClean="0">
                <a:latin typeface="Times New Roman" pitchFamily="18" charset="0"/>
              </a:rPr>
              <a:t>’</a:t>
            </a:r>
            <a:r>
              <a:rPr lang="en-US" sz="2800" dirty="0" smtClean="0"/>
              <a:t>ll see next:</a:t>
            </a:r>
            <a:endParaRPr lang="en-US" sz="2800" dirty="0" smtClean="0">
              <a:sym typeface="Symbol" pitchFamily="18" charset="2"/>
            </a:endParaRPr>
          </a:p>
        </p:txBody>
      </p:sp>
      <p:graphicFrame>
        <p:nvGraphicFramePr>
          <p:cNvPr id="1026" name="Object 10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921838533"/>
              </p:ext>
            </p:extLst>
          </p:nvPr>
        </p:nvGraphicFramePr>
        <p:xfrm>
          <a:off x="5029200" y="5638800"/>
          <a:ext cx="609600" cy="577850"/>
        </p:xfrm>
        <a:graphic>
          <a:graphicData uri="http://schemas.openxmlformats.org/presentationml/2006/ole">
            <p:oleObj spid="_x0000_s50182" name="Equation" r:id="rId3" imgW="241300" imgH="228600" progId="Equation.3">
              <p:embed/>
            </p:oleObj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Algorithms (1)</a:t>
            </a:r>
            <a:br>
              <a:rPr lang="tr-TR" dirty="0" smtClean="0"/>
            </a:br>
            <a:r>
              <a:rPr lang="tr-TR" dirty="0" smtClean="0"/>
              <a:t>Basic Problems in 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458200" cy="1676400"/>
          </a:xfrm>
        </p:spPr>
        <p:txBody>
          <a:bodyPr/>
          <a:lstStyle/>
          <a:p>
            <a:r>
              <a:rPr lang="tr-TR" dirty="0" smtClean="0"/>
              <a:t>Sorting (Sıralama) Algorithms</a:t>
            </a:r>
          </a:p>
          <a:p>
            <a:pPr lvl="1"/>
            <a:r>
              <a:rPr lang="tr-TR" dirty="0" smtClean="0"/>
              <a:t>Sort a sequence A for a given order criteria</a:t>
            </a:r>
          </a:p>
          <a:p>
            <a:pPr lvl="1"/>
            <a:r>
              <a:rPr lang="tr-TR" dirty="0" smtClean="0"/>
              <a:t>Buble Sort, Insertion Sort, …..  </a:t>
            </a:r>
          </a:p>
        </p:txBody>
      </p:sp>
      <p:graphicFrame>
        <p:nvGraphicFramePr>
          <p:cNvPr id="6" name="Group 47"/>
          <p:cNvGraphicFramePr>
            <a:graphicFrameLocks noGrp="1"/>
          </p:cNvGraphicFramePr>
          <p:nvPr/>
        </p:nvGraphicFramePr>
        <p:xfrm>
          <a:off x="762000" y="3962400"/>
          <a:ext cx="7772400" cy="1051560"/>
        </p:xfrm>
        <a:graphic>
          <a:graphicData uri="http://schemas.openxmlformats.org/drawingml/2006/table">
            <a:tbl>
              <a:tblPr/>
              <a:tblGrid>
                <a:gridCol w="598488"/>
                <a:gridCol w="596900"/>
                <a:gridCol w="598487"/>
                <a:gridCol w="596900"/>
                <a:gridCol w="598488"/>
                <a:gridCol w="598487"/>
                <a:gridCol w="596900"/>
                <a:gridCol w="598488"/>
                <a:gridCol w="598487"/>
                <a:gridCol w="596900"/>
                <a:gridCol w="598488"/>
                <a:gridCol w="596900"/>
                <a:gridCol w="598487"/>
              </a:tblGrid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cs typeface="Times New Roman" charset="0"/>
                        </a:rPr>
                        <a:t>A: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 pitchFamily="34" charset="0"/>
                        <a:cs typeface="Times New Roman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cs typeface="Times New Roman" charset="0"/>
                        </a:rPr>
                        <a:t>10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 pitchFamily="34" charset="0"/>
                        <a:cs typeface="Times New Roman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cs typeface="Times New Roman" charset="0"/>
                        </a:rPr>
                        <a:t>1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 pitchFamily="34" charset="0"/>
                        <a:cs typeface="Times New Roman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cs typeface="Times New Roman" charset="0"/>
                        </a:rPr>
                        <a:t>5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 pitchFamily="34" charset="0"/>
                        <a:cs typeface="Times New Roman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cs typeface="Times New Roman" charset="0"/>
                        </a:rPr>
                        <a:t>7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 pitchFamily="34" charset="0"/>
                        <a:cs typeface="Times New Roman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cs typeface="Times New Roman" charset="0"/>
                        </a:rPr>
                        <a:t>11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 pitchFamily="34" charset="0"/>
                        <a:cs typeface="Times New Roman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cs typeface="Times New Roman" charset="0"/>
                        </a:rPr>
                        <a:t>3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 pitchFamily="34" charset="0"/>
                        <a:cs typeface="Times New Roman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cs typeface="Times New Roman" charset="0"/>
                        </a:rPr>
                        <a:t>4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 pitchFamily="34" charset="0"/>
                        <a:cs typeface="Times New Roman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cs typeface="Times New Roman" charset="0"/>
                        </a:rPr>
                        <a:t>12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 pitchFamily="34" charset="0"/>
                        <a:cs typeface="Times New Roman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cs typeface="Times New Roman" charset="0"/>
                        </a:rPr>
                        <a:t>9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 pitchFamily="34" charset="0"/>
                        <a:cs typeface="Times New Roman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cs typeface="Times New Roman" charset="0"/>
                        </a:rPr>
                        <a:t>8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 pitchFamily="34" charset="0"/>
                        <a:cs typeface="Times New Roman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cs typeface="Times New Roman" charset="0"/>
                        </a:rPr>
                        <a:t>6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 pitchFamily="34" charset="0"/>
                        <a:cs typeface="Times New Roman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cs typeface="Times New Roman" charset="0"/>
                        </a:rPr>
                        <a:t>2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 pitchFamily="34" charset="0"/>
                        <a:cs typeface="Times New Roman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charset="0"/>
                        </a:rPr>
                        <a:t>B: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imes New Roman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charset="0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charset="0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charset="0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charset="0"/>
                        </a:rPr>
                        <a:t>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charset="0"/>
                        </a:rPr>
                        <a:t>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charset="0"/>
                        </a:rPr>
                        <a:t>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charset="0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charset="0"/>
                        </a:rPr>
                        <a:t>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charset="0"/>
                        </a:rPr>
                        <a:t>10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charset="0"/>
                        </a:rPr>
                        <a:t>11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charset="0"/>
                        </a:rPr>
                        <a:t>12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>
                <a:cs typeface="Times New Roman" pitchFamily="18" charset="0"/>
              </a:rPr>
              <a:t>L9</a:t>
            </a:r>
          </a:p>
        </p:txBody>
      </p:sp>
      <p:sp>
        <p:nvSpPr>
          <p:cNvPr id="205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70B0592-1407-4012-8DEF-BDA09ABDD05D}" type="slidenum">
              <a:rPr lang="en-US">
                <a:cs typeface="Times New Roman" pitchFamily="18" charset="0"/>
              </a:rPr>
              <a:pPr/>
              <a:t>70</a:t>
            </a:fld>
            <a:endParaRPr lang="en-US">
              <a:cs typeface="Times New Roman" pitchFamily="18" charset="0"/>
            </a:endParaRPr>
          </a:p>
        </p:txBody>
      </p:sp>
      <p:sp>
        <p:nvSpPr>
          <p:cNvPr id="205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mtClean="0"/>
              <a:t>Primality Testing</a:t>
            </a:r>
          </a:p>
        </p:txBody>
      </p:sp>
      <p:sp>
        <p:nvSpPr>
          <p:cNvPr id="205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533400" y="1447800"/>
            <a:ext cx="7772400" cy="5105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dirty="0" smtClean="0"/>
              <a:t>LEMMA:  If </a:t>
            </a:r>
            <a:r>
              <a:rPr lang="en-US" i="1" dirty="0" smtClean="0"/>
              <a:t>n </a:t>
            </a:r>
            <a:r>
              <a:rPr lang="en-US" dirty="0" smtClean="0"/>
              <a:t>is a composite, then its smallest prime factor is </a:t>
            </a:r>
            <a:r>
              <a:rPr lang="en-US" dirty="0" smtClean="0">
                <a:sym typeface="Symbol" pitchFamily="18" charset="2"/>
              </a:rPr>
              <a:t>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i="1" dirty="0" smtClean="0">
                <a:sym typeface="Symbol" pitchFamily="18" charset="2"/>
              </a:rPr>
              <a:t>Proof (by contradiction)</a:t>
            </a:r>
            <a:r>
              <a:rPr lang="en-US" dirty="0" smtClean="0">
                <a:sym typeface="Symbol" pitchFamily="18" charset="2"/>
              </a:rPr>
              <a:t>.  Suppose the smallest prime factor is &gt; 	 .  Then by the fundamental theorem of arithmetic we can decompose </a:t>
            </a:r>
            <a:r>
              <a:rPr lang="en-US" i="1" dirty="0" smtClean="0">
                <a:sym typeface="Symbol" pitchFamily="18" charset="2"/>
              </a:rPr>
              <a:t>n </a:t>
            </a:r>
            <a:r>
              <a:rPr lang="en-US" dirty="0" smtClean="0">
                <a:sym typeface="Symbol" pitchFamily="18" charset="2"/>
              </a:rPr>
              <a:t>= </a:t>
            </a:r>
            <a:r>
              <a:rPr lang="en-US" i="1" dirty="0" err="1" smtClean="0">
                <a:sym typeface="Symbol" pitchFamily="18" charset="2"/>
              </a:rPr>
              <a:t>pqx</a:t>
            </a:r>
            <a:r>
              <a:rPr lang="en-US" dirty="0" smtClean="0">
                <a:sym typeface="Symbol" pitchFamily="18" charset="2"/>
              </a:rPr>
              <a:t> where </a:t>
            </a:r>
            <a:r>
              <a:rPr lang="en-US" i="1" dirty="0" smtClean="0">
                <a:sym typeface="Symbol" pitchFamily="18" charset="2"/>
              </a:rPr>
              <a:t>p </a:t>
            </a:r>
            <a:r>
              <a:rPr lang="en-US" dirty="0" smtClean="0">
                <a:sym typeface="Symbol" pitchFamily="18" charset="2"/>
              </a:rPr>
              <a:t>and </a:t>
            </a:r>
            <a:r>
              <a:rPr lang="en-US" i="1" dirty="0" smtClean="0">
                <a:sym typeface="Symbol" pitchFamily="18" charset="2"/>
              </a:rPr>
              <a:t>q </a:t>
            </a:r>
            <a:r>
              <a:rPr lang="en-US" dirty="0" smtClean="0">
                <a:sym typeface="Symbol" pitchFamily="18" charset="2"/>
              </a:rPr>
              <a:t>are primes &gt;	  and </a:t>
            </a:r>
            <a:r>
              <a:rPr lang="en-US" i="1" dirty="0" smtClean="0">
                <a:sym typeface="Symbol" pitchFamily="18" charset="2"/>
              </a:rPr>
              <a:t>x </a:t>
            </a:r>
            <a:r>
              <a:rPr lang="en-US" dirty="0" smtClean="0">
                <a:sym typeface="Symbol" pitchFamily="18" charset="2"/>
              </a:rPr>
              <a:t>is some integer.  Therefore  </a:t>
            </a:r>
            <a:r>
              <a:rPr lang="en-US" i="1" dirty="0" smtClean="0">
                <a:sym typeface="Symbol" pitchFamily="18" charset="2"/>
              </a:rPr>
              <a:t>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i="1" dirty="0" smtClean="0">
                <a:sym typeface="Symbol" pitchFamily="18" charset="2"/>
              </a:rPr>
              <a:t>	</a:t>
            </a:r>
            <a:r>
              <a:rPr lang="en-US" dirty="0" smtClean="0">
                <a:sym typeface="Symbol" pitchFamily="18" charset="2"/>
              </a:rPr>
              <a:t>implying that </a:t>
            </a:r>
            <a:r>
              <a:rPr lang="en-US" i="1" dirty="0" smtClean="0">
                <a:sym typeface="Symbol" pitchFamily="18" charset="2"/>
              </a:rPr>
              <a:t>n</a:t>
            </a:r>
            <a:r>
              <a:rPr lang="en-US" dirty="0" smtClean="0">
                <a:sym typeface="Symbol" pitchFamily="18" charset="2"/>
              </a:rPr>
              <a:t>&gt;</a:t>
            </a:r>
            <a:r>
              <a:rPr lang="en-US" i="1" dirty="0" smtClean="0">
                <a:sym typeface="Symbol" pitchFamily="18" charset="2"/>
              </a:rPr>
              <a:t>n, </a:t>
            </a:r>
            <a:r>
              <a:rPr lang="en-US" dirty="0" smtClean="0">
                <a:sym typeface="Symbol" pitchFamily="18" charset="2"/>
              </a:rPr>
              <a:t>which is impossible showing that the original supposition was false and the theorem is correct. </a:t>
            </a:r>
            <a:r>
              <a:rPr lang="en-US" dirty="0" smtClean="0">
                <a:latin typeface="Times New Roman" pitchFamily="18" charset="0"/>
                <a:sym typeface="Symbol" pitchFamily="18" charset="2"/>
              </a:rPr>
              <a:t></a:t>
            </a:r>
            <a:endParaRPr lang="en-US" i="1" dirty="0" smtClean="0">
              <a:sym typeface="Symbol" pitchFamily="18" charset="2"/>
            </a:endParaRPr>
          </a:p>
        </p:txBody>
      </p:sp>
      <p:graphicFrame>
        <p:nvGraphicFramePr>
          <p:cNvPr id="2050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485816163"/>
              </p:ext>
            </p:extLst>
          </p:nvPr>
        </p:nvGraphicFramePr>
        <p:xfrm>
          <a:off x="5257800" y="1676400"/>
          <a:ext cx="685800" cy="650875"/>
        </p:xfrm>
        <a:graphic>
          <a:graphicData uri="http://schemas.openxmlformats.org/presentationml/2006/ole">
            <p:oleObj spid="_x0000_s51218" name="Equation" r:id="rId3" imgW="241300" imgH="228600" progId="Equation.3">
              <p:embed/>
            </p:oleObj>
          </a:graphicData>
        </a:graphic>
      </p:graphicFrame>
      <p:graphicFrame>
        <p:nvGraphicFramePr>
          <p:cNvPr id="2051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16732120"/>
              </p:ext>
            </p:extLst>
          </p:nvPr>
        </p:nvGraphicFramePr>
        <p:xfrm>
          <a:off x="5257800" y="2743200"/>
          <a:ext cx="685800" cy="650875"/>
        </p:xfrm>
        <a:graphic>
          <a:graphicData uri="http://schemas.openxmlformats.org/presentationml/2006/ole">
            <p:oleObj spid="_x0000_s51219" name="Equation" r:id="rId4" imgW="241300" imgH="228600" progId="Equation.3">
              <p:embed/>
            </p:oleObj>
          </a:graphicData>
        </a:graphic>
      </p:graphicFrame>
      <p:graphicFrame>
        <p:nvGraphicFramePr>
          <p:cNvPr id="2053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723003717"/>
              </p:ext>
            </p:extLst>
          </p:nvPr>
        </p:nvGraphicFramePr>
        <p:xfrm>
          <a:off x="4343400" y="4343400"/>
          <a:ext cx="3392487" cy="650875"/>
        </p:xfrm>
        <a:graphic>
          <a:graphicData uri="http://schemas.openxmlformats.org/presentationml/2006/ole">
            <p:oleObj spid="_x0000_s51220" name="Equation" r:id="rId5" imgW="1193800" imgH="228600" progId="Equation.3">
              <p:embed/>
            </p:oleObj>
          </a:graphicData>
        </a:graphic>
      </p:graphicFrame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>
                <a:cs typeface="Times New Roman" pitchFamily="18" charset="0"/>
              </a:rPr>
              <a:t>L9</a:t>
            </a:r>
          </a:p>
        </p:txBody>
      </p:sp>
      <p:sp>
        <p:nvSpPr>
          <p:cNvPr id="307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701AAE5-3C4B-4EFE-AAB1-A72F71DD3574}" type="slidenum">
              <a:rPr lang="en-US">
                <a:cs typeface="Times New Roman" pitchFamily="18" charset="0"/>
              </a:rPr>
              <a:pPr/>
              <a:t>71</a:t>
            </a:fld>
            <a:endParaRPr lang="en-US">
              <a:cs typeface="Times New Roman" pitchFamily="18" charset="0"/>
            </a:endParaRPr>
          </a:p>
        </p:txBody>
      </p:sp>
      <p:sp>
        <p:nvSpPr>
          <p:cNvPr id="30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mtClean="0"/>
              <a:t>Primality Testing.</a:t>
            </a:r>
            <a:br>
              <a:rPr lang="en-US" smtClean="0"/>
            </a:br>
            <a:r>
              <a:rPr lang="en-US" smtClean="0"/>
              <a:t>Example</a:t>
            </a:r>
          </a:p>
        </p:txBody>
      </p:sp>
      <p:sp>
        <p:nvSpPr>
          <p:cNvPr id="307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114800"/>
          </a:xfrm>
        </p:spPr>
        <p:txBody>
          <a:bodyPr>
            <a:normAutofit fontScale="85000" lnSpcReduction="20000"/>
          </a:bodyPr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 smtClean="0"/>
              <a:t>EG: Test if 139 and 143 are prime.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 smtClean="0"/>
              <a:t>List all primes up to	 	and check if they divide the numbers.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 smtClean="0"/>
              <a:t>2:  Neither is even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 smtClean="0"/>
              <a:t>3:  Sum of digits trick: 1+3+9 = 13, 1+4+3 = 8 so neither divisible by 3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 smtClean="0"/>
              <a:t>5:  Don</a:t>
            </a:r>
            <a:r>
              <a:rPr lang="en-US" sz="2400" dirty="0" smtClean="0">
                <a:latin typeface="Times New Roman" pitchFamily="18" charset="0"/>
              </a:rPr>
              <a:t>’</a:t>
            </a:r>
            <a:r>
              <a:rPr lang="en-US" sz="2400" dirty="0" smtClean="0"/>
              <a:t>t end in 0 or 5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 smtClean="0"/>
              <a:t>7:  140 divisible by 7 so neither div. by 7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 smtClean="0"/>
              <a:t>11: Alternating sum trick: 1-3+9 = 7 so 139 not div. By 11.  1-4+3 = 0 so 143 </a:t>
            </a:r>
            <a:r>
              <a:rPr lang="en-US" sz="2400" i="1" dirty="0" smtClean="0"/>
              <a:t>is</a:t>
            </a:r>
            <a:r>
              <a:rPr lang="en-US" sz="2400" dirty="0" smtClean="0"/>
              <a:t> divisible by 11.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b="1" dirty="0" smtClean="0"/>
              <a:t>STOP!</a:t>
            </a:r>
            <a:r>
              <a:rPr lang="en-US" sz="2400" dirty="0" smtClean="0"/>
              <a:t>  Next prime 13 need not be examined since bigger than	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 smtClean="0"/>
              <a:t>Conclude:  139 is prime, 143 is composite.</a:t>
            </a:r>
          </a:p>
        </p:txBody>
      </p:sp>
      <p:graphicFrame>
        <p:nvGraphicFramePr>
          <p:cNvPr id="3074" name="Object 4"/>
          <p:cNvGraphicFramePr>
            <a:graphicFrameLocks noChangeAspect="1"/>
          </p:cNvGraphicFramePr>
          <p:nvPr/>
        </p:nvGraphicFramePr>
        <p:xfrm>
          <a:off x="3505200" y="1782764"/>
          <a:ext cx="449265" cy="427036"/>
        </p:xfrm>
        <a:graphic>
          <a:graphicData uri="http://schemas.openxmlformats.org/presentationml/2006/ole">
            <p:oleObj spid="_x0000_s52230" name="Equation" r:id="rId3" imgW="241300" imgH="228600" progId="Equation.3">
              <p:embed/>
            </p:oleObj>
          </a:graphicData>
        </a:graphic>
      </p:graphicFrame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>
                <a:cs typeface="Times New Roman" pitchFamily="18" charset="0"/>
              </a:rPr>
              <a:t>L9</a:t>
            </a:r>
          </a:p>
        </p:txBody>
      </p:sp>
      <p:sp>
        <p:nvSpPr>
          <p:cNvPr id="410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C08A927-A1D9-4BB6-99BF-9F6248A651D2}" type="slidenum">
              <a:rPr lang="en-US">
                <a:cs typeface="Times New Roman" pitchFamily="18" charset="0"/>
              </a:rPr>
              <a:pPr/>
              <a:t>72</a:t>
            </a:fld>
            <a:endParaRPr lang="en-US">
              <a:cs typeface="Times New Roman" pitchFamily="18" charset="0"/>
            </a:endParaRPr>
          </a:p>
        </p:txBody>
      </p:sp>
      <p:sp>
        <p:nvSpPr>
          <p:cNvPr id="41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mtClean="0"/>
              <a:t>Division</a:t>
            </a:r>
          </a:p>
        </p:txBody>
      </p:sp>
      <p:sp>
        <p:nvSpPr>
          <p:cNvPr id="410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mtClean="0"/>
              <a:t>Remember long division?</a:t>
            </a:r>
          </a:p>
          <a:p>
            <a:pPr eaLnBrk="1" hangingPunct="1">
              <a:buFont typeface="Wingdings" pitchFamily="2" charset="2"/>
              <a:buNone/>
            </a:pPr>
            <a:endParaRPr lang="en-US" smtClean="0"/>
          </a:p>
          <a:p>
            <a:pPr eaLnBrk="1" hangingPunct="1">
              <a:buFont typeface="Wingdings" pitchFamily="2" charset="2"/>
              <a:buNone/>
            </a:pPr>
            <a:endParaRPr lang="en-US" smtClean="0"/>
          </a:p>
          <a:p>
            <a:pPr eaLnBrk="1" hangingPunct="1">
              <a:buFont typeface="Wingdings" pitchFamily="2" charset="2"/>
              <a:buNone/>
            </a:pPr>
            <a:endParaRPr lang="en-US" smtClean="0"/>
          </a:p>
          <a:p>
            <a:pPr eaLnBrk="1" hangingPunct="1">
              <a:buFont typeface="Wingdings" pitchFamily="2" charset="2"/>
              <a:buNone/>
            </a:pPr>
            <a:endParaRPr lang="en-US" smtClean="0"/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117 = 31</a:t>
            </a:r>
            <a:r>
              <a:rPr lang="en-US" smtClean="0">
                <a:latin typeface="Times New Roman" pitchFamily="18" charset="0"/>
              </a:rPr>
              <a:t>·</a:t>
            </a:r>
            <a:r>
              <a:rPr lang="en-US" smtClean="0"/>
              <a:t>3 + 24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i="1" smtClean="0"/>
              <a:t>a </a:t>
            </a:r>
            <a:r>
              <a:rPr lang="en-US" smtClean="0"/>
              <a:t>= </a:t>
            </a:r>
            <a:r>
              <a:rPr lang="en-US" i="1" smtClean="0"/>
              <a:t>dq </a:t>
            </a:r>
            <a:r>
              <a:rPr lang="en-US" smtClean="0"/>
              <a:t>+</a:t>
            </a:r>
            <a:r>
              <a:rPr lang="en-US" i="1" smtClean="0"/>
              <a:t> r</a:t>
            </a:r>
            <a:endParaRPr lang="en-US" smtClean="0"/>
          </a:p>
        </p:txBody>
      </p:sp>
      <p:graphicFrame>
        <p:nvGraphicFramePr>
          <p:cNvPr id="4098" name="Object 4"/>
          <p:cNvGraphicFramePr>
            <a:graphicFrameLocks noChangeAspect="1"/>
          </p:cNvGraphicFramePr>
          <p:nvPr/>
        </p:nvGraphicFramePr>
        <p:xfrm>
          <a:off x="3749675" y="2484438"/>
          <a:ext cx="1355725" cy="1249362"/>
        </p:xfrm>
        <a:graphic>
          <a:graphicData uri="http://schemas.openxmlformats.org/presentationml/2006/ole">
            <p:oleObj spid="_x0000_s53258" name="Equation" r:id="rId3" imgW="469696" imgH="431613" progId="Equation.3">
              <p:embed/>
            </p:oleObj>
          </a:graphicData>
        </a:graphic>
      </p:graphicFrame>
      <p:graphicFrame>
        <p:nvGraphicFramePr>
          <p:cNvPr id="4099" name="Object 5"/>
          <p:cNvGraphicFramePr>
            <a:graphicFrameLocks noChangeAspect="1"/>
          </p:cNvGraphicFramePr>
          <p:nvPr/>
        </p:nvGraphicFramePr>
        <p:xfrm>
          <a:off x="4443413" y="3457575"/>
          <a:ext cx="660400" cy="1139825"/>
        </p:xfrm>
        <a:graphic>
          <a:graphicData uri="http://schemas.openxmlformats.org/presentationml/2006/ole">
            <p:oleObj spid="_x0000_s53259" name="Equation" r:id="rId4" imgW="228501" imgH="393529" progId="Equation.3">
              <p:embed/>
            </p:oleObj>
          </a:graphicData>
        </a:graphic>
      </p:graphicFrame>
      <p:sp>
        <p:nvSpPr>
          <p:cNvPr id="4104" name="AutoShape 6"/>
          <p:cNvSpPr>
            <a:spLocks/>
          </p:cNvSpPr>
          <p:nvPr/>
        </p:nvSpPr>
        <p:spPr bwMode="auto">
          <a:xfrm>
            <a:off x="5638800" y="2286000"/>
            <a:ext cx="1600200" cy="914400"/>
          </a:xfrm>
          <a:prstGeom prst="callout1">
            <a:avLst>
              <a:gd name="adj1" fmla="val 12500"/>
              <a:gd name="adj2" fmla="val -4764"/>
              <a:gd name="adj3" fmla="val 50000"/>
              <a:gd name="adj4" fmla="val -3412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i="1"/>
              <a:t>q</a:t>
            </a:r>
            <a:r>
              <a:rPr lang="en-US"/>
              <a:t> the </a:t>
            </a:r>
            <a:r>
              <a:rPr lang="en-US" b="1" i="1"/>
              <a:t>quotient</a:t>
            </a:r>
          </a:p>
        </p:txBody>
      </p:sp>
      <p:sp>
        <p:nvSpPr>
          <p:cNvPr id="4105" name="AutoShape 7"/>
          <p:cNvSpPr>
            <a:spLocks/>
          </p:cNvSpPr>
          <p:nvPr/>
        </p:nvSpPr>
        <p:spPr bwMode="auto">
          <a:xfrm>
            <a:off x="5638800" y="3810000"/>
            <a:ext cx="1828800" cy="914400"/>
          </a:xfrm>
          <a:prstGeom prst="callout1">
            <a:avLst>
              <a:gd name="adj1" fmla="val 12500"/>
              <a:gd name="adj2" fmla="val -4167"/>
              <a:gd name="adj3" fmla="val 50000"/>
              <a:gd name="adj4" fmla="val -29861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i="1"/>
              <a:t>r</a:t>
            </a:r>
            <a:r>
              <a:rPr lang="en-US"/>
              <a:t> the </a:t>
            </a:r>
            <a:r>
              <a:rPr lang="en-US" b="1" i="1"/>
              <a:t>remainder</a:t>
            </a:r>
          </a:p>
        </p:txBody>
      </p:sp>
      <p:sp>
        <p:nvSpPr>
          <p:cNvPr id="4106" name="AutoShape 8"/>
          <p:cNvSpPr>
            <a:spLocks/>
          </p:cNvSpPr>
          <p:nvPr/>
        </p:nvSpPr>
        <p:spPr bwMode="auto">
          <a:xfrm>
            <a:off x="1600200" y="2743200"/>
            <a:ext cx="1600200" cy="914400"/>
          </a:xfrm>
          <a:prstGeom prst="callout1">
            <a:avLst>
              <a:gd name="adj1" fmla="val 12500"/>
              <a:gd name="adj2" fmla="val 104764"/>
              <a:gd name="adj3" fmla="val 54690"/>
              <a:gd name="adj4" fmla="val 13402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i="1"/>
              <a:t>d</a:t>
            </a:r>
            <a:r>
              <a:rPr lang="en-US"/>
              <a:t> the </a:t>
            </a:r>
            <a:r>
              <a:rPr lang="en-US" b="1" i="1"/>
              <a:t>divisor</a:t>
            </a:r>
          </a:p>
        </p:txBody>
      </p:sp>
      <p:sp>
        <p:nvSpPr>
          <p:cNvPr id="4107" name="AutoShape 9"/>
          <p:cNvSpPr>
            <a:spLocks/>
          </p:cNvSpPr>
          <p:nvPr/>
        </p:nvSpPr>
        <p:spPr bwMode="auto">
          <a:xfrm>
            <a:off x="1981200" y="3810000"/>
            <a:ext cx="1600200" cy="914400"/>
          </a:xfrm>
          <a:prstGeom prst="callout1">
            <a:avLst>
              <a:gd name="adj1" fmla="val 12500"/>
              <a:gd name="adj2" fmla="val 104764"/>
              <a:gd name="adj3" fmla="val -31250"/>
              <a:gd name="adj4" fmla="val 15902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i="1"/>
              <a:t>a</a:t>
            </a:r>
            <a:r>
              <a:rPr lang="en-US"/>
              <a:t> the </a:t>
            </a:r>
            <a:r>
              <a:rPr lang="en-US" b="1" i="1"/>
              <a:t>dividend</a:t>
            </a:r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>
                <a:cs typeface="Times New Roman" pitchFamily="18" charset="0"/>
              </a:rPr>
              <a:t>L9</a:t>
            </a:r>
          </a:p>
        </p:txBody>
      </p:sp>
      <p:sp>
        <p:nvSpPr>
          <p:cNvPr id="3379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C92F3E7-922D-4B81-8D24-1B8AF4B2E1EF}" type="slidenum">
              <a:rPr lang="en-US">
                <a:cs typeface="Times New Roman" pitchFamily="18" charset="0"/>
              </a:rPr>
              <a:pPr/>
              <a:t>73</a:t>
            </a:fld>
            <a:endParaRPr lang="en-US">
              <a:cs typeface="Times New Roman" pitchFamily="18" charset="0"/>
            </a:endParaRPr>
          </a:p>
        </p:txBody>
      </p:sp>
      <p:sp>
        <p:nvSpPr>
          <p:cNvPr id="337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mtClean="0"/>
              <a:t>Division</a:t>
            </a:r>
          </a:p>
        </p:txBody>
      </p:sp>
      <p:sp>
        <p:nvSpPr>
          <p:cNvPr id="3379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800" dirty="0" smtClean="0"/>
              <a:t>THM:  Let </a:t>
            </a:r>
            <a:r>
              <a:rPr lang="en-US" sz="2800" i="1" dirty="0" smtClean="0"/>
              <a:t>a </a:t>
            </a:r>
            <a:r>
              <a:rPr lang="en-US" sz="2800" dirty="0" smtClean="0"/>
              <a:t>be an integer, and </a:t>
            </a:r>
            <a:r>
              <a:rPr lang="en-US" sz="2800" i="1" dirty="0" smtClean="0"/>
              <a:t>d </a:t>
            </a:r>
            <a:r>
              <a:rPr lang="en-US" sz="2800" dirty="0" smtClean="0"/>
              <a:t>be a positive integer.  There are unique integers </a:t>
            </a:r>
            <a:r>
              <a:rPr lang="en-US" sz="2800" i="1" dirty="0" smtClean="0"/>
              <a:t>q, r</a:t>
            </a:r>
            <a:r>
              <a:rPr lang="en-US" sz="2800" dirty="0" smtClean="0"/>
              <a:t>  with </a:t>
            </a:r>
            <a:r>
              <a:rPr lang="en-US" sz="2800" i="1" dirty="0" smtClean="0"/>
              <a:t>r </a:t>
            </a:r>
            <a:r>
              <a:rPr lang="en-US" sz="2800" dirty="0" smtClean="0">
                <a:sym typeface="Symbol" pitchFamily="18" charset="2"/>
              </a:rPr>
              <a:t> {0,1,2,</a:t>
            </a:r>
            <a:r>
              <a:rPr lang="en-US" sz="2800" dirty="0" smtClean="0">
                <a:latin typeface="Times New Roman" pitchFamily="18" charset="0"/>
                <a:sym typeface="Symbol" pitchFamily="18" charset="2"/>
              </a:rPr>
              <a:t>…</a:t>
            </a:r>
            <a:r>
              <a:rPr lang="en-US" sz="2800" dirty="0" smtClean="0">
                <a:sym typeface="Symbol" pitchFamily="18" charset="2"/>
              </a:rPr>
              <a:t>,</a:t>
            </a:r>
            <a:r>
              <a:rPr lang="en-US" sz="2800" i="1" dirty="0" smtClean="0">
                <a:sym typeface="Symbol" pitchFamily="18" charset="2"/>
              </a:rPr>
              <a:t>d</a:t>
            </a:r>
            <a:r>
              <a:rPr lang="en-US" sz="2800" dirty="0" smtClean="0">
                <a:sym typeface="Symbol" pitchFamily="18" charset="2"/>
              </a:rPr>
              <a:t>-1} satisfying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en-US" sz="2800" i="1" dirty="0" smtClean="0"/>
              <a:t>a </a:t>
            </a:r>
            <a:r>
              <a:rPr lang="en-US" sz="2800" dirty="0" smtClean="0"/>
              <a:t>= </a:t>
            </a:r>
            <a:r>
              <a:rPr lang="en-US" sz="2800" i="1" dirty="0" err="1" smtClean="0"/>
              <a:t>dq</a:t>
            </a:r>
            <a:r>
              <a:rPr lang="en-US" sz="2800" dirty="0" smtClean="0"/>
              <a:t> +</a:t>
            </a:r>
            <a:r>
              <a:rPr lang="en-US" sz="2800" i="1" dirty="0" smtClean="0"/>
              <a:t> r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800" dirty="0" smtClean="0"/>
              <a:t>The proof is a simple application of long-division.  The theorem is called the </a:t>
            </a:r>
            <a:r>
              <a:rPr lang="en-US" sz="2800" b="1" i="1" dirty="0" smtClean="0"/>
              <a:t>division algorithm</a:t>
            </a:r>
            <a:r>
              <a:rPr lang="en-US" sz="2800" dirty="0" smtClean="0"/>
              <a:t> though really, it</a:t>
            </a:r>
            <a:r>
              <a:rPr lang="en-US" sz="2800" dirty="0" smtClean="0">
                <a:latin typeface="Times New Roman" pitchFamily="18" charset="0"/>
              </a:rPr>
              <a:t>’</a:t>
            </a:r>
            <a:r>
              <a:rPr lang="en-US" sz="2800" dirty="0" smtClean="0"/>
              <a:t>s long division that</a:t>
            </a:r>
            <a:r>
              <a:rPr lang="en-US" sz="2800" dirty="0" smtClean="0">
                <a:latin typeface="Times New Roman" pitchFamily="18" charset="0"/>
              </a:rPr>
              <a:t>’</a:t>
            </a:r>
            <a:r>
              <a:rPr lang="en-US" sz="2800" dirty="0" smtClean="0"/>
              <a:t>s the algorithm, not the theorem.</a:t>
            </a:r>
          </a:p>
          <a:p>
            <a:pPr eaLnBrk="1" hangingPunct="1">
              <a:buFont typeface="Wingdings" pitchFamily="2" charset="2"/>
              <a:buNone/>
            </a:pPr>
            <a:endParaRPr lang="en-US" sz="2800" dirty="0" smtClean="0"/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>
                <a:cs typeface="Times New Roman" pitchFamily="18" charset="0"/>
              </a:rPr>
              <a:t>L9</a:t>
            </a:r>
          </a:p>
        </p:txBody>
      </p:sp>
      <p:sp>
        <p:nvSpPr>
          <p:cNvPr id="3481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7BCB4F4-6E96-48FE-9EC6-89F5C1349645}" type="slidenum">
              <a:rPr lang="en-US">
                <a:cs typeface="Times New Roman" pitchFamily="18" charset="0"/>
              </a:rPr>
              <a:pPr/>
              <a:t>74</a:t>
            </a:fld>
            <a:endParaRPr lang="en-US">
              <a:cs typeface="Times New Roman" pitchFamily="18" charset="0"/>
            </a:endParaRPr>
          </a:p>
        </p:txBody>
      </p:sp>
      <p:sp>
        <p:nvSpPr>
          <p:cNvPr id="3482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dirty="0" smtClean="0"/>
              <a:t>Greatest Common Divisor</a:t>
            </a:r>
            <a:br>
              <a:rPr lang="en-US" dirty="0" smtClean="0"/>
            </a:br>
            <a:r>
              <a:rPr lang="en-US" dirty="0" smtClean="0"/>
              <a:t>Relatively Prime</a:t>
            </a:r>
          </a:p>
        </p:txBody>
      </p:sp>
      <p:sp>
        <p:nvSpPr>
          <p:cNvPr id="3482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609600" y="1524000"/>
            <a:ext cx="7772400" cy="4114800"/>
          </a:xfrm>
        </p:spPr>
        <p:txBody>
          <a:bodyPr/>
          <a:lstStyle/>
          <a:p>
            <a:pPr marL="609600" indent="-609600" eaLnBrk="1" hangingPunct="1">
              <a:buFont typeface="Wingdings" pitchFamily="2" charset="2"/>
              <a:buNone/>
            </a:pPr>
            <a:r>
              <a:rPr lang="en-US" sz="2800" dirty="0" smtClean="0"/>
              <a:t>DEF  Let </a:t>
            </a:r>
            <a:r>
              <a:rPr lang="en-US" sz="2800" i="1" dirty="0" err="1" smtClean="0"/>
              <a:t>a</a:t>
            </a:r>
            <a:r>
              <a:rPr lang="en-US" sz="2800" dirty="0" err="1" smtClean="0"/>
              <a:t>,</a:t>
            </a:r>
            <a:r>
              <a:rPr lang="en-US" sz="2800" i="1" dirty="0" err="1" smtClean="0"/>
              <a:t>b</a:t>
            </a:r>
            <a:r>
              <a:rPr lang="en-US" sz="2800" i="1" dirty="0" smtClean="0"/>
              <a:t> </a:t>
            </a:r>
            <a:r>
              <a:rPr lang="en-US" sz="2800" dirty="0" smtClean="0"/>
              <a:t>be integers, not both zero.  The </a:t>
            </a:r>
            <a:r>
              <a:rPr lang="en-US" sz="2800" b="1" i="1" dirty="0" smtClean="0"/>
              <a:t>greatest common divisor</a:t>
            </a:r>
            <a:r>
              <a:rPr lang="en-US" sz="2800" dirty="0" smtClean="0"/>
              <a:t> of </a:t>
            </a:r>
            <a:r>
              <a:rPr lang="en-US" sz="2800" i="1" dirty="0" smtClean="0"/>
              <a:t>a </a:t>
            </a:r>
            <a:r>
              <a:rPr lang="en-US" sz="2800" dirty="0" smtClean="0"/>
              <a:t>and </a:t>
            </a:r>
            <a:r>
              <a:rPr lang="en-US" sz="2800" i="1" dirty="0" smtClean="0"/>
              <a:t>b</a:t>
            </a:r>
            <a:r>
              <a:rPr lang="en-US" sz="2800" dirty="0" smtClean="0"/>
              <a:t>  (or </a:t>
            </a:r>
            <a:r>
              <a:rPr lang="en-US" sz="2800" dirty="0" err="1" smtClean="0"/>
              <a:t>gcd</a:t>
            </a:r>
            <a:r>
              <a:rPr lang="en-US" sz="2800" dirty="0" smtClean="0"/>
              <a:t>(</a:t>
            </a:r>
            <a:r>
              <a:rPr lang="en-US" sz="2800" i="1" dirty="0" err="1" smtClean="0"/>
              <a:t>a,b</a:t>
            </a:r>
            <a:r>
              <a:rPr lang="en-US" sz="2800" dirty="0" smtClean="0"/>
              <a:t>) ) is the biggest number </a:t>
            </a:r>
            <a:r>
              <a:rPr lang="en-US" sz="2800" i="1" dirty="0" smtClean="0"/>
              <a:t>d </a:t>
            </a:r>
            <a:r>
              <a:rPr lang="en-US" sz="2800" dirty="0" smtClean="0"/>
              <a:t>which divides both </a:t>
            </a:r>
            <a:r>
              <a:rPr lang="en-US" sz="2800" i="1" dirty="0" smtClean="0"/>
              <a:t>a </a:t>
            </a:r>
            <a:r>
              <a:rPr lang="en-US" sz="2800" dirty="0" smtClean="0"/>
              <a:t>and </a:t>
            </a:r>
            <a:r>
              <a:rPr lang="en-US" sz="2800" i="1" dirty="0" smtClean="0"/>
              <a:t>b</a:t>
            </a:r>
            <a:r>
              <a:rPr lang="en-US" sz="2800" dirty="0" smtClean="0"/>
              <a:t>.</a:t>
            </a:r>
          </a:p>
          <a:p>
            <a:pPr marL="609600" indent="-609600" eaLnBrk="1" hangingPunct="1">
              <a:buFont typeface="Wingdings" pitchFamily="2" charset="2"/>
              <a:buNone/>
            </a:pPr>
            <a:r>
              <a:rPr lang="en-US" sz="2800" dirty="0" smtClean="0"/>
              <a:t>Equivalently:  </a:t>
            </a:r>
            <a:r>
              <a:rPr lang="en-US" sz="2800" dirty="0" err="1" smtClean="0"/>
              <a:t>gcd</a:t>
            </a:r>
            <a:r>
              <a:rPr lang="en-US" sz="2800" dirty="0" smtClean="0"/>
              <a:t>(</a:t>
            </a:r>
            <a:r>
              <a:rPr lang="en-US" sz="2800" i="1" dirty="0" err="1" smtClean="0"/>
              <a:t>a</a:t>
            </a:r>
            <a:r>
              <a:rPr lang="en-US" sz="2800" dirty="0" err="1" smtClean="0"/>
              <a:t>,</a:t>
            </a:r>
            <a:r>
              <a:rPr lang="en-US" sz="2800" i="1" dirty="0" err="1" smtClean="0"/>
              <a:t>b</a:t>
            </a:r>
            <a:r>
              <a:rPr lang="en-US" sz="2800" dirty="0" smtClean="0"/>
              <a:t>)</a:t>
            </a:r>
            <a:r>
              <a:rPr lang="en-US" sz="2800" i="1" dirty="0" smtClean="0"/>
              <a:t> </a:t>
            </a:r>
            <a:r>
              <a:rPr lang="en-US" sz="2800" dirty="0" smtClean="0"/>
              <a:t>is smallest number which divisibly by any </a:t>
            </a:r>
            <a:r>
              <a:rPr lang="en-US" sz="2800" i="1" dirty="0" smtClean="0"/>
              <a:t>x </a:t>
            </a:r>
            <a:r>
              <a:rPr lang="en-US" sz="2800" dirty="0" smtClean="0"/>
              <a:t>dividing both </a:t>
            </a:r>
            <a:r>
              <a:rPr lang="en-US" sz="2800" i="1" dirty="0" smtClean="0"/>
              <a:t>a</a:t>
            </a:r>
            <a:r>
              <a:rPr lang="en-US" sz="2800" dirty="0" smtClean="0"/>
              <a:t> and </a:t>
            </a:r>
            <a:r>
              <a:rPr lang="en-US" sz="2800" i="1" dirty="0" smtClean="0"/>
              <a:t>b</a:t>
            </a:r>
            <a:r>
              <a:rPr lang="en-US" sz="2800" dirty="0" smtClean="0"/>
              <a:t>.</a:t>
            </a:r>
          </a:p>
          <a:p>
            <a:pPr marL="609600" indent="-609600" eaLnBrk="1" hangingPunct="1">
              <a:buFont typeface="Wingdings" pitchFamily="2" charset="2"/>
              <a:buNone/>
            </a:pPr>
            <a:r>
              <a:rPr lang="en-US" sz="2800" dirty="0" smtClean="0"/>
              <a:t>DEF: </a:t>
            </a:r>
            <a:r>
              <a:rPr lang="en-US" sz="2800" i="1" dirty="0" smtClean="0"/>
              <a:t>a </a:t>
            </a:r>
            <a:r>
              <a:rPr lang="en-US" sz="2800" dirty="0" smtClean="0"/>
              <a:t>and </a:t>
            </a:r>
            <a:r>
              <a:rPr lang="en-US" sz="2800" i="1" dirty="0" smtClean="0"/>
              <a:t>b </a:t>
            </a:r>
            <a:r>
              <a:rPr lang="en-US" sz="2800" dirty="0" smtClean="0"/>
              <a:t>are said to be </a:t>
            </a:r>
            <a:r>
              <a:rPr lang="en-US" sz="2800" b="1" i="1" dirty="0" smtClean="0"/>
              <a:t>relatively prime</a:t>
            </a:r>
            <a:r>
              <a:rPr lang="en-US" sz="2800" b="1" dirty="0" smtClean="0"/>
              <a:t> </a:t>
            </a:r>
            <a:r>
              <a:rPr lang="en-US" sz="2800" dirty="0" smtClean="0"/>
              <a:t>if </a:t>
            </a:r>
            <a:r>
              <a:rPr lang="en-US" sz="2800" dirty="0" err="1" smtClean="0"/>
              <a:t>gcd</a:t>
            </a:r>
            <a:r>
              <a:rPr lang="en-US" sz="2800" dirty="0" smtClean="0"/>
              <a:t>(</a:t>
            </a:r>
            <a:r>
              <a:rPr lang="en-US" sz="2800" i="1" dirty="0" err="1" smtClean="0"/>
              <a:t>a</a:t>
            </a:r>
            <a:r>
              <a:rPr lang="en-US" sz="2800" dirty="0" err="1" smtClean="0"/>
              <a:t>,</a:t>
            </a:r>
            <a:r>
              <a:rPr lang="en-US" sz="2800" i="1" dirty="0" err="1" smtClean="0"/>
              <a:t>b</a:t>
            </a:r>
            <a:r>
              <a:rPr lang="en-US" sz="2800" dirty="0" smtClean="0"/>
              <a:t>) = 1, so no prime common divisors.</a:t>
            </a:r>
          </a:p>
          <a:p>
            <a:pPr marL="609600" indent="-609600" eaLnBrk="1" hangingPunct="1">
              <a:buFont typeface="Wingdings" pitchFamily="2" charset="2"/>
              <a:buNone/>
            </a:pPr>
            <a:endParaRPr lang="en-US" sz="2800" dirty="0" smtClean="0"/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>
                <a:cs typeface="Times New Roman" pitchFamily="18" charset="0"/>
              </a:rPr>
              <a:t>L9</a:t>
            </a:r>
          </a:p>
        </p:txBody>
      </p:sp>
      <p:sp>
        <p:nvSpPr>
          <p:cNvPr id="3584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947F121-9B8E-4003-9DE2-83BD25A554E5}" type="slidenum">
              <a:rPr lang="en-US">
                <a:cs typeface="Times New Roman" pitchFamily="18" charset="0"/>
              </a:rPr>
              <a:pPr/>
              <a:t>75</a:t>
            </a:fld>
            <a:endParaRPr lang="en-US">
              <a:cs typeface="Times New Roman" pitchFamily="18" charset="0"/>
            </a:endParaRPr>
          </a:p>
        </p:txBody>
      </p:sp>
      <p:sp>
        <p:nvSpPr>
          <p:cNvPr id="3584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Greatest Common Divisor</a:t>
            </a:r>
            <a:br>
              <a:rPr lang="en-US" sz="4000" smtClean="0"/>
            </a:br>
            <a:r>
              <a:rPr lang="en-US" sz="4000" smtClean="0"/>
              <a:t>Relatively Prime</a:t>
            </a:r>
          </a:p>
        </p:txBody>
      </p:sp>
      <p:sp>
        <p:nvSpPr>
          <p:cNvPr id="3584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 typeface="Wingdings" pitchFamily="2" charset="2"/>
              <a:buNone/>
            </a:pPr>
            <a:r>
              <a:rPr lang="en-US" smtClean="0"/>
              <a:t>Q:  Find the following gcd</a:t>
            </a:r>
            <a:r>
              <a:rPr lang="en-US" smtClean="0">
                <a:latin typeface="Times New Roman" pitchFamily="18" charset="0"/>
              </a:rPr>
              <a:t>’</a:t>
            </a:r>
            <a:r>
              <a:rPr lang="en-US" smtClean="0"/>
              <a:t>s:</a:t>
            </a:r>
          </a:p>
          <a:p>
            <a:pPr marL="609600" indent="-609600" eaLnBrk="1" hangingPunct="1">
              <a:buFont typeface="Wingdings" pitchFamily="2" charset="2"/>
              <a:buAutoNum type="arabicPeriod"/>
            </a:pPr>
            <a:r>
              <a:rPr lang="en-US" smtClean="0"/>
              <a:t>gcd(11,77)</a:t>
            </a:r>
          </a:p>
          <a:p>
            <a:pPr marL="609600" indent="-609600" eaLnBrk="1" hangingPunct="1">
              <a:buFont typeface="Wingdings" pitchFamily="2" charset="2"/>
              <a:buAutoNum type="arabicPeriod"/>
            </a:pPr>
            <a:r>
              <a:rPr lang="en-US" smtClean="0"/>
              <a:t>gcd(33,77)</a:t>
            </a:r>
          </a:p>
          <a:p>
            <a:pPr marL="609600" indent="-609600" eaLnBrk="1" hangingPunct="1">
              <a:buFont typeface="Wingdings" pitchFamily="2" charset="2"/>
              <a:buAutoNum type="arabicPeriod"/>
            </a:pPr>
            <a:r>
              <a:rPr lang="en-US" smtClean="0"/>
              <a:t>gcd(24,36)</a:t>
            </a:r>
          </a:p>
          <a:p>
            <a:pPr marL="609600" indent="-609600" eaLnBrk="1" hangingPunct="1">
              <a:buFont typeface="Wingdings" pitchFamily="2" charset="2"/>
              <a:buAutoNum type="arabicPeriod"/>
            </a:pPr>
            <a:r>
              <a:rPr lang="en-US" smtClean="0"/>
              <a:t>gcd(24,25)</a:t>
            </a:r>
          </a:p>
          <a:p>
            <a:pPr marL="609600" indent="-609600" eaLnBrk="1" hangingPunct="1">
              <a:buFont typeface="Wingdings" pitchFamily="2" charset="2"/>
              <a:buNone/>
            </a:pPr>
            <a:endParaRPr lang="en-US" smtClean="0"/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>
                <a:cs typeface="Times New Roman" pitchFamily="18" charset="0"/>
              </a:rPr>
              <a:t>L9</a:t>
            </a:r>
          </a:p>
        </p:txBody>
      </p:sp>
      <p:sp>
        <p:nvSpPr>
          <p:cNvPr id="3686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C05E253-8D8C-4E66-858E-9D99FDBD943C}" type="slidenum">
              <a:rPr lang="en-US">
                <a:cs typeface="Times New Roman" pitchFamily="18" charset="0"/>
              </a:rPr>
              <a:pPr/>
              <a:t>76</a:t>
            </a:fld>
            <a:endParaRPr lang="en-US">
              <a:cs typeface="Times New Roman" pitchFamily="18" charset="0"/>
            </a:endParaRPr>
          </a:p>
        </p:txBody>
      </p:sp>
      <p:sp>
        <p:nvSpPr>
          <p:cNvPr id="3686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mtClean="0"/>
              <a:t>Greatest Common Divisor</a:t>
            </a:r>
            <a:br>
              <a:rPr lang="en-US" smtClean="0"/>
            </a:br>
            <a:r>
              <a:rPr lang="en-US" smtClean="0"/>
              <a:t>Relatively Prime</a:t>
            </a:r>
          </a:p>
        </p:txBody>
      </p:sp>
      <p:sp>
        <p:nvSpPr>
          <p:cNvPr id="3686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 typeface="Wingdings" pitchFamily="2" charset="2"/>
              <a:buNone/>
            </a:pPr>
            <a:r>
              <a:rPr lang="en-US" sz="2800" smtClean="0"/>
              <a:t>A:</a:t>
            </a:r>
          </a:p>
          <a:p>
            <a:pPr marL="609600" indent="-609600" eaLnBrk="1" hangingPunct="1">
              <a:buFont typeface="Wingdings" pitchFamily="2" charset="2"/>
              <a:buAutoNum type="arabicPeriod"/>
            </a:pPr>
            <a:r>
              <a:rPr lang="en-US" sz="2800" smtClean="0"/>
              <a:t>gcd(11,77) = 11</a:t>
            </a:r>
          </a:p>
          <a:p>
            <a:pPr marL="609600" indent="-609600" eaLnBrk="1" hangingPunct="1">
              <a:buFont typeface="Wingdings" pitchFamily="2" charset="2"/>
              <a:buAutoNum type="arabicPeriod"/>
            </a:pPr>
            <a:r>
              <a:rPr lang="en-US" sz="2800" smtClean="0"/>
              <a:t>gcd(33,77) = 11</a:t>
            </a:r>
          </a:p>
          <a:p>
            <a:pPr marL="609600" indent="-609600" eaLnBrk="1" hangingPunct="1">
              <a:buFont typeface="Wingdings" pitchFamily="2" charset="2"/>
              <a:buAutoNum type="arabicPeriod"/>
            </a:pPr>
            <a:r>
              <a:rPr lang="en-US" sz="2800" smtClean="0"/>
              <a:t>gcd(24,36) = 12</a:t>
            </a:r>
          </a:p>
          <a:p>
            <a:pPr marL="609600" indent="-609600" eaLnBrk="1" hangingPunct="1">
              <a:buFont typeface="Wingdings" pitchFamily="2" charset="2"/>
              <a:buAutoNum type="arabicPeriod"/>
            </a:pPr>
            <a:r>
              <a:rPr lang="en-US" sz="2800" smtClean="0"/>
              <a:t>gcd(24,25) = 1.  Therefore 24 and 25 are relatively prime.</a:t>
            </a:r>
          </a:p>
          <a:p>
            <a:pPr marL="609600" indent="-609600" eaLnBrk="1" hangingPunct="1">
              <a:buFont typeface="Wingdings" pitchFamily="2" charset="2"/>
              <a:buNone/>
            </a:pPr>
            <a:r>
              <a:rPr lang="en-US" sz="2800" smtClean="0"/>
              <a:t>NOTE:  A prime number are relatively prime to all other numbers which it doesn</a:t>
            </a:r>
            <a:r>
              <a:rPr lang="en-US" sz="2800" smtClean="0">
                <a:latin typeface="Times New Roman" pitchFamily="18" charset="0"/>
              </a:rPr>
              <a:t>’</a:t>
            </a:r>
            <a:r>
              <a:rPr lang="en-US" sz="2800" smtClean="0"/>
              <a:t>t divide.</a:t>
            </a:r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>
                <a:cs typeface="Times New Roman" pitchFamily="18" charset="0"/>
              </a:rPr>
              <a:t>L9</a:t>
            </a:r>
          </a:p>
        </p:txBody>
      </p:sp>
      <p:sp>
        <p:nvSpPr>
          <p:cNvPr id="3789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82F35D3-8923-41C6-9D18-57A2FC26DA08}" type="slidenum">
              <a:rPr lang="en-US">
                <a:cs typeface="Times New Roman" pitchFamily="18" charset="0"/>
              </a:rPr>
              <a:pPr/>
              <a:t>77</a:t>
            </a:fld>
            <a:endParaRPr lang="en-US">
              <a:cs typeface="Times New Roman" pitchFamily="18" charset="0"/>
            </a:endParaRPr>
          </a:p>
        </p:txBody>
      </p:sp>
      <p:sp>
        <p:nvSpPr>
          <p:cNvPr id="3789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mtClean="0"/>
              <a:t>Greatest Common Divisor</a:t>
            </a:r>
            <a:br>
              <a:rPr lang="en-US" smtClean="0"/>
            </a:br>
            <a:r>
              <a:rPr lang="en-US" smtClean="0"/>
              <a:t>Relatively Prime</a:t>
            </a:r>
          </a:p>
        </p:txBody>
      </p:sp>
      <p:sp>
        <p:nvSpPr>
          <p:cNvPr id="3789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 typeface="Wingdings" pitchFamily="2" charset="2"/>
              <a:buNone/>
            </a:pPr>
            <a:r>
              <a:rPr lang="en-US" sz="2800" dirty="0" smtClean="0"/>
              <a:t>EG:  More realistic.  Find </a:t>
            </a:r>
            <a:r>
              <a:rPr lang="en-US" sz="2800" dirty="0" err="1" smtClean="0"/>
              <a:t>gcd</a:t>
            </a:r>
            <a:r>
              <a:rPr lang="en-US" sz="2800" dirty="0" smtClean="0"/>
              <a:t>(98,420). </a:t>
            </a:r>
          </a:p>
          <a:p>
            <a:pPr marL="609600" indent="-609600" eaLnBrk="1" hangingPunct="1">
              <a:buFont typeface="Wingdings" pitchFamily="2" charset="2"/>
              <a:buNone/>
            </a:pPr>
            <a:r>
              <a:rPr lang="en-US" sz="2800" dirty="0" smtClean="0"/>
              <a:t>Find prime decomposition of each number and find all the common factors:</a:t>
            </a:r>
          </a:p>
          <a:p>
            <a:pPr marL="609600" indent="-609600" eaLnBrk="1" hangingPunct="1">
              <a:buFont typeface="Wingdings" pitchFamily="2" charset="2"/>
              <a:buNone/>
            </a:pPr>
            <a:r>
              <a:rPr lang="en-US" sz="2800" dirty="0" smtClean="0"/>
              <a:t>98 = 2</a:t>
            </a:r>
            <a:r>
              <a:rPr lang="en-US" sz="2800" dirty="0" smtClean="0">
                <a:latin typeface="Times New Roman" pitchFamily="18" charset="0"/>
              </a:rPr>
              <a:t>·</a:t>
            </a:r>
            <a:r>
              <a:rPr lang="en-US" sz="2800" dirty="0" smtClean="0"/>
              <a:t>49 = 2</a:t>
            </a:r>
            <a:r>
              <a:rPr lang="en-US" sz="2800" dirty="0" smtClean="0">
                <a:latin typeface="Times New Roman" pitchFamily="18" charset="0"/>
              </a:rPr>
              <a:t>·</a:t>
            </a:r>
            <a:r>
              <a:rPr lang="en-US" sz="2800" dirty="0" smtClean="0"/>
              <a:t>7</a:t>
            </a:r>
            <a:r>
              <a:rPr lang="en-US" sz="2800" dirty="0" smtClean="0">
                <a:latin typeface="Times New Roman" pitchFamily="18" charset="0"/>
              </a:rPr>
              <a:t>·</a:t>
            </a:r>
            <a:r>
              <a:rPr lang="en-US" sz="2800" dirty="0" smtClean="0"/>
              <a:t>7</a:t>
            </a:r>
          </a:p>
          <a:p>
            <a:pPr marL="609600" indent="-609600" eaLnBrk="1" hangingPunct="1">
              <a:buFont typeface="Wingdings" pitchFamily="2" charset="2"/>
              <a:buNone/>
            </a:pPr>
            <a:r>
              <a:rPr lang="en-US" sz="2800" dirty="0" smtClean="0"/>
              <a:t>420 = 2</a:t>
            </a:r>
            <a:r>
              <a:rPr lang="en-US" sz="2800" dirty="0" smtClean="0">
                <a:latin typeface="Times New Roman" pitchFamily="18" charset="0"/>
              </a:rPr>
              <a:t>·</a:t>
            </a:r>
            <a:r>
              <a:rPr lang="en-US" sz="2800" dirty="0" smtClean="0"/>
              <a:t>210 = 2</a:t>
            </a:r>
            <a:r>
              <a:rPr lang="en-US" sz="2800" dirty="0" smtClean="0">
                <a:latin typeface="Times New Roman" pitchFamily="18" charset="0"/>
              </a:rPr>
              <a:t>·</a:t>
            </a:r>
            <a:r>
              <a:rPr lang="en-US" sz="2800" dirty="0" smtClean="0"/>
              <a:t>2</a:t>
            </a:r>
            <a:r>
              <a:rPr lang="en-US" sz="2800" dirty="0" smtClean="0">
                <a:latin typeface="Times New Roman" pitchFamily="18" charset="0"/>
              </a:rPr>
              <a:t>·</a:t>
            </a:r>
            <a:r>
              <a:rPr lang="en-US" sz="2800" dirty="0" smtClean="0"/>
              <a:t>105 = 2</a:t>
            </a:r>
            <a:r>
              <a:rPr lang="en-US" sz="2800" dirty="0" smtClean="0">
                <a:latin typeface="Times New Roman" pitchFamily="18" charset="0"/>
              </a:rPr>
              <a:t>·</a:t>
            </a:r>
            <a:r>
              <a:rPr lang="en-US" sz="2800" dirty="0" smtClean="0"/>
              <a:t>2</a:t>
            </a:r>
            <a:r>
              <a:rPr lang="en-US" sz="2800" dirty="0" smtClean="0">
                <a:latin typeface="Times New Roman" pitchFamily="18" charset="0"/>
              </a:rPr>
              <a:t>·</a:t>
            </a:r>
            <a:r>
              <a:rPr lang="en-US" sz="2800" dirty="0" smtClean="0"/>
              <a:t>3</a:t>
            </a:r>
            <a:r>
              <a:rPr lang="en-US" sz="2800" dirty="0" smtClean="0">
                <a:latin typeface="Times New Roman" pitchFamily="18" charset="0"/>
              </a:rPr>
              <a:t>·</a:t>
            </a:r>
            <a:r>
              <a:rPr lang="en-US" sz="2800" dirty="0" smtClean="0"/>
              <a:t>35</a:t>
            </a:r>
          </a:p>
          <a:p>
            <a:pPr marL="609600" indent="-609600" eaLnBrk="1" hangingPunct="1">
              <a:buFont typeface="Wingdings" pitchFamily="2" charset="2"/>
              <a:buNone/>
            </a:pPr>
            <a:r>
              <a:rPr lang="en-US" sz="2800" dirty="0" smtClean="0"/>
              <a:t>	= 2</a:t>
            </a:r>
            <a:r>
              <a:rPr lang="en-US" sz="2800" dirty="0" smtClean="0">
                <a:latin typeface="Times New Roman" pitchFamily="18" charset="0"/>
              </a:rPr>
              <a:t>·</a:t>
            </a:r>
            <a:r>
              <a:rPr lang="en-US" sz="2800" dirty="0" smtClean="0"/>
              <a:t>2</a:t>
            </a:r>
            <a:r>
              <a:rPr lang="en-US" sz="2800" dirty="0" smtClean="0">
                <a:latin typeface="Times New Roman" pitchFamily="18" charset="0"/>
              </a:rPr>
              <a:t>·</a:t>
            </a:r>
            <a:r>
              <a:rPr lang="en-US" sz="2800" dirty="0" smtClean="0"/>
              <a:t>3</a:t>
            </a:r>
            <a:r>
              <a:rPr lang="en-US" sz="2800" dirty="0" smtClean="0">
                <a:latin typeface="Times New Roman" pitchFamily="18" charset="0"/>
              </a:rPr>
              <a:t>·</a:t>
            </a:r>
            <a:r>
              <a:rPr lang="en-US" sz="2800" dirty="0" smtClean="0"/>
              <a:t>5</a:t>
            </a:r>
            <a:r>
              <a:rPr lang="en-US" sz="2800" dirty="0" smtClean="0">
                <a:latin typeface="Times New Roman" pitchFamily="18" charset="0"/>
              </a:rPr>
              <a:t>·</a:t>
            </a:r>
            <a:r>
              <a:rPr lang="en-US" sz="2800" dirty="0" smtClean="0"/>
              <a:t>7</a:t>
            </a:r>
          </a:p>
          <a:p>
            <a:pPr marL="609600" indent="-609600" eaLnBrk="1" hangingPunct="1">
              <a:buFont typeface="Wingdings" pitchFamily="2" charset="2"/>
              <a:buNone/>
            </a:pPr>
            <a:r>
              <a:rPr lang="en-US" sz="2800" dirty="0" smtClean="0"/>
              <a:t>Underline common factors: </a:t>
            </a:r>
            <a:r>
              <a:rPr lang="en-US" sz="2800" u="sng" dirty="0" smtClean="0"/>
              <a:t>2</a:t>
            </a:r>
            <a:r>
              <a:rPr lang="en-US" sz="2800" u="sng" dirty="0" smtClean="0">
                <a:latin typeface="Times New Roman" pitchFamily="18" charset="0"/>
              </a:rPr>
              <a:t>·</a:t>
            </a:r>
            <a:r>
              <a:rPr lang="en-US" sz="2800" u="sng" dirty="0" smtClean="0"/>
              <a:t>7</a:t>
            </a:r>
            <a:r>
              <a:rPr lang="en-US" sz="2800" dirty="0" smtClean="0">
                <a:latin typeface="Times New Roman" pitchFamily="18" charset="0"/>
              </a:rPr>
              <a:t>·</a:t>
            </a:r>
            <a:r>
              <a:rPr lang="en-US" sz="2800" dirty="0" smtClean="0"/>
              <a:t>7, 2</a:t>
            </a:r>
            <a:r>
              <a:rPr lang="en-US" sz="2800" dirty="0" smtClean="0">
                <a:latin typeface="Times New Roman" pitchFamily="18" charset="0"/>
              </a:rPr>
              <a:t>·</a:t>
            </a:r>
            <a:r>
              <a:rPr lang="en-US" sz="2800" u="sng" dirty="0" smtClean="0"/>
              <a:t>2</a:t>
            </a:r>
            <a:r>
              <a:rPr lang="en-US" sz="2800" dirty="0" smtClean="0">
                <a:latin typeface="Times New Roman" pitchFamily="18" charset="0"/>
              </a:rPr>
              <a:t>·</a:t>
            </a:r>
            <a:r>
              <a:rPr lang="en-US" sz="2800" dirty="0" smtClean="0"/>
              <a:t>3</a:t>
            </a:r>
            <a:r>
              <a:rPr lang="en-US" sz="2800" dirty="0" smtClean="0">
                <a:latin typeface="Times New Roman" pitchFamily="18" charset="0"/>
              </a:rPr>
              <a:t>·</a:t>
            </a:r>
            <a:r>
              <a:rPr lang="en-US" sz="2800" dirty="0" smtClean="0"/>
              <a:t>5</a:t>
            </a:r>
            <a:r>
              <a:rPr lang="en-US" sz="2800" dirty="0" smtClean="0">
                <a:latin typeface="Times New Roman" pitchFamily="18" charset="0"/>
              </a:rPr>
              <a:t>·</a:t>
            </a:r>
            <a:r>
              <a:rPr lang="en-US" sz="2800" u="sng" dirty="0" smtClean="0"/>
              <a:t>7</a:t>
            </a:r>
          </a:p>
          <a:p>
            <a:pPr marL="609600" indent="-609600" eaLnBrk="1" hangingPunct="1">
              <a:buFont typeface="Wingdings" pitchFamily="2" charset="2"/>
              <a:buNone/>
            </a:pPr>
            <a:r>
              <a:rPr lang="en-US" sz="2800" dirty="0" smtClean="0"/>
              <a:t>Therefore, </a:t>
            </a:r>
            <a:r>
              <a:rPr lang="en-US" sz="2800" dirty="0" err="1" smtClean="0"/>
              <a:t>gcd</a:t>
            </a:r>
            <a:r>
              <a:rPr lang="en-US" sz="2800" dirty="0" smtClean="0"/>
              <a:t>(98,420) = 14</a:t>
            </a:r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>
                <a:cs typeface="Times New Roman" pitchFamily="18" charset="0"/>
              </a:rPr>
              <a:t>L9</a:t>
            </a:r>
          </a:p>
        </p:txBody>
      </p:sp>
      <p:sp>
        <p:nvSpPr>
          <p:cNvPr id="3891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6F11CE7-85AD-48F9-AA5F-BEFE57F8F7A3}" type="slidenum">
              <a:rPr lang="en-US">
                <a:cs typeface="Times New Roman" pitchFamily="18" charset="0"/>
              </a:rPr>
              <a:pPr/>
              <a:t>78</a:t>
            </a:fld>
            <a:endParaRPr lang="en-US">
              <a:cs typeface="Times New Roman" pitchFamily="18" charset="0"/>
            </a:endParaRPr>
          </a:p>
        </p:txBody>
      </p:sp>
      <p:sp>
        <p:nvSpPr>
          <p:cNvPr id="3891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mtClean="0"/>
              <a:t>Greatest Common Divisor</a:t>
            </a:r>
            <a:br>
              <a:rPr lang="en-US" smtClean="0"/>
            </a:br>
            <a:r>
              <a:rPr lang="en-US" smtClean="0"/>
              <a:t>Relatively Prime</a:t>
            </a:r>
          </a:p>
        </p:txBody>
      </p:sp>
      <p:sp>
        <p:nvSpPr>
          <p:cNvPr id="3891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b="1" i="1" dirty="0" err="1" smtClean="0"/>
              <a:t>Pairwise</a:t>
            </a:r>
            <a:r>
              <a:rPr lang="en-US" b="1" i="1" dirty="0" smtClean="0"/>
              <a:t> relatively prime</a:t>
            </a:r>
            <a:r>
              <a:rPr lang="en-US" dirty="0" smtClean="0"/>
              <a:t>:  the numbers a, b, c, d, </a:t>
            </a:r>
            <a:r>
              <a:rPr lang="en-US" dirty="0" smtClean="0">
                <a:latin typeface="Times New Roman" pitchFamily="18" charset="0"/>
              </a:rPr>
              <a:t>…</a:t>
            </a:r>
            <a:r>
              <a:rPr lang="en-US" dirty="0" smtClean="0"/>
              <a:t>  are said to be </a:t>
            </a:r>
            <a:r>
              <a:rPr lang="en-US" dirty="0" err="1" smtClean="0"/>
              <a:t>pairwise</a:t>
            </a:r>
            <a:r>
              <a:rPr lang="en-US" dirty="0" smtClean="0"/>
              <a:t> relatively prime if any two distinct numbers in the list are relatively prime.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dirty="0" smtClean="0"/>
              <a:t>Q:  Find a maximal </a:t>
            </a:r>
            <a:r>
              <a:rPr lang="en-US" dirty="0" err="1" smtClean="0"/>
              <a:t>pairwise</a:t>
            </a:r>
            <a:r>
              <a:rPr lang="en-US" dirty="0" smtClean="0"/>
              <a:t> relatively prime subset of</a:t>
            </a: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dirty="0" smtClean="0"/>
              <a:t>{ 44, 28, 21, 15, 169, 17 }</a:t>
            </a:r>
            <a:endParaRPr lang="en-US" b="1" i="1" dirty="0" smtClean="0"/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>
                <a:cs typeface="Times New Roman" pitchFamily="18" charset="0"/>
              </a:rPr>
              <a:t>L9</a:t>
            </a:r>
          </a:p>
        </p:txBody>
      </p:sp>
      <p:sp>
        <p:nvSpPr>
          <p:cNvPr id="3993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4EACCCC-714A-47EE-8F69-6113859B318B}" type="slidenum">
              <a:rPr lang="en-US">
                <a:cs typeface="Times New Roman" pitchFamily="18" charset="0"/>
              </a:rPr>
              <a:pPr/>
              <a:t>79</a:t>
            </a:fld>
            <a:endParaRPr lang="en-US">
              <a:cs typeface="Times New Roman" pitchFamily="18" charset="0"/>
            </a:endParaRPr>
          </a:p>
        </p:txBody>
      </p:sp>
      <p:sp>
        <p:nvSpPr>
          <p:cNvPr id="3994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mtClean="0"/>
              <a:t>Greatest Common Divisor</a:t>
            </a:r>
            <a:br>
              <a:rPr lang="en-US" smtClean="0"/>
            </a:br>
            <a:r>
              <a:rPr lang="en-US" smtClean="0"/>
              <a:t>Relatively Prime</a:t>
            </a:r>
          </a:p>
        </p:txBody>
      </p:sp>
      <p:sp>
        <p:nvSpPr>
          <p:cNvPr id="3994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dirty="0" smtClean="0"/>
              <a:t>A:  A maximal </a:t>
            </a:r>
            <a:r>
              <a:rPr lang="en-US" dirty="0" err="1" smtClean="0"/>
              <a:t>pairwise</a:t>
            </a:r>
            <a:r>
              <a:rPr lang="en-US" dirty="0" smtClean="0"/>
              <a:t> relatively prime subset of {44, 28, 21, 15, 169, 17} :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dirty="0" smtClean="0"/>
              <a:t>{17, 169, 28, 15} is one answer.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dirty="0" smtClean="0"/>
              <a:t>{17, 169, 44, 15} is another answer.</a:t>
            </a:r>
          </a:p>
          <a:p>
            <a:pPr eaLnBrk="1" hangingPunct="1">
              <a:buFont typeface="Wingdings" pitchFamily="2" charset="2"/>
              <a:buNone/>
            </a:pPr>
            <a:endParaRPr lang="en-US" dirty="0" smtClean="0"/>
          </a:p>
          <a:p>
            <a:pPr eaLnBrk="1" hangingPunct="1">
              <a:buFont typeface="Wingdings" pitchFamily="2" charset="2"/>
              <a:buNone/>
            </a:pPr>
            <a:endParaRPr lang="en-US" dirty="0" smtClean="0"/>
          </a:p>
          <a:p>
            <a:pPr eaLnBrk="1" hangingPunct="1">
              <a:buFont typeface="Wingdings" pitchFamily="2" charset="2"/>
              <a:buNone/>
            </a:pPr>
            <a:endParaRPr lang="en-US" b="1" i="1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Algorithms (1)</a:t>
            </a:r>
            <a:br>
              <a:rPr lang="tr-TR" dirty="0" smtClean="0"/>
            </a:br>
            <a:r>
              <a:rPr lang="tr-TR" dirty="0" smtClean="0"/>
              <a:t>Basic Problems in 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458200" cy="1295400"/>
          </a:xfrm>
        </p:spPr>
        <p:txBody>
          <a:bodyPr/>
          <a:lstStyle/>
          <a:p>
            <a:r>
              <a:rPr lang="tr-TR" dirty="0" smtClean="0"/>
              <a:t>Merging (T: Birleştirme) Algorithms</a:t>
            </a:r>
          </a:p>
          <a:p>
            <a:pPr lvl="1"/>
            <a:r>
              <a:rPr lang="tr-TR" dirty="0" smtClean="0"/>
              <a:t>Merge ordered sequences A &amp; B </a:t>
            </a:r>
          </a:p>
        </p:txBody>
      </p:sp>
      <p:graphicFrame>
        <p:nvGraphicFramePr>
          <p:cNvPr id="6" name="Group 47"/>
          <p:cNvGraphicFramePr>
            <a:graphicFrameLocks noGrp="1"/>
          </p:cNvGraphicFramePr>
          <p:nvPr/>
        </p:nvGraphicFramePr>
        <p:xfrm>
          <a:off x="609600" y="4053840"/>
          <a:ext cx="8077200" cy="1051560"/>
        </p:xfrm>
        <a:graphic>
          <a:graphicData uri="http://schemas.openxmlformats.org/drawingml/2006/table">
            <a:tbl>
              <a:tblPr/>
              <a:tblGrid>
                <a:gridCol w="838200"/>
                <a:gridCol w="533400"/>
                <a:gridCol w="492623"/>
                <a:gridCol w="620308"/>
                <a:gridCol w="621958"/>
                <a:gridCol w="621957"/>
                <a:gridCol w="620308"/>
                <a:gridCol w="621958"/>
                <a:gridCol w="621957"/>
                <a:gridCol w="620308"/>
                <a:gridCol w="621958"/>
                <a:gridCol w="620308"/>
                <a:gridCol w="621957"/>
              </a:tblGrid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cs typeface="Times New Roman" charset="0"/>
                        </a:rPr>
                        <a:t>A</a:t>
                      </a:r>
                      <a:r>
                        <a:rPr kumimoji="0" lang="tr-T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charset="0"/>
                        </a:rPr>
                        <a:t>&amp;</a:t>
                      </a:r>
                      <a:r>
                        <a:rPr kumimoji="0" lang="tr-T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ahoma" pitchFamily="34" charset="0"/>
                          <a:cs typeface="Times New Roman" charset="0"/>
                        </a:rPr>
                        <a:t>B</a:t>
                      </a:r>
                      <a:r>
                        <a:rPr kumimoji="0" lang="tr-T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cs typeface="Times New Roman" charset="0"/>
                        </a:rPr>
                        <a:t>: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 pitchFamily="34" charset="0"/>
                        <a:cs typeface="Times New Roman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cs typeface="Times New Roman" charset="0"/>
                        </a:rPr>
                        <a:t>1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 pitchFamily="34" charset="0"/>
                        <a:cs typeface="Times New Roman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cs typeface="Times New Roman" charset="0"/>
                        </a:rPr>
                        <a:t>3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 pitchFamily="34" charset="0"/>
                        <a:cs typeface="Times New Roman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cs typeface="Times New Roman" charset="0"/>
                        </a:rPr>
                        <a:t>5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 pitchFamily="34" charset="0"/>
                        <a:cs typeface="Times New Roman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cs typeface="Times New Roman" charset="0"/>
                        </a:rPr>
                        <a:t>7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 pitchFamily="34" charset="0"/>
                        <a:cs typeface="Times New Roman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cs typeface="Times New Roman" charset="0"/>
                        </a:rPr>
                        <a:t>8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 pitchFamily="34" charset="0"/>
                        <a:cs typeface="Times New Roman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  <a:cs typeface="Times New Roman" charset="0"/>
                        </a:rPr>
                        <a:t>11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 pitchFamily="34" charset="0"/>
                        <a:cs typeface="Times New Roman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ahoma" pitchFamily="34" charset="0"/>
                          <a:cs typeface="Times New Roman" charset="0"/>
                        </a:rPr>
                        <a:t>2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Tahoma" pitchFamily="34" charset="0"/>
                        <a:cs typeface="Times New Roman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ahoma" pitchFamily="34" charset="0"/>
                          <a:cs typeface="Times New Roman" charset="0"/>
                        </a:rPr>
                        <a:t>4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Tahoma" pitchFamily="34" charset="0"/>
                        <a:cs typeface="Times New Roman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ahoma" pitchFamily="34" charset="0"/>
                          <a:cs typeface="Times New Roman" charset="0"/>
                        </a:rPr>
                        <a:t>6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Tahoma" pitchFamily="34" charset="0"/>
                        <a:cs typeface="Times New Roman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ahoma" pitchFamily="34" charset="0"/>
                          <a:cs typeface="Times New Roman" charset="0"/>
                        </a:rPr>
                        <a:t>9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Tahoma" pitchFamily="34" charset="0"/>
                        <a:cs typeface="Times New Roman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ahoma" pitchFamily="34" charset="0"/>
                          <a:cs typeface="Times New Roman" charset="0"/>
                        </a:rPr>
                        <a:t>12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Tahoma" pitchFamily="34" charset="0"/>
                        <a:cs typeface="Times New Roman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ahoma" pitchFamily="34" charset="0"/>
                          <a:cs typeface="Times New Roman" charset="0"/>
                        </a:rPr>
                        <a:t>13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Tahoma" pitchFamily="34" charset="0"/>
                        <a:cs typeface="Times New Roman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charset="0"/>
                        </a:rPr>
                        <a:t>C: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imes New Roman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charset="0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charset="0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charset="0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charset="0"/>
                        </a:rPr>
                        <a:t>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charset="0"/>
                        </a:rPr>
                        <a:t>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charset="0"/>
                        </a:rPr>
                        <a:t>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charset="0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charset="0"/>
                        </a:rPr>
                        <a:t>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charset="0"/>
                        </a:rPr>
                        <a:t>10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charset="0"/>
                        </a:rPr>
                        <a:t>11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charset="0"/>
                        </a:rPr>
                        <a:t>12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>
                <a:cs typeface="Times New Roman" pitchFamily="18" charset="0"/>
              </a:rPr>
              <a:t>L9</a:t>
            </a:r>
          </a:p>
        </p:txBody>
      </p:sp>
      <p:sp>
        <p:nvSpPr>
          <p:cNvPr id="4096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2CCF8E9-89E1-42F1-B7D7-2E3457AB5C7C}" type="slidenum">
              <a:rPr lang="en-US">
                <a:cs typeface="Times New Roman" pitchFamily="18" charset="0"/>
              </a:rPr>
              <a:pPr/>
              <a:t>80</a:t>
            </a:fld>
            <a:endParaRPr lang="en-US">
              <a:cs typeface="Times New Roman" pitchFamily="18" charset="0"/>
            </a:endParaRPr>
          </a:p>
        </p:txBody>
      </p:sp>
      <p:sp>
        <p:nvSpPr>
          <p:cNvPr id="4096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mtClean="0"/>
              <a:t>Least Common Multiple</a:t>
            </a:r>
          </a:p>
        </p:txBody>
      </p:sp>
      <p:sp>
        <p:nvSpPr>
          <p:cNvPr id="4096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609600" y="1600200"/>
            <a:ext cx="8153400" cy="4953000"/>
          </a:xfrm>
        </p:spPr>
        <p:txBody>
          <a:bodyPr>
            <a:normAutofit lnSpcReduction="10000"/>
          </a:bodyPr>
          <a:lstStyle/>
          <a:p>
            <a:pPr marL="609600" indent="-609600" eaLnBrk="1" hangingPunct="1">
              <a:buFont typeface="Wingdings" pitchFamily="2" charset="2"/>
              <a:buNone/>
            </a:pPr>
            <a:r>
              <a:rPr lang="en-US" sz="2800" dirty="0" smtClean="0"/>
              <a:t>DEF:  The </a:t>
            </a:r>
            <a:r>
              <a:rPr lang="en-US" sz="2800" b="1" i="1" dirty="0" smtClean="0"/>
              <a:t>least common multiple</a:t>
            </a:r>
            <a:r>
              <a:rPr lang="en-US" sz="2800" dirty="0" smtClean="0"/>
              <a:t> of </a:t>
            </a:r>
            <a:r>
              <a:rPr lang="en-US" sz="2800" i="1" dirty="0" smtClean="0"/>
              <a:t>a</a:t>
            </a:r>
            <a:r>
              <a:rPr lang="en-US" sz="2800" dirty="0" smtClean="0"/>
              <a:t>, and </a:t>
            </a:r>
            <a:r>
              <a:rPr lang="en-US" sz="2800" i="1" dirty="0" smtClean="0"/>
              <a:t>b </a:t>
            </a:r>
            <a:r>
              <a:rPr lang="en-US" sz="2800" dirty="0" smtClean="0"/>
              <a:t>(lcm(</a:t>
            </a:r>
            <a:r>
              <a:rPr lang="en-US" sz="2800" i="1" dirty="0" err="1" smtClean="0"/>
              <a:t>a,</a:t>
            </a:r>
            <a:r>
              <a:rPr lang="en-US" sz="2800" dirty="0" err="1" smtClean="0"/>
              <a:t>b</a:t>
            </a:r>
            <a:r>
              <a:rPr lang="en-US" sz="2800" dirty="0" smtClean="0"/>
              <a:t>) ) is the smallest number </a:t>
            </a:r>
            <a:r>
              <a:rPr lang="en-US" sz="2800" i="1" dirty="0" smtClean="0"/>
              <a:t>m </a:t>
            </a:r>
            <a:r>
              <a:rPr lang="en-US" sz="2800" dirty="0" smtClean="0"/>
              <a:t>which is divisible by both </a:t>
            </a:r>
            <a:r>
              <a:rPr lang="en-US" sz="2800" i="1" dirty="0" smtClean="0"/>
              <a:t>a </a:t>
            </a:r>
            <a:r>
              <a:rPr lang="en-US" sz="2800" dirty="0" smtClean="0"/>
              <a:t>and </a:t>
            </a:r>
            <a:r>
              <a:rPr lang="en-US" sz="2800" i="1" dirty="0" smtClean="0"/>
              <a:t>b</a:t>
            </a:r>
            <a:r>
              <a:rPr lang="en-US" sz="2800" dirty="0" smtClean="0"/>
              <a:t>.</a:t>
            </a:r>
          </a:p>
          <a:p>
            <a:pPr marL="609600" indent="-609600" eaLnBrk="1" hangingPunct="1">
              <a:buFont typeface="Wingdings" pitchFamily="2" charset="2"/>
              <a:buNone/>
            </a:pPr>
            <a:r>
              <a:rPr lang="en-US" sz="2800" dirty="0" smtClean="0"/>
              <a:t>Equivalently:  lcm(</a:t>
            </a:r>
            <a:r>
              <a:rPr lang="en-US" sz="2800" i="1" dirty="0" err="1" smtClean="0"/>
              <a:t>a</a:t>
            </a:r>
            <a:r>
              <a:rPr lang="en-US" sz="2800" dirty="0" err="1" smtClean="0"/>
              <a:t>,</a:t>
            </a:r>
            <a:r>
              <a:rPr lang="en-US" sz="2800" i="1" dirty="0" err="1" smtClean="0"/>
              <a:t>b</a:t>
            </a:r>
            <a:r>
              <a:rPr lang="en-US" sz="2800" dirty="0" smtClean="0"/>
              <a:t>)</a:t>
            </a:r>
            <a:r>
              <a:rPr lang="en-US" sz="2800" i="1" dirty="0" smtClean="0"/>
              <a:t> </a:t>
            </a:r>
            <a:r>
              <a:rPr lang="en-US" sz="2800" dirty="0" smtClean="0"/>
              <a:t>is biggest number which divides any </a:t>
            </a:r>
            <a:r>
              <a:rPr lang="en-US" sz="2800" i="1" dirty="0" smtClean="0"/>
              <a:t>x </a:t>
            </a:r>
            <a:r>
              <a:rPr lang="en-US" sz="2800" dirty="0" smtClean="0"/>
              <a:t>divisible by both </a:t>
            </a:r>
            <a:r>
              <a:rPr lang="en-US" sz="2800" i="1" dirty="0" smtClean="0"/>
              <a:t>a</a:t>
            </a:r>
            <a:r>
              <a:rPr lang="en-US" sz="2800" dirty="0" smtClean="0"/>
              <a:t> and </a:t>
            </a:r>
            <a:r>
              <a:rPr lang="en-US" sz="2800" i="1" dirty="0" smtClean="0"/>
              <a:t>b</a:t>
            </a:r>
            <a:endParaRPr lang="en-US" sz="2800" dirty="0" smtClean="0"/>
          </a:p>
          <a:p>
            <a:pPr marL="609600" indent="-609600" eaLnBrk="1" hangingPunct="1">
              <a:buFont typeface="Wingdings" pitchFamily="2" charset="2"/>
              <a:buNone/>
            </a:pPr>
            <a:r>
              <a:rPr lang="en-US" sz="2800" dirty="0" smtClean="0"/>
              <a:t>Q:  Find the lcm</a:t>
            </a:r>
            <a:r>
              <a:rPr lang="en-US" sz="2800" dirty="0" smtClean="0">
                <a:latin typeface="Times New Roman" pitchFamily="18" charset="0"/>
              </a:rPr>
              <a:t>’</a:t>
            </a:r>
            <a:r>
              <a:rPr lang="en-US" sz="2800" dirty="0" smtClean="0"/>
              <a:t>s:</a:t>
            </a:r>
          </a:p>
          <a:p>
            <a:pPr marL="609600" indent="-609600" eaLnBrk="1" hangingPunct="1">
              <a:buFont typeface="Wingdings" pitchFamily="2" charset="2"/>
              <a:buAutoNum type="arabicPeriod"/>
            </a:pPr>
            <a:r>
              <a:rPr lang="en-US" sz="2800" dirty="0" smtClean="0"/>
              <a:t>lcm(10,100)</a:t>
            </a:r>
          </a:p>
          <a:p>
            <a:pPr marL="609600" indent="-609600" eaLnBrk="1" hangingPunct="1">
              <a:buFont typeface="Wingdings" pitchFamily="2" charset="2"/>
              <a:buAutoNum type="arabicPeriod"/>
            </a:pPr>
            <a:r>
              <a:rPr lang="en-US" sz="2800" dirty="0" smtClean="0"/>
              <a:t>lcm(7,5)</a:t>
            </a:r>
          </a:p>
          <a:p>
            <a:pPr marL="609600" indent="-609600" eaLnBrk="1" hangingPunct="1">
              <a:buFont typeface="Wingdings" pitchFamily="2" charset="2"/>
              <a:buAutoNum type="arabicPeriod"/>
            </a:pPr>
            <a:r>
              <a:rPr lang="en-US" sz="2800" dirty="0" smtClean="0"/>
              <a:t>lcm(9,21)</a:t>
            </a:r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>
                <a:cs typeface="Times New Roman" pitchFamily="18" charset="0"/>
              </a:rPr>
              <a:t>L9</a:t>
            </a:r>
          </a:p>
        </p:txBody>
      </p:sp>
      <p:sp>
        <p:nvSpPr>
          <p:cNvPr id="4198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3E28759-0650-49B7-980C-0B89FBB779B2}" type="slidenum">
              <a:rPr lang="en-US">
                <a:cs typeface="Times New Roman" pitchFamily="18" charset="0"/>
              </a:rPr>
              <a:pPr/>
              <a:t>81</a:t>
            </a:fld>
            <a:endParaRPr lang="en-US">
              <a:cs typeface="Times New Roman" pitchFamily="18" charset="0"/>
            </a:endParaRPr>
          </a:p>
        </p:txBody>
      </p:sp>
      <p:sp>
        <p:nvSpPr>
          <p:cNvPr id="4198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dirty="0" smtClean="0"/>
              <a:t>Least Common Multiple</a:t>
            </a:r>
          </a:p>
        </p:txBody>
      </p:sp>
      <p:sp>
        <p:nvSpPr>
          <p:cNvPr id="4198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 typeface="Wingdings" pitchFamily="2" charset="2"/>
              <a:buNone/>
            </a:pPr>
            <a:r>
              <a:rPr lang="en-US" dirty="0" smtClean="0"/>
              <a:t>A:</a:t>
            </a:r>
          </a:p>
          <a:p>
            <a:pPr marL="609600" indent="-609600" eaLnBrk="1" hangingPunct="1">
              <a:buFont typeface="Wingdings" pitchFamily="2" charset="2"/>
              <a:buAutoNum type="arabicPeriod"/>
            </a:pPr>
            <a:r>
              <a:rPr lang="en-US" dirty="0" smtClean="0"/>
              <a:t>lcm(10,100) = 100</a:t>
            </a:r>
          </a:p>
          <a:p>
            <a:pPr marL="609600" indent="-609600" eaLnBrk="1" hangingPunct="1">
              <a:buFont typeface="Wingdings" pitchFamily="2" charset="2"/>
              <a:buAutoNum type="arabicPeriod"/>
            </a:pPr>
            <a:r>
              <a:rPr lang="en-US" dirty="0" smtClean="0"/>
              <a:t>lcm(7,5) = 35</a:t>
            </a:r>
          </a:p>
          <a:p>
            <a:pPr marL="609600" indent="-609600" eaLnBrk="1" hangingPunct="1">
              <a:buFont typeface="Wingdings" pitchFamily="2" charset="2"/>
              <a:buAutoNum type="arabicPeriod"/>
            </a:pPr>
            <a:r>
              <a:rPr lang="en-US" dirty="0" smtClean="0"/>
              <a:t>lcm(9,21) = 63</a:t>
            </a:r>
          </a:p>
          <a:p>
            <a:pPr marL="609600" indent="-609600" eaLnBrk="1" hangingPunct="1">
              <a:buFont typeface="Wingdings" pitchFamily="2" charset="2"/>
              <a:buNone/>
            </a:pPr>
            <a:r>
              <a:rPr lang="en-US" dirty="0" smtClean="0"/>
              <a:t>THM:  lcm(</a:t>
            </a:r>
            <a:r>
              <a:rPr lang="en-US" i="1" dirty="0" err="1" smtClean="0"/>
              <a:t>a</a:t>
            </a:r>
            <a:r>
              <a:rPr lang="en-US" dirty="0" err="1" smtClean="0"/>
              <a:t>,</a:t>
            </a:r>
            <a:r>
              <a:rPr lang="en-US" i="1" dirty="0" err="1" smtClean="0"/>
              <a:t>b</a:t>
            </a:r>
            <a:r>
              <a:rPr lang="en-US" dirty="0" smtClean="0"/>
              <a:t>) = </a:t>
            </a:r>
            <a:r>
              <a:rPr lang="en-US" i="1" dirty="0" err="1" smtClean="0"/>
              <a:t>ab</a:t>
            </a:r>
            <a:r>
              <a:rPr lang="en-US" i="1" dirty="0" smtClean="0"/>
              <a:t> / </a:t>
            </a:r>
            <a:r>
              <a:rPr lang="en-US" dirty="0" err="1" smtClean="0"/>
              <a:t>gcd</a:t>
            </a:r>
            <a:r>
              <a:rPr lang="en-US" dirty="0" smtClean="0"/>
              <a:t>(</a:t>
            </a:r>
            <a:r>
              <a:rPr lang="en-US" i="1" dirty="0" err="1" smtClean="0"/>
              <a:t>a,b</a:t>
            </a:r>
            <a:r>
              <a:rPr lang="en-US" dirty="0" smtClean="0"/>
              <a:t>)</a:t>
            </a:r>
          </a:p>
        </p:txBody>
      </p:sp>
    </p:spTree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>
                <a:cs typeface="Times New Roman" pitchFamily="18" charset="0"/>
              </a:rPr>
              <a:t>L9</a:t>
            </a:r>
          </a:p>
        </p:txBody>
      </p:sp>
      <p:sp>
        <p:nvSpPr>
          <p:cNvPr id="4301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B8CD53B-1A3E-4BC1-9786-C5C3325C5ECC}" type="slidenum">
              <a:rPr lang="en-US">
                <a:cs typeface="Times New Roman" pitchFamily="18" charset="0"/>
              </a:rPr>
              <a:pPr/>
              <a:t>82</a:t>
            </a:fld>
            <a:endParaRPr lang="en-US">
              <a:cs typeface="Times New Roman" pitchFamily="18" charset="0"/>
            </a:endParaRPr>
          </a:p>
        </p:txBody>
      </p:sp>
      <p:sp>
        <p:nvSpPr>
          <p:cNvPr id="4301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mtClean="0"/>
              <a:t>lcm in terms of gcd</a:t>
            </a:r>
            <a:br>
              <a:rPr lang="en-US" smtClean="0"/>
            </a:br>
            <a:r>
              <a:rPr lang="en-US" smtClean="0"/>
              <a:t>Proof</a:t>
            </a:r>
          </a:p>
        </p:txBody>
      </p:sp>
      <p:sp>
        <p:nvSpPr>
          <p:cNvPr id="4301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609600" y="1524000"/>
            <a:ext cx="7772400" cy="4876800"/>
          </a:xfrm>
        </p:spPr>
        <p:txBody>
          <a:bodyPr/>
          <a:lstStyle/>
          <a:p>
            <a:pPr marL="609600" indent="-609600" eaLnBrk="1" hangingPunct="1">
              <a:buFont typeface="Wingdings" pitchFamily="2" charset="2"/>
              <a:buNone/>
            </a:pPr>
            <a:r>
              <a:rPr lang="en-US" sz="3600" dirty="0" smtClean="0"/>
              <a:t>THM:  lcm(</a:t>
            </a:r>
            <a:r>
              <a:rPr lang="en-US" sz="3600" i="1" dirty="0" err="1" smtClean="0"/>
              <a:t>a</a:t>
            </a:r>
            <a:r>
              <a:rPr lang="en-US" sz="3600" dirty="0" err="1" smtClean="0"/>
              <a:t>,</a:t>
            </a:r>
            <a:r>
              <a:rPr lang="en-US" sz="3600" i="1" dirty="0" err="1" smtClean="0"/>
              <a:t>b</a:t>
            </a:r>
            <a:r>
              <a:rPr lang="en-US" sz="3600" dirty="0" smtClean="0"/>
              <a:t>) = </a:t>
            </a:r>
            <a:r>
              <a:rPr lang="en-US" sz="3600" i="1" dirty="0" err="1" smtClean="0"/>
              <a:t>ab</a:t>
            </a:r>
            <a:r>
              <a:rPr lang="en-US" sz="3600" i="1" dirty="0" smtClean="0"/>
              <a:t> / </a:t>
            </a:r>
            <a:r>
              <a:rPr lang="en-US" sz="3600" dirty="0" err="1" smtClean="0"/>
              <a:t>gcd</a:t>
            </a:r>
            <a:r>
              <a:rPr lang="en-US" sz="3600" dirty="0" smtClean="0"/>
              <a:t>(</a:t>
            </a:r>
            <a:r>
              <a:rPr lang="en-US" sz="3600" i="1" dirty="0" err="1" smtClean="0"/>
              <a:t>a,b</a:t>
            </a:r>
            <a:r>
              <a:rPr lang="en-US" sz="3600" dirty="0" smtClean="0"/>
              <a:t>)</a:t>
            </a:r>
          </a:p>
          <a:p>
            <a:pPr marL="609600" indent="-609600" eaLnBrk="1" hangingPunct="1">
              <a:buFont typeface="Wingdings" pitchFamily="2" charset="2"/>
              <a:buNone/>
            </a:pPr>
            <a:r>
              <a:rPr lang="en-US" sz="3600" i="1" dirty="0" smtClean="0"/>
              <a:t>Proof</a:t>
            </a:r>
            <a:r>
              <a:rPr lang="en-US" dirty="0" smtClean="0"/>
              <a:t>.  Let </a:t>
            </a:r>
            <a:r>
              <a:rPr lang="en-US" i="1" dirty="0" smtClean="0"/>
              <a:t>g</a:t>
            </a:r>
            <a:r>
              <a:rPr lang="en-US" dirty="0" smtClean="0"/>
              <a:t> = </a:t>
            </a:r>
            <a:r>
              <a:rPr lang="en-US" dirty="0" err="1" smtClean="0"/>
              <a:t>gcd</a:t>
            </a:r>
            <a:r>
              <a:rPr lang="en-US" dirty="0" smtClean="0"/>
              <a:t>(</a:t>
            </a:r>
            <a:r>
              <a:rPr lang="en-US" i="1" dirty="0" err="1" smtClean="0"/>
              <a:t>a,b</a:t>
            </a:r>
            <a:r>
              <a:rPr lang="en-US" dirty="0" smtClean="0"/>
              <a:t>).  </a:t>
            </a:r>
          </a:p>
        </p:txBody>
      </p:sp>
    </p:spTree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>
                <a:cs typeface="Times New Roman" pitchFamily="18" charset="0"/>
              </a:rPr>
              <a:t>L9</a:t>
            </a:r>
          </a:p>
        </p:txBody>
      </p:sp>
      <p:sp>
        <p:nvSpPr>
          <p:cNvPr id="4403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2D6FC42-9F22-4A55-9AA4-E22422E2C5BA}" type="slidenum">
              <a:rPr lang="en-US">
                <a:cs typeface="Times New Roman" pitchFamily="18" charset="0"/>
              </a:rPr>
              <a:pPr/>
              <a:t>83</a:t>
            </a:fld>
            <a:endParaRPr lang="en-US">
              <a:cs typeface="Times New Roman" pitchFamily="18" charset="0"/>
            </a:endParaRPr>
          </a:p>
        </p:txBody>
      </p:sp>
      <p:sp>
        <p:nvSpPr>
          <p:cNvPr id="4403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mtClean="0"/>
              <a:t>lcm in terms of gcd</a:t>
            </a:r>
            <a:br>
              <a:rPr lang="en-US" smtClean="0"/>
            </a:br>
            <a:r>
              <a:rPr lang="en-US" smtClean="0"/>
              <a:t>Proof</a:t>
            </a:r>
          </a:p>
        </p:txBody>
      </p:sp>
      <p:sp>
        <p:nvSpPr>
          <p:cNvPr id="4403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609600" y="1524000"/>
            <a:ext cx="7772400" cy="4876800"/>
          </a:xfrm>
        </p:spPr>
        <p:txBody>
          <a:bodyPr/>
          <a:lstStyle/>
          <a:p>
            <a:pPr marL="609600" indent="-609600" eaLnBrk="1" hangingPunct="1">
              <a:buFont typeface="Wingdings" pitchFamily="2" charset="2"/>
              <a:buNone/>
            </a:pPr>
            <a:r>
              <a:rPr lang="en-US" sz="3600" dirty="0" smtClean="0"/>
              <a:t>THM:  lcm(</a:t>
            </a:r>
            <a:r>
              <a:rPr lang="en-US" sz="3600" i="1" dirty="0" err="1" smtClean="0"/>
              <a:t>a</a:t>
            </a:r>
            <a:r>
              <a:rPr lang="en-US" sz="3600" dirty="0" err="1" smtClean="0"/>
              <a:t>,</a:t>
            </a:r>
            <a:r>
              <a:rPr lang="en-US" sz="3600" i="1" dirty="0" err="1" smtClean="0"/>
              <a:t>b</a:t>
            </a:r>
            <a:r>
              <a:rPr lang="en-US" sz="3600" dirty="0" smtClean="0"/>
              <a:t>) = </a:t>
            </a:r>
            <a:r>
              <a:rPr lang="en-US" sz="3600" i="1" dirty="0" err="1" smtClean="0"/>
              <a:t>ab</a:t>
            </a:r>
            <a:r>
              <a:rPr lang="en-US" sz="3600" i="1" dirty="0" smtClean="0"/>
              <a:t> / </a:t>
            </a:r>
            <a:r>
              <a:rPr lang="en-US" sz="3600" dirty="0" err="1" smtClean="0"/>
              <a:t>gcd</a:t>
            </a:r>
            <a:r>
              <a:rPr lang="en-US" sz="3600" dirty="0" smtClean="0"/>
              <a:t>(</a:t>
            </a:r>
            <a:r>
              <a:rPr lang="en-US" sz="3600" i="1" dirty="0" err="1" smtClean="0"/>
              <a:t>a,b</a:t>
            </a:r>
            <a:r>
              <a:rPr lang="en-US" sz="3600" dirty="0" smtClean="0"/>
              <a:t>)</a:t>
            </a:r>
          </a:p>
          <a:p>
            <a:pPr marL="609600" indent="-609600" eaLnBrk="1" hangingPunct="1">
              <a:buFont typeface="Wingdings" pitchFamily="2" charset="2"/>
              <a:buNone/>
            </a:pPr>
            <a:r>
              <a:rPr lang="en-US" sz="3600" i="1" dirty="0" smtClean="0"/>
              <a:t>Proof</a:t>
            </a:r>
            <a:r>
              <a:rPr lang="en-US" dirty="0" smtClean="0"/>
              <a:t>.  Let </a:t>
            </a:r>
            <a:r>
              <a:rPr lang="en-US" i="1" dirty="0" smtClean="0"/>
              <a:t>g</a:t>
            </a:r>
            <a:r>
              <a:rPr lang="en-US" dirty="0" smtClean="0"/>
              <a:t> = </a:t>
            </a:r>
            <a:r>
              <a:rPr lang="en-US" dirty="0" err="1" smtClean="0"/>
              <a:t>gcd</a:t>
            </a:r>
            <a:r>
              <a:rPr lang="en-US" dirty="0" smtClean="0"/>
              <a:t>(</a:t>
            </a:r>
            <a:r>
              <a:rPr lang="en-US" i="1" dirty="0" err="1" smtClean="0"/>
              <a:t>a,b</a:t>
            </a:r>
            <a:r>
              <a:rPr lang="en-US" dirty="0" smtClean="0"/>
              <a:t>).  Factor </a:t>
            </a:r>
            <a:r>
              <a:rPr lang="en-US" i="1" dirty="0" smtClean="0"/>
              <a:t>a </a:t>
            </a:r>
            <a:r>
              <a:rPr lang="en-US" dirty="0" smtClean="0"/>
              <a:t>and </a:t>
            </a:r>
            <a:r>
              <a:rPr lang="en-US" i="1" dirty="0" smtClean="0"/>
              <a:t>b </a:t>
            </a:r>
            <a:r>
              <a:rPr lang="en-US" dirty="0" smtClean="0"/>
              <a:t>using </a:t>
            </a:r>
            <a:r>
              <a:rPr lang="en-US" i="1" dirty="0" smtClean="0"/>
              <a:t>g</a:t>
            </a:r>
            <a:r>
              <a:rPr lang="en-US" dirty="0" smtClean="0"/>
              <a:t>:  </a:t>
            </a:r>
            <a:r>
              <a:rPr lang="en-US" i="1" dirty="0" smtClean="0"/>
              <a:t>a </a:t>
            </a:r>
            <a:r>
              <a:rPr lang="en-US" dirty="0" smtClean="0"/>
              <a:t>= </a:t>
            </a:r>
            <a:r>
              <a:rPr lang="en-US" i="1" dirty="0" err="1" smtClean="0"/>
              <a:t>gx</a:t>
            </a:r>
            <a:r>
              <a:rPr lang="en-US" dirty="0" smtClean="0"/>
              <a:t>, </a:t>
            </a:r>
            <a:r>
              <a:rPr lang="en-US" i="1" dirty="0" smtClean="0"/>
              <a:t>b</a:t>
            </a:r>
            <a:r>
              <a:rPr lang="en-US" dirty="0" smtClean="0"/>
              <a:t> = </a:t>
            </a:r>
            <a:r>
              <a:rPr lang="en-US" i="1" dirty="0" err="1" smtClean="0"/>
              <a:t>gy</a:t>
            </a:r>
            <a:r>
              <a:rPr lang="en-US" dirty="0" smtClean="0"/>
              <a:t>  where </a:t>
            </a:r>
            <a:r>
              <a:rPr lang="en-US" i="1" dirty="0" smtClean="0"/>
              <a:t>x</a:t>
            </a:r>
            <a:r>
              <a:rPr lang="en-US" dirty="0" smtClean="0"/>
              <a:t> and </a:t>
            </a:r>
            <a:r>
              <a:rPr lang="en-US" i="1" dirty="0" smtClean="0"/>
              <a:t>y </a:t>
            </a:r>
            <a:r>
              <a:rPr lang="en-US" dirty="0" smtClean="0"/>
              <a:t> are relatively prime.  </a:t>
            </a:r>
          </a:p>
        </p:txBody>
      </p:sp>
    </p:spTree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>
                <a:cs typeface="Times New Roman" pitchFamily="18" charset="0"/>
              </a:rPr>
              <a:t>L9</a:t>
            </a:r>
          </a:p>
        </p:txBody>
      </p:sp>
      <p:sp>
        <p:nvSpPr>
          <p:cNvPr id="4505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983F353-DDA1-4539-BD79-446FDCA85445}" type="slidenum">
              <a:rPr lang="en-US">
                <a:cs typeface="Times New Roman" pitchFamily="18" charset="0"/>
              </a:rPr>
              <a:pPr/>
              <a:t>84</a:t>
            </a:fld>
            <a:endParaRPr lang="en-US">
              <a:cs typeface="Times New Roman" pitchFamily="18" charset="0"/>
            </a:endParaRPr>
          </a:p>
        </p:txBody>
      </p:sp>
      <p:sp>
        <p:nvSpPr>
          <p:cNvPr id="4506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mtClean="0"/>
              <a:t>lcm in terms of gcd</a:t>
            </a:r>
            <a:br>
              <a:rPr lang="en-US" smtClean="0"/>
            </a:br>
            <a:r>
              <a:rPr lang="en-US" smtClean="0"/>
              <a:t>Proof</a:t>
            </a:r>
          </a:p>
        </p:txBody>
      </p:sp>
      <p:sp>
        <p:nvSpPr>
          <p:cNvPr id="4506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609600" y="1524000"/>
            <a:ext cx="7772400" cy="4876800"/>
          </a:xfrm>
        </p:spPr>
        <p:txBody>
          <a:bodyPr/>
          <a:lstStyle/>
          <a:p>
            <a:pPr marL="609600" indent="-609600" eaLnBrk="1" hangingPunct="1">
              <a:buFont typeface="Wingdings" pitchFamily="2" charset="2"/>
              <a:buNone/>
            </a:pPr>
            <a:r>
              <a:rPr lang="en-US" sz="3600" dirty="0" smtClean="0"/>
              <a:t>THM:  lcm(</a:t>
            </a:r>
            <a:r>
              <a:rPr lang="en-US" sz="3600" i="1" dirty="0" err="1" smtClean="0"/>
              <a:t>a</a:t>
            </a:r>
            <a:r>
              <a:rPr lang="en-US" sz="3600" dirty="0" err="1" smtClean="0"/>
              <a:t>,</a:t>
            </a:r>
            <a:r>
              <a:rPr lang="en-US" sz="3600" i="1" dirty="0" err="1" smtClean="0"/>
              <a:t>b</a:t>
            </a:r>
            <a:r>
              <a:rPr lang="en-US" sz="3600" dirty="0" smtClean="0"/>
              <a:t>) = </a:t>
            </a:r>
            <a:r>
              <a:rPr lang="en-US" sz="3600" i="1" dirty="0" err="1" smtClean="0"/>
              <a:t>ab</a:t>
            </a:r>
            <a:r>
              <a:rPr lang="en-US" sz="3600" i="1" dirty="0" smtClean="0"/>
              <a:t> / </a:t>
            </a:r>
            <a:r>
              <a:rPr lang="en-US" sz="3600" dirty="0" err="1" smtClean="0"/>
              <a:t>gcd</a:t>
            </a:r>
            <a:r>
              <a:rPr lang="en-US" sz="3600" dirty="0" smtClean="0"/>
              <a:t>(</a:t>
            </a:r>
            <a:r>
              <a:rPr lang="en-US" sz="3600" i="1" dirty="0" err="1" smtClean="0"/>
              <a:t>a,b</a:t>
            </a:r>
            <a:r>
              <a:rPr lang="en-US" sz="3600" dirty="0" smtClean="0"/>
              <a:t>)</a:t>
            </a:r>
          </a:p>
          <a:p>
            <a:pPr marL="609600" indent="-609600" eaLnBrk="1" hangingPunct="1">
              <a:buFont typeface="Wingdings" pitchFamily="2" charset="2"/>
              <a:buNone/>
            </a:pPr>
            <a:r>
              <a:rPr lang="en-US" sz="3600" i="1" dirty="0" smtClean="0"/>
              <a:t>Proof</a:t>
            </a:r>
            <a:r>
              <a:rPr lang="en-US" dirty="0" smtClean="0"/>
              <a:t>.  Let </a:t>
            </a:r>
            <a:r>
              <a:rPr lang="en-US" i="1" dirty="0" smtClean="0"/>
              <a:t>g</a:t>
            </a:r>
            <a:r>
              <a:rPr lang="en-US" dirty="0" smtClean="0"/>
              <a:t> = </a:t>
            </a:r>
            <a:r>
              <a:rPr lang="en-US" dirty="0" err="1" smtClean="0"/>
              <a:t>gcd</a:t>
            </a:r>
            <a:r>
              <a:rPr lang="en-US" dirty="0" smtClean="0"/>
              <a:t>(</a:t>
            </a:r>
            <a:r>
              <a:rPr lang="en-US" i="1" dirty="0" err="1" smtClean="0"/>
              <a:t>a,b</a:t>
            </a:r>
            <a:r>
              <a:rPr lang="en-US" dirty="0" smtClean="0"/>
              <a:t>).  Factor </a:t>
            </a:r>
            <a:r>
              <a:rPr lang="en-US" i="1" dirty="0" smtClean="0"/>
              <a:t>a </a:t>
            </a:r>
            <a:r>
              <a:rPr lang="en-US" dirty="0" smtClean="0"/>
              <a:t>and </a:t>
            </a:r>
            <a:r>
              <a:rPr lang="en-US" i="1" dirty="0" smtClean="0"/>
              <a:t>b </a:t>
            </a:r>
            <a:r>
              <a:rPr lang="en-US" dirty="0" smtClean="0"/>
              <a:t>using </a:t>
            </a:r>
            <a:r>
              <a:rPr lang="en-US" i="1" dirty="0" smtClean="0"/>
              <a:t>g</a:t>
            </a:r>
            <a:r>
              <a:rPr lang="en-US" dirty="0" smtClean="0"/>
              <a:t>:  </a:t>
            </a:r>
            <a:r>
              <a:rPr lang="en-US" i="1" dirty="0" smtClean="0"/>
              <a:t>a </a:t>
            </a:r>
            <a:r>
              <a:rPr lang="en-US" dirty="0" smtClean="0"/>
              <a:t>= </a:t>
            </a:r>
            <a:r>
              <a:rPr lang="en-US" i="1" dirty="0" err="1" smtClean="0"/>
              <a:t>gx</a:t>
            </a:r>
            <a:r>
              <a:rPr lang="en-US" dirty="0" smtClean="0"/>
              <a:t>, </a:t>
            </a:r>
            <a:r>
              <a:rPr lang="en-US" i="1" dirty="0" smtClean="0"/>
              <a:t>b</a:t>
            </a:r>
            <a:r>
              <a:rPr lang="en-US" dirty="0" smtClean="0"/>
              <a:t> = </a:t>
            </a:r>
            <a:r>
              <a:rPr lang="en-US" i="1" dirty="0" err="1" smtClean="0"/>
              <a:t>gy</a:t>
            </a:r>
            <a:r>
              <a:rPr lang="en-US" dirty="0" smtClean="0"/>
              <a:t>  where </a:t>
            </a:r>
            <a:r>
              <a:rPr lang="en-US" i="1" dirty="0" smtClean="0"/>
              <a:t>x</a:t>
            </a:r>
            <a:r>
              <a:rPr lang="en-US" dirty="0" smtClean="0"/>
              <a:t> and </a:t>
            </a:r>
            <a:r>
              <a:rPr lang="en-US" i="1" dirty="0" smtClean="0"/>
              <a:t>y </a:t>
            </a:r>
            <a:r>
              <a:rPr lang="en-US" dirty="0" smtClean="0"/>
              <a:t> are relatively prime.  Therefore, </a:t>
            </a:r>
            <a:r>
              <a:rPr lang="en-US" i="1" dirty="0" err="1" smtClean="0"/>
              <a:t>ab</a:t>
            </a:r>
            <a:r>
              <a:rPr lang="en-US" i="1" dirty="0" smtClean="0"/>
              <a:t>/</a:t>
            </a:r>
            <a:r>
              <a:rPr lang="en-US" dirty="0" err="1" smtClean="0"/>
              <a:t>gcd</a:t>
            </a:r>
            <a:r>
              <a:rPr lang="en-US" dirty="0" smtClean="0"/>
              <a:t>(</a:t>
            </a:r>
            <a:r>
              <a:rPr lang="en-US" i="1" dirty="0" err="1" smtClean="0"/>
              <a:t>a,b</a:t>
            </a:r>
            <a:r>
              <a:rPr lang="en-US" dirty="0" smtClean="0"/>
              <a:t>) = </a:t>
            </a:r>
            <a:r>
              <a:rPr lang="en-US" i="1" dirty="0" err="1" smtClean="0"/>
              <a:t>gxgy</a:t>
            </a:r>
            <a:r>
              <a:rPr lang="en-US" i="1" dirty="0" smtClean="0"/>
              <a:t>/g</a:t>
            </a:r>
            <a:r>
              <a:rPr lang="en-US" dirty="0" smtClean="0"/>
              <a:t> = </a:t>
            </a:r>
            <a:r>
              <a:rPr lang="en-US" i="1" dirty="0" err="1" smtClean="0"/>
              <a:t>gxy</a:t>
            </a:r>
            <a:r>
              <a:rPr lang="en-US" dirty="0" smtClean="0"/>
              <a:t>.  Notice that </a:t>
            </a:r>
            <a:r>
              <a:rPr lang="en-US" i="1" dirty="0" smtClean="0"/>
              <a:t>a </a:t>
            </a:r>
            <a:r>
              <a:rPr lang="en-US" dirty="0" smtClean="0"/>
              <a:t>and </a:t>
            </a:r>
            <a:r>
              <a:rPr lang="en-US" i="1" dirty="0" smtClean="0"/>
              <a:t>b </a:t>
            </a:r>
            <a:r>
              <a:rPr lang="en-US" dirty="0" smtClean="0"/>
              <a:t>both divide </a:t>
            </a:r>
            <a:r>
              <a:rPr lang="en-US" i="1" dirty="0" err="1" smtClean="0"/>
              <a:t>gxy</a:t>
            </a:r>
            <a:r>
              <a:rPr lang="en-US" dirty="0" smtClean="0"/>
              <a:t>.  On the other hand, let </a:t>
            </a:r>
            <a:r>
              <a:rPr lang="en-US" i="1" dirty="0" smtClean="0"/>
              <a:t>m</a:t>
            </a:r>
            <a:r>
              <a:rPr lang="en-US" dirty="0" smtClean="0"/>
              <a:t> be divisible by both </a:t>
            </a:r>
            <a:r>
              <a:rPr lang="en-US" i="1" dirty="0" smtClean="0"/>
              <a:t>a </a:t>
            </a:r>
            <a:r>
              <a:rPr lang="en-US" dirty="0" smtClean="0"/>
              <a:t>and </a:t>
            </a:r>
            <a:r>
              <a:rPr lang="en-US" i="1" dirty="0" smtClean="0"/>
              <a:t>b</a:t>
            </a:r>
            <a:r>
              <a:rPr lang="en-US" dirty="0" smtClean="0"/>
              <a:t>.  </a:t>
            </a:r>
          </a:p>
        </p:txBody>
      </p:sp>
    </p:spTree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>
                <a:cs typeface="Times New Roman" pitchFamily="18" charset="0"/>
              </a:rPr>
              <a:t>L9</a:t>
            </a:r>
          </a:p>
        </p:txBody>
      </p:sp>
      <p:sp>
        <p:nvSpPr>
          <p:cNvPr id="4608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42DA587-15FA-49F0-8AA1-7350C8BFBF72}" type="slidenum">
              <a:rPr lang="en-US">
                <a:cs typeface="Times New Roman" pitchFamily="18" charset="0"/>
              </a:rPr>
              <a:pPr/>
              <a:t>85</a:t>
            </a:fld>
            <a:endParaRPr lang="en-US">
              <a:cs typeface="Times New Roman" pitchFamily="18" charset="0"/>
            </a:endParaRPr>
          </a:p>
        </p:txBody>
      </p:sp>
      <p:sp>
        <p:nvSpPr>
          <p:cNvPr id="4608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mtClean="0"/>
              <a:t>lcm in terms of gcd</a:t>
            </a:r>
            <a:br>
              <a:rPr lang="en-US" smtClean="0"/>
            </a:br>
            <a:r>
              <a:rPr lang="en-US" smtClean="0"/>
              <a:t>Proof</a:t>
            </a:r>
          </a:p>
        </p:txBody>
      </p:sp>
      <p:sp>
        <p:nvSpPr>
          <p:cNvPr id="4608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609600" y="1524000"/>
            <a:ext cx="7772400" cy="4876800"/>
          </a:xfrm>
        </p:spPr>
        <p:txBody>
          <a:bodyPr/>
          <a:lstStyle/>
          <a:p>
            <a:pPr marL="609600" indent="-609600" eaLnBrk="1" hangingPunct="1">
              <a:buFont typeface="Wingdings" pitchFamily="2" charset="2"/>
              <a:buNone/>
            </a:pPr>
            <a:r>
              <a:rPr lang="en-US" sz="3600" dirty="0" smtClean="0"/>
              <a:t>THM:  lcm(</a:t>
            </a:r>
            <a:r>
              <a:rPr lang="en-US" sz="3600" i="1" dirty="0" err="1" smtClean="0"/>
              <a:t>a</a:t>
            </a:r>
            <a:r>
              <a:rPr lang="en-US" sz="3600" dirty="0" err="1" smtClean="0"/>
              <a:t>,</a:t>
            </a:r>
            <a:r>
              <a:rPr lang="en-US" sz="3600" i="1" dirty="0" err="1" smtClean="0"/>
              <a:t>b</a:t>
            </a:r>
            <a:r>
              <a:rPr lang="en-US" sz="3600" dirty="0" smtClean="0"/>
              <a:t>) = </a:t>
            </a:r>
            <a:r>
              <a:rPr lang="en-US" sz="3600" i="1" dirty="0" err="1" smtClean="0"/>
              <a:t>ab</a:t>
            </a:r>
            <a:r>
              <a:rPr lang="en-US" sz="3600" i="1" dirty="0" smtClean="0"/>
              <a:t> / </a:t>
            </a:r>
            <a:r>
              <a:rPr lang="en-US" sz="3600" dirty="0" err="1" smtClean="0"/>
              <a:t>gcd</a:t>
            </a:r>
            <a:r>
              <a:rPr lang="en-US" sz="3600" dirty="0" smtClean="0"/>
              <a:t>(</a:t>
            </a:r>
            <a:r>
              <a:rPr lang="en-US" sz="3600" i="1" dirty="0" err="1" smtClean="0"/>
              <a:t>a,b</a:t>
            </a:r>
            <a:r>
              <a:rPr lang="en-US" sz="3600" dirty="0" smtClean="0"/>
              <a:t>)</a:t>
            </a:r>
          </a:p>
          <a:p>
            <a:pPr marL="609600" indent="-609600" eaLnBrk="1" hangingPunct="1">
              <a:buFont typeface="Wingdings" pitchFamily="2" charset="2"/>
              <a:buNone/>
            </a:pPr>
            <a:r>
              <a:rPr lang="en-US" sz="3600" i="1" dirty="0" smtClean="0"/>
              <a:t>Proof</a:t>
            </a:r>
            <a:r>
              <a:rPr lang="en-US" dirty="0" smtClean="0"/>
              <a:t>.  (continued) On the other hand, let </a:t>
            </a:r>
            <a:r>
              <a:rPr lang="en-US" i="1" dirty="0" smtClean="0"/>
              <a:t>m</a:t>
            </a:r>
            <a:r>
              <a:rPr lang="en-US" dirty="0" smtClean="0"/>
              <a:t> be divisible by both </a:t>
            </a:r>
            <a:r>
              <a:rPr lang="en-US" i="1" dirty="0" smtClean="0"/>
              <a:t>a </a:t>
            </a:r>
            <a:r>
              <a:rPr lang="en-US" dirty="0" smtClean="0"/>
              <a:t>and </a:t>
            </a:r>
            <a:r>
              <a:rPr lang="en-US" i="1" dirty="0" smtClean="0"/>
              <a:t>b</a:t>
            </a:r>
            <a:r>
              <a:rPr lang="en-US" dirty="0" smtClean="0"/>
              <a:t>:  So </a:t>
            </a:r>
            <a:r>
              <a:rPr lang="en-US" i="1" dirty="0" smtClean="0"/>
              <a:t>m/g </a:t>
            </a:r>
            <a:r>
              <a:rPr lang="en-US" dirty="0" smtClean="0"/>
              <a:t>is divisible by both </a:t>
            </a:r>
            <a:r>
              <a:rPr lang="en-US" i="1" dirty="0" smtClean="0"/>
              <a:t>x </a:t>
            </a:r>
            <a:r>
              <a:rPr lang="en-US" dirty="0" smtClean="0"/>
              <a:t>and </a:t>
            </a:r>
            <a:r>
              <a:rPr lang="en-US" i="1" dirty="0" smtClean="0"/>
              <a:t>y</a:t>
            </a:r>
            <a:r>
              <a:rPr lang="en-US" dirty="0" smtClean="0"/>
              <a:t>.  As </a:t>
            </a:r>
            <a:r>
              <a:rPr lang="en-US" i="1" dirty="0" smtClean="0"/>
              <a:t>x</a:t>
            </a:r>
            <a:r>
              <a:rPr lang="en-US" dirty="0" smtClean="0"/>
              <a:t> and </a:t>
            </a:r>
            <a:r>
              <a:rPr lang="en-US" i="1" dirty="0" smtClean="0"/>
              <a:t>y</a:t>
            </a:r>
            <a:r>
              <a:rPr lang="en-US" dirty="0" smtClean="0"/>
              <a:t> have no common prime factors, the fundamental theorem of arithmetic implies that </a:t>
            </a:r>
            <a:r>
              <a:rPr lang="en-US" i="1" dirty="0" smtClean="0"/>
              <a:t>m/g </a:t>
            </a:r>
            <a:r>
              <a:rPr lang="en-US" dirty="0" smtClean="0"/>
              <a:t>must be divisible by </a:t>
            </a:r>
            <a:r>
              <a:rPr lang="en-US" i="1" dirty="0" err="1" smtClean="0"/>
              <a:t>xy</a:t>
            </a:r>
            <a:r>
              <a:rPr lang="en-US" dirty="0" smtClean="0"/>
              <a:t>.  </a:t>
            </a:r>
          </a:p>
        </p:txBody>
      </p:sp>
    </p:spTree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>
                <a:cs typeface="Times New Roman" pitchFamily="18" charset="0"/>
              </a:rPr>
              <a:t>L9</a:t>
            </a:r>
          </a:p>
        </p:txBody>
      </p:sp>
      <p:sp>
        <p:nvSpPr>
          <p:cNvPr id="4710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983B7D5-EE8A-4E42-A970-624D64193004}" type="slidenum">
              <a:rPr lang="en-US">
                <a:cs typeface="Times New Roman" pitchFamily="18" charset="0"/>
              </a:rPr>
              <a:pPr/>
              <a:t>86</a:t>
            </a:fld>
            <a:endParaRPr lang="en-US">
              <a:cs typeface="Times New Roman" pitchFamily="18" charset="0"/>
            </a:endParaRPr>
          </a:p>
        </p:txBody>
      </p:sp>
      <p:sp>
        <p:nvSpPr>
          <p:cNvPr id="4710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mtClean="0"/>
              <a:t>lcm in terms of gcd</a:t>
            </a:r>
            <a:br>
              <a:rPr lang="en-US" smtClean="0"/>
            </a:br>
            <a:r>
              <a:rPr lang="en-US" smtClean="0"/>
              <a:t>Proof</a:t>
            </a:r>
          </a:p>
        </p:txBody>
      </p:sp>
      <p:sp>
        <p:nvSpPr>
          <p:cNvPr id="4710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609600" y="1524000"/>
            <a:ext cx="7772400" cy="4876800"/>
          </a:xfrm>
        </p:spPr>
        <p:txBody>
          <a:bodyPr/>
          <a:lstStyle/>
          <a:p>
            <a:pPr marL="609600" indent="-609600" eaLnBrk="1" hangingPunct="1">
              <a:buFont typeface="Wingdings" pitchFamily="2" charset="2"/>
              <a:buNone/>
            </a:pPr>
            <a:r>
              <a:rPr lang="en-US" sz="3600" dirty="0" smtClean="0"/>
              <a:t>THM:  lcm(</a:t>
            </a:r>
            <a:r>
              <a:rPr lang="en-US" sz="3600" i="1" dirty="0" err="1" smtClean="0"/>
              <a:t>a</a:t>
            </a:r>
            <a:r>
              <a:rPr lang="en-US" sz="3600" dirty="0" err="1" smtClean="0"/>
              <a:t>,</a:t>
            </a:r>
            <a:r>
              <a:rPr lang="en-US" sz="3600" i="1" dirty="0" err="1" smtClean="0"/>
              <a:t>b</a:t>
            </a:r>
            <a:r>
              <a:rPr lang="en-US" sz="3600" dirty="0" smtClean="0"/>
              <a:t>) = </a:t>
            </a:r>
            <a:r>
              <a:rPr lang="en-US" sz="3600" i="1" dirty="0" err="1" smtClean="0"/>
              <a:t>ab</a:t>
            </a:r>
            <a:r>
              <a:rPr lang="en-US" sz="3600" i="1" dirty="0" smtClean="0"/>
              <a:t> / </a:t>
            </a:r>
            <a:r>
              <a:rPr lang="en-US" sz="3600" dirty="0" err="1" smtClean="0"/>
              <a:t>gcd</a:t>
            </a:r>
            <a:r>
              <a:rPr lang="en-US" sz="3600" dirty="0" smtClean="0"/>
              <a:t>(</a:t>
            </a:r>
            <a:r>
              <a:rPr lang="en-US" sz="3600" i="1" dirty="0" err="1" smtClean="0"/>
              <a:t>a,b</a:t>
            </a:r>
            <a:r>
              <a:rPr lang="en-US" sz="3600" dirty="0" smtClean="0"/>
              <a:t>)</a:t>
            </a:r>
          </a:p>
          <a:p>
            <a:pPr marL="609600" indent="-609600" eaLnBrk="1" hangingPunct="1">
              <a:buFont typeface="Wingdings" pitchFamily="2" charset="2"/>
              <a:buNone/>
            </a:pPr>
            <a:r>
              <a:rPr lang="en-US" sz="3600" i="1" dirty="0" smtClean="0"/>
              <a:t>Proof</a:t>
            </a:r>
            <a:r>
              <a:rPr lang="en-US" dirty="0" smtClean="0"/>
              <a:t>.  (continued) </a:t>
            </a:r>
            <a:r>
              <a:rPr lang="en-US" dirty="0" smtClean="0">
                <a:latin typeface="Times New Roman" pitchFamily="18" charset="0"/>
              </a:rPr>
              <a:t>…</a:t>
            </a:r>
            <a:r>
              <a:rPr lang="en-US" i="1" dirty="0" smtClean="0"/>
              <a:t>m/g </a:t>
            </a:r>
            <a:r>
              <a:rPr lang="en-US" dirty="0" smtClean="0"/>
              <a:t>must be divisible by </a:t>
            </a:r>
            <a:r>
              <a:rPr lang="en-US" i="1" dirty="0" err="1" smtClean="0"/>
              <a:t>xy</a:t>
            </a:r>
            <a:r>
              <a:rPr lang="en-US" dirty="0" smtClean="0"/>
              <a:t>.  Therefore, </a:t>
            </a:r>
            <a:r>
              <a:rPr lang="en-US" i="1" dirty="0" smtClean="0"/>
              <a:t>m </a:t>
            </a:r>
            <a:r>
              <a:rPr lang="en-US" dirty="0" smtClean="0"/>
              <a:t>must be divisible by </a:t>
            </a:r>
            <a:r>
              <a:rPr lang="en-US" i="1" dirty="0" err="1" smtClean="0"/>
              <a:t>gxy</a:t>
            </a:r>
            <a:r>
              <a:rPr lang="en-US" dirty="0" smtClean="0"/>
              <a:t>.  This shows that any multiple of </a:t>
            </a:r>
            <a:r>
              <a:rPr lang="en-US" i="1" dirty="0" smtClean="0"/>
              <a:t>a</a:t>
            </a:r>
            <a:r>
              <a:rPr lang="en-US" dirty="0" smtClean="0"/>
              <a:t> and </a:t>
            </a:r>
            <a:r>
              <a:rPr lang="en-US" i="1" dirty="0" smtClean="0"/>
              <a:t>b </a:t>
            </a:r>
            <a:r>
              <a:rPr lang="en-US" dirty="0" smtClean="0"/>
              <a:t>is bigger than </a:t>
            </a:r>
            <a:r>
              <a:rPr lang="en-US" i="1" dirty="0" err="1" smtClean="0"/>
              <a:t>gxy</a:t>
            </a:r>
            <a:r>
              <a:rPr lang="en-US" i="1" dirty="0" smtClean="0"/>
              <a:t> </a:t>
            </a:r>
            <a:r>
              <a:rPr lang="en-US" dirty="0" smtClean="0"/>
              <a:t>so by definition, </a:t>
            </a:r>
            <a:r>
              <a:rPr lang="en-US" i="1" dirty="0" err="1" smtClean="0"/>
              <a:t>gxy</a:t>
            </a:r>
            <a:r>
              <a:rPr lang="en-US" i="1" dirty="0" smtClean="0"/>
              <a:t> </a:t>
            </a:r>
            <a:r>
              <a:rPr lang="en-US" dirty="0" smtClean="0"/>
              <a:t>= </a:t>
            </a:r>
            <a:r>
              <a:rPr lang="en-US" i="1" dirty="0" err="1" smtClean="0"/>
              <a:t>ab</a:t>
            </a:r>
            <a:r>
              <a:rPr lang="en-US" i="1" dirty="0" smtClean="0"/>
              <a:t>/</a:t>
            </a:r>
            <a:r>
              <a:rPr lang="en-US" dirty="0" err="1" smtClean="0"/>
              <a:t>gcd</a:t>
            </a:r>
            <a:r>
              <a:rPr lang="en-US" dirty="0" smtClean="0"/>
              <a:t>(</a:t>
            </a:r>
            <a:r>
              <a:rPr lang="en-US" i="1" dirty="0" err="1" smtClean="0"/>
              <a:t>a,b</a:t>
            </a:r>
            <a:r>
              <a:rPr lang="en-US" dirty="0" smtClean="0"/>
              <a:t>) is the lcm.</a:t>
            </a:r>
          </a:p>
        </p:txBody>
      </p:sp>
    </p:spTree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>
                <a:cs typeface="Times New Roman" pitchFamily="18" charset="0"/>
              </a:rPr>
              <a:t>L9</a:t>
            </a:r>
          </a:p>
        </p:txBody>
      </p:sp>
      <p:sp>
        <p:nvSpPr>
          <p:cNvPr id="4813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5D8F89C-1656-4FA2-854C-11AA23A3343F}" type="slidenum">
              <a:rPr lang="en-US">
                <a:cs typeface="Times New Roman" pitchFamily="18" charset="0"/>
              </a:rPr>
              <a:pPr/>
              <a:t>87</a:t>
            </a:fld>
            <a:endParaRPr lang="en-US">
              <a:cs typeface="Times New Roman" pitchFamily="18" charset="0"/>
            </a:endParaRPr>
          </a:p>
        </p:txBody>
      </p:sp>
      <p:sp>
        <p:nvSpPr>
          <p:cNvPr id="4813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mtClean="0"/>
              <a:t>Modular Arithmetic</a:t>
            </a:r>
          </a:p>
        </p:txBody>
      </p:sp>
      <p:sp>
        <p:nvSpPr>
          <p:cNvPr id="4813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4114800"/>
          </a:xfrm>
        </p:spPr>
        <p:txBody>
          <a:bodyPr>
            <a:normAutofit fontScale="85000" lnSpcReduction="20000"/>
          </a:bodyPr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dirty="0" smtClean="0"/>
              <a:t>There are two types of </a:t>
            </a:r>
            <a:r>
              <a:rPr lang="en-US" sz="2800" dirty="0" smtClean="0">
                <a:latin typeface="Times New Roman" pitchFamily="18" charset="0"/>
              </a:rPr>
              <a:t>“</a:t>
            </a:r>
            <a:r>
              <a:rPr lang="en-US" sz="2800" dirty="0" smtClean="0"/>
              <a:t>mod</a:t>
            </a:r>
            <a:r>
              <a:rPr lang="en-US" sz="2800" dirty="0" smtClean="0">
                <a:latin typeface="Times New Roman" pitchFamily="18" charset="0"/>
              </a:rPr>
              <a:t>”</a:t>
            </a:r>
            <a:r>
              <a:rPr lang="en-US" sz="2800" dirty="0" smtClean="0"/>
              <a:t> (confusing):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 the </a:t>
            </a:r>
            <a:r>
              <a:rPr lang="en-US" sz="2800" b="1" dirty="0" smtClean="0"/>
              <a:t>mod</a:t>
            </a:r>
            <a:r>
              <a:rPr lang="en-US" sz="2800" b="1" i="1" dirty="0" smtClean="0"/>
              <a:t> </a:t>
            </a:r>
            <a:r>
              <a:rPr lang="en-US" sz="2800" dirty="0" smtClean="0"/>
              <a:t>function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Inputs a number </a:t>
            </a:r>
            <a:r>
              <a:rPr lang="en-US" sz="2400" i="1" dirty="0" smtClean="0"/>
              <a:t>a </a:t>
            </a:r>
            <a:r>
              <a:rPr lang="en-US" sz="2400" dirty="0" smtClean="0"/>
              <a:t>and a base </a:t>
            </a:r>
            <a:r>
              <a:rPr lang="en-US" sz="2400" i="1" dirty="0" smtClean="0"/>
              <a:t>b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Outputs  </a:t>
            </a:r>
            <a:r>
              <a:rPr lang="en-US" sz="2400" i="1" dirty="0" smtClean="0"/>
              <a:t>a </a:t>
            </a:r>
            <a:r>
              <a:rPr lang="en-US" sz="2400" b="1" dirty="0" smtClean="0"/>
              <a:t>mod </a:t>
            </a:r>
            <a:r>
              <a:rPr lang="en-US" sz="2400" i="1" dirty="0" smtClean="0"/>
              <a:t>b  </a:t>
            </a:r>
            <a:r>
              <a:rPr lang="en-US" sz="2400" dirty="0" smtClean="0"/>
              <a:t>a number between 0 and </a:t>
            </a:r>
            <a:r>
              <a:rPr lang="en-US" sz="2400" i="1" dirty="0" smtClean="0"/>
              <a:t>b </a:t>
            </a:r>
            <a:r>
              <a:rPr lang="en-US" sz="2400" dirty="0" smtClean="0">
                <a:latin typeface="Times New Roman" pitchFamily="18" charset="0"/>
              </a:rPr>
              <a:t>–</a:t>
            </a:r>
            <a:r>
              <a:rPr lang="en-US" sz="2400" dirty="0" smtClean="0"/>
              <a:t>1 inclusive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This is the remainder of </a:t>
            </a:r>
            <a:r>
              <a:rPr lang="en-US" sz="2400" dirty="0" err="1" smtClean="0"/>
              <a:t>a</a:t>
            </a:r>
            <a:r>
              <a:rPr lang="en-US" sz="2400" dirty="0" err="1" smtClean="0">
                <a:sym typeface="Symbol" pitchFamily="18" charset="2"/>
              </a:rPr>
              <a:t>b</a:t>
            </a:r>
            <a:endParaRPr lang="en-US" sz="2400" dirty="0" smtClean="0">
              <a:sym typeface="Symbol" pitchFamily="18" charset="2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>
                <a:sym typeface="Symbol" pitchFamily="18" charset="2"/>
              </a:rPr>
              <a:t>Similar to Java</a:t>
            </a:r>
            <a:r>
              <a:rPr lang="en-US" sz="2400" dirty="0" smtClean="0">
                <a:latin typeface="Times New Roman" pitchFamily="18" charset="0"/>
                <a:sym typeface="Symbol" pitchFamily="18" charset="2"/>
              </a:rPr>
              <a:t>’</a:t>
            </a:r>
            <a:r>
              <a:rPr lang="en-US" sz="2400" dirty="0" smtClean="0">
                <a:sym typeface="Symbol" pitchFamily="18" charset="2"/>
              </a:rPr>
              <a:t>s % operator.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 the (mod) congruence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Relates two numbers </a:t>
            </a:r>
            <a:r>
              <a:rPr lang="en-US" sz="2400" i="1" dirty="0" smtClean="0"/>
              <a:t>a, a</a:t>
            </a:r>
            <a:r>
              <a:rPr lang="en-US" sz="2400" i="1" dirty="0" smtClean="0">
                <a:latin typeface="Times New Roman" pitchFamily="18" charset="0"/>
              </a:rPr>
              <a:t>’</a:t>
            </a:r>
            <a:r>
              <a:rPr lang="en-US" sz="2400" dirty="0" smtClean="0"/>
              <a:t> to each other relative some base </a:t>
            </a:r>
            <a:r>
              <a:rPr lang="en-US" sz="2400" i="1" dirty="0" smtClean="0"/>
              <a:t>b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i="1" dirty="0" smtClean="0"/>
              <a:t>a </a:t>
            </a:r>
            <a:r>
              <a:rPr lang="en-US" sz="2400" dirty="0" smtClean="0">
                <a:sym typeface="Symbol" pitchFamily="18" charset="2"/>
              </a:rPr>
              <a:t> </a:t>
            </a:r>
            <a:r>
              <a:rPr lang="en-US" sz="2400" i="1" dirty="0" smtClean="0">
                <a:sym typeface="Symbol" pitchFamily="18" charset="2"/>
              </a:rPr>
              <a:t>a</a:t>
            </a:r>
            <a:r>
              <a:rPr lang="en-US" sz="2400" i="1" dirty="0" smtClean="0">
                <a:latin typeface="Times New Roman" pitchFamily="18" charset="0"/>
                <a:sym typeface="Symbol" pitchFamily="18" charset="2"/>
              </a:rPr>
              <a:t>’</a:t>
            </a:r>
            <a:r>
              <a:rPr lang="en-US" sz="2400" i="1" dirty="0" smtClean="0">
                <a:sym typeface="Symbol" pitchFamily="18" charset="2"/>
              </a:rPr>
              <a:t>  </a:t>
            </a:r>
            <a:r>
              <a:rPr lang="en-US" sz="2400" dirty="0" smtClean="0">
                <a:sym typeface="Symbol" pitchFamily="18" charset="2"/>
              </a:rPr>
              <a:t>(mod </a:t>
            </a:r>
            <a:r>
              <a:rPr lang="en-US" sz="2400" i="1" dirty="0" smtClean="0">
                <a:sym typeface="Symbol" pitchFamily="18" charset="2"/>
              </a:rPr>
              <a:t>b</a:t>
            </a:r>
            <a:r>
              <a:rPr lang="en-US" sz="2400" dirty="0" smtClean="0">
                <a:sym typeface="Symbol" pitchFamily="18" charset="2"/>
              </a:rPr>
              <a:t>) means that </a:t>
            </a:r>
            <a:r>
              <a:rPr lang="en-US" sz="2400" i="1" dirty="0" smtClean="0">
                <a:sym typeface="Symbol" pitchFamily="18" charset="2"/>
              </a:rPr>
              <a:t>a </a:t>
            </a:r>
            <a:r>
              <a:rPr lang="en-US" sz="2400" dirty="0" smtClean="0">
                <a:sym typeface="Symbol" pitchFamily="18" charset="2"/>
              </a:rPr>
              <a:t>and </a:t>
            </a:r>
            <a:r>
              <a:rPr lang="en-US" sz="2400" i="1" dirty="0" smtClean="0">
                <a:sym typeface="Symbol" pitchFamily="18" charset="2"/>
              </a:rPr>
              <a:t>a</a:t>
            </a:r>
            <a:r>
              <a:rPr lang="en-US" sz="2400" i="1" dirty="0" smtClean="0">
                <a:latin typeface="Times New Roman" pitchFamily="18" charset="0"/>
                <a:sym typeface="Symbol" pitchFamily="18" charset="2"/>
              </a:rPr>
              <a:t>’</a:t>
            </a:r>
            <a:r>
              <a:rPr lang="en-US" sz="2400" i="1" dirty="0" smtClean="0">
                <a:sym typeface="Symbol" pitchFamily="18" charset="2"/>
              </a:rPr>
              <a:t> </a:t>
            </a:r>
            <a:r>
              <a:rPr lang="en-US" sz="2400" dirty="0" smtClean="0">
                <a:sym typeface="Symbol" pitchFamily="18" charset="2"/>
              </a:rPr>
              <a:t> have the same remainder when dividing by </a:t>
            </a:r>
            <a:r>
              <a:rPr lang="en-US" sz="2400" i="1" dirty="0" smtClean="0">
                <a:sym typeface="Symbol" pitchFamily="18" charset="2"/>
              </a:rPr>
              <a:t>b</a:t>
            </a:r>
            <a:endParaRPr lang="en-US" sz="2400" dirty="0" smtClean="0"/>
          </a:p>
          <a:p>
            <a:pPr lvl="1" eaLnBrk="1" hangingPunct="1">
              <a:lnSpc>
                <a:spcPct val="90000"/>
              </a:lnSpc>
            </a:pPr>
            <a:endParaRPr lang="en-US" sz="2400" dirty="0" smtClean="0"/>
          </a:p>
        </p:txBody>
      </p:sp>
    </p:spTree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>
                <a:cs typeface="Times New Roman" pitchFamily="18" charset="0"/>
              </a:rPr>
              <a:t>L9</a:t>
            </a:r>
          </a:p>
        </p:txBody>
      </p:sp>
      <p:sp>
        <p:nvSpPr>
          <p:cNvPr id="4915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A7E7B14-0ADC-4163-8790-F48BCA5A0A86}" type="slidenum">
              <a:rPr lang="en-US">
                <a:cs typeface="Times New Roman" pitchFamily="18" charset="0"/>
              </a:rPr>
              <a:pPr/>
              <a:t>88</a:t>
            </a:fld>
            <a:endParaRPr lang="en-US">
              <a:cs typeface="Times New Roman" pitchFamily="18" charset="0"/>
            </a:endParaRPr>
          </a:p>
        </p:txBody>
      </p:sp>
      <p:sp>
        <p:nvSpPr>
          <p:cNvPr id="4915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b="1" smtClean="0"/>
              <a:t>mod </a:t>
            </a:r>
            <a:r>
              <a:rPr lang="en-US" smtClean="0"/>
              <a:t>function</a:t>
            </a:r>
            <a:endParaRPr lang="en-US" b="1" smtClean="0"/>
          </a:p>
        </p:txBody>
      </p:sp>
      <p:sp>
        <p:nvSpPr>
          <p:cNvPr id="4915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 typeface="Wingdings" pitchFamily="2" charset="2"/>
              <a:buNone/>
            </a:pPr>
            <a:r>
              <a:rPr lang="en-US" smtClean="0"/>
              <a:t>Similar to Java</a:t>
            </a:r>
            <a:r>
              <a:rPr lang="en-US" smtClean="0">
                <a:latin typeface="Times New Roman" pitchFamily="18" charset="0"/>
              </a:rPr>
              <a:t>’</a:t>
            </a:r>
            <a:r>
              <a:rPr lang="en-US" smtClean="0"/>
              <a:t>s </a:t>
            </a:r>
            <a:r>
              <a:rPr lang="en-US" smtClean="0">
                <a:latin typeface="Times New Roman" pitchFamily="18" charset="0"/>
              </a:rPr>
              <a:t>“</a:t>
            </a:r>
            <a:r>
              <a:rPr lang="en-US" smtClean="0"/>
              <a:t>%</a:t>
            </a:r>
            <a:r>
              <a:rPr lang="en-US" smtClean="0">
                <a:latin typeface="Times New Roman" pitchFamily="18" charset="0"/>
              </a:rPr>
              <a:t>”</a:t>
            </a:r>
            <a:r>
              <a:rPr lang="en-US" smtClean="0"/>
              <a:t> operator except that answer is always positive.   E.G. </a:t>
            </a:r>
          </a:p>
          <a:p>
            <a:pPr marL="609600" indent="-609600" eaLnBrk="1" hangingPunct="1">
              <a:buFont typeface="Wingdings" pitchFamily="2" charset="2"/>
              <a:buNone/>
            </a:pPr>
            <a:r>
              <a:rPr lang="en-US" smtClean="0"/>
              <a:t>-10 </a:t>
            </a:r>
            <a:r>
              <a:rPr lang="en-US" b="1" smtClean="0"/>
              <a:t>mod </a:t>
            </a:r>
            <a:r>
              <a:rPr lang="en-US" smtClean="0"/>
              <a:t>3 = 2, but in Java </a:t>
            </a:r>
            <a:r>
              <a:rPr lang="en-US" smtClean="0">
                <a:latin typeface="Times New Roman" pitchFamily="18" charset="0"/>
              </a:rPr>
              <a:t>–</a:t>
            </a:r>
            <a:r>
              <a:rPr lang="en-US" smtClean="0"/>
              <a:t>10%3 = -1.</a:t>
            </a:r>
          </a:p>
          <a:p>
            <a:pPr marL="609600" indent="-609600" eaLnBrk="1" hangingPunct="1">
              <a:buFont typeface="Wingdings" pitchFamily="2" charset="2"/>
              <a:buNone/>
            </a:pPr>
            <a:r>
              <a:rPr lang="en-US" smtClean="0"/>
              <a:t>Q:  Compute</a:t>
            </a:r>
          </a:p>
          <a:p>
            <a:pPr marL="609600" indent="-609600" eaLnBrk="1" hangingPunct="1">
              <a:buFont typeface="Wingdings" pitchFamily="2" charset="2"/>
              <a:buAutoNum type="arabicPeriod"/>
            </a:pPr>
            <a:r>
              <a:rPr lang="en-US" smtClean="0"/>
              <a:t>113 </a:t>
            </a:r>
            <a:r>
              <a:rPr lang="en-US" b="1" smtClean="0"/>
              <a:t>mod </a:t>
            </a:r>
            <a:r>
              <a:rPr lang="en-US" smtClean="0"/>
              <a:t>24</a:t>
            </a:r>
          </a:p>
          <a:p>
            <a:pPr marL="609600" indent="-609600" eaLnBrk="1" hangingPunct="1">
              <a:buFont typeface="Wingdings" pitchFamily="2" charset="2"/>
              <a:buAutoNum type="arabicPeriod"/>
            </a:pPr>
            <a:r>
              <a:rPr lang="en-US" smtClean="0"/>
              <a:t>-29 </a:t>
            </a:r>
            <a:r>
              <a:rPr lang="en-US" b="1" smtClean="0"/>
              <a:t>mod </a:t>
            </a:r>
            <a:r>
              <a:rPr lang="en-US" smtClean="0"/>
              <a:t>7</a:t>
            </a:r>
          </a:p>
        </p:txBody>
      </p:sp>
    </p:spTree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>
                <a:cs typeface="Times New Roman" pitchFamily="18" charset="0"/>
              </a:rPr>
              <a:t>L9</a:t>
            </a:r>
          </a:p>
        </p:txBody>
      </p:sp>
      <p:sp>
        <p:nvSpPr>
          <p:cNvPr id="512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28AC0EE-7653-4EBC-9924-51BAFD6C47F5}" type="slidenum">
              <a:rPr lang="en-US">
                <a:cs typeface="Times New Roman" pitchFamily="18" charset="0"/>
              </a:rPr>
              <a:pPr/>
              <a:t>89</a:t>
            </a:fld>
            <a:endParaRPr lang="en-US">
              <a:cs typeface="Times New Roman" pitchFamily="18" charset="0"/>
            </a:endParaRPr>
          </a:p>
        </p:txBody>
      </p:sp>
      <p:sp>
        <p:nvSpPr>
          <p:cNvPr id="51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b="1" smtClean="0"/>
              <a:t>mod </a:t>
            </a:r>
            <a:r>
              <a:rPr lang="en-US" smtClean="0"/>
              <a:t>function</a:t>
            </a:r>
            <a:endParaRPr lang="en-US" b="1" smtClean="0"/>
          </a:p>
        </p:txBody>
      </p:sp>
      <p:sp>
        <p:nvSpPr>
          <p:cNvPr id="512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 typeface="Wingdings" pitchFamily="2" charset="2"/>
              <a:buNone/>
            </a:pPr>
            <a:r>
              <a:rPr lang="en-US" smtClean="0"/>
              <a:t>A:  Compute</a:t>
            </a:r>
          </a:p>
          <a:p>
            <a:pPr marL="609600" indent="-609600" eaLnBrk="1" hangingPunct="1">
              <a:buFont typeface="Wingdings" pitchFamily="2" charset="2"/>
              <a:buAutoNum type="arabicPeriod"/>
            </a:pPr>
            <a:r>
              <a:rPr lang="en-US" smtClean="0"/>
              <a:t>113 </a:t>
            </a:r>
            <a:r>
              <a:rPr lang="en-US" b="1" smtClean="0"/>
              <a:t>mod </a:t>
            </a:r>
            <a:r>
              <a:rPr lang="en-US" smtClean="0"/>
              <a:t>24:</a:t>
            </a:r>
          </a:p>
          <a:p>
            <a:pPr marL="609600" indent="-609600" eaLnBrk="1" hangingPunct="1">
              <a:buFont typeface="Wingdings" pitchFamily="2" charset="2"/>
              <a:buAutoNum type="arabicPeriod"/>
            </a:pPr>
            <a:endParaRPr lang="en-US" smtClean="0"/>
          </a:p>
          <a:p>
            <a:pPr marL="609600" indent="-609600" eaLnBrk="1" hangingPunct="1">
              <a:buFont typeface="Wingdings" pitchFamily="2" charset="2"/>
              <a:buAutoNum type="arabicPeriod"/>
            </a:pPr>
            <a:endParaRPr lang="en-US" smtClean="0"/>
          </a:p>
          <a:p>
            <a:pPr marL="609600" indent="-609600" eaLnBrk="1" hangingPunct="1">
              <a:buFont typeface="Wingdings" pitchFamily="2" charset="2"/>
              <a:buAutoNum type="arabicPeriod"/>
            </a:pPr>
            <a:r>
              <a:rPr lang="en-US" smtClean="0"/>
              <a:t>-29 </a:t>
            </a:r>
            <a:r>
              <a:rPr lang="en-US" b="1" smtClean="0"/>
              <a:t>mod </a:t>
            </a:r>
            <a:r>
              <a:rPr lang="en-US" smtClean="0"/>
              <a:t>7</a:t>
            </a:r>
          </a:p>
        </p:txBody>
      </p:sp>
      <p:graphicFrame>
        <p:nvGraphicFramePr>
          <p:cNvPr id="5122" name="Object 1024"/>
          <p:cNvGraphicFramePr>
            <a:graphicFrameLocks noChangeAspect="1"/>
          </p:cNvGraphicFramePr>
          <p:nvPr/>
        </p:nvGraphicFramePr>
        <p:xfrm>
          <a:off x="4875213" y="1965325"/>
          <a:ext cx="1392237" cy="1322388"/>
        </p:xfrm>
        <a:graphic>
          <a:graphicData uri="http://schemas.openxmlformats.org/presentationml/2006/ole">
            <p:oleObj spid="_x0000_s54282" name="Equation" r:id="rId3" imgW="482600" imgH="457200" progId="Equation.3">
              <p:embed/>
            </p:oleObj>
          </a:graphicData>
        </a:graphic>
      </p:graphicFrame>
      <p:graphicFrame>
        <p:nvGraphicFramePr>
          <p:cNvPr id="5123" name="Object 1025"/>
          <p:cNvGraphicFramePr>
            <a:graphicFrameLocks noChangeAspect="1"/>
          </p:cNvGraphicFramePr>
          <p:nvPr/>
        </p:nvGraphicFramePr>
        <p:xfrm>
          <a:off x="5959475" y="5886450"/>
          <a:ext cx="365125" cy="514350"/>
        </p:xfrm>
        <a:graphic>
          <a:graphicData uri="http://schemas.openxmlformats.org/presentationml/2006/ole">
            <p:oleObj spid="_x0000_s54283" name="Equation" r:id="rId4" imgW="126725" imgH="177415" progId="Equation.3">
              <p:embed/>
            </p:oleObj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Algorithms</a:t>
            </a:r>
            <a:br>
              <a:rPr lang="tr-TR" dirty="0" smtClean="0"/>
            </a:br>
            <a:r>
              <a:rPr lang="tr-TR" dirty="0" smtClean="0"/>
              <a:t>Algorithmic Complexity (2)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How can the efficiency of an algorithm be analyzed?</a:t>
            </a:r>
          </a:p>
          <a:p>
            <a:pPr lvl="1"/>
            <a:r>
              <a:rPr lang="tr-TR" u="sng" dirty="0" smtClean="0">
                <a:solidFill>
                  <a:srgbClr val="3333FF"/>
                </a:solidFill>
              </a:rPr>
              <a:t>Time:</a:t>
            </a:r>
            <a:r>
              <a:rPr lang="tr-TR" dirty="0" smtClean="0"/>
              <a:t> “</a:t>
            </a:r>
            <a:r>
              <a:rPr lang="tr-TR" i="1" dirty="0" smtClean="0"/>
              <a:t>Time used by a computer”</a:t>
            </a:r>
            <a:r>
              <a:rPr lang="tr-TR" dirty="0" smtClean="0"/>
              <a:t> to solve a problem </a:t>
            </a:r>
          </a:p>
          <a:p>
            <a:pPr lvl="1"/>
            <a:endParaRPr lang="tr-TR" dirty="0" smtClean="0"/>
          </a:p>
          <a:p>
            <a:pPr lvl="1"/>
            <a:r>
              <a:rPr lang="tr-TR" u="sng" dirty="0" smtClean="0">
                <a:solidFill>
                  <a:srgbClr val="3333FF"/>
                </a:solidFill>
              </a:rPr>
              <a:t>Space: </a:t>
            </a:r>
            <a:r>
              <a:rPr lang="tr-TR" i="1" dirty="0" smtClean="0"/>
              <a:t>“The amount of Computer memory”</a:t>
            </a:r>
            <a:r>
              <a:rPr lang="tr-TR" dirty="0" smtClean="0"/>
              <a:t> required to implement algorithm    </a:t>
            </a:r>
            <a:endParaRPr lang="en-US" dirty="0"/>
          </a:p>
        </p:txBody>
      </p:sp>
    </p:spTree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>
                <a:cs typeface="Times New Roman" pitchFamily="18" charset="0"/>
              </a:rPr>
              <a:t>L9</a:t>
            </a:r>
          </a:p>
        </p:txBody>
      </p:sp>
      <p:sp>
        <p:nvSpPr>
          <p:cNvPr id="614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6DC8884-3700-43A6-B26D-F400C3C82DD2}" type="slidenum">
              <a:rPr lang="en-US">
                <a:cs typeface="Times New Roman" pitchFamily="18" charset="0"/>
              </a:rPr>
              <a:pPr/>
              <a:t>90</a:t>
            </a:fld>
            <a:endParaRPr lang="en-US">
              <a:cs typeface="Times New Roman" pitchFamily="18" charset="0"/>
            </a:endParaRPr>
          </a:p>
        </p:txBody>
      </p:sp>
      <p:sp>
        <p:nvSpPr>
          <p:cNvPr id="61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b="1" smtClean="0"/>
              <a:t>mod </a:t>
            </a:r>
            <a:r>
              <a:rPr lang="en-US" smtClean="0"/>
              <a:t>function</a:t>
            </a:r>
            <a:endParaRPr lang="en-US" b="1" smtClean="0"/>
          </a:p>
        </p:txBody>
      </p:sp>
      <p:sp>
        <p:nvSpPr>
          <p:cNvPr id="615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 typeface="Wingdings" pitchFamily="2" charset="2"/>
              <a:buNone/>
            </a:pPr>
            <a:r>
              <a:rPr lang="en-US" smtClean="0"/>
              <a:t>A:  Compute</a:t>
            </a:r>
          </a:p>
          <a:p>
            <a:pPr marL="609600" indent="-609600" eaLnBrk="1" hangingPunct="1">
              <a:buFont typeface="Wingdings" pitchFamily="2" charset="2"/>
              <a:buAutoNum type="arabicPeriod"/>
            </a:pPr>
            <a:r>
              <a:rPr lang="en-US" smtClean="0"/>
              <a:t>113 </a:t>
            </a:r>
            <a:r>
              <a:rPr lang="en-US" b="1" smtClean="0"/>
              <a:t>mod </a:t>
            </a:r>
            <a:r>
              <a:rPr lang="en-US" smtClean="0"/>
              <a:t>24:</a:t>
            </a:r>
          </a:p>
          <a:p>
            <a:pPr marL="609600" indent="-609600" eaLnBrk="1" hangingPunct="1">
              <a:buFont typeface="Wingdings" pitchFamily="2" charset="2"/>
              <a:buAutoNum type="arabicPeriod"/>
            </a:pPr>
            <a:endParaRPr lang="en-US" smtClean="0"/>
          </a:p>
          <a:p>
            <a:pPr marL="609600" indent="-609600" eaLnBrk="1" hangingPunct="1">
              <a:buFont typeface="Wingdings" pitchFamily="2" charset="2"/>
              <a:buAutoNum type="arabicPeriod"/>
            </a:pPr>
            <a:endParaRPr lang="en-US" smtClean="0"/>
          </a:p>
          <a:p>
            <a:pPr marL="609600" indent="-609600" eaLnBrk="1" hangingPunct="1">
              <a:buFont typeface="Wingdings" pitchFamily="2" charset="2"/>
              <a:buAutoNum type="arabicPeriod"/>
            </a:pPr>
            <a:r>
              <a:rPr lang="en-US" smtClean="0"/>
              <a:t>-29 </a:t>
            </a:r>
            <a:r>
              <a:rPr lang="en-US" b="1" smtClean="0"/>
              <a:t>mod </a:t>
            </a:r>
            <a:r>
              <a:rPr lang="en-US" smtClean="0"/>
              <a:t>7</a:t>
            </a:r>
          </a:p>
        </p:txBody>
      </p:sp>
      <p:graphicFrame>
        <p:nvGraphicFramePr>
          <p:cNvPr id="6146" name="Object 4"/>
          <p:cNvGraphicFramePr>
            <a:graphicFrameLocks noChangeAspect="1"/>
          </p:cNvGraphicFramePr>
          <p:nvPr/>
        </p:nvGraphicFramePr>
        <p:xfrm>
          <a:off x="4875213" y="2019300"/>
          <a:ext cx="1392237" cy="1212850"/>
        </p:xfrm>
        <a:graphic>
          <a:graphicData uri="http://schemas.openxmlformats.org/presentationml/2006/ole">
            <p:oleObj spid="_x0000_s55306" name="Equation" r:id="rId3" imgW="482391" imgH="418918" progId="Equation.3">
              <p:embed/>
            </p:oleObj>
          </a:graphicData>
        </a:graphic>
      </p:graphicFrame>
      <p:graphicFrame>
        <p:nvGraphicFramePr>
          <p:cNvPr id="6147" name="Object 5"/>
          <p:cNvGraphicFramePr>
            <a:graphicFrameLocks noChangeAspect="1"/>
          </p:cNvGraphicFramePr>
          <p:nvPr/>
        </p:nvGraphicFramePr>
        <p:xfrm>
          <a:off x="5605463" y="2974975"/>
          <a:ext cx="622300" cy="1139825"/>
        </p:xfrm>
        <a:graphic>
          <a:graphicData uri="http://schemas.openxmlformats.org/presentationml/2006/ole">
            <p:oleObj spid="_x0000_s55307" name="Equation" r:id="rId4" imgW="215713" imgH="393359" progId="Equation.3">
              <p:embed/>
            </p:oleObj>
          </a:graphicData>
        </a:graphic>
      </p:graphicFrame>
      <p:sp>
        <p:nvSpPr>
          <p:cNvPr id="6152" name="Line 6"/>
          <p:cNvSpPr>
            <a:spLocks noChangeShapeType="1"/>
          </p:cNvSpPr>
          <p:nvPr/>
        </p:nvSpPr>
        <p:spPr bwMode="auto">
          <a:xfrm>
            <a:off x="3957638" y="3125788"/>
            <a:ext cx="1673225" cy="685800"/>
          </a:xfrm>
          <a:prstGeom prst="line">
            <a:avLst/>
          </a:prstGeom>
          <a:noFill/>
          <a:ln w="412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3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>
                <a:cs typeface="Times New Roman" pitchFamily="18" charset="0"/>
              </a:rPr>
              <a:t>L9</a:t>
            </a:r>
          </a:p>
        </p:txBody>
      </p:sp>
      <p:sp>
        <p:nvSpPr>
          <p:cNvPr id="71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E30C0A7-AEE8-4A6A-AA8F-7A7E287B818E}" type="slidenum">
              <a:rPr lang="en-US">
                <a:cs typeface="Times New Roman" pitchFamily="18" charset="0"/>
              </a:rPr>
              <a:pPr/>
              <a:t>91</a:t>
            </a:fld>
            <a:endParaRPr lang="en-US">
              <a:cs typeface="Times New Roman" pitchFamily="18" charset="0"/>
            </a:endParaRPr>
          </a:p>
        </p:txBody>
      </p:sp>
      <p:sp>
        <p:nvSpPr>
          <p:cNvPr id="71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b="1" smtClean="0"/>
              <a:t>mod </a:t>
            </a:r>
            <a:r>
              <a:rPr lang="en-US" smtClean="0"/>
              <a:t>function</a:t>
            </a:r>
            <a:endParaRPr lang="en-US" b="1" smtClean="0"/>
          </a:p>
        </p:txBody>
      </p:sp>
      <p:sp>
        <p:nvSpPr>
          <p:cNvPr id="7176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 typeface="Wingdings" pitchFamily="2" charset="2"/>
              <a:buNone/>
            </a:pPr>
            <a:r>
              <a:rPr lang="en-US" smtClean="0"/>
              <a:t>A:  Compute</a:t>
            </a:r>
          </a:p>
          <a:p>
            <a:pPr marL="609600" indent="-609600" eaLnBrk="1" hangingPunct="1">
              <a:buFont typeface="Wingdings" pitchFamily="2" charset="2"/>
              <a:buAutoNum type="arabicPeriod"/>
            </a:pPr>
            <a:r>
              <a:rPr lang="en-US" smtClean="0"/>
              <a:t>113 </a:t>
            </a:r>
            <a:r>
              <a:rPr lang="en-US" b="1" smtClean="0"/>
              <a:t>mod </a:t>
            </a:r>
            <a:r>
              <a:rPr lang="en-US" smtClean="0"/>
              <a:t>24:</a:t>
            </a:r>
          </a:p>
          <a:p>
            <a:pPr marL="609600" indent="-609600" eaLnBrk="1" hangingPunct="1">
              <a:buFont typeface="Wingdings" pitchFamily="2" charset="2"/>
              <a:buAutoNum type="arabicPeriod"/>
            </a:pPr>
            <a:endParaRPr lang="en-US" smtClean="0"/>
          </a:p>
          <a:p>
            <a:pPr marL="609600" indent="-609600" eaLnBrk="1" hangingPunct="1">
              <a:buFont typeface="Wingdings" pitchFamily="2" charset="2"/>
              <a:buAutoNum type="arabicPeriod"/>
            </a:pPr>
            <a:endParaRPr lang="en-US" smtClean="0"/>
          </a:p>
          <a:p>
            <a:pPr marL="609600" indent="-609600" eaLnBrk="1" hangingPunct="1">
              <a:buFont typeface="Wingdings" pitchFamily="2" charset="2"/>
              <a:buAutoNum type="arabicPeriod"/>
            </a:pPr>
            <a:r>
              <a:rPr lang="en-US" smtClean="0"/>
              <a:t>-29 </a:t>
            </a:r>
            <a:r>
              <a:rPr lang="en-US" b="1" smtClean="0"/>
              <a:t>mod </a:t>
            </a:r>
            <a:r>
              <a:rPr lang="en-US" smtClean="0"/>
              <a:t>7</a:t>
            </a:r>
          </a:p>
        </p:txBody>
      </p:sp>
      <p:graphicFrame>
        <p:nvGraphicFramePr>
          <p:cNvPr id="7170" name="Object 4"/>
          <p:cNvGraphicFramePr>
            <a:graphicFrameLocks noChangeAspect="1"/>
          </p:cNvGraphicFramePr>
          <p:nvPr/>
        </p:nvGraphicFramePr>
        <p:xfrm>
          <a:off x="4875213" y="2019300"/>
          <a:ext cx="1392237" cy="1212850"/>
        </p:xfrm>
        <a:graphic>
          <a:graphicData uri="http://schemas.openxmlformats.org/presentationml/2006/ole">
            <p:oleObj spid="_x0000_s56334" name="Equation" r:id="rId3" imgW="482391" imgH="418918" progId="Equation.3">
              <p:embed/>
            </p:oleObj>
          </a:graphicData>
        </a:graphic>
      </p:graphicFrame>
      <p:graphicFrame>
        <p:nvGraphicFramePr>
          <p:cNvPr id="7171" name="Object 5"/>
          <p:cNvGraphicFramePr>
            <a:graphicFrameLocks noChangeAspect="1"/>
          </p:cNvGraphicFramePr>
          <p:nvPr/>
        </p:nvGraphicFramePr>
        <p:xfrm>
          <a:off x="5605463" y="2974975"/>
          <a:ext cx="622300" cy="1139825"/>
        </p:xfrm>
        <a:graphic>
          <a:graphicData uri="http://schemas.openxmlformats.org/presentationml/2006/ole">
            <p:oleObj spid="_x0000_s56335" name="Equation" r:id="rId4" imgW="215713" imgH="393359" progId="Equation.3">
              <p:embed/>
            </p:oleObj>
          </a:graphicData>
        </a:graphic>
      </p:graphicFrame>
      <p:sp>
        <p:nvSpPr>
          <p:cNvPr id="7177" name="Line 6"/>
          <p:cNvSpPr>
            <a:spLocks noChangeShapeType="1"/>
          </p:cNvSpPr>
          <p:nvPr/>
        </p:nvSpPr>
        <p:spPr bwMode="auto">
          <a:xfrm>
            <a:off x="3957638" y="3125788"/>
            <a:ext cx="1673225" cy="685800"/>
          </a:xfrm>
          <a:prstGeom prst="line">
            <a:avLst/>
          </a:prstGeom>
          <a:noFill/>
          <a:ln w="412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graphicFrame>
        <p:nvGraphicFramePr>
          <p:cNvPr id="7172" name="Object 7"/>
          <p:cNvGraphicFramePr>
            <a:graphicFrameLocks noChangeAspect="1"/>
          </p:cNvGraphicFramePr>
          <p:nvPr/>
        </p:nvGraphicFramePr>
        <p:xfrm>
          <a:off x="4968875" y="4251325"/>
          <a:ext cx="1319213" cy="1322388"/>
        </p:xfrm>
        <a:graphic>
          <a:graphicData uri="http://schemas.openxmlformats.org/presentationml/2006/ole">
            <p:oleObj spid="_x0000_s56336" name="Equation" r:id="rId5" imgW="457200" imgH="457200" progId="Equation.3">
              <p:embed/>
            </p:oleObj>
          </a:graphicData>
        </a:graphic>
      </p:graphicFrame>
    </p:spTree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9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>
                <a:cs typeface="Times New Roman" pitchFamily="18" charset="0"/>
              </a:rPr>
              <a:t>L9</a:t>
            </a:r>
          </a:p>
        </p:txBody>
      </p:sp>
      <p:sp>
        <p:nvSpPr>
          <p:cNvPr id="82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19CE6B4-C6B1-4E8F-BEBF-D79CBCDB3117}" type="slidenum">
              <a:rPr lang="en-US">
                <a:cs typeface="Times New Roman" pitchFamily="18" charset="0"/>
              </a:rPr>
              <a:pPr/>
              <a:t>92</a:t>
            </a:fld>
            <a:endParaRPr lang="en-US">
              <a:cs typeface="Times New Roman" pitchFamily="18" charset="0"/>
            </a:endParaRPr>
          </a:p>
        </p:txBody>
      </p:sp>
      <p:sp>
        <p:nvSpPr>
          <p:cNvPr id="82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b="1" smtClean="0"/>
              <a:t>mod </a:t>
            </a:r>
            <a:r>
              <a:rPr lang="en-US" smtClean="0"/>
              <a:t>function</a:t>
            </a:r>
            <a:endParaRPr lang="en-US" b="1" smtClean="0"/>
          </a:p>
        </p:txBody>
      </p:sp>
      <p:sp>
        <p:nvSpPr>
          <p:cNvPr id="8202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 typeface="Wingdings" pitchFamily="2" charset="2"/>
              <a:buNone/>
            </a:pPr>
            <a:r>
              <a:rPr lang="en-US" smtClean="0"/>
              <a:t>A:  Compute</a:t>
            </a:r>
          </a:p>
          <a:p>
            <a:pPr marL="609600" indent="-609600" eaLnBrk="1" hangingPunct="1">
              <a:buFont typeface="Wingdings" pitchFamily="2" charset="2"/>
              <a:buAutoNum type="arabicPeriod"/>
            </a:pPr>
            <a:r>
              <a:rPr lang="en-US" smtClean="0"/>
              <a:t>113 </a:t>
            </a:r>
            <a:r>
              <a:rPr lang="en-US" b="1" smtClean="0"/>
              <a:t>mod </a:t>
            </a:r>
            <a:r>
              <a:rPr lang="en-US" smtClean="0"/>
              <a:t>24:</a:t>
            </a:r>
          </a:p>
          <a:p>
            <a:pPr marL="609600" indent="-609600" eaLnBrk="1" hangingPunct="1">
              <a:buFont typeface="Wingdings" pitchFamily="2" charset="2"/>
              <a:buAutoNum type="arabicPeriod"/>
            </a:pPr>
            <a:endParaRPr lang="en-US" smtClean="0"/>
          </a:p>
          <a:p>
            <a:pPr marL="609600" indent="-609600" eaLnBrk="1" hangingPunct="1">
              <a:buFont typeface="Wingdings" pitchFamily="2" charset="2"/>
              <a:buAutoNum type="arabicPeriod"/>
            </a:pPr>
            <a:endParaRPr lang="en-US" smtClean="0"/>
          </a:p>
          <a:p>
            <a:pPr marL="609600" indent="-609600" eaLnBrk="1" hangingPunct="1">
              <a:buFont typeface="Wingdings" pitchFamily="2" charset="2"/>
              <a:buAutoNum type="arabicPeriod"/>
            </a:pPr>
            <a:r>
              <a:rPr lang="en-US" smtClean="0"/>
              <a:t>-29 </a:t>
            </a:r>
            <a:r>
              <a:rPr lang="en-US" b="1" smtClean="0"/>
              <a:t>mod </a:t>
            </a:r>
            <a:r>
              <a:rPr lang="en-US" smtClean="0"/>
              <a:t>7</a:t>
            </a:r>
          </a:p>
        </p:txBody>
      </p:sp>
      <p:graphicFrame>
        <p:nvGraphicFramePr>
          <p:cNvPr id="8194" name="Object 4"/>
          <p:cNvGraphicFramePr>
            <a:graphicFrameLocks noChangeAspect="1"/>
          </p:cNvGraphicFramePr>
          <p:nvPr/>
        </p:nvGraphicFramePr>
        <p:xfrm>
          <a:off x="4875213" y="2019300"/>
          <a:ext cx="1392237" cy="1212850"/>
        </p:xfrm>
        <a:graphic>
          <a:graphicData uri="http://schemas.openxmlformats.org/presentationml/2006/ole">
            <p:oleObj spid="_x0000_s57366" name="Equation" r:id="rId3" imgW="482391" imgH="418918" progId="Equation.3">
              <p:embed/>
            </p:oleObj>
          </a:graphicData>
        </a:graphic>
      </p:graphicFrame>
      <p:graphicFrame>
        <p:nvGraphicFramePr>
          <p:cNvPr id="8195" name="Object 5"/>
          <p:cNvGraphicFramePr>
            <a:graphicFrameLocks noChangeAspect="1"/>
          </p:cNvGraphicFramePr>
          <p:nvPr/>
        </p:nvGraphicFramePr>
        <p:xfrm>
          <a:off x="5605463" y="2974975"/>
          <a:ext cx="622300" cy="1139825"/>
        </p:xfrm>
        <a:graphic>
          <a:graphicData uri="http://schemas.openxmlformats.org/presentationml/2006/ole">
            <p:oleObj spid="_x0000_s57367" name="Equation" r:id="rId4" imgW="215713" imgH="393359" progId="Equation.3">
              <p:embed/>
            </p:oleObj>
          </a:graphicData>
        </a:graphic>
      </p:graphicFrame>
      <p:sp>
        <p:nvSpPr>
          <p:cNvPr id="8203" name="Line 6"/>
          <p:cNvSpPr>
            <a:spLocks noChangeShapeType="1"/>
          </p:cNvSpPr>
          <p:nvPr/>
        </p:nvSpPr>
        <p:spPr bwMode="auto">
          <a:xfrm>
            <a:off x="3957638" y="3125788"/>
            <a:ext cx="1673225" cy="685800"/>
          </a:xfrm>
          <a:prstGeom prst="line">
            <a:avLst/>
          </a:prstGeom>
          <a:noFill/>
          <a:ln w="412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graphicFrame>
        <p:nvGraphicFramePr>
          <p:cNvPr id="8196" name="Object 7"/>
          <p:cNvGraphicFramePr>
            <a:graphicFrameLocks noChangeAspect="1"/>
          </p:cNvGraphicFramePr>
          <p:nvPr/>
        </p:nvGraphicFramePr>
        <p:xfrm>
          <a:off x="4968875" y="4287838"/>
          <a:ext cx="1319213" cy="1249362"/>
        </p:xfrm>
        <a:graphic>
          <a:graphicData uri="http://schemas.openxmlformats.org/presentationml/2006/ole">
            <p:oleObj spid="_x0000_s57368" name="Equation" r:id="rId5" imgW="457200" imgH="431800" progId="Equation.3">
              <p:embed/>
            </p:oleObj>
          </a:graphicData>
        </a:graphic>
      </p:graphicFrame>
      <p:graphicFrame>
        <p:nvGraphicFramePr>
          <p:cNvPr id="8197" name="Object 8"/>
          <p:cNvGraphicFramePr>
            <a:graphicFrameLocks noChangeAspect="1"/>
          </p:cNvGraphicFramePr>
          <p:nvPr/>
        </p:nvGraphicFramePr>
        <p:xfrm>
          <a:off x="5372100" y="5257800"/>
          <a:ext cx="952500" cy="1249363"/>
        </p:xfrm>
        <a:graphic>
          <a:graphicData uri="http://schemas.openxmlformats.org/presentationml/2006/ole">
            <p:oleObj spid="_x0000_s57369" name="Equation" r:id="rId6" imgW="330057" imgH="431613" progId="Equation.3">
              <p:embed/>
            </p:oleObj>
          </a:graphicData>
        </a:graphic>
      </p:graphicFrame>
      <p:sp>
        <p:nvSpPr>
          <p:cNvPr id="8204" name="Line 9"/>
          <p:cNvSpPr>
            <a:spLocks noChangeShapeType="1"/>
          </p:cNvSpPr>
          <p:nvPr/>
        </p:nvSpPr>
        <p:spPr bwMode="auto">
          <a:xfrm>
            <a:off x="3500438" y="4724400"/>
            <a:ext cx="2439987" cy="1298575"/>
          </a:xfrm>
          <a:prstGeom prst="line">
            <a:avLst/>
          </a:prstGeom>
          <a:noFill/>
          <a:ln w="412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graphicFrame>
        <p:nvGraphicFramePr>
          <p:cNvPr id="8198" name="Object 10"/>
          <p:cNvGraphicFramePr>
            <a:graphicFrameLocks noChangeAspect="1"/>
          </p:cNvGraphicFramePr>
          <p:nvPr/>
        </p:nvGraphicFramePr>
        <p:xfrm>
          <a:off x="5959475" y="5886450"/>
          <a:ext cx="365125" cy="514350"/>
        </p:xfrm>
        <a:graphic>
          <a:graphicData uri="http://schemas.openxmlformats.org/presentationml/2006/ole">
            <p:oleObj spid="_x0000_s57370" name="Equation" r:id="rId7" imgW="126725" imgH="177415" progId="Equation.3">
              <p:embed/>
            </p:oleObj>
          </a:graphicData>
        </a:graphic>
      </p:graphicFrame>
    </p:spTree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>
                <a:cs typeface="Times New Roman" pitchFamily="18" charset="0"/>
              </a:rPr>
              <a:t>L9</a:t>
            </a:r>
          </a:p>
        </p:txBody>
      </p:sp>
      <p:sp>
        <p:nvSpPr>
          <p:cNvPr id="5017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9BE5AB7-3CDE-4A39-AE13-3EA102CE1287}" type="slidenum">
              <a:rPr lang="en-US">
                <a:cs typeface="Times New Roman" pitchFamily="18" charset="0"/>
              </a:rPr>
              <a:pPr/>
              <a:t>93</a:t>
            </a:fld>
            <a:endParaRPr lang="en-US">
              <a:cs typeface="Times New Roman" pitchFamily="18" charset="0"/>
            </a:endParaRPr>
          </a:p>
        </p:txBody>
      </p:sp>
      <p:sp>
        <p:nvSpPr>
          <p:cNvPr id="5018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mtClean="0"/>
              <a:t>(mod) congruence</a:t>
            </a:r>
            <a:br>
              <a:rPr lang="en-US" smtClean="0"/>
            </a:br>
            <a:r>
              <a:rPr lang="en-US" smtClean="0"/>
              <a:t>Formal Definition</a:t>
            </a:r>
          </a:p>
        </p:txBody>
      </p:sp>
      <p:sp>
        <p:nvSpPr>
          <p:cNvPr id="5018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4114800"/>
          </a:xfrm>
        </p:spPr>
        <p:txBody>
          <a:bodyPr/>
          <a:lstStyle/>
          <a:p>
            <a:pPr marL="533400" indent="-5334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800" smtClean="0"/>
              <a:t>DEF: Let </a:t>
            </a:r>
            <a:r>
              <a:rPr lang="en-US" sz="2800" i="1" smtClean="0"/>
              <a:t>a</a:t>
            </a:r>
            <a:r>
              <a:rPr lang="en-US" sz="2800" smtClean="0">
                <a:sym typeface="Symbol" pitchFamily="18" charset="2"/>
              </a:rPr>
              <a:t>,</a:t>
            </a:r>
            <a:r>
              <a:rPr lang="en-US" sz="2800" i="1" smtClean="0">
                <a:sym typeface="Symbol" pitchFamily="18" charset="2"/>
              </a:rPr>
              <a:t>a</a:t>
            </a:r>
            <a:r>
              <a:rPr lang="en-US" sz="2800" i="1" smtClean="0">
                <a:latin typeface="Times New Roman" pitchFamily="18" charset="0"/>
                <a:sym typeface="Symbol" pitchFamily="18" charset="2"/>
              </a:rPr>
              <a:t>’</a:t>
            </a:r>
            <a:r>
              <a:rPr lang="en-US" sz="2800" i="1" smtClean="0">
                <a:sym typeface="Symbol" pitchFamily="18" charset="2"/>
              </a:rPr>
              <a:t>  </a:t>
            </a:r>
            <a:r>
              <a:rPr lang="en-US" sz="2800" smtClean="0">
                <a:sym typeface="Symbol" pitchFamily="18" charset="2"/>
              </a:rPr>
              <a:t>be integers and </a:t>
            </a:r>
            <a:r>
              <a:rPr lang="en-US" sz="2800" i="1" smtClean="0">
                <a:sym typeface="Symbol" pitchFamily="18" charset="2"/>
              </a:rPr>
              <a:t>b </a:t>
            </a:r>
            <a:r>
              <a:rPr lang="en-US" sz="2800" smtClean="0">
                <a:sym typeface="Symbol" pitchFamily="18" charset="2"/>
              </a:rPr>
              <a:t>be a positive integer. We say that </a:t>
            </a:r>
            <a:r>
              <a:rPr lang="en-US" sz="2800" i="1" smtClean="0">
                <a:sym typeface="Symbol" pitchFamily="18" charset="2"/>
              </a:rPr>
              <a:t>a </a:t>
            </a:r>
            <a:r>
              <a:rPr lang="en-US" sz="2800" smtClean="0">
                <a:sym typeface="Symbol" pitchFamily="18" charset="2"/>
              </a:rPr>
              <a:t>is congruent to </a:t>
            </a:r>
            <a:r>
              <a:rPr lang="en-US" sz="2800" i="1" smtClean="0">
                <a:sym typeface="Symbol" pitchFamily="18" charset="2"/>
              </a:rPr>
              <a:t>a</a:t>
            </a:r>
            <a:r>
              <a:rPr lang="en-US" sz="2800" i="1" smtClean="0">
                <a:latin typeface="Times New Roman" pitchFamily="18" charset="0"/>
                <a:sym typeface="Symbol" pitchFamily="18" charset="2"/>
              </a:rPr>
              <a:t>’</a:t>
            </a:r>
            <a:r>
              <a:rPr lang="en-US" sz="2800" i="1" smtClean="0">
                <a:sym typeface="Symbol" pitchFamily="18" charset="2"/>
              </a:rPr>
              <a:t> </a:t>
            </a:r>
            <a:r>
              <a:rPr lang="en-US" sz="2800" smtClean="0">
                <a:sym typeface="Symbol" pitchFamily="18" charset="2"/>
              </a:rPr>
              <a:t>modulo </a:t>
            </a:r>
            <a:r>
              <a:rPr lang="en-US" sz="2800" i="1" smtClean="0">
                <a:sym typeface="Symbol" pitchFamily="18" charset="2"/>
              </a:rPr>
              <a:t>b </a:t>
            </a:r>
            <a:r>
              <a:rPr lang="en-US" sz="2800" smtClean="0">
                <a:sym typeface="Symbol" pitchFamily="18" charset="2"/>
              </a:rPr>
              <a:t>(denoted by  </a:t>
            </a:r>
            <a:r>
              <a:rPr lang="en-US" sz="2800" i="1" smtClean="0"/>
              <a:t>a </a:t>
            </a:r>
            <a:r>
              <a:rPr lang="en-US" sz="2800" smtClean="0">
                <a:sym typeface="Symbol" pitchFamily="18" charset="2"/>
              </a:rPr>
              <a:t> </a:t>
            </a:r>
            <a:r>
              <a:rPr lang="en-US" sz="2800" i="1" smtClean="0">
                <a:sym typeface="Symbol" pitchFamily="18" charset="2"/>
              </a:rPr>
              <a:t>a</a:t>
            </a:r>
            <a:r>
              <a:rPr lang="en-US" sz="2800" i="1" smtClean="0">
                <a:latin typeface="Times New Roman" pitchFamily="18" charset="0"/>
                <a:sym typeface="Symbol" pitchFamily="18" charset="2"/>
              </a:rPr>
              <a:t>’</a:t>
            </a:r>
            <a:r>
              <a:rPr lang="en-US" sz="2800" i="1" smtClean="0">
                <a:sym typeface="Symbol" pitchFamily="18" charset="2"/>
              </a:rPr>
              <a:t>  </a:t>
            </a:r>
            <a:r>
              <a:rPr lang="en-US" sz="2800" smtClean="0">
                <a:sym typeface="Symbol" pitchFamily="18" charset="2"/>
              </a:rPr>
              <a:t>(mod </a:t>
            </a:r>
            <a:r>
              <a:rPr lang="en-US" sz="2800" i="1" smtClean="0">
                <a:sym typeface="Symbol" pitchFamily="18" charset="2"/>
              </a:rPr>
              <a:t>b</a:t>
            </a:r>
            <a:r>
              <a:rPr lang="en-US" sz="2800" smtClean="0">
                <a:sym typeface="Symbol" pitchFamily="18" charset="2"/>
              </a:rPr>
              <a:t>) )  iff   b | (</a:t>
            </a:r>
            <a:r>
              <a:rPr lang="en-US" sz="2800" i="1" smtClean="0">
                <a:sym typeface="Symbol" pitchFamily="18" charset="2"/>
              </a:rPr>
              <a:t>a </a:t>
            </a:r>
            <a:r>
              <a:rPr lang="en-US" sz="2800" smtClean="0">
                <a:latin typeface="Times New Roman" pitchFamily="18" charset="0"/>
                <a:sym typeface="Symbol" pitchFamily="18" charset="2"/>
              </a:rPr>
              <a:t>–</a:t>
            </a:r>
            <a:r>
              <a:rPr lang="en-US" sz="2800" smtClean="0">
                <a:sym typeface="Symbol" pitchFamily="18" charset="2"/>
              </a:rPr>
              <a:t> </a:t>
            </a:r>
            <a:r>
              <a:rPr lang="en-US" sz="2800" i="1" smtClean="0">
                <a:sym typeface="Symbol" pitchFamily="18" charset="2"/>
              </a:rPr>
              <a:t>a</a:t>
            </a:r>
            <a:r>
              <a:rPr lang="en-US" sz="2800" i="1" smtClean="0">
                <a:latin typeface="Times New Roman" pitchFamily="18" charset="0"/>
                <a:sym typeface="Symbol" pitchFamily="18" charset="2"/>
              </a:rPr>
              <a:t>’</a:t>
            </a:r>
            <a:r>
              <a:rPr lang="en-US" sz="2800" i="1" smtClean="0">
                <a:sym typeface="Symbol" pitchFamily="18" charset="2"/>
              </a:rPr>
              <a:t> </a:t>
            </a:r>
            <a:r>
              <a:rPr lang="en-US" sz="2800" smtClean="0">
                <a:sym typeface="Symbol" pitchFamily="18" charset="2"/>
              </a:rPr>
              <a:t>).</a:t>
            </a:r>
          </a:p>
          <a:p>
            <a:pPr marL="533400" indent="-5334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800" smtClean="0">
                <a:sym typeface="Symbol" pitchFamily="18" charset="2"/>
              </a:rPr>
              <a:t>Equivalently:  </a:t>
            </a:r>
            <a:r>
              <a:rPr lang="en-US" sz="2800" i="1" smtClean="0">
                <a:sym typeface="Symbol" pitchFamily="18" charset="2"/>
              </a:rPr>
              <a:t>a </a:t>
            </a:r>
            <a:r>
              <a:rPr lang="en-US" sz="2800" b="1" smtClean="0">
                <a:sym typeface="Symbol" pitchFamily="18" charset="2"/>
              </a:rPr>
              <a:t>mod </a:t>
            </a:r>
            <a:r>
              <a:rPr lang="en-US" sz="2800" i="1" smtClean="0">
                <a:sym typeface="Symbol" pitchFamily="18" charset="2"/>
              </a:rPr>
              <a:t>b  </a:t>
            </a:r>
            <a:r>
              <a:rPr lang="en-US" sz="2800" smtClean="0">
                <a:sym typeface="Symbol" pitchFamily="18" charset="2"/>
              </a:rPr>
              <a:t>=</a:t>
            </a:r>
            <a:r>
              <a:rPr lang="en-US" sz="2800" i="1" smtClean="0">
                <a:sym typeface="Symbol" pitchFamily="18" charset="2"/>
              </a:rPr>
              <a:t> a</a:t>
            </a:r>
            <a:r>
              <a:rPr lang="en-US" sz="2800" i="1" smtClean="0">
                <a:latin typeface="Times New Roman" pitchFamily="18" charset="0"/>
                <a:sym typeface="Symbol" pitchFamily="18" charset="2"/>
              </a:rPr>
              <a:t>’</a:t>
            </a:r>
            <a:r>
              <a:rPr lang="en-US" sz="2800" i="1" smtClean="0">
                <a:sym typeface="Symbol" pitchFamily="18" charset="2"/>
              </a:rPr>
              <a:t> </a:t>
            </a:r>
            <a:r>
              <a:rPr lang="en-US" sz="2800" b="1" smtClean="0">
                <a:sym typeface="Symbol" pitchFamily="18" charset="2"/>
              </a:rPr>
              <a:t>mod </a:t>
            </a:r>
            <a:r>
              <a:rPr lang="en-US" sz="2800" i="1" smtClean="0">
                <a:sym typeface="Symbol" pitchFamily="18" charset="2"/>
              </a:rPr>
              <a:t>b</a:t>
            </a:r>
          </a:p>
          <a:p>
            <a:pPr marL="533400" indent="-5334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800" smtClean="0">
                <a:sym typeface="Symbol" pitchFamily="18" charset="2"/>
              </a:rPr>
              <a:t>Q:  Which of the following are true?</a:t>
            </a:r>
          </a:p>
          <a:p>
            <a:pPr marL="533400" indent="-533400" eaLnBrk="1" hangingPunct="1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n-US" sz="2800" smtClean="0"/>
              <a:t>3 </a:t>
            </a:r>
            <a:r>
              <a:rPr lang="en-US" sz="2800" smtClean="0">
                <a:sym typeface="Symbol" pitchFamily="18" charset="2"/>
              </a:rPr>
              <a:t> 3 (mod 17)</a:t>
            </a:r>
          </a:p>
          <a:p>
            <a:pPr marL="533400" indent="-533400" eaLnBrk="1" hangingPunct="1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n-US" sz="2800" smtClean="0"/>
              <a:t>3 </a:t>
            </a:r>
            <a:r>
              <a:rPr lang="en-US" sz="2800" smtClean="0">
                <a:sym typeface="Symbol" pitchFamily="18" charset="2"/>
              </a:rPr>
              <a:t> -3 (mod 17)</a:t>
            </a:r>
          </a:p>
          <a:p>
            <a:pPr marL="533400" indent="-533400" eaLnBrk="1" hangingPunct="1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n-US" sz="2800" smtClean="0"/>
              <a:t>172 </a:t>
            </a:r>
            <a:r>
              <a:rPr lang="en-US" sz="2800" smtClean="0">
                <a:sym typeface="Symbol" pitchFamily="18" charset="2"/>
              </a:rPr>
              <a:t> 177 (mod 5)</a:t>
            </a:r>
          </a:p>
          <a:p>
            <a:pPr marL="533400" indent="-533400" eaLnBrk="1" hangingPunct="1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n-US" sz="2800" smtClean="0"/>
              <a:t>-13 </a:t>
            </a:r>
            <a:r>
              <a:rPr lang="en-US" sz="2800" smtClean="0">
                <a:sym typeface="Symbol" pitchFamily="18" charset="2"/>
              </a:rPr>
              <a:t> 13 (mod 26)</a:t>
            </a:r>
          </a:p>
        </p:txBody>
      </p:sp>
    </p:spTree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>
                <a:cs typeface="Times New Roman" pitchFamily="18" charset="0"/>
              </a:rPr>
              <a:t>L9</a:t>
            </a:r>
          </a:p>
        </p:txBody>
      </p:sp>
      <p:sp>
        <p:nvSpPr>
          <p:cNvPr id="5120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25CC38F-CCE4-4F28-928A-2F6F3FC2C7E2}" type="slidenum">
              <a:rPr lang="en-US">
                <a:cs typeface="Times New Roman" pitchFamily="18" charset="0"/>
              </a:rPr>
              <a:pPr/>
              <a:t>94</a:t>
            </a:fld>
            <a:endParaRPr lang="en-US">
              <a:cs typeface="Times New Roman" pitchFamily="18" charset="0"/>
            </a:endParaRPr>
          </a:p>
        </p:txBody>
      </p:sp>
      <p:sp>
        <p:nvSpPr>
          <p:cNvPr id="5120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mtClean="0"/>
              <a:t>(mod) congruence</a:t>
            </a:r>
          </a:p>
        </p:txBody>
      </p:sp>
      <p:sp>
        <p:nvSpPr>
          <p:cNvPr id="5120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smtClean="0"/>
              <a:t>A:</a:t>
            </a:r>
            <a:endParaRPr lang="en-US" sz="2800" smtClean="0">
              <a:sym typeface="Symbol" pitchFamily="18" charset="2"/>
            </a:endParaRPr>
          </a:p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z="2800" smtClean="0"/>
              <a:t>3 </a:t>
            </a:r>
            <a:r>
              <a:rPr lang="en-US" sz="2800" smtClean="0">
                <a:sym typeface="Symbol" pitchFamily="18" charset="2"/>
              </a:rPr>
              <a:t> 3 (mod 17)  True. any number is congruent to itself (3-3 = 0, divisible by all)</a:t>
            </a:r>
          </a:p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z="2800" smtClean="0"/>
              <a:t>3 </a:t>
            </a:r>
            <a:r>
              <a:rPr lang="en-US" sz="2800" smtClean="0">
                <a:sym typeface="Symbol" pitchFamily="18" charset="2"/>
              </a:rPr>
              <a:t> -3 (mod 17) False. (3-(-3)) = 6 isn</a:t>
            </a:r>
            <a:r>
              <a:rPr lang="en-US" sz="2800" smtClean="0">
                <a:latin typeface="Times New Roman" pitchFamily="18" charset="0"/>
                <a:sym typeface="Symbol" pitchFamily="18" charset="2"/>
              </a:rPr>
              <a:t>’</a:t>
            </a:r>
            <a:r>
              <a:rPr lang="en-US" sz="2800" smtClean="0">
                <a:sym typeface="Symbol" pitchFamily="18" charset="2"/>
              </a:rPr>
              <a:t>t divisible by 17.</a:t>
            </a:r>
          </a:p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z="2800" smtClean="0"/>
              <a:t>172 </a:t>
            </a:r>
            <a:r>
              <a:rPr lang="en-US" sz="2800" smtClean="0">
                <a:sym typeface="Symbol" pitchFamily="18" charset="2"/>
              </a:rPr>
              <a:t> 177 (mod 5)  True.  172-177 = -5 is a multiple of 5</a:t>
            </a:r>
          </a:p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z="2800" smtClean="0"/>
              <a:t>-13 </a:t>
            </a:r>
            <a:r>
              <a:rPr lang="en-US" sz="2800" smtClean="0">
                <a:sym typeface="Symbol" pitchFamily="18" charset="2"/>
              </a:rPr>
              <a:t> 13 (mod 26)  True: -13-13 = -26 divisible by 26.</a:t>
            </a:r>
          </a:p>
        </p:txBody>
      </p:sp>
    </p:spTree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>
                <a:cs typeface="Times New Roman" pitchFamily="18" charset="0"/>
              </a:rPr>
              <a:t>L9</a:t>
            </a:r>
          </a:p>
        </p:txBody>
      </p:sp>
      <p:sp>
        <p:nvSpPr>
          <p:cNvPr id="5222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67E00A7-3C36-4D14-93E8-6355E578C927}" type="slidenum">
              <a:rPr lang="en-US">
                <a:cs typeface="Times New Roman" pitchFamily="18" charset="0"/>
              </a:rPr>
              <a:pPr/>
              <a:t>95</a:t>
            </a:fld>
            <a:endParaRPr lang="en-US">
              <a:cs typeface="Times New Roman" pitchFamily="18" charset="0"/>
            </a:endParaRPr>
          </a:p>
        </p:txBody>
      </p:sp>
      <p:sp>
        <p:nvSpPr>
          <p:cNvPr id="5222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mtClean="0"/>
              <a:t>(mod) congruence</a:t>
            </a:r>
            <a:br>
              <a:rPr lang="en-US" smtClean="0"/>
            </a:br>
            <a:r>
              <a:rPr lang="en-US" smtClean="0"/>
              <a:t>Identities</a:t>
            </a:r>
          </a:p>
        </p:txBody>
      </p:sp>
      <p:sp>
        <p:nvSpPr>
          <p:cNvPr id="5222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4114800"/>
          </a:xfrm>
        </p:spPr>
        <p:txBody>
          <a:bodyPr/>
          <a:lstStyle/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smtClean="0">
                <a:sym typeface="Symbol" pitchFamily="18" charset="2"/>
              </a:rPr>
              <a:t>The (mod) congruence is useful for manipulating expressions involving the </a:t>
            </a:r>
            <a:r>
              <a:rPr lang="en-US" sz="2400" b="1" smtClean="0">
                <a:sym typeface="Symbol" pitchFamily="18" charset="2"/>
              </a:rPr>
              <a:t>mod </a:t>
            </a:r>
            <a:r>
              <a:rPr lang="en-US" sz="2400" smtClean="0">
                <a:sym typeface="Symbol" pitchFamily="18" charset="2"/>
              </a:rPr>
              <a:t>function.  It lets us view modular arithmetic relative a fixed base, as creating a number system inside of which all the calculations can be carried out.</a:t>
            </a:r>
          </a:p>
          <a:p>
            <a:pPr marL="533400" indent="-533400" eaLnBrk="1" hangingPunct="1">
              <a:lnSpc>
                <a:spcPct val="90000"/>
              </a:lnSpc>
            </a:pPr>
            <a:r>
              <a:rPr lang="en-US" sz="2800" i="1" smtClean="0">
                <a:sym typeface="Symbol" pitchFamily="18" charset="2"/>
              </a:rPr>
              <a:t>a </a:t>
            </a:r>
            <a:r>
              <a:rPr lang="en-US" sz="2800" b="1" smtClean="0">
                <a:sym typeface="Symbol" pitchFamily="18" charset="2"/>
              </a:rPr>
              <a:t>mod </a:t>
            </a:r>
            <a:r>
              <a:rPr lang="en-US" sz="2800" i="1" smtClean="0">
                <a:sym typeface="Symbol" pitchFamily="18" charset="2"/>
              </a:rPr>
              <a:t>b </a:t>
            </a:r>
            <a:r>
              <a:rPr lang="en-US" sz="2800" smtClean="0">
                <a:sym typeface="Symbol" pitchFamily="18" charset="2"/>
              </a:rPr>
              <a:t> </a:t>
            </a:r>
            <a:r>
              <a:rPr lang="en-US" sz="2800" i="1" smtClean="0">
                <a:sym typeface="Symbol" pitchFamily="18" charset="2"/>
              </a:rPr>
              <a:t>a </a:t>
            </a:r>
            <a:r>
              <a:rPr lang="en-US" sz="2800" smtClean="0">
                <a:sym typeface="Symbol" pitchFamily="18" charset="2"/>
              </a:rPr>
              <a:t>(mod </a:t>
            </a:r>
            <a:r>
              <a:rPr lang="en-US" sz="2800" i="1" smtClean="0">
                <a:sym typeface="Symbol" pitchFamily="18" charset="2"/>
              </a:rPr>
              <a:t>b</a:t>
            </a:r>
            <a:r>
              <a:rPr lang="en-US" sz="2800" smtClean="0">
                <a:sym typeface="Symbol" pitchFamily="18" charset="2"/>
              </a:rPr>
              <a:t>) </a:t>
            </a:r>
          </a:p>
          <a:p>
            <a:pPr marL="533400" indent="-533400" eaLnBrk="1" hangingPunct="1">
              <a:lnSpc>
                <a:spcPct val="90000"/>
              </a:lnSpc>
            </a:pPr>
            <a:r>
              <a:rPr lang="en-US" sz="2800" smtClean="0">
                <a:sym typeface="Symbol" pitchFamily="18" charset="2"/>
              </a:rPr>
              <a:t>Suppose </a:t>
            </a:r>
            <a:r>
              <a:rPr lang="en-US" sz="2800" i="1" smtClean="0">
                <a:sym typeface="Symbol" pitchFamily="18" charset="2"/>
              </a:rPr>
              <a:t>a </a:t>
            </a:r>
            <a:r>
              <a:rPr lang="en-US" sz="2800" smtClean="0">
                <a:sym typeface="Symbol" pitchFamily="18" charset="2"/>
              </a:rPr>
              <a:t> </a:t>
            </a:r>
            <a:r>
              <a:rPr lang="en-US" sz="2800" i="1" smtClean="0">
                <a:sym typeface="Symbol" pitchFamily="18" charset="2"/>
              </a:rPr>
              <a:t>a</a:t>
            </a:r>
            <a:r>
              <a:rPr lang="en-US" sz="2800" i="1" smtClean="0">
                <a:latin typeface="Times New Roman" pitchFamily="18" charset="0"/>
                <a:sym typeface="Symbol" pitchFamily="18" charset="2"/>
              </a:rPr>
              <a:t>’</a:t>
            </a:r>
            <a:r>
              <a:rPr lang="en-US" sz="2800" i="1" smtClean="0">
                <a:sym typeface="Symbol" pitchFamily="18" charset="2"/>
              </a:rPr>
              <a:t> </a:t>
            </a:r>
            <a:r>
              <a:rPr lang="en-US" sz="2800" smtClean="0">
                <a:sym typeface="Symbol" pitchFamily="18" charset="2"/>
              </a:rPr>
              <a:t>(mod </a:t>
            </a:r>
            <a:r>
              <a:rPr lang="en-US" sz="2800" i="1" smtClean="0">
                <a:sym typeface="Symbol" pitchFamily="18" charset="2"/>
              </a:rPr>
              <a:t>b</a:t>
            </a:r>
            <a:r>
              <a:rPr lang="en-US" sz="2800" smtClean="0">
                <a:sym typeface="Symbol" pitchFamily="18" charset="2"/>
              </a:rPr>
              <a:t>) and </a:t>
            </a:r>
            <a:r>
              <a:rPr lang="en-US" sz="2800" i="1" smtClean="0">
                <a:sym typeface="Symbol" pitchFamily="18" charset="2"/>
              </a:rPr>
              <a:t>c </a:t>
            </a:r>
            <a:r>
              <a:rPr lang="en-US" sz="2800" smtClean="0">
                <a:sym typeface="Symbol" pitchFamily="18" charset="2"/>
              </a:rPr>
              <a:t> </a:t>
            </a:r>
            <a:r>
              <a:rPr lang="en-US" sz="2800" i="1" smtClean="0">
                <a:sym typeface="Symbol" pitchFamily="18" charset="2"/>
              </a:rPr>
              <a:t>c</a:t>
            </a:r>
            <a:r>
              <a:rPr lang="en-US" sz="2800" i="1" smtClean="0">
                <a:latin typeface="Times New Roman" pitchFamily="18" charset="0"/>
                <a:sym typeface="Symbol" pitchFamily="18" charset="2"/>
              </a:rPr>
              <a:t>’</a:t>
            </a:r>
            <a:r>
              <a:rPr lang="en-US" sz="2800" i="1" smtClean="0">
                <a:sym typeface="Symbol" pitchFamily="18" charset="2"/>
              </a:rPr>
              <a:t> </a:t>
            </a:r>
            <a:r>
              <a:rPr lang="en-US" sz="2800" smtClean="0">
                <a:sym typeface="Symbol" pitchFamily="18" charset="2"/>
              </a:rPr>
              <a:t>(mod </a:t>
            </a:r>
            <a:r>
              <a:rPr lang="en-US" sz="2800" i="1" smtClean="0">
                <a:sym typeface="Symbol" pitchFamily="18" charset="2"/>
              </a:rPr>
              <a:t>b</a:t>
            </a:r>
            <a:r>
              <a:rPr lang="en-US" sz="2800" smtClean="0">
                <a:sym typeface="Symbol" pitchFamily="18" charset="2"/>
              </a:rPr>
              <a:t>)  Then:</a:t>
            </a:r>
          </a:p>
          <a:p>
            <a:pPr marL="914400" lvl="1" indent="-457200" eaLnBrk="1" hangingPunct="1">
              <a:lnSpc>
                <a:spcPct val="90000"/>
              </a:lnSpc>
            </a:pPr>
            <a:r>
              <a:rPr lang="en-US" sz="2400" i="1" smtClean="0">
                <a:sym typeface="Symbol" pitchFamily="18" charset="2"/>
              </a:rPr>
              <a:t>a</a:t>
            </a:r>
            <a:r>
              <a:rPr lang="en-US" sz="2400" smtClean="0">
                <a:sym typeface="Symbol" pitchFamily="18" charset="2"/>
              </a:rPr>
              <a:t>+</a:t>
            </a:r>
            <a:r>
              <a:rPr lang="en-US" sz="2400" i="1" smtClean="0">
                <a:sym typeface="Symbol" pitchFamily="18" charset="2"/>
              </a:rPr>
              <a:t>c  </a:t>
            </a:r>
            <a:r>
              <a:rPr lang="en-US" sz="2400" smtClean="0">
                <a:sym typeface="Symbol" pitchFamily="18" charset="2"/>
              </a:rPr>
              <a:t>  (</a:t>
            </a:r>
            <a:r>
              <a:rPr lang="en-US" sz="2400" i="1" smtClean="0">
                <a:sym typeface="Symbol" pitchFamily="18" charset="2"/>
              </a:rPr>
              <a:t>a</a:t>
            </a:r>
            <a:r>
              <a:rPr lang="en-US" sz="2400" i="1" smtClean="0">
                <a:latin typeface="Times New Roman" pitchFamily="18" charset="0"/>
                <a:sym typeface="Symbol" pitchFamily="18" charset="2"/>
              </a:rPr>
              <a:t>’</a:t>
            </a:r>
            <a:r>
              <a:rPr lang="en-US" sz="2400" smtClean="0">
                <a:sym typeface="Symbol" pitchFamily="18" charset="2"/>
              </a:rPr>
              <a:t>+</a:t>
            </a:r>
            <a:r>
              <a:rPr lang="en-US" sz="2400" i="1" smtClean="0">
                <a:sym typeface="Symbol" pitchFamily="18" charset="2"/>
              </a:rPr>
              <a:t>c</a:t>
            </a:r>
            <a:r>
              <a:rPr lang="en-US" sz="2400" i="1" smtClean="0">
                <a:latin typeface="Times New Roman" pitchFamily="18" charset="0"/>
                <a:sym typeface="Symbol" pitchFamily="18" charset="2"/>
              </a:rPr>
              <a:t>’</a:t>
            </a:r>
            <a:r>
              <a:rPr lang="en-US" sz="2400" i="1" smtClean="0">
                <a:sym typeface="Symbol" pitchFamily="18" charset="2"/>
              </a:rPr>
              <a:t> </a:t>
            </a:r>
            <a:r>
              <a:rPr lang="en-US" sz="2400" smtClean="0">
                <a:sym typeface="Symbol" pitchFamily="18" charset="2"/>
              </a:rPr>
              <a:t>)(mod </a:t>
            </a:r>
            <a:r>
              <a:rPr lang="en-US" sz="2400" i="1" smtClean="0">
                <a:sym typeface="Symbol" pitchFamily="18" charset="2"/>
              </a:rPr>
              <a:t>b</a:t>
            </a:r>
            <a:r>
              <a:rPr lang="en-US" sz="2400" smtClean="0">
                <a:sym typeface="Symbol" pitchFamily="18" charset="2"/>
              </a:rPr>
              <a:t>)</a:t>
            </a:r>
          </a:p>
          <a:p>
            <a:pPr marL="914400" lvl="1" indent="-457200" eaLnBrk="1" hangingPunct="1">
              <a:lnSpc>
                <a:spcPct val="90000"/>
              </a:lnSpc>
            </a:pPr>
            <a:r>
              <a:rPr lang="en-US" sz="2400" i="1" smtClean="0">
                <a:sym typeface="Symbol" pitchFamily="18" charset="2"/>
              </a:rPr>
              <a:t>ac </a:t>
            </a:r>
            <a:r>
              <a:rPr lang="en-US" sz="2400" smtClean="0">
                <a:sym typeface="Symbol" pitchFamily="18" charset="2"/>
              </a:rPr>
              <a:t> </a:t>
            </a:r>
            <a:r>
              <a:rPr lang="en-US" sz="2400" i="1" smtClean="0">
                <a:sym typeface="Symbol" pitchFamily="18" charset="2"/>
              </a:rPr>
              <a:t>a</a:t>
            </a:r>
            <a:r>
              <a:rPr lang="en-US" sz="2400" i="1" smtClean="0">
                <a:latin typeface="Times New Roman" pitchFamily="18" charset="0"/>
                <a:sym typeface="Symbol" pitchFamily="18" charset="2"/>
              </a:rPr>
              <a:t>’</a:t>
            </a:r>
            <a:r>
              <a:rPr lang="en-US" sz="2400" i="1" smtClean="0">
                <a:sym typeface="Symbol" pitchFamily="18" charset="2"/>
              </a:rPr>
              <a:t>c</a:t>
            </a:r>
            <a:r>
              <a:rPr lang="en-US" sz="2400" i="1" smtClean="0">
                <a:latin typeface="Times New Roman" pitchFamily="18" charset="0"/>
                <a:sym typeface="Symbol" pitchFamily="18" charset="2"/>
              </a:rPr>
              <a:t>’</a:t>
            </a:r>
            <a:r>
              <a:rPr lang="en-US" sz="2400" i="1" smtClean="0">
                <a:sym typeface="Symbol" pitchFamily="18" charset="2"/>
              </a:rPr>
              <a:t> </a:t>
            </a:r>
            <a:r>
              <a:rPr lang="en-US" sz="2400" smtClean="0">
                <a:sym typeface="Symbol" pitchFamily="18" charset="2"/>
              </a:rPr>
              <a:t>(mod </a:t>
            </a:r>
            <a:r>
              <a:rPr lang="en-US" sz="2400" i="1" smtClean="0">
                <a:sym typeface="Symbol" pitchFamily="18" charset="2"/>
              </a:rPr>
              <a:t>b</a:t>
            </a:r>
            <a:r>
              <a:rPr lang="en-US" sz="2400" smtClean="0">
                <a:sym typeface="Symbol" pitchFamily="18" charset="2"/>
              </a:rPr>
              <a:t>)</a:t>
            </a:r>
          </a:p>
          <a:p>
            <a:pPr marL="914400" lvl="1" indent="-457200" eaLnBrk="1" hangingPunct="1">
              <a:lnSpc>
                <a:spcPct val="90000"/>
              </a:lnSpc>
            </a:pPr>
            <a:r>
              <a:rPr lang="en-US" sz="2400" i="1" smtClean="0">
                <a:sym typeface="Symbol" pitchFamily="18" charset="2"/>
              </a:rPr>
              <a:t>a </a:t>
            </a:r>
            <a:r>
              <a:rPr lang="en-US" sz="2400" i="1" baseline="30000" smtClean="0">
                <a:sym typeface="Symbol" pitchFamily="18" charset="2"/>
              </a:rPr>
              <a:t>k</a:t>
            </a:r>
            <a:r>
              <a:rPr lang="en-US" sz="2400" i="1" smtClean="0">
                <a:sym typeface="Symbol" pitchFamily="18" charset="2"/>
              </a:rPr>
              <a:t> </a:t>
            </a:r>
            <a:r>
              <a:rPr lang="en-US" sz="2400" smtClean="0">
                <a:sym typeface="Symbol" pitchFamily="18" charset="2"/>
              </a:rPr>
              <a:t> </a:t>
            </a:r>
            <a:r>
              <a:rPr lang="en-US" sz="2400" i="1" smtClean="0">
                <a:sym typeface="Symbol" pitchFamily="18" charset="2"/>
              </a:rPr>
              <a:t>a</a:t>
            </a:r>
            <a:r>
              <a:rPr lang="en-US" sz="2400" i="1" smtClean="0">
                <a:latin typeface="Times New Roman" pitchFamily="18" charset="0"/>
                <a:sym typeface="Symbol" pitchFamily="18" charset="2"/>
              </a:rPr>
              <a:t>’</a:t>
            </a:r>
            <a:r>
              <a:rPr lang="en-US" sz="2400" i="1" smtClean="0">
                <a:sym typeface="Symbol" pitchFamily="18" charset="2"/>
              </a:rPr>
              <a:t>  </a:t>
            </a:r>
            <a:r>
              <a:rPr lang="en-US" sz="2400" i="1" baseline="30000" smtClean="0">
                <a:sym typeface="Symbol" pitchFamily="18" charset="2"/>
              </a:rPr>
              <a:t>k</a:t>
            </a:r>
            <a:r>
              <a:rPr lang="en-US" sz="2400" i="1" smtClean="0">
                <a:sym typeface="Symbol" pitchFamily="18" charset="2"/>
              </a:rPr>
              <a:t> </a:t>
            </a:r>
            <a:r>
              <a:rPr lang="en-US" sz="2400" smtClean="0">
                <a:sym typeface="Symbol" pitchFamily="18" charset="2"/>
              </a:rPr>
              <a:t>(mod </a:t>
            </a:r>
            <a:r>
              <a:rPr lang="en-US" sz="2400" i="1" smtClean="0">
                <a:sym typeface="Symbol" pitchFamily="18" charset="2"/>
              </a:rPr>
              <a:t>b</a:t>
            </a:r>
            <a:r>
              <a:rPr lang="en-US" sz="2400" smtClean="0">
                <a:sym typeface="Symbol" pitchFamily="18" charset="2"/>
              </a:rPr>
              <a:t>)</a:t>
            </a:r>
          </a:p>
          <a:p>
            <a:pPr marL="914400" lvl="1" indent="-457200" eaLnBrk="1" hangingPunct="1">
              <a:lnSpc>
                <a:spcPct val="90000"/>
              </a:lnSpc>
            </a:pPr>
            <a:endParaRPr lang="en-US" sz="2400" smtClean="0">
              <a:sym typeface="Symbol" pitchFamily="18" charset="2"/>
            </a:endParaRPr>
          </a:p>
          <a:p>
            <a:pPr marL="914400" lvl="1" indent="-457200" eaLnBrk="1" hangingPunct="1">
              <a:lnSpc>
                <a:spcPct val="90000"/>
              </a:lnSpc>
            </a:pPr>
            <a:endParaRPr lang="en-US" sz="2400" smtClean="0">
              <a:sym typeface="Symbol" pitchFamily="18" charset="2"/>
            </a:endParaRPr>
          </a:p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smtClean="0">
                <a:sym typeface="Symbol" pitchFamily="18" charset="2"/>
              </a:rPr>
              <a:t>  </a:t>
            </a:r>
          </a:p>
          <a:p>
            <a:pPr marL="533400" indent="-533400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800" smtClean="0">
              <a:sym typeface="Symbol" pitchFamily="18" charset="2"/>
            </a:endParaRPr>
          </a:p>
        </p:txBody>
      </p:sp>
    </p:spTree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>
                <a:cs typeface="Times New Roman" pitchFamily="18" charset="0"/>
              </a:rPr>
              <a:t>L9</a:t>
            </a:r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3AB67C8-6E97-42ED-89CC-8CAFA74A9F77}" type="slidenum">
              <a:rPr lang="en-US">
                <a:cs typeface="Times New Roman" pitchFamily="18" charset="0"/>
              </a:rPr>
              <a:pPr/>
              <a:t>96</a:t>
            </a:fld>
            <a:endParaRPr lang="en-US">
              <a:cs typeface="Times New Roman" pitchFamily="18" charset="0"/>
            </a:endParaRPr>
          </a:p>
        </p:txBody>
      </p:sp>
      <p:sp>
        <p:nvSpPr>
          <p:cNvPr id="92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mtClean="0"/>
              <a:t>Modular arithmetic</a:t>
            </a:r>
            <a:br>
              <a:rPr lang="en-US" smtClean="0"/>
            </a:br>
            <a:r>
              <a:rPr lang="en-US" smtClean="0"/>
              <a:t>harder examples</a:t>
            </a:r>
          </a:p>
        </p:txBody>
      </p:sp>
      <p:sp>
        <p:nvSpPr>
          <p:cNvPr id="9222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 typeface="Wingdings" pitchFamily="2" charset="2"/>
              <a:buNone/>
            </a:pPr>
            <a:r>
              <a:rPr lang="en-US" smtClean="0"/>
              <a:t>Q:  Compute the following.</a:t>
            </a:r>
          </a:p>
          <a:p>
            <a:pPr marL="609600" indent="-609600" eaLnBrk="1" hangingPunct="1">
              <a:buFont typeface="Wingdings" pitchFamily="2" charset="2"/>
              <a:buAutoNum type="arabicPeriod"/>
            </a:pPr>
            <a:r>
              <a:rPr lang="en-US" smtClean="0"/>
              <a:t>307</a:t>
            </a:r>
            <a:r>
              <a:rPr lang="en-US" baseline="30000" smtClean="0"/>
              <a:t>1001 </a:t>
            </a:r>
            <a:r>
              <a:rPr lang="en-US" b="1" smtClean="0"/>
              <a:t>mod </a:t>
            </a:r>
            <a:r>
              <a:rPr lang="en-US" smtClean="0"/>
              <a:t>102 </a:t>
            </a:r>
          </a:p>
          <a:p>
            <a:pPr marL="609600" indent="-609600" eaLnBrk="1" hangingPunct="1">
              <a:buFont typeface="Wingdings" pitchFamily="2" charset="2"/>
              <a:buAutoNum type="arabicPeriod"/>
            </a:pPr>
            <a:r>
              <a:rPr lang="en-US" smtClean="0"/>
              <a:t>(-45 </a:t>
            </a:r>
            <a:r>
              <a:rPr lang="en-US" smtClean="0">
                <a:latin typeface="Times New Roman" pitchFamily="18" charset="0"/>
              </a:rPr>
              <a:t>·</a:t>
            </a:r>
            <a:r>
              <a:rPr lang="en-US" smtClean="0"/>
              <a:t> 77) </a:t>
            </a:r>
            <a:r>
              <a:rPr lang="en-US" b="1" smtClean="0"/>
              <a:t>mod </a:t>
            </a:r>
            <a:r>
              <a:rPr lang="en-US" smtClean="0"/>
              <a:t>17</a:t>
            </a:r>
          </a:p>
          <a:p>
            <a:pPr marL="609600" indent="-609600" eaLnBrk="1" hangingPunct="1">
              <a:buFont typeface="Wingdings" pitchFamily="2" charset="2"/>
              <a:buAutoNum type="arabicPeriod"/>
            </a:pPr>
            <a:endParaRPr lang="en-US" smtClean="0"/>
          </a:p>
          <a:p>
            <a:pPr marL="609600" indent="-609600" eaLnBrk="1" hangingPunct="1">
              <a:buFont typeface="Wingdings" pitchFamily="2" charset="2"/>
              <a:buAutoNum type="arabicPeriod"/>
            </a:pPr>
            <a:r>
              <a:rPr lang="en-US" smtClean="0"/>
              <a:t>  </a:t>
            </a:r>
          </a:p>
          <a:p>
            <a:pPr marL="609600" indent="-609600" eaLnBrk="1" hangingPunct="1">
              <a:buFont typeface="Wingdings" pitchFamily="2" charset="2"/>
              <a:buAutoNum type="arabicPeriod"/>
            </a:pPr>
            <a:endParaRPr lang="en-US" smtClean="0"/>
          </a:p>
        </p:txBody>
      </p:sp>
      <p:graphicFrame>
        <p:nvGraphicFramePr>
          <p:cNvPr id="9218" name="Object 1024"/>
          <p:cNvGraphicFramePr>
            <a:graphicFrameLocks noChangeAspect="1"/>
          </p:cNvGraphicFramePr>
          <p:nvPr/>
        </p:nvGraphicFramePr>
        <p:xfrm>
          <a:off x="1408113" y="3886200"/>
          <a:ext cx="2859087" cy="1322388"/>
        </p:xfrm>
        <a:graphic>
          <a:graphicData uri="http://schemas.openxmlformats.org/presentationml/2006/ole">
            <p:oleObj spid="_x0000_s58374" name="Equation" r:id="rId3" imgW="990600" imgH="457200" progId="Equation.3">
              <p:embed/>
            </p:oleObj>
          </a:graphicData>
        </a:graphic>
      </p:graphicFrame>
    </p:spTree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>
                <a:cs typeface="Times New Roman" pitchFamily="18" charset="0"/>
              </a:rPr>
              <a:t>L9</a:t>
            </a:r>
          </a:p>
        </p:txBody>
      </p:sp>
      <p:sp>
        <p:nvSpPr>
          <p:cNvPr id="5325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63A2A50-B404-49DD-8DCB-5FD1BB5F19D5}" type="slidenum">
              <a:rPr lang="en-US">
                <a:cs typeface="Times New Roman" pitchFamily="18" charset="0"/>
              </a:rPr>
              <a:pPr/>
              <a:t>97</a:t>
            </a:fld>
            <a:endParaRPr lang="en-US">
              <a:cs typeface="Times New Roman" pitchFamily="18" charset="0"/>
            </a:endParaRPr>
          </a:p>
        </p:txBody>
      </p:sp>
      <p:sp>
        <p:nvSpPr>
          <p:cNvPr id="5325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mtClean="0"/>
              <a:t>Modular arithmetic</a:t>
            </a:r>
            <a:br>
              <a:rPr lang="en-US" smtClean="0"/>
            </a:br>
            <a:r>
              <a:rPr lang="en-US" smtClean="0"/>
              <a:t>harder examples</a:t>
            </a:r>
          </a:p>
        </p:txBody>
      </p:sp>
      <p:sp>
        <p:nvSpPr>
          <p:cNvPr id="5325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533400" y="1447800"/>
            <a:ext cx="7772400" cy="3886200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smtClean="0"/>
              <a:t>A: Use the previous identities to help simplify: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z="2800" smtClean="0"/>
              <a:t>Using multiplication rules, before multiplying (or exponentiating) can reduce modulo 102: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smtClean="0"/>
              <a:t>307</a:t>
            </a:r>
            <a:r>
              <a:rPr lang="en-US" sz="2800" baseline="30000" smtClean="0"/>
              <a:t>1001 </a:t>
            </a:r>
            <a:r>
              <a:rPr lang="en-US" sz="2800" b="1" smtClean="0"/>
              <a:t>mod </a:t>
            </a:r>
            <a:r>
              <a:rPr lang="en-US" sz="2800" smtClean="0"/>
              <a:t>102 </a:t>
            </a:r>
            <a:r>
              <a:rPr lang="en-US" sz="2800" smtClean="0">
                <a:sym typeface="Symbol" pitchFamily="18" charset="2"/>
              </a:rPr>
              <a:t> </a:t>
            </a:r>
            <a:r>
              <a:rPr lang="en-US" sz="2800" smtClean="0"/>
              <a:t>307</a:t>
            </a:r>
            <a:r>
              <a:rPr lang="en-US" sz="2800" baseline="30000" smtClean="0"/>
              <a:t>1001</a:t>
            </a:r>
            <a:r>
              <a:rPr lang="en-US" sz="2800" i="1" smtClean="0">
                <a:sym typeface="Symbol" pitchFamily="18" charset="2"/>
              </a:rPr>
              <a:t> </a:t>
            </a:r>
            <a:r>
              <a:rPr lang="en-US" sz="2800" smtClean="0">
                <a:sym typeface="Symbol" pitchFamily="18" charset="2"/>
              </a:rPr>
              <a:t>(mod 102)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smtClean="0">
                <a:sym typeface="Symbol" pitchFamily="18" charset="2"/>
              </a:rPr>
              <a:t> </a:t>
            </a:r>
            <a:r>
              <a:rPr lang="en-US" sz="2800" smtClean="0"/>
              <a:t>1</a:t>
            </a:r>
            <a:r>
              <a:rPr lang="en-US" sz="2800" baseline="30000" smtClean="0"/>
              <a:t>1001</a:t>
            </a:r>
            <a:r>
              <a:rPr lang="en-US" sz="2800" i="1" smtClean="0">
                <a:sym typeface="Symbol" pitchFamily="18" charset="2"/>
              </a:rPr>
              <a:t> </a:t>
            </a:r>
            <a:r>
              <a:rPr lang="en-US" sz="2800" smtClean="0">
                <a:sym typeface="Symbol" pitchFamily="18" charset="2"/>
              </a:rPr>
              <a:t>(mod 102)  </a:t>
            </a:r>
            <a:r>
              <a:rPr lang="en-US" sz="2800" smtClean="0"/>
              <a:t>1</a:t>
            </a:r>
            <a:r>
              <a:rPr lang="en-US" sz="2800" i="1" smtClean="0">
                <a:sym typeface="Symbol" pitchFamily="18" charset="2"/>
              </a:rPr>
              <a:t> </a:t>
            </a:r>
            <a:r>
              <a:rPr lang="en-US" sz="2800" smtClean="0">
                <a:sym typeface="Symbol" pitchFamily="18" charset="2"/>
              </a:rPr>
              <a:t>(mod 102).  Therefore, </a:t>
            </a:r>
            <a:r>
              <a:rPr lang="en-US" sz="2800" smtClean="0"/>
              <a:t>307</a:t>
            </a:r>
            <a:r>
              <a:rPr lang="en-US" sz="2800" baseline="30000" smtClean="0"/>
              <a:t>1001 </a:t>
            </a:r>
            <a:r>
              <a:rPr lang="en-US" sz="2800" b="1" smtClean="0"/>
              <a:t>mod </a:t>
            </a:r>
            <a:r>
              <a:rPr lang="en-US" sz="2800" smtClean="0"/>
              <a:t>102 = 1.</a:t>
            </a:r>
          </a:p>
        </p:txBody>
      </p:sp>
    </p:spTree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>
                <a:cs typeface="Times New Roman" pitchFamily="18" charset="0"/>
              </a:rPr>
              <a:t>L9</a:t>
            </a:r>
          </a:p>
        </p:txBody>
      </p:sp>
      <p:sp>
        <p:nvSpPr>
          <p:cNvPr id="5427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48871C0-7195-42D4-BA48-6D66D3B6DDD8}" type="slidenum">
              <a:rPr lang="en-US">
                <a:cs typeface="Times New Roman" pitchFamily="18" charset="0"/>
              </a:rPr>
              <a:pPr/>
              <a:t>98</a:t>
            </a:fld>
            <a:endParaRPr lang="en-US">
              <a:cs typeface="Times New Roman" pitchFamily="18" charset="0"/>
            </a:endParaRPr>
          </a:p>
        </p:txBody>
      </p:sp>
      <p:sp>
        <p:nvSpPr>
          <p:cNvPr id="5427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mtClean="0"/>
              <a:t>Modular arithmetic</a:t>
            </a:r>
            <a:br>
              <a:rPr lang="en-US" smtClean="0"/>
            </a:br>
            <a:r>
              <a:rPr lang="en-US" smtClean="0"/>
              <a:t>harder examples</a:t>
            </a:r>
          </a:p>
        </p:txBody>
      </p:sp>
      <p:sp>
        <p:nvSpPr>
          <p:cNvPr id="5427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533400" y="1447800"/>
            <a:ext cx="7772400" cy="3886200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smtClean="0"/>
              <a:t>A: Use the previous identities to help simplify: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AutoNum type="arabicPeriod" startAt="2"/>
            </a:pPr>
            <a:r>
              <a:rPr lang="en-US" sz="2800" smtClean="0"/>
              <a:t>Repeatedly reduce after each multiplication: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smtClean="0"/>
              <a:t>(-45</a:t>
            </a:r>
            <a:r>
              <a:rPr lang="en-US" sz="2800" smtClean="0">
                <a:latin typeface="Times New Roman" pitchFamily="18" charset="0"/>
              </a:rPr>
              <a:t>·</a:t>
            </a:r>
            <a:r>
              <a:rPr lang="en-US" sz="2800" smtClean="0"/>
              <a:t>77) </a:t>
            </a:r>
            <a:r>
              <a:rPr lang="en-US" sz="2800" b="1" smtClean="0"/>
              <a:t>mod </a:t>
            </a:r>
            <a:r>
              <a:rPr lang="en-US" sz="2800" smtClean="0"/>
              <a:t>17 </a:t>
            </a:r>
            <a:r>
              <a:rPr lang="en-US" sz="2800" smtClean="0">
                <a:sym typeface="Symbol" pitchFamily="18" charset="2"/>
              </a:rPr>
              <a:t> </a:t>
            </a:r>
            <a:r>
              <a:rPr lang="en-US" sz="2800" smtClean="0"/>
              <a:t>(-45</a:t>
            </a:r>
            <a:r>
              <a:rPr lang="en-US" sz="2800" smtClean="0">
                <a:latin typeface="Times New Roman" pitchFamily="18" charset="0"/>
              </a:rPr>
              <a:t>·</a:t>
            </a:r>
            <a:r>
              <a:rPr lang="en-US" sz="2800" smtClean="0"/>
              <a:t>77)</a:t>
            </a:r>
            <a:r>
              <a:rPr lang="en-US" sz="2800" i="1" smtClean="0">
                <a:sym typeface="Symbol" pitchFamily="18" charset="2"/>
              </a:rPr>
              <a:t> </a:t>
            </a:r>
            <a:r>
              <a:rPr lang="en-US" sz="2800" smtClean="0">
                <a:sym typeface="Symbol" pitchFamily="18" charset="2"/>
              </a:rPr>
              <a:t>(mod 17)</a:t>
            </a:r>
          </a:p>
          <a:p>
            <a:pPr marL="609600" indent="-609600" eaLnBrk="1" hangingPunct="1">
              <a:lnSpc>
                <a:spcPct val="90000"/>
              </a:lnSpc>
              <a:buFont typeface="Symbol" pitchFamily="18" charset="2"/>
              <a:buNone/>
            </a:pPr>
            <a:r>
              <a:rPr lang="en-US" sz="2800" smtClean="0">
                <a:sym typeface="Symbol" pitchFamily="18" charset="2"/>
              </a:rPr>
              <a:t></a:t>
            </a:r>
            <a:r>
              <a:rPr lang="en-US" sz="2800" smtClean="0"/>
              <a:t>(6</a:t>
            </a:r>
            <a:r>
              <a:rPr lang="en-US" sz="2800" smtClean="0">
                <a:latin typeface="Times New Roman" pitchFamily="18" charset="0"/>
              </a:rPr>
              <a:t>·</a:t>
            </a:r>
            <a:r>
              <a:rPr lang="en-US" sz="2800" smtClean="0"/>
              <a:t>9)</a:t>
            </a:r>
            <a:r>
              <a:rPr lang="en-US" sz="2800" i="1" smtClean="0">
                <a:sym typeface="Symbol" pitchFamily="18" charset="2"/>
              </a:rPr>
              <a:t> </a:t>
            </a:r>
            <a:r>
              <a:rPr lang="en-US" sz="2800" smtClean="0">
                <a:sym typeface="Symbol" pitchFamily="18" charset="2"/>
              </a:rPr>
              <a:t>(mod 17)  </a:t>
            </a:r>
            <a:r>
              <a:rPr lang="en-US" sz="2800" smtClean="0"/>
              <a:t>54</a:t>
            </a:r>
            <a:r>
              <a:rPr lang="en-US" sz="2800" i="1" smtClean="0">
                <a:sym typeface="Symbol" pitchFamily="18" charset="2"/>
              </a:rPr>
              <a:t> </a:t>
            </a:r>
            <a:r>
              <a:rPr lang="en-US" sz="2800" smtClean="0">
                <a:sym typeface="Symbol" pitchFamily="18" charset="2"/>
              </a:rPr>
              <a:t>(mod 17)  3</a:t>
            </a:r>
            <a:r>
              <a:rPr lang="en-US" sz="2800" i="1" smtClean="0">
                <a:sym typeface="Symbol" pitchFamily="18" charset="2"/>
              </a:rPr>
              <a:t> </a:t>
            </a:r>
            <a:r>
              <a:rPr lang="en-US" sz="2800" smtClean="0">
                <a:sym typeface="Symbol" pitchFamily="18" charset="2"/>
              </a:rPr>
              <a:t>(mod 17).  Therefore </a:t>
            </a:r>
            <a:r>
              <a:rPr lang="en-US" sz="2800" smtClean="0"/>
              <a:t>(-45</a:t>
            </a:r>
            <a:r>
              <a:rPr lang="en-US" sz="2800" smtClean="0">
                <a:latin typeface="Times New Roman" pitchFamily="18" charset="0"/>
              </a:rPr>
              <a:t>·</a:t>
            </a:r>
            <a:r>
              <a:rPr lang="en-US" sz="2800" smtClean="0"/>
              <a:t>77) </a:t>
            </a:r>
            <a:r>
              <a:rPr lang="en-US" sz="2800" b="1" smtClean="0"/>
              <a:t>mod </a:t>
            </a:r>
            <a:r>
              <a:rPr lang="en-US" sz="2800" smtClean="0"/>
              <a:t>17 = 3.</a:t>
            </a:r>
          </a:p>
        </p:txBody>
      </p:sp>
    </p:spTree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>
                <a:cs typeface="Times New Roman" pitchFamily="18" charset="0"/>
              </a:rPr>
              <a:t>L9</a:t>
            </a:r>
          </a:p>
        </p:txBody>
      </p:sp>
      <p:sp>
        <p:nvSpPr>
          <p:cNvPr id="1024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9DDB4FB-7734-4FE8-A402-338AB4C706DE}" type="slidenum">
              <a:rPr lang="en-US">
                <a:cs typeface="Times New Roman" pitchFamily="18" charset="0"/>
              </a:rPr>
              <a:pPr/>
              <a:t>99</a:t>
            </a:fld>
            <a:endParaRPr lang="en-US">
              <a:cs typeface="Times New Roman" pitchFamily="18" charset="0"/>
            </a:endParaRPr>
          </a:p>
        </p:txBody>
      </p:sp>
      <p:sp>
        <p:nvSpPr>
          <p:cNvPr id="102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mtClean="0"/>
              <a:t>Modular arithmetic</a:t>
            </a:r>
            <a:br>
              <a:rPr lang="en-US" smtClean="0"/>
            </a:br>
            <a:r>
              <a:rPr lang="en-US" smtClean="0"/>
              <a:t>harder examples</a:t>
            </a:r>
          </a:p>
        </p:txBody>
      </p:sp>
      <p:sp>
        <p:nvSpPr>
          <p:cNvPr id="10246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533400" y="1447800"/>
            <a:ext cx="7772400" cy="3886200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smtClean="0"/>
              <a:t>A: Use the previous identities to help simplify:</a:t>
            </a:r>
          </a:p>
          <a:p>
            <a:pPr marL="609600" indent="-609600" eaLnBrk="1" hangingPunct="1">
              <a:lnSpc>
                <a:spcPct val="90000"/>
              </a:lnSpc>
              <a:buFont typeface="Symbol" pitchFamily="18" charset="2"/>
              <a:buAutoNum type="arabicPeriod" startAt="3"/>
            </a:pPr>
            <a:r>
              <a:rPr lang="en-US" sz="2800" smtClean="0"/>
              <a:t>Similarly, before taking sum can simplify modulo 11:</a:t>
            </a:r>
          </a:p>
          <a:p>
            <a:pPr marL="609600" indent="-609600" eaLnBrk="1" hangingPunct="1">
              <a:lnSpc>
                <a:spcPct val="90000"/>
              </a:lnSpc>
              <a:buFont typeface="Symbol" pitchFamily="18" charset="2"/>
              <a:buAutoNum type="arabicPeriod" startAt="3"/>
            </a:pPr>
            <a:endParaRPr lang="en-US" sz="2800" smtClean="0"/>
          </a:p>
          <a:p>
            <a:pPr marL="609600" indent="-609600" eaLnBrk="1" hangingPunct="1">
              <a:lnSpc>
                <a:spcPct val="90000"/>
              </a:lnSpc>
              <a:buFont typeface="Symbol" pitchFamily="18" charset="2"/>
              <a:buNone/>
            </a:pPr>
            <a:r>
              <a:rPr lang="en-US" sz="2800" smtClean="0"/>
              <a:t>                                                                                     </a:t>
            </a:r>
          </a:p>
          <a:p>
            <a:pPr marL="609600" indent="-609600" eaLnBrk="1" hangingPunct="1">
              <a:lnSpc>
                <a:spcPct val="90000"/>
              </a:lnSpc>
              <a:buFont typeface="Symbol" pitchFamily="18" charset="2"/>
              <a:buNone/>
            </a:pPr>
            <a:endParaRPr lang="en-US" sz="2800" smtClean="0"/>
          </a:p>
          <a:p>
            <a:pPr marL="609600" indent="-609600" eaLnBrk="1" hangingPunct="1">
              <a:lnSpc>
                <a:spcPct val="90000"/>
              </a:lnSpc>
              <a:buFont typeface="Symbol" pitchFamily="18" charset="2"/>
              <a:buNone/>
            </a:pPr>
            <a:r>
              <a:rPr lang="en-US" sz="2800" smtClean="0"/>
              <a:t>    Therefore, the answer is 0.</a:t>
            </a:r>
          </a:p>
        </p:txBody>
      </p:sp>
      <p:graphicFrame>
        <p:nvGraphicFramePr>
          <p:cNvPr id="10242" name="Object 4"/>
          <p:cNvGraphicFramePr>
            <a:graphicFrameLocks noChangeAspect="1"/>
          </p:cNvGraphicFramePr>
          <p:nvPr/>
        </p:nvGraphicFramePr>
        <p:xfrm>
          <a:off x="838200" y="3078163"/>
          <a:ext cx="7543800" cy="1493837"/>
        </p:xfrm>
        <a:graphic>
          <a:graphicData uri="http://schemas.openxmlformats.org/presentationml/2006/ole">
            <p:oleObj spid="_x0000_s59398" name="Equation" r:id="rId3" imgW="3467100" imgH="685800" progId="Equation.3">
              <p:embed/>
            </p:oleObj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Blueprint">
  <a:themeElements>
    <a:clrScheme name="Blueprint 2">
      <a:dk1>
        <a:srgbClr val="40458C"/>
      </a:dk1>
      <a:lt1>
        <a:srgbClr val="FFFFFF"/>
      </a:lt1>
      <a:dk2>
        <a:srgbClr val="660066"/>
      </a:dk2>
      <a:lt2>
        <a:srgbClr val="B7C1EB"/>
      </a:lt2>
      <a:accent1>
        <a:srgbClr val="ECD882"/>
      </a:accent1>
      <a:accent2>
        <a:srgbClr val="B2B2B2"/>
      </a:accent2>
      <a:accent3>
        <a:srgbClr val="FFFFFF"/>
      </a:accent3>
      <a:accent4>
        <a:srgbClr val="353A77"/>
      </a:accent4>
      <a:accent5>
        <a:srgbClr val="F4E9C1"/>
      </a:accent5>
      <a:accent6>
        <a:srgbClr val="A1A1A1"/>
      </a:accent6>
      <a:hlink>
        <a:srgbClr val="6F89F7"/>
      </a:hlink>
      <a:folHlink>
        <a:srgbClr val="CFDBFD"/>
      </a:folHlink>
    </a:clrScheme>
    <a:fontScheme name="Blueprint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Blueprint 1">
        <a:dk1>
          <a:srgbClr val="000000"/>
        </a:dk1>
        <a:lt1>
          <a:srgbClr val="FFFFFF"/>
        </a:lt1>
        <a:dk2>
          <a:srgbClr val="40458C"/>
        </a:dk2>
        <a:lt2>
          <a:srgbClr val="FFFFCC"/>
        </a:lt2>
        <a:accent1>
          <a:srgbClr val="8D8DB3"/>
        </a:accent1>
        <a:accent2>
          <a:srgbClr val="B2B2B2"/>
        </a:accent2>
        <a:accent3>
          <a:srgbClr val="AFB0C5"/>
        </a:accent3>
        <a:accent4>
          <a:srgbClr val="DADADA"/>
        </a:accent4>
        <a:accent5>
          <a:srgbClr val="C5C5D6"/>
        </a:accent5>
        <a:accent6>
          <a:srgbClr val="A1A1A1"/>
        </a:accent6>
        <a:hlink>
          <a:srgbClr val="6F89F7"/>
        </a:hlink>
        <a:folHlink>
          <a:srgbClr val="4F56A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2">
        <a:dk1>
          <a:srgbClr val="40458C"/>
        </a:dk1>
        <a:lt1>
          <a:srgbClr val="FFFFFF"/>
        </a:lt1>
        <a:dk2>
          <a:srgbClr val="660066"/>
        </a:dk2>
        <a:lt2>
          <a:srgbClr val="B7C1EB"/>
        </a:lt2>
        <a:accent1>
          <a:srgbClr val="ECD882"/>
        </a:accent1>
        <a:accent2>
          <a:srgbClr val="B2B2B2"/>
        </a:accent2>
        <a:accent3>
          <a:srgbClr val="FFFFFF"/>
        </a:accent3>
        <a:accent4>
          <a:srgbClr val="353A77"/>
        </a:accent4>
        <a:accent5>
          <a:srgbClr val="F4E9C1"/>
        </a:accent5>
        <a:accent6>
          <a:srgbClr val="A1A1A1"/>
        </a:accent6>
        <a:hlink>
          <a:srgbClr val="6F89F7"/>
        </a:hlink>
        <a:folHlink>
          <a:srgbClr val="CFDB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3">
        <a:dk1>
          <a:srgbClr val="000000"/>
        </a:dk1>
        <a:lt1>
          <a:srgbClr val="FFFFFF"/>
        </a:lt1>
        <a:dk2>
          <a:srgbClr val="4D4D4D"/>
        </a:dk2>
        <a:lt2>
          <a:srgbClr val="B2B2B2"/>
        </a:lt2>
        <a:accent1>
          <a:srgbClr val="969696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D4D4D4"/>
        </a:accent6>
        <a:hlink>
          <a:srgbClr val="777777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4">
        <a:dk1>
          <a:srgbClr val="333300"/>
        </a:dk1>
        <a:lt1>
          <a:srgbClr val="FFFFFF"/>
        </a:lt1>
        <a:dk2>
          <a:srgbClr val="663300"/>
        </a:dk2>
        <a:lt2>
          <a:srgbClr val="B2B2B2"/>
        </a:lt2>
        <a:accent1>
          <a:srgbClr val="DDC6A7"/>
        </a:accent1>
        <a:accent2>
          <a:srgbClr val="D9C167"/>
        </a:accent2>
        <a:accent3>
          <a:srgbClr val="FFFFFF"/>
        </a:accent3>
        <a:accent4>
          <a:srgbClr val="2A2A00"/>
        </a:accent4>
        <a:accent5>
          <a:srgbClr val="EBDFD0"/>
        </a:accent5>
        <a:accent6>
          <a:srgbClr val="C4AF5D"/>
        </a:accent6>
        <a:hlink>
          <a:srgbClr val="8A7A66"/>
        </a:hlink>
        <a:folHlink>
          <a:srgbClr val="C0AE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5">
        <a:dk1>
          <a:srgbClr val="000000"/>
        </a:dk1>
        <a:lt1>
          <a:srgbClr val="FFFFFF"/>
        </a:lt1>
        <a:dk2>
          <a:srgbClr val="003366"/>
        </a:dk2>
        <a:lt2>
          <a:srgbClr val="CCFFCC"/>
        </a:lt2>
        <a:accent1>
          <a:srgbClr val="006699"/>
        </a:accent1>
        <a:accent2>
          <a:srgbClr val="009999"/>
        </a:accent2>
        <a:accent3>
          <a:srgbClr val="AAADB8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99CC"/>
        </a:hlink>
        <a:folHlink>
          <a:srgbClr val="0045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6">
        <a:dk1>
          <a:srgbClr val="000000"/>
        </a:dk1>
        <a:lt1>
          <a:srgbClr val="FFFFFF"/>
        </a:lt1>
        <a:dk2>
          <a:srgbClr val="004A48"/>
        </a:dk2>
        <a:lt2>
          <a:srgbClr val="33CCCC"/>
        </a:lt2>
        <a:accent1>
          <a:srgbClr val="006699"/>
        </a:accent1>
        <a:accent2>
          <a:srgbClr val="009999"/>
        </a:accent2>
        <a:accent3>
          <a:srgbClr val="AAB1B1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CC99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7">
        <a:dk1>
          <a:srgbClr val="000000"/>
        </a:dk1>
        <a:lt1>
          <a:srgbClr val="FFFFFF"/>
        </a:lt1>
        <a:dk2>
          <a:srgbClr val="333300"/>
        </a:dk2>
        <a:lt2>
          <a:srgbClr val="FFFFCC"/>
        </a:lt2>
        <a:accent1>
          <a:srgbClr val="CC9900"/>
        </a:accent1>
        <a:accent2>
          <a:srgbClr val="CC6600"/>
        </a:accent2>
        <a:accent3>
          <a:srgbClr val="ADAD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808000"/>
        </a:hlink>
        <a:folHlink>
          <a:srgbClr val="525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8">
        <a:dk1>
          <a:srgbClr val="003D62"/>
        </a:dk1>
        <a:lt1>
          <a:srgbClr val="FFFFFF"/>
        </a:lt1>
        <a:dk2>
          <a:srgbClr val="006699"/>
        </a:dk2>
        <a:lt2>
          <a:srgbClr val="C8D1DA"/>
        </a:lt2>
        <a:accent1>
          <a:srgbClr val="9AC0EA"/>
        </a:accent1>
        <a:accent2>
          <a:srgbClr val="80C3C8"/>
        </a:accent2>
        <a:accent3>
          <a:srgbClr val="FFFFFF"/>
        </a:accent3>
        <a:accent4>
          <a:srgbClr val="003353"/>
        </a:accent4>
        <a:accent5>
          <a:srgbClr val="CADCF3"/>
        </a:accent5>
        <a:accent6>
          <a:srgbClr val="73B0B5"/>
        </a:accent6>
        <a:hlink>
          <a:srgbClr val="81ABCB"/>
        </a:hlink>
        <a:folHlink>
          <a:srgbClr val="B6CBD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Office\Templates\Blank Presentation.pot</Template>
  <TotalTime>18123</TotalTime>
  <Words>4969</Words>
  <Application>Microsoft Office PowerPoint</Application>
  <PresentationFormat>On-screen Show (4:3)</PresentationFormat>
  <Paragraphs>897</Paragraphs>
  <Slides>102</Slides>
  <Notes>9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102</vt:i4>
      </vt:variant>
    </vt:vector>
  </HeadingPairs>
  <TitlesOfParts>
    <vt:vector size="105" baseType="lpstr">
      <vt:lpstr>Blank Presentation</vt:lpstr>
      <vt:lpstr>Blueprint</vt:lpstr>
      <vt:lpstr>Equation</vt:lpstr>
      <vt:lpstr>Discrete Math and Its Application to Computer Science</vt:lpstr>
      <vt:lpstr>Flow </vt:lpstr>
      <vt:lpstr>Algorithms Introduction (1)</vt:lpstr>
      <vt:lpstr>Algorithms (1) Pseudocode Example</vt:lpstr>
      <vt:lpstr>Algorithms Basic Problems in CS</vt:lpstr>
      <vt:lpstr>Algorithms (1) Basic Problems in CS</vt:lpstr>
      <vt:lpstr>Algorithms (1) Basic Problems in CS</vt:lpstr>
      <vt:lpstr>Algorithms (1) Basic Problems in CS</vt:lpstr>
      <vt:lpstr>Algorithms Algorithmic Complexity (2) </vt:lpstr>
      <vt:lpstr>Algorithms (2) Running Time</vt:lpstr>
      <vt:lpstr>Algorithms (2) Running Time</vt:lpstr>
      <vt:lpstr>Algorithms (2) Running Time</vt:lpstr>
      <vt:lpstr>Algorithms (2) Algorithm 3: Surjectivity</vt:lpstr>
      <vt:lpstr>Algorithms (2) Algorithm 3: Surjectivity</vt:lpstr>
      <vt:lpstr>Algorithm (2) Comparing Running Times</vt:lpstr>
      <vt:lpstr>Running Times Issues Big-O Response</vt:lpstr>
      <vt:lpstr>Running Times Issues Big-O Response</vt:lpstr>
      <vt:lpstr>Running Times Issues Big-O Response</vt:lpstr>
      <vt:lpstr>Running Times Issues Big-O Response</vt:lpstr>
      <vt:lpstr>Big-O, Big-, Big-</vt:lpstr>
      <vt:lpstr>Notational Issues</vt:lpstr>
      <vt:lpstr>Intuitive Notion of Big-O</vt:lpstr>
      <vt:lpstr>Intuitive Notion of Big-O domain – [0,2]</vt:lpstr>
      <vt:lpstr>Intuitive Notion of Big-O domain – [0,5]</vt:lpstr>
      <vt:lpstr>Intuitive Notion of Big-O domain – [0,10]</vt:lpstr>
      <vt:lpstr>Intuitive Notion of Big-O domain – [0,100]</vt:lpstr>
      <vt:lpstr>Intuitive Notion of Big-O</vt:lpstr>
      <vt:lpstr>Big-O.  Formal Definition</vt:lpstr>
      <vt:lpstr>Common Misunderstanding</vt:lpstr>
      <vt:lpstr>Big-O.  Example</vt:lpstr>
      <vt:lpstr>EG:  Show that 3x 3 + 5x 2 – 9 = O (x 3).</vt:lpstr>
      <vt:lpstr>EG:  Show that 3x 3 + 5x 2 – 9 = O (x 3).</vt:lpstr>
      <vt:lpstr>EG:  Show that 3x 3 + 5x 2 – 9 = O (x 3).</vt:lpstr>
      <vt:lpstr>EG:  Show that 3x 3 + 5x 2 – 9 = O (x 3).</vt:lpstr>
      <vt:lpstr>EG:  Show that 3x 3 + 5x 2 – 9 = O (x 3).</vt:lpstr>
      <vt:lpstr>EG:  Show that 3x 3 + 5x 2 – 9 = O (x 3).</vt:lpstr>
      <vt:lpstr>Big-O.  Negative Example</vt:lpstr>
      <vt:lpstr>Big-O and limits</vt:lpstr>
      <vt:lpstr>Little-o and limits</vt:lpstr>
      <vt:lpstr>Big- and Big-</vt:lpstr>
      <vt:lpstr>Useful facts</vt:lpstr>
      <vt:lpstr>Big-O, Big-, Big-.  Examples</vt:lpstr>
      <vt:lpstr>Big-O, Big-, Big-.  Examples</vt:lpstr>
      <vt:lpstr>Incomparable Functions</vt:lpstr>
      <vt:lpstr>Incomparable Functions</vt:lpstr>
      <vt:lpstr>Incomparable Functions</vt:lpstr>
      <vt:lpstr>Big-O A Grain of Salt</vt:lpstr>
      <vt:lpstr>Big-O A Grain of Salt</vt:lpstr>
      <vt:lpstr>Big-O A Grain of Salt</vt:lpstr>
      <vt:lpstr>Algorithms Extra-1</vt:lpstr>
      <vt:lpstr>Algorithms Extra-2</vt:lpstr>
      <vt:lpstr>Algorithms Extra-3</vt:lpstr>
      <vt:lpstr>Part-2 Number Theory</vt:lpstr>
      <vt:lpstr>Divisors</vt:lpstr>
      <vt:lpstr>Divisors. Examples</vt:lpstr>
      <vt:lpstr>Divisors. Examples</vt:lpstr>
      <vt:lpstr>Formula for Number of Multiples up to given n</vt:lpstr>
      <vt:lpstr>Formula for Number of Multiples up to given n</vt:lpstr>
      <vt:lpstr>Formula for Number of Multiples up to Given n</vt:lpstr>
      <vt:lpstr>Divisor Theorem</vt:lpstr>
      <vt:lpstr>Divisor Theorem. Proof of no. 2</vt:lpstr>
      <vt:lpstr>Prime Numbers</vt:lpstr>
      <vt:lpstr>Prime Numbers</vt:lpstr>
      <vt:lpstr>Fundamental Theorem of Arithmetic </vt:lpstr>
      <vt:lpstr>Fundamental Theorem of Arithmetic </vt:lpstr>
      <vt:lpstr>Primality Testing</vt:lpstr>
      <vt:lpstr>Primality Testing</vt:lpstr>
      <vt:lpstr>Primality Testing</vt:lpstr>
      <vt:lpstr>Primality Testing</vt:lpstr>
      <vt:lpstr>Primality Testing</vt:lpstr>
      <vt:lpstr>Primality Testing. Example</vt:lpstr>
      <vt:lpstr>Division</vt:lpstr>
      <vt:lpstr>Division</vt:lpstr>
      <vt:lpstr>Greatest Common Divisor Relatively Prime</vt:lpstr>
      <vt:lpstr>Greatest Common Divisor Relatively Prime</vt:lpstr>
      <vt:lpstr>Greatest Common Divisor Relatively Prime</vt:lpstr>
      <vt:lpstr>Greatest Common Divisor Relatively Prime</vt:lpstr>
      <vt:lpstr>Greatest Common Divisor Relatively Prime</vt:lpstr>
      <vt:lpstr>Greatest Common Divisor Relatively Prime</vt:lpstr>
      <vt:lpstr>Least Common Multiple</vt:lpstr>
      <vt:lpstr>Least Common Multiple</vt:lpstr>
      <vt:lpstr>lcm in terms of gcd Proof</vt:lpstr>
      <vt:lpstr>lcm in terms of gcd Proof</vt:lpstr>
      <vt:lpstr>lcm in terms of gcd Proof</vt:lpstr>
      <vt:lpstr>lcm in terms of gcd Proof</vt:lpstr>
      <vt:lpstr>lcm in terms of gcd Proof</vt:lpstr>
      <vt:lpstr>Modular Arithmetic</vt:lpstr>
      <vt:lpstr>mod function</vt:lpstr>
      <vt:lpstr>mod function</vt:lpstr>
      <vt:lpstr>mod function</vt:lpstr>
      <vt:lpstr>mod function</vt:lpstr>
      <vt:lpstr>mod function</vt:lpstr>
      <vt:lpstr>(mod) congruence Formal Definition</vt:lpstr>
      <vt:lpstr>(mod) congruence</vt:lpstr>
      <vt:lpstr>(mod) congruence Identities</vt:lpstr>
      <vt:lpstr>Modular arithmetic harder examples</vt:lpstr>
      <vt:lpstr>Modular arithmetic harder examples</vt:lpstr>
      <vt:lpstr>Modular arithmetic harder examples</vt:lpstr>
      <vt:lpstr>Modular arithmetic harder examples</vt:lpstr>
      <vt:lpstr>Proving Modular Identities</vt:lpstr>
      <vt:lpstr>Proving Modular Identities</vt:lpstr>
      <vt:lpstr>Additional Topics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Risk Minimization Framework for Information Retrieval</dc:title>
  <dc:creator>Alex</dc:creator>
  <cp:lastModifiedBy>ilker</cp:lastModifiedBy>
  <cp:revision>327</cp:revision>
  <cp:lastPrinted>2002-08-08T14:15:38Z</cp:lastPrinted>
  <dcterms:created xsi:type="dcterms:W3CDTF">2002-02-12T19:19:44Z</dcterms:created>
  <dcterms:modified xsi:type="dcterms:W3CDTF">2015-11-05T01:28:17Z</dcterms:modified>
</cp:coreProperties>
</file>