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73"/>
  </p:notesMasterIdLst>
  <p:handoutMasterIdLst>
    <p:handoutMasterId r:id="rId74"/>
  </p:handoutMasterIdLst>
  <p:sldIdLst>
    <p:sldId id="256" r:id="rId2"/>
    <p:sldId id="314" r:id="rId3"/>
    <p:sldId id="315" r:id="rId4"/>
    <p:sldId id="317" r:id="rId5"/>
    <p:sldId id="318" r:id="rId6"/>
    <p:sldId id="319"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3" r:id="rId31"/>
    <p:sldId id="344" r:id="rId32"/>
    <p:sldId id="345" r:id="rId33"/>
    <p:sldId id="346" r:id="rId34"/>
    <p:sldId id="347" r:id="rId35"/>
    <p:sldId id="348" r:id="rId36"/>
    <p:sldId id="349" r:id="rId37"/>
    <p:sldId id="350" r:id="rId38"/>
    <p:sldId id="351" r:id="rId39"/>
    <p:sldId id="352" r:id="rId40"/>
    <p:sldId id="353" r:id="rId41"/>
    <p:sldId id="354" r:id="rId42"/>
    <p:sldId id="355" r:id="rId43"/>
    <p:sldId id="356" r:id="rId44"/>
    <p:sldId id="357" r:id="rId45"/>
    <p:sldId id="358" r:id="rId46"/>
    <p:sldId id="359" r:id="rId47"/>
    <p:sldId id="360" r:id="rId48"/>
    <p:sldId id="361" r:id="rId49"/>
    <p:sldId id="362" r:id="rId50"/>
    <p:sldId id="363" r:id="rId51"/>
    <p:sldId id="364" r:id="rId52"/>
    <p:sldId id="365" r:id="rId53"/>
    <p:sldId id="366" r:id="rId54"/>
    <p:sldId id="367" r:id="rId55"/>
    <p:sldId id="368" r:id="rId56"/>
    <p:sldId id="369" r:id="rId57"/>
    <p:sldId id="370" r:id="rId58"/>
    <p:sldId id="371" r:id="rId59"/>
    <p:sldId id="372" r:id="rId60"/>
    <p:sldId id="373" r:id="rId61"/>
    <p:sldId id="374" r:id="rId62"/>
    <p:sldId id="375" r:id="rId63"/>
    <p:sldId id="376" r:id="rId64"/>
    <p:sldId id="377" r:id="rId65"/>
    <p:sldId id="378" r:id="rId66"/>
    <p:sldId id="379" r:id="rId67"/>
    <p:sldId id="380" r:id="rId68"/>
    <p:sldId id="381" r:id="rId69"/>
    <p:sldId id="382" r:id="rId70"/>
    <p:sldId id="383" r:id="rId71"/>
    <p:sldId id="384"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89" autoAdjust="0"/>
  </p:normalViewPr>
  <p:slideViewPr>
    <p:cSldViewPr>
      <p:cViewPr varScale="1">
        <p:scale>
          <a:sx n="109" d="100"/>
          <a:sy n="109" d="100"/>
        </p:scale>
        <p:origin x="129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9" d="100"/>
          <a:sy n="89" d="100"/>
        </p:scale>
        <p:origin x="-3846"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E7A01E-FDCF-4D68-A31D-5D384C1043BF}" type="datetimeFigureOut">
              <a:rPr lang="tr-TR" smtClean="0"/>
              <a:t>28.03.2022</a:t>
            </a:fld>
            <a:endParaRPr lang="tr-T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F5BA37-D26B-40F6-BEEC-A99B695568B2}" type="slidenum">
              <a:rPr lang="tr-TR" smtClean="0"/>
              <a:t>‹#›</a:t>
            </a:fld>
            <a:endParaRPr lang="tr-TR"/>
          </a:p>
        </p:txBody>
      </p:sp>
    </p:spTree>
    <p:extLst>
      <p:ext uri="{BB962C8B-B14F-4D97-AF65-F5344CB8AC3E}">
        <p14:creationId xmlns:p14="http://schemas.microsoft.com/office/powerpoint/2010/main" val="1744638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3BE69A-362A-43B7-AF29-AA15C5316C1B}" type="datetimeFigureOut">
              <a:rPr lang="tr-TR" smtClean="0"/>
              <a:t>28.03.2022</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273D5E-EA53-4483-A0E5-33959A4C0011}" type="slidenum">
              <a:rPr lang="tr-TR" smtClean="0"/>
              <a:t>‹#›</a:t>
            </a:fld>
            <a:endParaRPr lang="tr-TR"/>
          </a:p>
        </p:txBody>
      </p:sp>
    </p:spTree>
    <p:extLst>
      <p:ext uri="{BB962C8B-B14F-4D97-AF65-F5344CB8AC3E}">
        <p14:creationId xmlns:p14="http://schemas.microsoft.com/office/powerpoint/2010/main" val="3916707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FF273D5E-EA53-4483-A0E5-33959A4C0011}" type="slidenum">
              <a:rPr lang="tr-TR" smtClean="0"/>
              <a:t>59</a:t>
            </a:fld>
            <a:endParaRPr lang="tr-TR"/>
          </a:p>
        </p:txBody>
      </p:sp>
    </p:spTree>
    <p:extLst>
      <p:ext uri="{BB962C8B-B14F-4D97-AF65-F5344CB8AC3E}">
        <p14:creationId xmlns:p14="http://schemas.microsoft.com/office/powerpoint/2010/main" val="1117525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FF273D5E-EA53-4483-A0E5-33959A4C0011}" type="slidenum">
              <a:rPr lang="tr-TR" smtClean="0"/>
              <a:t>60</a:t>
            </a:fld>
            <a:endParaRPr lang="tr-TR"/>
          </a:p>
        </p:txBody>
      </p:sp>
    </p:spTree>
    <p:extLst>
      <p:ext uri="{BB962C8B-B14F-4D97-AF65-F5344CB8AC3E}">
        <p14:creationId xmlns:p14="http://schemas.microsoft.com/office/powerpoint/2010/main" val="1332762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FF273D5E-EA53-4483-A0E5-33959A4C0011}" type="slidenum">
              <a:rPr lang="tr-TR" smtClean="0"/>
              <a:t>62</a:t>
            </a:fld>
            <a:endParaRPr lang="tr-TR"/>
          </a:p>
        </p:txBody>
      </p:sp>
    </p:spTree>
    <p:extLst>
      <p:ext uri="{BB962C8B-B14F-4D97-AF65-F5344CB8AC3E}">
        <p14:creationId xmlns:p14="http://schemas.microsoft.com/office/powerpoint/2010/main" val="80749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2"/>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a:xfrm rot="16200000">
            <a:off x="7586911"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5" name="Footer Placeholder 4"/>
          <p:cNvSpPr>
            <a:spLocks noGrp="1"/>
          </p:cNvSpPr>
          <p:nvPr>
            <p:ph type="ftr" sz="quarter" idx="11"/>
          </p:nvPr>
        </p:nvSpPr>
        <p:spPr>
          <a:xfrm rot="16200000">
            <a:off x="7586911"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dirty="0"/>
          </a:p>
        </p:txBody>
      </p:sp>
      <p:sp>
        <p:nvSpPr>
          <p:cNvPr id="5" name="Footer Placeholder 4"/>
          <p:cNvSpPr>
            <a:spLocks noGrp="1"/>
          </p:cNvSpPr>
          <p:nvPr>
            <p:ph type="ftr" sz="quarter" idx="3"/>
          </p:nvPr>
        </p:nvSpPr>
        <p:spPr>
          <a:xfrm rot="16200000">
            <a:off x="7472611" y="3934460"/>
            <a:ext cx="2595881" cy="365760"/>
          </a:xfrm>
          <a:prstGeom prst="rect">
            <a:avLst/>
          </a:prstGeom>
        </p:spPr>
        <p:txBody>
          <a:bodyPr vert="horz" lIns="91440" tIns="45720" rIns="91440" bIns="45720" rtlCol="0" anchor="ctr"/>
          <a:lstStyle>
            <a:lvl1pPr algn="l">
              <a:defRPr sz="1200">
                <a:solidFill>
                  <a:schemeClr val="bg2"/>
                </a:solidFil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Lst>
  <p:timing>
    <p:tnLst>
      <p:par>
        <p:cTn id="1" dur="indefinite" restart="never" nodeType="tmRoot"/>
      </p:par>
    </p:tnLst>
  </p:timing>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akademik.ube.ege.edu.tr/~kardas/" TargetMode="External"/><Relationship Id="rId2" Type="http://schemas.openxmlformats.org/officeDocument/2006/relationships/hyperlink" Target="mailto:geylani.kardas@ege.edu.tr"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fipa.or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83727"/>
            <a:ext cx="7543800" cy="2573873"/>
          </a:xfrm>
        </p:spPr>
        <p:txBody>
          <a:bodyPr>
            <a:normAutofit/>
          </a:bodyPr>
          <a:lstStyle/>
          <a:p>
            <a:r>
              <a:rPr lang="tr-TR" sz="5100" dirty="0" smtClean="0"/>
              <a:t>A</a:t>
            </a:r>
            <a:r>
              <a:rPr lang="en-US" sz="5100" dirty="0" smtClean="0"/>
              <a:t>n </a:t>
            </a:r>
            <a:r>
              <a:rPr lang="en-US" sz="5100" dirty="0"/>
              <a:t>Introduction to </a:t>
            </a:r>
            <a:br>
              <a:rPr lang="en-US" sz="5100" dirty="0"/>
            </a:br>
            <a:r>
              <a:rPr lang="en-US" sz="5100" dirty="0"/>
              <a:t>Multi-agent </a:t>
            </a:r>
            <a:r>
              <a:rPr lang="en-US" sz="5100" dirty="0" smtClean="0"/>
              <a:t>Systems</a:t>
            </a:r>
            <a:r>
              <a:rPr lang="en-US" sz="5100" dirty="0"/>
              <a:t/>
            </a:r>
            <a:br>
              <a:rPr lang="en-US" sz="5100" dirty="0"/>
            </a:br>
            <a:r>
              <a:rPr lang="en-US" sz="1300" dirty="0"/>
              <a:t/>
            </a:r>
            <a:br>
              <a:rPr lang="en-US" sz="1300" dirty="0"/>
            </a:br>
            <a:endParaRPr lang="en-US" sz="900" dirty="0"/>
          </a:p>
        </p:txBody>
      </p:sp>
      <p:sp>
        <p:nvSpPr>
          <p:cNvPr id="3" name="Subtitle 2"/>
          <p:cNvSpPr>
            <a:spLocks noGrp="1"/>
          </p:cNvSpPr>
          <p:nvPr>
            <p:ph type="subTitle" idx="1"/>
          </p:nvPr>
        </p:nvSpPr>
        <p:spPr>
          <a:xfrm>
            <a:off x="685800" y="4495800"/>
            <a:ext cx="7543800" cy="1676400"/>
          </a:xfrm>
        </p:spPr>
        <p:txBody>
          <a:bodyPr>
            <a:noAutofit/>
          </a:bodyPr>
          <a:lstStyle/>
          <a:p>
            <a:r>
              <a:rPr lang="en-US" sz="2400" dirty="0" err="1"/>
              <a:t>Geylani</a:t>
            </a:r>
            <a:r>
              <a:rPr lang="en-US" sz="2400" dirty="0"/>
              <a:t> </a:t>
            </a:r>
            <a:r>
              <a:rPr lang="en-US" sz="2400" dirty="0" err="1"/>
              <a:t>Kardas</a:t>
            </a:r>
            <a:r>
              <a:rPr lang="en-US" sz="2400" dirty="0"/>
              <a:t>, Ph.D.</a:t>
            </a:r>
          </a:p>
          <a:p>
            <a:endParaRPr lang="en-US" sz="800" dirty="0"/>
          </a:p>
          <a:p>
            <a:r>
              <a:rPr lang="en-US" sz="1400" dirty="0" err="1"/>
              <a:t>Ege</a:t>
            </a:r>
            <a:r>
              <a:rPr lang="en-US" sz="1400" dirty="0"/>
              <a:t> University International Computer Institute, 35100 </a:t>
            </a:r>
            <a:r>
              <a:rPr lang="en-US" sz="1400" dirty="0" err="1"/>
              <a:t>Bornova</a:t>
            </a:r>
            <a:r>
              <a:rPr lang="en-US" sz="1400" dirty="0"/>
              <a:t>, Izmir, Turkey</a:t>
            </a:r>
            <a:endParaRPr lang="en-US" sz="1400" dirty="0">
              <a:hlinkClick r:id="rId2"/>
            </a:endParaRPr>
          </a:p>
          <a:p>
            <a:r>
              <a:rPr lang="en-US" sz="1200" dirty="0">
                <a:hlinkClick r:id="rId2"/>
              </a:rPr>
              <a:t>geylani.kardas@ege.edu.tr</a:t>
            </a:r>
            <a:endParaRPr lang="en-US" sz="1200" dirty="0"/>
          </a:p>
          <a:p>
            <a:r>
              <a:rPr lang="en-US" sz="1200" dirty="0" smtClean="0">
                <a:hlinkClick r:id="rId3"/>
              </a:rPr>
              <a:t>http</a:t>
            </a:r>
            <a:r>
              <a:rPr lang="en-US" sz="1200" dirty="0">
                <a:hlinkClick r:id="rId3"/>
              </a:rPr>
              <a:t>://akademik.ube.ege.edu.tr/~kardas</a:t>
            </a:r>
            <a:r>
              <a:rPr lang="en-US" sz="1200" dirty="0" smtClean="0">
                <a:hlinkClick r:id="rId3"/>
              </a:rPr>
              <a:t>/</a:t>
            </a:r>
            <a:endParaRPr lang="en-US" sz="1200" dirty="0" smtClean="0"/>
          </a:p>
          <a:p>
            <a:endParaRPr lang="en-US" sz="800" dirty="0"/>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1</a:t>
            </a:fld>
            <a:endParaRPr lang="en-US"/>
          </a:p>
        </p:txBody>
      </p:sp>
      <p:sp>
        <p:nvSpPr>
          <p:cNvPr id="6" name="Oval 5"/>
          <p:cNvSpPr/>
          <p:nvPr/>
        </p:nvSpPr>
        <p:spPr>
          <a:xfrm>
            <a:off x="381000" y="127000"/>
            <a:ext cx="914400" cy="922867"/>
          </a:xfrm>
          <a:prstGeom prst="ellipse">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239000" y="127000"/>
            <a:ext cx="905936" cy="922866"/>
          </a:xfrm>
          <a:prstGeom prst="ellipse">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699969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From Objects to </a:t>
            </a:r>
            <a:r>
              <a:rPr lang="en-GB" sz="4000" dirty="0" smtClean="0"/>
              <a:t>Agents: </a:t>
            </a:r>
            <a:br>
              <a:rPr lang="en-GB" sz="4000" dirty="0" smtClean="0"/>
            </a:br>
            <a:r>
              <a:rPr lang="en-GB" sz="4000" dirty="0" smtClean="0"/>
              <a:t>Interaction for Objects</a:t>
            </a:r>
            <a:endParaRPr lang="tr-TR" sz="4000" dirty="0"/>
          </a:p>
        </p:txBody>
      </p:sp>
      <p:sp>
        <p:nvSpPr>
          <p:cNvPr id="3" name="Content Placeholder 2"/>
          <p:cNvSpPr>
            <a:spLocks noGrp="1"/>
          </p:cNvSpPr>
          <p:nvPr>
            <p:ph idx="1"/>
          </p:nvPr>
        </p:nvSpPr>
        <p:spPr>
          <a:xfrm>
            <a:off x="457200" y="1676400"/>
            <a:ext cx="7620000" cy="4191000"/>
          </a:xfrm>
        </p:spPr>
        <p:txBody>
          <a:bodyPr>
            <a:normAutofit/>
          </a:bodyPr>
          <a:lstStyle/>
          <a:p>
            <a:pPr>
              <a:spcBef>
                <a:spcPts val="0"/>
              </a:spcBef>
              <a:spcAft>
                <a:spcPts val="1500"/>
              </a:spcAft>
            </a:pPr>
            <a:r>
              <a:rPr lang="en-US" sz="2400" dirty="0"/>
              <a:t>For objects this would mean that they are connected </a:t>
            </a:r>
            <a:r>
              <a:rPr lang="en-US" sz="2400" dirty="0" smtClean="0"/>
              <a:t>to some </a:t>
            </a:r>
            <a:r>
              <a:rPr lang="en-US" sz="2400" dirty="0"/>
              <a:t>infrastructure (sometimes called </a:t>
            </a:r>
            <a:r>
              <a:rPr lang="en-US" sz="2400" dirty="0" smtClean="0"/>
              <a:t>object request brokers</a:t>
            </a:r>
            <a:r>
              <a:rPr lang="en-US" sz="2400" dirty="0"/>
              <a:t>) which allows them to interact with </a:t>
            </a:r>
            <a:r>
              <a:rPr lang="en-US" sz="2400" dirty="0" smtClean="0"/>
              <a:t>the environment </a:t>
            </a:r>
            <a:r>
              <a:rPr lang="en-US" sz="2400" dirty="0"/>
              <a:t>(Fischer et al., </a:t>
            </a:r>
            <a:r>
              <a:rPr lang="en-US" sz="2400" dirty="0" smtClean="0"/>
              <a:t>2006).</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6" name="Content Placeholder 2"/>
          <p:cNvSpPr txBox="1">
            <a:spLocks/>
          </p:cNvSpPr>
          <p:nvPr/>
        </p:nvSpPr>
        <p:spPr>
          <a:xfrm>
            <a:off x="457200" y="5872162"/>
            <a:ext cx="7543800" cy="60483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a:t>Fischer, K., Hahn C., </a:t>
            </a:r>
            <a:r>
              <a:rPr lang="en-US" sz="900" dirty="0" err="1"/>
              <a:t>Zinnikus</a:t>
            </a:r>
            <a:r>
              <a:rPr lang="en-US" sz="900" dirty="0"/>
              <a:t>, I., </a:t>
            </a:r>
            <a:r>
              <a:rPr lang="en-US" sz="900" dirty="0" smtClean="0"/>
              <a:t>(2006) </a:t>
            </a:r>
            <a:r>
              <a:rPr lang="en-US" sz="900" dirty="0"/>
              <a:t>Notes for the Agent-oriented Software Engineering Course in DFKI </a:t>
            </a:r>
            <a:r>
              <a:rPr lang="en-US" sz="900" dirty="0" smtClean="0"/>
              <a:t>GmbH</a:t>
            </a:r>
            <a:endParaRPr lang="en-US" sz="900" dirty="0"/>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61307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an </a:t>
            </a:r>
            <a:r>
              <a:rPr lang="tr-TR" dirty="0" smtClean="0"/>
              <a:t>A</a:t>
            </a:r>
            <a:r>
              <a:rPr lang="en-GB" dirty="0" smtClean="0"/>
              <a:t>gent?</a:t>
            </a:r>
            <a:endParaRPr lang="tr-TR" dirty="0"/>
          </a:p>
        </p:txBody>
      </p:sp>
      <p:sp>
        <p:nvSpPr>
          <p:cNvPr id="3" name="Content Placeholder 2"/>
          <p:cNvSpPr>
            <a:spLocks noGrp="1"/>
          </p:cNvSpPr>
          <p:nvPr>
            <p:ph idx="1"/>
          </p:nvPr>
        </p:nvSpPr>
        <p:spPr>
          <a:xfrm>
            <a:off x="457200" y="1417638"/>
            <a:ext cx="7620000" cy="3840162"/>
          </a:xfrm>
        </p:spPr>
        <p:txBody>
          <a:bodyPr>
            <a:normAutofit/>
          </a:bodyPr>
          <a:lstStyle/>
          <a:p>
            <a:pPr>
              <a:spcBef>
                <a:spcPts val="0"/>
              </a:spcBef>
              <a:spcAft>
                <a:spcPts val="1500"/>
              </a:spcAft>
            </a:pPr>
            <a:r>
              <a:rPr lang="en-US" dirty="0"/>
              <a:t>“</a:t>
            </a:r>
            <a:r>
              <a:rPr lang="en-US" i="1" dirty="0"/>
              <a:t>encapsulated computer system, </a:t>
            </a:r>
            <a:r>
              <a:rPr lang="en-US" i="1" dirty="0">
                <a:solidFill>
                  <a:srgbClr val="0070C0"/>
                </a:solidFill>
              </a:rPr>
              <a:t>situated</a:t>
            </a:r>
            <a:r>
              <a:rPr lang="en-US" i="1" dirty="0"/>
              <a:t> in some environment, and capable of </a:t>
            </a:r>
            <a:r>
              <a:rPr lang="en-US" b="1" i="1" dirty="0"/>
              <a:t>flexible</a:t>
            </a:r>
            <a:r>
              <a:rPr lang="en-US" i="1" dirty="0"/>
              <a:t> </a:t>
            </a:r>
            <a:r>
              <a:rPr lang="en-US" i="1" dirty="0">
                <a:solidFill>
                  <a:srgbClr val="0070C0"/>
                </a:solidFill>
              </a:rPr>
              <a:t>autonomous</a:t>
            </a:r>
            <a:r>
              <a:rPr lang="en-US" i="1" dirty="0"/>
              <a:t> action in that environment in order to meet its design objectives</a:t>
            </a:r>
            <a:r>
              <a:rPr lang="en-US" dirty="0" smtClean="0"/>
              <a:t>”</a:t>
            </a:r>
          </a:p>
          <a:p>
            <a:pPr>
              <a:spcBef>
                <a:spcPts val="0"/>
              </a:spcBef>
              <a:spcAft>
                <a:spcPts val="1500"/>
              </a:spcAft>
            </a:pPr>
            <a:endParaRPr lang="en-US" sz="2000" dirty="0"/>
          </a:p>
          <a:p>
            <a:pPr>
              <a:spcBef>
                <a:spcPts val="0"/>
              </a:spcBef>
              <a:spcAft>
                <a:spcPts val="1500"/>
              </a:spcAft>
            </a:pPr>
            <a:r>
              <a:rPr lang="en-US" sz="1800" i="1" dirty="0"/>
              <a:t>control over internal state and </a:t>
            </a:r>
            <a:r>
              <a:rPr lang="en-US" sz="1800" i="1" dirty="0" smtClean="0"/>
              <a:t>own behavior</a:t>
            </a:r>
          </a:p>
          <a:p>
            <a:pPr>
              <a:spcBef>
                <a:spcPts val="0"/>
              </a:spcBef>
              <a:spcAft>
                <a:spcPts val="1500"/>
              </a:spcAft>
            </a:pPr>
            <a:r>
              <a:rPr lang="en-US" sz="1800" i="1" dirty="0" smtClean="0"/>
              <a:t>experiences </a:t>
            </a:r>
            <a:r>
              <a:rPr lang="en-US" sz="1800" i="1" dirty="0"/>
              <a:t>environment through sensors and </a:t>
            </a:r>
            <a:r>
              <a:rPr lang="en-US" sz="1800" i="1" dirty="0" smtClean="0"/>
              <a:t>acts through effectors</a:t>
            </a:r>
          </a:p>
          <a:p>
            <a:pPr>
              <a:spcBef>
                <a:spcPts val="0"/>
              </a:spcBef>
              <a:spcAft>
                <a:spcPts val="1500"/>
              </a:spcAft>
            </a:pPr>
            <a:r>
              <a:rPr lang="en-US" sz="1800" i="1" dirty="0">
                <a:solidFill>
                  <a:srgbClr val="FF0000"/>
                </a:solidFill>
              </a:rPr>
              <a:t>reactive: respond in timely fashion to </a:t>
            </a:r>
            <a:r>
              <a:rPr lang="en-US" sz="1800" i="1" dirty="0" smtClean="0">
                <a:solidFill>
                  <a:srgbClr val="FF0000"/>
                </a:solidFill>
              </a:rPr>
              <a:t>environmental change</a:t>
            </a:r>
            <a:endParaRPr lang="en-GB" sz="1800" i="1" dirty="0" smtClean="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95651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Reactiveness</a:t>
            </a:r>
            <a:endParaRPr lang="tr-TR" dirty="0"/>
          </a:p>
        </p:txBody>
      </p:sp>
      <p:sp>
        <p:nvSpPr>
          <p:cNvPr id="3" name="Content Placeholder 2"/>
          <p:cNvSpPr>
            <a:spLocks noGrp="1"/>
          </p:cNvSpPr>
          <p:nvPr>
            <p:ph idx="1"/>
          </p:nvPr>
        </p:nvSpPr>
        <p:spPr>
          <a:xfrm>
            <a:off x="457200" y="1417638"/>
            <a:ext cx="7620000" cy="4525962"/>
          </a:xfrm>
        </p:spPr>
        <p:txBody>
          <a:bodyPr>
            <a:noAutofit/>
          </a:bodyPr>
          <a:lstStyle/>
          <a:p>
            <a:pPr>
              <a:spcBef>
                <a:spcPts val="0"/>
              </a:spcBef>
              <a:spcAft>
                <a:spcPts val="1500"/>
              </a:spcAft>
            </a:pPr>
            <a:r>
              <a:rPr lang="en-US" sz="2000" dirty="0" smtClean="0"/>
              <a:t>An agent must </a:t>
            </a:r>
            <a:r>
              <a:rPr lang="en-US" sz="2000" dirty="0"/>
              <a:t>be </a:t>
            </a:r>
            <a:r>
              <a:rPr lang="en-US" sz="2000" dirty="0" smtClean="0"/>
              <a:t>able to</a:t>
            </a:r>
          </a:p>
          <a:p>
            <a:pPr lvl="1">
              <a:spcBef>
                <a:spcPts val="0"/>
              </a:spcBef>
              <a:spcAft>
                <a:spcPts val="1500"/>
              </a:spcAft>
            </a:pPr>
            <a:r>
              <a:rPr lang="en-US" sz="1800" dirty="0" smtClean="0"/>
              <a:t>perceive </a:t>
            </a:r>
            <a:r>
              <a:rPr lang="en-US" sz="1800" dirty="0"/>
              <a:t>the environment in which it is constantly located, and </a:t>
            </a:r>
            <a:endParaRPr lang="en-US" sz="1800" dirty="0" smtClean="0"/>
          </a:p>
          <a:p>
            <a:pPr lvl="1">
              <a:spcBef>
                <a:spcPts val="0"/>
              </a:spcBef>
              <a:spcAft>
                <a:spcPts val="1500"/>
              </a:spcAft>
            </a:pPr>
            <a:r>
              <a:rPr lang="en-US" sz="1800" dirty="0" smtClean="0"/>
              <a:t>change </a:t>
            </a:r>
            <a:r>
              <a:rPr lang="en-US" sz="1800" dirty="0"/>
              <a:t>its knowledge, goals, and actions according to changes in the environment</a:t>
            </a:r>
            <a:r>
              <a:rPr lang="en-US" sz="1800" dirty="0" smtClean="0"/>
              <a:t>.</a:t>
            </a:r>
          </a:p>
          <a:p>
            <a:pPr>
              <a:spcBef>
                <a:spcPts val="0"/>
              </a:spcBef>
              <a:spcAft>
                <a:spcPts val="1500"/>
              </a:spcAft>
            </a:pPr>
            <a:r>
              <a:rPr lang="en-US" sz="2000" dirty="0"/>
              <a:t>However, if necessary, it should also be able to notify them of the change by sending a message to other agents</a:t>
            </a:r>
            <a:r>
              <a:rPr lang="en-US" sz="2000" dirty="0" smtClean="0"/>
              <a:t>.</a:t>
            </a:r>
          </a:p>
          <a:p>
            <a:pPr lvl="1">
              <a:spcBef>
                <a:spcPts val="0"/>
              </a:spcBef>
              <a:spcAft>
                <a:spcPts val="1500"/>
              </a:spcAft>
            </a:pPr>
            <a:r>
              <a:rPr lang="en-US" sz="1800" dirty="0"/>
              <a:t>For example, an agent who monitors a server that provides information in any subject on the </a:t>
            </a:r>
            <a:r>
              <a:rPr lang="en-US" sz="1800" dirty="0" smtClean="0"/>
              <a:t>Internet</a:t>
            </a:r>
          </a:p>
          <a:p>
            <a:pPr lvl="2">
              <a:spcBef>
                <a:spcPts val="0"/>
              </a:spcBef>
              <a:spcAft>
                <a:spcPts val="1500"/>
              </a:spcAft>
            </a:pPr>
            <a:r>
              <a:rPr lang="en-US" sz="1600" dirty="0" smtClean="0"/>
              <a:t>should check its knowledge, </a:t>
            </a:r>
            <a:r>
              <a:rPr lang="en-US" sz="1600" dirty="0"/>
              <a:t>goals and actions when it perceives that the information on the monitored server is being updated, and </a:t>
            </a:r>
            <a:endParaRPr lang="en-US" sz="1600" dirty="0" smtClean="0"/>
          </a:p>
          <a:p>
            <a:pPr lvl="2">
              <a:spcBef>
                <a:spcPts val="0"/>
              </a:spcBef>
              <a:spcAft>
                <a:spcPts val="1500"/>
              </a:spcAft>
            </a:pPr>
            <a:r>
              <a:rPr lang="en-US" sz="1600" dirty="0" smtClean="0"/>
              <a:t>also </a:t>
            </a:r>
            <a:r>
              <a:rPr lang="en-US" sz="1600" dirty="0"/>
              <a:t>notify the relevant users and agents of the change by sending a message to them.</a:t>
            </a:r>
            <a:endParaRPr lang="en-GB" sz="1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4076811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From Objects to </a:t>
            </a:r>
            <a:r>
              <a:rPr lang="en-GB" sz="4000" dirty="0" smtClean="0"/>
              <a:t>Agents: </a:t>
            </a:r>
            <a:br>
              <a:rPr lang="en-GB" sz="4000" dirty="0" smtClean="0"/>
            </a:br>
            <a:r>
              <a:rPr lang="en-GB" sz="4000" dirty="0" smtClean="0"/>
              <a:t>Reactive Objects?</a:t>
            </a:r>
            <a:endParaRPr lang="tr-TR" sz="4000" dirty="0"/>
          </a:p>
        </p:txBody>
      </p:sp>
      <p:sp>
        <p:nvSpPr>
          <p:cNvPr id="3" name="Content Placeholder 2"/>
          <p:cNvSpPr>
            <a:spLocks noGrp="1"/>
          </p:cNvSpPr>
          <p:nvPr>
            <p:ph idx="1"/>
          </p:nvPr>
        </p:nvSpPr>
        <p:spPr>
          <a:xfrm>
            <a:off x="457200" y="1676400"/>
            <a:ext cx="7620000" cy="4191000"/>
          </a:xfrm>
        </p:spPr>
        <p:txBody>
          <a:bodyPr>
            <a:normAutofit fontScale="92500"/>
          </a:bodyPr>
          <a:lstStyle/>
          <a:p>
            <a:pPr>
              <a:spcBef>
                <a:spcPts val="0"/>
              </a:spcBef>
              <a:spcAft>
                <a:spcPts val="1500"/>
              </a:spcAft>
            </a:pPr>
            <a:r>
              <a:rPr lang="en-US" sz="2400" dirty="0" smtClean="0"/>
              <a:t>That </a:t>
            </a:r>
            <a:r>
              <a:rPr lang="en-US" sz="2400" dirty="0"/>
              <a:t>is where we actually start to run into </a:t>
            </a:r>
            <a:r>
              <a:rPr lang="en-US" sz="2400" dirty="0" smtClean="0"/>
              <a:t>trouble! </a:t>
            </a:r>
            <a:r>
              <a:rPr lang="en-US" sz="2400" dirty="0"/>
              <a:t>(Fischer et al., </a:t>
            </a:r>
            <a:r>
              <a:rPr lang="en-US" sz="2400" dirty="0" smtClean="0"/>
              <a:t>2006)</a:t>
            </a:r>
          </a:p>
          <a:p>
            <a:pPr>
              <a:spcBef>
                <a:spcPts val="0"/>
              </a:spcBef>
              <a:spcAft>
                <a:spcPts val="1500"/>
              </a:spcAft>
            </a:pPr>
            <a:r>
              <a:rPr lang="en-US" sz="2400" dirty="0"/>
              <a:t>If we look at objects that just have one thread of </a:t>
            </a:r>
            <a:r>
              <a:rPr lang="en-US" sz="2400" dirty="0" smtClean="0"/>
              <a:t>control we </a:t>
            </a:r>
            <a:r>
              <a:rPr lang="en-US" sz="2400" dirty="0"/>
              <a:t>would not be able to guarantee that the </a:t>
            </a:r>
            <a:r>
              <a:rPr lang="en-US" sz="2400" dirty="0" smtClean="0"/>
              <a:t>object always </a:t>
            </a:r>
            <a:r>
              <a:rPr lang="en-US" sz="2400" dirty="0"/>
              <a:t>responds in a timely </a:t>
            </a:r>
            <a:r>
              <a:rPr lang="en-US" sz="2400" dirty="0" smtClean="0"/>
              <a:t>fashion.</a:t>
            </a:r>
          </a:p>
          <a:p>
            <a:pPr>
              <a:spcBef>
                <a:spcPts val="0"/>
              </a:spcBef>
              <a:spcAft>
                <a:spcPts val="1500"/>
              </a:spcAft>
            </a:pPr>
            <a:r>
              <a:rPr lang="en-US" sz="2400" dirty="0"/>
              <a:t>If we assume that an object receives a request for a method, </a:t>
            </a:r>
            <a:r>
              <a:rPr lang="en-US" sz="2400" dirty="0" smtClean="0"/>
              <a:t>it would </a:t>
            </a:r>
            <a:r>
              <a:rPr lang="en-US" sz="2400" dirty="0"/>
              <a:t>work on the requested method for some </a:t>
            </a:r>
            <a:r>
              <a:rPr lang="en-US" sz="2400" dirty="0" smtClean="0"/>
              <a:t>time.</a:t>
            </a:r>
          </a:p>
          <a:p>
            <a:pPr>
              <a:spcBef>
                <a:spcPts val="0"/>
              </a:spcBef>
              <a:spcAft>
                <a:spcPts val="1500"/>
              </a:spcAft>
            </a:pPr>
            <a:r>
              <a:rPr lang="en-US" sz="2400" dirty="0"/>
              <a:t>If there is just one thread of control the object </a:t>
            </a:r>
            <a:r>
              <a:rPr lang="en-US" sz="2400" dirty="0" smtClean="0"/>
              <a:t>could not </a:t>
            </a:r>
            <a:r>
              <a:rPr lang="en-US" sz="2400" dirty="0"/>
              <a:t>react to changes in the outside environment for the time it works on the requested method call.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6" name="Content Placeholder 2"/>
          <p:cNvSpPr txBox="1">
            <a:spLocks/>
          </p:cNvSpPr>
          <p:nvPr/>
        </p:nvSpPr>
        <p:spPr>
          <a:xfrm>
            <a:off x="457200" y="5872162"/>
            <a:ext cx="7543800" cy="60483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a:t>Fischer, K., Hahn C., </a:t>
            </a:r>
            <a:r>
              <a:rPr lang="en-US" sz="900" dirty="0" err="1"/>
              <a:t>Zinnikus</a:t>
            </a:r>
            <a:r>
              <a:rPr lang="en-US" sz="900" dirty="0"/>
              <a:t>, I., </a:t>
            </a:r>
            <a:r>
              <a:rPr lang="en-US" sz="900" dirty="0" smtClean="0"/>
              <a:t>(2006) </a:t>
            </a:r>
            <a:r>
              <a:rPr lang="en-US" sz="900" dirty="0"/>
              <a:t>Notes for the Agent-oriented Software Engineering Course in DFKI </a:t>
            </a:r>
            <a:r>
              <a:rPr lang="en-US" sz="900" dirty="0" smtClean="0"/>
              <a:t>GmbH</a:t>
            </a:r>
            <a:endParaRPr lang="en-US" sz="900" dirty="0"/>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1612795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From Objects to </a:t>
            </a:r>
            <a:r>
              <a:rPr lang="en-GB" sz="4000" dirty="0" smtClean="0"/>
              <a:t>Agents: </a:t>
            </a:r>
            <a:br>
              <a:rPr lang="en-GB" sz="4000" dirty="0" smtClean="0"/>
            </a:br>
            <a:r>
              <a:rPr lang="en-GB" sz="4000" dirty="0" smtClean="0"/>
              <a:t>Reactive Objects?</a:t>
            </a:r>
            <a:endParaRPr lang="tr-TR" sz="4000" dirty="0"/>
          </a:p>
        </p:txBody>
      </p:sp>
      <p:sp>
        <p:nvSpPr>
          <p:cNvPr id="3" name="Content Placeholder 2"/>
          <p:cNvSpPr>
            <a:spLocks noGrp="1"/>
          </p:cNvSpPr>
          <p:nvPr>
            <p:ph idx="1"/>
          </p:nvPr>
        </p:nvSpPr>
        <p:spPr>
          <a:xfrm>
            <a:off x="457200" y="1676400"/>
            <a:ext cx="7620000" cy="4191000"/>
          </a:xfrm>
        </p:spPr>
        <p:txBody>
          <a:bodyPr>
            <a:normAutofit/>
          </a:bodyPr>
          <a:lstStyle/>
          <a:p>
            <a:pPr>
              <a:spcBef>
                <a:spcPts val="0"/>
              </a:spcBef>
              <a:spcAft>
                <a:spcPts val="1500"/>
              </a:spcAft>
            </a:pPr>
            <a:r>
              <a:rPr lang="en-US" dirty="0"/>
              <a:t>Therefore, to be flexible an agent (object) needs to do at least two activities concurrently:</a:t>
            </a:r>
          </a:p>
          <a:p>
            <a:pPr lvl="1">
              <a:spcBef>
                <a:spcPts val="0"/>
              </a:spcBef>
              <a:spcAft>
                <a:spcPts val="1500"/>
              </a:spcAft>
            </a:pPr>
            <a:endParaRPr lang="en-US" sz="1200" dirty="0" smtClean="0"/>
          </a:p>
          <a:p>
            <a:pPr lvl="1">
              <a:spcBef>
                <a:spcPts val="0"/>
              </a:spcBef>
              <a:spcAft>
                <a:spcPts val="1500"/>
              </a:spcAft>
            </a:pPr>
            <a:r>
              <a:rPr lang="en-US" dirty="0" smtClean="0"/>
              <a:t>Work </a:t>
            </a:r>
            <a:r>
              <a:rPr lang="en-US" dirty="0"/>
              <a:t>on incoming requests</a:t>
            </a:r>
          </a:p>
          <a:p>
            <a:pPr lvl="1">
              <a:spcBef>
                <a:spcPts val="0"/>
              </a:spcBef>
              <a:spcAft>
                <a:spcPts val="1500"/>
              </a:spcAft>
            </a:pPr>
            <a:endParaRPr lang="en-US" sz="1200" dirty="0" smtClean="0"/>
          </a:p>
          <a:p>
            <a:pPr lvl="1">
              <a:spcBef>
                <a:spcPts val="0"/>
              </a:spcBef>
              <a:spcAft>
                <a:spcPts val="1500"/>
              </a:spcAft>
            </a:pPr>
            <a:r>
              <a:rPr lang="en-US" dirty="0" smtClean="0"/>
              <a:t>Monitor </a:t>
            </a:r>
            <a:r>
              <a:rPr lang="en-US" dirty="0"/>
              <a:t>the outside environment</a:t>
            </a:r>
            <a:endParaRPr lang="en-US"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6" name="Content Placeholder 2"/>
          <p:cNvSpPr txBox="1">
            <a:spLocks/>
          </p:cNvSpPr>
          <p:nvPr/>
        </p:nvSpPr>
        <p:spPr>
          <a:xfrm>
            <a:off x="457200" y="5872162"/>
            <a:ext cx="7543800" cy="60483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a:t>Fischer, K., Hahn C., </a:t>
            </a:r>
            <a:r>
              <a:rPr lang="en-US" sz="900" dirty="0" err="1"/>
              <a:t>Zinnikus</a:t>
            </a:r>
            <a:r>
              <a:rPr lang="en-US" sz="900" dirty="0"/>
              <a:t>, I., </a:t>
            </a:r>
            <a:r>
              <a:rPr lang="en-US" sz="900" dirty="0" smtClean="0"/>
              <a:t>(2006) </a:t>
            </a:r>
            <a:r>
              <a:rPr lang="en-US" sz="900" dirty="0"/>
              <a:t>Notes for the Agent-oriented Software Engineering Course in DFKI </a:t>
            </a:r>
            <a:r>
              <a:rPr lang="en-US" sz="900" dirty="0" smtClean="0"/>
              <a:t>GmbH</a:t>
            </a:r>
            <a:endParaRPr lang="en-US" sz="900" dirty="0"/>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789518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an </a:t>
            </a:r>
            <a:r>
              <a:rPr lang="tr-TR" dirty="0" smtClean="0"/>
              <a:t>A</a:t>
            </a:r>
            <a:r>
              <a:rPr lang="en-GB" dirty="0" smtClean="0"/>
              <a:t>gent?</a:t>
            </a:r>
            <a:endParaRPr lang="tr-TR" dirty="0"/>
          </a:p>
        </p:txBody>
      </p:sp>
      <p:sp>
        <p:nvSpPr>
          <p:cNvPr id="3" name="Content Placeholder 2"/>
          <p:cNvSpPr>
            <a:spLocks noGrp="1"/>
          </p:cNvSpPr>
          <p:nvPr>
            <p:ph idx="1"/>
          </p:nvPr>
        </p:nvSpPr>
        <p:spPr>
          <a:xfrm>
            <a:off x="457200" y="1417638"/>
            <a:ext cx="7620000" cy="3840162"/>
          </a:xfrm>
        </p:spPr>
        <p:txBody>
          <a:bodyPr>
            <a:normAutofit/>
          </a:bodyPr>
          <a:lstStyle/>
          <a:p>
            <a:pPr>
              <a:spcBef>
                <a:spcPts val="0"/>
              </a:spcBef>
              <a:spcAft>
                <a:spcPts val="1500"/>
              </a:spcAft>
            </a:pPr>
            <a:r>
              <a:rPr lang="en-US" dirty="0"/>
              <a:t>“</a:t>
            </a:r>
            <a:r>
              <a:rPr lang="en-US" i="1" dirty="0"/>
              <a:t>encapsulated computer system, </a:t>
            </a:r>
            <a:r>
              <a:rPr lang="en-US" i="1" dirty="0">
                <a:solidFill>
                  <a:srgbClr val="0070C0"/>
                </a:solidFill>
              </a:rPr>
              <a:t>situated</a:t>
            </a:r>
            <a:r>
              <a:rPr lang="en-US" i="1" dirty="0"/>
              <a:t> in some environment, and capable of </a:t>
            </a:r>
            <a:r>
              <a:rPr lang="en-US" i="1" dirty="0">
                <a:solidFill>
                  <a:srgbClr val="0070C0"/>
                </a:solidFill>
              </a:rPr>
              <a:t>flexible</a:t>
            </a:r>
            <a:r>
              <a:rPr lang="en-US" i="1" dirty="0"/>
              <a:t> </a:t>
            </a:r>
            <a:r>
              <a:rPr lang="en-US" i="1" dirty="0">
                <a:solidFill>
                  <a:srgbClr val="0070C0"/>
                </a:solidFill>
              </a:rPr>
              <a:t>autonomous</a:t>
            </a:r>
            <a:r>
              <a:rPr lang="en-US" i="1" dirty="0"/>
              <a:t> action in that environment in order to meet its </a:t>
            </a:r>
            <a:r>
              <a:rPr lang="en-US" b="1" i="1" dirty="0"/>
              <a:t>design objectives</a:t>
            </a:r>
            <a:r>
              <a:rPr lang="en-US" dirty="0" smtClean="0"/>
              <a:t>”</a:t>
            </a:r>
          </a:p>
          <a:p>
            <a:pPr>
              <a:spcBef>
                <a:spcPts val="0"/>
              </a:spcBef>
              <a:spcAft>
                <a:spcPts val="1500"/>
              </a:spcAft>
            </a:pPr>
            <a:endParaRPr lang="en-US" sz="2000" dirty="0"/>
          </a:p>
          <a:p>
            <a:pPr>
              <a:spcBef>
                <a:spcPts val="0"/>
              </a:spcBef>
              <a:spcAft>
                <a:spcPts val="1500"/>
              </a:spcAft>
            </a:pPr>
            <a:r>
              <a:rPr lang="en-US" sz="1800" i="1" dirty="0"/>
              <a:t>control over internal state and </a:t>
            </a:r>
            <a:r>
              <a:rPr lang="en-US" sz="1800" i="1" dirty="0" smtClean="0"/>
              <a:t>own behavior</a:t>
            </a:r>
          </a:p>
          <a:p>
            <a:pPr>
              <a:spcBef>
                <a:spcPts val="0"/>
              </a:spcBef>
              <a:spcAft>
                <a:spcPts val="1500"/>
              </a:spcAft>
            </a:pPr>
            <a:r>
              <a:rPr lang="en-US" sz="1800" i="1" dirty="0" smtClean="0"/>
              <a:t>experiences </a:t>
            </a:r>
            <a:r>
              <a:rPr lang="en-US" sz="1800" i="1" dirty="0"/>
              <a:t>environment through sensors and </a:t>
            </a:r>
            <a:r>
              <a:rPr lang="en-US" sz="1800" i="1" dirty="0" smtClean="0"/>
              <a:t>acts through effectors</a:t>
            </a:r>
          </a:p>
          <a:p>
            <a:pPr>
              <a:spcBef>
                <a:spcPts val="0"/>
              </a:spcBef>
              <a:spcAft>
                <a:spcPts val="1500"/>
              </a:spcAft>
            </a:pPr>
            <a:r>
              <a:rPr lang="en-US" sz="1800" i="1" dirty="0"/>
              <a:t>reactive: respond in timely fashion to </a:t>
            </a:r>
            <a:r>
              <a:rPr lang="en-US" sz="1800" i="1" dirty="0" smtClean="0"/>
              <a:t>environmental change</a:t>
            </a:r>
          </a:p>
          <a:p>
            <a:pPr>
              <a:spcBef>
                <a:spcPts val="0"/>
              </a:spcBef>
              <a:spcAft>
                <a:spcPts val="1500"/>
              </a:spcAft>
            </a:pPr>
            <a:r>
              <a:rPr lang="en-US" sz="1800" i="1" dirty="0">
                <a:solidFill>
                  <a:srgbClr val="FF0000"/>
                </a:solidFill>
              </a:rPr>
              <a:t>proactive: act in anticipation of future goals</a:t>
            </a:r>
            <a:endParaRPr lang="en-GB" sz="1800" i="1" dirty="0" smtClean="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537437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From Objects to </a:t>
            </a:r>
            <a:r>
              <a:rPr lang="en-GB" sz="4000" dirty="0" smtClean="0"/>
              <a:t>Agents: </a:t>
            </a:r>
            <a:br>
              <a:rPr lang="en-GB" sz="4000" dirty="0" smtClean="0"/>
            </a:br>
            <a:r>
              <a:rPr lang="en-GB" sz="4000" dirty="0" smtClean="0"/>
              <a:t>Proactive Objects?</a:t>
            </a:r>
            <a:endParaRPr lang="tr-TR" sz="4000" dirty="0"/>
          </a:p>
        </p:txBody>
      </p:sp>
      <p:sp>
        <p:nvSpPr>
          <p:cNvPr id="3" name="Content Placeholder 2"/>
          <p:cNvSpPr>
            <a:spLocks noGrp="1"/>
          </p:cNvSpPr>
          <p:nvPr>
            <p:ph idx="1"/>
          </p:nvPr>
        </p:nvSpPr>
        <p:spPr>
          <a:xfrm>
            <a:off x="457200" y="1676400"/>
            <a:ext cx="7620000" cy="4191000"/>
          </a:xfrm>
        </p:spPr>
        <p:txBody>
          <a:bodyPr>
            <a:normAutofit fontScale="92500" lnSpcReduction="10000"/>
          </a:bodyPr>
          <a:lstStyle/>
          <a:p>
            <a:pPr>
              <a:spcBef>
                <a:spcPts val="0"/>
              </a:spcBef>
              <a:spcAft>
                <a:spcPts val="1500"/>
              </a:spcAft>
            </a:pPr>
            <a:r>
              <a:rPr lang="en-US" dirty="0"/>
              <a:t>This means that </a:t>
            </a:r>
            <a:r>
              <a:rPr lang="en-US" dirty="0" smtClean="0"/>
              <a:t>an agent </a:t>
            </a:r>
            <a:r>
              <a:rPr lang="en-US" dirty="0"/>
              <a:t>should not just sit there and wait </a:t>
            </a:r>
            <a:r>
              <a:rPr lang="en-US" dirty="0" smtClean="0"/>
              <a:t>for incoming </a:t>
            </a:r>
            <a:r>
              <a:rPr lang="en-US" dirty="0"/>
              <a:t>requests and monitor its environment. </a:t>
            </a:r>
            <a:endParaRPr lang="en-US" dirty="0" smtClean="0"/>
          </a:p>
          <a:p>
            <a:pPr lvl="1">
              <a:spcBef>
                <a:spcPts val="0"/>
              </a:spcBef>
              <a:spcAft>
                <a:spcPts val="1500"/>
              </a:spcAft>
            </a:pPr>
            <a:r>
              <a:rPr lang="en-US" dirty="0" smtClean="0"/>
              <a:t>It should </a:t>
            </a:r>
            <a:r>
              <a:rPr lang="en-US" dirty="0"/>
              <a:t>proactively act in anticipation of future </a:t>
            </a:r>
            <a:r>
              <a:rPr lang="en-US" dirty="0" smtClean="0"/>
              <a:t>goals (Fischer et al., 2006).</a:t>
            </a:r>
          </a:p>
          <a:p>
            <a:pPr>
              <a:spcBef>
                <a:spcPts val="0"/>
              </a:spcBef>
              <a:spcAft>
                <a:spcPts val="1500"/>
              </a:spcAft>
            </a:pPr>
            <a:r>
              <a:rPr lang="en-US" sz="2200" dirty="0" smtClean="0"/>
              <a:t>An object that is autonomous, interacting, reactive and proactive?</a:t>
            </a:r>
          </a:p>
          <a:p>
            <a:pPr>
              <a:spcBef>
                <a:spcPts val="0"/>
              </a:spcBef>
              <a:spcAft>
                <a:spcPts val="1500"/>
              </a:spcAft>
            </a:pPr>
            <a:r>
              <a:rPr lang="en-US" dirty="0"/>
              <a:t>The minimum requirement for an entity that could be called an agent is that it at least is able to do three activities </a:t>
            </a:r>
            <a:r>
              <a:rPr lang="en-US" i="1" dirty="0"/>
              <a:t>concurrently</a:t>
            </a:r>
            <a:r>
              <a:rPr lang="en-US" dirty="0"/>
              <a:t>: act in an autonomous, </a:t>
            </a:r>
            <a:r>
              <a:rPr lang="en-US" dirty="0" smtClean="0"/>
              <a:t>reactive, and </a:t>
            </a:r>
            <a:r>
              <a:rPr lang="en-US" dirty="0"/>
              <a:t>proactive </a:t>
            </a:r>
            <a:r>
              <a:rPr lang="en-US" dirty="0" smtClean="0"/>
              <a:t>manner.</a:t>
            </a:r>
          </a:p>
          <a:p>
            <a:pPr>
              <a:spcBef>
                <a:spcPts val="0"/>
              </a:spcBef>
              <a:spcAft>
                <a:spcPts val="1500"/>
              </a:spcAft>
            </a:pPr>
            <a:r>
              <a:rPr lang="en-US" dirty="0"/>
              <a:t>This finally means that an agent is represented by a complex concurrent object. </a:t>
            </a:r>
            <a:endParaRPr lang="en-US" dirty="0" smtClean="0"/>
          </a:p>
          <a:p>
            <a:pPr>
              <a:spcBef>
                <a:spcPts val="0"/>
              </a:spcBef>
              <a:spcAft>
                <a:spcPts val="1500"/>
              </a:spcAft>
            </a:pPr>
            <a:r>
              <a:rPr lang="en-US" sz="2200" dirty="0" smtClean="0">
                <a:sym typeface="Wingdings" panose="05000000000000000000" pitchFamily="2" charset="2"/>
              </a:rPr>
              <a:t>Agent  Objects with autonomous, reactive and proactive features? </a:t>
            </a:r>
            <a:endParaRPr lang="en-US"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6" name="Content Placeholder 2"/>
          <p:cNvSpPr txBox="1">
            <a:spLocks/>
          </p:cNvSpPr>
          <p:nvPr/>
        </p:nvSpPr>
        <p:spPr>
          <a:xfrm>
            <a:off x="457200" y="5872162"/>
            <a:ext cx="7543800" cy="60483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a:t>Fischer, K., Hahn C., </a:t>
            </a:r>
            <a:r>
              <a:rPr lang="en-US" sz="900" dirty="0" err="1"/>
              <a:t>Zinnikus</a:t>
            </a:r>
            <a:r>
              <a:rPr lang="en-US" sz="900" dirty="0"/>
              <a:t>, I., </a:t>
            </a:r>
            <a:r>
              <a:rPr lang="en-US" sz="900" dirty="0" smtClean="0"/>
              <a:t>(2006) </a:t>
            </a:r>
            <a:r>
              <a:rPr lang="en-US" sz="900" dirty="0"/>
              <a:t>Notes for the Agent-oriented Software Engineering Course in DFKI </a:t>
            </a:r>
            <a:r>
              <a:rPr lang="en-US" sz="900" dirty="0" smtClean="0"/>
              <a:t>GmbH</a:t>
            </a:r>
            <a:endParaRPr lang="en-US" sz="900" dirty="0"/>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658547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Agent vs. Object</a:t>
            </a:r>
            <a:endParaRPr lang="tr-TR" dirty="0"/>
          </a:p>
        </p:txBody>
      </p:sp>
      <p:sp>
        <p:nvSpPr>
          <p:cNvPr id="3" name="Content Placeholder 2"/>
          <p:cNvSpPr>
            <a:spLocks noGrp="1"/>
          </p:cNvSpPr>
          <p:nvPr>
            <p:ph idx="1"/>
          </p:nvPr>
        </p:nvSpPr>
        <p:spPr>
          <a:xfrm>
            <a:off x="457200" y="1417638"/>
            <a:ext cx="7620000" cy="4231322"/>
          </a:xfrm>
        </p:spPr>
        <p:txBody>
          <a:bodyPr>
            <a:normAutofit/>
          </a:bodyPr>
          <a:lstStyle/>
          <a:p>
            <a:pPr>
              <a:spcBef>
                <a:spcPts val="0"/>
              </a:spcBef>
              <a:spcAft>
                <a:spcPts val="1500"/>
              </a:spcAft>
            </a:pPr>
            <a:r>
              <a:rPr lang="en-GB" sz="1800" dirty="0" smtClean="0"/>
              <a:t>Agents are </a:t>
            </a:r>
            <a:r>
              <a:rPr lang="en-GB" sz="1800" b="1" dirty="0" smtClean="0"/>
              <a:t>autonomous</a:t>
            </a:r>
            <a:r>
              <a:rPr lang="en-GB" sz="1800" dirty="0" smtClean="0"/>
              <a:t> and </a:t>
            </a:r>
            <a:r>
              <a:rPr lang="en-GB" sz="1800" b="1" dirty="0" smtClean="0"/>
              <a:t>proactive</a:t>
            </a:r>
          </a:p>
          <a:p>
            <a:pPr>
              <a:spcBef>
                <a:spcPts val="1200"/>
              </a:spcBef>
              <a:spcAft>
                <a:spcPts val="1500"/>
              </a:spcAft>
            </a:pPr>
            <a:r>
              <a:rPr lang="en-US" sz="1800" dirty="0" smtClean="0"/>
              <a:t>In </a:t>
            </a:r>
            <a:r>
              <a:rPr lang="en-US" sz="1800" dirty="0"/>
              <a:t>object-based systems, it is decided </a:t>
            </a:r>
            <a:r>
              <a:rPr lang="en-US" sz="1800" i="1" dirty="0"/>
              <a:t>by the calling object</a:t>
            </a:r>
            <a:r>
              <a:rPr lang="en-US" sz="1800" dirty="0"/>
              <a:t> that an action may or may not be performed</a:t>
            </a:r>
            <a:r>
              <a:rPr lang="en-US" sz="1800" dirty="0" smtClean="0"/>
              <a:t>.</a:t>
            </a:r>
          </a:p>
          <a:p>
            <a:pPr>
              <a:spcBef>
                <a:spcPts val="1200"/>
              </a:spcBef>
              <a:spcAft>
                <a:spcPts val="1500"/>
              </a:spcAft>
            </a:pPr>
            <a:r>
              <a:rPr lang="en-US" sz="1800" dirty="0"/>
              <a:t>The opposite </a:t>
            </a:r>
            <a:r>
              <a:rPr lang="en-US" sz="1800" dirty="0" smtClean="0"/>
              <a:t>in </a:t>
            </a:r>
            <a:r>
              <a:rPr lang="en-US" sz="1800" dirty="0"/>
              <a:t>agent </a:t>
            </a:r>
            <a:r>
              <a:rPr lang="en-US" sz="1800" dirty="0" smtClean="0"/>
              <a:t>systems: The </a:t>
            </a:r>
            <a:r>
              <a:rPr lang="en-US" sz="1800" dirty="0"/>
              <a:t>action </a:t>
            </a:r>
            <a:r>
              <a:rPr lang="en-US" sz="1800" dirty="0" smtClean="0"/>
              <a:t>request is </a:t>
            </a:r>
            <a:r>
              <a:rPr lang="en-US" sz="1800" dirty="0"/>
              <a:t>transmitted to the relevant </a:t>
            </a:r>
            <a:r>
              <a:rPr lang="en-US" sz="1800" dirty="0" smtClean="0"/>
              <a:t>agent </a:t>
            </a:r>
            <a:r>
              <a:rPr lang="en-US" sz="1800" dirty="0"/>
              <a:t>using </a:t>
            </a:r>
            <a:r>
              <a:rPr lang="en-US" sz="1800" dirty="0" smtClean="0"/>
              <a:t>an </a:t>
            </a:r>
            <a:r>
              <a:rPr lang="en-US" sz="1800" i="1" dirty="0" smtClean="0"/>
              <a:t>agent </a:t>
            </a:r>
            <a:r>
              <a:rPr lang="en-US" sz="1800" i="1" dirty="0"/>
              <a:t>communication language</a:t>
            </a:r>
            <a:r>
              <a:rPr lang="en-US" sz="1800" dirty="0"/>
              <a:t>, but the </a:t>
            </a:r>
            <a:r>
              <a:rPr lang="en-US" sz="1800" dirty="0" smtClean="0"/>
              <a:t>agent is free to decide on whether taking the requested action or refusing to act.</a:t>
            </a:r>
          </a:p>
          <a:p>
            <a:pPr>
              <a:spcBef>
                <a:spcPts val="1200"/>
              </a:spcBef>
              <a:spcAft>
                <a:spcPts val="1500"/>
              </a:spcAft>
            </a:pPr>
            <a:r>
              <a:rPr lang="en-US" sz="1800" dirty="0" smtClean="0"/>
              <a:t>In object-based systems</a:t>
            </a:r>
            <a:r>
              <a:rPr lang="en-US" sz="1800" dirty="0"/>
              <a:t>, </a:t>
            </a:r>
            <a:r>
              <a:rPr lang="en-US" sz="1800" dirty="0">
                <a:solidFill>
                  <a:srgbClr val="FF0000"/>
                </a:solidFill>
              </a:rPr>
              <a:t>there is </a:t>
            </a:r>
            <a:r>
              <a:rPr lang="en-US" sz="1800" dirty="0" smtClean="0">
                <a:solidFill>
                  <a:srgbClr val="FF0000"/>
                </a:solidFill>
              </a:rPr>
              <a:t>no open model </a:t>
            </a:r>
            <a:r>
              <a:rPr lang="en-US" sz="1800" dirty="0">
                <a:solidFill>
                  <a:srgbClr val="FF0000"/>
                </a:solidFill>
              </a:rPr>
              <a:t>of the external </a:t>
            </a:r>
            <a:r>
              <a:rPr lang="en-US" sz="1800" dirty="0" smtClean="0">
                <a:solidFill>
                  <a:srgbClr val="FF0000"/>
                </a:solidFill>
              </a:rPr>
              <a:t>environment</a:t>
            </a:r>
            <a:r>
              <a:rPr lang="en-US" sz="1800" dirty="0"/>
              <a:t> </a:t>
            </a:r>
            <a:r>
              <a:rPr lang="en-US" sz="1800" dirty="0" smtClean="0"/>
              <a:t>(</a:t>
            </a:r>
            <a:r>
              <a:rPr lang="en-US" sz="1800" dirty="0" err="1" smtClean="0"/>
              <a:t>Zambonelli</a:t>
            </a:r>
            <a:r>
              <a:rPr lang="en-US" sz="1800" dirty="0" smtClean="0"/>
              <a:t> </a:t>
            </a:r>
            <a:r>
              <a:rPr lang="en-US" sz="1800" dirty="0"/>
              <a:t>and </a:t>
            </a:r>
            <a:r>
              <a:rPr lang="en-US" sz="1800" dirty="0" err="1"/>
              <a:t>Omicini</a:t>
            </a:r>
            <a:r>
              <a:rPr lang="en-US" sz="1800" dirty="0"/>
              <a:t>, 2004</a:t>
            </a:r>
            <a:r>
              <a:rPr lang="en-US" sz="1800" dirty="0" smtClean="0"/>
              <a:t>)</a:t>
            </a:r>
            <a:endParaRPr lang="en-US" sz="1600" dirty="0"/>
          </a:p>
          <a:p>
            <a:pPr lvl="1">
              <a:spcBef>
                <a:spcPts val="0"/>
              </a:spcBef>
              <a:spcAft>
                <a:spcPts val="1500"/>
              </a:spcAft>
            </a:pPr>
            <a:r>
              <a:rPr lang="en-US" sz="1600" dirty="0" smtClean="0"/>
              <a:t>objects </a:t>
            </a:r>
            <a:r>
              <a:rPr lang="en-US" sz="1600" dirty="0"/>
              <a:t>can perceive the </a:t>
            </a:r>
            <a:r>
              <a:rPr lang="en-US" sz="1600" dirty="0" smtClean="0"/>
              <a:t>environment </a:t>
            </a:r>
            <a:r>
              <a:rPr lang="en-US" sz="1600" dirty="0"/>
              <a:t>they are in </a:t>
            </a:r>
            <a:r>
              <a:rPr lang="en-US" sz="1600" dirty="0" smtClean="0"/>
              <a:t>only with </a:t>
            </a:r>
            <a:r>
              <a:rPr lang="en-US" sz="1600" dirty="0"/>
              <a:t>the references of other objects</a:t>
            </a:r>
            <a:endParaRPr lang="en-GB" sz="1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7" name="Content Placeholder 2"/>
          <p:cNvSpPr txBox="1">
            <a:spLocks/>
          </p:cNvSpPr>
          <p:nvPr/>
        </p:nvSpPr>
        <p:spPr>
          <a:xfrm>
            <a:off x="457200" y="5872162"/>
            <a:ext cx="7543800" cy="60483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err="1"/>
              <a:t>Zambonelli</a:t>
            </a:r>
            <a:r>
              <a:rPr lang="en-US" sz="900" dirty="0"/>
              <a:t> F., </a:t>
            </a:r>
            <a:r>
              <a:rPr lang="en-US" sz="900" dirty="0" err="1"/>
              <a:t>Omicini</a:t>
            </a:r>
            <a:r>
              <a:rPr lang="en-US" sz="900" dirty="0"/>
              <a:t> </a:t>
            </a:r>
            <a:r>
              <a:rPr lang="en-US" sz="900" dirty="0" smtClean="0"/>
              <a:t>A. (2004) “Challenges </a:t>
            </a:r>
            <a:r>
              <a:rPr lang="en-US" sz="900" dirty="0"/>
              <a:t>and Research Directions in Agent-Oriented Software </a:t>
            </a:r>
            <a:r>
              <a:rPr lang="en-US" sz="900" dirty="0" smtClean="0"/>
              <a:t>Engineering”, Autonomous </a:t>
            </a:r>
            <a:r>
              <a:rPr lang="en-US" sz="900" dirty="0"/>
              <a:t>Agents and </a:t>
            </a:r>
            <a:r>
              <a:rPr lang="en-US" sz="900" dirty="0" err="1"/>
              <a:t>Multiagent</a:t>
            </a:r>
            <a:r>
              <a:rPr lang="en-US" sz="900" dirty="0"/>
              <a:t> </a:t>
            </a:r>
            <a:r>
              <a:rPr lang="en-US" sz="900" dirty="0" smtClean="0"/>
              <a:t>Systems 9(3): 253-283</a:t>
            </a:r>
            <a:endParaRPr lang="en-US" sz="900" dirty="0"/>
          </a:p>
        </p:txBody>
      </p:sp>
      <p:sp>
        <p:nvSpPr>
          <p:cNvPr id="9"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12760258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an </a:t>
            </a:r>
            <a:r>
              <a:rPr lang="tr-TR" dirty="0" smtClean="0"/>
              <a:t>A</a:t>
            </a:r>
            <a:r>
              <a:rPr lang="en-GB" dirty="0" smtClean="0"/>
              <a:t>gent?</a:t>
            </a:r>
            <a:endParaRPr lang="tr-TR" dirty="0"/>
          </a:p>
        </p:txBody>
      </p:sp>
      <p:sp>
        <p:nvSpPr>
          <p:cNvPr id="3" name="Content Placeholder 2"/>
          <p:cNvSpPr>
            <a:spLocks noGrp="1"/>
          </p:cNvSpPr>
          <p:nvPr>
            <p:ph idx="1"/>
          </p:nvPr>
        </p:nvSpPr>
        <p:spPr>
          <a:xfrm>
            <a:off x="457200" y="1417638"/>
            <a:ext cx="7620000" cy="4449762"/>
          </a:xfrm>
        </p:spPr>
        <p:txBody>
          <a:bodyPr>
            <a:normAutofit/>
          </a:bodyPr>
          <a:lstStyle/>
          <a:p>
            <a:pPr>
              <a:spcBef>
                <a:spcPts val="0"/>
              </a:spcBef>
              <a:spcAft>
                <a:spcPts val="1500"/>
              </a:spcAft>
            </a:pPr>
            <a:r>
              <a:rPr lang="en-GB" sz="2000" dirty="0" smtClean="0"/>
              <a:t>Notion of Agency (Wooldridge and Jennings, 1995):</a:t>
            </a:r>
          </a:p>
          <a:p>
            <a:pPr>
              <a:spcBef>
                <a:spcPts val="0"/>
              </a:spcBef>
              <a:spcAft>
                <a:spcPts val="1500"/>
              </a:spcAft>
            </a:pPr>
            <a:endParaRPr lang="en-GB"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6" name="Content Placeholder 2"/>
          <p:cNvSpPr txBox="1">
            <a:spLocks/>
          </p:cNvSpPr>
          <p:nvPr/>
        </p:nvSpPr>
        <p:spPr>
          <a:xfrm>
            <a:off x="457200" y="5872162"/>
            <a:ext cx="7543800" cy="60483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err="1"/>
              <a:t>Wooldrige</a:t>
            </a:r>
            <a:r>
              <a:rPr lang="en-US" sz="900" dirty="0"/>
              <a:t>, M., Jennings, N. </a:t>
            </a:r>
            <a:r>
              <a:rPr lang="en-US" sz="900" dirty="0" smtClean="0"/>
              <a:t>R. (1995) “Intelligent </a:t>
            </a:r>
            <a:r>
              <a:rPr lang="en-US" sz="900" dirty="0"/>
              <a:t>agents: theory and </a:t>
            </a:r>
            <a:r>
              <a:rPr lang="en-US" sz="900" dirty="0" smtClean="0"/>
              <a:t>practice”, </a:t>
            </a:r>
            <a:r>
              <a:rPr lang="en-US" sz="900" dirty="0"/>
              <a:t>The Knowledge Engineering </a:t>
            </a:r>
            <a:r>
              <a:rPr lang="en-US" sz="900" dirty="0" smtClean="0"/>
              <a:t>Review 10(2): 115-152</a:t>
            </a:r>
            <a:endParaRPr lang="en-US" sz="900" dirty="0"/>
          </a:p>
        </p:txBody>
      </p:sp>
      <p:graphicFrame>
        <p:nvGraphicFramePr>
          <p:cNvPr id="7" name="Table 6"/>
          <p:cNvGraphicFramePr>
            <a:graphicFrameLocks noGrp="1"/>
          </p:cNvGraphicFramePr>
          <p:nvPr>
            <p:extLst>
              <p:ext uri="{D42A27DB-BD31-4B8C-83A1-F6EECF244321}">
                <p14:modId xmlns:p14="http://schemas.microsoft.com/office/powerpoint/2010/main" val="2578375063"/>
              </p:ext>
            </p:extLst>
          </p:nvPr>
        </p:nvGraphicFramePr>
        <p:xfrm>
          <a:off x="838200" y="2189798"/>
          <a:ext cx="7010400" cy="2746204"/>
        </p:xfrm>
        <a:graphic>
          <a:graphicData uri="http://schemas.openxmlformats.org/drawingml/2006/table">
            <a:tbl>
              <a:tblPr firstRow="1" bandRow="1">
                <a:tableStyleId>{5C22544A-7EE6-4342-B048-85BDC9FD1C3A}</a:tableStyleId>
              </a:tblPr>
              <a:tblGrid>
                <a:gridCol w="2336800">
                  <a:extLst>
                    <a:ext uri="{9D8B030D-6E8A-4147-A177-3AD203B41FA5}">
                      <a16:colId xmlns:a16="http://schemas.microsoft.com/office/drawing/2014/main" val="3177521523"/>
                    </a:ext>
                  </a:extLst>
                </a:gridCol>
                <a:gridCol w="2336800">
                  <a:extLst>
                    <a:ext uri="{9D8B030D-6E8A-4147-A177-3AD203B41FA5}">
                      <a16:colId xmlns:a16="http://schemas.microsoft.com/office/drawing/2014/main" val="960251665"/>
                    </a:ext>
                  </a:extLst>
                </a:gridCol>
                <a:gridCol w="2336800">
                  <a:extLst>
                    <a:ext uri="{9D8B030D-6E8A-4147-A177-3AD203B41FA5}">
                      <a16:colId xmlns:a16="http://schemas.microsoft.com/office/drawing/2014/main" val="1661866462"/>
                    </a:ext>
                  </a:extLst>
                </a:gridCol>
              </a:tblGrid>
              <a:tr h="858202">
                <a:tc>
                  <a:txBody>
                    <a:bodyPr/>
                    <a:lstStyle/>
                    <a:p>
                      <a:r>
                        <a:rPr lang="en-US" dirty="0" smtClean="0"/>
                        <a:t>Weak Notion</a:t>
                      </a:r>
                      <a:r>
                        <a:rPr lang="en-US" baseline="0" dirty="0" smtClean="0"/>
                        <a:t> </a:t>
                      </a:r>
                      <a:r>
                        <a:rPr lang="en-US" dirty="0" smtClean="0"/>
                        <a:t>of</a:t>
                      </a:r>
                      <a:r>
                        <a:rPr lang="en-US" baseline="0" dirty="0" smtClean="0"/>
                        <a:t> </a:t>
                      </a:r>
                      <a:r>
                        <a:rPr lang="en-US" dirty="0" smtClean="0"/>
                        <a:t>Agency</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Stronger Notion</a:t>
                      </a:r>
                      <a:r>
                        <a:rPr lang="en-US" baseline="0" dirty="0" smtClean="0"/>
                        <a:t> </a:t>
                      </a:r>
                      <a:r>
                        <a:rPr lang="en-US" dirty="0" smtClean="0"/>
                        <a:t>of</a:t>
                      </a:r>
                      <a:r>
                        <a:rPr lang="en-US" baseline="0" dirty="0" smtClean="0"/>
                        <a:t> </a:t>
                      </a:r>
                      <a:r>
                        <a:rPr lang="en-US" dirty="0" smtClean="0"/>
                        <a:t>Agency</a:t>
                      </a:r>
                      <a:endParaRPr lang="tr-TR" dirty="0" smtClean="0"/>
                    </a:p>
                  </a:txBody>
                  <a:tcPr/>
                </a:tc>
                <a:tc>
                  <a:txBody>
                    <a:bodyPr/>
                    <a:lstStyle/>
                    <a:p>
                      <a:r>
                        <a:rPr lang="en-GB" dirty="0" smtClean="0"/>
                        <a:t>Other Properties</a:t>
                      </a:r>
                      <a:endParaRPr lang="tr-TR" dirty="0"/>
                    </a:p>
                  </a:txBody>
                  <a:tcPr/>
                </a:tc>
                <a:extLst>
                  <a:ext uri="{0D108BD9-81ED-4DB2-BD59-A6C34878D82A}">
                    <a16:rowId xmlns:a16="http://schemas.microsoft.com/office/drawing/2014/main" val="1529480345"/>
                  </a:ext>
                </a:extLst>
              </a:tr>
              <a:tr h="1888002">
                <a:tc>
                  <a:txBody>
                    <a:bodyPr/>
                    <a:lstStyle/>
                    <a:p>
                      <a:r>
                        <a:rPr lang="tr-TR" dirty="0" smtClean="0"/>
                        <a:t>Autonomy</a:t>
                      </a:r>
                      <a:endParaRPr lang="en-GB" dirty="0" smtClean="0"/>
                    </a:p>
                    <a:p>
                      <a:r>
                        <a:rPr lang="tr-TR" dirty="0" smtClean="0"/>
                        <a:t>Social Ability</a:t>
                      </a:r>
                      <a:endParaRPr lang="en-GB" dirty="0" smtClean="0"/>
                    </a:p>
                    <a:p>
                      <a:r>
                        <a:rPr lang="tr-TR" dirty="0" smtClean="0"/>
                        <a:t>Reactivity</a:t>
                      </a:r>
                      <a:endParaRPr lang="en-GB" dirty="0" smtClean="0"/>
                    </a:p>
                    <a:p>
                      <a:r>
                        <a:rPr lang="tr-TR" dirty="0" smtClean="0"/>
                        <a:t>Pro-Activeness</a:t>
                      </a:r>
                      <a:endParaRPr lang="tr-TR" dirty="0"/>
                    </a:p>
                  </a:txBody>
                  <a:tcPr/>
                </a:tc>
                <a:tc>
                  <a:txBody>
                    <a:bodyPr/>
                    <a:lstStyle/>
                    <a:p>
                      <a:r>
                        <a:rPr lang="tr-TR" dirty="0" smtClean="0"/>
                        <a:t>Knowledge/Beliefs</a:t>
                      </a:r>
                      <a:endParaRPr lang="en-GB" dirty="0" smtClean="0"/>
                    </a:p>
                    <a:p>
                      <a:r>
                        <a:rPr lang="tr-TR" dirty="0" smtClean="0"/>
                        <a:t>Intentions</a:t>
                      </a:r>
                      <a:endParaRPr lang="en-GB" dirty="0" smtClean="0"/>
                    </a:p>
                    <a:p>
                      <a:r>
                        <a:rPr lang="tr-TR" dirty="0" smtClean="0"/>
                        <a:t>Desires/Goals</a:t>
                      </a:r>
                      <a:endParaRPr lang="en-GB" dirty="0" smtClean="0"/>
                    </a:p>
                    <a:p>
                      <a:r>
                        <a:rPr lang="tr-TR" dirty="0" smtClean="0"/>
                        <a:t>Obligations</a:t>
                      </a:r>
                      <a:endParaRPr lang="en-GB" dirty="0" smtClean="0"/>
                    </a:p>
                    <a:p>
                      <a:r>
                        <a:rPr lang="tr-TR" dirty="0" smtClean="0"/>
                        <a:t>Capabilities</a:t>
                      </a:r>
                      <a:endParaRPr lang="tr-TR" dirty="0"/>
                    </a:p>
                  </a:txBody>
                  <a:tcPr/>
                </a:tc>
                <a:tc>
                  <a:txBody>
                    <a:bodyPr/>
                    <a:lstStyle/>
                    <a:p>
                      <a:r>
                        <a:rPr lang="tr-TR" dirty="0" smtClean="0"/>
                        <a:t>Rational</a:t>
                      </a:r>
                      <a:endParaRPr lang="en-GB" dirty="0" smtClean="0"/>
                    </a:p>
                    <a:p>
                      <a:r>
                        <a:rPr lang="tr-TR" dirty="0" smtClean="0"/>
                        <a:t>Truthful</a:t>
                      </a:r>
                      <a:endParaRPr lang="en-GB" dirty="0" smtClean="0"/>
                    </a:p>
                    <a:p>
                      <a:r>
                        <a:rPr lang="tr-TR" dirty="0" smtClean="0"/>
                        <a:t>Benevolent</a:t>
                      </a:r>
                      <a:endParaRPr lang="en-GB" dirty="0" smtClean="0"/>
                    </a:p>
                    <a:p>
                      <a:r>
                        <a:rPr lang="tr-TR" dirty="0" smtClean="0"/>
                        <a:t>Mobile</a:t>
                      </a:r>
                      <a:endParaRPr lang="en-GB" dirty="0" smtClean="0"/>
                    </a:p>
                    <a:p>
                      <a:r>
                        <a:rPr lang="tr-TR" dirty="0" smtClean="0"/>
                        <a:t>Emotional</a:t>
                      </a:r>
                      <a:endParaRPr lang="tr-TR" dirty="0"/>
                    </a:p>
                  </a:txBody>
                  <a:tcPr/>
                </a:tc>
                <a:extLst>
                  <a:ext uri="{0D108BD9-81ED-4DB2-BD59-A6C34878D82A}">
                    <a16:rowId xmlns:a16="http://schemas.microsoft.com/office/drawing/2014/main" val="2288110798"/>
                  </a:ext>
                </a:extLst>
              </a:tr>
            </a:tbl>
          </a:graphicData>
        </a:graphic>
      </p:graphicFrame>
      <p:sp>
        <p:nvSpPr>
          <p:cNvPr id="8"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718836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Classification of Agents</a:t>
            </a:r>
            <a:endParaRPr lang="tr-TR" dirty="0"/>
          </a:p>
        </p:txBody>
      </p:sp>
      <p:sp>
        <p:nvSpPr>
          <p:cNvPr id="3" name="Content Placeholder 2"/>
          <p:cNvSpPr>
            <a:spLocks noGrp="1"/>
          </p:cNvSpPr>
          <p:nvPr>
            <p:ph idx="1"/>
          </p:nvPr>
        </p:nvSpPr>
        <p:spPr>
          <a:xfrm>
            <a:off x="457200" y="1417638"/>
            <a:ext cx="7620000" cy="4449762"/>
          </a:xfrm>
        </p:spPr>
        <p:txBody>
          <a:bodyPr>
            <a:normAutofit/>
          </a:bodyPr>
          <a:lstStyle/>
          <a:p>
            <a:pPr>
              <a:spcBef>
                <a:spcPts val="0"/>
              </a:spcBef>
              <a:spcAft>
                <a:spcPts val="1500"/>
              </a:spcAft>
            </a:pPr>
            <a:r>
              <a:rPr lang="en-GB" sz="2000" dirty="0" smtClean="0"/>
              <a:t>Classification by Franklin &amp; </a:t>
            </a:r>
            <a:r>
              <a:rPr lang="en-GB" sz="2000" dirty="0" err="1" smtClean="0"/>
              <a:t>Graesser</a:t>
            </a:r>
            <a:r>
              <a:rPr lang="en-GB" sz="2000" dirty="0" smtClean="0"/>
              <a:t> (1997):</a:t>
            </a:r>
          </a:p>
          <a:p>
            <a:pPr>
              <a:spcBef>
                <a:spcPts val="0"/>
              </a:spcBef>
              <a:spcAft>
                <a:spcPts val="1500"/>
              </a:spcAft>
            </a:pPr>
            <a:endParaRPr lang="en-GB"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6" name="Content Placeholder 2"/>
          <p:cNvSpPr txBox="1">
            <a:spLocks/>
          </p:cNvSpPr>
          <p:nvPr/>
        </p:nvSpPr>
        <p:spPr>
          <a:xfrm>
            <a:off x="457200" y="5872162"/>
            <a:ext cx="7543800" cy="60483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a:t>Franklin, </a:t>
            </a:r>
            <a:r>
              <a:rPr lang="en-US" sz="900" dirty="0" smtClean="0"/>
              <a:t>S., </a:t>
            </a:r>
            <a:r>
              <a:rPr lang="en-US" sz="900" dirty="0" err="1" smtClean="0"/>
              <a:t>Graesser</a:t>
            </a:r>
            <a:r>
              <a:rPr lang="en-US" sz="900" dirty="0"/>
              <a:t>, </a:t>
            </a:r>
            <a:r>
              <a:rPr lang="en-US" sz="900" dirty="0" smtClean="0"/>
              <a:t>A. (1997) “Is </a:t>
            </a:r>
            <a:r>
              <a:rPr lang="en-US" sz="900" dirty="0"/>
              <a:t>it an Agent, or just a Program?: A Taxonomy for Autonomous </a:t>
            </a:r>
            <a:r>
              <a:rPr lang="en-US" sz="900" dirty="0" smtClean="0"/>
              <a:t>Agents”, </a:t>
            </a:r>
            <a:r>
              <a:rPr lang="en-US" sz="900" dirty="0"/>
              <a:t>Lecture Notes in Computer </a:t>
            </a:r>
            <a:r>
              <a:rPr lang="en-US" sz="900" dirty="0" smtClean="0"/>
              <a:t>Science 1193: 21-25</a:t>
            </a:r>
            <a:endParaRPr lang="en-US" sz="900" dirty="0"/>
          </a:p>
        </p:txBody>
      </p:sp>
      <p:pic>
        <p:nvPicPr>
          <p:cNvPr id="10" name="Picture 9"/>
          <p:cNvPicPr>
            <a:picLocks noChangeAspect="1"/>
          </p:cNvPicPr>
          <p:nvPr/>
        </p:nvPicPr>
        <p:blipFill>
          <a:blip r:embed="rId2"/>
          <a:stretch>
            <a:fillRect/>
          </a:stretch>
        </p:blipFill>
        <p:spPr>
          <a:xfrm>
            <a:off x="1981200" y="2227321"/>
            <a:ext cx="3810000" cy="3187960"/>
          </a:xfrm>
          <a:prstGeom prst="rect">
            <a:avLst/>
          </a:prstGeom>
        </p:spPr>
      </p:pic>
      <p:sp>
        <p:nvSpPr>
          <p:cNvPr id="8"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156062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tr-TR" dirty="0"/>
          </a:p>
        </p:txBody>
      </p:sp>
      <p:sp>
        <p:nvSpPr>
          <p:cNvPr id="3" name="Content Placeholder 2"/>
          <p:cNvSpPr>
            <a:spLocks noGrp="1"/>
          </p:cNvSpPr>
          <p:nvPr>
            <p:ph idx="1"/>
          </p:nvPr>
        </p:nvSpPr>
        <p:spPr>
          <a:xfrm>
            <a:off x="457200" y="1295400"/>
            <a:ext cx="7620000" cy="5105400"/>
          </a:xfrm>
        </p:spPr>
        <p:txBody>
          <a:bodyPr>
            <a:normAutofit/>
          </a:bodyPr>
          <a:lstStyle/>
          <a:p>
            <a:r>
              <a:rPr lang="en-GB" dirty="0" smtClean="0"/>
              <a:t>What is an </a:t>
            </a:r>
            <a:r>
              <a:rPr lang="tr-TR" dirty="0" smtClean="0"/>
              <a:t>A</a:t>
            </a:r>
            <a:r>
              <a:rPr lang="en-GB" dirty="0" smtClean="0"/>
              <a:t>gent?</a:t>
            </a:r>
          </a:p>
          <a:p>
            <a:pPr lvl="1"/>
            <a:r>
              <a:rPr lang="en-GB" dirty="0"/>
              <a:t>Agent vs. </a:t>
            </a:r>
            <a:r>
              <a:rPr lang="en-GB" dirty="0" smtClean="0"/>
              <a:t>Object</a:t>
            </a:r>
          </a:p>
          <a:p>
            <a:pPr lvl="1"/>
            <a:r>
              <a:rPr lang="en-GB" dirty="0"/>
              <a:t>Agents as being a Programming Paradigm</a:t>
            </a:r>
            <a:endParaRPr lang="en-GB" dirty="0" smtClean="0"/>
          </a:p>
          <a:p>
            <a:r>
              <a:rPr lang="en-US" dirty="0"/>
              <a:t>Converting Legacy Software Systems into Software </a:t>
            </a:r>
            <a:r>
              <a:rPr lang="en-US" dirty="0" smtClean="0"/>
              <a:t>Agents</a:t>
            </a:r>
            <a:endParaRPr lang="tr-TR" dirty="0" smtClean="0"/>
          </a:p>
          <a:p>
            <a:r>
              <a:rPr lang="tr-TR" dirty="0"/>
              <a:t>Objections to Agent </a:t>
            </a:r>
            <a:r>
              <a:rPr lang="tr-TR" dirty="0" smtClean="0"/>
              <a:t>Systems</a:t>
            </a:r>
            <a:endParaRPr lang="en-GB" dirty="0" smtClean="0"/>
          </a:p>
          <a:p>
            <a:r>
              <a:rPr lang="en-GB" dirty="0"/>
              <a:t>Agent </a:t>
            </a:r>
            <a:r>
              <a:rPr lang="en-GB" dirty="0" smtClean="0"/>
              <a:t>Architectures</a:t>
            </a:r>
          </a:p>
          <a:p>
            <a:pPr lvl="1"/>
            <a:r>
              <a:rPr lang="en-GB" dirty="0" smtClean="0"/>
              <a:t>Reactive Architectures</a:t>
            </a:r>
          </a:p>
          <a:p>
            <a:pPr lvl="1"/>
            <a:r>
              <a:rPr lang="en-GB" dirty="0" smtClean="0"/>
              <a:t>Belief-Desire-Intention Architectures</a:t>
            </a:r>
          </a:p>
          <a:p>
            <a:r>
              <a:rPr lang="tr-TR" dirty="0"/>
              <a:t>Multi-agent Systems (MAS</a:t>
            </a:r>
            <a:r>
              <a:rPr lang="tr-TR" dirty="0" smtClean="0"/>
              <a:t>)</a:t>
            </a:r>
            <a:endParaRPr lang="en-GB" dirty="0" smtClean="0"/>
          </a:p>
          <a:p>
            <a:pPr lvl="1"/>
            <a:r>
              <a:rPr lang="en-GB" dirty="0" smtClean="0"/>
              <a:t>IEEE FIPA Specifications</a:t>
            </a:r>
          </a:p>
          <a:p>
            <a:r>
              <a:rPr lang="en-US" dirty="0"/>
              <a:t>Interaction and Collaboration in </a:t>
            </a:r>
            <a:r>
              <a:rPr lang="en-US" dirty="0" smtClean="0"/>
              <a:t>MAS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7036903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Agents as being a Programming Paradigm </a:t>
            </a:r>
            <a:r>
              <a:rPr lang="en-GB" sz="3200" dirty="0" smtClean="0"/>
              <a:t>(Wooldridge, 2009)</a:t>
            </a:r>
            <a:endParaRPr lang="tr-TR" sz="4000" dirty="0"/>
          </a:p>
        </p:txBody>
      </p:sp>
      <p:sp>
        <p:nvSpPr>
          <p:cNvPr id="3" name="Content Placeholder 2"/>
          <p:cNvSpPr>
            <a:spLocks noGrp="1"/>
          </p:cNvSpPr>
          <p:nvPr>
            <p:ph idx="1"/>
          </p:nvPr>
        </p:nvSpPr>
        <p:spPr>
          <a:xfrm>
            <a:off x="457200" y="1600200"/>
            <a:ext cx="7620000" cy="4267200"/>
          </a:xfrm>
        </p:spPr>
        <p:txBody>
          <a:bodyPr>
            <a:noAutofit/>
          </a:bodyPr>
          <a:lstStyle/>
          <a:p>
            <a:pPr>
              <a:spcBef>
                <a:spcPts val="0"/>
              </a:spcBef>
              <a:spcAft>
                <a:spcPts val="1500"/>
              </a:spcAft>
            </a:pPr>
            <a:r>
              <a:rPr lang="en-US" b="1" dirty="0" smtClean="0"/>
              <a:t>Interactions:</a:t>
            </a:r>
            <a:r>
              <a:rPr lang="en-US" dirty="0" smtClean="0"/>
              <a:t> Perhaps the most important characteristic of complex software</a:t>
            </a:r>
          </a:p>
          <a:p>
            <a:pPr>
              <a:spcBef>
                <a:spcPts val="0"/>
              </a:spcBef>
              <a:spcAft>
                <a:spcPts val="1500"/>
              </a:spcAft>
            </a:pPr>
            <a:r>
              <a:rPr lang="en-US" dirty="0" smtClean="0"/>
              <a:t>Over 30 years, the </a:t>
            </a:r>
            <a:r>
              <a:rPr lang="en-US" dirty="0"/>
              <a:t>development of tools and techniques for modeling, understanding, and implementing systems where interaction </a:t>
            </a:r>
            <a:r>
              <a:rPr lang="en-US" dirty="0" smtClean="0"/>
              <a:t>is considered as </a:t>
            </a:r>
            <a:r>
              <a:rPr lang="en-US" dirty="0"/>
              <a:t>a </a:t>
            </a:r>
            <a:r>
              <a:rPr lang="en-US" dirty="0" smtClean="0"/>
              <a:t>norm, is </a:t>
            </a:r>
            <a:r>
              <a:rPr lang="en-US" dirty="0"/>
              <a:t>an important research </a:t>
            </a:r>
            <a:r>
              <a:rPr lang="en-US" dirty="0" smtClean="0"/>
              <a:t>topic in computer science.</a:t>
            </a:r>
          </a:p>
          <a:p>
            <a:pPr>
              <a:spcBef>
                <a:spcPts val="0"/>
              </a:spcBef>
              <a:spcAft>
                <a:spcPts val="1500"/>
              </a:spcAft>
            </a:pPr>
            <a:r>
              <a:rPr lang="en-US" dirty="0" smtClean="0"/>
              <a:t>One of the newest trends in information technologies: </a:t>
            </a:r>
            <a:r>
              <a:rPr lang="en-US" b="1" i="1" dirty="0" smtClean="0"/>
              <a:t>pervasive and inter-connected computer systems</a:t>
            </a:r>
            <a:r>
              <a:rPr lang="en-US" sz="2400" dirty="0" smtClean="0"/>
              <a:t>	</a:t>
            </a:r>
          </a:p>
          <a:p>
            <a:pPr lvl="1">
              <a:spcBef>
                <a:spcPts val="0"/>
              </a:spcBef>
              <a:spcAft>
                <a:spcPts val="1500"/>
              </a:spcAft>
            </a:pPr>
            <a:r>
              <a:rPr lang="en-US" dirty="0" smtClean="0"/>
              <a:t>Agent technology is one of the most powerful alternatives to realize such systems.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6" name="Content Placeholder 2"/>
          <p:cNvSpPr txBox="1">
            <a:spLocks/>
          </p:cNvSpPr>
          <p:nvPr/>
        </p:nvSpPr>
        <p:spPr>
          <a:xfrm>
            <a:off x="457200" y="5872162"/>
            <a:ext cx="7543800" cy="60483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err="1"/>
              <a:t>Wooldrige</a:t>
            </a:r>
            <a:r>
              <a:rPr lang="en-US" sz="900" dirty="0"/>
              <a:t>, M</a:t>
            </a:r>
            <a:r>
              <a:rPr lang="en-US" sz="900" dirty="0" smtClean="0"/>
              <a:t>. (2009) An Introduction to Multi-agent Systems, 2</a:t>
            </a:r>
            <a:r>
              <a:rPr lang="en-US" sz="900" baseline="30000" dirty="0" smtClean="0"/>
              <a:t>nd</a:t>
            </a:r>
            <a:r>
              <a:rPr lang="en-US" sz="900" dirty="0" smtClean="0"/>
              <a:t> Edition, Wiley, 484p.</a:t>
            </a:r>
            <a:endParaRPr lang="en-US" sz="900" dirty="0"/>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1960300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Converting Legacy Software Systems into Software Agents</a:t>
            </a:r>
            <a:endParaRPr lang="tr-TR" sz="4000" dirty="0"/>
          </a:p>
        </p:txBody>
      </p:sp>
      <p:sp>
        <p:nvSpPr>
          <p:cNvPr id="3" name="Content Placeholder 2"/>
          <p:cNvSpPr>
            <a:spLocks noGrp="1"/>
          </p:cNvSpPr>
          <p:nvPr>
            <p:ph idx="1"/>
          </p:nvPr>
        </p:nvSpPr>
        <p:spPr>
          <a:xfrm>
            <a:off x="457200" y="1600200"/>
            <a:ext cx="7620000" cy="990600"/>
          </a:xfrm>
        </p:spPr>
        <p:txBody>
          <a:bodyPr>
            <a:noAutofit/>
          </a:bodyPr>
          <a:lstStyle/>
          <a:p>
            <a:pPr>
              <a:spcBef>
                <a:spcPts val="0"/>
              </a:spcBef>
              <a:spcAft>
                <a:spcPts val="1500"/>
              </a:spcAft>
            </a:pPr>
            <a:r>
              <a:rPr lang="en-US" dirty="0" smtClean="0"/>
              <a:t>Three approaches for the </a:t>
            </a:r>
            <a:r>
              <a:rPr lang="en-US" dirty="0" err="1" smtClean="0"/>
              <a:t>agentification</a:t>
            </a:r>
            <a:r>
              <a:rPr lang="en-US" dirty="0"/>
              <a:t> </a:t>
            </a:r>
            <a:r>
              <a:rPr lang="en-US" dirty="0" smtClean="0"/>
              <a:t>(</a:t>
            </a:r>
            <a:r>
              <a:rPr lang="en-US" dirty="0" err="1" smtClean="0"/>
              <a:t>Genesereth</a:t>
            </a:r>
            <a:r>
              <a:rPr lang="en-US" dirty="0" smtClean="0"/>
              <a:t> and </a:t>
            </a:r>
            <a:r>
              <a:rPr lang="en-US" dirty="0" err="1" smtClean="0"/>
              <a:t>Ketchpel</a:t>
            </a:r>
            <a:r>
              <a:rPr lang="en-US" dirty="0" smtClean="0"/>
              <a:t>, 1994)</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6" name="Content Placeholder 2"/>
          <p:cNvSpPr txBox="1">
            <a:spLocks/>
          </p:cNvSpPr>
          <p:nvPr/>
        </p:nvSpPr>
        <p:spPr>
          <a:xfrm>
            <a:off x="457200" y="5872162"/>
            <a:ext cx="7543800" cy="60483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err="1"/>
              <a:t>Genesereth</a:t>
            </a:r>
            <a:r>
              <a:rPr lang="en-US" sz="900" dirty="0"/>
              <a:t> M. R., </a:t>
            </a:r>
            <a:r>
              <a:rPr lang="en-US" sz="900" dirty="0" err="1"/>
              <a:t>Ketchpel</a:t>
            </a:r>
            <a:r>
              <a:rPr lang="en-US" sz="900" dirty="0"/>
              <a:t> S. P. (1994) “Software Agents”, Communications of the ACM 37: 48-53</a:t>
            </a:r>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895600"/>
            <a:ext cx="6993764" cy="2287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178698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Converting Legacy Software Systems into Software Agents</a:t>
            </a:r>
            <a:endParaRPr lang="tr-TR" sz="4000" dirty="0"/>
          </a:p>
        </p:txBody>
      </p:sp>
      <p:sp>
        <p:nvSpPr>
          <p:cNvPr id="3" name="Content Placeholder 2"/>
          <p:cNvSpPr>
            <a:spLocks noGrp="1"/>
          </p:cNvSpPr>
          <p:nvPr>
            <p:ph idx="1"/>
          </p:nvPr>
        </p:nvSpPr>
        <p:spPr>
          <a:xfrm>
            <a:off x="457200" y="1600200"/>
            <a:ext cx="7620000" cy="4724400"/>
          </a:xfrm>
        </p:spPr>
        <p:txBody>
          <a:bodyPr>
            <a:noAutofit/>
          </a:bodyPr>
          <a:lstStyle/>
          <a:p>
            <a:pPr>
              <a:spcBef>
                <a:spcPts val="0"/>
              </a:spcBef>
              <a:spcAft>
                <a:spcPts val="1500"/>
              </a:spcAft>
            </a:pPr>
            <a:r>
              <a:rPr lang="en-US" dirty="0" smtClean="0"/>
              <a:t>Transducer:</a:t>
            </a:r>
          </a:p>
          <a:p>
            <a:pPr lvl="1">
              <a:spcBef>
                <a:spcPts val="0"/>
              </a:spcBef>
              <a:spcAft>
                <a:spcPts val="1500"/>
              </a:spcAft>
            </a:pPr>
            <a:r>
              <a:rPr lang="en-US" dirty="0" smtClean="0"/>
              <a:t>Mediates between an existing program and other agents</a:t>
            </a:r>
          </a:p>
          <a:p>
            <a:pPr lvl="1">
              <a:spcBef>
                <a:spcPts val="0"/>
              </a:spcBef>
              <a:spcAft>
                <a:spcPts val="1500"/>
              </a:spcAft>
            </a:pPr>
            <a:r>
              <a:rPr lang="en-US" dirty="0" smtClean="0"/>
              <a:t>Accepts messages from other agents, translates them into the program’s native communication protocol, and passes those messages to the program</a:t>
            </a:r>
          </a:p>
          <a:p>
            <a:pPr lvl="1">
              <a:spcBef>
                <a:spcPts val="0"/>
              </a:spcBef>
              <a:spcAft>
                <a:spcPts val="1500"/>
              </a:spcAft>
            </a:pPr>
            <a:r>
              <a:rPr lang="en-US" dirty="0" smtClean="0"/>
              <a:t>It accepts the program’s responses, translates into agent communication language (ACL) and sends the resulting messages on to other agents</a:t>
            </a:r>
          </a:p>
          <a:p>
            <a:pPr lvl="1">
              <a:spcBef>
                <a:spcPts val="0"/>
              </a:spcBef>
              <a:spcAft>
                <a:spcPts val="1500"/>
              </a:spcAft>
            </a:pPr>
            <a:r>
              <a:rPr lang="en-US" dirty="0" smtClean="0"/>
              <a:t>Has the advantage that it requires no knowledge of the program other than its communication behavior</a:t>
            </a:r>
          </a:p>
          <a:p>
            <a:pPr lvl="1">
              <a:spcBef>
                <a:spcPts val="0"/>
              </a:spcBef>
              <a:spcAft>
                <a:spcPts val="1500"/>
              </a:spcAft>
            </a:pPr>
            <a:r>
              <a:rPr lang="en-US" dirty="0" smtClean="0">
                <a:solidFill>
                  <a:srgbClr val="0070C0"/>
                </a:solidFill>
              </a:rPr>
              <a:t>Especially useful for situations in which the code for the program is unavailable or too delicate to modify </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7395119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Converting Legacy Software Systems into Software Agents</a:t>
            </a:r>
            <a:endParaRPr lang="tr-TR" sz="4000" dirty="0"/>
          </a:p>
        </p:txBody>
      </p:sp>
      <p:sp>
        <p:nvSpPr>
          <p:cNvPr id="3" name="Content Placeholder 2"/>
          <p:cNvSpPr>
            <a:spLocks noGrp="1"/>
          </p:cNvSpPr>
          <p:nvPr>
            <p:ph idx="1"/>
          </p:nvPr>
        </p:nvSpPr>
        <p:spPr>
          <a:xfrm>
            <a:off x="457200" y="1600200"/>
            <a:ext cx="7620000" cy="4724400"/>
          </a:xfrm>
        </p:spPr>
        <p:txBody>
          <a:bodyPr>
            <a:noAutofit/>
          </a:bodyPr>
          <a:lstStyle/>
          <a:p>
            <a:pPr>
              <a:spcBef>
                <a:spcPts val="0"/>
              </a:spcBef>
              <a:spcAft>
                <a:spcPts val="1500"/>
              </a:spcAft>
            </a:pPr>
            <a:r>
              <a:rPr lang="en-US" dirty="0" smtClean="0"/>
              <a:t>Wrapper:</a:t>
            </a:r>
          </a:p>
          <a:p>
            <a:pPr lvl="1">
              <a:spcBef>
                <a:spcPts val="0"/>
              </a:spcBef>
              <a:spcAft>
                <a:spcPts val="1500"/>
              </a:spcAft>
            </a:pPr>
            <a:r>
              <a:rPr lang="en-US" dirty="0" smtClean="0"/>
              <a:t>Injecting code into a program to allow it to communicate in ACL.</a:t>
            </a:r>
            <a:endParaRPr lang="en-US" dirty="0"/>
          </a:p>
          <a:p>
            <a:pPr lvl="1">
              <a:spcBef>
                <a:spcPts val="0"/>
              </a:spcBef>
              <a:spcAft>
                <a:spcPts val="1500"/>
              </a:spcAft>
            </a:pPr>
            <a:r>
              <a:rPr lang="en-US" dirty="0" smtClean="0"/>
              <a:t>Can directly examine and modify the data structures of the program</a:t>
            </a:r>
          </a:p>
          <a:p>
            <a:pPr lvl="1">
              <a:spcBef>
                <a:spcPts val="0"/>
              </a:spcBef>
              <a:spcAft>
                <a:spcPts val="1500"/>
              </a:spcAft>
            </a:pPr>
            <a:r>
              <a:rPr lang="en-US" dirty="0" smtClean="0"/>
              <a:t>Greater efficiency than the transducer approach:</a:t>
            </a:r>
          </a:p>
          <a:p>
            <a:pPr lvl="2">
              <a:spcBef>
                <a:spcPts val="0"/>
              </a:spcBef>
              <a:spcAft>
                <a:spcPts val="1500"/>
              </a:spcAft>
            </a:pPr>
            <a:r>
              <a:rPr lang="en-US" dirty="0" smtClean="0"/>
              <a:t>Less serial communication</a:t>
            </a:r>
          </a:p>
          <a:p>
            <a:pPr lvl="2">
              <a:spcBef>
                <a:spcPts val="0"/>
              </a:spcBef>
              <a:spcAft>
                <a:spcPts val="1500"/>
              </a:spcAft>
            </a:pPr>
            <a:r>
              <a:rPr lang="en-US" dirty="0" smtClean="0"/>
              <a:t>Works for cases having no </a:t>
            </a:r>
            <a:r>
              <a:rPr lang="en-US" dirty="0" err="1" smtClean="0"/>
              <a:t>interprocess</a:t>
            </a:r>
            <a:r>
              <a:rPr lang="en-US" dirty="0" smtClean="0"/>
              <a:t> communication ability in the original program</a:t>
            </a:r>
          </a:p>
          <a:p>
            <a:pPr lvl="1">
              <a:spcBef>
                <a:spcPts val="0"/>
              </a:spcBef>
              <a:spcAft>
                <a:spcPts val="1500"/>
              </a:spcAft>
            </a:pPr>
            <a:r>
              <a:rPr lang="en-US" dirty="0" smtClean="0">
                <a:solidFill>
                  <a:srgbClr val="FF0000"/>
                </a:solidFill>
              </a:rPr>
              <a:t>However, it requires the code for the program be available</a:t>
            </a:r>
            <a:r>
              <a:rPr lang="en-US" dirty="0" smtClean="0"/>
              <a:t>.</a:t>
            </a:r>
          </a:p>
          <a:p>
            <a:pPr lvl="2">
              <a:spcBef>
                <a:spcPts val="0"/>
              </a:spcBef>
              <a:spcAft>
                <a:spcPts val="1500"/>
              </a:spcAft>
            </a:pP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7413864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Converting Legacy Software Systems into Software Agents</a:t>
            </a:r>
            <a:endParaRPr lang="tr-TR" sz="4000" dirty="0"/>
          </a:p>
        </p:txBody>
      </p:sp>
      <p:sp>
        <p:nvSpPr>
          <p:cNvPr id="3" name="Content Placeholder 2"/>
          <p:cNvSpPr>
            <a:spLocks noGrp="1"/>
          </p:cNvSpPr>
          <p:nvPr>
            <p:ph idx="1"/>
          </p:nvPr>
        </p:nvSpPr>
        <p:spPr>
          <a:xfrm>
            <a:off x="457200" y="1600200"/>
            <a:ext cx="7620000" cy="4724400"/>
          </a:xfrm>
        </p:spPr>
        <p:txBody>
          <a:bodyPr>
            <a:noAutofit/>
          </a:bodyPr>
          <a:lstStyle/>
          <a:p>
            <a:pPr>
              <a:spcBef>
                <a:spcPts val="0"/>
              </a:spcBef>
              <a:spcAft>
                <a:spcPts val="1500"/>
              </a:spcAft>
            </a:pPr>
            <a:r>
              <a:rPr lang="en-US" dirty="0" smtClean="0"/>
              <a:t>Rewrite:</a:t>
            </a:r>
          </a:p>
          <a:p>
            <a:pPr lvl="1">
              <a:spcBef>
                <a:spcPts val="0"/>
              </a:spcBef>
              <a:spcAft>
                <a:spcPts val="1500"/>
              </a:spcAft>
            </a:pPr>
            <a:r>
              <a:rPr lang="en-US" dirty="0" smtClean="0"/>
              <a:t>The most difficult approach to apply.</a:t>
            </a:r>
            <a:endParaRPr lang="en-US" dirty="0"/>
          </a:p>
          <a:p>
            <a:pPr lvl="1">
              <a:spcBef>
                <a:spcPts val="0"/>
              </a:spcBef>
              <a:spcAft>
                <a:spcPts val="1500"/>
              </a:spcAft>
            </a:pPr>
            <a:r>
              <a:rPr lang="en-US" dirty="0" smtClean="0">
                <a:solidFill>
                  <a:srgbClr val="FF0000"/>
                </a:solidFill>
              </a:rPr>
              <a:t>The original program is rewritten from scratch.</a:t>
            </a:r>
          </a:p>
          <a:p>
            <a:pPr lvl="1">
              <a:spcBef>
                <a:spcPts val="0"/>
              </a:spcBef>
              <a:spcAft>
                <a:spcPts val="1500"/>
              </a:spcAft>
            </a:pPr>
            <a:r>
              <a:rPr lang="en-US" dirty="0" smtClean="0"/>
              <a:t>It may be possible to enhance its efficiency or capability beyond what would be possible in either the transduction or wrapping approaches.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4290273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Objections to Agent Systems </a:t>
            </a:r>
            <a:r>
              <a:rPr lang="en-GB" sz="3200" dirty="0" smtClean="0"/>
              <a:t>(Wooldridge, 2009)</a:t>
            </a:r>
            <a:endParaRPr lang="tr-TR" sz="4000" dirty="0"/>
          </a:p>
        </p:txBody>
      </p:sp>
      <p:sp>
        <p:nvSpPr>
          <p:cNvPr id="3" name="Content Placeholder 2"/>
          <p:cNvSpPr>
            <a:spLocks noGrp="1"/>
          </p:cNvSpPr>
          <p:nvPr>
            <p:ph idx="1"/>
          </p:nvPr>
        </p:nvSpPr>
        <p:spPr>
          <a:xfrm>
            <a:off x="457200" y="1524000"/>
            <a:ext cx="7620000" cy="4267200"/>
          </a:xfrm>
        </p:spPr>
        <p:txBody>
          <a:bodyPr>
            <a:noAutofit/>
          </a:bodyPr>
          <a:lstStyle/>
          <a:p>
            <a:pPr>
              <a:spcBef>
                <a:spcPts val="0"/>
              </a:spcBef>
              <a:spcAft>
                <a:spcPts val="1500"/>
              </a:spcAft>
            </a:pPr>
            <a:r>
              <a:rPr lang="en-US" b="1" dirty="0" smtClean="0"/>
              <a:t>Is it not all just distributed / concurrent systems?</a:t>
            </a:r>
            <a:endParaRPr lang="en-US" dirty="0"/>
          </a:p>
          <a:p>
            <a:pPr lvl="1">
              <a:spcBef>
                <a:spcPts val="0"/>
              </a:spcBef>
              <a:spcAft>
                <a:spcPts val="1500"/>
              </a:spcAft>
            </a:pPr>
            <a:r>
              <a:rPr lang="en-US" dirty="0" smtClean="0"/>
              <a:t>Agents definitely related with those systems</a:t>
            </a:r>
          </a:p>
          <a:p>
            <a:pPr lvl="1">
              <a:spcBef>
                <a:spcPts val="0"/>
              </a:spcBef>
              <a:spcAft>
                <a:spcPts val="1500"/>
              </a:spcAft>
            </a:pPr>
            <a:r>
              <a:rPr lang="en-US" dirty="0" smtClean="0"/>
              <a:t>However</a:t>
            </a:r>
            <a:r>
              <a:rPr lang="en-US" dirty="0"/>
              <a:t>, there are two important twists to the </a:t>
            </a:r>
            <a:r>
              <a:rPr lang="en-US" dirty="0" smtClean="0"/>
              <a:t>concurrent systems:</a:t>
            </a:r>
          </a:p>
          <a:p>
            <a:pPr lvl="2">
              <a:spcBef>
                <a:spcPts val="0"/>
              </a:spcBef>
              <a:spcAft>
                <a:spcPts val="1500"/>
              </a:spcAft>
            </a:pPr>
            <a:r>
              <a:rPr lang="en-US" dirty="0" smtClean="0"/>
              <a:t>Due to being </a:t>
            </a:r>
            <a:r>
              <a:rPr lang="en-US" dirty="0"/>
              <a:t>autonomous, </a:t>
            </a:r>
            <a:r>
              <a:rPr lang="en-US" dirty="0" smtClean="0"/>
              <a:t>the </a:t>
            </a:r>
            <a:r>
              <a:rPr lang="en-US" dirty="0"/>
              <a:t>synchronization and </a:t>
            </a:r>
            <a:r>
              <a:rPr lang="en-US" dirty="0" smtClean="0"/>
              <a:t>coordination structures of agents are </a:t>
            </a:r>
            <a:r>
              <a:rPr lang="en-US" dirty="0"/>
              <a:t>not hardwired in at </a:t>
            </a:r>
            <a:r>
              <a:rPr lang="en-US" dirty="0" smtClean="0"/>
              <a:t>design time</a:t>
            </a:r>
            <a:r>
              <a:rPr lang="en-US" dirty="0"/>
              <a:t>, as they typically are in standard concurrent/distributed </a:t>
            </a:r>
            <a:r>
              <a:rPr lang="en-US" dirty="0" smtClean="0"/>
              <a:t>systems and some mechanisms are needed that </a:t>
            </a:r>
            <a:r>
              <a:rPr lang="en-US" dirty="0"/>
              <a:t>will allow </a:t>
            </a:r>
            <a:r>
              <a:rPr lang="en-US" b="1" i="1" dirty="0"/>
              <a:t>agents to synchronize </a:t>
            </a:r>
            <a:r>
              <a:rPr lang="en-US" b="1" i="1" dirty="0" smtClean="0"/>
              <a:t>and coordinate </a:t>
            </a:r>
            <a:r>
              <a:rPr lang="en-US" b="1" i="1" dirty="0"/>
              <a:t>their activities at run </a:t>
            </a:r>
            <a:r>
              <a:rPr lang="en-US" b="1" i="1" dirty="0" smtClean="0"/>
              <a:t>time</a:t>
            </a:r>
            <a:r>
              <a:rPr lang="en-US" dirty="0" smtClean="0"/>
              <a:t>.</a:t>
            </a:r>
          </a:p>
          <a:p>
            <a:pPr lvl="2">
              <a:spcBef>
                <a:spcPts val="0"/>
              </a:spcBef>
              <a:spcAft>
                <a:spcPts val="1500"/>
              </a:spcAft>
            </a:pPr>
            <a:r>
              <a:rPr lang="en-US" dirty="0"/>
              <a:t>In a classic distributed/concurrent </a:t>
            </a:r>
            <a:r>
              <a:rPr lang="en-US" dirty="0" smtClean="0"/>
              <a:t>system, all </a:t>
            </a:r>
            <a:r>
              <a:rPr lang="en-US" dirty="0"/>
              <a:t>the computing elements are implicitly assumed to share a common </a:t>
            </a:r>
            <a:r>
              <a:rPr lang="en-US" dirty="0" smtClean="0"/>
              <a:t>goal while </a:t>
            </a:r>
            <a:r>
              <a:rPr lang="en-US" b="1" i="1" dirty="0"/>
              <a:t>agents are primarily concerned with their own welfare</a:t>
            </a:r>
            <a:endParaRPr lang="en-US" b="1" i="1" dirty="0" smtClean="0"/>
          </a:p>
          <a:p>
            <a:pPr lvl="2">
              <a:spcBef>
                <a:spcPts val="0"/>
              </a:spcBef>
              <a:spcAft>
                <a:spcPts val="1500"/>
              </a:spcAft>
            </a:pP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6" name="Content Placeholder 2"/>
          <p:cNvSpPr txBox="1">
            <a:spLocks/>
          </p:cNvSpPr>
          <p:nvPr/>
        </p:nvSpPr>
        <p:spPr>
          <a:xfrm>
            <a:off x="457200" y="6019800"/>
            <a:ext cx="7543800" cy="30003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err="1"/>
              <a:t>Wooldrige</a:t>
            </a:r>
            <a:r>
              <a:rPr lang="en-US" sz="900" dirty="0"/>
              <a:t>, M</a:t>
            </a:r>
            <a:r>
              <a:rPr lang="en-US" sz="900" dirty="0" smtClean="0"/>
              <a:t>. (2009) An Introduction to Multi-agent Systems, 2</a:t>
            </a:r>
            <a:r>
              <a:rPr lang="en-US" sz="900" baseline="30000" dirty="0" smtClean="0"/>
              <a:t>nd</a:t>
            </a:r>
            <a:r>
              <a:rPr lang="en-US" sz="900" dirty="0" smtClean="0"/>
              <a:t> Edition, Wiley, 484p.</a:t>
            </a:r>
            <a:endParaRPr lang="en-US" sz="900" dirty="0"/>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6371314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Objections to Agent Systems </a:t>
            </a:r>
            <a:r>
              <a:rPr lang="en-GB" sz="3200" dirty="0" smtClean="0"/>
              <a:t>(Wooldridge, 2009)</a:t>
            </a:r>
            <a:endParaRPr lang="tr-TR" sz="4000" dirty="0"/>
          </a:p>
        </p:txBody>
      </p:sp>
      <p:sp>
        <p:nvSpPr>
          <p:cNvPr id="3" name="Content Placeholder 2"/>
          <p:cNvSpPr>
            <a:spLocks noGrp="1"/>
          </p:cNvSpPr>
          <p:nvPr>
            <p:ph idx="1"/>
          </p:nvPr>
        </p:nvSpPr>
        <p:spPr>
          <a:xfrm>
            <a:off x="457200" y="1524000"/>
            <a:ext cx="7620000" cy="4267200"/>
          </a:xfrm>
        </p:spPr>
        <p:txBody>
          <a:bodyPr>
            <a:noAutofit/>
          </a:bodyPr>
          <a:lstStyle/>
          <a:p>
            <a:pPr>
              <a:spcBef>
                <a:spcPts val="0"/>
              </a:spcBef>
              <a:spcAft>
                <a:spcPts val="1500"/>
              </a:spcAft>
            </a:pPr>
            <a:r>
              <a:rPr lang="en-US" b="1" dirty="0" smtClean="0"/>
              <a:t>Is it not all just artificial intelligence (AI)?</a:t>
            </a:r>
            <a:endParaRPr lang="en-US" b="1" dirty="0"/>
          </a:p>
          <a:p>
            <a:pPr lvl="1">
              <a:spcBef>
                <a:spcPts val="0"/>
              </a:spcBef>
              <a:spcAft>
                <a:spcPts val="1500"/>
              </a:spcAft>
            </a:pPr>
            <a:r>
              <a:rPr lang="en-US" dirty="0" smtClean="0"/>
              <a:t>There is no need to solve all the problems of AI (e.g. learning problem) to build agents</a:t>
            </a:r>
          </a:p>
          <a:p>
            <a:pPr lvl="2">
              <a:spcBef>
                <a:spcPts val="0"/>
              </a:spcBef>
              <a:spcAft>
                <a:spcPts val="1500"/>
              </a:spcAft>
            </a:pPr>
            <a:r>
              <a:rPr lang="en-US" dirty="0" smtClean="0"/>
              <a:t>“</a:t>
            </a:r>
            <a:r>
              <a:rPr lang="en-US" i="1" dirty="0" smtClean="0"/>
              <a:t>Intelligent </a:t>
            </a:r>
            <a:r>
              <a:rPr lang="en-US" i="1" dirty="0"/>
              <a:t>agents are ninety-nine </a:t>
            </a:r>
            <a:r>
              <a:rPr lang="en-US" i="1" dirty="0" smtClean="0"/>
              <a:t>percent computer </a:t>
            </a:r>
            <a:r>
              <a:rPr lang="en-US" i="1" dirty="0"/>
              <a:t>science and one percent </a:t>
            </a:r>
            <a:r>
              <a:rPr lang="en-US" i="1" dirty="0" smtClean="0"/>
              <a:t>AI</a:t>
            </a:r>
            <a:r>
              <a:rPr lang="en-US" dirty="0" smtClean="0"/>
              <a:t>” (</a:t>
            </a:r>
            <a:r>
              <a:rPr lang="en-US" dirty="0" err="1" smtClean="0"/>
              <a:t>Etzioni</a:t>
            </a:r>
            <a:r>
              <a:rPr lang="en-US" dirty="0" smtClean="0"/>
              <a:t>, 1996)</a:t>
            </a:r>
          </a:p>
          <a:p>
            <a:pPr lvl="1">
              <a:spcBef>
                <a:spcPts val="0"/>
              </a:spcBef>
              <a:spcAft>
                <a:spcPts val="1500"/>
              </a:spcAft>
            </a:pPr>
            <a:endParaRPr lang="en-US" sz="1200" dirty="0" smtClean="0"/>
          </a:p>
          <a:p>
            <a:pPr lvl="1">
              <a:spcBef>
                <a:spcPts val="0"/>
              </a:spcBef>
              <a:spcAft>
                <a:spcPts val="1500"/>
              </a:spcAft>
            </a:pPr>
            <a:r>
              <a:rPr lang="en-US" dirty="0" smtClean="0"/>
              <a:t>Classical </a:t>
            </a:r>
            <a:r>
              <a:rPr lang="en-US" dirty="0"/>
              <a:t>AI has largely ignored the social aspects of agency such as ability </a:t>
            </a:r>
            <a:r>
              <a:rPr lang="en-US" dirty="0" smtClean="0"/>
              <a:t>to communicate</a:t>
            </a:r>
            <a:r>
              <a:rPr lang="en-US" dirty="0"/>
              <a:t>, cooperate, and reach agreements with </a:t>
            </a:r>
            <a:r>
              <a:rPr lang="en-US" dirty="0" smtClean="0"/>
              <a:t>other </a:t>
            </a:r>
            <a:r>
              <a:rPr lang="en-US" dirty="0"/>
              <a:t>peers</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6" name="Content Placeholder 2"/>
          <p:cNvSpPr txBox="1">
            <a:spLocks/>
          </p:cNvSpPr>
          <p:nvPr/>
        </p:nvSpPr>
        <p:spPr>
          <a:xfrm>
            <a:off x="457200" y="6019800"/>
            <a:ext cx="7543800" cy="685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err="1"/>
              <a:t>Etzioni</a:t>
            </a:r>
            <a:r>
              <a:rPr lang="en-US" sz="900" dirty="0"/>
              <a:t>, </a:t>
            </a:r>
            <a:r>
              <a:rPr lang="en-US" sz="900" dirty="0" smtClean="0"/>
              <a:t>0. (1996) “Moving </a:t>
            </a:r>
            <a:r>
              <a:rPr lang="en-US" sz="900" dirty="0"/>
              <a:t>up the information food chain: deploying softbots on the World Wide </a:t>
            </a:r>
            <a:r>
              <a:rPr lang="en-US" sz="900" dirty="0" smtClean="0"/>
              <a:t>Web”, </a:t>
            </a:r>
            <a:r>
              <a:rPr lang="en-US" sz="900" dirty="0"/>
              <a:t>In </a:t>
            </a:r>
            <a:r>
              <a:rPr lang="en-US" sz="900" dirty="0" smtClean="0"/>
              <a:t>proc. 13</a:t>
            </a:r>
            <a:r>
              <a:rPr lang="en-US" sz="900" baseline="30000" dirty="0" smtClean="0"/>
              <a:t>th</a:t>
            </a:r>
            <a:r>
              <a:rPr lang="en-US" sz="900" dirty="0" smtClean="0"/>
              <a:t> National </a:t>
            </a:r>
            <a:r>
              <a:rPr lang="en-US" sz="900" dirty="0"/>
              <a:t>Conference on Artificial Intelligence (AAAI-96), Portland, OR, </a:t>
            </a:r>
            <a:r>
              <a:rPr lang="en-US" sz="900" dirty="0" smtClean="0"/>
              <a:t>USA, pp</a:t>
            </a:r>
            <a:r>
              <a:rPr lang="en-US" sz="900" dirty="0"/>
              <a:t>. </a:t>
            </a:r>
            <a:r>
              <a:rPr lang="en-US" sz="900" dirty="0" smtClean="0"/>
              <a:t>4-8.</a:t>
            </a:r>
            <a:endParaRPr lang="en-US" sz="900" dirty="0"/>
          </a:p>
          <a:p>
            <a:pPr marL="114300" indent="0">
              <a:buNone/>
            </a:pPr>
            <a:r>
              <a:rPr lang="en-US" sz="900" dirty="0" err="1" smtClean="0"/>
              <a:t>Wooldrige</a:t>
            </a:r>
            <a:r>
              <a:rPr lang="en-US" sz="900" dirty="0"/>
              <a:t>, M</a:t>
            </a:r>
            <a:r>
              <a:rPr lang="en-US" sz="900" dirty="0" smtClean="0"/>
              <a:t>. (2009) An Introduction to Multi-agent Systems, 2</a:t>
            </a:r>
            <a:r>
              <a:rPr lang="en-US" sz="900" baseline="30000" dirty="0" smtClean="0"/>
              <a:t>nd</a:t>
            </a:r>
            <a:r>
              <a:rPr lang="en-US" sz="900" dirty="0" smtClean="0"/>
              <a:t> Edition, Wiley, 484p.</a:t>
            </a:r>
            <a:endParaRPr lang="en-US" sz="900" dirty="0"/>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14459777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Objections to Agent Systems </a:t>
            </a:r>
            <a:r>
              <a:rPr lang="en-GB" sz="3200" dirty="0" smtClean="0"/>
              <a:t>(Wooldridge, 2009)</a:t>
            </a:r>
            <a:endParaRPr lang="tr-TR" sz="4000" dirty="0"/>
          </a:p>
        </p:txBody>
      </p:sp>
      <p:sp>
        <p:nvSpPr>
          <p:cNvPr id="3" name="Content Placeholder 2"/>
          <p:cNvSpPr>
            <a:spLocks noGrp="1"/>
          </p:cNvSpPr>
          <p:nvPr>
            <p:ph idx="1"/>
          </p:nvPr>
        </p:nvSpPr>
        <p:spPr>
          <a:xfrm>
            <a:off x="457200" y="1524000"/>
            <a:ext cx="7620000" cy="4267200"/>
          </a:xfrm>
        </p:spPr>
        <p:txBody>
          <a:bodyPr>
            <a:noAutofit/>
          </a:bodyPr>
          <a:lstStyle/>
          <a:p>
            <a:pPr>
              <a:spcBef>
                <a:spcPts val="0"/>
              </a:spcBef>
              <a:spcAft>
                <a:spcPts val="1500"/>
              </a:spcAft>
            </a:pPr>
            <a:r>
              <a:rPr lang="en-US" b="1" dirty="0" smtClean="0"/>
              <a:t>Is it not all </a:t>
            </a:r>
            <a:r>
              <a:rPr lang="en-US" b="1" dirty="0"/>
              <a:t>just economics/game theory?</a:t>
            </a:r>
          </a:p>
          <a:p>
            <a:pPr lvl="1">
              <a:spcBef>
                <a:spcPts val="0"/>
              </a:spcBef>
              <a:spcAft>
                <a:spcPts val="1500"/>
              </a:spcAft>
            </a:pPr>
            <a:r>
              <a:rPr lang="en-US" dirty="0"/>
              <a:t>Recently, the tools and </a:t>
            </a:r>
            <a:r>
              <a:rPr lang="en-US" dirty="0" smtClean="0"/>
              <a:t>techniques </a:t>
            </a:r>
            <a:r>
              <a:rPr lang="en-US" dirty="0"/>
              <a:t>of game theory have found many </a:t>
            </a:r>
            <a:r>
              <a:rPr lang="en-US" dirty="0" smtClean="0"/>
              <a:t>applications in </a:t>
            </a:r>
            <a:r>
              <a:rPr lang="en-US" dirty="0"/>
              <a:t>computational </a:t>
            </a:r>
            <a:r>
              <a:rPr lang="en-US" dirty="0" smtClean="0"/>
              <a:t>agent </a:t>
            </a:r>
            <a:r>
              <a:rPr lang="en-US" dirty="0"/>
              <a:t>systems </a:t>
            </a:r>
            <a:r>
              <a:rPr lang="en-US" dirty="0" smtClean="0"/>
              <a:t>research</a:t>
            </a:r>
          </a:p>
          <a:p>
            <a:pPr lvl="1">
              <a:spcBef>
                <a:spcPts val="0"/>
              </a:spcBef>
              <a:spcAft>
                <a:spcPts val="1500"/>
              </a:spcAft>
            </a:pPr>
            <a:endParaRPr lang="en-US" sz="1200" dirty="0" smtClean="0"/>
          </a:p>
          <a:p>
            <a:pPr lvl="1">
              <a:spcBef>
                <a:spcPts val="0"/>
              </a:spcBef>
              <a:spcAft>
                <a:spcPts val="1500"/>
              </a:spcAft>
            </a:pPr>
            <a:r>
              <a:rPr lang="en-US" dirty="0" smtClean="0"/>
              <a:t>Many </a:t>
            </a:r>
            <a:r>
              <a:rPr lang="en-US" dirty="0"/>
              <a:t>of the solution concepts developed in game theory were developed without a view to </a:t>
            </a:r>
            <a:r>
              <a:rPr lang="en-US" dirty="0" smtClean="0"/>
              <a:t>computation</a:t>
            </a:r>
          </a:p>
          <a:p>
            <a:pPr lvl="1">
              <a:spcBef>
                <a:spcPts val="0"/>
              </a:spcBef>
              <a:spcAft>
                <a:spcPts val="1500"/>
              </a:spcAft>
            </a:pPr>
            <a:endParaRPr lang="en-US" sz="1200" dirty="0" smtClean="0"/>
          </a:p>
          <a:p>
            <a:pPr lvl="1">
              <a:spcBef>
                <a:spcPts val="0"/>
              </a:spcBef>
              <a:spcAft>
                <a:spcPts val="1500"/>
              </a:spcAft>
            </a:pPr>
            <a:r>
              <a:rPr lang="en-US" dirty="0" smtClean="0"/>
              <a:t>Debate </a:t>
            </a:r>
            <a:r>
              <a:rPr lang="en-US" dirty="0"/>
              <a:t>has arisen </a:t>
            </a:r>
            <a:r>
              <a:rPr lang="en-US" dirty="0" smtClean="0"/>
              <a:t>in the agent </a:t>
            </a:r>
            <a:r>
              <a:rPr lang="en-US" dirty="0"/>
              <a:t>community with respect </a:t>
            </a:r>
            <a:r>
              <a:rPr lang="en-US" dirty="0" smtClean="0"/>
              <a:t>to whether </a:t>
            </a:r>
            <a:r>
              <a:rPr lang="en-US" dirty="0"/>
              <a:t>or not the </a:t>
            </a:r>
            <a:r>
              <a:rPr lang="en-US" dirty="0" smtClean="0"/>
              <a:t>notion of </a:t>
            </a:r>
            <a:r>
              <a:rPr lang="en-US" dirty="0"/>
              <a:t>a rational agent, as modelled in game theory, is valid and/or useful </a:t>
            </a:r>
            <a:r>
              <a:rPr lang="en-US" dirty="0" smtClean="0"/>
              <a:t>for understanding all human </a:t>
            </a:r>
            <a:r>
              <a:rPr lang="en-US" dirty="0"/>
              <a:t>or artificial agent </a:t>
            </a:r>
            <a:r>
              <a:rPr lang="en-US" dirty="0" smtClean="0"/>
              <a:t>societies.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6" name="Content Placeholder 2"/>
          <p:cNvSpPr txBox="1">
            <a:spLocks/>
          </p:cNvSpPr>
          <p:nvPr/>
        </p:nvSpPr>
        <p:spPr>
          <a:xfrm>
            <a:off x="457200" y="6019800"/>
            <a:ext cx="7543800" cy="685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err="1" smtClean="0"/>
              <a:t>Wooldrige</a:t>
            </a:r>
            <a:r>
              <a:rPr lang="en-US" sz="900" dirty="0"/>
              <a:t>, M</a:t>
            </a:r>
            <a:r>
              <a:rPr lang="en-US" sz="900" dirty="0" smtClean="0"/>
              <a:t>. (2009) An Introduction to Multi-agent Systems, 2</a:t>
            </a:r>
            <a:r>
              <a:rPr lang="en-US" sz="900" baseline="30000" dirty="0" smtClean="0"/>
              <a:t>nd</a:t>
            </a:r>
            <a:r>
              <a:rPr lang="en-US" sz="900" dirty="0" smtClean="0"/>
              <a:t> Edition, Wiley, 484p.</a:t>
            </a:r>
            <a:endParaRPr lang="en-US" sz="900" dirty="0"/>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13089785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Objections to Agent Systems </a:t>
            </a:r>
            <a:r>
              <a:rPr lang="en-GB" sz="3200" dirty="0" smtClean="0"/>
              <a:t>(Wooldridge, 2009)</a:t>
            </a:r>
            <a:endParaRPr lang="tr-TR" sz="4000" dirty="0"/>
          </a:p>
        </p:txBody>
      </p:sp>
      <p:sp>
        <p:nvSpPr>
          <p:cNvPr id="3" name="Content Placeholder 2"/>
          <p:cNvSpPr>
            <a:spLocks noGrp="1"/>
          </p:cNvSpPr>
          <p:nvPr>
            <p:ph idx="1"/>
          </p:nvPr>
        </p:nvSpPr>
        <p:spPr>
          <a:xfrm>
            <a:off x="457200" y="1524000"/>
            <a:ext cx="7620000" cy="4267200"/>
          </a:xfrm>
        </p:spPr>
        <p:txBody>
          <a:bodyPr>
            <a:noAutofit/>
          </a:bodyPr>
          <a:lstStyle/>
          <a:p>
            <a:pPr>
              <a:spcBef>
                <a:spcPts val="0"/>
              </a:spcBef>
              <a:spcAft>
                <a:spcPts val="1500"/>
              </a:spcAft>
            </a:pPr>
            <a:r>
              <a:rPr lang="en-US" b="1" dirty="0" smtClean="0"/>
              <a:t>Is it not all </a:t>
            </a:r>
            <a:r>
              <a:rPr lang="en-US" b="1" dirty="0"/>
              <a:t>just social science?</a:t>
            </a:r>
          </a:p>
          <a:p>
            <a:pPr lvl="1">
              <a:spcBef>
                <a:spcPts val="0"/>
              </a:spcBef>
              <a:spcAft>
                <a:spcPts val="1500"/>
              </a:spcAft>
            </a:pPr>
            <a:r>
              <a:rPr lang="en-US" dirty="0"/>
              <a:t>Some social scientists use (computational) agent systems </a:t>
            </a:r>
            <a:r>
              <a:rPr lang="en-US" dirty="0" smtClean="0"/>
              <a:t>as </a:t>
            </a:r>
            <a:r>
              <a:rPr lang="en-US" dirty="0"/>
              <a:t>an experimental tool with which to </a:t>
            </a:r>
            <a:r>
              <a:rPr lang="en-US" dirty="0" smtClean="0"/>
              <a:t>model and understand human </a:t>
            </a:r>
            <a:r>
              <a:rPr lang="en-US" dirty="0"/>
              <a:t>societies</a:t>
            </a:r>
            <a:r>
              <a:rPr lang="en-US" dirty="0" smtClean="0"/>
              <a:t>.</a:t>
            </a:r>
          </a:p>
          <a:p>
            <a:pPr lvl="1">
              <a:spcBef>
                <a:spcPts val="0"/>
              </a:spcBef>
              <a:spcAft>
                <a:spcPts val="1500"/>
              </a:spcAft>
            </a:pPr>
            <a:endParaRPr lang="en-US" sz="1200" dirty="0" smtClean="0"/>
          </a:p>
          <a:p>
            <a:pPr lvl="1">
              <a:spcBef>
                <a:spcPts val="0"/>
              </a:spcBef>
              <a:spcAft>
                <a:spcPts val="1500"/>
              </a:spcAft>
            </a:pPr>
            <a:r>
              <a:rPr lang="en-US" dirty="0" smtClean="0"/>
              <a:t>Although, it </a:t>
            </a:r>
            <a:r>
              <a:rPr lang="en-US" dirty="0"/>
              <a:t>is perfectly legitimate to design </a:t>
            </a:r>
            <a:r>
              <a:rPr lang="en-US" dirty="0" smtClean="0"/>
              <a:t>agents </a:t>
            </a:r>
            <a:r>
              <a:rPr lang="en-US" dirty="0"/>
              <a:t>by </a:t>
            </a:r>
            <a:r>
              <a:rPr lang="en-US" dirty="0" smtClean="0"/>
              <a:t>the use </a:t>
            </a:r>
            <a:r>
              <a:rPr lang="en-US" dirty="0"/>
              <a:t>of analogies and metaphors from human societies, it does not follow </a:t>
            </a:r>
            <a:r>
              <a:rPr lang="en-US" dirty="0" smtClean="0"/>
              <a:t>that this </a:t>
            </a:r>
            <a:r>
              <a:rPr lang="en-US" dirty="0"/>
              <a:t>is going to be the best way to design </a:t>
            </a:r>
            <a:r>
              <a:rPr lang="en-US" dirty="0" smtClean="0"/>
              <a:t>agents: </a:t>
            </a:r>
            <a:r>
              <a:rPr lang="en-US" dirty="0"/>
              <a:t>there are </a:t>
            </a:r>
            <a:r>
              <a:rPr lang="en-US" dirty="0" smtClean="0"/>
              <a:t>other tools </a:t>
            </a:r>
            <a:r>
              <a:rPr lang="en-US" dirty="0"/>
              <a:t>that we can use equally </a:t>
            </a:r>
            <a:r>
              <a:rPr lang="en-US" dirty="0" smtClean="0"/>
              <a:t>well.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6" name="Content Placeholder 2"/>
          <p:cNvSpPr txBox="1">
            <a:spLocks/>
          </p:cNvSpPr>
          <p:nvPr/>
        </p:nvSpPr>
        <p:spPr>
          <a:xfrm>
            <a:off x="457200" y="6019800"/>
            <a:ext cx="7543800" cy="685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err="1" smtClean="0"/>
              <a:t>Wooldrige</a:t>
            </a:r>
            <a:r>
              <a:rPr lang="en-US" sz="900" dirty="0"/>
              <a:t>, M</a:t>
            </a:r>
            <a:r>
              <a:rPr lang="en-US" sz="900" dirty="0" smtClean="0"/>
              <a:t>. (2009) An Introduction to Multi-agent Systems, 2</a:t>
            </a:r>
            <a:r>
              <a:rPr lang="en-US" sz="900" baseline="30000" dirty="0" smtClean="0"/>
              <a:t>nd</a:t>
            </a:r>
            <a:r>
              <a:rPr lang="en-US" sz="900" dirty="0" smtClean="0"/>
              <a:t> Edition, Wiley, 484p.</a:t>
            </a:r>
            <a:endParaRPr lang="en-US" sz="900" dirty="0"/>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243087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Agent Architectures</a:t>
            </a:r>
            <a:endParaRPr lang="tr-TR" sz="4000" dirty="0"/>
          </a:p>
        </p:txBody>
      </p:sp>
      <p:sp>
        <p:nvSpPr>
          <p:cNvPr id="3" name="Content Placeholder 2"/>
          <p:cNvSpPr>
            <a:spLocks noGrp="1"/>
          </p:cNvSpPr>
          <p:nvPr>
            <p:ph idx="1"/>
          </p:nvPr>
        </p:nvSpPr>
        <p:spPr>
          <a:xfrm>
            <a:off x="457200" y="1524000"/>
            <a:ext cx="7620000" cy="4267200"/>
          </a:xfrm>
        </p:spPr>
        <p:txBody>
          <a:bodyPr>
            <a:noAutofit/>
          </a:bodyPr>
          <a:lstStyle/>
          <a:p>
            <a:pPr>
              <a:spcBef>
                <a:spcPts val="0"/>
              </a:spcBef>
              <a:spcAft>
                <a:spcPts val="1500"/>
              </a:spcAft>
            </a:pPr>
            <a:r>
              <a:rPr lang="en-US" dirty="0" smtClean="0"/>
              <a:t>Based on the agent internals and the execution process, agent architectures determine:</a:t>
            </a:r>
          </a:p>
          <a:p>
            <a:pPr lvl="1">
              <a:spcBef>
                <a:spcPts val="0"/>
              </a:spcBef>
              <a:spcAft>
                <a:spcPts val="1500"/>
              </a:spcAft>
            </a:pPr>
            <a:r>
              <a:rPr lang="en-US" dirty="0" smtClean="0"/>
              <a:t>Type and execution of </a:t>
            </a:r>
            <a:r>
              <a:rPr lang="en-US" b="1" i="1" dirty="0" smtClean="0"/>
              <a:t>decision process</a:t>
            </a:r>
          </a:p>
          <a:p>
            <a:pPr lvl="1">
              <a:spcBef>
                <a:spcPts val="600"/>
              </a:spcBef>
              <a:spcAft>
                <a:spcPts val="1500"/>
              </a:spcAft>
            </a:pPr>
            <a:r>
              <a:rPr lang="en-US" b="1" i="1" dirty="0" smtClean="0"/>
              <a:t>Knowledge representation</a:t>
            </a:r>
            <a:r>
              <a:rPr lang="en-US" dirty="0" smtClean="0"/>
              <a:t> according to the involved environment</a:t>
            </a:r>
          </a:p>
          <a:p>
            <a:pPr lvl="1">
              <a:spcBef>
                <a:spcPts val="600"/>
              </a:spcBef>
              <a:spcAft>
                <a:spcPts val="1500"/>
              </a:spcAft>
            </a:pPr>
            <a:r>
              <a:rPr lang="en-US" dirty="0" smtClean="0"/>
              <a:t>Used </a:t>
            </a:r>
            <a:r>
              <a:rPr lang="en-US" b="1" i="1" dirty="0" smtClean="0"/>
              <a:t>data structures</a:t>
            </a:r>
          </a:p>
          <a:p>
            <a:pPr lvl="1">
              <a:spcBef>
                <a:spcPts val="600"/>
              </a:spcBef>
              <a:spcAft>
                <a:spcPts val="1500"/>
              </a:spcAft>
            </a:pPr>
            <a:r>
              <a:rPr lang="en-US" b="1" i="1" dirty="0" smtClean="0"/>
              <a:t>Procedures</a:t>
            </a:r>
            <a:r>
              <a:rPr lang="en-US" dirty="0" smtClean="0"/>
              <a:t> for the data structures</a:t>
            </a:r>
          </a:p>
          <a:p>
            <a:pPr lvl="1">
              <a:spcBef>
                <a:spcPts val="600"/>
              </a:spcBef>
              <a:spcAft>
                <a:spcPts val="1500"/>
              </a:spcAft>
            </a:pPr>
            <a:r>
              <a:rPr lang="en-US" dirty="0" smtClean="0"/>
              <a:t>Entities arranging the </a:t>
            </a:r>
            <a:r>
              <a:rPr lang="en-US" b="1" i="1" dirty="0"/>
              <a:t>c</a:t>
            </a:r>
            <a:r>
              <a:rPr lang="en-US" b="1" i="1" dirty="0" smtClean="0"/>
              <a:t>ontrol flow between data structures</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584197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an </a:t>
            </a:r>
            <a:r>
              <a:rPr lang="tr-TR" dirty="0" smtClean="0"/>
              <a:t>A</a:t>
            </a:r>
            <a:r>
              <a:rPr lang="en-GB" dirty="0" smtClean="0"/>
              <a:t>gent?</a:t>
            </a:r>
            <a:endParaRPr lang="tr-TR" dirty="0"/>
          </a:p>
        </p:txBody>
      </p:sp>
      <p:sp>
        <p:nvSpPr>
          <p:cNvPr id="3" name="Content Placeholder 2"/>
          <p:cNvSpPr>
            <a:spLocks noGrp="1"/>
          </p:cNvSpPr>
          <p:nvPr>
            <p:ph idx="1"/>
          </p:nvPr>
        </p:nvSpPr>
        <p:spPr>
          <a:xfrm>
            <a:off x="457200" y="1417638"/>
            <a:ext cx="7620000" cy="4449762"/>
          </a:xfrm>
        </p:spPr>
        <p:txBody>
          <a:bodyPr>
            <a:normAutofit/>
          </a:bodyPr>
          <a:lstStyle/>
          <a:p>
            <a:pPr>
              <a:spcBef>
                <a:spcPts val="0"/>
              </a:spcBef>
              <a:spcAft>
                <a:spcPts val="1500"/>
              </a:spcAft>
            </a:pPr>
            <a:r>
              <a:rPr lang="en-GB" sz="2000" dirty="0" smtClean="0"/>
              <a:t>There is not a consensus yet.</a:t>
            </a:r>
          </a:p>
          <a:p>
            <a:pPr>
              <a:spcBef>
                <a:spcPts val="0"/>
              </a:spcBef>
              <a:spcAft>
                <a:spcPts val="1500"/>
              </a:spcAft>
            </a:pPr>
            <a:r>
              <a:rPr lang="en-US" sz="2000" dirty="0" smtClean="0"/>
              <a:t>“</a:t>
            </a:r>
            <a:r>
              <a:rPr lang="en-US" sz="2000" i="1" dirty="0" smtClean="0"/>
              <a:t>An </a:t>
            </a:r>
            <a:r>
              <a:rPr lang="en-US" sz="2000" i="1" dirty="0"/>
              <a:t>agent is anything that can be viewed as perceiving its environment through sensors and acting upon that environment through </a:t>
            </a:r>
            <a:r>
              <a:rPr lang="en-US" sz="2000" i="1" dirty="0" smtClean="0"/>
              <a:t>actuators.</a:t>
            </a:r>
            <a:r>
              <a:rPr lang="en-US" sz="2000" dirty="0" smtClean="0"/>
              <a:t>” (Russell and </a:t>
            </a:r>
            <a:r>
              <a:rPr lang="en-US" sz="2000" dirty="0" err="1" smtClean="0"/>
              <a:t>Norvig</a:t>
            </a:r>
            <a:r>
              <a:rPr lang="en-US" sz="2000" dirty="0" smtClean="0"/>
              <a:t>, 2010)</a:t>
            </a:r>
          </a:p>
          <a:p>
            <a:pPr>
              <a:spcBef>
                <a:spcPts val="0"/>
              </a:spcBef>
              <a:spcAft>
                <a:spcPts val="1500"/>
              </a:spcAft>
            </a:pPr>
            <a:r>
              <a:rPr lang="en-US" sz="2000" dirty="0" smtClean="0"/>
              <a:t>“</a:t>
            </a:r>
            <a:r>
              <a:rPr lang="en-US" sz="2000" i="1" dirty="0" smtClean="0"/>
              <a:t>We </a:t>
            </a:r>
            <a:r>
              <a:rPr lang="en-US" sz="2000" i="1" dirty="0"/>
              <a:t>define an agent as referring to a component of software and/or hardware which is capable of acting exactingly in order to accomplish tasks on behalf of its </a:t>
            </a:r>
            <a:r>
              <a:rPr lang="en-US" sz="2000" i="1" dirty="0" smtClean="0"/>
              <a:t>user.</a:t>
            </a:r>
            <a:r>
              <a:rPr lang="en-US" sz="2000" dirty="0" smtClean="0"/>
              <a:t>” (</a:t>
            </a:r>
            <a:r>
              <a:rPr lang="en-US" sz="2000" dirty="0" err="1" smtClean="0"/>
              <a:t>Nwana</a:t>
            </a:r>
            <a:r>
              <a:rPr lang="en-US" sz="2000" dirty="0" smtClean="0"/>
              <a:t>, 1996)</a:t>
            </a:r>
          </a:p>
          <a:p>
            <a:pPr>
              <a:spcBef>
                <a:spcPts val="0"/>
              </a:spcBef>
              <a:spcAft>
                <a:spcPts val="1500"/>
              </a:spcAft>
            </a:pPr>
            <a:r>
              <a:rPr lang="en-GB" sz="2000" dirty="0" smtClean="0"/>
              <a:t>“</a:t>
            </a:r>
            <a:r>
              <a:rPr lang="en-GB" sz="2000" i="1" dirty="0" smtClean="0"/>
              <a:t>Software components that communicate with their peers by exchanging messages in an expressive agent communication language. While agents can be as simple as subroutines, typically they are larger entities with some sort of persistent control</a:t>
            </a:r>
            <a:r>
              <a:rPr lang="en-GB" sz="2000" dirty="0"/>
              <a:t>” (</a:t>
            </a:r>
            <a:r>
              <a:rPr lang="en-GB" sz="2000" dirty="0" err="1"/>
              <a:t>Genesereth</a:t>
            </a:r>
            <a:r>
              <a:rPr lang="en-GB" sz="2000" dirty="0"/>
              <a:t> </a:t>
            </a:r>
            <a:r>
              <a:rPr lang="en-GB" sz="2000" dirty="0" smtClean="0"/>
              <a:t>and </a:t>
            </a:r>
            <a:r>
              <a:rPr lang="en-GB" sz="2000" dirty="0" err="1" smtClean="0"/>
              <a:t>Ketchpel</a:t>
            </a:r>
            <a:r>
              <a:rPr lang="en-GB" sz="2000" dirty="0" smtClean="0"/>
              <a:t>, 1994)</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6" name="Content Placeholder 2"/>
          <p:cNvSpPr txBox="1">
            <a:spLocks/>
          </p:cNvSpPr>
          <p:nvPr/>
        </p:nvSpPr>
        <p:spPr>
          <a:xfrm>
            <a:off x="457200" y="5872162"/>
            <a:ext cx="7543800" cy="60483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err="1" smtClean="0"/>
              <a:t>Genesereth</a:t>
            </a:r>
            <a:r>
              <a:rPr lang="en-US" sz="900" dirty="0" smtClean="0"/>
              <a:t> </a:t>
            </a:r>
            <a:r>
              <a:rPr lang="en-US" sz="900" dirty="0"/>
              <a:t>M. R., </a:t>
            </a:r>
            <a:r>
              <a:rPr lang="en-US" sz="900" dirty="0" err="1"/>
              <a:t>Ketchpel</a:t>
            </a:r>
            <a:r>
              <a:rPr lang="en-US" sz="900" dirty="0"/>
              <a:t> S. </a:t>
            </a:r>
            <a:r>
              <a:rPr lang="en-US" sz="900" dirty="0" smtClean="0"/>
              <a:t>P. (1994) “Software Agents”, </a:t>
            </a:r>
            <a:r>
              <a:rPr lang="en-US" sz="900" dirty="0"/>
              <a:t>Communications </a:t>
            </a:r>
            <a:r>
              <a:rPr lang="en-US" sz="900" dirty="0" smtClean="0"/>
              <a:t>of the ACM 37: 48-53</a:t>
            </a:r>
          </a:p>
          <a:p>
            <a:pPr marL="114300" indent="0">
              <a:buNone/>
            </a:pPr>
            <a:r>
              <a:rPr lang="en-US" sz="900" dirty="0" err="1"/>
              <a:t>Nwana</a:t>
            </a:r>
            <a:r>
              <a:rPr lang="en-US" sz="900" dirty="0"/>
              <a:t> H. </a:t>
            </a:r>
            <a:r>
              <a:rPr lang="en-US" sz="900" dirty="0" smtClean="0"/>
              <a:t>S. (1996) “Software </a:t>
            </a:r>
            <a:r>
              <a:rPr lang="en-US" sz="900" dirty="0"/>
              <a:t>Agents: An </a:t>
            </a:r>
            <a:r>
              <a:rPr lang="en-US" sz="900" dirty="0" smtClean="0"/>
              <a:t>Overview”, The Knowledge </a:t>
            </a:r>
            <a:r>
              <a:rPr lang="en-US" sz="900" dirty="0"/>
              <a:t>Engineering Review, </a:t>
            </a:r>
            <a:r>
              <a:rPr lang="en-US" sz="900" dirty="0" smtClean="0"/>
              <a:t>11(3): 1-40</a:t>
            </a:r>
            <a:endParaRPr lang="en-US" sz="900" dirty="0"/>
          </a:p>
          <a:p>
            <a:pPr marL="114300" indent="0">
              <a:buNone/>
            </a:pPr>
            <a:r>
              <a:rPr lang="en-US" sz="900" dirty="0"/>
              <a:t>Russell S. J., </a:t>
            </a:r>
            <a:r>
              <a:rPr lang="en-US" sz="900" dirty="0" err="1"/>
              <a:t>Norvig</a:t>
            </a:r>
            <a:r>
              <a:rPr lang="en-US" sz="900" dirty="0"/>
              <a:t> </a:t>
            </a:r>
            <a:r>
              <a:rPr lang="en-US" sz="900" dirty="0" smtClean="0"/>
              <a:t>P. (2010) Artificial </a:t>
            </a:r>
            <a:r>
              <a:rPr lang="en-US" sz="900" dirty="0"/>
              <a:t>Intelligence: A Modern </a:t>
            </a:r>
            <a:r>
              <a:rPr lang="en-US" sz="900" dirty="0" smtClean="0"/>
              <a:t>Approach, 3</a:t>
            </a:r>
            <a:r>
              <a:rPr lang="en-US" sz="900" baseline="30000" dirty="0" smtClean="0"/>
              <a:t>rd</a:t>
            </a:r>
            <a:r>
              <a:rPr lang="en-US" sz="900" dirty="0" smtClean="0"/>
              <a:t> Edition</a:t>
            </a:r>
            <a:r>
              <a:rPr lang="en-US" sz="900" dirty="0"/>
              <a:t>, Pearson Education, </a:t>
            </a:r>
            <a:r>
              <a:rPr lang="en-US" sz="900" dirty="0" smtClean="0"/>
              <a:t>USA</a:t>
            </a:r>
            <a:endParaRPr lang="en-US" sz="900" dirty="0"/>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2733483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Agent Architectures</a:t>
            </a:r>
            <a:endParaRPr lang="tr-TR" sz="4000" dirty="0"/>
          </a:p>
        </p:txBody>
      </p:sp>
      <p:sp>
        <p:nvSpPr>
          <p:cNvPr id="3" name="Content Placeholder 2"/>
          <p:cNvSpPr>
            <a:spLocks noGrp="1"/>
          </p:cNvSpPr>
          <p:nvPr>
            <p:ph idx="1"/>
          </p:nvPr>
        </p:nvSpPr>
        <p:spPr>
          <a:xfrm>
            <a:off x="457200" y="1295400"/>
            <a:ext cx="7620000" cy="749022"/>
          </a:xfrm>
        </p:spPr>
        <p:txBody>
          <a:bodyPr>
            <a:noAutofit/>
          </a:bodyPr>
          <a:lstStyle/>
          <a:p>
            <a:pPr>
              <a:spcBef>
                <a:spcPts val="0"/>
              </a:spcBef>
              <a:spcAft>
                <a:spcPts val="1500"/>
              </a:spcAft>
            </a:pPr>
            <a:r>
              <a:rPr lang="en-US" dirty="0" smtClean="0"/>
              <a:t>Interaction between agent and environment (Vidal et al., 2001):</a:t>
            </a:r>
          </a:p>
          <a:p>
            <a:pPr marL="411480" lvl="1" indent="0">
              <a:spcBef>
                <a:spcPts val="0"/>
              </a:spcBef>
              <a:spcAft>
                <a:spcPts val="1500"/>
              </a:spcAft>
              <a:buNone/>
            </a:pP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6" name="Content Placeholder 2"/>
          <p:cNvSpPr txBox="1">
            <a:spLocks/>
          </p:cNvSpPr>
          <p:nvPr/>
        </p:nvSpPr>
        <p:spPr>
          <a:xfrm>
            <a:off x="457200" y="6019800"/>
            <a:ext cx="7543800" cy="685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a:t>Vidal, M., Buhler, P. A</a:t>
            </a:r>
            <a:r>
              <a:rPr lang="en-US" sz="900" dirty="0" smtClean="0"/>
              <a:t>., </a:t>
            </a:r>
            <a:r>
              <a:rPr lang="en-US" sz="900" dirty="0" err="1"/>
              <a:t>Huhns</a:t>
            </a:r>
            <a:r>
              <a:rPr lang="en-US" sz="900" dirty="0"/>
              <a:t>, M. N. (2001</a:t>
            </a:r>
            <a:r>
              <a:rPr lang="en-US" sz="900" dirty="0" smtClean="0"/>
              <a:t>)  </a:t>
            </a:r>
            <a:r>
              <a:rPr lang="en-US" sz="900" dirty="0"/>
              <a:t>“Inside an Agent”, IEEE Internet </a:t>
            </a:r>
            <a:r>
              <a:rPr lang="en-US" sz="900" dirty="0" smtClean="0"/>
              <a:t>Computing 5(1): 82-86</a:t>
            </a:r>
            <a:endParaRPr lang="en-US" sz="900" dirty="0"/>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133600"/>
            <a:ext cx="6802731" cy="3644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7373549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Agent Architectures</a:t>
            </a:r>
            <a:endParaRPr lang="tr-TR" sz="4000" dirty="0"/>
          </a:p>
        </p:txBody>
      </p:sp>
      <p:sp>
        <p:nvSpPr>
          <p:cNvPr id="3" name="Content Placeholder 2"/>
          <p:cNvSpPr>
            <a:spLocks noGrp="1"/>
          </p:cNvSpPr>
          <p:nvPr>
            <p:ph idx="1"/>
          </p:nvPr>
        </p:nvSpPr>
        <p:spPr>
          <a:xfrm>
            <a:off x="457200" y="1295400"/>
            <a:ext cx="7620000" cy="749022"/>
          </a:xfrm>
        </p:spPr>
        <p:txBody>
          <a:bodyPr>
            <a:noAutofit/>
          </a:bodyPr>
          <a:lstStyle/>
          <a:p>
            <a:pPr>
              <a:spcBef>
                <a:spcPts val="0"/>
              </a:spcBef>
              <a:spcAft>
                <a:spcPts val="1500"/>
              </a:spcAft>
            </a:pPr>
            <a:r>
              <a:rPr lang="en-US" dirty="0" smtClean="0"/>
              <a:t>Classification of the inputs (Vidal et al., 2001):</a:t>
            </a:r>
          </a:p>
          <a:p>
            <a:pPr marL="411480" lvl="1" indent="0">
              <a:spcBef>
                <a:spcPts val="0"/>
              </a:spcBef>
              <a:spcAft>
                <a:spcPts val="1500"/>
              </a:spcAft>
              <a:buNone/>
            </a:pP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6" name="Content Placeholder 2"/>
          <p:cNvSpPr txBox="1">
            <a:spLocks/>
          </p:cNvSpPr>
          <p:nvPr/>
        </p:nvSpPr>
        <p:spPr>
          <a:xfrm>
            <a:off x="457200" y="6019800"/>
            <a:ext cx="7543800" cy="685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a:t>Vidal, M., Buhler, P. A</a:t>
            </a:r>
            <a:r>
              <a:rPr lang="en-US" sz="900" dirty="0" smtClean="0"/>
              <a:t>., </a:t>
            </a:r>
            <a:r>
              <a:rPr lang="en-US" sz="900" dirty="0" err="1"/>
              <a:t>Huhns</a:t>
            </a:r>
            <a:r>
              <a:rPr lang="en-US" sz="900" dirty="0"/>
              <a:t>, M. N. (2001</a:t>
            </a:r>
            <a:r>
              <a:rPr lang="en-US" sz="900" dirty="0" smtClean="0"/>
              <a:t>)  </a:t>
            </a:r>
            <a:r>
              <a:rPr lang="en-US" sz="900" dirty="0"/>
              <a:t>“Inside an Agent”, IEEE Internet </a:t>
            </a:r>
            <a:r>
              <a:rPr lang="en-US" sz="900" dirty="0" smtClean="0"/>
              <a:t>Computing 5(1): 82-86</a:t>
            </a:r>
            <a:endParaRPr lang="en-US" sz="900" dirty="0"/>
          </a:p>
        </p:txBody>
      </p:sp>
      <p:pic>
        <p:nvPicPr>
          <p:cNvPr id="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115" y="1843746"/>
            <a:ext cx="7192169" cy="3822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2801293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Agent Architectures</a:t>
            </a:r>
            <a:endParaRPr lang="tr-TR" sz="4000" dirty="0"/>
          </a:p>
        </p:txBody>
      </p:sp>
      <p:sp>
        <p:nvSpPr>
          <p:cNvPr id="3" name="Content Placeholder 2"/>
          <p:cNvSpPr>
            <a:spLocks noGrp="1"/>
          </p:cNvSpPr>
          <p:nvPr>
            <p:ph idx="1"/>
          </p:nvPr>
        </p:nvSpPr>
        <p:spPr>
          <a:xfrm>
            <a:off x="457200" y="1524000"/>
            <a:ext cx="7620000" cy="4267200"/>
          </a:xfrm>
        </p:spPr>
        <p:txBody>
          <a:bodyPr>
            <a:noAutofit/>
          </a:bodyPr>
          <a:lstStyle/>
          <a:p>
            <a:pPr>
              <a:spcBef>
                <a:spcPts val="0"/>
              </a:spcBef>
              <a:spcAft>
                <a:spcPts val="1500"/>
              </a:spcAft>
            </a:pPr>
            <a:r>
              <a:rPr lang="en-US" sz="2800" dirty="0" smtClean="0"/>
              <a:t>Examples of agent architectures:</a:t>
            </a:r>
          </a:p>
          <a:p>
            <a:pPr lvl="1">
              <a:spcBef>
                <a:spcPts val="0"/>
              </a:spcBef>
              <a:spcAft>
                <a:spcPts val="1500"/>
              </a:spcAft>
            </a:pPr>
            <a:endParaRPr lang="en-US" sz="2400" dirty="0" smtClean="0"/>
          </a:p>
          <a:p>
            <a:pPr lvl="1">
              <a:spcBef>
                <a:spcPts val="0"/>
              </a:spcBef>
              <a:spcAft>
                <a:spcPts val="1500"/>
              </a:spcAft>
            </a:pPr>
            <a:r>
              <a:rPr lang="en-US" sz="2400" dirty="0" smtClean="0"/>
              <a:t>Reactive </a:t>
            </a:r>
            <a:r>
              <a:rPr lang="en-US" sz="2400" dirty="0"/>
              <a:t>Architectures</a:t>
            </a:r>
          </a:p>
          <a:p>
            <a:pPr lvl="1">
              <a:spcBef>
                <a:spcPts val="0"/>
              </a:spcBef>
              <a:spcAft>
                <a:spcPts val="1500"/>
              </a:spcAft>
            </a:pPr>
            <a:endParaRPr lang="en-US" sz="2400" dirty="0" smtClean="0"/>
          </a:p>
          <a:p>
            <a:pPr lvl="1">
              <a:spcBef>
                <a:spcPts val="0"/>
              </a:spcBef>
              <a:spcAft>
                <a:spcPts val="1500"/>
              </a:spcAft>
            </a:pPr>
            <a:r>
              <a:rPr lang="en-US" sz="2400" dirty="0" smtClean="0"/>
              <a:t>Belief-Desire-Intention </a:t>
            </a:r>
            <a:r>
              <a:rPr lang="en-US" sz="2400" dirty="0"/>
              <a:t>(BDI) </a:t>
            </a:r>
            <a:r>
              <a:rPr lang="en-US" sz="2400" dirty="0" smtClean="0"/>
              <a:t>Architectures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478888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Reactive </a:t>
            </a:r>
            <a:r>
              <a:rPr lang="en-GB" sz="4000" dirty="0" smtClean="0"/>
              <a:t>Architectures</a:t>
            </a:r>
            <a:endParaRPr lang="tr-TR" sz="4000" dirty="0"/>
          </a:p>
        </p:txBody>
      </p:sp>
      <p:sp>
        <p:nvSpPr>
          <p:cNvPr id="3" name="Content Placeholder 2"/>
          <p:cNvSpPr>
            <a:spLocks noGrp="1"/>
          </p:cNvSpPr>
          <p:nvPr>
            <p:ph idx="1"/>
          </p:nvPr>
        </p:nvSpPr>
        <p:spPr>
          <a:xfrm>
            <a:off x="457200" y="1524000"/>
            <a:ext cx="7620000" cy="4648200"/>
          </a:xfrm>
        </p:spPr>
        <p:txBody>
          <a:bodyPr>
            <a:noAutofit/>
          </a:bodyPr>
          <a:lstStyle/>
          <a:p>
            <a:pPr>
              <a:spcBef>
                <a:spcPts val="0"/>
              </a:spcBef>
              <a:spcAft>
                <a:spcPts val="1500"/>
              </a:spcAft>
            </a:pPr>
            <a:r>
              <a:rPr lang="en-US" dirty="0"/>
              <a:t>Behavioral artificial intelligence </a:t>
            </a:r>
            <a:r>
              <a:rPr lang="en-US" dirty="0" smtClean="0"/>
              <a:t>approach:</a:t>
            </a:r>
          </a:p>
          <a:p>
            <a:pPr lvl="1">
              <a:spcBef>
                <a:spcPts val="0"/>
              </a:spcBef>
              <a:spcAft>
                <a:spcPts val="1500"/>
              </a:spcAft>
            </a:pPr>
            <a:r>
              <a:rPr lang="en-US" dirty="0"/>
              <a:t>based on the assumption that the effect of agent behavior arises from </a:t>
            </a:r>
            <a:r>
              <a:rPr lang="en-US" b="1" i="1" dirty="0"/>
              <a:t>all of the simple behaviors</a:t>
            </a:r>
            <a:r>
              <a:rPr lang="en-US" dirty="0"/>
              <a:t> that interact with the </a:t>
            </a:r>
            <a:r>
              <a:rPr lang="en-US" dirty="0" smtClean="0"/>
              <a:t>environment.</a:t>
            </a:r>
          </a:p>
          <a:p>
            <a:pPr lvl="1">
              <a:spcBef>
                <a:spcPts val="0"/>
              </a:spcBef>
              <a:spcAft>
                <a:spcPts val="1500"/>
              </a:spcAft>
            </a:pPr>
            <a:r>
              <a:rPr lang="en-US" dirty="0" smtClean="0"/>
              <a:t>Reactive architectures cover </a:t>
            </a:r>
            <a:r>
              <a:rPr lang="en-US" dirty="0"/>
              <a:t>an approach </a:t>
            </a:r>
            <a:r>
              <a:rPr lang="en-US" b="1" i="1" dirty="0"/>
              <a:t>to </a:t>
            </a:r>
            <a:r>
              <a:rPr lang="en-US" b="1" i="1" dirty="0" smtClean="0"/>
              <a:t>behave based on the perceptions </a:t>
            </a:r>
            <a:r>
              <a:rPr lang="en-US" b="1" i="1" dirty="0"/>
              <a:t>from the </a:t>
            </a:r>
            <a:r>
              <a:rPr lang="en-US" b="1" i="1" dirty="0" smtClean="0"/>
              <a:t>environment</a:t>
            </a:r>
          </a:p>
          <a:p>
            <a:pPr>
              <a:spcBef>
                <a:spcPts val="0"/>
              </a:spcBef>
              <a:spcAft>
                <a:spcPts val="1500"/>
              </a:spcAft>
            </a:pPr>
            <a:endParaRPr lang="en-GB" altLang="en-US" sz="1200" dirty="0" smtClean="0"/>
          </a:p>
          <a:p>
            <a:pPr>
              <a:spcBef>
                <a:spcPts val="0"/>
              </a:spcBef>
              <a:spcAft>
                <a:spcPts val="1500"/>
              </a:spcAft>
            </a:pPr>
            <a:r>
              <a:rPr lang="en-GB" altLang="en-US" dirty="0" smtClean="0"/>
              <a:t>An agent selects one of the candidate </a:t>
            </a:r>
            <a:r>
              <a:rPr lang="en-GB" altLang="en-US" dirty="0" err="1" smtClean="0"/>
              <a:t>behaviors</a:t>
            </a:r>
            <a:r>
              <a:rPr lang="en-GB" altLang="en-US" dirty="0" smtClean="0"/>
              <a:t> and initiates the required actions for this behaviour</a:t>
            </a:r>
            <a:endParaRPr lang="en-GB" altLang="en-US" sz="2000" dirty="0" smtClean="0"/>
          </a:p>
          <a:p>
            <a:pPr lvl="1">
              <a:spcBef>
                <a:spcPts val="0"/>
              </a:spcBef>
              <a:spcAft>
                <a:spcPts val="1500"/>
              </a:spcAft>
            </a:pPr>
            <a:r>
              <a:rPr lang="en-GB" dirty="0" smtClean="0"/>
              <a:t>A selection and decision procedure is needed to be executed for this process. </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947457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Reactive </a:t>
            </a:r>
            <a:r>
              <a:rPr lang="en-GB" sz="4000" dirty="0" smtClean="0"/>
              <a:t>Architectures</a:t>
            </a:r>
            <a:endParaRPr lang="tr-TR" sz="4000" dirty="0"/>
          </a:p>
        </p:txBody>
      </p:sp>
      <p:sp>
        <p:nvSpPr>
          <p:cNvPr id="3" name="Content Placeholder 2"/>
          <p:cNvSpPr>
            <a:spLocks noGrp="1"/>
          </p:cNvSpPr>
          <p:nvPr>
            <p:ph idx="1"/>
          </p:nvPr>
        </p:nvSpPr>
        <p:spPr>
          <a:xfrm>
            <a:off x="457200" y="1524000"/>
            <a:ext cx="7620000" cy="4267200"/>
          </a:xfrm>
        </p:spPr>
        <p:txBody>
          <a:bodyPr>
            <a:noAutofit/>
          </a:bodyPr>
          <a:lstStyle/>
          <a:p>
            <a:pPr>
              <a:spcBef>
                <a:spcPts val="0"/>
              </a:spcBef>
              <a:spcAft>
                <a:spcPts val="1500"/>
              </a:spcAft>
            </a:pPr>
            <a:r>
              <a:rPr lang="en-US" dirty="0"/>
              <a:t>A reactive agent is the simplest kind </a:t>
            </a:r>
            <a:r>
              <a:rPr lang="en-US" dirty="0" smtClean="0"/>
              <a:t>to build</a:t>
            </a:r>
            <a:r>
              <a:rPr lang="en-US" dirty="0"/>
              <a:t>, </a:t>
            </a:r>
            <a:r>
              <a:rPr lang="en-US" dirty="0" smtClean="0"/>
              <a:t>since</a:t>
            </a:r>
          </a:p>
          <a:p>
            <a:pPr lvl="1">
              <a:spcBef>
                <a:spcPts val="0"/>
              </a:spcBef>
              <a:spcAft>
                <a:spcPts val="1500"/>
              </a:spcAft>
            </a:pPr>
            <a:r>
              <a:rPr lang="en-US" dirty="0" smtClean="0"/>
              <a:t>it </a:t>
            </a:r>
            <a:r>
              <a:rPr lang="en-US" dirty="0"/>
              <a:t>doesn’t maintain </a:t>
            </a:r>
            <a:r>
              <a:rPr lang="en-US" dirty="0" smtClean="0"/>
              <a:t>information about </a:t>
            </a:r>
            <a:r>
              <a:rPr lang="en-US" dirty="0"/>
              <a:t>the state of its </a:t>
            </a:r>
            <a:r>
              <a:rPr lang="en-US" dirty="0" smtClean="0"/>
              <a:t>environment</a:t>
            </a:r>
          </a:p>
          <a:p>
            <a:pPr lvl="1">
              <a:spcBef>
                <a:spcPts val="0"/>
              </a:spcBef>
              <a:spcAft>
                <a:spcPts val="1500"/>
              </a:spcAft>
            </a:pPr>
            <a:r>
              <a:rPr lang="en-US" dirty="0" smtClean="0"/>
              <a:t>but </a:t>
            </a:r>
            <a:r>
              <a:rPr lang="en-US" dirty="0"/>
              <a:t>simply reacts to current </a:t>
            </a:r>
            <a:r>
              <a:rPr lang="en-US" dirty="0" smtClean="0"/>
              <a:t>perceptions</a:t>
            </a:r>
          </a:p>
          <a:p>
            <a:pPr>
              <a:spcBef>
                <a:spcPts val="1200"/>
              </a:spcBef>
              <a:spcAft>
                <a:spcPts val="1500"/>
              </a:spcAft>
            </a:pPr>
            <a:r>
              <a:rPr lang="en-US" dirty="0" smtClean="0"/>
              <a:t>“</a:t>
            </a:r>
            <a:r>
              <a:rPr lang="en-US" i="1" dirty="0" smtClean="0"/>
              <a:t>Reactive </a:t>
            </a:r>
            <a:r>
              <a:rPr lang="en-US" i="1" dirty="0"/>
              <a:t>agents </a:t>
            </a:r>
            <a:r>
              <a:rPr lang="en-US" i="1" dirty="0" smtClean="0"/>
              <a:t>are just </a:t>
            </a:r>
            <a:r>
              <a:rPr lang="en-US" i="1" dirty="0"/>
              <a:t>a fixed set </a:t>
            </a:r>
            <a:r>
              <a:rPr lang="en-US" i="1" dirty="0" smtClean="0"/>
              <a:t>of behaviors</a:t>
            </a:r>
            <a:r>
              <a:rPr lang="en-US" dirty="0" smtClean="0"/>
              <a:t>”</a:t>
            </a:r>
            <a:r>
              <a:rPr lang="en-GB" dirty="0" smtClean="0"/>
              <a:t> (Vidal et al., 2001)</a:t>
            </a:r>
          </a:p>
          <a:p>
            <a:pPr>
              <a:spcBef>
                <a:spcPts val="1200"/>
              </a:spcBef>
              <a:spcAft>
                <a:spcPts val="1500"/>
              </a:spcAft>
            </a:pPr>
            <a:r>
              <a:rPr lang="en-US" dirty="0" smtClean="0"/>
              <a:t>Design </a:t>
            </a:r>
            <a:r>
              <a:rPr lang="en-US" dirty="0"/>
              <a:t>for such an </a:t>
            </a:r>
            <a:r>
              <a:rPr lang="en-US" dirty="0" smtClean="0"/>
              <a:t>agent is fairly intuitive</a:t>
            </a:r>
            <a:r>
              <a:rPr lang="en-US" dirty="0"/>
              <a:t>, encapsulating </a:t>
            </a:r>
            <a:r>
              <a:rPr lang="en-US" dirty="0" smtClean="0"/>
              <a:t>a collection of behaviors</a:t>
            </a:r>
            <a:r>
              <a:rPr lang="en-US" dirty="0"/>
              <a:t>, sometimes known as </a:t>
            </a:r>
            <a:r>
              <a:rPr lang="en-US" b="1" i="1" dirty="0" smtClean="0"/>
              <a:t>plan</a:t>
            </a:r>
            <a:r>
              <a:rPr lang="en-US" dirty="0" smtClean="0"/>
              <a:t>s, and </a:t>
            </a:r>
            <a:r>
              <a:rPr lang="en-US" dirty="0"/>
              <a:t>the means for selecting an </a:t>
            </a:r>
            <a:r>
              <a:rPr lang="en-US" dirty="0" smtClean="0"/>
              <a:t>appropriate one.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6" name="Content Placeholder 2"/>
          <p:cNvSpPr txBox="1">
            <a:spLocks/>
          </p:cNvSpPr>
          <p:nvPr/>
        </p:nvSpPr>
        <p:spPr>
          <a:xfrm>
            <a:off x="457200" y="6019800"/>
            <a:ext cx="7543800" cy="685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a:t>Vidal, M., Buhler, P. A</a:t>
            </a:r>
            <a:r>
              <a:rPr lang="en-US" sz="900" dirty="0" smtClean="0"/>
              <a:t>., </a:t>
            </a:r>
            <a:r>
              <a:rPr lang="en-US" sz="900" dirty="0" err="1"/>
              <a:t>Huhns</a:t>
            </a:r>
            <a:r>
              <a:rPr lang="en-US" sz="900" dirty="0"/>
              <a:t>, M. N. (2001</a:t>
            </a:r>
            <a:r>
              <a:rPr lang="en-US" sz="900" dirty="0" smtClean="0"/>
              <a:t>)  </a:t>
            </a:r>
            <a:r>
              <a:rPr lang="en-US" sz="900" dirty="0"/>
              <a:t>“Inside an Agent”, IEEE Internet </a:t>
            </a:r>
            <a:r>
              <a:rPr lang="en-US" sz="900" dirty="0" smtClean="0"/>
              <a:t>Computing 5(1): 82-86</a:t>
            </a:r>
            <a:endParaRPr lang="en-US" sz="900" dirty="0"/>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10084197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87362"/>
          </a:xfrm>
        </p:spPr>
        <p:txBody>
          <a:bodyPr/>
          <a:lstStyle/>
          <a:p>
            <a:r>
              <a:rPr lang="en-GB" sz="4000" dirty="0"/>
              <a:t>Reactive </a:t>
            </a:r>
            <a:r>
              <a:rPr lang="en-GB" sz="4000" dirty="0" smtClean="0"/>
              <a:t>Architectures</a:t>
            </a:r>
            <a:endParaRPr lang="tr-TR" sz="4000" dirty="0"/>
          </a:p>
        </p:txBody>
      </p:sp>
      <p:sp>
        <p:nvSpPr>
          <p:cNvPr id="3" name="Content Placeholder 2"/>
          <p:cNvSpPr>
            <a:spLocks noGrp="1"/>
          </p:cNvSpPr>
          <p:nvPr>
            <p:ph idx="1"/>
          </p:nvPr>
        </p:nvSpPr>
        <p:spPr>
          <a:xfrm>
            <a:off x="228600" y="842962"/>
            <a:ext cx="3713095" cy="5411788"/>
          </a:xfrm>
        </p:spPr>
        <p:txBody>
          <a:bodyPr>
            <a:noAutofit/>
          </a:bodyPr>
          <a:lstStyle/>
          <a:p>
            <a:pPr>
              <a:spcBef>
                <a:spcPts val="0"/>
              </a:spcBef>
              <a:spcAft>
                <a:spcPts val="1500"/>
              </a:spcAft>
            </a:pPr>
            <a:r>
              <a:rPr lang="en-US" sz="1300" dirty="0" smtClean="0"/>
              <a:t>An example reactive agent architecture (Vidal et al., 2001):</a:t>
            </a:r>
          </a:p>
          <a:p>
            <a:pPr>
              <a:spcBef>
                <a:spcPts val="0"/>
              </a:spcBef>
              <a:spcAft>
                <a:spcPts val="1500"/>
              </a:spcAft>
            </a:pPr>
            <a:r>
              <a:rPr lang="en-US" sz="1300" dirty="0"/>
              <a:t>A collection </a:t>
            </a:r>
            <a:r>
              <a:rPr lang="en-US" sz="1300" dirty="0" smtClean="0"/>
              <a:t>of objects</a:t>
            </a:r>
            <a:r>
              <a:rPr lang="en-US" sz="1300" dirty="0"/>
              <a:t>, in the </a:t>
            </a:r>
            <a:r>
              <a:rPr lang="en-US" sz="1300" dirty="0" smtClean="0"/>
              <a:t>object-oriented sense</a:t>
            </a:r>
            <a:r>
              <a:rPr lang="en-US" sz="1300" dirty="0"/>
              <a:t>, lets </a:t>
            </a:r>
            <a:r>
              <a:rPr lang="en-US" sz="1300" dirty="0" smtClean="0"/>
              <a:t>a developer add and remove behaviors without having to </a:t>
            </a:r>
            <a:r>
              <a:rPr lang="en-US" sz="1300" dirty="0"/>
              <a:t>modify </a:t>
            </a:r>
            <a:r>
              <a:rPr lang="en-US" sz="1300" dirty="0" smtClean="0"/>
              <a:t>the action selection code</a:t>
            </a:r>
            <a:r>
              <a:rPr lang="en-US" sz="1300" dirty="0"/>
              <a:t>, since </a:t>
            </a:r>
            <a:r>
              <a:rPr lang="en-US" sz="1300" dirty="0" smtClean="0"/>
              <a:t>an iterator can be </a:t>
            </a:r>
            <a:r>
              <a:rPr lang="en-US" sz="1300" dirty="0"/>
              <a:t>used </a:t>
            </a:r>
            <a:r>
              <a:rPr lang="en-US" sz="1300" dirty="0" smtClean="0"/>
              <a:t>to traverse </a:t>
            </a:r>
            <a:r>
              <a:rPr lang="en-US" sz="1300" dirty="0"/>
              <a:t>the list </a:t>
            </a:r>
            <a:r>
              <a:rPr lang="en-US" sz="1300" dirty="0" smtClean="0"/>
              <a:t>of behaviors.</a:t>
            </a:r>
          </a:p>
          <a:p>
            <a:pPr>
              <a:spcBef>
                <a:spcPts val="0"/>
              </a:spcBef>
              <a:spcAft>
                <a:spcPts val="1500"/>
              </a:spcAft>
            </a:pPr>
            <a:r>
              <a:rPr lang="en-US" sz="1300" dirty="0" smtClean="0"/>
              <a:t>Each behavior fires when it matches the environment, and each can inhibit other behaviors</a:t>
            </a:r>
            <a:r>
              <a:rPr lang="en-US" sz="1300" dirty="0"/>
              <a:t>. </a:t>
            </a:r>
            <a:r>
              <a:rPr lang="en-US" sz="1300" dirty="0" smtClean="0"/>
              <a:t>Our </a:t>
            </a:r>
            <a:r>
              <a:rPr lang="en-US" sz="1300" i="1" dirty="0" err="1" smtClean="0"/>
              <a:t>actionselection</a:t>
            </a:r>
            <a:r>
              <a:rPr lang="en-US" sz="1300" dirty="0" smtClean="0"/>
              <a:t> loop </a:t>
            </a:r>
            <a:r>
              <a:rPr lang="en-US" sz="1300" dirty="0"/>
              <a:t>is </a:t>
            </a:r>
            <a:r>
              <a:rPr lang="en-US" sz="1300" dirty="0" smtClean="0"/>
              <a:t>not as efficient as </a:t>
            </a:r>
            <a:r>
              <a:rPr lang="en-US" sz="1300" dirty="0"/>
              <a:t>it could </a:t>
            </a:r>
            <a:r>
              <a:rPr lang="en-US" sz="1300" dirty="0" smtClean="0"/>
              <a:t>be, since </a:t>
            </a:r>
            <a:r>
              <a:rPr lang="en-US" sz="1300" i="1" dirty="0" err="1" smtClean="0"/>
              <a:t>getAction</a:t>
            </a:r>
            <a:r>
              <a:rPr lang="en-US" sz="1300" dirty="0" smtClean="0"/>
              <a:t> operates in O(n</a:t>
            </a:r>
            <a:r>
              <a:rPr lang="en-US" sz="1300" dirty="0"/>
              <a:t>) time (where </a:t>
            </a:r>
            <a:r>
              <a:rPr lang="en-US" sz="1300" dirty="0" smtClean="0"/>
              <a:t>n is </a:t>
            </a:r>
            <a:r>
              <a:rPr lang="en-US" sz="1300" dirty="0"/>
              <a:t>the number of behaviors</a:t>
            </a:r>
            <a:r>
              <a:rPr lang="en-US" sz="1300" dirty="0" smtClean="0"/>
              <a:t>)</a:t>
            </a:r>
          </a:p>
          <a:p>
            <a:pPr>
              <a:spcBef>
                <a:spcPts val="0"/>
              </a:spcBef>
              <a:spcAft>
                <a:spcPts val="1500"/>
              </a:spcAft>
            </a:pPr>
            <a:r>
              <a:rPr lang="en-US" sz="1300" dirty="0" smtClean="0"/>
              <a:t>A better </a:t>
            </a:r>
            <a:r>
              <a:rPr lang="en-US" sz="1300" dirty="0"/>
              <a:t>implementation </a:t>
            </a:r>
            <a:r>
              <a:rPr lang="en-US" sz="1300" dirty="0" smtClean="0"/>
              <a:t>could lower </a:t>
            </a:r>
            <a:r>
              <a:rPr lang="en-US" sz="1300" dirty="0"/>
              <a:t>the computation time </a:t>
            </a:r>
            <a:r>
              <a:rPr lang="en-US" sz="1300" dirty="0" smtClean="0"/>
              <a:t>to O(log </a:t>
            </a:r>
            <a:r>
              <a:rPr lang="en-US" sz="1300" dirty="0"/>
              <a:t>n) using decision trees, </a:t>
            </a:r>
            <a:r>
              <a:rPr lang="en-US" sz="1300" dirty="0" smtClean="0"/>
              <a:t>or O(1</a:t>
            </a:r>
            <a:r>
              <a:rPr lang="en-US" sz="1300" dirty="0"/>
              <a:t>) using </a:t>
            </a:r>
            <a:r>
              <a:rPr lang="en-US" sz="1300" dirty="0" smtClean="0"/>
              <a:t>hardware</a:t>
            </a:r>
            <a:r>
              <a:rPr lang="en-US" sz="1300" dirty="0"/>
              <a:t> </a:t>
            </a:r>
            <a:r>
              <a:rPr lang="en-US" sz="1300" dirty="0" smtClean="0"/>
              <a:t>or parallel processing.</a:t>
            </a:r>
          </a:p>
          <a:p>
            <a:pPr>
              <a:spcBef>
                <a:spcPts val="0"/>
              </a:spcBef>
              <a:spcAft>
                <a:spcPts val="1500"/>
              </a:spcAft>
            </a:pPr>
            <a:r>
              <a:rPr lang="en-US" sz="1300" dirty="0"/>
              <a:t>The user is responsible </a:t>
            </a:r>
            <a:r>
              <a:rPr lang="en-US" sz="1300" dirty="0" smtClean="0"/>
              <a:t>for ensuring </a:t>
            </a:r>
            <a:r>
              <a:rPr lang="en-US" sz="1300" dirty="0"/>
              <a:t>that </a:t>
            </a:r>
            <a:r>
              <a:rPr lang="en-US" sz="1300" dirty="0" smtClean="0"/>
              <a:t>at least </a:t>
            </a:r>
            <a:r>
              <a:rPr lang="en-US" sz="1300" dirty="0"/>
              <a:t>one behavior </a:t>
            </a:r>
            <a:r>
              <a:rPr lang="en-US" sz="1300" dirty="0" smtClean="0"/>
              <a:t>will match </a:t>
            </a:r>
            <a:r>
              <a:rPr lang="en-US" sz="1300" dirty="0"/>
              <a:t>for </a:t>
            </a:r>
            <a:r>
              <a:rPr lang="en-US" sz="1300" dirty="0" smtClean="0"/>
              <a:t>every environment</a:t>
            </a:r>
            <a:r>
              <a:rPr lang="en-US" sz="1300" dirty="0"/>
              <a:t>. This </a:t>
            </a:r>
            <a:r>
              <a:rPr lang="en-US" sz="1300" dirty="0" smtClean="0"/>
              <a:t>can be </a:t>
            </a:r>
            <a:r>
              <a:rPr lang="en-US" sz="1300" dirty="0"/>
              <a:t>achieved </a:t>
            </a:r>
            <a:r>
              <a:rPr lang="en-US" sz="1300" dirty="0" smtClean="0"/>
              <a:t>by defining </a:t>
            </a:r>
            <a:r>
              <a:rPr lang="en-US" sz="1300" dirty="0"/>
              <a:t>a </a:t>
            </a:r>
            <a:r>
              <a:rPr lang="en-US" sz="1300" dirty="0" smtClean="0"/>
              <a:t>default behavior </a:t>
            </a:r>
            <a:r>
              <a:rPr lang="en-US" sz="1300" dirty="0"/>
              <a:t>that matches </a:t>
            </a:r>
            <a:r>
              <a:rPr lang="en-US" sz="1300" dirty="0" smtClean="0"/>
              <a:t>all inputs </a:t>
            </a:r>
            <a:r>
              <a:rPr lang="en-US" sz="1300" dirty="0"/>
              <a:t>but </a:t>
            </a:r>
            <a:r>
              <a:rPr lang="en-US" sz="1300" dirty="0" smtClean="0"/>
              <a:t>is inhibited </a:t>
            </a:r>
            <a:r>
              <a:rPr lang="en-US" sz="1300" dirty="0"/>
              <a:t>by all other </a:t>
            </a:r>
            <a:r>
              <a:rPr lang="en-US" sz="1300" dirty="0" smtClean="0"/>
              <a:t>behaviors that match.</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
        <p:nvSpPr>
          <p:cNvPr id="6" name="Content Placeholder 2"/>
          <p:cNvSpPr txBox="1">
            <a:spLocks/>
          </p:cNvSpPr>
          <p:nvPr/>
        </p:nvSpPr>
        <p:spPr>
          <a:xfrm>
            <a:off x="457200" y="6477000"/>
            <a:ext cx="7543800" cy="304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a:t>Vidal, M., Buhler, P. A</a:t>
            </a:r>
            <a:r>
              <a:rPr lang="en-US" sz="900" dirty="0" smtClean="0"/>
              <a:t>., </a:t>
            </a:r>
            <a:r>
              <a:rPr lang="en-US" sz="900" dirty="0" err="1"/>
              <a:t>Huhns</a:t>
            </a:r>
            <a:r>
              <a:rPr lang="en-US" sz="900" dirty="0"/>
              <a:t>, M. N. (2001</a:t>
            </a:r>
            <a:r>
              <a:rPr lang="en-US" sz="900" dirty="0" smtClean="0"/>
              <a:t>)  </a:t>
            </a:r>
            <a:r>
              <a:rPr lang="en-US" sz="900" dirty="0"/>
              <a:t>“Inside an Agent”, IEEE Internet </a:t>
            </a:r>
            <a:r>
              <a:rPr lang="en-US" sz="900" dirty="0" smtClean="0"/>
              <a:t>Computing 5(1): 82-86</a:t>
            </a:r>
            <a:endParaRPr lang="en-US" sz="900" dirty="0"/>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838200"/>
            <a:ext cx="5050447"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00398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BDI Architectures</a:t>
            </a:r>
            <a:endParaRPr lang="tr-TR" sz="4000" dirty="0"/>
          </a:p>
        </p:txBody>
      </p:sp>
      <p:sp>
        <p:nvSpPr>
          <p:cNvPr id="3" name="Content Placeholder 2"/>
          <p:cNvSpPr>
            <a:spLocks noGrp="1"/>
          </p:cNvSpPr>
          <p:nvPr>
            <p:ph idx="1"/>
          </p:nvPr>
        </p:nvSpPr>
        <p:spPr>
          <a:xfrm>
            <a:off x="457200" y="1524000"/>
            <a:ext cx="7620000" cy="4267200"/>
          </a:xfrm>
        </p:spPr>
        <p:txBody>
          <a:bodyPr>
            <a:noAutofit/>
          </a:bodyPr>
          <a:lstStyle/>
          <a:p>
            <a:pPr>
              <a:spcBef>
                <a:spcPts val="0"/>
              </a:spcBef>
              <a:spcAft>
                <a:spcPts val="1500"/>
              </a:spcAft>
            </a:pPr>
            <a:r>
              <a:rPr lang="en-US" dirty="0" smtClean="0"/>
              <a:t>In BDI architectures:</a:t>
            </a:r>
          </a:p>
          <a:p>
            <a:pPr lvl="1">
              <a:spcBef>
                <a:spcPts val="0"/>
              </a:spcBef>
              <a:spcAft>
                <a:spcPts val="1500"/>
              </a:spcAft>
            </a:pPr>
            <a:r>
              <a:rPr lang="en-US" dirty="0" smtClean="0"/>
              <a:t>Agents</a:t>
            </a:r>
          </a:p>
          <a:p>
            <a:pPr lvl="2">
              <a:spcBef>
                <a:spcPts val="0"/>
              </a:spcBef>
              <a:spcAft>
                <a:spcPts val="1500"/>
              </a:spcAft>
            </a:pPr>
            <a:r>
              <a:rPr lang="en-US" dirty="0" smtClean="0"/>
              <a:t>model the environment information and </a:t>
            </a:r>
            <a:r>
              <a:rPr lang="en-US" b="1" i="1" dirty="0" smtClean="0"/>
              <a:t>behave goal-oriented</a:t>
            </a:r>
            <a:r>
              <a:rPr lang="en-US" dirty="0" smtClean="0"/>
              <a:t> by making plans</a:t>
            </a:r>
          </a:p>
          <a:p>
            <a:pPr lvl="2">
              <a:spcBef>
                <a:spcPts val="0"/>
              </a:spcBef>
              <a:spcAft>
                <a:spcPts val="1500"/>
              </a:spcAft>
            </a:pPr>
            <a:r>
              <a:rPr lang="en-US" b="1" i="1" dirty="0" smtClean="0"/>
              <a:t>can re-plan based on the new perceptions</a:t>
            </a:r>
            <a:r>
              <a:rPr lang="en-US" dirty="0" smtClean="0"/>
              <a:t> achieved from the environment when needed</a:t>
            </a:r>
          </a:p>
          <a:p>
            <a:pPr lvl="1">
              <a:spcBef>
                <a:spcPts val="0"/>
              </a:spcBef>
              <a:spcAft>
                <a:spcPts val="1500"/>
              </a:spcAft>
            </a:pPr>
            <a:endParaRPr lang="en-US" sz="1200" dirty="0" smtClean="0"/>
          </a:p>
          <a:p>
            <a:pPr lvl="1">
              <a:spcBef>
                <a:spcPts val="0"/>
              </a:spcBef>
              <a:spcAft>
                <a:spcPts val="1500"/>
              </a:spcAft>
            </a:pPr>
            <a:r>
              <a:rPr lang="en-US" dirty="0" smtClean="0"/>
              <a:t>Both being goal-oriented  and reactive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1061508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708875" cy="1143000"/>
          </a:xfrm>
        </p:spPr>
        <p:txBody>
          <a:bodyPr/>
          <a:lstStyle/>
          <a:p>
            <a:r>
              <a:rPr lang="en-GB" sz="3200" dirty="0" smtClean="0"/>
              <a:t>BDI Architectures</a:t>
            </a:r>
            <a:endParaRPr lang="tr-TR" sz="3200" dirty="0"/>
          </a:p>
        </p:txBody>
      </p:sp>
      <p:sp>
        <p:nvSpPr>
          <p:cNvPr id="3" name="Content Placeholder 2"/>
          <p:cNvSpPr>
            <a:spLocks noGrp="1"/>
          </p:cNvSpPr>
          <p:nvPr>
            <p:ph idx="1"/>
          </p:nvPr>
        </p:nvSpPr>
        <p:spPr>
          <a:xfrm>
            <a:off x="457199" y="1524000"/>
            <a:ext cx="2376649" cy="4953000"/>
          </a:xfrm>
        </p:spPr>
        <p:txBody>
          <a:bodyPr>
            <a:noAutofit/>
          </a:bodyPr>
          <a:lstStyle/>
          <a:p>
            <a:pPr>
              <a:spcBef>
                <a:spcPts val="0"/>
              </a:spcBef>
              <a:spcAft>
                <a:spcPts val="1500"/>
              </a:spcAft>
            </a:pPr>
            <a:r>
              <a:rPr lang="en-US" sz="1300" dirty="0"/>
              <a:t>An example </a:t>
            </a:r>
            <a:r>
              <a:rPr lang="en-US" sz="1300" dirty="0" smtClean="0"/>
              <a:t>BDI </a:t>
            </a:r>
            <a:r>
              <a:rPr lang="en-US" sz="1300" dirty="0"/>
              <a:t>agent architecture (Vidal et al., 2001</a:t>
            </a:r>
            <a:r>
              <a:rPr lang="en-US" sz="1300" dirty="0" smtClean="0"/>
              <a:t>):</a:t>
            </a:r>
          </a:p>
          <a:p>
            <a:pPr>
              <a:spcBef>
                <a:spcPts val="0"/>
              </a:spcBef>
              <a:spcAft>
                <a:spcPts val="1500"/>
              </a:spcAft>
            </a:pPr>
            <a:r>
              <a:rPr lang="en-US" sz="1300" dirty="0" smtClean="0"/>
              <a:t>The </a:t>
            </a:r>
            <a:r>
              <a:rPr lang="en-US" sz="1300" dirty="0"/>
              <a:t>environment thread </a:t>
            </a:r>
            <a:r>
              <a:rPr lang="en-US" sz="1300" dirty="0" smtClean="0"/>
              <a:t>constantly checks </a:t>
            </a:r>
            <a:r>
              <a:rPr lang="en-US" sz="1300" dirty="0"/>
              <a:t>to make sure the </a:t>
            </a:r>
            <a:r>
              <a:rPr lang="en-US" sz="1300" dirty="0" smtClean="0"/>
              <a:t>current intention </a:t>
            </a:r>
            <a:r>
              <a:rPr lang="en-US" sz="1300" dirty="0"/>
              <a:t>is applicable. </a:t>
            </a:r>
            <a:endParaRPr lang="en-US" sz="1300" dirty="0" smtClean="0"/>
          </a:p>
          <a:p>
            <a:pPr>
              <a:spcBef>
                <a:spcPts val="0"/>
              </a:spcBef>
              <a:spcAft>
                <a:spcPts val="1500"/>
              </a:spcAft>
            </a:pPr>
            <a:r>
              <a:rPr lang="en-US" sz="1300" dirty="0" smtClean="0"/>
              <a:t>If </a:t>
            </a:r>
            <a:r>
              <a:rPr lang="en-US" sz="1300" dirty="0"/>
              <a:t>it </a:t>
            </a:r>
            <a:r>
              <a:rPr lang="en-US" sz="1300" dirty="0" smtClean="0"/>
              <a:t>finds that </a:t>
            </a:r>
            <a:r>
              <a:rPr lang="en-US" sz="1300" dirty="0"/>
              <a:t>it isn’t, </a:t>
            </a:r>
            <a:r>
              <a:rPr lang="en-US" sz="1300" dirty="0" smtClean="0"/>
              <a:t>it will </a:t>
            </a:r>
            <a:r>
              <a:rPr lang="en-US" sz="1300" dirty="0"/>
              <a:t>tell the intention </a:t>
            </a:r>
            <a:r>
              <a:rPr lang="en-US" sz="1300" dirty="0" smtClean="0"/>
              <a:t>to stop </a:t>
            </a:r>
            <a:r>
              <a:rPr lang="en-US" sz="1300" dirty="0"/>
              <a:t>itself, which the intention </a:t>
            </a:r>
            <a:r>
              <a:rPr lang="en-US" sz="1300" dirty="0" smtClean="0"/>
              <a:t>does by </a:t>
            </a:r>
            <a:r>
              <a:rPr lang="en-US" sz="1300" dirty="0"/>
              <a:t>calling </a:t>
            </a:r>
            <a:r>
              <a:rPr lang="en-US" sz="1300" i="1" dirty="0" err="1"/>
              <a:t>stopCurrentPlan</a:t>
            </a:r>
            <a:r>
              <a:rPr lang="en-US" sz="1300" i="1" dirty="0"/>
              <a:t>()</a:t>
            </a:r>
            <a:r>
              <a:rPr lang="en-US" sz="1300" dirty="0"/>
              <a:t>. </a:t>
            </a:r>
            <a:r>
              <a:rPr lang="en-US" sz="1300" dirty="0" smtClean="0"/>
              <a:t>This method </a:t>
            </a:r>
            <a:r>
              <a:rPr lang="en-US" sz="1300" dirty="0"/>
              <a:t>in turn will call </a:t>
            </a:r>
            <a:r>
              <a:rPr lang="en-US" sz="1300" i="1" dirty="0" err="1"/>
              <a:t>stopExecuting</a:t>
            </a:r>
            <a:r>
              <a:rPr lang="en-US" sz="1300" i="1" dirty="0"/>
              <a:t>()</a:t>
            </a:r>
            <a:r>
              <a:rPr lang="en-US" sz="1300" dirty="0"/>
              <a:t>.</a:t>
            </a:r>
          </a:p>
          <a:p>
            <a:pPr>
              <a:spcBef>
                <a:spcPts val="0"/>
              </a:spcBef>
              <a:spcAft>
                <a:spcPts val="1500"/>
              </a:spcAft>
            </a:pPr>
            <a:r>
              <a:rPr lang="en-US" sz="1300" dirty="0"/>
              <a:t>Thus the plan </a:t>
            </a:r>
            <a:r>
              <a:rPr lang="en-US" sz="1300" dirty="0" smtClean="0"/>
              <a:t>is responsible for stopping </a:t>
            </a:r>
            <a:r>
              <a:rPr lang="en-US" sz="1300" dirty="0"/>
              <a:t>itself and cleaning up</a:t>
            </a:r>
            <a:r>
              <a:rPr lang="en-US" sz="1300" dirty="0" smtClean="0"/>
              <a:t>.</a:t>
            </a:r>
          </a:p>
          <a:p>
            <a:pPr lvl="1">
              <a:spcBef>
                <a:spcPts val="0"/>
              </a:spcBef>
              <a:spcAft>
                <a:spcPts val="1500"/>
              </a:spcAft>
            </a:pPr>
            <a:r>
              <a:rPr lang="en-US" sz="1300" dirty="0" smtClean="0"/>
              <a:t>Eliminates deadlocks</a:t>
            </a:r>
            <a:endParaRPr lang="en-US" sz="13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8737" y="228600"/>
            <a:ext cx="6119583"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p:cNvSpPr txBox="1">
            <a:spLocks/>
          </p:cNvSpPr>
          <p:nvPr/>
        </p:nvSpPr>
        <p:spPr>
          <a:xfrm>
            <a:off x="457200" y="6477000"/>
            <a:ext cx="7543800" cy="304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a:t>Vidal, M., Buhler, P. A</a:t>
            </a:r>
            <a:r>
              <a:rPr lang="en-US" sz="900" dirty="0" smtClean="0"/>
              <a:t>., </a:t>
            </a:r>
            <a:r>
              <a:rPr lang="en-US" sz="900" dirty="0" err="1"/>
              <a:t>Huhns</a:t>
            </a:r>
            <a:r>
              <a:rPr lang="en-US" sz="900" dirty="0"/>
              <a:t>, M. N. (2001</a:t>
            </a:r>
            <a:r>
              <a:rPr lang="en-US" sz="900" dirty="0" smtClean="0"/>
              <a:t>)  </a:t>
            </a:r>
            <a:r>
              <a:rPr lang="en-US" sz="900" dirty="0"/>
              <a:t>“Inside an Agent”, IEEE Internet </a:t>
            </a:r>
            <a:r>
              <a:rPr lang="en-US" sz="900" dirty="0" smtClean="0"/>
              <a:t>Computing 5(1): 82-86</a:t>
            </a:r>
            <a:endParaRPr lang="en-US" sz="900" dirty="0"/>
          </a:p>
        </p:txBody>
      </p:sp>
    </p:spTree>
    <p:extLst>
      <p:ext uri="{BB962C8B-B14F-4D97-AF65-F5344CB8AC3E}">
        <p14:creationId xmlns:p14="http://schemas.microsoft.com/office/powerpoint/2010/main" val="72162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GB" sz="4000" dirty="0" smtClean="0"/>
              <a:t>BDI Architectures</a:t>
            </a:r>
            <a:endParaRPr lang="tr-TR" sz="4000" dirty="0"/>
          </a:p>
        </p:txBody>
      </p:sp>
      <p:sp>
        <p:nvSpPr>
          <p:cNvPr id="3" name="Content Placeholder 2"/>
          <p:cNvSpPr>
            <a:spLocks noGrp="1"/>
          </p:cNvSpPr>
          <p:nvPr>
            <p:ph idx="1"/>
          </p:nvPr>
        </p:nvSpPr>
        <p:spPr>
          <a:xfrm>
            <a:off x="457200" y="1143000"/>
            <a:ext cx="7620000" cy="762000"/>
          </a:xfrm>
        </p:spPr>
        <p:txBody>
          <a:bodyPr>
            <a:noAutofit/>
          </a:bodyPr>
          <a:lstStyle/>
          <a:p>
            <a:pPr>
              <a:spcBef>
                <a:spcPts val="0"/>
              </a:spcBef>
              <a:spcAft>
                <a:spcPts val="1500"/>
              </a:spcAft>
            </a:pPr>
            <a:r>
              <a:rPr lang="en-US" dirty="0" smtClean="0"/>
              <a:t>Thread loops in the example BDI architecture (Vidal et al., 2001):</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
        <p:nvSpPr>
          <p:cNvPr id="6" name="Content Placeholder 2"/>
          <p:cNvSpPr txBox="1">
            <a:spLocks/>
          </p:cNvSpPr>
          <p:nvPr/>
        </p:nvSpPr>
        <p:spPr>
          <a:xfrm>
            <a:off x="457200" y="6477000"/>
            <a:ext cx="7543800" cy="304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a:t>Vidal, M., Buhler, P. A</a:t>
            </a:r>
            <a:r>
              <a:rPr lang="en-US" sz="900" dirty="0" smtClean="0"/>
              <a:t>., </a:t>
            </a:r>
            <a:r>
              <a:rPr lang="en-US" sz="900" dirty="0" err="1"/>
              <a:t>Huhns</a:t>
            </a:r>
            <a:r>
              <a:rPr lang="en-US" sz="900" dirty="0"/>
              <a:t>, M. N. (2001</a:t>
            </a:r>
            <a:r>
              <a:rPr lang="en-US" sz="900" dirty="0" smtClean="0"/>
              <a:t>)  </a:t>
            </a:r>
            <a:r>
              <a:rPr lang="en-US" sz="900" dirty="0"/>
              <a:t>“Inside an Agent”, IEEE Internet </a:t>
            </a:r>
            <a:r>
              <a:rPr lang="en-US" sz="900" dirty="0" smtClean="0"/>
              <a:t>Computing 5(1): 82-86</a:t>
            </a:r>
            <a:endParaRPr lang="en-US" sz="900" dirty="0"/>
          </a:p>
        </p:txBody>
      </p:sp>
      <p:pic>
        <p:nvPicPr>
          <p:cNvPr id="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962150"/>
            <a:ext cx="6435725"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2580462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Multi-agent Systems (MAS)</a:t>
            </a:r>
            <a:endParaRPr lang="tr-TR" sz="4000" dirty="0"/>
          </a:p>
        </p:txBody>
      </p:sp>
      <p:sp>
        <p:nvSpPr>
          <p:cNvPr id="3" name="Content Placeholder 2"/>
          <p:cNvSpPr>
            <a:spLocks noGrp="1"/>
          </p:cNvSpPr>
          <p:nvPr>
            <p:ph idx="1"/>
          </p:nvPr>
        </p:nvSpPr>
        <p:spPr>
          <a:xfrm>
            <a:off x="457200" y="1447800"/>
            <a:ext cx="7620000" cy="4572000"/>
          </a:xfrm>
        </p:spPr>
        <p:txBody>
          <a:bodyPr>
            <a:noAutofit/>
          </a:bodyPr>
          <a:lstStyle/>
          <a:p>
            <a:pPr>
              <a:spcBef>
                <a:spcPts val="0"/>
              </a:spcBef>
              <a:spcAft>
                <a:spcPts val="1500"/>
              </a:spcAft>
            </a:pPr>
            <a:r>
              <a:rPr lang="en-US" sz="2000" dirty="0" smtClean="0"/>
              <a:t>Autonomous</a:t>
            </a:r>
            <a:r>
              <a:rPr lang="en-US" sz="2000" dirty="0"/>
              <a:t>, responsive, and proactive agents also have social abilities and interact with </a:t>
            </a:r>
            <a:r>
              <a:rPr lang="en-US" sz="2000" dirty="0" smtClean="0"/>
              <a:t>other agents to </a:t>
            </a:r>
            <a:r>
              <a:rPr lang="en-US" sz="2000" dirty="0"/>
              <a:t>complete their own problem solving. </a:t>
            </a:r>
            <a:endParaRPr lang="en-US" sz="2000" dirty="0" smtClean="0"/>
          </a:p>
          <a:p>
            <a:pPr>
              <a:spcBef>
                <a:spcPts val="600"/>
              </a:spcBef>
              <a:spcAft>
                <a:spcPts val="1500"/>
              </a:spcAft>
            </a:pPr>
            <a:r>
              <a:rPr lang="en-US" sz="2000" dirty="0" smtClean="0"/>
              <a:t>They </a:t>
            </a:r>
            <a:r>
              <a:rPr lang="en-US" sz="2000" dirty="0"/>
              <a:t>may also behave in a </a:t>
            </a:r>
            <a:r>
              <a:rPr lang="en-US" sz="2000" dirty="0" smtClean="0"/>
              <a:t>cooperative manner </a:t>
            </a:r>
            <a:r>
              <a:rPr lang="en-US" sz="2000" dirty="0"/>
              <a:t>and collaborate with other agents to solve common problems. </a:t>
            </a:r>
            <a:endParaRPr lang="en-US" sz="2000" dirty="0" smtClean="0"/>
          </a:p>
          <a:p>
            <a:pPr>
              <a:spcBef>
                <a:spcPts val="600"/>
              </a:spcBef>
              <a:spcAft>
                <a:spcPts val="1500"/>
              </a:spcAft>
            </a:pPr>
            <a:r>
              <a:rPr lang="en-US" sz="2000" dirty="0" smtClean="0"/>
              <a:t>To perform </a:t>
            </a:r>
            <a:r>
              <a:rPr lang="en-US" sz="2000" dirty="0"/>
              <a:t>their tasks </a:t>
            </a:r>
            <a:r>
              <a:rPr lang="en-US" sz="2000" dirty="0" smtClean="0"/>
              <a:t>and interact </a:t>
            </a:r>
            <a:r>
              <a:rPr lang="en-US" sz="2000" dirty="0"/>
              <a:t>with each other, intelligent agents constitute systems called </a:t>
            </a:r>
            <a:r>
              <a:rPr lang="en-US" sz="2000" b="1" i="1" dirty="0" smtClean="0"/>
              <a:t>multi-agent </a:t>
            </a:r>
            <a:r>
              <a:rPr lang="en-US" sz="2000" b="1" i="1" dirty="0"/>
              <a:t>systems (MAS</a:t>
            </a:r>
            <a:r>
              <a:rPr lang="en-US" sz="2000" b="1" i="1" dirty="0" smtClean="0"/>
              <a:t>)</a:t>
            </a:r>
            <a:r>
              <a:rPr lang="en-US" sz="2000" dirty="0" smtClean="0"/>
              <a:t> (Weiss, 1999).</a:t>
            </a:r>
          </a:p>
          <a:p>
            <a:pPr>
              <a:spcBef>
                <a:spcPts val="600"/>
              </a:spcBef>
              <a:spcAft>
                <a:spcPts val="1500"/>
              </a:spcAft>
            </a:pPr>
            <a:r>
              <a:rPr lang="en-US" sz="2000" dirty="0"/>
              <a:t>Their interactions can be either cooperative or </a:t>
            </a:r>
            <a:r>
              <a:rPr lang="en-US" sz="2000" dirty="0" smtClean="0"/>
              <a:t>selfish</a:t>
            </a:r>
          </a:p>
          <a:p>
            <a:pPr lvl="1">
              <a:spcBef>
                <a:spcPts val="0"/>
              </a:spcBef>
              <a:spcAft>
                <a:spcPts val="1500"/>
              </a:spcAft>
            </a:pPr>
            <a:r>
              <a:rPr lang="en-US" sz="1800" dirty="0" smtClean="0"/>
              <a:t>Agents </a:t>
            </a:r>
            <a:r>
              <a:rPr lang="en-US" sz="1800" dirty="0"/>
              <a:t>can share a common </a:t>
            </a:r>
            <a:r>
              <a:rPr lang="en-US" sz="1800" dirty="0" smtClean="0"/>
              <a:t>goal or </a:t>
            </a:r>
            <a:r>
              <a:rPr lang="en-US" sz="1800" dirty="0"/>
              <a:t>they can pursue their own interests (as in the free market economy</a:t>
            </a:r>
            <a:r>
              <a:rPr lang="en-US" sz="1800" dirty="0" smtClean="0"/>
              <a:t>) (</a:t>
            </a:r>
            <a:r>
              <a:rPr lang="en-US" sz="1800" dirty="0" err="1" smtClean="0"/>
              <a:t>Sycara</a:t>
            </a:r>
            <a:r>
              <a:rPr lang="en-US" sz="1800" dirty="0" smtClean="0"/>
              <a:t>, 1998)</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
        <p:nvSpPr>
          <p:cNvPr id="6" name="Content Placeholder 2"/>
          <p:cNvSpPr txBox="1">
            <a:spLocks/>
          </p:cNvSpPr>
          <p:nvPr/>
        </p:nvSpPr>
        <p:spPr>
          <a:xfrm>
            <a:off x="457200" y="6019800"/>
            <a:ext cx="7543800" cy="4572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a:t>Weiss, G. (1999</a:t>
            </a:r>
            <a:r>
              <a:rPr lang="en-US" sz="900" dirty="0" smtClean="0"/>
              <a:t>) </a:t>
            </a:r>
            <a:r>
              <a:rPr lang="en-US" sz="900" dirty="0"/>
              <a:t>“</a:t>
            </a:r>
            <a:r>
              <a:rPr lang="en-US" sz="900" dirty="0" err="1"/>
              <a:t>Multiagent</a:t>
            </a:r>
            <a:r>
              <a:rPr lang="en-US" sz="900" dirty="0"/>
              <a:t> Systems: A Modern Approach to Distributed Artificial Intelligence”, MIT Press, USA, </a:t>
            </a:r>
            <a:r>
              <a:rPr lang="en-US" sz="900" dirty="0" smtClean="0"/>
              <a:t>619p</a:t>
            </a:r>
          </a:p>
          <a:p>
            <a:pPr marL="114300" indent="0">
              <a:buNone/>
            </a:pPr>
            <a:r>
              <a:rPr lang="en-US" sz="900" dirty="0" err="1"/>
              <a:t>Sycara</a:t>
            </a:r>
            <a:r>
              <a:rPr lang="en-US" sz="900" dirty="0"/>
              <a:t>, K. (1998</a:t>
            </a:r>
            <a:r>
              <a:rPr lang="en-US" sz="900" dirty="0" smtClean="0"/>
              <a:t>) </a:t>
            </a:r>
            <a:r>
              <a:rPr lang="en-US" sz="900" dirty="0"/>
              <a:t>“</a:t>
            </a:r>
            <a:r>
              <a:rPr lang="en-US" sz="900" dirty="0" err="1"/>
              <a:t>Multiagent</a:t>
            </a:r>
            <a:r>
              <a:rPr lang="en-US" sz="900" dirty="0"/>
              <a:t> Systems”, AI </a:t>
            </a:r>
            <a:r>
              <a:rPr lang="en-US" sz="900" dirty="0" smtClean="0"/>
              <a:t>Magazine 19(4): </a:t>
            </a:r>
            <a:r>
              <a:rPr lang="en-US" sz="900" dirty="0"/>
              <a:t>79-92</a:t>
            </a:r>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360536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an </a:t>
            </a:r>
            <a:r>
              <a:rPr lang="tr-TR" dirty="0" smtClean="0"/>
              <a:t>A</a:t>
            </a:r>
            <a:r>
              <a:rPr lang="en-GB" dirty="0" smtClean="0"/>
              <a:t>gent?</a:t>
            </a:r>
            <a:endParaRPr lang="tr-TR" dirty="0"/>
          </a:p>
        </p:txBody>
      </p:sp>
      <p:sp>
        <p:nvSpPr>
          <p:cNvPr id="3" name="Content Placeholder 2"/>
          <p:cNvSpPr>
            <a:spLocks noGrp="1"/>
          </p:cNvSpPr>
          <p:nvPr>
            <p:ph idx="1"/>
          </p:nvPr>
        </p:nvSpPr>
        <p:spPr>
          <a:xfrm>
            <a:off x="457200" y="1417638"/>
            <a:ext cx="3352800" cy="4449762"/>
          </a:xfrm>
        </p:spPr>
        <p:txBody>
          <a:bodyPr>
            <a:normAutofit/>
          </a:bodyPr>
          <a:lstStyle/>
          <a:p>
            <a:pPr>
              <a:spcBef>
                <a:spcPts val="0"/>
              </a:spcBef>
              <a:spcAft>
                <a:spcPts val="1500"/>
              </a:spcAft>
            </a:pPr>
            <a:r>
              <a:rPr lang="en-US" sz="2000" dirty="0"/>
              <a:t>“</a:t>
            </a:r>
            <a:r>
              <a:rPr lang="en-US" sz="2000" i="1" dirty="0"/>
              <a:t>encapsulated computer system, situated in some environment, and capable of flexible autonomous action in that environment in order to meet its design objectives</a:t>
            </a:r>
            <a:r>
              <a:rPr lang="en-US" sz="2000" dirty="0" smtClean="0"/>
              <a:t>” (Wooldridge, 2009)</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6" name="Content Placeholder 2"/>
          <p:cNvSpPr txBox="1">
            <a:spLocks/>
          </p:cNvSpPr>
          <p:nvPr/>
        </p:nvSpPr>
        <p:spPr>
          <a:xfrm>
            <a:off x="457200" y="5872162"/>
            <a:ext cx="7543800" cy="60483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err="1"/>
              <a:t>Wooldrige</a:t>
            </a:r>
            <a:r>
              <a:rPr lang="en-US" sz="900" dirty="0"/>
              <a:t>, M</a:t>
            </a:r>
            <a:r>
              <a:rPr lang="en-US" sz="900" dirty="0" smtClean="0"/>
              <a:t>. (2009) An Introduction to Multi-agent Systems, 2</a:t>
            </a:r>
            <a:r>
              <a:rPr lang="en-US" sz="900" baseline="30000" dirty="0" smtClean="0"/>
              <a:t>nd</a:t>
            </a:r>
            <a:r>
              <a:rPr lang="en-US" sz="900" dirty="0" smtClean="0"/>
              <a:t> Edition, Wiley, 484p</a:t>
            </a:r>
            <a:endParaRPr lang="en-US" sz="900" dirty="0"/>
          </a:p>
        </p:txBody>
      </p:sp>
      <p:pic>
        <p:nvPicPr>
          <p:cNvPr id="8" name="Picture 7"/>
          <p:cNvPicPr>
            <a:picLocks noChangeAspect="1"/>
          </p:cNvPicPr>
          <p:nvPr/>
        </p:nvPicPr>
        <p:blipFill>
          <a:blip r:embed="rId2"/>
          <a:stretch>
            <a:fillRect/>
          </a:stretch>
        </p:blipFill>
        <p:spPr>
          <a:xfrm>
            <a:off x="4734618" y="1417638"/>
            <a:ext cx="3342582" cy="4154431"/>
          </a:xfrm>
          <a:prstGeom prst="rect">
            <a:avLst/>
          </a:prstGeom>
        </p:spPr>
      </p:pic>
      <p:sp>
        <p:nvSpPr>
          <p:cNvPr id="9"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176173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Multi-agent Systems (MAS)</a:t>
            </a:r>
            <a:endParaRPr lang="tr-TR" sz="4000" dirty="0"/>
          </a:p>
        </p:txBody>
      </p:sp>
      <p:sp>
        <p:nvSpPr>
          <p:cNvPr id="3" name="Content Placeholder 2"/>
          <p:cNvSpPr>
            <a:spLocks noGrp="1"/>
          </p:cNvSpPr>
          <p:nvPr>
            <p:ph idx="1"/>
          </p:nvPr>
        </p:nvSpPr>
        <p:spPr>
          <a:xfrm>
            <a:off x="457200" y="1447800"/>
            <a:ext cx="7620000" cy="4876800"/>
          </a:xfrm>
        </p:spPr>
        <p:txBody>
          <a:bodyPr>
            <a:noAutofit/>
          </a:bodyPr>
          <a:lstStyle/>
          <a:p>
            <a:pPr>
              <a:spcBef>
                <a:spcPts val="0"/>
              </a:spcBef>
              <a:spcAft>
                <a:spcPts val="1500"/>
              </a:spcAft>
            </a:pPr>
            <a:r>
              <a:rPr lang="en-US" dirty="0"/>
              <a:t>IEEE Foundation for Intelligent Physical Agents (FIPA</a:t>
            </a:r>
            <a:r>
              <a:rPr lang="en-US" dirty="0" smtClean="0"/>
              <a:t>):</a:t>
            </a:r>
          </a:p>
          <a:p>
            <a:pPr lvl="1">
              <a:spcBef>
                <a:spcPts val="0"/>
              </a:spcBef>
              <a:spcAft>
                <a:spcPts val="1500"/>
              </a:spcAft>
            </a:pPr>
            <a:r>
              <a:rPr lang="en-US" dirty="0" smtClean="0"/>
              <a:t>A non-profit, international organization to promote agent-based technologies and interoperability between MAS</a:t>
            </a:r>
          </a:p>
          <a:p>
            <a:pPr lvl="1">
              <a:spcBef>
                <a:spcPts val="0"/>
              </a:spcBef>
              <a:spcAft>
                <a:spcPts val="1500"/>
              </a:spcAft>
            </a:pPr>
            <a:r>
              <a:rPr lang="en-US" dirty="0"/>
              <a:t>FIPA specifications represent a collection of standards </a:t>
            </a:r>
            <a:r>
              <a:rPr lang="en-US" dirty="0" smtClean="0"/>
              <a:t>(available at</a:t>
            </a:r>
            <a:r>
              <a:rPr lang="en-US" dirty="0"/>
              <a:t>: </a:t>
            </a:r>
            <a:r>
              <a:rPr lang="en-US" dirty="0">
                <a:hlinkClick r:id="rId2"/>
              </a:rPr>
              <a:t>http://</a:t>
            </a:r>
            <a:r>
              <a:rPr lang="en-US" dirty="0" smtClean="0">
                <a:hlinkClick r:id="rId2"/>
              </a:rPr>
              <a:t>www.fipa.org</a:t>
            </a:r>
            <a:r>
              <a:rPr lang="en-US" dirty="0" smtClean="0"/>
              <a:t>)</a:t>
            </a:r>
          </a:p>
          <a:p>
            <a:pPr>
              <a:spcBef>
                <a:spcPts val="0"/>
              </a:spcBef>
              <a:spcAft>
                <a:spcPts val="1500"/>
              </a:spcAft>
            </a:pPr>
            <a:r>
              <a:rPr lang="en-US" dirty="0" smtClean="0"/>
              <a:t>Important FIPA specifications:</a:t>
            </a:r>
          </a:p>
          <a:p>
            <a:pPr lvl="1">
              <a:spcBef>
                <a:spcPts val="0"/>
              </a:spcBef>
              <a:spcAft>
                <a:spcPts val="1500"/>
              </a:spcAft>
            </a:pPr>
            <a:r>
              <a:rPr lang="en-US" dirty="0"/>
              <a:t>Abstract Architecture </a:t>
            </a:r>
            <a:r>
              <a:rPr lang="en-US" dirty="0" smtClean="0"/>
              <a:t>Specification</a:t>
            </a:r>
          </a:p>
          <a:p>
            <a:pPr lvl="1">
              <a:spcBef>
                <a:spcPts val="0"/>
              </a:spcBef>
              <a:spcAft>
                <a:spcPts val="1500"/>
              </a:spcAft>
            </a:pPr>
            <a:r>
              <a:rPr lang="en-US" dirty="0"/>
              <a:t>Agent Management </a:t>
            </a:r>
            <a:r>
              <a:rPr lang="en-US" dirty="0" smtClean="0"/>
              <a:t>Specification</a:t>
            </a:r>
          </a:p>
          <a:p>
            <a:pPr lvl="1">
              <a:spcBef>
                <a:spcPts val="0"/>
              </a:spcBef>
              <a:spcAft>
                <a:spcPts val="1500"/>
              </a:spcAft>
            </a:pPr>
            <a:r>
              <a:rPr lang="en-US" dirty="0"/>
              <a:t>Agent Communication Language (</a:t>
            </a:r>
            <a:r>
              <a:rPr lang="en-US" dirty="0" smtClean="0"/>
              <a:t>ACL)</a:t>
            </a:r>
          </a:p>
          <a:p>
            <a:pPr lvl="1">
              <a:spcBef>
                <a:spcPts val="0"/>
              </a:spcBef>
              <a:spcAft>
                <a:spcPts val="1500"/>
              </a:spcAft>
            </a:pPr>
            <a:r>
              <a:rPr lang="en-GB" dirty="0" smtClean="0"/>
              <a:t>Agent Message Transport Service Specification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4549083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FIPA Abstract Architecture Specification</a:t>
            </a:r>
            <a:endParaRPr lang="tr-TR" sz="3600" dirty="0"/>
          </a:p>
        </p:txBody>
      </p:sp>
      <p:sp>
        <p:nvSpPr>
          <p:cNvPr id="3" name="Content Placeholder 2"/>
          <p:cNvSpPr>
            <a:spLocks noGrp="1"/>
          </p:cNvSpPr>
          <p:nvPr>
            <p:ph idx="1"/>
          </p:nvPr>
        </p:nvSpPr>
        <p:spPr>
          <a:xfrm>
            <a:off x="457200" y="1447800"/>
            <a:ext cx="7620000" cy="4876800"/>
          </a:xfrm>
        </p:spPr>
        <p:txBody>
          <a:bodyPr>
            <a:noAutofit/>
          </a:bodyPr>
          <a:lstStyle/>
          <a:p>
            <a:pPr>
              <a:spcBef>
                <a:spcPts val="0"/>
              </a:spcBef>
              <a:spcAft>
                <a:spcPts val="1500"/>
              </a:spcAft>
            </a:pPr>
            <a:r>
              <a:rPr lang="en-GB" sz="1800" dirty="0" smtClean="0"/>
              <a:t>Defines fundamental MAS components and their relations</a:t>
            </a:r>
          </a:p>
          <a:p>
            <a:pPr>
              <a:spcBef>
                <a:spcPts val="0"/>
              </a:spcBef>
              <a:spcAft>
                <a:spcPts val="1500"/>
              </a:spcAft>
            </a:pPr>
            <a:r>
              <a:rPr lang="en-US" sz="1800" dirty="0"/>
              <a:t>The goal is to provide meaningful message exchanges between </a:t>
            </a:r>
            <a:r>
              <a:rPr lang="en-US" sz="1800" dirty="0" smtClean="0"/>
              <a:t>agents using </a:t>
            </a:r>
          </a:p>
          <a:p>
            <a:pPr lvl="1">
              <a:spcBef>
                <a:spcPts val="0"/>
              </a:spcBef>
              <a:spcAft>
                <a:spcPts val="1500"/>
              </a:spcAft>
            </a:pPr>
            <a:r>
              <a:rPr lang="en-US" sz="1600" dirty="0" smtClean="0"/>
              <a:t>different </a:t>
            </a:r>
            <a:r>
              <a:rPr lang="en-US" sz="1600" dirty="0"/>
              <a:t>message transport protocols, </a:t>
            </a:r>
            <a:endParaRPr lang="en-US" sz="1600" dirty="0" smtClean="0"/>
          </a:p>
          <a:p>
            <a:pPr lvl="1">
              <a:spcBef>
                <a:spcPts val="0"/>
              </a:spcBef>
              <a:spcAft>
                <a:spcPts val="1500"/>
              </a:spcAft>
            </a:pPr>
            <a:r>
              <a:rPr lang="en-US" sz="1600" dirty="0" smtClean="0"/>
              <a:t>different </a:t>
            </a:r>
            <a:r>
              <a:rPr lang="en-US" sz="1600" dirty="0"/>
              <a:t>agent communication languages, and </a:t>
            </a:r>
            <a:endParaRPr lang="en-US" sz="1600" dirty="0" smtClean="0"/>
          </a:p>
          <a:p>
            <a:pPr lvl="1">
              <a:spcBef>
                <a:spcPts val="0"/>
              </a:spcBef>
              <a:spcAft>
                <a:spcPts val="1500"/>
              </a:spcAft>
            </a:pPr>
            <a:r>
              <a:rPr lang="en-US" sz="1600" dirty="0" smtClean="0"/>
              <a:t>different </a:t>
            </a:r>
            <a:r>
              <a:rPr lang="en-US" sz="1600" dirty="0"/>
              <a:t>content </a:t>
            </a:r>
            <a:r>
              <a:rPr lang="en-US" sz="1600" dirty="0" smtClean="0"/>
              <a:t>languages</a:t>
            </a:r>
          </a:p>
          <a:p>
            <a:pPr>
              <a:spcBef>
                <a:spcPts val="0"/>
              </a:spcBef>
              <a:spcAft>
                <a:spcPts val="1500"/>
              </a:spcAft>
            </a:pPr>
            <a:r>
              <a:rPr lang="en-GB" sz="1800" dirty="0" smtClean="0"/>
              <a:t>Abstract architecture provides:</a:t>
            </a:r>
          </a:p>
          <a:p>
            <a:pPr lvl="1">
              <a:spcBef>
                <a:spcPts val="0"/>
              </a:spcBef>
              <a:spcAft>
                <a:spcPts val="1500"/>
              </a:spcAft>
            </a:pPr>
            <a:r>
              <a:rPr lang="en-GB" sz="1600" dirty="0" smtClean="0"/>
              <a:t>Service model and discovery of services by the agents</a:t>
            </a:r>
          </a:p>
          <a:p>
            <a:pPr lvl="1">
              <a:spcBef>
                <a:spcPts val="0"/>
              </a:spcBef>
              <a:spcAft>
                <a:spcPts val="1500"/>
              </a:spcAft>
            </a:pPr>
            <a:r>
              <a:rPr lang="en-GB" sz="1600" dirty="0" smtClean="0"/>
              <a:t>Interoperability for message transport</a:t>
            </a:r>
          </a:p>
          <a:p>
            <a:pPr lvl="1">
              <a:spcBef>
                <a:spcPts val="0"/>
              </a:spcBef>
              <a:spcAft>
                <a:spcPts val="1500"/>
              </a:spcAft>
            </a:pPr>
            <a:r>
              <a:rPr lang="en-GB" sz="1600" dirty="0" smtClean="0"/>
              <a:t>Various ACL notations</a:t>
            </a:r>
          </a:p>
          <a:p>
            <a:pPr lvl="1">
              <a:spcBef>
                <a:spcPts val="0"/>
              </a:spcBef>
              <a:spcAft>
                <a:spcPts val="1500"/>
              </a:spcAft>
            </a:pPr>
            <a:r>
              <a:rPr lang="en-GB" sz="1600" dirty="0" smtClean="0"/>
              <a:t>Various content languages</a:t>
            </a:r>
          </a:p>
          <a:p>
            <a:pPr lvl="1">
              <a:spcBef>
                <a:spcPts val="0"/>
              </a:spcBef>
              <a:spcAft>
                <a:spcPts val="1500"/>
              </a:spcAft>
            </a:pPr>
            <a:r>
              <a:rPr lang="en-GB" sz="1600" dirty="0" smtClean="0"/>
              <a:t>Various representations for directory of services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dirty="0"/>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9294560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FIPA Abstract Architecture Specification</a:t>
            </a:r>
            <a:endParaRPr lang="tr-TR" sz="3600" dirty="0"/>
          </a:p>
        </p:txBody>
      </p:sp>
      <p:sp>
        <p:nvSpPr>
          <p:cNvPr id="3" name="Content Placeholder 2"/>
          <p:cNvSpPr>
            <a:spLocks noGrp="1"/>
          </p:cNvSpPr>
          <p:nvPr>
            <p:ph idx="1"/>
          </p:nvPr>
        </p:nvSpPr>
        <p:spPr>
          <a:xfrm>
            <a:off x="457200" y="1447800"/>
            <a:ext cx="7620000" cy="1219200"/>
          </a:xfrm>
        </p:spPr>
        <p:txBody>
          <a:bodyPr>
            <a:noAutofit/>
          </a:bodyPr>
          <a:lstStyle/>
          <a:p>
            <a:pPr>
              <a:spcBef>
                <a:spcPts val="0"/>
              </a:spcBef>
              <a:spcAft>
                <a:spcPts val="1500"/>
              </a:spcAft>
            </a:pPr>
            <a:r>
              <a:rPr lang="en-GB" dirty="0" smtClean="0"/>
              <a:t>Abstract architecture can not be directly implemented.</a:t>
            </a:r>
          </a:p>
          <a:p>
            <a:pPr>
              <a:spcBef>
                <a:spcPts val="0"/>
              </a:spcBef>
              <a:spcAft>
                <a:spcPts val="1500"/>
              </a:spcAft>
            </a:pPr>
            <a:r>
              <a:rPr lang="en-GB" dirty="0" smtClean="0"/>
              <a:t>Different concrete architecture can be derived from this abstract definition.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dirty="0"/>
          </a:p>
        </p:txBody>
      </p:sp>
      <p:pic>
        <p:nvPicPr>
          <p:cNvPr id="6" name="Picture 5"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971800"/>
            <a:ext cx="5283200" cy="345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6024446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FIPA Abstract Architecture Specification</a:t>
            </a:r>
            <a:endParaRPr lang="tr-TR" sz="3600" dirty="0"/>
          </a:p>
        </p:txBody>
      </p:sp>
      <p:sp>
        <p:nvSpPr>
          <p:cNvPr id="3" name="Content Placeholder 2"/>
          <p:cNvSpPr>
            <a:spLocks noGrp="1"/>
          </p:cNvSpPr>
          <p:nvPr>
            <p:ph idx="1"/>
          </p:nvPr>
        </p:nvSpPr>
        <p:spPr>
          <a:xfrm>
            <a:off x="457200" y="1447800"/>
            <a:ext cx="3352800" cy="1219200"/>
          </a:xfrm>
        </p:spPr>
        <p:txBody>
          <a:bodyPr>
            <a:noAutofit/>
          </a:bodyPr>
          <a:lstStyle/>
          <a:p>
            <a:pPr>
              <a:spcBef>
                <a:spcPts val="0"/>
              </a:spcBef>
              <a:spcAft>
                <a:spcPts val="1500"/>
              </a:spcAft>
            </a:pPr>
            <a:r>
              <a:rPr lang="en-GB" dirty="0" smtClean="0"/>
              <a:t>Registration of an agent into a directory service: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dirty="0"/>
          </a:p>
        </p:txBody>
      </p:sp>
      <p:sp>
        <p:nvSpPr>
          <p:cNvPr id="7" name="Content Placeholder 2"/>
          <p:cNvSpPr txBox="1">
            <a:spLocks/>
          </p:cNvSpPr>
          <p:nvPr/>
        </p:nvSpPr>
        <p:spPr>
          <a:xfrm>
            <a:off x="4800600" y="1524000"/>
            <a:ext cx="3352800" cy="838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spcBef>
                <a:spcPts val="0"/>
              </a:spcBef>
              <a:spcAft>
                <a:spcPts val="1500"/>
              </a:spcAft>
            </a:pPr>
            <a:r>
              <a:rPr lang="en-GB" dirty="0" smtClean="0"/>
              <a:t>Discovery of an agent by the other agents:</a:t>
            </a:r>
          </a:p>
        </p:txBody>
      </p:sp>
      <p:pic>
        <p:nvPicPr>
          <p:cNvPr id="8" name="Picture 6"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1" y="3357563"/>
            <a:ext cx="3429000" cy="1376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descr="image0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2987" y="3104208"/>
            <a:ext cx="3376613" cy="1848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11853286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FIPA Abstract Architecture Specification</a:t>
            </a:r>
            <a:endParaRPr lang="tr-TR" sz="3600" dirty="0"/>
          </a:p>
        </p:txBody>
      </p:sp>
      <p:sp>
        <p:nvSpPr>
          <p:cNvPr id="3" name="Content Placeholder 2"/>
          <p:cNvSpPr>
            <a:spLocks noGrp="1"/>
          </p:cNvSpPr>
          <p:nvPr>
            <p:ph idx="1"/>
          </p:nvPr>
        </p:nvSpPr>
        <p:spPr>
          <a:xfrm>
            <a:off x="457200" y="1524000"/>
            <a:ext cx="3352800" cy="762000"/>
          </a:xfrm>
        </p:spPr>
        <p:txBody>
          <a:bodyPr>
            <a:noAutofit/>
          </a:bodyPr>
          <a:lstStyle/>
          <a:p>
            <a:pPr>
              <a:spcBef>
                <a:spcPts val="0"/>
              </a:spcBef>
              <a:spcAft>
                <a:spcPts val="1500"/>
              </a:spcAft>
            </a:pPr>
            <a:r>
              <a:rPr lang="en-GB" sz="2000" dirty="0" smtClean="0"/>
              <a:t>UML class diagram of basic agent relations: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dirty="0"/>
          </a:p>
        </p:txBody>
      </p:sp>
      <p:sp>
        <p:nvSpPr>
          <p:cNvPr id="7" name="Content Placeholder 2"/>
          <p:cNvSpPr txBox="1">
            <a:spLocks/>
          </p:cNvSpPr>
          <p:nvPr/>
        </p:nvSpPr>
        <p:spPr>
          <a:xfrm>
            <a:off x="4800600" y="1524000"/>
            <a:ext cx="3581400" cy="838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spcBef>
                <a:spcPts val="0"/>
              </a:spcBef>
              <a:spcAft>
                <a:spcPts val="1500"/>
              </a:spcAft>
            </a:pPr>
            <a:r>
              <a:rPr lang="en-GB" sz="2000" dirty="0" smtClean="0"/>
              <a:t>UML class diagram of Transport-Message relations:</a:t>
            </a:r>
          </a:p>
        </p:txBody>
      </p:sp>
      <p:pic>
        <p:nvPicPr>
          <p:cNvPr id="10" name="Picture 8" descr="image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2438400"/>
            <a:ext cx="3895725" cy="38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image0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8950" y="2492375"/>
            <a:ext cx="4159250"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7000973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FIPA Abstract Architecture Specification</a:t>
            </a:r>
            <a:endParaRPr lang="tr-TR" sz="3600" dirty="0"/>
          </a:p>
        </p:txBody>
      </p:sp>
      <p:sp>
        <p:nvSpPr>
          <p:cNvPr id="3" name="Content Placeholder 2"/>
          <p:cNvSpPr>
            <a:spLocks noGrp="1"/>
          </p:cNvSpPr>
          <p:nvPr>
            <p:ph idx="1"/>
          </p:nvPr>
        </p:nvSpPr>
        <p:spPr>
          <a:xfrm>
            <a:off x="221687" y="1371600"/>
            <a:ext cx="3893113" cy="1219200"/>
          </a:xfrm>
        </p:spPr>
        <p:txBody>
          <a:bodyPr>
            <a:noAutofit/>
          </a:bodyPr>
          <a:lstStyle/>
          <a:p>
            <a:pPr>
              <a:spcBef>
                <a:spcPts val="0"/>
              </a:spcBef>
              <a:spcAft>
                <a:spcPts val="1500"/>
              </a:spcAft>
            </a:pPr>
            <a:r>
              <a:rPr lang="en-GB" sz="2000" dirty="0" smtClean="0"/>
              <a:t>UML class diagram of relations between Agent-directory-entry and Agent-locator: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dirty="0"/>
          </a:p>
        </p:txBody>
      </p:sp>
      <p:sp>
        <p:nvSpPr>
          <p:cNvPr id="9" name="Content Placeholder 2"/>
          <p:cNvSpPr txBox="1">
            <a:spLocks/>
          </p:cNvSpPr>
          <p:nvPr/>
        </p:nvSpPr>
        <p:spPr>
          <a:xfrm>
            <a:off x="4488887" y="1371600"/>
            <a:ext cx="3893113" cy="1219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spcBef>
                <a:spcPts val="0"/>
              </a:spcBef>
              <a:spcAft>
                <a:spcPts val="1500"/>
              </a:spcAft>
            </a:pPr>
            <a:r>
              <a:rPr lang="en-GB" sz="2000" dirty="0" smtClean="0"/>
              <a:t>UML class diagram of relations between Service-directory-entry and Service-locator relations:</a:t>
            </a:r>
          </a:p>
        </p:txBody>
      </p:sp>
      <p:pic>
        <p:nvPicPr>
          <p:cNvPr id="12" name="Picture 8" descr="image0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636838"/>
            <a:ext cx="4030662"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0" descr="image0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2636838"/>
            <a:ext cx="4030662"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2547231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FIPA Abstract Architecture Specification</a:t>
            </a:r>
            <a:endParaRPr lang="tr-TR" sz="3600" dirty="0"/>
          </a:p>
        </p:txBody>
      </p:sp>
      <p:sp>
        <p:nvSpPr>
          <p:cNvPr id="3" name="Content Placeholder 2"/>
          <p:cNvSpPr>
            <a:spLocks noGrp="1"/>
          </p:cNvSpPr>
          <p:nvPr>
            <p:ph idx="1"/>
          </p:nvPr>
        </p:nvSpPr>
        <p:spPr>
          <a:xfrm>
            <a:off x="221687" y="1371600"/>
            <a:ext cx="3893113" cy="1219200"/>
          </a:xfrm>
        </p:spPr>
        <p:txBody>
          <a:bodyPr>
            <a:noAutofit/>
          </a:bodyPr>
          <a:lstStyle/>
          <a:p>
            <a:pPr>
              <a:spcBef>
                <a:spcPts val="0"/>
              </a:spcBef>
              <a:spcAft>
                <a:spcPts val="1500"/>
              </a:spcAft>
            </a:pPr>
            <a:r>
              <a:rPr lang="en-GB" sz="2000" dirty="0" smtClean="0"/>
              <a:t>UML class diagram of Message elements: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dirty="0"/>
          </a:p>
        </p:txBody>
      </p:sp>
      <p:sp>
        <p:nvSpPr>
          <p:cNvPr id="10" name="Content Placeholder 2"/>
          <p:cNvSpPr txBox="1">
            <a:spLocks/>
          </p:cNvSpPr>
          <p:nvPr/>
        </p:nvSpPr>
        <p:spPr>
          <a:xfrm>
            <a:off x="4495800" y="1371600"/>
            <a:ext cx="3893113" cy="1219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spcBef>
                <a:spcPts val="0"/>
              </a:spcBef>
              <a:spcAft>
                <a:spcPts val="1500"/>
              </a:spcAft>
            </a:pPr>
            <a:r>
              <a:rPr lang="en-GB" sz="2000" dirty="0" smtClean="0"/>
              <a:t>UML class diagram of Message-Transport elements:</a:t>
            </a:r>
          </a:p>
        </p:txBody>
      </p:sp>
      <p:pic>
        <p:nvPicPr>
          <p:cNvPr id="14" name="Picture 8" descr="image0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0"/>
            <a:ext cx="3930650"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0" descr="image0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971800"/>
            <a:ext cx="4186237"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5044980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FIPA </a:t>
            </a:r>
            <a:r>
              <a:rPr lang="en-GB" sz="3600" dirty="0" smtClean="0"/>
              <a:t>Agent Management </a:t>
            </a:r>
            <a:r>
              <a:rPr lang="en-GB" sz="3600" dirty="0"/>
              <a:t>Specification</a:t>
            </a:r>
            <a:endParaRPr lang="tr-TR" sz="3600" dirty="0"/>
          </a:p>
        </p:txBody>
      </p:sp>
      <p:sp>
        <p:nvSpPr>
          <p:cNvPr id="3" name="Content Placeholder 2"/>
          <p:cNvSpPr>
            <a:spLocks noGrp="1"/>
          </p:cNvSpPr>
          <p:nvPr>
            <p:ph idx="1"/>
          </p:nvPr>
        </p:nvSpPr>
        <p:spPr>
          <a:xfrm>
            <a:off x="457200" y="1447800"/>
            <a:ext cx="7620000" cy="4876800"/>
          </a:xfrm>
        </p:spPr>
        <p:txBody>
          <a:bodyPr>
            <a:noAutofit/>
          </a:bodyPr>
          <a:lstStyle/>
          <a:p>
            <a:pPr>
              <a:spcBef>
                <a:spcPts val="0"/>
              </a:spcBef>
              <a:spcAft>
                <a:spcPts val="1500"/>
              </a:spcAft>
            </a:pPr>
            <a:r>
              <a:rPr lang="en-GB" dirty="0" smtClean="0"/>
              <a:t>A standard framework for FIPA agents’ life and execution </a:t>
            </a:r>
          </a:p>
          <a:p>
            <a:pPr>
              <a:spcBef>
                <a:spcPts val="0"/>
              </a:spcBef>
              <a:spcAft>
                <a:spcPts val="1500"/>
              </a:spcAft>
            </a:pPr>
            <a:r>
              <a:rPr lang="en-GB" dirty="0" smtClean="0"/>
              <a:t>Provides a logical reference model for </a:t>
            </a:r>
          </a:p>
          <a:p>
            <a:pPr lvl="1">
              <a:spcBef>
                <a:spcPts val="0"/>
              </a:spcBef>
              <a:spcAft>
                <a:spcPts val="1500"/>
              </a:spcAft>
            </a:pPr>
            <a:r>
              <a:rPr lang="en-GB" dirty="0"/>
              <a:t>c</a:t>
            </a:r>
            <a:r>
              <a:rPr lang="en-GB" dirty="0" smtClean="0"/>
              <a:t>reation</a:t>
            </a:r>
          </a:p>
          <a:p>
            <a:pPr lvl="1">
              <a:spcBef>
                <a:spcPts val="0"/>
              </a:spcBef>
              <a:spcAft>
                <a:spcPts val="1500"/>
              </a:spcAft>
            </a:pPr>
            <a:r>
              <a:rPr lang="en-GB" dirty="0"/>
              <a:t>r</a:t>
            </a:r>
            <a:r>
              <a:rPr lang="en-GB" dirty="0" smtClean="0"/>
              <a:t>egistration</a:t>
            </a:r>
          </a:p>
          <a:p>
            <a:pPr lvl="1">
              <a:spcBef>
                <a:spcPts val="0"/>
              </a:spcBef>
              <a:spcAft>
                <a:spcPts val="1500"/>
              </a:spcAft>
            </a:pPr>
            <a:r>
              <a:rPr lang="en-GB" dirty="0"/>
              <a:t>d</a:t>
            </a:r>
            <a:r>
              <a:rPr lang="en-GB" dirty="0" smtClean="0"/>
              <a:t>eployment</a:t>
            </a:r>
          </a:p>
          <a:p>
            <a:pPr lvl="1">
              <a:spcBef>
                <a:spcPts val="0"/>
              </a:spcBef>
              <a:spcAft>
                <a:spcPts val="1500"/>
              </a:spcAft>
            </a:pPr>
            <a:r>
              <a:rPr lang="en-GB" dirty="0"/>
              <a:t>c</a:t>
            </a:r>
            <a:r>
              <a:rPr lang="en-GB" dirty="0" smtClean="0"/>
              <a:t>ommunication</a:t>
            </a:r>
          </a:p>
          <a:p>
            <a:pPr lvl="1">
              <a:spcBef>
                <a:spcPts val="0"/>
              </a:spcBef>
              <a:spcAft>
                <a:spcPts val="1500"/>
              </a:spcAft>
            </a:pPr>
            <a:r>
              <a:rPr lang="en-GB" dirty="0"/>
              <a:t>r</a:t>
            </a:r>
            <a:r>
              <a:rPr lang="en-GB" dirty="0" smtClean="0"/>
              <a:t>etirement</a:t>
            </a:r>
          </a:p>
          <a:p>
            <a:pPr marL="411480" lvl="1" indent="0">
              <a:spcBef>
                <a:spcPts val="0"/>
              </a:spcBef>
              <a:spcAft>
                <a:spcPts val="1500"/>
              </a:spcAft>
              <a:buNone/>
            </a:pPr>
            <a:r>
              <a:rPr lang="en-GB" dirty="0"/>
              <a:t>o</a:t>
            </a:r>
            <a:r>
              <a:rPr lang="en-GB" dirty="0" smtClean="0"/>
              <a:t>f agents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dirty="0"/>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6204351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FIPA </a:t>
            </a:r>
            <a:r>
              <a:rPr lang="en-GB" sz="3600" dirty="0" smtClean="0"/>
              <a:t>Agent Management </a:t>
            </a:r>
            <a:r>
              <a:rPr lang="en-GB" sz="3600" dirty="0"/>
              <a:t>Specification</a:t>
            </a:r>
            <a:endParaRPr lang="tr-TR" sz="3600" dirty="0"/>
          </a:p>
        </p:txBody>
      </p:sp>
      <p:sp>
        <p:nvSpPr>
          <p:cNvPr id="3" name="Content Placeholder 2"/>
          <p:cNvSpPr>
            <a:spLocks noGrp="1"/>
          </p:cNvSpPr>
          <p:nvPr>
            <p:ph idx="1"/>
          </p:nvPr>
        </p:nvSpPr>
        <p:spPr>
          <a:xfrm>
            <a:off x="457200" y="1447800"/>
            <a:ext cx="2209800" cy="4876800"/>
          </a:xfrm>
        </p:spPr>
        <p:txBody>
          <a:bodyPr>
            <a:noAutofit/>
          </a:bodyPr>
          <a:lstStyle/>
          <a:p>
            <a:pPr>
              <a:spcBef>
                <a:spcPts val="0"/>
              </a:spcBef>
              <a:spcAft>
                <a:spcPts val="1500"/>
              </a:spcAft>
            </a:pPr>
            <a:r>
              <a:rPr lang="en-GB" dirty="0" smtClean="0"/>
              <a:t>Agent Management Reference Model: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dirty="0"/>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6338" y="1371600"/>
            <a:ext cx="4589462"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6277134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FIPA </a:t>
            </a:r>
            <a:r>
              <a:rPr lang="en-GB" sz="3600" dirty="0" smtClean="0"/>
              <a:t>Agent Management </a:t>
            </a:r>
            <a:r>
              <a:rPr lang="en-GB" sz="3600" dirty="0"/>
              <a:t>Specification</a:t>
            </a:r>
            <a:endParaRPr lang="tr-TR" sz="3600" dirty="0"/>
          </a:p>
        </p:txBody>
      </p:sp>
      <p:sp>
        <p:nvSpPr>
          <p:cNvPr id="3" name="Content Placeholder 2"/>
          <p:cNvSpPr>
            <a:spLocks noGrp="1"/>
          </p:cNvSpPr>
          <p:nvPr>
            <p:ph idx="1"/>
          </p:nvPr>
        </p:nvSpPr>
        <p:spPr>
          <a:xfrm>
            <a:off x="457200" y="1219200"/>
            <a:ext cx="7620000" cy="5486400"/>
          </a:xfrm>
        </p:spPr>
        <p:txBody>
          <a:bodyPr>
            <a:noAutofit/>
          </a:bodyPr>
          <a:lstStyle/>
          <a:p>
            <a:pPr>
              <a:spcBef>
                <a:spcPts val="0"/>
              </a:spcBef>
              <a:spcAft>
                <a:spcPts val="1500"/>
              </a:spcAft>
            </a:pPr>
            <a:r>
              <a:rPr lang="en-GB" dirty="0" smtClean="0"/>
              <a:t>Logical components defined by the reference model:</a:t>
            </a:r>
          </a:p>
          <a:p>
            <a:pPr lvl="1">
              <a:spcBef>
                <a:spcPts val="0"/>
              </a:spcBef>
              <a:spcAft>
                <a:spcPts val="1500"/>
              </a:spcAft>
            </a:pPr>
            <a:r>
              <a:rPr lang="en-GB" b="1" i="1" dirty="0" smtClean="0"/>
              <a:t>Agent</a:t>
            </a:r>
            <a:r>
              <a:rPr lang="en-GB" dirty="0" smtClean="0"/>
              <a:t>:</a:t>
            </a:r>
          </a:p>
          <a:p>
            <a:pPr lvl="2">
              <a:spcBef>
                <a:spcPts val="0"/>
              </a:spcBef>
              <a:spcAft>
                <a:spcPts val="1500"/>
              </a:spcAft>
            </a:pPr>
            <a:r>
              <a:rPr lang="en-GB" dirty="0" smtClean="0"/>
              <a:t>Fundamental actor of the Agent Platform (AP) who is autonomous and possesses the communication ability</a:t>
            </a:r>
          </a:p>
          <a:p>
            <a:pPr lvl="2">
              <a:spcBef>
                <a:spcPts val="0"/>
              </a:spcBef>
              <a:spcAft>
                <a:spcPts val="1500"/>
              </a:spcAft>
            </a:pPr>
            <a:r>
              <a:rPr lang="en-GB" dirty="0" smtClean="0"/>
              <a:t>Owns an Agent Identifier (AID) labelling this agent</a:t>
            </a:r>
          </a:p>
          <a:p>
            <a:pPr lvl="1">
              <a:spcBef>
                <a:spcPts val="0"/>
              </a:spcBef>
              <a:spcAft>
                <a:spcPts val="1500"/>
              </a:spcAft>
            </a:pPr>
            <a:r>
              <a:rPr lang="en-GB" b="1" i="1" dirty="0" smtClean="0"/>
              <a:t>Directory Facilitator (DF)</a:t>
            </a:r>
            <a:r>
              <a:rPr lang="en-GB" dirty="0" smtClean="0"/>
              <a:t>:</a:t>
            </a:r>
          </a:p>
          <a:p>
            <a:pPr lvl="2">
              <a:spcBef>
                <a:spcPts val="0"/>
              </a:spcBef>
              <a:spcAft>
                <a:spcPts val="1500"/>
              </a:spcAft>
            </a:pPr>
            <a:r>
              <a:rPr lang="en-GB" dirty="0" smtClean="0"/>
              <a:t>Optional component of the AP.</a:t>
            </a:r>
          </a:p>
          <a:p>
            <a:pPr lvl="2">
              <a:spcBef>
                <a:spcPts val="0"/>
              </a:spcBef>
              <a:spcAft>
                <a:spcPts val="1500"/>
              </a:spcAft>
            </a:pPr>
            <a:r>
              <a:rPr lang="en-GB" dirty="0" smtClean="0"/>
              <a:t>Needs to be added into the platform as a service in case of an implementation</a:t>
            </a:r>
          </a:p>
          <a:p>
            <a:pPr lvl="2">
              <a:spcBef>
                <a:spcPts val="0"/>
              </a:spcBef>
              <a:spcAft>
                <a:spcPts val="1500"/>
              </a:spcAft>
            </a:pPr>
            <a:r>
              <a:rPr lang="en-GB" dirty="0" smtClean="0"/>
              <a:t>A yellow-page service for the platform agents</a:t>
            </a:r>
          </a:p>
          <a:p>
            <a:pPr lvl="2">
              <a:spcBef>
                <a:spcPts val="0"/>
              </a:spcBef>
              <a:spcAft>
                <a:spcPts val="1500"/>
              </a:spcAft>
            </a:pPr>
            <a:r>
              <a:rPr lang="en-GB" dirty="0" smtClean="0"/>
              <a:t>Agents register their services to the DF and perform queries on DF to find other agents’ services</a:t>
            </a:r>
          </a:p>
          <a:p>
            <a:pPr lvl="2">
              <a:spcBef>
                <a:spcPts val="0"/>
              </a:spcBef>
              <a:spcAft>
                <a:spcPts val="1500"/>
              </a:spcAft>
            </a:pPr>
            <a:r>
              <a:rPr lang="en-GB" dirty="0" smtClean="0"/>
              <a:t>Many DFs can work collaboratively in the same AP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dirty="0"/>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4070322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Progress in Programming </a:t>
            </a:r>
            <a:r>
              <a:rPr lang="en-GB" sz="3200" dirty="0" smtClean="0"/>
              <a:t>(Wooldridge, 2009)</a:t>
            </a:r>
            <a:endParaRPr lang="tr-TR" sz="4000" dirty="0"/>
          </a:p>
        </p:txBody>
      </p:sp>
      <p:sp>
        <p:nvSpPr>
          <p:cNvPr id="3" name="Content Placeholder 2"/>
          <p:cNvSpPr>
            <a:spLocks noGrp="1"/>
          </p:cNvSpPr>
          <p:nvPr>
            <p:ph idx="1"/>
          </p:nvPr>
        </p:nvSpPr>
        <p:spPr>
          <a:xfrm>
            <a:off x="457200" y="1676400"/>
            <a:ext cx="7086600" cy="4191000"/>
          </a:xfrm>
        </p:spPr>
        <p:txBody>
          <a:bodyPr>
            <a:normAutofit/>
          </a:bodyPr>
          <a:lstStyle/>
          <a:p>
            <a:pPr>
              <a:spcBef>
                <a:spcPts val="0"/>
              </a:spcBef>
              <a:spcAft>
                <a:spcPts val="1500"/>
              </a:spcAft>
            </a:pPr>
            <a:r>
              <a:rPr lang="en-US" sz="2000" dirty="0"/>
              <a:t>machine code;</a:t>
            </a:r>
          </a:p>
          <a:p>
            <a:pPr>
              <a:spcBef>
                <a:spcPts val="0"/>
              </a:spcBef>
              <a:spcAft>
                <a:spcPts val="1500"/>
              </a:spcAft>
            </a:pPr>
            <a:r>
              <a:rPr lang="en-US" sz="2000" dirty="0"/>
              <a:t>assembly language;</a:t>
            </a:r>
          </a:p>
          <a:p>
            <a:pPr>
              <a:spcBef>
                <a:spcPts val="0"/>
              </a:spcBef>
              <a:spcAft>
                <a:spcPts val="1500"/>
              </a:spcAft>
            </a:pPr>
            <a:r>
              <a:rPr lang="en-US" sz="2000" dirty="0"/>
              <a:t>machine-independent programming languages;</a:t>
            </a:r>
          </a:p>
          <a:p>
            <a:pPr>
              <a:spcBef>
                <a:spcPts val="0"/>
              </a:spcBef>
              <a:spcAft>
                <a:spcPts val="1500"/>
              </a:spcAft>
            </a:pPr>
            <a:r>
              <a:rPr lang="en-US" sz="2000" dirty="0"/>
              <a:t>sub-routines;</a:t>
            </a:r>
          </a:p>
          <a:p>
            <a:pPr>
              <a:spcBef>
                <a:spcPts val="0"/>
              </a:spcBef>
              <a:spcAft>
                <a:spcPts val="1500"/>
              </a:spcAft>
            </a:pPr>
            <a:r>
              <a:rPr lang="en-US" sz="2000" dirty="0"/>
              <a:t>procedures &amp; functions;</a:t>
            </a:r>
          </a:p>
          <a:p>
            <a:pPr>
              <a:spcBef>
                <a:spcPts val="0"/>
              </a:spcBef>
              <a:spcAft>
                <a:spcPts val="1500"/>
              </a:spcAft>
            </a:pPr>
            <a:r>
              <a:rPr lang="en-US" sz="2000" dirty="0"/>
              <a:t>abstract data types;</a:t>
            </a:r>
          </a:p>
          <a:p>
            <a:pPr>
              <a:spcBef>
                <a:spcPts val="0"/>
              </a:spcBef>
              <a:spcAft>
                <a:spcPts val="1500"/>
              </a:spcAft>
            </a:pPr>
            <a:r>
              <a:rPr lang="en-US" sz="2000" dirty="0"/>
              <a:t>objects;</a:t>
            </a:r>
          </a:p>
          <a:p>
            <a:pPr>
              <a:spcBef>
                <a:spcPts val="0"/>
              </a:spcBef>
              <a:spcAft>
                <a:spcPts val="1500"/>
              </a:spcAft>
            </a:pPr>
            <a:r>
              <a:rPr lang="en-US" sz="2000" b="1" dirty="0"/>
              <a:t>agents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6" name="Content Placeholder 2"/>
          <p:cNvSpPr txBox="1">
            <a:spLocks/>
          </p:cNvSpPr>
          <p:nvPr/>
        </p:nvSpPr>
        <p:spPr>
          <a:xfrm>
            <a:off x="457200" y="5872162"/>
            <a:ext cx="7543800" cy="60483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err="1"/>
              <a:t>Wooldrige</a:t>
            </a:r>
            <a:r>
              <a:rPr lang="en-US" sz="900" dirty="0"/>
              <a:t>, M</a:t>
            </a:r>
            <a:r>
              <a:rPr lang="en-US" sz="900" dirty="0" smtClean="0"/>
              <a:t>. (2009) An Introduction to Multi-agent Systems, 2</a:t>
            </a:r>
            <a:r>
              <a:rPr lang="en-US" sz="900" baseline="30000" dirty="0" smtClean="0"/>
              <a:t>nd</a:t>
            </a:r>
            <a:r>
              <a:rPr lang="en-US" sz="900" dirty="0" smtClean="0"/>
              <a:t> Edition, Wiley, 484p.</a:t>
            </a:r>
            <a:endParaRPr lang="en-US" sz="900" dirty="0"/>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2318887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1162"/>
            <a:ext cx="7620000" cy="884238"/>
          </a:xfrm>
        </p:spPr>
        <p:txBody>
          <a:bodyPr/>
          <a:lstStyle/>
          <a:p>
            <a:r>
              <a:rPr lang="en-GB" sz="3600" dirty="0"/>
              <a:t>FIPA </a:t>
            </a:r>
            <a:r>
              <a:rPr lang="en-GB" sz="3600" dirty="0" smtClean="0"/>
              <a:t>Agent Management </a:t>
            </a:r>
            <a:r>
              <a:rPr lang="en-GB" sz="3600" dirty="0"/>
              <a:t>Specification</a:t>
            </a:r>
            <a:endParaRPr lang="tr-TR" sz="3600" dirty="0"/>
          </a:p>
        </p:txBody>
      </p:sp>
      <p:sp>
        <p:nvSpPr>
          <p:cNvPr id="3" name="Content Placeholder 2"/>
          <p:cNvSpPr>
            <a:spLocks noGrp="1"/>
          </p:cNvSpPr>
          <p:nvPr>
            <p:ph idx="1"/>
          </p:nvPr>
        </p:nvSpPr>
        <p:spPr>
          <a:xfrm>
            <a:off x="457200" y="1219200"/>
            <a:ext cx="7620000" cy="4953000"/>
          </a:xfrm>
        </p:spPr>
        <p:txBody>
          <a:bodyPr>
            <a:noAutofit/>
          </a:bodyPr>
          <a:lstStyle/>
          <a:p>
            <a:pPr>
              <a:spcBef>
                <a:spcPts val="0"/>
              </a:spcBef>
              <a:spcAft>
                <a:spcPts val="1500"/>
              </a:spcAft>
            </a:pPr>
            <a:r>
              <a:rPr lang="en-GB" sz="2000" dirty="0" smtClean="0"/>
              <a:t>Logical components defined by the reference model:</a:t>
            </a:r>
          </a:p>
          <a:p>
            <a:pPr lvl="1">
              <a:spcBef>
                <a:spcPts val="0"/>
              </a:spcBef>
              <a:spcAft>
                <a:spcPts val="1500"/>
              </a:spcAft>
            </a:pPr>
            <a:r>
              <a:rPr lang="en-GB" sz="1800" b="1" i="1" dirty="0" smtClean="0"/>
              <a:t>Agent Management System (AMS)</a:t>
            </a:r>
            <a:r>
              <a:rPr lang="en-GB" sz="1800" dirty="0" smtClean="0"/>
              <a:t>:</a:t>
            </a:r>
          </a:p>
          <a:p>
            <a:pPr lvl="2">
              <a:spcBef>
                <a:spcPts val="0"/>
              </a:spcBef>
              <a:spcAft>
                <a:spcPts val="1500"/>
              </a:spcAft>
            </a:pPr>
            <a:r>
              <a:rPr lang="en-GB" sz="1600" dirty="0" smtClean="0"/>
              <a:t>Mandatory component</a:t>
            </a:r>
          </a:p>
          <a:p>
            <a:pPr lvl="2">
              <a:spcBef>
                <a:spcPts val="0"/>
              </a:spcBef>
              <a:spcAft>
                <a:spcPts val="1500"/>
              </a:spcAft>
            </a:pPr>
            <a:r>
              <a:rPr lang="en-GB" sz="1600" dirty="0" smtClean="0"/>
              <a:t>Supports access and use of the platform</a:t>
            </a:r>
          </a:p>
          <a:p>
            <a:pPr lvl="2">
              <a:spcBef>
                <a:spcPts val="0"/>
              </a:spcBef>
              <a:spcAft>
                <a:spcPts val="1500"/>
              </a:spcAft>
            </a:pPr>
            <a:r>
              <a:rPr lang="en-GB" sz="1600" dirty="0" smtClean="0"/>
              <a:t>Only one AMS per AP</a:t>
            </a:r>
          </a:p>
          <a:p>
            <a:pPr lvl="2">
              <a:spcBef>
                <a:spcPts val="0"/>
              </a:spcBef>
              <a:spcAft>
                <a:spcPts val="1500"/>
              </a:spcAft>
            </a:pPr>
            <a:r>
              <a:rPr lang="en-GB" sz="1600" dirty="0" smtClean="0"/>
              <a:t>Has an AID directory including the addresses of the registered agents into AP</a:t>
            </a:r>
          </a:p>
          <a:p>
            <a:pPr lvl="2">
              <a:spcBef>
                <a:spcPts val="0"/>
              </a:spcBef>
              <a:spcAft>
                <a:spcPts val="1500"/>
              </a:spcAft>
            </a:pPr>
            <a:r>
              <a:rPr lang="en-GB" sz="1600" dirty="0"/>
              <a:t>A </a:t>
            </a:r>
            <a:r>
              <a:rPr lang="en-GB" sz="1600" dirty="0" smtClean="0"/>
              <a:t>white-page </a:t>
            </a:r>
            <a:r>
              <a:rPr lang="en-GB" sz="1600" dirty="0"/>
              <a:t>service for the platform agents</a:t>
            </a:r>
          </a:p>
          <a:p>
            <a:pPr lvl="2">
              <a:spcBef>
                <a:spcPts val="0"/>
              </a:spcBef>
              <a:spcAft>
                <a:spcPts val="1500"/>
              </a:spcAft>
            </a:pPr>
            <a:r>
              <a:rPr lang="en-GB" sz="1600" dirty="0" smtClean="0"/>
              <a:t>Each agent should register to AMS to receive a valid AID</a:t>
            </a:r>
          </a:p>
          <a:p>
            <a:pPr lvl="1">
              <a:spcBef>
                <a:spcPts val="0"/>
              </a:spcBef>
              <a:spcAft>
                <a:spcPts val="1500"/>
              </a:spcAft>
            </a:pPr>
            <a:r>
              <a:rPr lang="en-GB" sz="1800" b="1" i="1" dirty="0" smtClean="0"/>
              <a:t>Message Transport System (MTS)</a:t>
            </a:r>
            <a:r>
              <a:rPr lang="en-GB" sz="1800" dirty="0" smtClean="0"/>
              <a:t>:</a:t>
            </a:r>
          </a:p>
          <a:p>
            <a:pPr lvl="2">
              <a:spcBef>
                <a:spcPts val="0"/>
              </a:spcBef>
              <a:spcAft>
                <a:spcPts val="1500"/>
              </a:spcAft>
            </a:pPr>
            <a:r>
              <a:rPr lang="en-GB" sz="1600" dirty="0" smtClean="0"/>
              <a:t>Default communication method for the agents in the same or different APs</a:t>
            </a:r>
          </a:p>
          <a:p>
            <a:pPr lvl="2">
              <a:spcBef>
                <a:spcPts val="0"/>
              </a:spcBef>
              <a:spcAft>
                <a:spcPts val="1500"/>
              </a:spcAft>
            </a:pPr>
            <a:r>
              <a:rPr lang="en-GB" sz="1600" dirty="0" smtClean="0"/>
              <a:t>All FIPA agents have access at least one MTS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dirty="0"/>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6910661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FIPA </a:t>
            </a:r>
            <a:r>
              <a:rPr lang="en-GB" sz="3600" dirty="0" smtClean="0"/>
              <a:t>Agent Management </a:t>
            </a:r>
            <a:r>
              <a:rPr lang="en-GB" sz="3600" dirty="0"/>
              <a:t>Specification</a:t>
            </a:r>
            <a:endParaRPr lang="tr-TR" sz="3600" dirty="0"/>
          </a:p>
        </p:txBody>
      </p:sp>
      <p:sp>
        <p:nvSpPr>
          <p:cNvPr id="3" name="Content Placeholder 2"/>
          <p:cNvSpPr>
            <a:spLocks noGrp="1"/>
          </p:cNvSpPr>
          <p:nvPr>
            <p:ph idx="1"/>
          </p:nvPr>
        </p:nvSpPr>
        <p:spPr>
          <a:xfrm>
            <a:off x="457200" y="1219200"/>
            <a:ext cx="7620000" cy="5486400"/>
          </a:xfrm>
        </p:spPr>
        <p:txBody>
          <a:bodyPr>
            <a:noAutofit/>
          </a:bodyPr>
          <a:lstStyle/>
          <a:p>
            <a:pPr>
              <a:spcBef>
                <a:spcPts val="0"/>
              </a:spcBef>
              <a:spcAft>
                <a:spcPts val="1500"/>
              </a:spcAft>
            </a:pPr>
            <a:r>
              <a:rPr lang="en-GB" sz="2000" dirty="0" smtClean="0"/>
              <a:t>Logical components defined by the reference model:</a:t>
            </a:r>
          </a:p>
          <a:p>
            <a:pPr lvl="1">
              <a:spcBef>
                <a:spcPts val="0"/>
              </a:spcBef>
              <a:spcAft>
                <a:spcPts val="1500"/>
              </a:spcAft>
            </a:pPr>
            <a:r>
              <a:rPr lang="en-GB" sz="1800" b="1" i="1" dirty="0" smtClean="0"/>
              <a:t>Agent Platform (AP)</a:t>
            </a:r>
            <a:r>
              <a:rPr lang="en-GB" sz="1800" dirty="0" smtClean="0"/>
              <a:t>:</a:t>
            </a:r>
          </a:p>
          <a:p>
            <a:pPr lvl="2">
              <a:spcBef>
                <a:spcPts val="0"/>
              </a:spcBef>
              <a:spcAft>
                <a:spcPts val="1500"/>
              </a:spcAft>
            </a:pPr>
            <a:r>
              <a:rPr lang="en-GB" sz="1600" dirty="0" smtClean="0"/>
              <a:t>Provides the physical infrastructure for the deployment of agents</a:t>
            </a:r>
          </a:p>
          <a:p>
            <a:pPr lvl="2">
              <a:spcBef>
                <a:spcPts val="0"/>
              </a:spcBef>
              <a:spcAft>
                <a:spcPts val="1500"/>
              </a:spcAft>
            </a:pPr>
            <a:r>
              <a:rPr lang="en-GB" sz="1600" dirty="0" smtClean="0"/>
              <a:t>Consists of Machines, Operating Systems, Support software for agents, DF, AMS, MTS, Agents</a:t>
            </a:r>
          </a:p>
          <a:p>
            <a:pPr lvl="2">
              <a:spcBef>
                <a:spcPts val="0"/>
              </a:spcBef>
              <a:spcAft>
                <a:spcPts val="1500"/>
              </a:spcAft>
            </a:pPr>
            <a:r>
              <a:rPr lang="en-GB" sz="1600" dirty="0" smtClean="0"/>
              <a:t>AP internals should be designed by the agent developers</a:t>
            </a:r>
          </a:p>
          <a:p>
            <a:pPr lvl="2">
              <a:spcBef>
                <a:spcPts val="0"/>
              </a:spcBef>
              <a:spcAft>
                <a:spcPts val="1500"/>
              </a:spcAft>
            </a:pPr>
            <a:r>
              <a:rPr lang="en-GB" sz="1600" dirty="0" smtClean="0"/>
              <a:t>All agents in the AP do not need to reside in the same machine </a:t>
            </a:r>
          </a:p>
          <a:p>
            <a:pPr lvl="1">
              <a:spcBef>
                <a:spcPts val="0"/>
              </a:spcBef>
              <a:spcAft>
                <a:spcPts val="1500"/>
              </a:spcAft>
            </a:pPr>
            <a:r>
              <a:rPr lang="en-GB" sz="1800" b="1" i="1" dirty="0" smtClean="0"/>
              <a:t>Software</a:t>
            </a:r>
            <a:r>
              <a:rPr lang="en-GB" sz="1800" dirty="0" smtClean="0"/>
              <a:t>:</a:t>
            </a:r>
            <a:endParaRPr lang="en-GB" b="1" dirty="0" smtClean="0"/>
          </a:p>
          <a:p>
            <a:pPr lvl="2">
              <a:spcBef>
                <a:spcPts val="0"/>
              </a:spcBef>
              <a:spcAft>
                <a:spcPts val="1500"/>
              </a:spcAft>
            </a:pPr>
            <a:r>
              <a:rPr lang="en-GB" sz="1600" dirty="0" smtClean="0"/>
              <a:t>Executables which can be used by the agents</a:t>
            </a:r>
          </a:p>
          <a:p>
            <a:pPr lvl="2">
              <a:spcBef>
                <a:spcPts val="0"/>
              </a:spcBef>
              <a:spcAft>
                <a:spcPts val="1500"/>
              </a:spcAft>
            </a:pPr>
            <a:r>
              <a:rPr lang="en-GB" sz="1600" dirty="0" smtClean="0"/>
              <a:t>Can be used by the agents for adding new services, using new communication and/or security protocols or achieving tools to migrate between APs.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dirty="0"/>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3138673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tr-TR" sz="3600" dirty="0" smtClean="0"/>
              <a:t>Communication in MAS</a:t>
            </a:r>
            <a:endParaRPr lang="tr-TR" sz="3600" dirty="0"/>
          </a:p>
        </p:txBody>
      </p:sp>
      <p:sp>
        <p:nvSpPr>
          <p:cNvPr id="3" name="Content Placeholder 2"/>
          <p:cNvSpPr>
            <a:spLocks noGrp="1"/>
          </p:cNvSpPr>
          <p:nvPr>
            <p:ph idx="1"/>
          </p:nvPr>
        </p:nvSpPr>
        <p:spPr>
          <a:xfrm>
            <a:off x="457200" y="1219200"/>
            <a:ext cx="7620000" cy="4826000"/>
          </a:xfrm>
        </p:spPr>
        <p:txBody>
          <a:bodyPr>
            <a:noAutofit/>
          </a:bodyPr>
          <a:lstStyle/>
          <a:p>
            <a:pPr>
              <a:spcBef>
                <a:spcPts val="0"/>
              </a:spcBef>
              <a:spcAft>
                <a:spcPts val="1500"/>
              </a:spcAft>
            </a:pPr>
            <a:r>
              <a:rPr lang="tr-TR" sz="2000" dirty="0" smtClean="0"/>
              <a:t>Agent</a:t>
            </a:r>
            <a:r>
              <a:rPr lang="en-GB" sz="2000" dirty="0" smtClean="0"/>
              <a:t>s</a:t>
            </a:r>
            <a:r>
              <a:rPr lang="tr-TR" sz="2000" dirty="0" smtClean="0"/>
              <a:t> in a MAS need to be communicate for working together</a:t>
            </a:r>
          </a:p>
          <a:p>
            <a:pPr>
              <a:spcBef>
                <a:spcPts val="0"/>
              </a:spcBef>
              <a:spcAft>
                <a:spcPts val="1500"/>
              </a:spcAft>
            </a:pPr>
            <a:endParaRPr lang="en-GB" sz="2000" dirty="0" smtClean="0"/>
          </a:p>
          <a:p>
            <a:pPr>
              <a:spcBef>
                <a:spcPts val="0"/>
              </a:spcBef>
              <a:spcAft>
                <a:spcPts val="1500"/>
              </a:spcAft>
            </a:pPr>
            <a:r>
              <a:rPr lang="tr-TR" sz="2000" dirty="0" smtClean="0"/>
              <a:t>Definition of a communication language and related protocol set is required but not sufficient</a:t>
            </a:r>
          </a:p>
          <a:p>
            <a:pPr>
              <a:spcBef>
                <a:spcPts val="0"/>
              </a:spcBef>
              <a:spcAft>
                <a:spcPts val="1500"/>
              </a:spcAft>
            </a:pPr>
            <a:endParaRPr lang="en-GB" sz="2000" dirty="0" smtClean="0"/>
          </a:p>
          <a:p>
            <a:pPr>
              <a:spcBef>
                <a:spcPts val="0"/>
              </a:spcBef>
              <a:spcAft>
                <a:spcPts val="1500"/>
              </a:spcAft>
            </a:pPr>
            <a:r>
              <a:rPr lang="tr-TR" sz="2000" dirty="0" smtClean="0"/>
              <a:t>Meaning of the words used during the communication should also be known</a:t>
            </a:r>
            <a:endParaRPr lang="tr-TR" sz="1800" dirty="0" smtClean="0"/>
          </a:p>
          <a:p>
            <a:pPr>
              <a:spcBef>
                <a:spcPts val="0"/>
              </a:spcBef>
              <a:spcAft>
                <a:spcPts val="1500"/>
              </a:spcAft>
            </a:pPr>
            <a:endParaRPr lang="en-GB" sz="2000" dirty="0" smtClean="0"/>
          </a:p>
          <a:p>
            <a:pPr>
              <a:spcBef>
                <a:spcPts val="0"/>
              </a:spcBef>
              <a:spcAft>
                <a:spcPts val="1500"/>
              </a:spcAft>
            </a:pPr>
            <a:r>
              <a:rPr lang="en-GB" sz="2000" dirty="0" smtClean="0"/>
              <a:t>Otherwise it is almost impossible to have the same message meaning at both sender and receiver sides. </a:t>
            </a:r>
          </a:p>
          <a:p>
            <a:pPr lvl="1">
              <a:spcBef>
                <a:spcPts val="0"/>
              </a:spcBef>
              <a:spcAft>
                <a:spcPts val="1500"/>
              </a:spcAft>
            </a:pPr>
            <a:r>
              <a:rPr lang="tr-TR" sz="1800" dirty="0" smtClean="0"/>
              <a:t>Ontologies can be used for this purpose</a:t>
            </a:r>
            <a:endParaRPr lang="en-GB" sz="1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dirty="0"/>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11768638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tr-TR" sz="3600" dirty="0" smtClean="0"/>
              <a:t>Communication in MAS</a:t>
            </a:r>
            <a:endParaRPr lang="tr-TR" sz="3600" dirty="0"/>
          </a:p>
        </p:txBody>
      </p:sp>
      <p:sp>
        <p:nvSpPr>
          <p:cNvPr id="3" name="Content Placeholder 2"/>
          <p:cNvSpPr>
            <a:spLocks noGrp="1"/>
          </p:cNvSpPr>
          <p:nvPr>
            <p:ph idx="1"/>
          </p:nvPr>
        </p:nvSpPr>
        <p:spPr>
          <a:xfrm>
            <a:off x="457200" y="1219200"/>
            <a:ext cx="7620000" cy="4343400"/>
          </a:xfrm>
        </p:spPr>
        <p:txBody>
          <a:bodyPr>
            <a:noAutofit/>
          </a:bodyPr>
          <a:lstStyle/>
          <a:p>
            <a:pPr>
              <a:spcBef>
                <a:spcPts val="0"/>
              </a:spcBef>
              <a:spcAft>
                <a:spcPts val="1500"/>
              </a:spcAft>
            </a:pPr>
            <a:r>
              <a:rPr lang="en-GB" sz="2400" dirty="0" smtClean="0"/>
              <a:t>Declarative Agent Communication Languages</a:t>
            </a:r>
          </a:p>
          <a:p>
            <a:pPr lvl="1">
              <a:spcBef>
                <a:spcPts val="0"/>
              </a:spcBef>
              <a:spcAft>
                <a:spcPts val="1500"/>
              </a:spcAft>
            </a:pPr>
            <a:r>
              <a:rPr lang="en-GB" dirty="0" smtClean="0"/>
              <a:t>Sender agent specifies the required action that needs to be taken in the receiver agent by defining it as the </a:t>
            </a:r>
            <a:r>
              <a:rPr lang="en-GB" b="1" i="1" dirty="0" smtClean="0"/>
              <a:t>performative</a:t>
            </a:r>
            <a:r>
              <a:rPr lang="en-GB" dirty="0" smtClean="0"/>
              <a:t> section of the message</a:t>
            </a:r>
          </a:p>
          <a:p>
            <a:pPr lvl="1">
              <a:spcBef>
                <a:spcPts val="0"/>
              </a:spcBef>
              <a:spcAft>
                <a:spcPts val="1500"/>
              </a:spcAft>
            </a:pPr>
            <a:endParaRPr lang="en-GB" dirty="0" smtClean="0"/>
          </a:p>
          <a:p>
            <a:pPr lvl="1">
              <a:spcBef>
                <a:spcPts val="0"/>
              </a:spcBef>
              <a:spcAft>
                <a:spcPts val="1500"/>
              </a:spcAft>
            </a:pPr>
            <a:r>
              <a:rPr lang="en-GB" dirty="0" smtClean="0"/>
              <a:t>Hence, the receiver agent checks the performative and determines the required action and behaves for this purpose.</a:t>
            </a:r>
          </a:p>
          <a:p>
            <a:pPr lvl="1">
              <a:spcBef>
                <a:spcPts val="0"/>
              </a:spcBef>
              <a:spcAft>
                <a:spcPts val="1500"/>
              </a:spcAft>
            </a:pPr>
            <a:endParaRPr lang="en-GB" dirty="0" smtClean="0"/>
          </a:p>
          <a:p>
            <a:pPr lvl="1">
              <a:spcBef>
                <a:spcPts val="0"/>
              </a:spcBef>
              <a:spcAft>
                <a:spcPts val="1500"/>
              </a:spcAft>
            </a:pPr>
            <a:r>
              <a:rPr lang="en-GB" dirty="0" smtClean="0"/>
              <a:t>Declarative </a:t>
            </a:r>
            <a:r>
              <a:rPr lang="en-GB" dirty="0"/>
              <a:t>languages are </a:t>
            </a:r>
            <a:r>
              <a:rPr lang="en-GB" dirty="0" smtClean="0"/>
              <a:t>based on </a:t>
            </a:r>
            <a:r>
              <a:rPr lang="en-GB" b="1" i="1" dirty="0"/>
              <a:t>Speech-Act </a:t>
            </a:r>
            <a:r>
              <a:rPr lang="en-GB" b="1" i="1" dirty="0" smtClean="0"/>
              <a:t>Theory</a:t>
            </a:r>
          </a:p>
          <a:p>
            <a:pPr lvl="2">
              <a:spcBef>
                <a:spcPts val="0"/>
              </a:spcBef>
              <a:spcAft>
                <a:spcPts val="1500"/>
              </a:spcAft>
            </a:pPr>
            <a:endParaRPr lang="en-GB" sz="1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dirty="0"/>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9513600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tr-TR" sz="3600" dirty="0" smtClean="0"/>
              <a:t>Communication in MAS</a:t>
            </a:r>
            <a:endParaRPr lang="tr-TR" sz="3600" dirty="0"/>
          </a:p>
        </p:txBody>
      </p:sp>
      <p:sp>
        <p:nvSpPr>
          <p:cNvPr id="3" name="Content Placeholder 2"/>
          <p:cNvSpPr>
            <a:spLocks noGrp="1"/>
          </p:cNvSpPr>
          <p:nvPr>
            <p:ph idx="1"/>
          </p:nvPr>
        </p:nvSpPr>
        <p:spPr>
          <a:xfrm>
            <a:off x="457200" y="1219200"/>
            <a:ext cx="7620000" cy="5486400"/>
          </a:xfrm>
        </p:spPr>
        <p:txBody>
          <a:bodyPr>
            <a:noAutofit/>
          </a:bodyPr>
          <a:lstStyle/>
          <a:p>
            <a:pPr>
              <a:spcBef>
                <a:spcPts val="0"/>
              </a:spcBef>
              <a:spcAft>
                <a:spcPts val="1500"/>
              </a:spcAft>
            </a:pPr>
            <a:r>
              <a:rPr lang="en-GB" sz="2000" b="1" i="1" dirty="0" smtClean="0"/>
              <a:t>Speech-Act Theory</a:t>
            </a:r>
            <a:endParaRPr lang="en-GB" sz="1400" dirty="0"/>
          </a:p>
          <a:p>
            <a:pPr lvl="1">
              <a:spcBef>
                <a:spcPts val="0"/>
              </a:spcBef>
              <a:spcAft>
                <a:spcPts val="1500"/>
              </a:spcAft>
            </a:pPr>
            <a:r>
              <a:rPr lang="en-GB" sz="1800" dirty="0" smtClean="0"/>
              <a:t>Languages used by the humans are considered as the set of actions</a:t>
            </a:r>
          </a:p>
          <a:p>
            <a:pPr lvl="1">
              <a:spcBef>
                <a:spcPts val="0"/>
              </a:spcBef>
              <a:spcAft>
                <a:spcPts val="1500"/>
              </a:spcAft>
            </a:pPr>
            <a:r>
              <a:rPr lang="en-GB" sz="1800" dirty="0" smtClean="0"/>
              <a:t>Action types: Require, Query, Recommend, Denote, Define, Order, Promise, Answer</a:t>
            </a:r>
          </a:p>
          <a:p>
            <a:pPr lvl="1">
              <a:spcBef>
                <a:spcPts val="0"/>
              </a:spcBef>
              <a:spcAft>
                <a:spcPts val="1500"/>
              </a:spcAft>
            </a:pPr>
            <a:r>
              <a:rPr lang="en-GB" sz="1800" dirty="0" smtClean="0"/>
              <a:t>Three dimensions in a speech-act</a:t>
            </a:r>
          </a:p>
          <a:p>
            <a:pPr lvl="2">
              <a:spcBef>
                <a:spcPts val="0"/>
              </a:spcBef>
              <a:spcAft>
                <a:spcPts val="1500"/>
              </a:spcAft>
            </a:pPr>
            <a:r>
              <a:rPr lang="en-GB" sz="1600" dirty="0" smtClean="0"/>
              <a:t>Structure of </a:t>
            </a:r>
            <a:r>
              <a:rPr lang="en-GB" sz="1600" dirty="0"/>
              <a:t>the speech </a:t>
            </a:r>
            <a:r>
              <a:rPr lang="en-GB" sz="1600" dirty="0" smtClean="0"/>
              <a:t>(Locution)</a:t>
            </a:r>
          </a:p>
          <a:p>
            <a:pPr lvl="2">
              <a:spcBef>
                <a:spcPts val="0"/>
              </a:spcBef>
              <a:spcAft>
                <a:spcPts val="1500"/>
              </a:spcAft>
            </a:pPr>
            <a:r>
              <a:rPr lang="en-GB" sz="1600" dirty="0" smtClean="0"/>
              <a:t>Meaning of the speech (Illocution)</a:t>
            </a:r>
          </a:p>
          <a:p>
            <a:pPr lvl="2">
              <a:spcBef>
                <a:spcPts val="0"/>
              </a:spcBef>
              <a:spcAft>
                <a:spcPts val="1500"/>
              </a:spcAft>
            </a:pPr>
            <a:r>
              <a:rPr lang="en-GB" sz="1600" dirty="0" smtClean="0"/>
              <a:t>Action of the speech (</a:t>
            </a:r>
            <a:r>
              <a:rPr lang="en-GB" sz="1600" dirty="0" err="1" smtClean="0"/>
              <a:t>Perlocution</a:t>
            </a:r>
            <a:r>
              <a:rPr lang="en-GB" sz="1600" dirty="0" smtClean="0"/>
              <a:t>)</a:t>
            </a:r>
          </a:p>
          <a:p>
            <a:pPr lvl="1">
              <a:spcBef>
                <a:spcPts val="0"/>
              </a:spcBef>
              <a:spcAft>
                <a:spcPts val="1500"/>
              </a:spcAft>
            </a:pPr>
            <a:r>
              <a:rPr lang="en-GB" sz="1800" dirty="0" smtClean="0"/>
              <a:t>Listener, i.e. receiver does not obliged to act at the end of each speech.</a:t>
            </a:r>
          </a:p>
          <a:p>
            <a:pPr lvl="2">
              <a:spcBef>
                <a:spcPts val="0"/>
              </a:spcBef>
              <a:spcAft>
                <a:spcPts val="1500"/>
              </a:spcAft>
            </a:pPr>
            <a:r>
              <a:rPr lang="en-GB" sz="1600" dirty="0" smtClean="0"/>
              <a:t>Listener can decide on whether performing the action or not according to its own beliefs and knowledge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dirty="0"/>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4419171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tr-TR" sz="3600" dirty="0" smtClean="0"/>
              <a:t>Communication in MAS</a:t>
            </a:r>
            <a:endParaRPr lang="tr-TR" sz="3600" dirty="0"/>
          </a:p>
        </p:txBody>
      </p:sp>
      <p:sp>
        <p:nvSpPr>
          <p:cNvPr id="3" name="Content Placeholder 2"/>
          <p:cNvSpPr>
            <a:spLocks noGrp="1"/>
          </p:cNvSpPr>
          <p:nvPr>
            <p:ph idx="1"/>
          </p:nvPr>
        </p:nvSpPr>
        <p:spPr>
          <a:xfrm>
            <a:off x="457200" y="1143000"/>
            <a:ext cx="7620000" cy="5086838"/>
          </a:xfrm>
        </p:spPr>
        <p:txBody>
          <a:bodyPr>
            <a:noAutofit/>
          </a:bodyPr>
          <a:lstStyle/>
          <a:p>
            <a:pPr>
              <a:spcBef>
                <a:spcPts val="0"/>
              </a:spcBef>
              <a:spcAft>
                <a:spcPts val="1500"/>
              </a:spcAft>
            </a:pPr>
            <a:r>
              <a:rPr lang="en-GB" sz="1800" dirty="0" smtClean="0"/>
              <a:t>Agent communication languages based on speech-act theory:</a:t>
            </a:r>
          </a:p>
          <a:p>
            <a:pPr lvl="1">
              <a:spcBef>
                <a:spcPts val="0"/>
              </a:spcBef>
              <a:spcAft>
                <a:spcPts val="1500"/>
              </a:spcAft>
            </a:pPr>
            <a:r>
              <a:rPr lang="en-US" sz="1600" b="1" i="1" dirty="0"/>
              <a:t>Knowledge Query and Manipulation Language (KQML) (</a:t>
            </a:r>
            <a:r>
              <a:rPr lang="en-US" sz="1600" b="1" i="1" dirty="0" err="1"/>
              <a:t>Finin</a:t>
            </a:r>
            <a:r>
              <a:rPr lang="en-US" sz="1600" b="1" i="1" dirty="0"/>
              <a:t> et al., 1997)</a:t>
            </a:r>
          </a:p>
          <a:p>
            <a:pPr lvl="1">
              <a:spcBef>
                <a:spcPts val="0"/>
              </a:spcBef>
              <a:spcAft>
                <a:spcPts val="1500"/>
              </a:spcAft>
            </a:pPr>
            <a:r>
              <a:rPr lang="en-GB" sz="1600" b="1" i="1" dirty="0" smtClean="0"/>
              <a:t>FIPA ACL</a:t>
            </a:r>
          </a:p>
          <a:p>
            <a:pPr lvl="1">
              <a:spcBef>
                <a:spcPts val="0"/>
              </a:spcBef>
              <a:spcAft>
                <a:spcPts val="1500"/>
              </a:spcAft>
            </a:pPr>
            <a:r>
              <a:rPr lang="en-GB" sz="1600" dirty="0" smtClean="0"/>
              <a:t>Syntax of both languages are similar</a:t>
            </a:r>
          </a:p>
          <a:p>
            <a:pPr lvl="2">
              <a:spcBef>
                <a:spcPts val="0"/>
              </a:spcBef>
              <a:spcAft>
                <a:spcPts val="1500"/>
              </a:spcAft>
            </a:pPr>
            <a:r>
              <a:rPr lang="en-GB" sz="1400" dirty="0" smtClean="0"/>
              <a:t>LISP-like parenthesis notation</a:t>
            </a:r>
          </a:p>
          <a:p>
            <a:pPr lvl="1">
              <a:spcBef>
                <a:spcPts val="0"/>
              </a:spcBef>
              <a:spcAft>
                <a:spcPts val="1500"/>
              </a:spcAft>
            </a:pPr>
            <a:r>
              <a:rPr lang="en-GB" sz="1600" dirty="0" smtClean="0"/>
              <a:t>Naming messages:</a:t>
            </a:r>
          </a:p>
          <a:p>
            <a:pPr lvl="2">
              <a:spcBef>
                <a:spcPts val="0"/>
              </a:spcBef>
              <a:spcAft>
                <a:spcPts val="1500"/>
              </a:spcAft>
            </a:pPr>
            <a:r>
              <a:rPr lang="en-GB" sz="1400" dirty="0" smtClean="0"/>
              <a:t>In KQML: performative</a:t>
            </a:r>
          </a:p>
          <a:p>
            <a:pPr lvl="2">
              <a:spcBef>
                <a:spcPts val="0"/>
              </a:spcBef>
              <a:spcAft>
                <a:spcPts val="1500"/>
              </a:spcAft>
            </a:pPr>
            <a:r>
              <a:rPr lang="en-GB" sz="1400" dirty="0" smtClean="0"/>
              <a:t>In FIPA ACL: communicative act</a:t>
            </a:r>
          </a:p>
          <a:p>
            <a:pPr lvl="1">
              <a:spcBef>
                <a:spcPts val="0"/>
              </a:spcBef>
              <a:spcAft>
                <a:spcPts val="1500"/>
              </a:spcAft>
            </a:pPr>
            <a:r>
              <a:rPr lang="en-GB" sz="1600" dirty="0" smtClean="0"/>
              <a:t>Some performatives do not exist in FIPA ACL</a:t>
            </a:r>
          </a:p>
          <a:p>
            <a:pPr lvl="2">
              <a:spcBef>
                <a:spcPts val="0"/>
              </a:spcBef>
              <a:spcAft>
                <a:spcPts val="1500"/>
              </a:spcAft>
            </a:pPr>
            <a:r>
              <a:rPr lang="en-GB" sz="1400" dirty="0"/>
              <a:t>KQML "ADVERTISE", "REGISTER", "BROKER“ </a:t>
            </a:r>
            <a:r>
              <a:rPr lang="en-GB" sz="1400" dirty="0" smtClean="0">
                <a:sym typeface="Wingdings" panose="05000000000000000000" pitchFamily="2" charset="2"/>
              </a:rPr>
              <a:t></a:t>
            </a:r>
            <a:r>
              <a:rPr lang="en-GB" sz="1400" dirty="0" smtClean="0"/>
              <a:t> </a:t>
            </a:r>
            <a:r>
              <a:rPr lang="en-GB" sz="1400" dirty="0"/>
              <a:t>FIPA ACL “REQUEST</a:t>
            </a:r>
            <a:r>
              <a:rPr lang="en-GB" sz="1400" dirty="0" smtClean="0"/>
              <a:t>”</a:t>
            </a:r>
          </a:p>
          <a:p>
            <a:pPr lvl="1">
              <a:spcBef>
                <a:spcPts val="0"/>
              </a:spcBef>
              <a:spcAft>
                <a:spcPts val="1500"/>
              </a:spcAft>
            </a:pPr>
            <a:r>
              <a:rPr lang="en-GB" sz="1600" dirty="0" smtClean="0"/>
              <a:t>Some performatives in KQML are represented with other words in FIPA ACL</a:t>
            </a:r>
          </a:p>
          <a:p>
            <a:pPr lvl="2">
              <a:spcBef>
                <a:spcPts val="0"/>
              </a:spcBef>
              <a:spcAft>
                <a:spcPts val="1500"/>
              </a:spcAft>
            </a:pPr>
            <a:r>
              <a:rPr lang="en-GB" sz="1400" dirty="0"/>
              <a:t>KQML “TELL” </a:t>
            </a:r>
            <a:r>
              <a:rPr lang="en-GB" sz="1400" dirty="0" smtClean="0"/>
              <a:t>**&gt; </a:t>
            </a:r>
            <a:r>
              <a:rPr lang="en-GB" sz="1400" dirty="0"/>
              <a:t>FIPA ACL “INFORM” </a:t>
            </a:r>
          </a:p>
          <a:p>
            <a:pPr lvl="2">
              <a:spcBef>
                <a:spcPts val="0"/>
              </a:spcBef>
              <a:spcAft>
                <a:spcPts val="1500"/>
              </a:spcAft>
            </a:pPr>
            <a:endParaRPr lang="en-GB" sz="1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dirty="0"/>
          </a:p>
        </p:txBody>
      </p:sp>
      <p:sp>
        <p:nvSpPr>
          <p:cNvPr id="6" name="Content Placeholder 2"/>
          <p:cNvSpPr txBox="1">
            <a:spLocks/>
          </p:cNvSpPr>
          <p:nvPr/>
        </p:nvSpPr>
        <p:spPr>
          <a:xfrm>
            <a:off x="430823" y="6229838"/>
            <a:ext cx="7543800" cy="4572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err="1"/>
              <a:t>Finin</a:t>
            </a:r>
            <a:r>
              <a:rPr lang="en-US" sz="900" dirty="0"/>
              <a:t>, T., </a:t>
            </a:r>
            <a:r>
              <a:rPr lang="en-US" sz="900" dirty="0" err="1"/>
              <a:t>Labrou</a:t>
            </a:r>
            <a:r>
              <a:rPr lang="en-US" sz="900" dirty="0"/>
              <a:t>, Y</a:t>
            </a:r>
            <a:r>
              <a:rPr lang="en-US" sz="900" dirty="0" smtClean="0"/>
              <a:t>., </a:t>
            </a:r>
            <a:r>
              <a:rPr lang="en-US" sz="900" dirty="0"/>
              <a:t>Mayfield, J. (1997</a:t>
            </a:r>
            <a:r>
              <a:rPr lang="en-US" sz="900" dirty="0" smtClean="0"/>
              <a:t>) </a:t>
            </a:r>
            <a:r>
              <a:rPr lang="en-US" sz="900" dirty="0"/>
              <a:t>“KQML as an agent communication language”, </a:t>
            </a:r>
            <a:r>
              <a:rPr lang="en-US" sz="900" dirty="0" smtClean="0"/>
              <a:t>pp. </a:t>
            </a:r>
            <a:r>
              <a:rPr lang="en-US" sz="900" dirty="0"/>
              <a:t>291-316, </a:t>
            </a:r>
            <a:r>
              <a:rPr lang="en-US" sz="900" dirty="0" smtClean="0"/>
              <a:t>Software </a:t>
            </a:r>
            <a:r>
              <a:rPr lang="en-US" sz="900" dirty="0"/>
              <a:t>Agents, Bradshaw, J.M. (Ed.), AAAI Press/MIT Press, 479p.</a:t>
            </a:r>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8872915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GB" sz="3600" dirty="0" smtClean="0"/>
              <a:t>FIPA ACL</a:t>
            </a:r>
            <a:endParaRPr lang="tr-TR" sz="3600" dirty="0"/>
          </a:p>
        </p:txBody>
      </p:sp>
      <p:sp>
        <p:nvSpPr>
          <p:cNvPr id="3" name="Content Placeholder 2"/>
          <p:cNvSpPr>
            <a:spLocks noGrp="1"/>
          </p:cNvSpPr>
          <p:nvPr>
            <p:ph idx="1"/>
          </p:nvPr>
        </p:nvSpPr>
        <p:spPr>
          <a:xfrm>
            <a:off x="457200" y="1219200"/>
            <a:ext cx="7620000" cy="5486400"/>
          </a:xfrm>
        </p:spPr>
        <p:txBody>
          <a:bodyPr>
            <a:noAutofit/>
          </a:bodyPr>
          <a:lstStyle/>
          <a:p>
            <a:pPr>
              <a:spcBef>
                <a:spcPts val="0"/>
              </a:spcBef>
              <a:spcAft>
                <a:spcPts val="1500"/>
              </a:spcAft>
            </a:pPr>
            <a:r>
              <a:rPr lang="en-GB" sz="2000" dirty="0" smtClean="0"/>
              <a:t>Does not depend on a specific content language</a:t>
            </a:r>
          </a:p>
          <a:p>
            <a:pPr lvl="1">
              <a:spcBef>
                <a:spcPts val="0"/>
              </a:spcBef>
              <a:spcAft>
                <a:spcPts val="1500"/>
              </a:spcAft>
            </a:pPr>
            <a:r>
              <a:rPr lang="en-GB" sz="1800" dirty="0" smtClean="0"/>
              <a:t>However, a content language, called Semantic Language (SL), is recommended by FIPA for this purpose</a:t>
            </a:r>
          </a:p>
          <a:p>
            <a:pPr>
              <a:spcBef>
                <a:spcPts val="0"/>
              </a:spcBef>
              <a:spcAft>
                <a:spcPts val="1500"/>
              </a:spcAft>
            </a:pPr>
            <a:endParaRPr lang="en-GB" sz="500" dirty="0" smtClean="0"/>
          </a:p>
          <a:p>
            <a:pPr>
              <a:spcBef>
                <a:spcPts val="0"/>
              </a:spcBef>
              <a:spcAft>
                <a:spcPts val="1500"/>
              </a:spcAft>
            </a:pPr>
            <a:r>
              <a:rPr lang="en-GB" sz="2000" dirty="0" smtClean="0"/>
              <a:t>FIPA </a:t>
            </a:r>
            <a:r>
              <a:rPr lang="en-GB" sz="2000" dirty="0"/>
              <a:t>ACL Message Structure Specification</a:t>
            </a:r>
          </a:p>
          <a:p>
            <a:pPr>
              <a:spcBef>
                <a:spcPts val="0"/>
              </a:spcBef>
              <a:spcAft>
                <a:spcPts val="1500"/>
              </a:spcAft>
            </a:pPr>
            <a:endParaRPr lang="en-US" sz="500" dirty="0" smtClean="0"/>
          </a:p>
          <a:p>
            <a:pPr>
              <a:spcBef>
                <a:spcPts val="0"/>
              </a:spcBef>
              <a:spcAft>
                <a:spcPts val="1500"/>
              </a:spcAft>
            </a:pPr>
            <a:r>
              <a:rPr lang="en-US" sz="2000" dirty="0" smtClean="0"/>
              <a:t>FIPA </a:t>
            </a:r>
            <a:r>
              <a:rPr lang="en-US" sz="2000" dirty="0"/>
              <a:t>Communicative Act Library </a:t>
            </a:r>
            <a:r>
              <a:rPr lang="en-US" sz="2000" dirty="0" smtClean="0"/>
              <a:t>Specification</a:t>
            </a:r>
          </a:p>
          <a:p>
            <a:pPr>
              <a:spcBef>
                <a:spcPts val="0"/>
              </a:spcBef>
              <a:spcAft>
                <a:spcPts val="1500"/>
              </a:spcAft>
            </a:pPr>
            <a:endParaRPr lang="en-US" sz="500" dirty="0" smtClean="0"/>
          </a:p>
          <a:p>
            <a:pPr>
              <a:spcBef>
                <a:spcPts val="0"/>
              </a:spcBef>
              <a:spcAft>
                <a:spcPts val="1500"/>
              </a:spcAft>
            </a:pPr>
            <a:r>
              <a:rPr lang="en-US" sz="2000" dirty="0" smtClean="0"/>
              <a:t>Parts of FIPA ACL messages:</a:t>
            </a:r>
          </a:p>
          <a:p>
            <a:pPr lvl="1">
              <a:spcBef>
                <a:spcPts val="0"/>
              </a:spcBef>
              <a:spcAft>
                <a:spcPts val="1500"/>
              </a:spcAft>
            </a:pPr>
            <a:r>
              <a:rPr lang="en-US" sz="1800" dirty="0" smtClean="0"/>
              <a:t>Envelope: Message transmission details</a:t>
            </a:r>
          </a:p>
          <a:p>
            <a:pPr lvl="1">
              <a:spcBef>
                <a:spcPts val="0"/>
              </a:spcBef>
              <a:spcAft>
                <a:spcPts val="1500"/>
              </a:spcAft>
            </a:pPr>
            <a:r>
              <a:rPr lang="en-US" sz="1800" dirty="0" smtClean="0"/>
              <a:t>Payload: Content of the message, performatives and other parameters for the performatives</a:t>
            </a:r>
          </a:p>
          <a:p>
            <a:pPr lvl="1">
              <a:spcBef>
                <a:spcPts val="0"/>
              </a:spcBef>
              <a:spcAft>
                <a:spcPts val="1500"/>
              </a:spcAft>
            </a:pPr>
            <a:endParaRPr lang="en-GB" sz="1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dirty="0"/>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1555784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GB" sz="3600" dirty="0" smtClean="0"/>
              <a:t>FIPA ACL</a:t>
            </a:r>
            <a:endParaRPr lang="tr-TR" sz="3600" dirty="0"/>
          </a:p>
        </p:txBody>
      </p:sp>
      <p:sp>
        <p:nvSpPr>
          <p:cNvPr id="3" name="Content Placeholder 2"/>
          <p:cNvSpPr>
            <a:spLocks noGrp="1"/>
          </p:cNvSpPr>
          <p:nvPr>
            <p:ph idx="1"/>
          </p:nvPr>
        </p:nvSpPr>
        <p:spPr>
          <a:xfrm>
            <a:off x="457200" y="1219200"/>
            <a:ext cx="7620000" cy="381000"/>
          </a:xfrm>
        </p:spPr>
        <p:txBody>
          <a:bodyPr>
            <a:noAutofit/>
          </a:bodyPr>
          <a:lstStyle/>
          <a:p>
            <a:pPr>
              <a:spcBef>
                <a:spcPts val="0"/>
              </a:spcBef>
              <a:spcAft>
                <a:spcPts val="1500"/>
              </a:spcAft>
            </a:pPr>
            <a:r>
              <a:rPr lang="en-GB" sz="2000" dirty="0" smtClean="0"/>
              <a:t>Envelope parameters:</a:t>
            </a:r>
            <a:endParaRPr lang="en-US" sz="1800" dirty="0" smtClean="0"/>
          </a:p>
          <a:p>
            <a:pPr lvl="1">
              <a:spcBef>
                <a:spcPts val="0"/>
              </a:spcBef>
              <a:spcAft>
                <a:spcPts val="1500"/>
              </a:spcAft>
            </a:pPr>
            <a:endParaRPr lang="en-GB" sz="1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dirty="0"/>
          </a:p>
        </p:txBody>
      </p:sp>
      <p:graphicFrame>
        <p:nvGraphicFramePr>
          <p:cNvPr id="6" name="Group 122"/>
          <p:cNvGraphicFramePr>
            <a:graphicFrameLocks noGrp="1"/>
          </p:cNvGraphicFramePr>
          <p:nvPr>
            <p:extLst>
              <p:ext uri="{D42A27DB-BD31-4B8C-83A1-F6EECF244321}">
                <p14:modId xmlns:p14="http://schemas.microsoft.com/office/powerpoint/2010/main" val="501400699"/>
              </p:ext>
            </p:extLst>
          </p:nvPr>
        </p:nvGraphicFramePr>
        <p:xfrm>
          <a:off x="762000" y="1752600"/>
          <a:ext cx="6610350" cy="4218685"/>
        </p:xfrm>
        <a:graphic>
          <a:graphicData uri="http://schemas.openxmlformats.org/drawingml/2006/table">
            <a:tbl>
              <a:tblPr/>
              <a:tblGrid>
                <a:gridCol w="1582737">
                  <a:extLst>
                    <a:ext uri="{9D8B030D-6E8A-4147-A177-3AD203B41FA5}">
                      <a16:colId xmlns:a16="http://schemas.microsoft.com/office/drawing/2014/main" val="20000"/>
                    </a:ext>
                  </a:extLst>
                </a:gridCol>
                <a:gridCol w="5027613">
                  <a:extLst>
                    <a:ext uri="{9D8B030D-6E8A-4147-A177-3AD203B41FA5}">
                      <a16:colId xmlns:a16="http://schemas.microsoft.com/office/drawing/2014/main" val="20001"/>
                    </a:ext>
                  </a:extLst>
                </a:gridCol>
              </a:tblGrid>
              <a:tr h="397246">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Helvetica" charset="0"/>
                        </a:rPr>
                        <a:t>Parameter</a:t>
                      </a:r>
                      <a:endParaRPr kumimoji="0" lang="en-GB" sz="1800" b="0" i="0" u="none" strike="noStrike" cap="none" normalizeH="0" baseline="0" dirty="0" smtClean="0">
                        <a:ln>
                          <a:noFill/>
                        </a:ln>
                        <a:solidFill>
                          <a:schemeClr val="tx1"/>
                        </a:solidFill>
                        <a:effectLst/>
                        <a:latin typeface="Arial" pitchFamily="34" charset="0"/>
                      </a:endParaRPr>
                    </a:p>
                  </a:txBody>
                  <a:tcPr marT="45836" marB="45836"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Helvetica" charset="0"/>
                        </a:rPr>
                        <a:t>Description</a:t>
                      </a:r>
                      <a:endParaRPr kumimoji="0" lang="en-GB" sz="1800" b="0" i="0" u="none" strike="noStrike" cap="none" normalizeH="0" baseline="0" dirty="0" smtClean="0">
                        <a:ln>
                          <a:noFill/>
                        </a:ln>
                        <a:solidFill>
                          <a:schemeClr val="tx1"/>
                        </a:solidFill>
                        <a:effectLst/>
                        <a:latin typeface="Arial" pitchFamily="34" charset="0"/>
                      </a:endParaRPr>
                    </a:p>
                  </a:txBody>
                  <a:tcPr marT="45836" marB="45836"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003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to</a:t>
                      </a:r>
                      <a:endParaRPr kumimoji="0" lang="en-GB" sz="1800" b="0" i="0" u="none" strike="noStrike" cap="none" normalizeH="0" baseline="0" smtClean="0">
                        <a:ln>
                          <a:noFill/>
                        </a:ln>
                        <a:solidFill>
                          <a:schemeClr val="tx1"/>
                        </a:solidFill>
                        <a:effectLst/>
                        <a:latin typeface="Arial" pitchFamily="34" charset="0"/>
                      </a:endParaRPr>
                    </a:p>
                  </a:txBody>
                  <a:tcPr marT="45836" marB="45836"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Helvetica" charset="0"/>
                        </a:rPr>
                        <a:t>If no </a:t>
                      </a:r>
                      <a:r>
                        <a:rPr kumimoji="0" lang="en-GB" sz="1000" b="0" i="0" u="none" strike="noStrike" cap="none" normalizeH="0" baseline="0" smtClean="0">
                          <a:ln>
                            <a:noFill/>
                          </a:ln>
                          <a:solidFill>
                            <a:schemeClr val="tx1"/>
                          </a:solidFill>
                          <a:effectLst/>
                          <a:latin typeface="Courier" pitchFamily="49" charset="0"/>
                        </a:rPr>
                        <a:t>intended-receiver</a:t>
                      </a:r>
                      <a:r>
                        <a:rPr kumimoji="0" lang="en-GB" sz="1000" b="0" i="0" u="none" strike="noStrike" cap="none" normalizeH="0" baseline="0" smtClean="0">
                          <a:ln>
                            <a:noFill/>
                          </a:ln>
                          <a:solidFill>
                            <a:schemeClr val="tx1"/>
                          </a:solidFill>
                          <a:effectLst/>
                          <a:latin typeface="Helvetica" charset="0"/>
                        </a:rPr>
                        <a:t> parameter is present, then the information in this parameter is used to generate </a:t>
                      </a:r>
                      <a:r>
                        <a:rPr kumimoji="0" lang="en-GB" sz="1000" b="0" i="0" u="none" strike="noStrike" cap="none" normalizeH="0" baseline="0" smtClean="0">
                          <a:ln>
                            <a:noFill/>
                          </a:ln>
                          <a:solidFill>
                            <a:schemeClr val="tx1"/>
                          </a:solidFill>
                          <a:effectLst/>
                          <a:latin typeface="Courier" pitchFamily="49" charset="0"/>
                        </a:rPr>
                        <a:t>intended-receiver</a:t>
                      </a:r>
                      <a:r>
                        <a:rPr kumimoji="0" lang="en-GB" sz="1000" b="0" i="0" u="none" strike="noStrike" cap="none" normalizeH="0" baseline="0" smtClean="0">
                          <a:ln>
                            <a:noFill/>
                          </a:ln>
                          <a:solidFill>
                            <a:schemeClr val="tx1"/>
                          </a:solidFill>
                          <a:effectLst/>
                          <a:latin typeface="Helvetica" charset="0"/>
                        </a:rPr>
                        <a:t> field for the messages the ACC subsequently forwards. </a:t>
                      </a:r>
                      <a:endParaRPr kumimoji="0" lang="en-GB" sz="1800" b="0" i="0" u="none" strike="noStrike" cap="none" normalizeH="0" baseline="0" smtClean="0">
                        <a:ln>
                          <a:noFill/>
                        </a:ln>
                        <a:solidFill>
                          <a:schemeClr val="tx1"/>
                        </a:solidFill>
                        <a:effectLst/>
                        <a:latin typeface="Arial" pitchFamily="34" charset="0"/>
                      </a:endParaRPr>
                    </a:p>
                  </a:txBody>
                  <a:tcPr marT="45836" marB="45836"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724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ourier" pitchFamily="49" charset="0"/>
                        </a:rPr>
                        <a:t>from</a:t>
                      </a:r>
                      <a:endParaRPr kumimoji="0" lang="en-GB" sz="1800" b="0" i="0" u="none" strike="noStrike" cap="none" normalizeH="0" baseline="0" dirty="0" smtClean="0">
                        <a:ln>
                          <a:noFill/>
                        </a:ln>
                        <a:solidFill>
                          <a:schemeClr val="tx1"/>
                        </a:solidFill>
                        <a:effectLst/>
                        <a:latin typeface="Arial" pitchFamily="34" charset="0"/>
                      </a:endParaRPr>
                    </a:p>
                  </a:txBody>
                  <a:tcPr marT="45836" marB="45836"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Helvetica" charset="0"/>
                        </a:rPr>
                        <a:t>If required, the ACC returns error and confirmation messages to the agent specified in this parameter.</a:t>
                      </a:r>
                      <a:endParaRPr kumimoji="0" lang="en-GB" sz="1800" b="0" i="0" u="none" strike="noStrike" cap="none" normalizeH="0" baseline="0" dirty="0" smtClean="0">
                        <a:ln>
                          <a:noFill/>
                        </a:ln>
                        <a:solidFill>
                          <a:schemeClr val="tx1"/>
                        </a:solidFill>
                        <a:effectLst/>
                        <a:latin typeface="Arial" pitchFamily="34" charset="0"/>
                      </a:endParaRPr>
                    </a:p>
                  </a:txBody>
                  <a:tcPr marT="45836" marB="45836"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445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ourier" pitchFamily="49" charset="0"/>
                        </a:rPr>
                        <a:t>comments</a:t>
                      </a:r>
                      <a:endParaRPr kumimoji="0" lang="en-GB" sz="1800" b="0" i="0" u="none" strike="noStrike" cap="none" normalizeH="0" baseline="0" dirty="0" smtClean="0">
                        <a:ln>
                          <a:noFill/>
                        </a:ln>
                        <a:solidFill>
                          <a:schemeClr val="tx1"/>
                        </a:solidFill>
                        <a:effectLst/>
                        <a:latin typeface="Arial" pitchFamily="34" charset="0"/>
                      </a:endParaRPr>
                    </a:p>
                  </a:txBody>
                  <a:tcPr marT="45836" marB="45836"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Helvetica" charset="0"/>
                        </a:rPr>
                        <a:t>None.</a:t>
                      </a:r>
                      <a:endParaRPr kumimoji="0" lang="en-GB" sz="1800" b="0" i="0" u="none" strike="noStrike" cap="none" normalizeH="0" baseline="0" smtClean="0">
                        <a:ln>
                          <a:noFill/>
                        </a:ln>
                        <a:solidFill>
                          <a:schemeClr val="tx1"/>
                        </a:solidFill>
                        <a:effectLst/>
                        <a:latin typeface="Arial" pitchFamily="34" charset="0"/>
                      </a:endParaRPr>
                    </a:p>
                  </a:txBody>
                  <a:tcPr marT="45836" marB="45836"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50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acl-representation</a:t>
                      </a:r>
                      <a:endParaRPr kumimoji="0" lang="en-GB" sz="1800" b="0" i="0" u="none" strike="noStrike" cap="none" normalizeH="0" baseline="0" smtClean="0">
                        <a:ln>
                          <a:noFill/>
                        </a:ln>
                        <a:solidFill>
                          <a:schemeClr val="tx1"/>
                        </a:solidFill>
                        <a:effectLst/>
                        <a:latin typeface="Arial" pitchFamily="34" charset="0"/>
                      </a:endParaRPr>
                    </a:p>
                  </a:txBody>
                  <a:tcPr marT="45836" marB="45836"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Helvetica" charset="0"/>
                        </a:rPr>
                        <a:t>None. This information is intended for the final recipient of the message. </a:t>
                      </a:r>
                      <a:endParaRPr kumimoji="0" lang="en-GB" sz="1800" b="0" i="0" u="none" strike="noStrike" cap="none" normalizeH="0" baseline="0" smtClean="0">
                        <a:ln>
                          <a:noFill/>
                        </a:ln>
                        <a:solidFill>
                          <a:schemeClr val="tx1"/>
                        </a:solidFill>
                        <a:effectLst/>
                        <a:latin typeface="Arial" pitchFamily="34" charset="0"/>
                      </a:endParaRPr>
                    </a:p>
                  </a:txBody>
                  <a:tcPr marT="45836" marB="45836"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50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payload-length</a:t>
                      </a:r>
                      <a:endParaRPr kumimoji="0" lang="en-GB" sz="1800" b="0" i="0" u="none" strike="noStrike" cap="none" normalizeH="0" baseline="0" smtClean="0">
                        <a:ln>
                          <a:noFill/>
                        </a:ln>
                        <a:solidFill>
                          <a:schemeClr val="tx1"/>
                        </a:solidFill>
                        <a:effectLst/>
                        <a:latin typeface="Arial" pitchFamily="34" charset="0"/>
                      </a:endParaRPr>
                    </a:p>
                  </a:txBody>
                  <a:tcPr marT="45836" marB="45836"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Helvetica" charset="0"/>
                        </a:rPr>
                        <a:t>The ACC may use this information to improve parsing efficiency.</a:t>
                      </a:r>
                      <a:endParaRPr kumimoji="0" lang="en-GB" sz="1800" b="0" i="0" u="none" strike="noStrike" cap="none" normalizeH="0" baseline="0" dirty="0" smtClean="0">
                        <a:ln>
                          <a:noFill/>
                        </a:ln>
                        <a:solidFill>
                          <a:schemeClr val="tx1"/>
                        </a:solidFill>
                        <a:effectLst/>
                        <a:latin typeface="Arial" pitchFamily="34" charset="0"/>
                      </a:endParaRPr>
                    </a:p>
                  </a:txBody>
                  <a:tcPr marT="45836" marB="45836"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450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payload-encoding</a:t>
                      </a:r>
                      <a:endParaRPr kumimoji="0" lang="en-GB" sz="1800" b="0" i="0" u="none" strike="noStrike" cap="none" normalizeH="0" baseline="0" smtClean="0">
                        <a:ln>
                          <a:noFill/>
                        </a:ln>
                        <a:solidFill>
                          <a:schemeClr val="tx1"/>
                        </a:solidFill>
                        <a:effectLst/>
                        <a:latin typeface="Arial" pitchFamily="34" charset="0"/>
                      </a:endParaRPr>
                    </a:p>
                  </a:txBody>
                  <a:tcPr marT="45836" marB="45836"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Helvetica" charset="0"/>
                        </a:rPr>
                        <a:t>None. This information is intended for the final recipient of the message.</a:t>
                      </a:r>
                      <a:endParaRPr kumimoji="0" lang="en-GB" sz="1800" b="0" i="0" u="none" strike="noStrike" cap="none" normalizeH="0" baseline="0" dirty="0" smtClean="0">
                        <a:ln>
                          <a:noFill/>
                        </a:ln>
                        <a:solidFill>
                          <a:schemeClr val="tx1"/>
                        </a:solidFill>
                        <a:effectLst/>
                        <a:latin typeface="Arial" pitchFamily="34" charset="0"/>
                      </a:endParaRPr>
                    </a:p>
                  </a:txBody>
                  <a:tcPr marT="45836" marB="45836"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450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date</a:t>
                      </a:r>
                      <a:endParaRPr kumimoji="0" lang="en-GB" sz="1800" b="0" i="0" u="none" strike="noStrike" cap="none" normalizeH="0" baseline="0" smtClean="0">
                        <a:ln>
                          <a:noFill/>
                        </a:ln>
                        <a:solidFill>
                          <a:schemeClr val="tx1"/>
                        </a:solidFill>
                        <a:effectLst/>
                        <a:latin typeface="Arial" pitchFamily="34" charset="0"/>
                      </a:endParaRPr>
                    </a:p>
                  </a:txBody>
                  <a:tcPr marT="45836" marB="45836"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Helvetica" charset="0"/>
                          <a:cs typeface="Courier New" pitchFamily="49" charset="0"/>
                        </a:rPr>
                        <a:t>None. This information is intended for the final recipient of the message.</a:t>
                      </a:r>
                      <a:endParaRPr kumimoji="0" lang="en-GB" sz="1800" b="0" i="0" u="none" strike="noStrike" cap="none" normalizeH="0" baseline="0" smtClean="0">
                        <a:ln>
                          <a:noFill/>
                        </a:ln>
                        <a:solidFill>
                          <a:schemeClr val="tx1"/>
                        </a:solidFill>
                        <a:effectLst/>
                        <a:latin typeface="Arial" pitchFamily="34" charset="0"/>
                      </a:endParaRPr>
                    </a:p>
                  </a:txBody>
                  <a:tcPr marT="45836" marB="45836"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5003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intended-receiver</a:t>
                      </a:r>
                      <a:endParaRPr kumimoji="0" lang="en-GB" sz="1800" b="0" i="0" u="none" strike="noStrike" cap="none" normalizeH="0" baseline="0" smtClean="0">
                        <a:ln>
                          <a:noFill/>
                        </a:ln>
                        <a:solidFill>
                          <a:schemeClr val="tx1"/>
                        </a:solidFill>
                        <a:effectLst/>
                        <a:latin typeface="Arial" pitchFamily="34" charset="0"/>
                      </a:endParaRPr>
                    </a:p>
                  </a:txBody>
                  <a:tcPr marT="45836" marB="45836"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Helvetica" charset="0"/>
                        </a:rPr>
                        <a:t>An ACC uses this parameter to determine where this instance of a message should be sent. If this parameter is not provided, then the first ACC to receive the message should generate an </a:t>
                      </a:r>
                      <a:r>
                        <a:rPr kumimoji="0" lang="en-GB" sz="1000" b="0" i="0" u="none" strike="noStrike" cap="none" normalizeH="0" baseline="0" smtClean="0">
                          <a:ln>
                            <a:noFill/>
                          </a:ln>
                          <a:solidFill>
                            <a:schemeClr val="tx1"/>
                          </a:solidFill>
                          <a:effectLst/>
                          <a:latin typeface="Courier" pitchFamily="49" charset="0"/>
                        </a:rPr>
                        <a:t>intended-receiver</a:t>
                      </a:r>
                      <a:r>
                        <a:rPr kumimoji="0" lang="en-GB" sz="1000" b="0" i="0" u="none" strike="noStrike" cap="none" normalizeH="0" baseline="0" smtClean="0">
                          <a:ln>
                            <a:noFill/>
                          </a:ln>
                          <a:solidFill>
                            <a:schemeClr val="tx1"/>
                          </a:solidFill>
                          <a:effectLst/>
                          <a:latin typeface="Helvetica" charset="0"/>
                        </a:rPr>
                        <a:t> parameter using the </a:t>
                      </a:r>
                      <a:r>
                        <a:rPr kumimoji="0" lang="en-GB" sz="1000" b="0" i="0" u="none" strike="noStrike" cap="none" normalizeH="0" baseline="0" smtClean="0">
                          <a:ln>
                            <a:noFill/>
                          </a:ln>
                          <a:solidFill>
                            <a:schemeClr val="tx1"/>
                          </a:solidFill>
                          <a:effectLst/>
                          <a:latin typeface="Courier" pitchFamily="49" charset="0"/>
                        </a:rPr>
                        <a:t>to</a:t>
                      </a:r>
                      <a:r>
                        <a:rPr kumimoji="0" lang="en-GB" sz="1000" b="0" i="0" u="none" strike="noStrike" cap="none" normalizeH="0" baseline="0" smtClean="0">
                          <a:ln>
                            <a:noFill/>
                          </a:ln>
                          <a:solidFill>
                            <a:schemeClr val="tx1"/>
                          </a:solidFill>
                          <a:effectLst/>
                          <a:latin typeface="Helvetica" charset="0"/>
                        </a:rPr>
                        <a:t> parameter.</a:t>
                      </a:r>
                      <a:endParaRPr kumimoji="0" lang="en-GB" sz="1800" b="0" i="0" u="none" strike="noStrike" cap="none" normalizeH="0" baseline="0" smtClean="0">
                        <a:ln>
                          <a:noFill/>
                        </a:ln>
                        <a:solidFill>
                          <a:schemeClr val="tx1"/>
                        </a:solidFill>
                        <a:effectLst/>
                        <a:latin typeface="Arial" pitchFamily="34" charset="0"/>
                      </a:endParaRPr>
                    </a:p>
                  </a:txBody>
                  <a:tcPr marT="45836" marB="45836"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70281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received</a:t>
                      </a:r>
                      <a:endParaRPr kumimoji="0" lang="en-GB" sz="1800" b="0" i="0" u="none" strike="noStrike" cap="none" normalizeH="0" baseline="0" smtClean="0">
                        <a:ln>
                          <a:noFill/>
                        </a:ln>
                        <a:solidFill>
                          <a:schemeClr val="tx1"/>
                        </a:solidFill>
                        <a:effectLst/>
                        <a:latin typeface="Arial" pitchFamily="34" charset="0"/>
                      </a:endParaRPr>
                    </a:p>
                  </a:txBody>
                  <a:tcPr marT="45836" marB="45836"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Helvetica" charset="0"/>
                        </a:rPr>
                        <a:t>A new </a:t>
                      </a:r>
                      <a:r>
                        <a:rPr kumimoji="0" lang="en-GB" sz="1000" b="0" i="0" u="none" strike="noStrike" cap="none" normalizeH="0" baseline="0" smtClean="0">
                          <a:ln>
                            <a:noFill/>
                          </a:ln>
                          <a:solidFill>
                            <a:schemeClr val="tx1"/>
                          </a:solidFill>
                          <a:effectLst/>
                          <a:latin typeface="Courier" pitchFamily="49" charset="0"/>
                        </a:rPr>
                        <a:t>received</a:t>
                      </a:r>
                      <a:r>
                        <a:rPr kumimoji="0" lang="en-GB" sz="1000" b="0" i="0" u="none" strike="noStrike" cap="none" normalizeH="0" baseline="0" smtClean="0">
                          <a:ln>
                            <a:noFill/>
                          </a:ln>
                          <a:solidFill>
                            <a:schemeClr val="tx1"/>
                          </a:solidFill>
                          <a:effectLst/>
                          <a:latin typeface="Helvetica" charset="0"/>
                        </a:rPr>
                        <a:t> parameter is added to the envelope by each ACC that the message passes through. Each ACC handling a message must add a completed received parameter. If an ACC receives a message it has already stamped, it is free to discard the message without any need to generate an error message.</a:t>
                      </a:r>
                      <a:endParaRPr kumimoji="0" lang="en-GB" sz="1800" b="0" i="0" u="none" strike="noStrike" cap="none" normalizeH="0" baseline="0" smtClean="0">
                        <a:ln>
                          <a:noFill/>
                        </a:ln>
                        <a:solidFill>
                          <a:schemeClr val="tx1"/>
                        </a:solidFill>
                        <a:effectLst/>
                        <a:latin typeface="Arial" pitchFamily="34" charset="0"/>
                      </a:endParaRPr>
                    </a:p>
                  </a:txBody>
                  <a:tcPr marT="45836" marB="45836"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8624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transport-behaviour</a:t>
                      </a:r>
                      <a:endParaRPr kumimoji="0" lang="en-GB" sz="1800" b="0" i="0" u="none" strike="noStrike" cap="none" normalizeH="0" baseline="0" smtClean="0">
                        <a:ln>
                          <a:noFill/>
                        </a:ln>
                        <a:solidFill>
                          <a:schemeClr val="tx1"/>
                        </a:solidFill>
                        <a:effectLst/>
                        <a:latin typeface="Arial" pitchFamily="34" charset="0"/>
                      </a:endParaRPr>
                    </a:p>
                  </a:txBody>
                  <a:tcPr marT="45836" marB="45836"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Helvetica" charset="0"/>
                        </a:rPr>
                        <a:t>Reserved for future use.</a:t>
                      </a:r>
                      <a:endParaRPr kumimoji="0" lang="en-GB" sz="1800" b="0" i="0" u="none" strike="noStrike" cap="none" normalizeH="0" baseline="0" dirty="0" smtClean="0">
                        <a:ln>
                          <a:noFill/>
                        </a:ln>
                        <a:solidFill>
                          <a:schemeClr val="tx1"/>
                        </a:solidFill>
                        <a:effectLst/>
                        <a:latin typeface="Arial" pitchFamily="34" charset="0"/>
                      </a:endParaRPr>
                    </a:p>
                  </a:txBody>
                  <a:tcPr marT="45836" marB="45836"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7" name="Rectangle 123"/>
          <p:cNvSpPr>
            <a:spLocks noChangeArrowheads="1"/>
          </p:cNvSpPr>
          <p:nvPr/>
        </p:nvSpPr>
        <p:spPr bwMode="auto">
          <a:xfrm>
            <a:off x="838200" y="6123685"/>
            <a:ext cx="5722938"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eaLnBrk="1" hangingPunct="1">
              <a:lnSpc>
                <a:spcPct val="80000"/>
              </a:lnSpc>
              <a:buFont typeface="Wingdings" panose="05000000000000000000" pitchFamily="2" charset="2"/>
              <a:buNone/>
            </a:pPr>
            <a:r>
              <a:rPr lang="tr-TR" altLang="en-US" sz="1000" dirty="0"/>
              <a:t>ACC: Agent Communication Channel</a:t>
            </a:r>
          </a:p>
        </p:txBody>
      </p:sp>
      <p:sp>
        <p:nvSpPr>
          <p:cNvPr id="9"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18495353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GB" sz="3600" dirty="0" smtClean="0"/>
              <a:t>FIPA ACL</a:t>
            </a:r>
            <a:endParaRPr lang="tr-TR" sz="3600" dirty="0"/>
          </a:p>
        </p:txBody>
      </p:sp>
      <p:sp>
        <p:nvSpPr>
          <p:cNvPr id="3" name="Content Placeholder 2"/>
          <p:cNvSpPr>
            <a:spLocks noGrp="1"/>
          </p:cNvSpPr>
          <p:nvPr>
            <p:ph idx="1"/>
          </p:nvPr>
        </p:nvSpPr>
        <p:spPr>
          <a:xfrm>
            <a:off x="457200" y="1219200"/>
            <a:ext cx="7620000" cy="381000"/>
          </a:xfrm>
        </p:spPr>
        <p:txBody>
          <a:bodyPr>
            <a:noAutofit/>
          </a:bodyPr>
          <a:lstStyle/>
          <a:p>
            <a:pPr>
              <a:spcBef>
                <a:spcPts val="0"/>
              </a:spcBef>
              <a:spcAft>
                <a:spcPts val="1500"/>
              </a:spcAft>
            </a:pPr>
            <a:r>
              <a:rPr lang="en-GB" sz="2000" dirty="0" smtClean="0"/>
              <a:t>FIPA ACL Message (Payload) parameters:</a:t>
            </a:r>
            <a:endParaRPr lang="en-US" sz="1800" dirty="0" smtClean="0"/>
          </a:p>
          <a:p>
            <a:pPr lvl="1">
              <a:spcBef>
                <a:spcPts val="0"/>
              </a:spcBef>
              <a:spcAft>
                <a:spcPts val="1500"/>
              </a:spcAft>
            </a:pPr>
            <a:endParaRPr lang="en-GB" sz="1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dirty="0"/>
          </a:p>
        </p:txBody>
      </p:sp>
      <p:graphicFrame>
        <p:nvGraphicFramePr>
          <p:cNvPr id="8" name="Group 151"/>
          <p:cNvGraphicFramePr>
            <a:graphicFrameLocks noGrp="1"/>
          </p:cNvGraphicFramePr>
          <p:nvPr>
            <p:extLst>
              <p:ext uri="{D42A27DB-BD31-4B8C-83A1-F6EECF244321}">
                <p14:modId xmlns:p14="http://schemas.microsoft.com/office/powerpoint/2010/main" val="2522449229"/>
              </p:ext>
            </p:extLst>
          </p:nvPr>
        </p:nvGraphicFramePr>
        <p:xfrm>
          <a:off x="762000" y="1868486"/>
          <a:ext cx="6767512" cy="4176714"/>
        </p:xfrm>
        <a:graphic>
          <a:graphicData uri="http://schemas.openxmlformats.org/drawingml/2006/table">
            <a:tbl>
              <a:tblPr/>
              <a:tblGrid>
                <a:gridCol w="3654425">
                  <a:extLst>
                    <a:ext uri="{9D8B030D-6E8A-4147-A177-3AD203B41FA5}">
                      <a16:colId xmlns:a16="http://schemas.microsoft.com/office/drawing/2014/main" val="20000"/>
                    </a:ext>
                  </a:extLst>
                </a:gridCol>
                <a:gridCol w="3113087">
                  <a:extLst>
                    <a:ext uri="{9D8B030D-6E8A-4147-A177-3AD203B41FA5}">
                      <a16:colId xmlns:a16="http://schemas.microsoft.com/office/drawing/2014/main" val="20001"/>
                    </a:ext>
                  </a:extLst>
                </a:gridCol>
              </a:tblGrid>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Helvetica" charset="0"/>
                        </a:rPr>
                        <a:t>Parameter                 </a:t>
                      </a:r>
                      <a:endParaRPr kumimoji="0" lang="en-GB" sz="1200" b="1" i="0" u="none" strike="noStrike" cap="none" normalizeH="0" baseline="0" smtClean="0">
                        <a:ln>
                          <a:noFill/>
                        </a:ln>
                        <a:solidFill>
                          <a:schemeClr val="tx1"/>
                        </a:solidFill>
                        <a:effectLst/>
                        <a:latin typeface="Arial" pitchFamily="34" charset="0"/>
                      </a:endParaRP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Helvetica" charset="0"/>
                        </a:rPr>
                        <a:t>Category of Parameters</a:t>
                      </a:r>
                      <a:endParaRPr kumimoji="0" lang="en-GB" sz="1200" b="1"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84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urier" pitchFamily="49" charset="0"/>
                          <a:cs typeface="Courier New" pitchFamily="49" charset="0"/>
                        </a:rPr>
                        <a:t>performative</a:t>
                      </a:r>
                      <a:endParaRPr kumimoji="0" lang="en-US" sz="1800" b="0" i="0" u="none" strike="noStrike" cap="none" normalizeH="0" baseline="0" smtClean="0">
                        <a:ln>
                          <a:noFill/>
                        </a:ln>
                        <a:solidFill>
                          <a:schemeClr val="tx1"/>
                        </a:solidFill>
                        <a:effectLst/>
                        <a:latin typeface="Arial" pitchFamily="34" charset="0"/>
                      </a:endParaRP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Helvetica" charset="0"/>
                          <a:cs typeface="Courier New" pitchFamily="49" charset="0"/>
                        </a:rPr>
                        <a:t>Type of communicative acts</a:t>
                      </a:r>
                      <a:endParaRPr kumimoji="0" lang="en-GB" sz="12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84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sender</a:t>
                      </a:r>
                      <a:endParaRPr kumimoji="0" lang="en-GB" sz="1800" b="0" i="0" u="none" strike="noStrike" cap="none" normalizeH="0" baseline="0" smtClean="0">
                        <a:ln>
                          <a:noFill/>
                        </a:ln>
                        <a:solidFill>
                          <a:schemeClr val="tx1"/>
                        </a:solidFill>
                        <a:effectLst/>
                        <a:latin typeface="Arial" pitchFamily="34" charset="0"/>
                      </a:endParaRP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Helvetica" charset="0"/>
                        </a:rPr>
                        <a:t>Participant in communication</a:t>
                      </a:r>
                      <a:endParaRPr kumimoji="0" lang="en-GB" sz="12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84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receiver</a:t>
                      </a:r>
                      <a:endParaRPr kumimoji="0" lang="en-GB" sz="1800" b="0" i="0" u="none" strike="noStrike" cap="none" normalizeH="0" baseline="0" smtClean="0">
                        <a:ln>
                          <a:noFill/>
                        </a:ln>
                        <a:solidFill>
                          <a:schemeClr val="tx1"/>
                        </a:solidFill>
                        <a:effectLst/>
                        <a:latin typeface="Arial" pitchFamily="34" charset="0"/>
                      </a:endParaRP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Helvetica" charset="0"/>
                        </a:rPr>
                        <a:t>Participant in communication</a:t>
                      </a:r>
                      <a:endParaRPr kumimoji="0" lang="en-GB" sz="1200" b="0" i="0" u="none" strike="noStrike" cap="none" normalizeH="0" baseline="0" dirty="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68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reply-to</a:t>
                      </a:r>
                      <a:endParaRPr kumimoji="0" lang="en-GB" sz="1800" b="0" i="0" u="none" strike="noStrike" cap="none" normalizeH="0" baseline="0" smtClean="0">
                        <a:ln>
                          <a:noFill/>
                        </a:ln>
                        <a:solidFill>
                          <a:schemeClr val="tx1"/>
                        </a:solidFill>
                        <a:effectLst/>
                        <a:latin typeface="Arial" pitchFamily="34" charset="0"/>
                      </a:endParaRP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Helvetica" charset="0"/>
                        </a:rPr>
                        <a:t>Participant in communication</a:t>
                      </a:r>
                      <a:endParaRPr kumimoji="0" lang="en-GB" sz="12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84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content</a:t>
                      </a:r>
                      <a:endParaRPr kumimoji="0" lang="en-GB" sz="1800" b="0" i="0" u="none" strike="noStrike" cap="none" normalizeH="0" baseline="0" smtClean="0">
                        <a:ln>
                          <a:noFill/>
                        </a:ln>
                        <a:solidFill>
                          <a:schemeClr val="tx1"/>
                        </a:solidFill>
                        <a:effectLst/>
                        <a:latin typeface="Arial" pitchFamily="34" charset="0"/>
                      </a:endParaRP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Helvetica" charset="0"/>
                        </a:rPr>
                        <a:t>Content of message</a:t>
                      </a:r>
                      <a:endParaRPr kumimoji="0" lang="en-GB" sz="12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84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language</a:t>
                      </a:r>
                      <a:endParaRPr kumimoji="0" lang="en-GB" sz="1800" b="0" i="0" u="none" strike="noStrike" cap="none" normalizeH="0" baseline="0" smtClean="0">
                        <a:ln>
                          <a:noFill/>
                        </a:ln>
                        <a:solidFill>
                          <a:schemeClr val="tx1"/>
                        </a:solidFill>
                        <a:effectLst/>
                        <a:latin typeface="Arial" pitchFamily="34" charset="0"/>
                      </a:endParaRP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Helvetica" charset="0"/>
                        </a:rPr>
                        <a:t>Description of Content</a:t>
                      </a:r>
                      <a:endParaRPr kumimoji="0" lang="en-GB" sz="12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84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urier" pitchFamily="49" charset="0"/>
                        </a:rPr>
                        <a:t>encoding</a:t>
                      </a:r>
                      <a:endParaRPr kumimoji="0" lang="en-US" sz="1800" b="0" i="0" u="none" strike="noStrike" cap="none" normalizeH="0" baseline="0" smtClean="0">
                        <a:ln>
                          <a:noFill/>
                        </a:ln>
                        <a:solidFill>
                          <a:schemeClr val="tx1"/>
                        </a:solidFill>
                        <a:effectLst/>
                        <a:latin typeface="Arial" pitchFamily="34" charset="0"/>
                      </a:endParaRP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Helvetica" charset="0"/>
                        </a:rPr>
                        <a:t>Description of Content</a:t>
                      </a:r>
                      <a:endParaRPr kumimoji="0" lang="en-GB" sz="12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84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ontology</a:t>
                      </a:r>
                      <a:endParaRPr kumimoji="0" lang="en-GB" sz="1800" b="0" i="0" u="none" strike="noStrike" cap="none" normalizeH="0" baseline="0" smtClean="0">
                        <a:ln>
                          <a:noFill/>
                        </a:ln>
                        <a:solidFill>
                          <a:schemeClr val="tx1"/>
                        </a:solidFill>
                        <a:effectLst/>
                        <a:latin typeface="Arial" pitchFamily="34" charset="0"/>
                      </a:endParaRP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Helvetica" charset="0"/>
                        </a:rPr>
                        <a:t>Description of Content</a:t>
                      </a:r>
                      <a:endParaRPr kumimoji="0" lang="en-GB" sz="12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84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protocol</a:t>
                      </a:r>
                      <a:endParaRPr kumimoji="0" lang="en-GB" sz="1800" b="0" i="0" u="none" strike="noStrike" cap="none" normalizeH="0" baseline="0" smtClean="0">
                        <a:ln>
                          <a:noFill/>
                        </a:ln>
                        <a:solidFill>
                          <a:schemeClr val="tx1"/>
                        </a:solidFill>
                        <a:effectLst/>
                        <a:latin typeface="Arial" pitchFamily="34" charset="0"/>
                      </a:endParaRP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Helvetica" charset="0"/>
                        </a:rPr>
                        <a:t>Control of conversation</a:t>
                      </a:r>
                      <a:endParaRPr kumimoji="0" lang="en-GB" sz="12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968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conversation-id</a:t>
                      </a:r>
                      <a:endParaRPr kumimoji="0" lang="en-GB" sz="1800" b="0" i="0" u="none" strike="noStrike" cap="none" normalizeH="0" baseline="0" smtClean="0">
                        <a:ln>
                          <a:noFill/>
                        </a:ln>
                        <a:solidFill>
                          <a:schemeClr val="tx1"/>
                        </a:solidFill>
                        <a:effectLst/>
                        <a:latin typeface="Arial" pitchFamily="34" charset="0"/>
                      </a:endParaRP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Helvetica" charset="0"/>
                        </a:rPr>
                        <a:t>Control of conversation</a:t>
                      </a:r>
                      <a:endParaRPr kumimoji="0" lang="en-GB" sz="12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84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reply-with</a:t>
                      </a:r>
                      <a:endParaRPr kumimoji="0" lang="en-GB" sz="1800" b="0" i="0" u="none" strike="noStrike" cap="none" normalizeH="0" baseline="0" smtClean="0">
                        <a:ln>
                          <a:noFill/>
                        </a:ln>
                        <a:solidFill>
                          <a:schemeClr val="tx1"/>
                        </a:solidFill>
                        <a:effectLst/>
                        <a:latin typeface="Arial" pitchFamily="34" charset="0"/>
                      </a:endParaRP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Helvetica" charset="0"/>
                        </a:rPr>
                        <a:t>Control of conversation</a:t>
                      </a:r>
                      <a:endParaRPr kumimoji="0" lang="en-GB" sz="12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84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urier" pitchFamily="49" charset="0"/>
                        </a:rPr>
                        <a:t>in-reply-to</a:t>
                      </a:r>
                      <a:endParaRPr kumimoji="0" lang="en-GB" sz="1800" b="0" i="0" u="none" strike="noStrike" cap="none" normalizeH="0" baseline="0" smtClean="0">
                        <a:ln>
                          <a:noFill/>
                        </a:ln>
                        <a:solidFill>
                          <a:schemeClr val="tx1"/>
                        </a:solidFill>
                        <a:effectLst/>
                        <a:latin typeface="Arial" pitchFamily="34" charset="0"/>
                      </a:endParaRP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Helvetica" charset="0"/>
                        </a:rPr>
                        <a:t>Control of conversation</a:t>
                      </a:r>
                      <a:endParaRPr kumimoji="0" lang="en-GB" sz="12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84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ourier" pitchFamily="49" charset="0"/>
                        </a:rPr>
                        <a:t>reply-by</a:t>
                      </a:r>
                      <a:endParaRPr kumimoji="0" lang="en-GB" sz="1800" b="0" i="0" u="none" strike="noStrike" cap="none" normalizeH="0" baseline="0" dirty="0" smtClean="0">
                        <a:ln>
                          <a:noFill/>
                        </a:ln>
                        <a:solidFill>
                          <a:schemeClr val="tx1"/>
                        </a:solidFill>
                        <a:effectLst/>
                        <a:latin typeface="Arial" pitchFamily="34" charset="0"/>
                      </a:endParaRP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Helvetica" charset="0"/>
                        </a:rPr>
                        <a:t>Control of conversation</a:t>
                      </a:r>
                      <a:endParaRPr kumimoji="0" lang="en-GB" sz="1200" b="0" i="0" u="none" strike="noStrike" cap="none" normalizeH="0" baseline="0" dirty="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6518388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GB" sz="3600" dirty="0" smtClean="0"/>
              <a:t>FIPA ACL</a:t>
            </a:r>
            <a:endParaRPr lang="tr-TR" sz="3600" dirty="0"/>
          </a:p>
        </p:txBody>
      </p:sp>
      <p:sp>
        <p:nvSpPr>
          <p:cNvPr id="3" name="Content Placeholder 2"/>
          <p:cNvSpPr>
            <a:spLocks noGrp="1"/>
          </p:cNvSpPr>
          <p:nvPr>
            <p:ph idx="1"/>
          </p:nvPr>
        </p:nvSpPr>
        <p:spPr>
          <a:xfrm>
            <a:off x="457200" y="1219200"/>
            <a:ext cx="7620000" cy="685800"/>
          </a:xfrm>
        </p:spPr>
        <p:txBody>
          <a:bodyPr>
            <a:noAutofit/>
          </a:bodyPr>
          <a:lstStyle/>
          <a:p>
            <a:pPr>
              <a:spcBef>
                <a:spcPts val="0"/>
              </a:spcBef>
              <a:spcAft>
                <a:spcPts val="1500"/>
              </a:spcAft>
            </a:pPr>
            <a:r>
              <a:rPr lang="en-GB" sz="2000" dirty="0" smtClean="0"/>
              <a:t>A transport-message is created by encapsulating payload (“exact message”) in an envelope.</a:t>
            </a:r>
            <a:endParaRPr lang="en-US" sz="1800" dirty="0" smtClean="0"/>
          </a:p>
          <a:p>
            <a:pPr lvl="1">
              <a:spcBef>
                <a:spcPts val="0"/>
              </a:spcBef>
              <a:spcAft>
                <a:spcPts val="1500"/>
              </a:spcAft>
            </a:pPr>
            <a:endParaRPr lang="en-GB" sz="1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59</a:t>
            </a:fld>
            <a:endParaRPr lang="en-US" dirty="0"/>
          </a:p>
        </p:txBody>
      </p:sp>
      <p:pic>
        <p:nvPicPr>
          <p:cNvPr id="6" name="Picture 55" descr="image0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212" y="2286000"/>
            <a:ext cx="7799388"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1755962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an </a:t>
            </a:r>
            <a:r>
              <a:rPr lang="tr-TR" dirty="0" smtClean="0"/>
              <a:t>A</a:t>
            </a:r>
            <a:r>
              <a:rPr lang="en-GB" dirty="0" smtClean="0"/>
              <a:t>gent?</a:t>
            </a:r>
            <a:endParaRPr lang="tr-TR" dirty="0"/>
          </a:p>
        </p:txBody>
      </p:sp>
      <p:sp>
        <p:nvSpPr>
          <p:cNvPr id="3" name="Content Placeholder 2"/>
          <p:cNvSpPr>
            <a:spLocks noGrp="1"/>
          </p:cNvSpPr>
          <p:nvPr>
            <p:ph idx="1"/>
          </p:nvPr>
        </p:nvSpPr>
        <p:spPr>
          <a:xfrm>
            <a:off x="457200" y="1417638"/>
            <a:ext cx="7620000" cy="4449762"/>
          </a:xfrm>
        </p:spPr>
        <p:txBody>
          <a:bodyPr>
            <a:normAutofit/>
          </a:bodyPr>
          <a:lstStyle/>
          <a:p>
            <a:pPr>
              <a:spcBef>
                <a:spcPts val="0"/>
              </a:spcBef>
              <a:spcAft>
                <a:spcPts val="1500"/>
              </a:spcAft>
            </a:pPr>
            <a:r>
              <a:rPr lang="en-US" dirty="0"/>
              <a:t>“</a:t>
            </a:r>
            <a:r>
              <a:rPr lang="en-US" i="1" dirty="0"/>
              <a:t>encapsulated computer system, situated in some environment, and capable of flexible </a:t>
            </a:r>
            <a:r>
              <a:rPr lang="en-US" b="1" i="1" dirty="0"/>
              <a:t>autonomous</a:t>
            </a:r>
            <a:r>
              <a:rPr lang="en-US" i="1" dirty="0"/>
              <a:t> action in that environment in order to meet its design objectives</a:t>
            </a:r>
            <a:r>
              <a:rPr lang="en-US" dirty="0" smtClean="0"/>
              <a:t>”</a:t>
            </a:r>
          </a:p>
          <a:p>
            <a:pPr>
              <a:spcBef>
                <a:spcPts val="0"/>
              </a:spcBef>
              <a:spcAft>
                <a:spcPts val="1500"/>
              </a:spcAft>
            </a:pPr>
            <a:endParaRPr lang="en-US" sz="2000" dirty="0"/>
          </a:p>
          <a:p>
            <a:pPr>
              <a:spcBef>
                <a:spcPts val="0"/>
              </a:spcBef>
              <a:spcAft>
                <a:spcPts val="1500"/>
              </a:spcAft>
            </a:pPr>
            <a:r>
              <a:rPr lang="en-US" sz="1800" i="1" dirty="0">
                <a:solidFill>
                  <a:srgbClr val="FF0000"/>
                </a:solidFill>
              </a:rPr>
              <a:t>control over internal state and </a:t>
            </a:r>
            <a:r>
              <a:rPr lang="en-US" sz="1800" i="1" dirty="0" smtClean="0">
                <a:solidFill>
                  <a:srgbClr val="FF0000"/>
                </a:solidFill>
              </a:rPr>
              <a:t>own behavior</a:t>
            </a:r>
            <a:endParaRPr lang="en-GB" sz="1800" i="1" dirty="0" smtClean="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62179052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GB" sz="3600" dirty="0" smtClean="0"/>
              <a:t>FIPA ACL</a:t>
            </a:r>
            <a:endParaRPr lang="tr-TR" sz="3600" dirty="0"/>
          </a:p>
        </p:txBody>
      </p:sp>
      <p:sp>
        <p:nvSpPr>
          <p:cNvPr id="3" name="Content Placeholder 2"/>
          <p:cNvSpPr>
            <a:spLocks noGrp="1"/>
          </p:cNvSpPr>
          <p:nvPr>
            <p:ph idx="1"/>
          </p:nvPr>
        </p:nvSpPr>
        <p:spPr>
          <a:xfrm>
            <a:off x="228600" y="1219200"/>
            <a:ext cx="2514600" cy="3810000"/>
          </a:xfrm>
        </p:spPr>
        <p:txBody>
          <a:bodyPr>
            <a:noAutofit/>
          </a:bodyPr>
          <a:lstStyle/>
          <a:p>
            <a:pPr>
              <a:spcBef>
                <a:spcPts val="0"/>
              </a:spcBef>
              <a:spcAft>
                <a:spcPts val="1500"/>
              </a:spcAft>
            </a:pPr>
            <a:r>
              <a:rPr lang="en-GB" sz="1800" dirty="0" smtClean="0"/>
              <a:t>An example FIPA ACL message:</a:t>
            </a:r>
          </a:p>
          <a:p>
            <a:pPr lvl="1">
              <a:spcBef>
                <a:spcPts val="0"/>
              </a:spcBef>
              <a:spcAft>
                <a:spcPts val="1500"/>
              </a:spcAft>
            </a:pPr>
            <a:r>
              <a:rPr lang="en-GB" sz="1600" dirty="0" smtClean="0"/>
              <a:t>Message payload showing an agent registers himself into AMS</a:t>
            </a:r>
            <a:endParaRPr lang="en-US" sz="1400" dirty="0" smtClean="0"/>
          </a:p>
          <a:p>
            <a:pPr lvl="1">
              <a:spcBef>
                <a:spcPts val="0"/>
              </a:spcBef>
              <a:spcAft>
                <a:spcPts val="1500"/>
              </a:spcAft>
            </a:pPr>
            <a:endParaRPr lang="en-GB" sz="1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dirty="0"/>
          </a:p>
        </p:txBody>
      </p:sp>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5973" y="76200"/>
            <a:ext cx="5737225" cy="655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464046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GB" sz="3600" dirty="0" smtClean="0"/>
              <a:t>FIPA ACL</a:t>
            </a:r>
            <a:endParaRPr lang="tr-TR" sz="3600" dirty="0"/>
          </a:p>
        </p:txBody>
      </p:sp>
      <p:sp>
        <p:nvSpPr>
          <p:cNvPr id="3" name="Content Placeholder 2"/>
          <p:cNvSpPr>
            <a:spLocks noGrp="1"/>
          </p:cNvSpPr>
          <p:nvPr>
            <p:ph idx="1"/>
          </p:nvPr>
        </p:nvSpPr>
        <p:spPr>
          <a:xfrm>
            <a:off x="457200" y="1219200"/>
            <a:ext cx="7620000" cy="3276600"/>
          </a:xfrm>
        </p:spPr>
        <p:txBody>
          <a:bodyPr>
            <a:noAutofit/>
          </a:bodyPr>
          <a:lstStyle/>
          <a:p>
            <a:pPr>
              <a:spcBef>
                <a:spcPts val="0"/>
              </a:spcBef>
              <a:spcAft>
                <a:spcPts val="1500"/>
              </a:spcAft>
            </a:pPr>
            <a:r>
              <a:rPr lang="en-GB" sz="1800" dirty="0" smtClean="0"/>
              <a:t>Addressing agents according to different protocols during message exchange:</a:t>
            </a:r>
          </a:p>
          <a:p>
            <a:pPr lvl="1">
              <a:spcBef>
                <a:spcPts val="0"/>
              </a:spcBef>
              <a:spcAft>
                <a:spcPts val="1500"/>
              </a:spcAft>
            </a:pPr>
            <a:r>
              <a:rPr lang="en-GB" sz="1600" dirty="0" smtClean="0"/>
              <a:t>Each agent owns an “agent-name” but many “transport-description”</a:t>
            </a:r>
          </a:p>
          <a:p>
            <a:pPr lvl="1">
              <a:spcBef>
                <a:spcPts val="0"/>
              </a:spcBef>
              <a:spcAft>
                <a:spcPts val="1500"/>
              </a:spcAft>
            </a:pPr>
            <a:r>
              <a:rPr lang="en-GB" sz="1600" dirty="0" smtClean="0"/>
              <a:t>Each “transport-description” owns different transport forms such as IIO, SMTP, HTTP</a:t>
            </a:r>
          </a:p>
          <a:p>
            <a:pPr lvl="1">
              <a:spcBef>
                <a:spcPts val="0"/>
              </a:spcBef>
              <a:spcAft>
                <a:spcPts val="1500"/>
              </a:spcAft>
            </a:pPr>
            <a:r>
              <a:rPr lang="en-GB" sz="1600" dirty="0" smtClean="0"/>
              <a:t>“transport”: A mechanism for message transfer</a:t>
            </a:r>
            <a:endParaRPr lang="en-US" sz="1600" dirty="0" smtClean="0"/>
          </a:p>
          <a:p>
            <a:pPr lvl="1">
              <a:spcBef>
                <a:spcPts val="0"/>
              </a:spcBef>
              <a:spcAft>
                <a:spcPts val="1500"/>
              </a:spcAft>
            </a:pPr>
            <a:r>
              <a:rPr lang="en-GB" sz="1600" dirty="0" smtClean="0"/>
              <a:t>“transport-message”: a message sent from one agent to another, conforming to a transport format</a:t>
            </a:r>
          </a:p>
          <a:p>
            <a:pPr lvl="1">
              <a:spcBef>
                <a:spcPts val="0"/>
              </a:spcBef>
              <a:spcAft>
                <a:spcPts val="1500"/>
              </a:spcAft>
            </a:pPr>
            <a:r>
              <a:rPr lang="en-GB" sz="1600" dirty="0" smtClean="0"/>
              <a:t>A set of “transport-</a:t>
            </a:r>
            <a:r>
              <a:rPr lang="en-GB" sz="1600" dirty="0" err="1" smtClean="0"/>
              <a:t>description”s</a:t>
            </a:r>
            <a:r>
              <a:rPr lang="en-GB" sz="1600" dirty="0" smtClean="0"/>
              <a:t> can be included in an “agent-locator”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61</a:t>
            </a:fld>
            <a:endParaRPr lang="en-US" dirty="0"/>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788" y="4724400"/>
            <a:ext cx="7237412"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184327894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GB" sz="3600" dirty="0" smtClean="0"/>
              <a:t>FIPA ACL</a:t>
            </a:r>
            <a:endParaRPr lang="tr-TR" sz="3600" dirty="0"/>
          </a:p>
        </p:txBody>
      </p:sp>
      <p:sp>
        <p:nvSpPr>
          <p:cNvPr id="3" name="Content Placeholder 2"/>
          <p:cNvSpPr>
            <a:spLocks noGrp="1"/>
          </p:cNvSpPr>
          <p:nvPr>
            <p:ph idx="1"/>
          </p:nvPr>
        </p:nvSpPr>
        <p:spPr>
          <a:xfrm>
            <a:off x="76200" y="1219200"/>
            <a:ext cx="2514600" cy="3810000"/>
          </a:xfrm>
        </p:spPr>
        <p:txBody>
          <a:bodyPr>
            <a:noAutofit/>
          </a:bodyPr>
          <a:lstStyle/>
          <a:p>
            <a:pPr>
              <a:spcBef>
                <a:spcPts val="0"/>
              </a:spcBef>
              <a:spcAft>
                <a:spcPts val="1500"/>
              </a:spcAft>
            </a:pPr>
            <a:r>
              <a:rPr lang="en-GB" sz="1800" dirty="0"/>
              <a:t>Addressing agents according to different protocols during message exchange </a:t>
            </a:r>
            <a:r>
              <a:rPr lang="en-GB" sz="1800" dirty="0" smtClean="0"/>
              <a:t>:</a:t>
            </a:r>
          </a:p>
          <a:p>
            <a:pPr lvl="1">
              <a:spcBef>
                <a:spcPts val="0"/>
              </a:spcBef>
              <a:spcAft>
                <a:spcPts val="1500"/>
              </a:spcAft>
            </a:pPr>
            <a:r>
              <a:rPr lang="en-GB" sz="1600" dirty="0" smtClean="0"/>
              <a:t>Two different “transport-message” for the same agent</a:t>
            </a:r>
            <a:endParaRPr lang="en-US" sz="1400" dirty="0" smtClean="0"/>
          </a:p>
          <a:p>
            <a:pPr lvl="1">
              <a:spcBef>
                <a:spcPts val="0"/>
              </a:spcBef>
              <a:spcAft>
                <a:spcPts val="1500"/>
              </a:spcAft>
            </a:pPr>
            <a:endParaRPr lang="en-GB" sz="1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62</a:t>
            </a:fld>
            <a:endParaRPr lang="en-US" dirty="0"/>
          </a:p>
        </p:txBody>
      </p:sp>
      <p:pic>
        <p:nvPicPr>
          <p:cNvPr id="8" name="Picture 5" descr="image0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5808" y="990600"/>
            <a:ext cx="5956300" cy="520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55873191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GB" sz="3600" dirty="0" smtClean="0"/>
              <a:t>Interaction and Collaboration in MAS</a:t>
            </a:r>
            <a:endParaRPr lang="tr-TR" sz="3600" dirty="0"/>
          </a:p>
        </p:txBody>
      </p:sp>
      <p:sp>
        <p:nvSpPr>
          <p:cNvPr id="3" name="Content Placeholder 2"/>
          <p:cNvSpPr>
            <a:spLocks noGrp="1"/>
          </p:cNvSpPr>
          <p:nvPr>
            <p:ph idx="1"/>
          </p:nvPr>
        </p:nvSpPr>
        <p:spPr>
          <a:xfrm>
            <a:off x="457200" y="1219200"/>
            <a:ext cx="7620000" cy="5486400"/>
          </a:xfrm>
        </p:spPr>
        <p:txBody>
          <a:bodyPr>
            <a:noAutofit/>
          </a:bodyPr>
          <a:lstStyle/>
          <a:p>
            <a:pPr>
              <a:spcBef>
                <a:spcPts val="0"/>
              </a:spcBef>
              <a:spcAft>
                <a:spcPts val="1500"/>
              </a:spcAft>
            </a:pPr>
            <a:r>
              <a:rPr lang="en-GB" sz="2000" dirty="0" smtClean="0"/>
              <a:t>Need for interaction with other agents to perform agent tasks</a:t>
            </a:r>
          </a:p>
          <a:p>
            <a:pPr>
              <a:spcBef>
                <a:spcPts val="0"/>
              </a:spcBef>
              <a:spcAft>
                <a:spcPts val="1500"/>
              </a:spcAft>
            </a:pPr>
            <a:r>
              <a:rPr lang="en-GB" sz="2000" dirty="0" smtClean="0"/>
              <a:t>An agent can decide to delegate some of his tasks or sub-tasks to other agents who are more suitable for these tasks</a:t>
            </a:r>
          </a:p>
          <a:p>
            <a:pPr>
              <a:spcBef>
                <a:spcPts val="0"/>
              </a:spcBef>
              <a:spcAft>
                <a:spcPts val="1500"/>
              </a:spcAft>
            </a:pPr>
            <a:r>
              <a:rPr lang="en-GB" sz="2000" dirty="0" smtClean="0"/>
              <a:t>Results can be gathered from the delegated agents and combined.</a:t>
            </a:r>
          </a:p>
          <a:p>
            <a:pPr lvl="1">
              <a:spcBef>
                <a:spcPts val="0"/>
              </a:spcBef>
              <a:spcAft>
                <a:spcPts val="1500"/>
              </a:spcAft>
            </a:pPr>
            <a:r>
              <a:rPr lang="en-GB" sz="1800" dirty="0" smtClean="0"/>
              <a:t>Collaboration for solving specific tasks</a:t>
            </a:r>
          </a:p>
          <a:p>
            <a:pPr>
              <a:spcBef>
                <a:spcPts val="0"/>
              </a:spcBef>
              <a:spcAft>
                <a:spcPts val="1500"/>
              </a:spcAft>
            </a:pPr>
            <a:r>
              <a:rPr lang="en-GB" sz="2000" dirty="0" smtClean="0"/>
              <a:t>Various approaches for task delegation in MAS:</a:t>
            </a:r>
          </a:p>
          <a:p>
            <a:pPr lvl="1">
              <a:spcBef>
                <a:spcPts val="0"/>
              </a:spcBef>
              <a:spcAft>
                <a:spcPts val="1500"/>
              </a:spcAft>
            </a:pPr>
            <a:r>
              <a:rPr lang="en-GB" sz="1800" dirty="0" smtClean="0"/>
              <a:t>Market place</a:t>
            </a:r>
          </a:p>
          <a:p>
            <a:pPr lvl="1">
              <a:spcBef>
                <a:spcPts val="0"/>
              </a:spcBef>
              <a:spcAft>
                <a:spcPts val="1500"/>
              </a:spcAft>
            </a:pPr>
            <a:r>
              <a:rPr lang="en-GB" sz="1800" dirty="0" smtClean="0"/>
              <a:t>Responsibility-based</a:t>
            </a:r>
          </a:p>
          <a:p>
            <a:pPr lvl="1">
              <a:spcBef>
                <a:spcPts val="0"/>
              </a:spcBef>
              <a:spcAft>
                <a:spcPts val="1500"/>
              </a:spcAft>
            </a:pPr>
            <a:r>
              <a:rPr lang="en-GB" sz="1800" dirty="0" smtClean="0"/>
              <a:t>Agent organizations   </a:t>
            </a:r>
            <a:endParaRPr lang="en-US" sz="1600" dirty="0" smtClean="0"/>
          </a:p>
          <a:p>
            <a:pPr lvl="1">
              <a:spcBef>
                <a:spcPts val="0"/>
              </a:spcBef>
              <a:spcAft>
                <a:spcPts val="1500"/>
              </a:spcAft>
            </a:pPr>
            <a:endParaRPr lang="en-GB" sz="1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63</a:t>
            </a:fld>
            <a:endParaRPr lang="en-US" dirty="0"/>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424514013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GB" sz="3600" dirty="0" smtClean="0"/>
              <a:t>Interaction and Collaboration in MAS</a:t>
            </a:r>
            <a:endParaRPr lang="tr-TR" sz="3600" dirty="0"/>
          </a:p>
        </p:txBody>
      </p:sp>
      <p:sp>
        <p:nvSpPr>
          <p:cNvPr id="3" name="Content Placeholder 2"/>
          <p:cNvSpPr>
            <a:spLocks noGrp="1"/>
          </p:cNvSpPr>
          <p:nvPr>
            <p:ph idx="1"/>
          </p:nvPr>
        </p:nvSpPr>
        <p:spPr>
          <a:xfrm>
            <a:off x="457200" y="1219200"/>
            <a:ext cx="7620000" cy="4876800"/>
          </a:xfrm>
        </p:spPr>
        <p:txBody>
          <a:bodyPr>
            <a:noAutofit/>
          </a:bodyPr>
          <a:lstStyle/>
          <a:p>
            <a:pPr>
              <a:spcBef>
                <a:spcPts val="0"/>
              </a:spcBef>
              <a:spcAft>
                <a:spcPts val="1500"/>
              </a:spcAft>
            </a:pPr>
            <a:r>
              <a:rPr lang="en-GB" sz="2400" dirty="0" smtClean="0"/>
              <a:t>Market place:</a:t>
            </a:r>
            <a:endParaRPr lang="en-GB" sz="2000" dirty="0"/>
          </a:p>
          <a:p>
            <a:pPr lvl="1">
              <a:spcBef>
                <a:spcPts val="0"/>
              </a:spcBef>
              <a:spcAft>
                <a:spcPts val="1500"/>
              </a:spcAft>
            </a:pPr>
            <a:r>
              <a:rPr lang="en-GB" dirty="0" smtClean="0"/>
              <a:t>Most well-known: </a:t>
            </a:r>
            <a:r>
              <a:rPr lang="en-GB" b="1" i="1" dirty="0" smtClean="0"/>
              <a:t>Contract Net Protocol</a:t>
            </a:r>
            <a:r>
              <a:rPr lang="en-GB" dirty="0" smtClean="0"/>
              <a:t> (Smith, 1980)</a:t>
            </a:r>
          </a:p>
          <a:p>
            <a:pPr lvl="1">
              <a:spcBef>
                <a:spcPts val="0"/>
              </a:spcBef>
              <a:spcAft>
                <a:spcPts val="1500"/>
              </a:spcAft>
            </a:pPr>
            <a:endParaRPr lang="en-US" dirty="0" smtClean="0"/>
          </a:p>
          <a:p>
            <a:pPr lvl="1">
              <a:spcBef>
                <a:spcPts val="0"/>
              </a:spcBef>
              <a:spcAft>
                <a:spcPts val="1500"/>
              </a:spcAft>
            </a:pPr>
            <a:r>
              <a:rPr lang="en-US" dirty="0" smtClean="0"/>
              <a:t>Modeled </a:t>
            </a:r>
            <a:r>
              <a:rPr lang="en-US" dirty="0"/>
              <a:t>on the contracting mechanism used by business to govern the exchange of goods and services</a:t>
            </a:r>
            <a:r>
              <a:rPr lang="en-US" dirty="0" smtClean="0"/>
              <a:t>.</a:t>
            </a:r>
          </a:p>
          <a:p>
            <a:pPr lvl="1">
              <a:spcBef>
                <a:spcPts val="0"/>
              </a:spcBef>
              <a:spcAft>
                <a:spcPts val="1500"/>
              </a:spcAft>
            </a:pPr>
            <a:endParaRPr lang="en-US" dirty="0" smtClean="0"/>
          </a:p>
          <a:p>
            <a:pPr lvl="1">
              <a:spcBef>
                <a:spcPts val="0"/>
              </a:spcBef>
              <a:spcAft>
                <a:spcPts val="1500"/>
              </a:spcAft>
            </a:pPr>
            <a:r>
              <a:rPr lang="en-US" dirty="0" smtClean="0"/>
              <a:t>It </a:t>
            </a:r>
            <a:r>
              <a:rPr lang="en-US" dirty="0"/>
              <a:t>provides a solution for the connection problem encountered in finding an </a:t>
            </a:r>
            <a:r>
              <a:rPr lang="en-US" dirty="0" smtClean="0"/>
              <a:t>appropriate </a:t>
            </a:r>
            <a:r>
              <a:rPr lang="en-US" dirty="0"/>
              <a:t>agent to work on a given task</a:t>
            </a:r>
            <a:r>
              <a:rPr lang="en-US" dirty="0" smtClean="0"/>
              <a:t>.</a:t>
            </a:r>
          </a:p>
          <a:p>
            <a:pPr lvl="1">
              <a:spcBef>
                <a:spcPts val="0"/>
              </a:spcBef>
              <a:spcAft>
                <a:spcPts val="1500"/>
              </a:spcAft>
            </a:pPr>
            <a:endParaRPr lang="en-US" dirty="0" smtClean="0"/>
          </a:p>
          <a:p>
            <a:pPr lvl="1">
              <a:spcBef>
                <a:spcPts val="0"/>
              </a:spcBef>
              <a:spcAft>
                <a:spcPts val="1500"/>
              </a:spcAft>
            </a:pPr>
            <a:r>
              <a:rPr lang="en-US" dirty="0" smtClean="0"/>
              <a:t>FIPA </a:t>
            </a:r>
            <a:r>
              <a:rPr lang="en-US" dirty="0"/>
              <a:t>Contract Net Interaction Protocol</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64</a:t>
            </a:fld>
            <a:endParaRPr lang="en-US" dirty="0"/>
          </a:p>
        </p:txBody>
      </p:sp>
      <p:sp>
        <p:nvSpPr>
          <p:cNvPr id="6" name="Content Placeholder 2"/>
          <p:cNvSpPr txBox="1">
            <a:spLocks/>
          </p:cNvSpPr>
          <p:nvPr/>
        </p:nvSpPr>
        <p:spPr>
          <a:xfrm>
            <a:off x="430823" y="6229838"/>
            <a:ext cx="7543800" cy="4572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a:t>Smith, R. G. (1980</a:t>
            </a:r>
            <a:r>
              <a:rPr lang="en-US" sz="900" dirty="0" smtClean="0"/>
              <a:t>) “The </a:t>
            </a:r>
            <a:r>
              <a:rPr lang="en-US" sz="900" dirty="0"/>
              <a:t>Contract Net Protocol: High-level Communication and Control in a Distributed Problem </a:t>
            </a:r>
            <a:r>
              <a:rPr lang="en-US" sz="900" dirty="0" smtClean="0"/>
              <a:t>Solver”, </a:t>
            </a:r>
            <a:r>
              <a:rPr lang="en-US" sz="900" dirty="0"/>
              <a:t>IEEE Transactions on Computers, 29 (</a:t>
            </a:r>
            <a:r>
              <a:rPr lang="en-US" sz="900" dirty="0" smtClean="0"/>
              <a:t>12): 1104-1113</a:t>
            </a:r>
            <a:endParaRPr lang="en-US" sz="900" dirty="0"/>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193654191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GB" sz="3600" dirty="0" smtClean="0"/>
              <a:t>Interaction and Collaboration in MAS</a:t>
            </a:r>
            <a:endParaRPr lang="tr-TR" sz="3600" dirty="0"/>
          </a:p>
        </p:txBody>
      </p:sp>
      <p:sp>
        <p:nvSpPr>
          <p:cNvPr id="3" name="Content Placeholder 2"/>
          <p:cNvSpPr>
            <a:spLocks noGrp="1"/>
          </p:cNvSpPr>
          <p:nvPr>
            <p:ph idx="1"/>
          </p:nvPr>
        </p:nvSpPr>
        <p:spPr>
          <a:xfrm>
            <a:off x="457200" y="1219200"/>
            <a:ext cx="7620000" cy="5010638"/>
          </a:xfrm>
        </p:spPr>
        <p:txBody>
          <a:bodyPr>
            <a:noAutofit/>
          </a:bodyPr>
          <a:lstStyle/>
          <a:p>
            <a:pPr marL="342900" lvl="1">
              <a:spcBef>
                <a:spcPts val="0"/>
              </a:spcBef>
              <a:spcAft>
                <a:spcPts val="1500"/>
              </a:spcAft>
              <a:buClr>
                <a:schemeClr val="accent1"/>
              </a:buClr>
            </a:pPr>
            <a:r>
              <a:rPr lang="en-US" sz="1800" dirty="0"/>
              <a:t>FIPA Contract Net Interaction </a:t>
            </a:r>
            <a:r>
              <a:rPr lang="en-US" sz="1800" dirty="0" smtClean="0"/>
              <a:t>Protocol</a:t>
            </a:r>
            <a:r>
              <a:rPr lang="en-GB" sz="2000" dirty="0" smtClean="0"/>
              <a:t>:</a:t>
            </a:r>
            <a:endParaRPr lang="en-GB" sz="1800" dirty="0"/>
          </a:p>
          <a:p>
            <a:pPr lvl="1">
              <a:spcBef>
                <a:spcPts val="0"/>
              </a:spcBef>
              <a:spcAft>
                <a:spcPts val="1500"/>
              </a:spcAft>
            </a:pPr>
            <a:r>
              <a:rPr lang="en-US" sz="1600" dirty="0" smtClean="0"/>
              <a:t>An </a:t>
            </a:r>
            <a:r>
              <a:rPr lang="en-US" sz="1600" dirty="0"/>
              <a:t>Initiator agent sends a call for proposal (CFP) to an agent that is willing to participate in providing a </a:t>
            </a:r>
            <a:r>
              <a:rPr lang="en-US" sz="1600" dirty="0" smtClean="0"/>
              <a:t>proposal</a:t>
            </a:r>
          </a:p>
          <a:p>
            <a:pPr lvl="1">
              <a:spcBef>
                <a:spcPts val="0"/>
              </a:spcBef>
              <a:spcAft>
                <a:spcPts val="1500"/>
              </a:spcAft>
            </a:pPr>
            <a:r>
              <a:rPr lang="en-US" sz="1600" dirty="0" smtClean="0"/>
              <a:t>A Participant </a:t>
            </a:r>
            <a:r>
              <a:rPr lang="en-US" sz="1600" dirty="0"/>
              <a:t>agent can then choose to respond to the Initiator’s CFP before a given deadline by </a:t>
            </a:r>
            <a:endParaRPr lang="en-US" sz="1600" dirty="0" smtClean="0"/>
          </a:p>
          <a:p>
            <a:pPr lvl="2">
              <a:spcBef>
                <a:spcPts val="0"/>
              </a:spcBef>
              <a:spcAft>
                <a:spcPts val="1500"/>
              </a:spcAft>
            </a:pPr>
            <a:r>
              <a:rPr lang="en-US" sz="1400" dirty="0" smtClean="0"/>
              <a:t>refusing </a:t>
            </a:r>
            <a:r>
              <a:rPr lang="en-US" sz="1400" dirty="0"/>
              <a:t>to provide a proposal, </a:t>
            </a:r>
            <a:endParaRPr lang="en-US" sz="1400" dirty="0" smtClean="0"/>
          </a:p>
          <a:p>
            <a:pPr lvl="2">
              <a:spcBef>
                <a:spcPts val="0"/>
              </a:spcBef>
              <a:spcAft>
                <a:spcPts val="1500"/>
              </a:spcAft>
            </a:pPr>
            <a:r>
              <a:rPr lang="en-US" sz="1400" dirty="0" smtClean="0"/>
              <a:t>submitting </a:t>
            </a:r>
            <a:r>
              <a:rPr lang="en-US" sz="1400" dirty="0"/>
              <a:t>a </a:t>
            </a:r>
            <a:r>
              <a:rPr lang="en-US" sz="1400" dirty="0" smtClean="0"/>
              <a:t>proposal (bid), </a:t>
            </a:r>
            <a:r>
              <a:rPr lang="en-US" sz="1400" dirty="0"/>
              <a:t>or </a:t>
            </a:r>
            <a:endParaRPr lang="en-US" sz="1400" dirty="0" smtClean="0"/>
          </a:p>
          <a:p>
            <a:pPr lvl="2">
              <a:spcBef>
                <a:spcPts val="0"/>
              </a:spcBef>
              <a:spcAft>
                <a:spcPts val="1500"/>
              </a:spcAft>
            </a:pPr>
            <a:r>
              <a:rPr lang="en-US" sz="1400" dirty="0" smtClean="0"/>
              <a:t>indicating </a:t>
            </a:r>
            <a:r>
              <a:rPr lang="en-US" sz="1400" dirty="0"/>
              <a:t>that it did not </a:t>
            </a:r>
            <a:r>
              <a:rPr lang="en-US" sz="1400" dirty="0" smtClean="0"/>
              <a:t>understand</a:t>
            </a:r>
          </a:p>
          <a:p>
            <a:pPr lvl="1">
              <a:spcBef>
                <a:spcPts val="0"/>
              </a:spcBef>
              <a:spcAft>
                <a:spcPts val="1500"/>
              </a:spcAft>
            </a:pPr>
            <a:r>
              <a:rPr lang="en-US" sz="1600" dirty="0"/>
              <a:t>If a proposal is offered, the initiator has a choice of either accepting or rejecting the </a:t>
            </a:r>
            <a:r>
              <a:rPr lang="en-US" sz="1600" dirty="0" smtClean="0"/>
              <a:t>proposal</a:t>
            </a:r>
          </a:p>
          <a:p>
            <a:pPr lvl="1">
              <a:spcBef>
                <a:spcPts val="0"/>
              </a:spcBef>
              <a:spcAft>
                <a:spcPts val="1500"/>
              </a:spcAft>
            </a:pPr>
            <a:r>
              <a:rPr lang="en-US" sz="1600" dirty="0" smtClean="0"/>
              <a:t>When </a:t>
            </a:r>
            <a:r>
              <a:rPr lang="en-US" sz="1600" dirty="0"/>
              <a:t>the participant receives a proposal acceptance, it will inform the initiator about the proposal’s </a:t>
            </a:r>
            <a:r>
              <a:rPr lang="en-US" sz="1600" dirty="0" smtClean="0"/>
              <a:t>execution</a:t>
            </a:r>
          </a:p>
          <a:p>
            <a:pPr lvl="1">
              <a:spcBef>
                <a:spcPts val="0"/>
              </a:spcBef>
              <a:spcAft>
                <a:spcPts val="1500"/>
              </a:spcAft>
            </a:pPr>
            <a:r>
              <a:rPr lang="en-US" sz="1600" dirty="0" smtClean="0"/>
              <a:t>For a specific proposal, multiple participants can respond. So, the initiator agent can negotiate with all of them for the proposal </a:t>
            </a:r>
            <a:endParaRPr lang="en-GB" sz="1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65</a:t>
            </a:fld>
            <a:endParaRPr lang="en-US" dirty="0"/>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19701230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GB" sz="3600" dirty="0" smtClean="0"/>
              <a:t>Interaction and Collaboration in MAS</a:t>
            </a:r>
            <a:endParaRPr lang="tr-TR" sz="3600" dirty="0"/>
          </a:p>
        </p:txBody>
      </p:sp>
      <p:sp>
        <p:nvSpPr>
          <p:cNvPr id="3" name="Content Placeholder 2"/>
          <p:cNvSpPr>
            <a:spLocks noGrp="1"/>
          </p:cNvSpPr>
          <p:nvPr>
            <p:ph idx="1"/>
          </p:nvPr>
        </p:nvSpPr>
        <p:spPr>
          <a:xfrm>
            <a:off x="457200" y="1219200"/>
            <a:ext cx="2590800" cy="4826000"/>
          </a:xfrm>
        </p:spPr>
        <p:txBody>
          <a:bodyPr>
            <a:noAutofit/>
          </a:bodyPr>
          <a:lstStyle/>
          <a:p>
            <a:pPr marL="342900" lvl="1">
              <a:spcBef>
                <a:spcPts val="0"/>
              </a:spcBef>
              <a:spcAft>
                <a:spcPts val="1500"/>
              </a:spcAft>
              <a:buClr>
                <a:schemeClr val="accent1"/>
              </a:buClr>
            </a:pPr>
            <a:r>
              <a:rPr lang="en-US" sz="1800" dirty="0"/>
              <a:t>Representation of CNP using the AUML sequence </a:t>
            </a:r>
            <a:r>
              <a:rPr lang="en-US" sz="1800" dirty="0" smtClean="0"/>
              <a:t>diagram (taken from</a:t>
            </a:r>
            <a:r>
              <a:rPr lang="nb-NO" sz="1800" dirty="0"/>
              <a:t> </a:t>
            </a:r>
            <a:r>
              <a:rPr lang="nb-NO" sz="1800" dirty="0" smtClean="0"/>
              <a:t>(Odell </a:t>
            </a:r>
            <a:r>
              <a:rPr lang="nb-NO" sz="1800" dirty="0"/>
              <a:t>et al., 2000</a:t>
            </a:r>
            <a:r>
              <a:rPr lang="nb-NO" sz="1800" dirty="0" smtClean="0"/>
              <a:t>))</a:t>
            </a:r>
            <a:endParaRPr lang="en-GB"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66</a:t>
            </a:fld>
            <a:endParaRPr lang="en-US" dirty="0"/>
          </a:p>
        </p:txBody>
      </p:sp>
      <p:sp>
        <p:nvSpPr>
          <p:cNvPr id="6" name="Content Placeholder 2"/>
          <p:cNvSpPr txBox="1">
            <a:spLocks/>
          </p:cNvSpPr>
          <p:nvPr/>
        </p:nvSpPr>
        <p:spPr>
          <a:xfrm>
            <a:off x="430823" y="6229838"/>
            <a:ext cx="7543800" cy="4572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a:t>Odell, J., </a:t>
            </a:r>
            <a:r>
              <a:rPr lang="en-US" sz="900" dirty="0" err="1"/>
              <a:t>Parunak</a:t>
            </a:r>
            <a:r>
              <a:rPr lang="en-US" sz="900" dirty="0"/>
              <a:t>, H. V. D</a:t>
            </a:r>
            <a:r>
              <a:rPr lang="en-US" sz="900" dirty="0" smtClean="0"/>
              <a:t>., </a:t>
            </a:r>
            <a:r>
              <a:rPr lang="en-US" sz="900" dirty="0"/>
              <a:t>Bauer, B. (</a:t>
            </a:r>
            <a:r>
              <a:rPr lang="en-US" sz="900" dirty="0" smtClean="0"/>
              <a:t>2000) “Extending </a:t>
            </a:r>
            <a:r>
              <a:rPr lang="en-US" sz="900" dirty="0"/>
              <a:t>UML for </a:t>
            </a:r>
            <a:r>
              <a:rPr lang="en-US" sz="900" dirty="0" smtClean="0"/>
              <a:t>Agents”, </a:t>
            </a:r>
            <a:r>
              <a:rPr lang="en-US" sz="900" dirty="0"/>
              <a:t>In </a:t>
            </a:r>
            <a:r>
              <a:rPr lang="en-US" sz="900" dirty="0" smtClean="0"/>
              <a:t>proc. </a:t>
            </a:r>
            <a:r>
              <a:rPr lang="en-US" sz="900" dirty="0"/>
              <a:t>Agent-Oriented Information Systems Workshop held at the 17th National conference on Artificial Intelligence (AAAI 2000), pp. 3-17, </a:t>
            </a:r>
            <a:r>
              <a:rPr lang="en-US" sz="900" dirty="0" smtClean="0"/>
              <a:t>Austin, TX, USA</a:t>
            </a:r>
            <a:endParaRPr lang="en-US" sz="9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8848" y="1219200"/>
            <a:ext cx="4466952"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67624576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GB" sz="3600" dirty="0" smtClean="0"/>
              <a:t>Interaction and Collaboration in MAS</a:t>
            </a:r>
            <a:endParaRPr lang="tr-TR" sz="3600" dirty="0"/>
          </a:p>
        </p:txBody>
      </p:sp>
      <p:sp>
        <p:nvSpPr>
          <p:cNvPr id="3" name="Content Placeholder 2"/>
          <p:cNvSpPr>
            <a:spLocks noGrp="1"/>
          </p:cNvSpPr>
          <p:nvPr>
            <p:ph idx="1"/>
          </p:nvPr>
        </p:nvSpPr>
        <p:spPr>
          <a:xfrm>
            <a:off x="457200" y="1219200"/>
            <a:ext cx="7620000" cy="914400"/>
          </a:xfrm>
        </p:spPr>
        <p:txBody>
          <a:bodyPr>
            <a:noAutofit/>
          </a:bodyPr>
          <a:lstStyle/>
          <a:p>
            <a:pPr marL="342900" lvl="1">
              <a:spcBef>
                <a:spcPts val="0"/>
              </a:spcBef>
              <a:spcAft>
                <a:spcPts val="1500"/>
              </a:spcAft>
              <a:buClr>
                <a:schemeClr val="accent1"/>
              </a:buClr>
            </a:pPr>
            <a:r>
              <a:rPr lang="en-GB" sz="1800" dirty="0" smtClean="0"/>
              <a:t>Additional market place models based on “Auction” (Zou, 2004)</a:t>
            </a:r>
            <a:r>
              <a:rPr lang="en-US" sz="1800" dirty="0" smtClean="0"/>
              <a:t>:</a:t>
            </a:r>
          </a:p>
          <a:p>
            <a:pPr marL="708660" lvl="2">
              <a:spcBef>
                <a:spcPts val="0"/>
              </a:spcBef>
              <a:spcAft>
                <a:spcPts val="1500"/>
              </a:spcAft>
              <a:buClr>
                <a:schemeClr val="accent1"/>
              </a:buClr>
            </a:pPr>
            <a:endParaRPr lang="en-GB"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67</a:t>
            </a:fld>
            <a:endParaRPr lang="en-US" dirty="0"/>
          </a:p>
        </p:txBody>
      </p:sp>
      <p:sp>
        <p:nvSpPr>
          <p:cNvPr id="6" name="Content Placeholder 2"/>
          <p:cNvSpPr txBox="1">
            <a:spLocks/>
          </p:cNvSpPr>
          <p:nvPr/>
        </p:nvSpPr>
        <p:spPr>
          <a:xfrm>
            <a:off x="430823" y="6229838"/>
            <a:ext cx="7543800" cy="4572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a:t>Zou, Y. (2004</a:t>
            </a:r>
            <a:r>
              <a:rPr lang="en-US" sz="900" dirty="0" smtClean="0"/>
              <a:t>) “</a:t>
            </a:r>
            <a:r>
              <a:rPr lang="en-US" sz="900" dirty="0"/>
              <a:t>Agent-based Services for the Semantic Web”, Ph.D. Dissertation, University of Maryland, USA, 227p.</a:t>
            </a:r>
          </a:p>
        </p:txBody>
      </p:sp>
      <p:graphicFrame>
        <p:nvGraphicFramePr>
          <p:cNvPr id="8" name="Table 7"/>
          <p:cNvGraphicFramePr>
            <a:graphicFrameLocks noGrp="1"/>
          </p:cNvGraphicFramePr>
          <p:nvPr>
            <p:extLst>
              <p:ext uri="{D42A27DB-BD31-4B8C-83A1-F6EECF244321}">
                <p14:modId xmlns:p14="http://schemas.microsoft.com/office/powerpoint/2010/main" val="1181464498"/>
              </p:ext>
            </p:extLst>
          </p:nvPr>
        </p:nvGraphicFramePr>
        <p:xfrm>
          <a:off x="838200" y="1832219"/>
          <a:ext cx="7391400" cy="366268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1325348"/>
                    </a:ext>
                  </a:extLst>
                </a:gridCol>
                <a:gridCol w="838200">
                  <a:extLst>
                    <a:ext uri="{9D8B030D-6E8A-4147-A177-3AD203B41FA5}">
                      <a16:colId xmlns:a16="http://schemas.microsoft.com/office/drawing/2014/main" val="3896305425"/>
                    </a:ext>
                  </a:extLst>
                </a:gridCol>
                <a:gridCol w="990600">
                  <a:extLst>
                    <a:ext uri="{9D8B030D-6E8A-4147-A177-3AD203B41FA5}">
                      <a16:colId xmlns:a16="http://schemas.microsoft.com/office/drawing/2014/main" val="4098356296"/>
                    </a:ext>
                  </a:extLst>
                </a:gridCol>
                <a:gridCol w="4572000">
                  <a:extLst>
                    <a:ext uri="{9D8B030D-6E8A-4147-A177-3AD203B41FA5}">
                      <a16:colId xmlns:a16="http://schemas.microsoft.com/office/drawing/2014/main" val="3826522101"/>
                    </a:ext>
                  </a:extLst>
                </a:gridCol>
              </a:tblGrid>
              <a:tr h="370840">
                <a:tc>
                  <a:txBody>
                    <a:bodyPr/>
                    <a:lstStyle/>
                    <a:p>
                      <a:r>
                        <a:rPr lang="en-GB" dirty="0" smtClean="0"/>
                        <a:t>Name</a:t>
                      </a:r>
                      <a:endParaRPr lang="tr-TR" dirty="0"/>
                    </a:p>
                  </a:txBody>
                  <a:tcPr/>
                </a:tc>
                <a:tc>
                  <a:txBody>
                    <a:bodyPr/>
                    <a:lstStyle/>
                    <a:p>
                      <a:r>
                        <a:rPr lang="en-GB" dirty="0" smtClean="0"/>
                        <a:t>Type</a:t>
                      </a:r>
                      <a:endParaRPr lang="tr-TR" dirty="0"/>
                    </a:p>
                  </a:txBody>
                  <a:tcPr/>
                </a:tc>
                <a:tc>
                  <a:txBody>
                    <a:bodyPr/>
                    <a:lstStyle/>
                    <a:p>
                      <a:r>
                        <a:rPr lang="en-GB" dirty="0" smtClean="0"/>
                        <a:t>Feature</a:t>
                      </a:r>
                      <a:endParaRPr lang="tr-TR" dirty="0"/>
                    </a:p>
                  </a:txBody>
                  <a:tcPr/>
                </a:tc>
                <a:tc>
                  <a:txBody>
                    <a:bodyPr/>
                    <a:lstStyle/>
                    <a:p>
                      <a:r>
                        <a:rPr lang="en-GB" dirty="0" smtClean="0"/>
                        <a:t>Rules</a:t>
                      </a:r>
                      <a:endParaRPr lang="tr-TR" dirty="0"/>
                    </a:p>
                  </a:txBody>
                  <a:tcPr/>
                </a:tc>
                <a:extLst>
                  <a:ext uri="{0D108BD9-81ED-4DB2-BD59-A6C34878D82A}">
                    <a16:rowId xmlns:a16="http://schemas.microsoft.com/office/drawing/2014/main" val="3039487599"/>
                  </a:ext>
                </a:extLst>
              </a:tr>
              <a:tr h="370840">
                <a:tc>
                  <a:txBody>
                    <a:bodyPr/>
                    <a:lstStyle/>
                    <a:p>
                      <a:r>
                        <a:rPr lang="tr-TR" sz="1600" dirty="0" smtClean="0"/>
                        <a:t>English</a:t>
                      </a:r>
                      <a:endParaRPr lang="tr-TR" sz="1600" dirty="0"/>
                    </a:p>
                  </a:txBody>
                  <a:tcPr/>
                </a:tc>
                <a:tc>
                  <a:txBody>
                    <a:bodyPr/>
                    <a:lstStyle/>
                    <a:p>
                      <a:r>
                        <a:rPr lang="tr-TR" sz="1600" dirty="0" smtClean="0"/>
                        <a:t>Open</a:t>
                      </a:r>
                      <a:endParaRPr lang="tr-TR" sz="1600" dirty="0"/>
                    </a:p>
                  </a:txBody>
                  <a:tcPr/>
                </a:tc>
                <a:tc>
                  <a:txBody>
                    <a:bodyPr/>
                    <a:lstStyle/>
                    <a:p>
                      <a:r>
                        <a:rPr lang="tr-TR" sz="1600" dirty="0" smtClean="0"/>
                        <a:t>Winner’s</a:t>
                      </a:r>
                    </a:p>
                    <a:p>
                      <a:r>
                        <a:rPr lang="tr-TR" sz="1600" dirty="0" smtClean="0"/>
                        <a:t>Curse</a:t>
                      </a:r>
                      <a:endParaRPr lang="tr-TR" sz="1600" dirty="0"/>
                    </a:p>
                  </a:txBody>
                  <a:tcPr/>
                </a:tc>
                <a:tc>
                  <a:txBody>
                    <a:bodyPr/>
                    <a:lstStyle/>
                    <a:p>
                      <a:r>
                        <a:rPr lang="en-US" sz="1600" dirty="0" smtClean="0"/>
                        <a:t>Seller announces reserve price or some low</a:t>
                      </a:r>
                    </a:p>
                    <a:p>
                      <a:r>
                        <a:rPr lang="en-US" sz="1600" dirty="0" smtClean="0"/>
                        <a:t>opening bid. Bidding increases progressively</a:t>
                      </a:r>
                    </a:p>
                    <a:p>
                      <a:r>
                        <a:rPr lang="en-US" sz="1600" dirty="0" smtClean="0"/>
                        <a:t>until demand falls. Winning bidder pays highest</a:t>
                      </a:r>
                    </a:p>
                    <a:p>
                      <a:r>
                        <a:rPr lang="en-US" sz="1600" dirty="0" smtClean="0"/>
                        <a:t>valuation. </a:t>
                      </a:r>
                      <a:endParaRPr lang="tr-TR" sz="1600" dirty="0"/>
                    </a:p>
                  </a:txBody>
                  <a:tcPr/>
                </a:tc>
                <a:extLst>
                  <a:ext uri="{0D108BD9-81ED-4DB2-BD59-A6C34878D82A}">
                    <a16:rowId xmlns:a16="http://schemas.microsoft.com/office/drawing/2014/main" val="1211087067"/>
                  </a:ext>
                </a:extLst>
              </a:tr>
              <a:tr h="370840">
                <a:tc>
                  <a:txBody>
                    <a:bodyPr/>
                    <a:lstStyle/>
                    <a:p>
                      <a:r>
                        <a:rPr lang="tr-TR" sz="1600" dirty="0" smtClean="0"/>
                        <a:t>Dutch</a:t>
                      </a:r>
                      <a:endParaRPr lang="tr-TR" sz="1600" dirty="0"/>
                    </a:p>
                  </a:txBody>
                  <a:tcPr/>
                </a:tc>
                <a:tc>
                  <a:txBody>
                    <a:bodyPr/>
                    <a:lstStyle/>
                    <a:p>
                      <a:r>
                        <a:rPr lang="tr-TR" sz="1600" dirty="0" smtClean="0"/>
                        <a:t>Open</a:t>
                      </a:r>
                      <a:endParaRPr lang="tr-TR" sz="1600" dirty="0"/>
                    </a:p>
                  </a:txBody>
                  <a:tcPr/>
                </a:tc>
                <a:tc>
                  <a:txBody>
                    <a:bodyPr/>
                    <a:lstStyle/>
                    <a:p>
                      <a:r>
                        <a:rPr lang="tr-TR" sz="1600" dirty="0" smtClean="0"/>
                        <a:t>One</a:t>
                      </a:r>
                    </a:p>
                    <a:p>
                      <a:r>
                        <a:rPr lang="tr-TR" sz="1600" dirty="0" smtClean="0"/>
                        <a:t>buying bid</a:t>
                      </a:r>
                      <a:endParaRPr lang="tr-TR" sz="1600" dirty="0"/>
                    </a:p>
                  </a:txBody>
                  <a:tcPr/>
                </a:tc>
                <a:tc>
                  <a:txBody>
                    <a:bodyPr/>
                    <a:lstStyle/>
                    <a:p>
                      <a:r>
                        <a:rPr lang="en-US" sz="1600" dirty="0" smtClean="0"/>
                        <a:t>Seller announces very high opening bid. Bid is</a:t>
                      </a:r>
                    </a:p>
                    <a:p>
                      <a:r>
                        <a:rPr lang="en-US" sz="1600" dirty="0" smtClean="0"/>
                        <a:t>lowered progressively until demand rises to</a:t>
                      </a:r>
                    </a:p>
                    <a:p>
                      <a:r>
                        <a:rPr lang="en-US" sz="1600" dirty="0" smtClean="0"/>
                        <a:t>match supply. </a:t>
                      </a:r>
                    </a:p>
                  </a:txBody>
                  <a:tcPr/>
                </a:tc>
                <a:extLst>
                  <a:ext uri="{0D108BD9-81ED-4DB2-BD59-A6C34878D82A}">
                    <a16:rowId xmlns:a16="http://schemas.microsoft.com/office/drawing/2014/main" val="1466891286"/>
                  </a:ext>
                </a:extLst>
              </a:tr>
              <a:tr h="370840">
                <a:tc>
                  <a:txBody>
                    <a:bodyPr/>
                    <a:lstStyle/>
                    <a:p>
                      <a:r>
                        <a:rPr lang="tr-TR" sz="1600" dirty="0" smtClean="0"/>
                        <a:t>First-price </a:t>
                      </a:r>
                      <a:endParaRPr lang="tr-TR" sz="1600" dirty="0"/>
                    </a:p>
                  </a:txBody>
                  <a:tcPr/>
                </a:tc>
                <a:tc>
                  <a:txBody>
                    <a:bodyPr/>
                    <a:lstStyle/>
                    <a:p>
                      <a:r>
                        <a:rPr lang="tr-TR" sz="1600" dirty="0" smtClean="0"/>
                        <a:t>Sealed</a:t>
                      </a:r>
                      <a:endParaRPr lang="tr-TR" sz="1600" dirty="0"/>
                    </a:p>
                  </a:txBody>
                  <a:tcPr/>
                </a:tc>
                <a:tc>
                  <a:txBody>
                    <a:bodyPr/>
                    <a:lstStyle/>
                    <a:p>
                      <a:r>
                        <a:rPr lang="tr-TR" sz="1600" dirty="0" smtClean="0"/>
                        <a:t>Winners’</a:t>
                      </a:r>
                    </a:p>
                    <a:p>
                      <a:r>
                        <a:rPr lang="tr-TR" sz="1600" dirty="0" smtClean="0"/>
                        <a:t>curse </a:t>
                      </a:r>
                      <a:endParaRPr lang="tr-TR" sz="1600" dirty="0"/>
                    </a:p>
                  </a:txBody>
                  <a:tcPr/>
                </a:tc>
                <a:tc>
                  <a:txBody>
                    <a:bodyPr/>
                    <a:lstStyle/>
                    <a:p>
                      <a:r>
                        <a:rPr lang="en-US" sz="1600" dirty="0" smtClean="0"/>
                        <a:t>Buyer submits one bid with no knowledge of bids</a:t>
                      </a:r>
                    </a:p>
                    <a:p>
                      <a:r>
                        <a:rPr lang="en-US" sz="1600" dirty="0" smtClean="0"/>
                        <a:t>of others. Winner pays the exact amount he bids. </a:t>
                      </a:r>
                      <a:endParaRPr lang="tr-TR" sz="1600" dirty="0"/>
                    </a:p>
                  </a:txBody>
                  <a:tcPr/>
                </a:tc>
                <a:extLst>
                  <a:ext uri="{0D108BD9-81ED-4DB2-BD59-A6C34878D82A}">
                    <a16:rowId xmlns:a16="http://schemas.microsoft.com/office/drawing/2014/main" val="2587262166"/>
                  </a:ext>
                </a:extLst>
              </a:tr>
              <a:tr h="370840">
                <a:tc>
                  <a:txBody>
                    <a:bodyPr/>
                    <a:lstStyle/>
                    <a:p>
                      <a:r>
                        <a:rPr lang="tr-TR" sz="1600" dirty="0" smtClean="0"/>
                        <a:t>Vickrey</a:t>
                      </a:r>
                      <a:endParaRPr lang="tr-TR" sz="1600" dirty="0"/>
                    </a:p>
                  </a:txBody>
                  <a:tcPr/>
                </a:tc>
                <a:tc>
                  <a:txBody>
                    <a:bodyPr/>
                    <a:lstStyle/>
                    <a:p>
                      <a:r>
                        <a:rPr lang="tr-TR" sz="1600" dirty="0" smtClean="0"/>
                        <a:t>Sealed</a:t>
                      </a:r>
                      <a:endParaRPr lang="tr-TR" sz="1600" dirty="0"/>
                    </a:p>
                  </a:txBody>
                  <a:tcPr/>
                </a:tc>
                <a:tc>
                  <a:txBody>
                    <a:bodyPr/>
                    <a:lstStyle/>
                    <a:p>
                      <a:r>
                        <a:rPr lang="tr-TR" sz="1600" dirty="0" smtClean="0"/>
                        <a:t>Less</a:t>
                      </a:r>
                    </a:p>
                    <a:p>
                      <a:r>
                        <a:rPr lang="tr-TR" sz="1600" dirty="0" smtClean="0"/>
                        <a:t>winner’s</a:t>
                      </a:r>
                    </a:p>
                    <a:p>
                      <a:r>
                        <a:rPr lang="tr-TR" sz="1600" dirty="0" smtClean="0"/>
                        <a:t>curse</a:t>
                      </a:r>
                      <a:endParaRPr lang="tr-TR" sz="1600" dirty="0"/>
                    </a:p>
                  </a:txBody>
                  <a:tcPr/>
                </a:tc>
                <a:tc>
                  <a:txBody>
                    <a:bodyPr/>
                    <a:lstStyle/>
                    <a:p>
                      <a:r>
                        <a:rPr lang="en-US" sz="1600" dirty="0" smtClean="0"/>
                        <a:t>Buyer submits one bid with no knowledge of bids</a:t>
                      </a:r>
                    </a:p>
                    <a:p>
                      <a:r>
                        <a:rPr lang="en-US" sz="1600" dirty="0" smtClean="0"/>
                        <a:t>of others. Winner pays the second-highest</a:t>
                      </a:r>
                    </a:p>
                    <a:p>
                      <a:r>
                        <a:rPr lang="en-US" sz="1600" dirty="0" smtClean="0"/>
                        <a:t>amount bid. </a:t>
                      </a:r>
                      <a:endParaRPr lang="tr-TR" sz="1600" dirty="0"/>
                    </a:p>
                  </a:txBody>
                  <a:tcPr/>
                </a:tc>
                <a:extLst>
                  <a:ext uri="{0D108BD9-81ED-4DB2-BD59-A6C34878D82A}">
                    <a16:rowId xmlns:a16="http://schemas.microsoft.com/office/drawing/2014/main" val="341262278"/>
                  </a:ext>
                </a:extLst>
              </a:tr>
            </a:tbl>
          </a:graphicData>
        </a:graphic>
      </p:graphicFrame>
      <p:sp>
        <p:nvSpPr>
          <p:cNvPr id="9" name="Rectangle 8"/>
          <p:cNvSpPr/>
          <p:nvPr/>
        </p:nvSpPr>
        <p:spPr>
          <a:xfrm>
            <a:off x="635460" y="5648980"/>
            <a:ext cx="7594140" cy="523220"/>
          </a:xfrm>
          <a:prstGeom prst="rect">
            <a:avLst/>
          </a:prstGeom>
        </p:spPr>
        <p:txBody>
          <a:bodyPr wrap="square">
            <a:spAutoFit/>
          </a:bodyPr>
          <a:lstStyle/>
          <a:p>
            <a:r>
              <a:rPr lang="en-US" sz="1400" dirty="0"/>
              <a:t>Winner’s curse refers to the fact that the winner of the auction pays the highest price </a:t>
            </a:r>
            <a:r>
              <a:rPr lang="en-US" sz="1400" dirty="0" smtClean="0"/>
              <a:t>for the </a:t>
            </a:r>
            <a:r>
              <a:rPr lang="en-US" sz="1400" dirty="0"/>
              <a:t>auction item</a:t>
            </a:r>
            <a:endParaRPr lang="tr-TR" sz="1400" dirty="0"/>
          </a:p>
        </p:txBody>
      </p:sp>
      <p:sp>
        <p:nvSpPr>
          <p:cNvPr id="10"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73542794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GB" sz="3600" dirty="0" smtClean="0"/>
              <a:t>Interaction and Collaboration in MAS</a:t>
            </a:r>
            <a:endParaRPr lang="tr-TR" sz="3600" dirty="0"/>
          </a:p>
        </p:txBody>
      </p:sp>
      <p:sp>
        <p:nvSpPr>
          <p:cNvPr id="3" name="Content Placeholder 2"/>
          <p:cNvSpPr>
            <a:spLocks noGrp="1"/>
          </p:cNvSpPr>
          <p:nvPr>
            <p:ph idx="1"/>
          </p:nvPr>
        </p:nvSpPr>
        <p:spPr>
          <a:xfrm>
            <a:off x="457200" y="1219200"/>
            <a:ext cx="7620000" cy="4196081"/>
          </a:xfrm>
        </p:spPr>
        <p:txBody>
          <a:bodyPr>
            <a:noAutofit/>
          </a:bodyPr>
          <a:lstStyle/>
          <a:p>
            <a:pPr marL="342900" lvl="1">
              <a:spcBef>
                <a:spcPts val="0"/>
              </a:spcBef>
              <a:spcAft>
                <a:spcPts val="1500"/>
              </a:spcAft>
              <a:buClr>
                <a:schemeClr val="accent1"/>
              </a:buClr>
            </a:pPr>
            <a:r>
              <a:rPr lang="en-US" sz="2200" dirty="0" smtClean="0"/>
              <a:t>Responsibility-based Task Distribution</a:t>
            </a:r>
            <a:r>
              <a:rPr lang="en-GB" sz="2200" dirty="0" smtClean="0"/>
              <a:t>:</a:t>
            </a:r>
          </a:p>
          <a:p>
            <a:pPr marL="708660" lvl="2">
              <a:spcBef>
                <a:spcPts val="0"/>
              </a:spcBef>
              <a:spcAft>
                <a:spcPts val="1500"/>
              </a:spcAft>
              <a:buClr>
                <a:schemeClr val="accent1"/>
              </a:buClr>
            </a:pPr>
            <a:endParaRPr lang="en-GB" sz="1100" dirty="0" smtClean="0"/>
          </a:p>
          <a:p>
            <a:pPr marL="708660" lvl="2">
              <a:spcBef>
                <a:spcPts val="0"/>
              </a:spcBef>
              <a:spcAft>
                <a:spcPts val="1500"/>
              </a:spcAft>
              <a:buClr>
                <a:schemeClr val="accent1"/>
              </a:buClr>
            </a:pPr>
            <a:r>
              <a:rPr lang="en-GB" sz="2000" dirty="0" smtClean="0"/>
              <a:t>In this approach, each agent has determined responsibilities for the defined tasks</a:t>
            </a:r>
          </a:p>
          <a:p>
            <a:pPr marL="708660" lvl="2">
              <a:spcBef>
                <a:spcPts val="0"/>
              </a:spcBef>
              <a:spcAft>
                <a:spcPts val="1500"/>
              </a:spcAft>
              <a:buClr>
                <a:schemeClr val="accent1"/>
              </a:buClr>
            </a:pPr>
            <a:endParaRPr lang="en-GB" sz="2000" dirty="0" smtClean="0"/>
          </a:p>
          <a:p>
            <a:pPr marL="708660" lvl="2">
              <a:spcBef>
                <a:spcPts val="0"/>
              </a:spcBef>
              <a:spcAft>
                <a:spcPts val="1500"/>
              </a:spcAft>
              <a:buClr>
                <a:schemeClr val="accent1"/>
              </a:buClr>
            </a:pPr>
            <a:r>
              <a:rPr lang="en-GB" sz="2000" dirty="0" smtClean="0"/>
              <a:t>Responsibilities are determined during MAS design and assigned to agents during the implementation via agent plans  </a:t>
            </a:r>
            <a:endParaRPr lang="en-GB"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68</a:t>
            </a:fld>
            <a:endParaRPr lang="en-US" dirty="0"/>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91869534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GB" sz="3600" dirty="0" smtClean="0"/>
              <a:t>Interaction and Collaboration in MAS</a:t>
            </a:r>
            <a:endParaRPr lang="tr-TR" sz="3600" dirty="0"/>
          </a:p>
        </p:txBody>
      </p:sp>
      <p:sp>
        <p:nvSpPr>
          <p:cNvPr id="3" name="Content Placeholder 2"/>
          <p:cNvSpPr>
            <a:spLocks noGrp="1"/>
          </p:cNvSpPr>
          <p:nvPr>
            <p:ph idx="1"/>
          </p:nvPr>
        </p:nvSpPr>
        <p:spPr>
          <a:xfrm>
            <a:off x="457200" y="1219200"/>
            <a:ext cx="7620000" cy="4196081"/>
          </a:xfrm>
        </p:spPr>
        <p:txBody>
          <a:bodyPr>
            <a:noAutofit/>
          </a:bodyPr>
          <a:lstStyle/>
          <a:p>
            <a:pPr marL="342900" lvl="1">
              <a:spcBef>
                <a:spcPts val="0"/>
              </a:spcBef>
              <a:spcAft>
                <a:spcPts val="1500"/>
              </a:spcAft>
              <a:buClr>
                <a:schemeClr val="accent1"/>
              </a:buClr>
            </a:pPr>
            <a:r>
              <a:rPr lang="en-US" sz="2400" dirty="0" smtClean="0"/>
              <a:t>Agent organizations</a:t>
            </a:r>
            <a:r>
              <a:rPr lang="en-GB" sz="2400" dirty="0" smtClean="0"/>
              <a:t>:</a:t>
            </a:r>
          </a:p>
          <a:p>
            <a:pPr marL="708660" lvl="2">
              <a:spcBef>
                <a:spcPts val="0"/>
              </a:spcBef>
              <a:spcAft>
                <a:spcPts val="1500"/>
              </a:spcAft>
              <a:buClr>
                <a:schemeClr val="accent1"/>
              </a:buClr>
            </a:pPr>
            <a:r>
              <a:rPr lang="en-GB" sz="2400" dirty="0" smtClean="0"/>
              <a:t>Middle Agent</a:t>
            </a:r>
          </a:p>
          <a:p>
            <a:pPr marL="982980" lvl="3">
              <a:spcBef>
                <a:spcPts val="0"/>
              </a:spcBef>
              <a:spcAft>
                <a:spcPts val="1500"/>
              </a:spcAft>
              <a:buClr>
                <a:schemeClr val="accent1"/>
              </a:buClr>
            </a:pPr>
            <a:r>
              <a:rPr lang="en-GB" sz="2000" dirty="0" smtClean="0"/>
              <a:t>Enhances agent capability and service search performed by the agents in a MAS (</a:t>
            </a:r>
            <a:r>
              <a:rPr lang="en-GB" sz="2000" dirty="0" err="1" smtClean="0"/>
              <a:t>Erdur</a:t>
            </a:r>
            <a:r>
              <a:rPr lang="en-GB" sz="2000" dirty="0" smtClean="0"/>
              <a:t>, 2001)</a:t>
            </a:r>
          </a:p>
          <a:p>
            <a:pPr marL="982980" lvl="3">
              <a:spcBef>
                <a:spcPts val="0"/>
              </a:spcBef>
              <a:spcAft>
                <a:spcPts val="1500"/>
              </a:spcAft>
              <a:buClr>
                <a:schemeClr val="accent1"/>
              </a:buClr>
            </a:pPr>
            <a:endParaRPr lang="en-GB" sz="2000" dirty="0" smtClean="0"/>
          </a:p>
          <a:p>
            <a:pPr marL="982980" lvl="3">
              <a:spcBef>
                <a:spcPts val="0"/>
              </a:spcBef>
              <a:spcAft>
                <a:spcPts val="1500"/>
              </a:spcAft>
              <a:buClr>
                <a:schemeClr val="accent1"/>
              </a:buClr>
            </a:pPr>
            <a:r>
              <a:rPr lang="en-GB" sz="2000" dirty="0" smtClean="0"/>
              <a:t>Well-known examples:</a:t>
            </a:r>
          </a:p>
          <a:p>
            <a:pPr marL="1257300" lvl="4">
              <a:spcBef>
                <a:spcPts val="0"/>
              </a:spcBef>
              <a:spcAft>
                <a:spcPts val="1500"/>
              </a:spcAft>
              <a:buClr>
                <a:schemeClr val="accent1"/>
              </a:buClr>
            </a:pPr>
            <a:r>
              <a:rPr lang="en-GB" sz="1800" dirty="0" smtClean="0"/>
              <a:t>Matchmakers</a:t>
            </a:r>
          </a:p>
          <a:p>
            <a:pPr marL="1257300" lvl="4">
              <a:spcBef>
                <a:spcPts val="0"/>
              </a:spcBef>
              <a:spcAft>
                <a:spcPts val="1500"/>
              </a:spcAft>
              <a:buClr>
                <a:schemeClr val="accent1"/>
              </a:buClr>
            </a:pPr>
            <a:r>
              <a:rPr lang="en-GB" sz="1800" dirty="0" smtClean="0"/>
              <a:t>Brokers </a:t>
            </a:r>
            <a:endParaRPr lang="en-GB"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69</a:t>
            </a:fld>
            <a:endParaRPr lang="en-US" dirty="0"/>
          </a:p>
        </p:txBody>
      </p:sp>
      <p:sp>
        <p:nvSpPr>
          <p:cNvPr id="6" name="Content Placeholder 2"/>
          <p:cNvSpPr txBox="1">
            <a:spLocks/>
          </p:cNvSpPr>
          <p:nvPr/>
        </p:nvSpPr>
        <p:spPr>
          <a:xfrm>
            <a:off x="457200" y="5872162"/>
            <a:ext cx="7543800" cy="60483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err="1" smtClean="0"/>
              <a:t>Erdur</a:t>
            </a:r>
            <a:r>
              <a:rPr lang="en-US" sz="900" dirty="0" smtClean="0"/>
              <a:t> R. C. (2001) </a:t>
            </a:r>
            <a:r>
              <a:rPr lang="en-US" sz="900" dirty="0"/>
              <a:t>Notes for the Agent-oriented Software </a:t>
            </a:r>
            <a:r>
              <a:rPr lang="en-US" sz="900" dirty="0" smtClean="0"/>
              <a:t>Development </a:t>
            </a:r>
            <a:r>
              <a:rPr lang="en-US" sz="900" dirty="0"/>
              <a:t>Course in </a:t>
            </a:r>
            <a:r>
              <a:rPr lang="en-US" sz="900" dirty="0" err="1" smtClean="0"/>
              <a:t>Ege</a:t>
            </a:r>
            <a:r>
              <a:rPr lang="en-US" sz="900" dirty="0" smtClean="0"/>
              <a:t> University Computer Engineering Department, Izmir, Turkey</a:t>
            </a:r>
            <a:endParaRPr lang="en-US" sz="900" dirty="0"/>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1909772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Autonomy</a:t>
            </a:r>
            <a:endParaRPr lang="tr-TR" dirty="0"/>
          </a:p>
        </p:txBody>
      </p:sp>
      <p:sp>
        <p:nvSpPr>
          <p:cNvPr id="3" name="Content Placeholder 2"/>
          <p:cNvSpPr>
            <a:spLocks noGrp="1"/>
          </p:cNvSpPr>
          <p:nvPr>
            <p:ph idx="1"/>
          </p:nvPr>
        </p:nvSpPr>
        <p:spPr>
          <a:xfrm>
            <a:off x="457200" y="1417638"/>
            <a:ext cx="7620000" cy="4449762"/>
          </a:xfrm>
        </p:spPr>
        <p:txBody>
          <a:bodyPr>
            <a:normAutofit/>
          </a:bodyPr>
          <a:lstStyle/>
          <a:p>
            <a:pPr>
              <a:spcBef>
                <a:spcPts val="0"/>
              </a:spcBef>
              <a:spcAft>
                <a:spcPts val="1500"/>
              </a:spcAft>
            </a:pPr>
            <a:r>
              <a:rPr lang="en-GB" sz="2400" dirty="0" smtClean="0"/>
              <a:t>Ability to start a task and continue to work without any direct participation of humans or other agents</a:t>
            </a:r>
          </a:p>
          <a:p>
            <a:pPr>
              <a:spcBef>
                <a:spcPts val="0"/>
              </a:spcBef>
              <a:spcAft>
                <a:spcPts val="1500"/>
              </a:spcAft>
            </a:pPr>
            <a:endParaRPr lang="en-GB" sz="2400" dirty="0"/>
          </a:p>
          <a:p>
            <a:pPr>
              <a:spcBef>
                <a:spcPts val="0"/>
              </a:spcBef>
              <a:spcAft>
                <a:spcPts val="1500"/>
              </a:spcAft>
            </a:pPr>
            <a:r>
              <a:rPr lang="en-US" sz="2400" dirty="0"/>
              <a:t>The definition does not mean to say that the </a:t>
            </a:r>
            <a:r>
              <a:rPr lang="en-US" sz="2400" dirty="0" smtClean="0"/>
              <a:t>agent is </a:t>
            </a:r>
            <a:r>
              <a:rPr lang="en-US" sz="2400" dirty="0"/>
              <a:t>actually free </a:t>
            </a:r>
            <a:r>
              <a:rPr lang="en-US" sz="2400" dirty="0" smtClean="0"/>
              <a:t>to choose </a:t>
            </a:r>
            <a:r>
              <a:rPr lang="en-US" sz="2400" dirty="0"/>
              <a:t>any action it desires. </a:t>
            </a:r>
            <a:endParaRPr lang="en-US" sz="2400" dirty="0" smtClean="0"/>
          </a:p>
          <a:p>
            <a:pPr lvl="1">
              <a:spcBef>
                <a:spcPts val="0"/>
              </a:spcBef>
              <a:spcAft>
                <a:spcPts val="1500"/>
              </a:spcAft>
            </a:pPr>
            <a:r>
              <a:rPr lang="en-US" sz="2200" dirty="0" smtClean="0"/>
              <a:t>There </a:t>
            </a:r>
            <a:r>
              <a:rPr lang="en-US" sz="2200" dirty="0"/>
              <a:t>are good reasons to restrict </a:t>
            </a:r>
            <a:r>
              <a:rPr lang="en-US" sz="2200" dirty="0" smtClean="0"/>
              <a:t>to actions </a:t>
            </a:r>
            <a:r>
              <a:rPr lang="en-US" sz="2200" dirty="0"/>
              <a:t>an agent </a:t>
            </a:r>
            <a:r>
              <a:rPr lang="en-US" sz="2200" dirty="0" smtClean="0"/>
              <a:t>is allowed </a:t>
            </a:r>
            <a:r>
              <a:rPr lang="en-US" sz="2200" dirty="0"/>
              <a:t>to do in a specific context to prevent the agent from doing harmful actions to its environment.</a:t>
            </a:r>
            <a:endParaRPr lang="en-GB" sz="22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33305614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GB" sz="3600" dirty="0" smtClean="0"/>
              <a:t>Interaction and Collaboration in MAS</a:t>
            </a:r>
            <a:endParaRPr lang="tr-TR" sz="3600" dirty="0"/>
          </a:p>
        </p:txBody>
      </p:sp>
      <p:sp>
        <p:nvSpPr>
          <p:cNvPr id="3" name="Content Placeholder 2"/>
          <p:cNvSpPr>
            <a:spLocks noGrp="1"/>
          </p:cNvSpPr>
          <p:nvPr>
            <p:ph idx="1"/>
          </p:nvPr>
        </p:nvSpPr>
        <p:spPr>
          <a:xfrm>
            <a:off x="457200" y="1219200"/>
            <a:ext cx="7620000" cy="4429760"/>
          </a:xfrm>
        </p:spPr>
        <p:txBody>
          <a:bodyPr>
            <a:noAutofit/>
          </a:bodyPr>
          <a:lstStyle/>
          <a:p>
            <a:pPr marL="342900" lvl="1">
              <a:spcBef>
                <a:spcPts val="0"/>
              </a:spcBef>
              <a:spcAft>
                <a:spcPts val="1500"/>
              </a:spcAft>
              <a:buClr>
                <a:schemeClr val="accent1"/>
              </a:buClr>
            </a:pPr>
            <a:r>
              <a:rPr lang="en-US" sz="2200" dirty="0" smtClean="0"/>
              <a:t>Agent organizations with </a:t>
            </a:r>
            <a:r>
              <a:rPr lang="en-US" sz="2200" b="1" i="1" dirty="0" smtClean="0"/>
              <a:t>Matchmaker</a:t>
            </a:r>
            <a:r>
              <a:rPr lang="en-US" sz="2200" dirty="0" smtClean="0"/>
              <a:t>s</a:t>
            </a:r>
            <a:r>
              <a:rPr lang="en-GB" sz="2200" dirty="0" smtClean="0"/>
              <a:t>:</a:t>
            </a:r>
          </a:p>
          <a:p>
            <a:pPr marL="708660" lvl="2">
              <a:spcBef>
                <a:spcPts val="0"/>
              </a:spcBef>
              <a:spcAft>
                <a:spcPts val="1500"/>
              </a:spcAft>
              <a:buClr>
                <a:schemeClr val="accent1"/>
              </a:buClr>
            </a:pPr>
            <a:r>
              <a:rPr lang="en-GB" sz="2000" dirty="0" smtClean="0"/>
              <a:t>All agents inform their capabilities and/or services to the matchmaker agent</a:t>
            </a:r>
          </a:p>
          <a:p>
            <a:pPr marL="708660" lvl="2">
              <a:spcBef>
                <a:spcPts val="600"/>
              </a:spcBef>
              <a:spcAft>
                <a:spcPts val="1500"/>
              </a:spcAft>
              <a:buClr>
                <a:schemeClr val="accent1"/>
              </a:buClr>
            </a:pPr>
            <a:r>
              <a:rPr lang="en-GB" sz="2000" dirty="0" smtClean="0"/>
              <a:t>Any agent requesting a service first communicates with the matchmaker</a:t>
            </a:r>
          </a:p>
          <a:p>
            <a:pPr marL="708660" lvl="2">
              <a:spcBef>
                <a:spcPts val="600"/>
              </a:spcBef>
              <a:spcAft>
                <a:spcPts val="1500"/>
              </a:spcAft>
              <a:buClr>
                <a:schemeClr val="accent1"/>
              </a:buClr>
            </a:pPr>
            <a:r>
              <a:rPr lang="en-GB" sz="2000" dirty="0" smtClean="0"/>
              <a:t>Matchmaker searches its knowledge base for the appropriate agents and sends their names and addresses to the requester agent</a:t>
            </a:r>
          </a:p>
          <a:p>
            <a:pPr marL="708660" lvl="2">
              <a:spcBef>
                <a:spcPts val="600"/>
              </a:spcBef>
              <a:spcAft>
                <a:spcPts val="1500"/>
              </a:spcAft>
              <a:buClr>
                <a:schemeClr val="accent1"/>
              </a:buClr>
            </a:pPr>
            <a:r>
              <a:rPr lang="en-GB" sz="2000" dirty="0" smtClean="0"/>
              <a:t>Requester agent starts communicating with the agents whose names and addresses sent by the matchmaker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70</a:t>
            </a:fld>
            <a:endParaRPr lang="en-US" dirty="0"/>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69994490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GB" sz="3600" dirty="0" smtClean="0"/>
              <a:t>Interaction and Collaboration in MAS</a:t>
            </a:r>
            <a:endParaRPr lang="tr-TR" sz="3600" dirty="0"/>
          </a:p>
        </p:txBody>
      </p:sp>
      <p:sp>
        <p:nvSpPr>
          <p:cNvPr id="3" name="Content Placeholder 2"/>
          <p:cNvSpPr>
            <a:spLocks noGrp="1"/>
          </p:cNvSpPr>
          <p:nvPr>
            <p:ph idx="1"/>
          </p:nvPr>
        </p:nvSpPr>
        <p:spPr>
          <a:xfrm>
            <a:off x="457200" y="1219200"/>
            <a:ext cx="7620000" cy="4196081"/>
          </a:xfrm>
        </p:spPr>
        <p:txBody>
          <a:bodyPr>
            <a:noAutofit/>
          </a:bodyPr>
          <a:lstStyle/>
          <a:p>
            <a:pPr marL="342900" lvl="1">
              <a:spcBef>
                <a:spcPts val="0"/>
              </a:spcBef>
              <a:spcAft>
                <a:spcPts val="1500"/>
              </a:spcAft>
              <a:buClr>
                <a:schemeClr val="accent1"/>
              </a:buClr>
            </a:pPr>
            <a:r>
              <a:rPr lang="en-US" sz="2200" dirty="0" smtClean="0"/>
              <a:t>Agent organizations with </a:t>
            </a:r>
            <a:r>
              <a:rPr lang="en-US" sz="2200" b="1" i="1" dirty="0" smtClean="0"/>
              <a:t>Broker</a:t>
            </a:r>
            <a:r>
              <a:rPr lang="en-US" sz="2200" dirty="0" smtClean="0"/>
              <a:t>s</a:t>
            </a:r>
            <a:r>
              <a:rPr lang="en-GB" sz="2200" dirty="0" smtClean="0"/>
              <a:t>:</a:t>
            </a:r>
          </a:p>
          <a:p>
            <a:pPr marL="708660" lvl="2">
              <a:spcBef>
                <a:spcPts val="0"/>
              </a:spcBef>
              <a:spcAft>
                <a:spcPts val="1500"/>
              </a:spcAft>
              <a:buClr>
                <a:schemeClr val="accent1"/>
              </a:buClr>
            </a:pPr>
            <a:r>
              <a:rPr lang="en-GB" sz="2000" dirty="0" smtClean="0"/>
              <a:t>All agents inform their capabilities and/or services to the broker agent</a:t>
            </a:r>
          </a:p>
          <a:p>
            <a:pPr marL="708660" lvl="2">
              <a:spcBef>
                <a:spcPts val="0"/>
              </a:spcBef>
              <a:spcAft>
                <a:spcPts val="1500"/>
              </a:spcAft>
              <a:buClr>
                <a:schemeClr val="accent1"/>
              </a:buClr>
            </a:pPr>
            <a:endParaRPr lang="en-GB" sz="1200" dirty="0" smtClean="0"/>
          </a:p>
          <a:p>
            <a:pPr marL="708660" lvl="2">
              <a:spcBef>
                <a:spcPts val="0"/>
              </a:spcBef>
              <a:spcAft>
                <a:spcPts val="1500"/>
              </a:spcAft>
              <a:buClr>
                <a:schemeClr val="accent1"/>
              </a:buClr>
            </a:pPr>
            <a:r>
              <a:rPr lang="en-GB" sz="2000" dirty="0" smtClean="0"/>
              <a:t>A broker agent</a:t>
            </a:r>
          </a:p>
          <a:p>
            <a:pPr marL="982980" lvl="3">
              <a:spcBef>
                <a:spcPts val="0"/>
              </a:spcBef>
              <a:spcAft>
                <a:spcPts val="1500"/>
              </a:spcAft>
              <a:buClr>
                <a:schemeClr val="accent1"/>
              </a:buClr>
            </a:pPr>
            <a:r>
              <a:rPr lang="en-GB" sz="1800" dirty="0" smtClean="0"/>
              <a:t>finds the appropriate agents for a specific agent service</a:t>
            </a:r>
          </a:p>
          <a:p>
            <a:pPr marL="982980" lvl="3">
              <a:spcBef>
                <a:spcPts val="0"/>
              </a:spcBef>
              <a:spcAft>
                <a:spcPts val="1500"/>
              </a:spcAft>
              <a:buClr>
                <a:schemeClr val="accent1"/>
              </a:buClr>
            </a:pPr>
            <a:r>
              <a:rPr lang="en-GB" sz="1800" dirty="0" smtClean="0"/>
              <a:t>communicates with these agents on behalf of the requester agent</a:t>
            </a:r>
          </a:p>
          <a:p>
            <a:pPr marL="982980" lvl="3">
              <a:spcBef>
                <a:spcPts val="0"/>
              </a:spcBef>
              <a:spcAft>
                <a:spcPts val="1500"/>
              </a:spcAft>
              <a:buClr>
                <a:schemeClr val="accent1"/>
              </a:buClr>
            </a:pPr>
            <a:r>
              <a:rPr lang="en-GB" sz="1800" dirty="0" smtClean="0"/>
              <a:t>gathers service execution results and</a:t>
            </a:r>
          </a:p>
          <a:p>
            <a:pPr marL="982980" lvl="3">
              <a:spcBef>
                <a:spcPts val="0"/>
              </a:spcBef>
              <a:spcAft>
                <a:spcPts val="1500"/>
              </a:spcAft>
              <a:buClr>
                <a:schemeClr val="accent1"/>
              </a:buClr>
            </a:pPr>
            <a:r>
              <a:rPr lang="en-GB" sz="1800" dirty="0" smtClean="0"/>
              <a:t>sends the results to the requester agent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71</a:t>
            </a:fld>
            <a:endParaRPr lang="en-US" dirty="0"/>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2598305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From Objects to </a:t>
            </a:r>
            <a:r>
              <a:rPr lang="en-GB" sz="4000" dirty="0" smtClean="0"/>
              <a:t>Agents: </a:t>
            </a:r>
            <a:br>
              <a:rPr lang="en-GB" sz="4000" dirty="0" smtClean="0"/>
            </a:br>
            <a:r>
              <a:rPr lang="en-GB" sz="4000" dirty="0" smtClean="0"/>
              <a:t>Autonomy for Objects</a:t>
            </a:r>
            <a:endParaRPr lang="tr-TR" sz="4000" dirty="0"/>
          </a:p>
        </p:txBody>
      </p:sp>
      <p:sp>
        <p:nvSpPr>
          <p:cNvPr id="3" name="Content Placeholder 2"/>
          <p:cNvSpPr>
            <a:spLocks noGrp="1"/>
          </p:cNvSpPr>
          <p:nvPr>
            <p:ph idx="1"/>
          </p:nvPr>
        </p:nvSpPr>
        <p:spPr>
          <a:xfrm>
            <a:off x="457200" y="1676400"/>
            <a:ext cx="7620000" cy="4191000"/>
          </a:xfrm>
        </p:spPr>
        <p:txBody>
          <a:bodyPr>
            <a:normAutofit/>
          </a:bodyPr>
          <a:lstStyle/>
          <a:p>
            <a:pPr>
              <a:spcBef>
                <a:spcPts val="0"/>
              </a:spcBef>
              <a:spcAft>
                <a:spcPts val="1500"/>
              </a:spcAft>
            </a:pPr>
            <a:r>
              <a:rPr lang="en-US" sz="2400" dirty="0"/>
              <a:t>What would this mean for an object in an object-oriented programming </a:t>
            </a:r>
            <a:r>
              <a:rPr lang="en-US" sz="2400" dirty="0" smtClean="0"/>
              <a:t>language? (Fischer et al., 2006)</a:t>
            </a:r>
          </a:p>
          <a:p>
            <a:pPr lvl="1">
              <a:spcBef>
                <a:spcPts val="0"/>
              </a:spcBef>
              <a:spcAft>
                <a:spcPts val="1500"/>
              </a:spcAft>
            </a:pPr>
            <a:r>
              <a:rPr lang="en-US" dirty="0"/>
              <a:t>The object would </a:t>
            </a:r>
            <a:r>
              <a:rPr lang="en-US" dirty="0" smtClean="0"/>
              <a:t>meet </a:t>
            </a:r>
            <a:r>
              <a:rPr lang="en-US" dirty="0"/>
              <a:t>this requirement if </a:t>
            </a:r>
            <a:endParaRPr lang="en-US" dirty="0" smtClean="0"/>
          </a:p>
          <a:p>
            <a:pPr lvl="2">
              <a:spcBef>
                <a:spcPts val="0"/>
              </a:spcBef>
              <a:spcAft>
                <a:spcPts val="1500"/>
              </a:spcAft>
            </a:pPr>
            <a:r>
              <a:rPr lang="en-US" dirty="0" smtClean="0"/>
              <a:t>it </a:t>
            </a:r>
            <a:r>
              <a:rPr lang="en-US" dirty="0"/>
              <a:t>is self-contained and </a:t>
            </a:r>
            <a:endParaRPr lang="en-US" dirty="0" smtClean="0"/>
          </a:p>
          <a:p>
            <a:pPr lvl="2">
              <a:spcBef>
                <a:spcPts val="0"/>
              </a:spcBef>
              <a:spcAft>
                <a:spcPts val="1500"/>
              </a:spcAft>
            </a:pPr>
            <a:r>
              <a:rPr lang="en-US" dirty="0" smtClean="0"/>
              <a:t>running </a:t>
            </a:r>
            <a:r>
              <a:rPr lang="en-US" dirty="0"/>
              <a:t>in a separate </a:t>
            </a:r>
            <a:r>
              <a:rPr lang="en-US" dirty="0" smtClean="0"/>
              <a:t>thread</a:t>
            </a:r>
            <a:endParaRPr lang="en-GB"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6" name="Content Placeholder 2"/>
          <p:cNvSpPr txBox="1">
            <a:spLocks/>
          </p:cNvSpPr>
          <p:nvPr/>
        </p:nvSpPr>
        <p:spPr>
          <a:xfrm>
            <a:off x="457200" y="5872162"/>
            <a:ext cx="7543800" cy="60483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900" dirty="0"/>
              <a:t>Fischer, K., Hahn C., </a:t>
            </a:r>
            <a:r>
              <a:rPr lang="en-US" sz="900" dirty="0" err="1"/>
              <a:t>Zinnikus</a:t>
            </a:r>
            <a:r>
              <a:rPr lang="en-US" sz="900" dirty="0"/>
              <a:t>, I., </a:t>
            </a:r>
            <a:r>
              <a:rPr lang="en-US" sz="900" dirty="0" smtClean="0"/>
              <a:t>(2006) </a:t>
            </a:r>
            <a:r>
              <a:rPr lang="en-US" sz="900" dirty="0"/>
              <a:t>Notes for the Agent-oriented Software Engineering Course in DFKI </a:t>
            </a:r>
            <a:r>
              <a:rPr lang="en-US" sz="900" dirty="0" smtClean="0"/>
              <a:t>GmbH</a:t>
            </a:r>
            <a:endParaRPr lang="en-US" sz="900" dirty="0"/>
          </a:p>
        </p:txBody>
      </p:sp>
      <p:sp>
        <p:nvSpPr>
          <p:cNvPr id="7"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3855070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an </a:t>
            </a:r>
            <a:r>
              <a:rPr lang="tr-TR" dirty="0" smtClean="0"/>
              <a:t>A</a:t>
            </a:r>
            <a:r>
              <a:rPr lang="en-GB" dirty="0" smtClean="0"/>
              <a:t>gent?</a:t>
            </a:r>
            <a:endParaRPr lang="tr-TR" dirty="0"/>
          </a:p>
        </p:txBody>
      </p:sp>
      <p:sp>
        <p:nvSpPr>
          <p:cNvPr id="3" name="Content Placeholder 2"/>
          <p:cNvSpPr>
            <a:spLocks noGrp="1"/>
          </p:cNvSpPr>
          <p:nvPr>
            <p:ph idx="1"/>
          </p:nvPr>
        </p:nvSpPr>
        <p:spPr>
          <a:xfrm>
            <a:off x="457200" y="1417638"/>
            <a:ext cx="7620000" cy="4449762"/>
          </a:xfrm>
        </p:spPr>
        <p:txBody>
          <a:bodyPr>
            <a:normAutofit/>
          </a:bodyPr>
          <a:lstStyle/>
          <a:p>
            <a:pPr>
              <a:spcBef>
                <a:spcPts val="0"/>
              </a:spcBef>
              <a:spcAft>
                <a:spcPts val="1500"/>
              </a:spcAft>
            </a:pPr>
            <a:r>
              <a:rPr lang="en-US" dirty="0"/>
              <a:t>“</a:t>
            </a:r>
            <a:r>
              <a:rPr lang="en-US" i="1" dirty="0"/>
              <a:t>encapsulated computer system, </a:t>
            </a:r>
            <a:r>
              <a:rPr lang="en-US" b="1" i="1" dirty="0"/>
              <a:t>situated</a:t>
            </a:r>
            <a:r>
              <a:rPr lang="en-US" i="1" dirty="0"/>
              <a:t> in some environment, and capable of flexible </a:t>
            </a:r>
            <a:r>
              <a:rPr lang="en-US" i="1" dirty="0">
                <a:solidFill>
                  <a:srgbClr val="0070C0"/>
                </a:solidFill>
              </a:rPr>
              <a:t>autonomous</a:t>
            </a:r>
            <a:r>
              <a:rPr lang="en-US" i="1" dirty="0"/>
              <a:t> action in that environment in order to meet its design objectives</a:t>
            </a:r>
            <a:r>
              <a:rPr lang="en-US" dirty="0" smtClean="0"/>
              <a:t>”</a:t>
            </a:r>
          </a:p>
          <a:p>
            <a:pPr>
              <a:spcBef>
                <a:spcPts val="0"/>
              </a:spcBef>
              <a:spcAft>
                <a:spcPts val="1500"/>
              </a:spcAft>
            </a:pPr>
            <a:endParaRPr lang="en-US" sz="2000" dirty="0"/>
          </a:p>
          <a:p>
            <a:pPr>
              <a:spcBef>
                <a:spcPts val="0"/>
              </a:spcBef>
              <a:spcAft>
                <a:spcPts val="1500"/>
              </a:spcAft>
            </a:pPr>
            <a:r>
              <a:rPr lang="en-US" sz="1800" i="1" dirty="0"/>
              <a:t>control over internal state and </a:t>
            </a:r>
            <a:r>
              <a:rPr lang="en-US" sz="1800" i="1" dirty="0" smtClean="0"/>
              <a:t>own behavior</a:t>
            </a:r>
          </a:p>
          <a:p>
            <a:pPr>
              <a:spcBef>
                <a:spcPts val="0"/>
              </a:spcBef>
              <a:spcAft>
                <a:spcPts val="1500"/>
              </a:spcAft>
            </a:pPr>
            <a:r>
              <a:rPr lang="en-US" sz="1800" i="1" dirty="0">
                <a:solidFill>
                  <a:srgbClr val="FF0000"/>
                </a:solidFill>
              </a:rPr>
              <a:t>experiences environment through sensors and </a:t>
            </a:r>
            <a:r>
              <a:rPr lang="en-US" sz="1800" i="1" dirty="0" smtClean="0">
                <a:solidFill>
                  <a:srgbClr val="FF0000"/>
                </a:solidFill>
              </a:rPr>
              <a:t>acts through </a:t>
            </a:r>
            <a:r>
              <a:rPr lang="en-US" sz="1800" i="1" dirty="0">
                <a:solidFill>
                  <a:srgbClr val="FF0000"/>
                </a:solidFill>
              </a:rPr>
              <a:t>effectors</a:t>
            </a:r>
            <a:endParaRPr lang="en-GB" sz="1800" i="1" dirty="0" smtClean="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4"/>
          <p:cNvSpPr>
            <a:spLocks noGrp="1"/>
          </p:cNvSpPr>
          <p:nvPr>
            <p:ph type="ftr" sz="quarter" idx="11"/>
          </p:nvPr>
        </p:nvSpPr>
        <p:spPr>
          <a:xfrm rot="16200000">
            <a:off x="7586912" y="4048760"/>
            <a:ext cx="2367281" cy="365760"/>
          </a:xfrm>
        </p:spPr>
        <p:txBody>
          <a:bodyPr/>
          <a:lstStyle>
            <a:lvl1pPr algn="l">
              <a:defRPr/>
            </a:lvl1pPr>
          </a:lstStyle>
          <a:p>
            <a:r>
              <a:rPr lang="en-US" dirty="0" smtClean="0"/>
              <a:t>An Introduction to MAS</a:t>
            </a:r>
            <a:r>
              <a:rPr lang="tr-TR" dirty="0" smtClean="0"/>
              <a:t>       </a:t>
            </a:r>
            <a:r>
              <a:rPr lang="en-US" dirty="0" smtClean="0"/>
              <a:t> </a:t>
            </a:r>
            <a:r>
              <a:rPr lang="en-US" dirty="0" err="1" smtClean="0"/>
              <a:t>Geylani</a:t>
            </a:r>
            <a:r>
              <a:rPr lang="en-US" dirty="0" smtClean="0"/>
              <a:t> </a:t>
            </a:r>
            <a:r>
              <a:rPr lang="en-US" dirty="0" err="1" smtClean="0"/>
              <a:t>Kardas</a:t>
            </a:r>
            <a:r>
              <a:rPr lang="en-US" dirty="0" smtClean="0"/>
              <a:t>, Ph.D.</a:t>
            </a:r>
            <a:endParaRPr lang="en-US" dirty="0"/>
          </a:p>
        </p:txBody>
      </p:sp>
    </p:spTree>
    <p:extLst>
      <p:ext uri="{BB962C8B-B14F-4D97-AF65-F5344CB8AC3E}">
        <p14:creationId xmlns:p14="http://schemas.microsoft.com/office/powerpoint/2010/main" val="4771533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3490</TotalTime>
  <Words>6012</Words>
  <Application>Microsoft Office PowerPoint</Application>
  <PresentationFormat>On-screen Show (4:3)</PresentationFormat>
  <Paragraphs>699</Paragraphs>
  <Slides>71</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71</vt:i4>
      </vt:variant>
    </vt:vector>
  </HeadingPairs>
  <TitlesOfParts>
    <vt:vector size="80" baseType="lpstr">
      <vt:lpstr>Arial</vt:lpstr>
      <vt:lpstr>Calibri</vt:lpstr>
      <vt:lpstr>Cambria</vt:lpstr>
      <vt:lpstr>Courier</vt:lpstr>
      <vt:lpstr>Courier New</vt:lpstr>
      <vt:lpstr>Helvetica</vt:lpstr>
      <vt:lpstr>Verdana</vt:lpstr>
      <vt:lpstr>Wingdings</vt:lpstr>
      <vt:lpstr>Adjacency</vt:lpstr>
      <vt:lpstr>An Introduction to  Multi-agent Systems  </vt:lpstr>
      <vt:lpstr>Outline</vt:lpstr>
      <vt:lpstr>What is an Agent?</vt:lpstr>
      <vt:lpstr>What is an Agent?</vt:lpstr>
      <vt:lpstr>Progress in Programming (Wooldridge, 2009)</vt:lpstr>
      <vt:lpstr>What is an Agent?</vt:lpstr>
      <vt:lpstr>Autonomy</vt:lpstr>
      <vt:lpstr>From Objects to Agents:  Autonomy for Objects</vt:lpstr>
      <vt:lpstr>What is an Agent?</vt:lpstr>
      <vt:lpstr>From Objects to Agents:  Interaction for Objects</vt:lpstr>
      <vt:lpstr>What is an Agent?</vt:lpstr>
      <vt:lpstr>Reactiveness</vt:lpstr>
      <vt:lpstr>From Objects to Agents:  Reactive Objects?</vt:lpstr>
      <vt:lpstr>From Objects to Agents:  Reactive Objects?</vt:lpstr>
      <vt:lpstr>What is an Agent?</vt:lpstr>
      <vt:lpstr>From Objects to Agents:  Proactive Objects?</vt:lpstr>
      <vt:lpstr>Agent vs. Object</vt:lpstr>
      <vt:lpstr>What is an Agent?</vt:lpstr>
      <vt:lpstr>Classification of Agents</vt:lpstr>
      <vt:lpstr>Agents as being a Programming Paradigm (Wooldridge, 2009)</vt:lpstr>
      <vt:lpstr>Converting Legacy Software Systems into Software Agents</vt:lpstr>
      <vt:lpstr>Converting Legacy Software Systems into Software Agents</vt:lpstr>
      <vt:lpstr>Converting Legacy Software Systems into Software Agents</vt:lpstr>
      <vt:lpstr>Converting Legacy Software Systems into Software Agents</vt:lpstr>
      <vt:lpstr>Objections to Agent Systems (Wooldridge, 2009)</vt:lpstr>
      <vt:lpstr>Objections to Agent Systems (Wooldridge, 2009)</vt:lpstr>
      <vt:lpstr>Objections to Agent Systems (Wooldridge, 2009)</vt:lpstr>
      <vt:lpstr>Objections to Agent Systems (Wooldridge, 2009)</vt:lpstr>
      <vt:lpstr>Agent Architectures</vt:lpstr>
      <vt:lpstr>Agent Architectures</vt:lpstr>
      <vt:lpstr>Agent Architectures</vt:lpstr>
      <vt:lpstr>Agent Architectures</vt:lpstr>
      <vt:lpstr>Reactive Architectures</vt:lpstr>
      <vt:lpstr>Reactive Architectures</vt:lpstr>
      <vt:lpstr>Reactive Architectures</vt:lpstr>
      <vt:lpstr>BDI Architectures</vt:lpstr>
      <vt:lpstr>BDI Architectures</vt:lpstr>
      <vt:lpstr>BDI Architectures</vt:lpstr>
      <vt:lpstr>Multi-agent Systems (MAS)</vt:lpstr>
      <vt:lpstr>Multi-agent Systems (MAS)</vt:lpstr>
      <vt:lpstr>FIPA Abstract Architecture Specification</vt:lpstr>
      <vt:lpstr>FIPA Abstract Architecture Specification</vt:lpstr>
      <vt:lpstr>FIPA Abstract Architecture Specification</vt:lpstr>
      <vt:lpstr>FIPA Abstract Architecture Specification</vt:lpstr>
      <vt:lpstr>FIPA Abstract Architecture Specification</vt:lpstr>
      <vt:lpstr>FIPA Abstract Architecture Specification</vt:lpstr>
      <vt:lpstr>FIPA Agent Management Specification</vt:lpstr>
      <vt:lpstr>FIPA Agent Management Specification</vt:lpstr>
      <vt:lpstr>FIPA Agent Management Specification</vt:lpstr>
      <vt:lpstr>FIPA Agent Management Specification</vt:lpstr>
      <vt:lpstr>FIPA Agent Management Specification</vt:lpstr>
      <vt:lpstr>Communication in MAS</vt:lpstr>
      <vt:lpstr>Communication in MAS</vt:lpstr>
      <vt:lpstr>Communication in MAS</vt:lpstr>
      <vt:lpstr>Communication in MAS</vt:lpstr>
      <vt:lpstr>FIPA ACL</vt:lpstr>
      <vt:lpstr>FIPA ACL</vt:lpstr>
      <vt:lpstr>FIPA ACL</vt:lpstr>
      <vt:lpstr>FIPA ACL</vt:lpstr>
      <vt:lpstr>FIPA ACL</vt:lpstr>
      <vt:lpstr>FIPA ACL</vt:lpstr>
      <vt:lpstr>FIPA ACL</vt:lpstr>
      <vt:lpstr>Interaction and Collaboration in MAS</vt:lpstr>
      <vt:lpstr>Interaction and Collaboration in MAS</vt:lpstr>
      <vt:lpstr>Interaction and Collaboration in MAS</vt:lpstr>
      <vt:lpstr>Interaction and Collaboration in MAS</vt:lpstr>
      <vt:lpstr>Interaction and Collaboration in MAS</vt:lpstr>
      <vt:lpstr>Interaction and Collaboration in MAS</vt:lpstr>
      <vt:lpstr>Interaction and Collaboration in MAS</vt:lpstr>
      <vt:lpstr>Interaction and Collaboration in MAS</vt:lpstr>
      <vt:lpstr>Interaction and Collaboration in MAS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Driven Development &amp; Domain-Specific (Modeling) Languages</dc:title>
  <dc:creator>Geylani</dc:creator>
  <cp:lastModifiedBy>Windows User</cp:lastModifiedBy>
  <cp:revision>404</cp:revision>
  <dcterms:created xsi:type="dcterms:W3CDTF">2006-08-16T00:00:00Z</dcterms:created>
  <dcterms:modified xsi:type="dcterms:W3CDTF">2022-03-28T20:28:11Z</dcterms:modified>
</cp:coreProperties>
</file>