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97" r:id="rId4"/>
    <p:sldId id="298" r:id="rId5"/>
    <p:sldId id="299" r:id="rId6"/>
    <p:sldId id="364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11" r:id="rId15"/>
    <p:sldId id="312" r:id="rId16"/>
    <p:sldId id="310" r:id="rId17"/>
    <p:sldId id="309" r:id="rId18"/>
    <p:sldId id="313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54" r:id="rId46"/>
    <p:sldId id="329" r:id="rId47"/>
    <p:sldId id="327" r:id="rId48"/>
    <p:sldId id="328" r:id="rId49"/>
    <p:sldId id="353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62" r:id="rId58"/>
    <p:sldId id="363" r:id="rId59"/>
    <p:sldId id="367" r:id="rId60"/>
    <p:sldId id="365" r:id="rId61"/>
    <p:sldId id="366" r:id="rId62"/>
    <p:sldId id="296" r:id="rId6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3" autoAdjust="0"/>
    <p:restoredTop sz="59431" autoAdjust="0"/>
  </p:normalViewPr>
  <p:slideViewPr>
    <p:cSldViewPr snapToGrid="0">
      <p:cViewPr varScale="1">
        <p:scale>
          <a:sx n="60" d="100"/>
          <a:sy n="60" d="100"/>
        </p:scale>
        <p:origin x="1904" y="16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B04C3-8C73-4414-96CF-94AAD1E04B4D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EDA6B-662F-43D9-B83F-354ED1C30E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41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225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1927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9654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358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884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1214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798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972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6498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5622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798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7694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0304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365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895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489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82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629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08673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5534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10737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414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9408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79586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234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45381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95433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29036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6517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50940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0656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28839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599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89748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9895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2995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10277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81897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4595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6409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87297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8848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59577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1457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279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7125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6373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11128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531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71033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06943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01058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70962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10607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477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96524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60596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434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466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566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DA6B-662F-43D9-B83F-354ED1C30E2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09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B1D5-9A5A-4704-BCD1-BDFA3B16D1E3}" type="datetime1">
              <a:rPr lang="tr-TR" smtClean="0"/>
              <a:t>14.03.2023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71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06A9-3117-42E5-AF5D-DDD9C66E5B89}" type="datetime1">
              <a:rPr lang="tr-TR" smtClean="0"/>
              <a:t>14.03.2023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860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C31C-422E-4603-A577-A222E8858F7B}" type="datetime1">
              <a:rPr lang="tr-TR" smtClean="0"/>
              <a:t>14.03.2023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78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FD9F-0FF2-4543-BBFD-DDACEE263BB1}" type="datetime1">
              <a:rPr lang="tr-TR" smtClean="0"/>
              <a:t>14.03.2023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635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4E0F-95E2-4A08-8435-A6671239AF6D}" type="datetime1">
              <a:rPr lang="tr-TR" smtClean="0"/>
              <a:t>14.03.2023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506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0C49-308D-40DA-92A3-A76EE562BF11}" type="datetime1">
              <a:rPr lang="tr-TR" smtClean="0"/>
              <a:t>14.03.2023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164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158A-14F5-4145-A3CB-A7BCB0ECD057}" type="datetime1">
              <a:rPr lang="tr-TR" smtClean="0"/>
              <a:t>14.03.2023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243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A97C-F2C8-48BF-82C0-A63E8E5F584D}" type="datetime1">
              <a:rPr lang="tr-TR" smtClean="0"/>
              <a:t>14.03.2023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077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DC73-35CA-45B1-9CFD-BB4F4451D24C}" type="datetime1">
              <a:rPr lang="tr-TR" smtClean="0"/>
              <a:t>14.03.2023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508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9605-D9F8-4108-A9D6-893572AC0240}" type="datetime1">
              <a:rPr lang="tr-TR" smtClean="0"/>
              <a:t>14.03.2023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699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A69B-424C-44C8-A498-1F378E317B31}" type="datetime1">
              <a:rPr lang="tr-TR" smtClean="0"/>
              <a:t>14.03.2023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02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56FCB-4CF0-4611-9756-38CD6308AF88}" type="datetime1">
              <a:rPr lang="tr-TR" smtClean="0"/>
              <a:t>14.03.2023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471A4-A5DA-4AD6-A7D7-CD55C1A3E0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715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ade.tilab.com/papers/JADETutorialIEEE/JADETutorial_FIPA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ade.tilab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a.org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jade.tilab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889" y="1591057"/>
            <a:ext cx="12015111" cy="1918906"/>
          </a:xfrm>
        </p:spPr>
        <p:txBody>
          <a:bodyPr>
            <a:normAutofit/>
          </a:bodyPr>
          <a:lstStyle/>
          <a:p>
            <a:r>
              <a:rPr lang="tr-TR" sz="8000" b="1" dirty="0"/>
              <a:t>JADE</a:t>
            </a:r>
            <a:br>
              <a:rPr lang="tr-TR" sz="5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r-TR" sz="2800" b="1" dirty="0"/>
              <a:t>J</a:t>
            </a:r>
            <a:r>
              <a:rPr lang="tr-TR" sz="2800" dirty="0"/>
              <a:t>ava </a:t>
            </a:r>
            <a:r>
              <a:rPr lang="tr-TR" sz="2800" b="1" dirty="0"/>
              <a:t>A</a:t>
            </a:r>
            <a:r>
              <a:rPr lang="tr-TR" sz="2800" dirty="0"/>
              <a:t>gent </a:t>
            </a:r>
            <a:r>
              <a:rPr lang="tr-TR" sz="2800" b="1" dirty="0"/>
              <a:t>D</a:t>
            </a:r>
            <a:r>
              <a:rPr lang="tr-TR" sz="2800" dirty="0"/>
              <a:t>evelopment </a:t>
            </a:r>
            <a:r>
              <a:rPr lang="tr-TR" sz="2800" b="1" dirty="0"/>
              <a:t>E</a:t>
            </a:r>
            <a:r>
              <a:rPr lang="tr-TR" sz="2800" dirty="0"/>
              <a:t>nvironment</a:t>
            </a:r>
            <a:endParaRPr lang="tr-TR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12934"/>
            <a:ext cx="9144000" cy="1655762"/>
          </a:xfrm>
        </p:spPr>
        <p:txBody>
          <a:bodyPr>
            <a:normAutofit/>
          </a:bodyPr>
          <a:lstStyle/>
          <a:p>
            <a:r>
              <a:rPr lang="tr-TR" sz="2800" dirty="0"/>
              <a:t>Tansu Zafer AŞICI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2720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Containers and Platforms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r>
              <a:rPr lang="en-US" dirty="0"/>
              <a:t>Main Container activating the JADE management GUI (-</a:t>
            </a:r>
            <a:r>
              <a:rPr lang="en-US" dirty="0" err="1"/>
              <a:t>gui</a:t>
            </a:r>
            <a:r>
              <a:rPr lang="en-US" dirty="0"/>
              <a:t>) option.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classpath</a:t>
            </a:r>
            <a:r>
              <a:rPr lang="en-US" dirty="0"/>
              <a:t>&gt; must include all jade classes plus all required application-specific classes.</a:t>
            </a:r>
          </a:p>
          <a:p>
            <a:endParaRPr lang="en-US" dirty="0"/>
          </a:p>
          <a:p>
            <a:r>
              <a:rPr lang="en-US" dirty="0"/>
              <a:t>peripheral container (</a:t>
            </a:r>
            <a:r>
              <a:rPr lang="en-US" b="1" i="1" dirty="0"/>
              <a:t>-container</a:t>
            </a:r>
            <a:r>
              <a:rPr lang="en-US" dirty="0"/>
              <a:t> option) that registers to a main container running on host </a:t>
            </a:r>
            <a:r>
              <a:rPr lang="en-US" b="1" dirty="0">
                <a:solidFill>
                  <a:srgbClr val="FF0000"/>
                </a:solidFill>
              </a:rPr>
              <a:t>avalon.tilab.com</a:t>
            </a:r>
            <a:r>
              <a:rPr lang="en-US" dirty="0"/>
              <a:t> (</a:t>
            </a:r>
            <a:r>
              <a:rPr lang="en-US" b="1" dirty="0"/>
              <a:t>-host </a:t>
            </a:r>
            <a:r>
              <a:rPr lang="en-US" dirty="0"/>
              <a:t>option) and activates an agent called john of class </a:t>
            </a:r>
            <a:r>
              <a:rPr lang="en-US" b="1" dirty="0" err="1">
                <a:solidFill>
                  <a:srgbClr val="FF0000"/>
                </a:solidFill>
              </a:rPr>
              <a:t>myPackage.MyClass</a:t>
            </a:r>
            <a:r>
              <a:rPr lang="en-US" dirty="0"/>
              <a:t> </a:t>
            </a:r>
            <a:r>
              <a:rPr lang="en-US" b="1" dirty="0"/>
              <a:t>(-agents</a:t>
            </a:r>
            <a:r>
              <a:rPr lang="en-US" dirty="0"/>
              <a:t>) option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10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1981816" y="2860431"/>
            <a:ext cx="822836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java 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classpath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jade.Boot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gui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204828"/>
            <a:ext cx="121920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java 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classpath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jade.Boot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-container -host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avalon.tilab.com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–agents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john:myPackage.myClass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00" y="284646"/>
            <a:ext cx="1386105" cy="13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08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815" y="365125"/>
            <a:ext cx="9313985" cy="1325563"/>
          </a:xfrm>
        </p:spPr>
        <p:txBody>
          <a:bodyPr/>
          <a:lstStyle/>
          <a:p>
            <a:pPr fontAlgn="base"/>
            <a:r>
              <a:rPr lang="en-US" b="1" dirty="0"/>
              <a:t>Main Container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 main container differs from normal containers as it holds two special agents </a:t>
            </a:r>
          </a:p>
          <a:p>
            <a:pPr lvl="1"/>
            <a:r>
              <a:rPr lang="en-US" dirty="0"/>
              <a:t>Agent Management System (AMS)</a:t>
            </a:r>
          </a:p>
          <a:p>
            <a:pPr lvl="1"/>
            <a:r>
              <a:rPr lang="en-US" dirty="0"/>
              <a:t>Directory Facilitator (DF)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3639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AMS (Agent Management System)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r>
              <a:rPr lang="en-US" dirty="0"/>
              <a:t>provides the naming service </a:t>
            </a:r>
          </a:p>
          <a:p>
            <a:pPr lvl="1"/>
            <a:r>
              <a:rPr lang="en-US" dirty="0"/>
              <a:t>i.e. ensures that each agent in the platform has a unique name</a:t>
            </a:r>
          </a:p>
          <a:p>
            <a:r>
              <a:rPr lang="en-US" dirty="0"/>
              <a:t>represents the authority in the platform</a:t>
            </a:r>
          </a:p>
          <a:p>
            <a:pPr lvl="1"/>
            <a:r>
              <a:rPr lang="en-US" dirty="0"/>
              <a:t>for instance it is possible to create/kill agents on remote containers by requesting that to the AMS</a:t>
            </a:r>
          </a:p>
          <a:p>
            <a:endParaRPr lang="en-US" dirty="0"/>
          </a:p>
          <a:p>
            <a:r>
              <a:rPr lang="en-US" dirty="0"/>
              <a:t>This tutorial does not illustrate how to interact with the AMS as this is part of the </a:t>
            </a:r>
            <a:r>
              <a:rPr lang="en-US" b="1" dirty="0"/>
              <a:t>advanced JADE programming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620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DF </a:t>
            </a:r>
            <a:r>
              <a:rPr lang="en-US" dirty="0"/>
              <a:t>(Directory Facilitator)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provides a Yellow Pages service</a:t>
            </a:r>
          </a:p>
          <a:p>
            <a:pPr lvl="1"/>
            <a:r>
              <a:rPr lang="en-US" dirty="0"/>
              <a:t>means of which an agent can find other agents providing the services he requires in order to achieve his goals.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984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The “Book Trading”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scenario considered in this example includes </a:t>
            </a:r>
            <a:r>
              <a:rPr lang="en-US" b="1" dirty="0"/>
              <a:t>some agents selling books</a:t>
            </a:r>
            <a:r>
              <a:rPr lang="en-US" dirty="0"/>
              <a:t> and </a:t>
            </a:r>
            <a:r>
              <a:rPr lang="en-US" b="1" dirty="0"/>
              <a:t>other agents buying books </a:t>
            </a:r>
            <a:r>
              <a:rPr lang="en-US" dirty="0"/>
              <a:t>on behalf of their users.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Each buyer agent receives the title of the book to buy </a:t>
            </a:r>
            <a:r>
              <a:rPr lang="en-US" i="1" dirty="0"/>
              <a:t>(the “target book”)</a:t>
            </a:r>
            <a:r>
              <a:rPr lang="en-US" dirty="0"/>
              <a:t> </a:t>
            </a:r>
            <a:r>
              <a:rPr lang="en-US" b="1" dirty="0"/>
              <a:t>as a command line argument </a:t>
            </a:r>
            <a:r>
              <a:rPr lang="en-US" dirty="0"/>
              <a:t>and </a:t>
            </a:r>
            <a:r>
              <a:rPr lang="en-US" u="sng" dirty="0"/>
              <a:t>periodically requests all known seller agents to provide an offer.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 soon as an offer is received the buyer agent accepts it and issues a purchase order.</a:t>
            </a:r>
          </a:p>
          <a:p>
            <a:pPr lvl="1"/>
            <a:r>
              <a:rPr lang="en-US" b="1" dirty="0"/>
              <a:t>If more than one seller agent provides an offer the buyer agent accepts the best one (lowest price).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Having bought the target book the buyer agent terminates.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0087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The “Book Trading”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Each seller agent has </a:t>
            </a:r>
            <a:r>
              <a:rPr lang="en-US" b="1" dirty="0"/>
              <a:t>a minimal GUI </a:t>
            </a:r>
            <a:r>
              <a:rPr lang="en-US" dirty="0"/>
              <a:t>by means of which the user can insert new titles (and the associated price) in the local catalogue of books for sale.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Seller agents </a:t>
            </a:r>
            <a:r>
              <a:rPr lang="en-US" u="sng" dirty="0"/>
              <a:t>continuously wait </a:t>
            </a:r>
            <a:r>
              <a:rPr lang="en-US" dirty="0"/>
              <a:t>for requests from buyer agents.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When asked to provide an offer for a book they check if the requested book is in their catalogue and in this case reply with the price. Otherwise they refuse.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When they receive a purchase order </a:t>
            </a:r>
            <a:r>
              <a:rPr lang="en-US" u="sng" dirty="0"/>
              <a:t>they serve it </a:t>
            </a:r>
            <a:r>
              <a:rPr lang="en-US" dirty="0"/>
              <a:t>and </a:t>
            </a:r>
            <a:r>
              <a:rPr lang="en-US" u="sng" dirty="0"/>
              <a:t>remove the requested book from their catalogue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364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Creating Jade Agents </a:t>
            </a:r>
            <a:r>
              <a:rPr lang="en-US" sz="3200" b="1" dirty="0"/>
              <a:t>– The Agent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16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28" y="2464385"/>
            <a:ext cx="11176911" cy="22680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380892" y="2464385"/>
            <a:ext cx="890954" cy="65633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5" idx="1"/>
          </p:cNvCxnSpPr>
          <p:nvPr/>
        </p:nvCxnSpPr>
        <p:spPr>
          <a:xfrm flipH="1">
            <a:off x="3880338" y="2222920"/>
            <a:ext cx="2391508" cy="46166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71846" y="1761255"/>
            <a:ext cx="386861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Creating a JADE agent is as simple as defining a class extending the </a:t>
            </a:r>
            <a:r>
              <a:rPr lang="en-US" b="1" dirty="0" err="1"/>
              <a:t>jade.core.Agent</a:t>
            </a:r>
            <a:r>
              <a:rPr lang="en-US" dirty="0"/>
              <a:t> class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5754" y="4732460"/>
            <a:ext cx="386861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b="1" dirty="0"/>
              <a:t>setup() </a:t>
            </a:r>
            <a:r>
              <a:rPr lang="en-US" dirty="0"/>
              <a:t>method is intended to include agent initializations.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774831" y="3598422"/>
            <a:ext cx="1512277" cy="113403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878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The Agent Class - </a:t>
            </a:r>
            <a:r>
              <a:rPr lang="en-US" sz="3600" b="1" dirty="0"/>
              <a:t>Agent Identifiers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Each agent is identified by an </a:t>
            </a:r>
            <a:r>
              <a:rPr lang="en-US" b="1" dirty="0"/>
              <a:t>“agent identifier” </a:t>
            </a:r>
            <a:r>
              <a:rPr lang="en-US" dirty="0"/>
              <a:t>represented as an instance of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jade.core.AID</a:t>
            </a:r>
            <a:r>
              <a:rPr lang="en-US" dirty="0"/>
              <a:t> class. 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method of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Agent</a:t>
            </a:r>
            <a:r>
              <a:rPr lang="en-US" dirty="0"/>
              <a:t> class allows </a:t>
            </a:r>
            <a:r>
              <a:rPr lang="en-US" u="sng" dirty="0"/>
              <a:t>retrieving the agent identifier.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3766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The Agent Class - </a:t>
            </a:r>
            <a:r>
              <a:rPr lang="en-US" sz="3200" b="1" dirty="0"/>
              <a:t>Agent Identifiers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AID</a:t>
            </a:r>
            <a:r>
              <a:rPr lang="en-US" dirty="0"/>
              <a:t> object includes a </a:t>
            </a:r>
            <a:r>
              <a:rPr lang="en-US" b="1" i="1" dirty="0"/>
              <a:t>globally unique name </a:t>
            </a:r>
            <a:r>
              <a:rPr lang="en-US" dirty="0"/>
              <a:t>plus </a:t>
            </a:r>
            <a:r>
              <a:rPr lang="en-US" b="1" i="1" dirty="0"/>
              <a:t>a number of addresses</a:t>
            </a:r>
            <a:r>
              <a:rPr lang="en-US" dirty="0"/>
              <a:t>.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&lt;nickname&gt;@&lt;platform-name&gt;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 </a:t>
            </a:r>
            <a:r>
              <a:rPr lang="en-US" dirty="0">
                <a:cs typeface="Courier New" panose="02070309020205020404" pitchFamily="49" charset="0"/>
              </a:rPr>
              <a:t>Globally Unique Name</a:t>
            </a:r>
          </a:p>
          <a:p>
            <a:pPr lvl="1"/>
            <a:r>
              <a:rPr lang="en-US" dirty="0"/>
              <a:t>An agent called </a:t>
            </a:r>
            <a:r>
              <a:rPr lang="en-US" i="1" dirty="0"/>
              <a:t>Peter</a:t>
            </a:r>
            <a:r>
              <a:rPr lang="en-US" dirty="0"/>
              <a:t> living on a platform called </a:t>
            </a:r>
            <a:r>
              <a:rPr lang="en-US" i="1" dirty="0"/>
              <a:t>P1 = </a:t>
            </a:r>
            <a:r>
              <a:rPr lang="en-US" b="1" i="1" dirty="0"/>
              <a:t>Peter@P1</a:t>
            </a:r>
          </a:p>
          <a:p>
            <a:r>
              <a:rPr lang="en-US" dirty="0"/>
              <a:t>The addresses included in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AID</a:t>
            </a:r>
            <a:r>
              <a:rPr lang="en-US" dirty="0"/>
              <a:t> are the addresses of the platform the agent lives in.</a:t>
            </a:r>
          </a:p>
          <a:p>
            <a:pPr lvl="1"/>
            <a:r>
              <a:rPr lang="en-US" dirty="0"/>
              <a:t>These addresses are only used when an agent needs to communicate with </a:t>
            </a:r>
            <a:r>
              <a:rPr lang="en-US" u="sng" dirty="0"/>
              <a:t>another agent living on a different platform.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7115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The Agent Class - </a:t>
            </a:r>
            <a:r>
              <a:rPr lang="en-US" sz="3200" b="1" dirty="0"/>
              <a:t>Agent Identifiers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Knowing the nickname of an agent, its AID can be obtained as follows: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String nickname =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“Peter”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AID id =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AID(nickname, AID.ISLOCALNAME);</a:t>
            </a:r>
          </a:p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ISLOCALNAME</a:t>
            </a:r>
            <a:r>
              <a:rPr lang="en-US" dirty="0"/>
              <a:t> constant indicates that the first parameter represents the nickname (local to the platform) and </a:t>
            </a:r>
            <a:r>
              <a:rPr lang="en-US" b="1" dirty="0"/>
              <a:t>not the globally unique name</a:t>
            </a:r>
            <a:r>
              <a:rPr lang="en-US" dirty="0"/>
              <a:t> of the agent.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8669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Introduction to Jade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983"/>
            <a:ext cx="10515600" cy="4018979"/>
          </a:xfrm>
        </p:spPr>
        <p:txBody>
          <a:bodyPr>
            <a:normAutofit/>
          </a:bodyPr>
          <a:lstStyle/>
          <a:p>
            <a:r>
              <a:rPr lang="en-US" dirty="0"/>
              <a:t>JADE (Java Agent </a:t>
            </a:r>
            <a:r>
              <a:rPr lang="en-US" dirty="0" err="1"/>
              <a:t>DEvelopment</a:t>
            </a:r>
            <a:r>
              <a:rPr lang="en-US" dirty="0"/>
              <a:t> Framework) is a software framework </a:t>
            </a:r>
            <a:r>
              <a:rPr lang="en-US" b="1" dirty="0"/>
              <a:t>fully implemented in Java language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Easy implementation of multi-agent systems using </a:t>
            </a:r>
            <a:r>
              <a:rPr lang="en-US" b="1" dirty="0"/>
              <a:t>a middle-ware</a:t>
            </a:r>
          </a:p>
          <a:p>
            <a:pPr lvl="1"/>
            <a:r>
              <a:rPr lang="en-US" dirty="0"/>
              <a:t> Compatible with </a:t>
            </a:r>
            <a:r>
              <a:rPr lang="en-US" b="1" dirty="0"/>
              <a:t>FIPA specifications*</a:t>
            </a:r>
          </a:p>
          <a:p>
            <a:pPr lvl="1"/>
            <a:r>
              <a:rPr lang="en-US" dirty="0"/>
              <a:t>a set of tools that supports the </a:t>
            </a:r>
            <a:r>
              <a:rPr lang="en-US" b="1" dirty="0"/>
              <a:t>debugging and deployment phase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2</a:t>
            </a:fld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5987018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*For more information : </a:t>
            </a:r>
            <a:r>
              <a:rPr lang="en-US" dirty="0">
                <a:hlinkClick r:id="rId4"/>
              </a:rPr>
              <a:t>http://jade.tilab.com/papers/JADETutorialIEEE/JADETutorial_FIPA.pdf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0309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The Agent Class - </a:t>
            </a:r>
            <a:r>
              <a:rPr lang="en-US" sz="3200" b="1" dirty="0"/>
              <a:t>Running agents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6" y="1690689"/>
            <a:ext cx="10451123" cy="448627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created agent can be compiled as follows: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cs typeface="Courier New" panose="02070309020205020404" pitchFamily="49" charset="0"/>
              </a:rPr>
              <a:t>In order to execute the compiled agent the JADE runtime must be started and a nickname for the agent to run must be chosen: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20</a:t>
            </a:fld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1335097" y="2643752"/>
            <a:ext cx="958627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classpath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&lt;JADE-classes&gt;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BookBuyerAgent.java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179524"/>
            <a:ext cx="12192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 –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classpath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&lt;JADE-classes&gt;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;.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jade.Boot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buyer:BookBuyerAgent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376" y="185738"/>
            <a:ext cx="693053" cy="6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36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8214201" y="2743676"/>
            <a:ext cx="6630035" cy="1325563"/>
          </a:xfrm>
        </p:spPr>
        <p:txBody>
          <a:bodyPr/>
          <a:lstStyle/>
          <a:p>
            <a:pPr fontAlgn="base"/>
            <a:r>
              <a:rPr lang="en-US" b="1" dirty="0"/>
              <a:t>The Agent Class - </a:t>
            </a:r>
            <a:r>
              <a:rPr lang="en-US" sz="3200" b="1" dirty="0"/>
              <a:t>Running agents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21</a:t>
            </a:fld>
            <a:endParaRPr lang="tr-T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486" y="939059"/>
            <a:ext cx="8629650" cy="1609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486" y="2548784"/>
            <a:ext cx="8572500" cy="37242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53908" y="939059"/>
            <a:ext cx="656492" cy="25669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30061" y="6016364"/>
            <a:ext cx="527539" cy="25669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51384" y="6016363"/>
            <a:ext cx="2450123" cy="256696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42740" y="4929710"/>
            <a:ext cx="317609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automatically assigned on the basis of the host and port you are running JADE on</a:t>
            </a:r>
            <a:r>
              <a:rPr lang="en-US" dirty="0"/>
              <a:t>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201507" y="5603631"/>
            <a:ext cx="1617785" cy="4127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67" y="246006"/>
            <a:ext cx="693053" cy="6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56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The Agent Class - </a:t>
            </a:r>
            <a:r>
              <a:rPr lang="en-US" sz="3200" b="1" dirty="0"/>
              <a:t>Agent termination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6" y="1690689"/>
            <a:ext cx="10451123" cy="4486274"/>
          </a:xfrm>
        </p:spPr>
        <p:txBody>
          <a:bodyPr>
            <a:normAutofit/>
          </a:bodyPr>
          <a:lstStyle/>
          <a:p>
            <a:r>
              <a:rPr lang="en-US" dirty="0"/>
              <a:t>Even if it does not have anything else to do after printing the welcome message, our agent is </a:t>
            </a:r>
            <a:r>
              <a:rPr lang="en-US" u="sng" dirty="0"/>
              <a:t>still running.</a:t>
            </a:r>
          </a:p>
          <a:p>
            <a:r>
              <a:rPr lang="en-US" dirty="0"/>
              <a:t>In order to make it terminate its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doDelete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method must be called.</a:t>
            </a:r>
          </a:p>
          <a:p>
            <a:r>
              <a:rPr lang="en-US" dirty="0"/>
              <a:t>Similarly to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setup() </a:t>
            </a:r>
            <a:r>
              <a:rPr lang="en-US" dirty="0"/>
              <a:t>method,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takeDown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method is </a:t>
            </a:r>
            <a:r>
              <a:rPr lang="en-US" u="sng" dirty="0"/>
              <a:t>invoked just before an agent terminates </a:t>
            </a:r>
            <a:r>
              <a:rPr lang="en-US" dirty="0"/>
              <a:t>and is intended to include agent </a:t>
            </a:r>
            <a:r>
              <a:rPr lang="en-US" u="sng" dirty="0"/>
              <a:t>clean-up operations.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8805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The Agent Class - </a:t>
            </a:r>
            <a:r>
              <a:rPr lang="en-US" sz="3200" b="1" dirty="0"/>
              <a:t>Passing arguments to an agent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6" y="1690689"/>
            <a:ext cx="10451123" cy="4486274"/>
          </a:xfrm>
        </p:spPr>
        <p:txBody>
          <a:bodyPr>
            <a:normAutofit/>
          </a:bodyPr>
          <a:lstStyle/>
          <a:p>
            <a:r>
              <a:rPr lang="en-US" dirty="0"/>
              <a:t>Agents may get start-up arguments specified on the command line.</a:t>
            </a:r>
          </a:p>
          <a:p>
            <a:r>
              <a:rPr lang="en-US" dirty="0"/>
              <a:t>These arguments can be retrieved, as an array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dirty="0"/>
              <a:t>, by means of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getArguments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method of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Agent</a:t>
            </a:r>
            <a:r>
              <a:rPr lang="en-US" dirty="0"/>
              <a:t> class.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23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75" y="3444754"/>
            <a:ext cx="9800860" cy="27322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76138" y="3472161"/>
            <a:ext cx="297766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we will describe how to dynamically discover </a:t>
            </a:r>
            <a:r>
              <a:rPr lang="en-US" dirty="0"/>
              <a:t>seller agents, next slides!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641592" y="4196383"/>
            <a:ext cx="1740408" cy="9734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578" y="223250"/>
            <a:ext cx="693053" cy="6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49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The Agent Class - </a:t>
            </a:r>
            <a:r>
              <a:rPr lang="en-US" sz="3200" b="1" dirty="0"/>
              <a:t>Passing arguments to an agent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7407" y="1374165"/>
            <a:ext cx="9056802" cy="5347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24</a:t>
            </a:fld>
            <a:endParaRPr lang="tr-TR"/>
          </a:p>
        </p:txBody>
      </p:sp>
      <p:cxnSp>
        <p:nvCxnSpPr>
          <p:cNvPr id="11" name="Straight Arrow Connector 10"/>
          <p:cNvCxnSpPr>
            <a:stCxn id="13" idx="1"/>
          </p:cNvCxnSpPr>
          <p:nvPr/>
        </p:nvCxnSpPr>
        <p:spPr>
          <a:xfrm flipH="1" flipV="1">
            <a:off x="4607170" y="2895601"/>
            <a:ext cx="3528646" cy="586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35816" y="2769549"/>
            <a:ext cx="352673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Get command line arguments here!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90779" y="4524768"/>
            <a:ext cx="211263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Agent terminate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Clean-up Operations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567354" y="4709434"/>
            <a:ext cx="5651478" cy="293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1"/>
          </p:cNvCxnSpPr>
          <p:nvPr/>
        </p:nvCxnSpPr>
        <p:spPr>
          <a:xfrm flipH="1">
            <a:off x="4009292" y="4986433"/>
            <a:ext cx="4181487" cy="746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014" y="246006"/>
            <a:ext cx="693053" cy="6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07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The Agent Class - </a:t>
            </a:r>
            <a:r>
              <a:rPr lang="en-US" sz="3200" b="1" dirty="0"/>
              <a:t>Passing arguments to an agent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25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93" y="1690688"/>
            <a:ext cx="11347629" cy="30219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28092" y="5119015"/>
            <a:ext cx="867507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Arguments on the command line are specified included in parenthesis and separated by spaces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291754" y="2121877"/>
            <a:ext cx="2403231" cy="2997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89631" y="2063262"/>
            <a:ext cx="3464169" cy="117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669" y="175798"/>
            <a:ext cx="693053" cy="6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45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Agent Tasks – </a:t>
            </a:r>
            <a:r>
              <a:rPr lang="en-US" sz="3200" b="1" dirty="0"/>
              <a:t>The </a:t>
            </a:r>
            <a:r>
              <a:rPr lang="en-US" sz="3200" b="1" dirty="0" err="1"/>
              <a:t>Behaviour</a:t>
            </a:r>
            <a:r>
              <a:rPr lang="en-US" sz="3200" b="1" dirty="0"/>
              <a:t> Class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6" y="1690689"/>
            <a:ext cx="10451123" cy="4486274"/>
          </a:xfrm>
        </p:spPr>
        <p:txBody>
          <a:bodyPr>
            <a:normAutofit/>
          </a:bodyPr>
          <a:lstStyle/>
          <a:p>
            <a:r>
              <a:rPr lang="en-US" dirty="0"/>
              <a:t>The actual job an agent has to do is typically carried out within </a:t>
            </a:r>
            <a:r>
              <a:rPr lang="en-US" b="1" dirty="0"/>
              <a:t>“</a:t>
            </a:r>
            <a:r>
              <a:rPr lang="en-US" b="1" dirty="0" err="1"/>
              <a:t>behaviours</a:t>
            </a:r>
            <a:r>
              <a:rPr lang="en-US" b="1" dirty="0"/>
              <a:t>”.</a:t>
            </a:r>
          </a:p>
          <a:p>
            <a:r>
              <a:rPr lang="en-US" dirty="0"/>
              <a:t>A </a:t>
            </a:r>
            <a:r>
              <a:rPr lang="en-US" dirty="0" err="1"/>
              <a:t>behaviour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represents a </a:t>
            </a:r>
            <a:r>
              <a:rPr lang="en-US" b="1" i="1" dirty="0"/>
              <a:t>task</a:t>
            </a:r>
            <a:r>
              <a:rPr lang="en-US" dirty="0"/>
              <a:t> that an agent can carry out.</a:t>
            </a:r>
          </a:p>
          <a:p>
            <a:pPr lvl="1"/>
            <a:r>
              <a:rPr lang="en-US" dirty="0"/>
              <a:t>is implemented as an object of a class that extends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jade.core.behaviours.Behaviour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0412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Agent Tasks – </a:t>
            </a:r>
            <a:r>
              <a:rPr lang="en-US" sz="3200" b="1" dirty="0"/>
              <a:t>The </a:t>
            </a:r>
            <a:r>
              <a:rPr lang="en-US" sz="3200" b="1" dirty="0" err="1"/>
              <a:t>Behaviour</a:t>
            </a:r>
            <a:r>
              <a:rPr lang="en-US" sz="3200" b="1" dirty="0"/>
              <a:t> Class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6" y="1690689"/>
            <a:ext cx="10451123" cy="4486274"/>
          </a:xfrm>
        </p:spPr>
        <p:txBody>
          <a:bodyPr>
            <a:normAutofit/>
          </a:bodyPr>
          <a:lstStyle/>
          <a:p>
            <a:r>
              <a:rPr lang="en-US" dirty="0"/>
              <a:t>In order to </a:t>
            </a:r>
            <a:r>
              <a:rPr lang="en-US" u="sng" dirty="0"/>
              <a:t>make an agent execute the task implemented by a </a:t>
            </a:r>
            <a:r>
              <a:rPr lang="en-US" u="sng" dirty="0" err="1"/>
              <a:t>behaviour</a:t>
            </a:r>
            <a:r>
              <a:rPr lang="en-US" u="sng" dirty="0"/>
              <a:t> object </a:t>
            </a:r>
            <a:r>
              <a:rPr lang="en-US" dirty="0"/>
              <a:t>it is sufficient to </a:t>
            </a:r>
            <a:r>
              <a:rPr lang="en-US" u="sng" dirty="0"/>
              <a:t>add the </a:t>
            </a:r>
            <a:r>
              <a:rPr lang="en-US" u="sng" dirty="0" err="1"/>
              <a:t>behaviour</a:t>
            </a:r>
            <a:r>
              <a:rPr lang="en-US" u="sng" dirty="0"/>
              <a:t> to the agent </a:t>
            </a:r>
            <a:r>
              <a:rPr lang="en-US" dirty="0"/>
              <a:t>by means of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addBehaviour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method of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Agent</a:t>
            </a:r>
            <a:r>
              <a:rPr lang="en-US" dirty="0"/>
              <a:t> class. </a:t>
            </a:r>
          </a:p>
          <a:p>
            <a:endParaRPr lang="en-US" dirty="0"/>
          </a:p>
          <a:p>
            <a:r>
              <a:rPr lang="en-US" dirty="0" err="1"/>
              <a:t>Behaviours</a:t>
            </a:r>
            <a:r>
              <a:rPr lang="en-US" dirty="0"/>
              <a:t> can be added at any time: </a:t>
            </a:r>
          </a:p>
          <a:p>
            <a:pPr lvl="1"/>
            <a:r>
              <a:rPr lang="en-US" dirty="0"/>
              <a:t>when an agent starts (in the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setup()</a:t>
            </a:r>
            <a:r>
              <a:rPr lang="en-US" dirty="0"/>
              <a:t> method) </a:t>
            </a:r>
          </a:p>
          <a:p>
            <a:pPr lvl="1"/>
            <a:r>
              <a:rPr lang="en-US" dirty="0"/>
              <a:t>from within other </a:t>
            </a:r>
            <a:r>
              <a:rPr lang="en-US" dirty="0" err="1"/>
              <a:t>behaviours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614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Agent Tasks -</a:t>
            </a:r>
            <a:r>
              <a:rPr lang="en-US" sz="3200" b="1" dirty="0"/>
              <a:t>The </a:t>
            </a:r>
            <a:r>
              <a:rPr lang="en-US" sz="3200" b="1" dirty="0" err="1"/>
              <a:t>Behaviour</a:t>
            </a:r>
            <a:r>
              <a:rPr lang="en-US" sz="3200" b="1" dirty="0"/>
              <a:t> Class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6" y="1690689"/>
            <a:ext cx="10451123" cy="4486274"/>
          </a:xfrm>
        </p:spPr>
        <p:txBody>
          <a:bodyPr>
            <a:normAutofit/>
          </a:bodyPr>
          <a:lstStyle/>
          <a:p>
            <a:r>
              <a:rPr lang="en-US" dirty="0"/>
              <a:t>Each class extending </a:t>
            </a:r>
            <a:r>
              <a:rPr lang="en-US" dirty="0" err="1"/>
              <a:t>Behaviour</a:t>
            </a:r>
            <a:r>
              <a:rPr lang="en-US" dirty="0"/>
              <a:t> must implement the 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action()</a:t>
            </a:r>
            <a:r>
              <a:rPr lang="en-US" dirty="0"/>
              <a:t> method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</a:t>
            </a:r>
            <a:r>
              <a:rPr lang="en-US" dirty="0"/>
              <a:t> that actually defines the operations to be performed when the </a:t>
            </a:r>
            <a:r>
              <a:rPr lang="en-US" dirty="0" err="1"/>
              <a:t>behaviour</a:t>
            </a:r>
            <a:r>
              <a:rPr lang="en-US" dirty="0"/>
              <a:t> is in execution 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done()</a:t>
            </a:r>
            <a:r>
              <a:rPr lang="en-US" dirty="0"/>
              <a:t> method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</a:t>
            </a:r>
            <a:r>
              <a:rPr lang="en-US" dirty="0"/>
              <a:t>  that specifies whether or not a </a:t>
            </a:r>
            <a:r>
              <a:rPr lang="en-US" dirty="0" err="1"/>
              <a:t>behaviour</a:t>
            </a:r>
            <a:r>
              <a:rPr lang="en-US" dirty="0"/>
              <a:t> has completed</a:t>
            </a:r>
          </a:p>
          <a:p>
            <a:pPr lvl="1"/>
            <a:r>
              <a:rPr lang="en-US" dirty="0"/>
              <a:t>have to be removed from the pool of </a:t>
            </a:r>
            <a:r>
              <a:rPr lang="en-US" dirty="0" err="1"/>
              <a:t>behaviours</a:t>
            </a:r>
            <a:r>
              <a:rPr lang="en-US" dirty="0"/>
              <a:t> an agent is carrying out.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170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>
            <a:normAutofit/>
          </a:bodyPr>
          <a:lstStyle/>
          <a:p>
            <a:pPr fontAlgn="base"/>
            <a:r>
              <a:rPr lang="en-US" b="1" dirty="0" err="1"/>
              <a:t>Behaviours</a:t>
            </a:r>
            <a:r>
              <a:rPr lang="en-US" b="1" dirty="0"/>
              <a:t> scheduling and execution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6" y="1690689"/>
            <a:ext cx="10451123" cy="4486274"/>
          </a:xfrm>
        </p:spPr>
        <p:txBody>
          <a:bodyPr>
            <a:normAutofit/>
          </a:bodyPr>
          <a:lstStyle/>
          <a:p>
            <a:r>
              <a:rPr lang="en-US" dirty="0"/>
              <a:t>An agent can execute several </a:t>
            </a:r>
            <a:r>
              <a:rPr lang="en-US" dirty="0" err="1"/>
              <a:t>behaviours</a:t>
            </a:r>
            <a:r>
              <a:rPr lang="en-US" dirty="0"/>
              <a:t> </a:t>
            </a:r>
            <a:r>
              <a:rPr lang="en-US" b="1" dirty="0"/>
              <a:t>concurrently</a:t>
            </a:r>
            <a:r>
              <a:rPr lang="en-US" dirty="0"/>
              <a:t>. </a:t>
            </a:r>
          </a:p>
          <a:p>
            <a:r>
              <a:rPr lang="en-US" dirty="0"/>
              <a:t>However it is important to notice that scheduling of </a:t>
            </a:r>
            <a:r>
              <a:rPr lang="en-US" dirty="0" err="1"/>
              <a:t>behaviours</a:t>
            </a:r>
            <a:r>
              <a:rPr lang="en-US" dirty="0"/>
              <a:t> in an agent is </a:t>
            </a:r>
            <a:r>
              <a:rPr lang="en-US" b="1" u="sng" dirty="0"/>
              <a:t>not pre-emptive </a:t>
            </a:r>
            <a:r>
              <a:rPr lang="en-US" dirty="0"/>
              <a:t>(as for Java threads) but </a:t>
            </a:r>
            <a:r>
              <a:rPr lang="en-US" b="1" dirty="0"/>
              <a:t>cooperative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This means that when a </a:t>
            </a:r>
            <a:r>
              <a:rPr lang="en-US" dirty="0" err="1"/>
              <a:t>behaviour</a:t>
            </a:r>
            <a:r>
              <a:rPr lang="en-US" dirty="0"/>
              <a:t> is scheduled for execution its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action()</a:t>
            </a:r>
            <a:r>
              <a:rPr lang="en-US" dirty="0"/>
              <a:t> method is called and runs until it returns.</a:t>
            </a:r>
          </a:p>
          <a:p>
            <a:r>
              <a:rPr lang="en-US" dirty="0"/>
              <a:t>Therefore it is the programmer who defines when an agent switches from the execution of a </a:t>
            </a:r>
            <a:r>
              <a:rPr lang="en-US" dirty="0" err="1"/>
              <a:t>behaviour</a:t>
            </a:r>
            <a:r>
              <a:rPr lang="en-US" dirty="0"/>
              <a:t> to the execution of the next one.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969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Introduction to Jade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983"/>
            <a:ext cx="10515600" cy="4018979"/>
          </a:xfrm>
        </p:spPr>
        <p:txBody>
          <a:bodyPr>
            <a:normAutofit/>
          </a:bodyPr>
          <a:lstStyle/>
          <a:p>
            <a:r>
              <a:rPr lang="en-US" dirty="0"/>
              <a:t>The agent platform can be </a:t>
            </a:r>
            <a:r>
              <a:rPr lang="en-US" b="1" dirty="0"/>
              <a:t>distributed across machines </a:t>
            </a:r>
          </a:p>
          <a:p>
            <a:pPr lvl="1"/>
            <a:r>
              <a:rPr lang="en-US" dirty="0"/>
              <a:t>not even need to share the same OS</a:t>
            </a:r>
          </a:p>
          <a:p>
            <a:endParaRPr lang="en-US" dirty="0"/>
          </a:p>
          <a:p>
            <a:r>
              <a:rPr lang="en-US" dirty="0"/>
              <a:t>The configuration can be controlled via a </a:t>
            </a:r>
            <a:r>
              <a:rPr lang="en-US" b="1" dirty="0"/>
              <a:t>remote GUI. </a:t>
            </a:r>
          </a:p>
          <a:p>
            <a:endParaRPr lang="en-US" b="1" dirty="0"/>
          </a:p>
          <a:p>
            <a:r>
              <a:rPr lang="en-US" dirty="0"/>
              <a:t>The configuration can be even changed at run-time by </a:t>
            </a:r>
            <a:r>
              <a:rPr lang="en-US" b="1" dirty="0"/>
              <a:t>creating new agents</a:t>
            </a:r>
            <a:r>
              <a:rPr lang="en-US" dirty="0"/>
              <a:t> and </a:t>
            </a:r>
            <a:r>
              <a:rPr lang="en-US" b="1" dirty="0"/>
              <a:t>moving agents from one machine to another one</a:t>
            </a:r>
            <a:r>
              <a:rPr lang="en-US" dirty="0"/>
              <a:t>, as and when required.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4832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 err="1"/>
              <a:t>Behaviours</a:t>
            </a:r>
            <a:r>
              <a:rPr lang="en-US" b="1" dirty="0"/>
              <a:t> scheduling and execution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6" y="1690689"/>
            <a:ext cx="10451123" cy="4486274"/>
          </a:xfrm>
        </p:spPr>
        <p:txBody>
          <a:bodyPr>
            <a:normAutofit/>
          </a:bodyPr>
          <a:lstStyle/>
          <a:p>
            <a:r>
              <a:rPr lang="en-US" dirty="0"/>
              <a:t>Though requiring a small additional effort to programmers, this approach has several advantages.</a:t>
            </a:r>
          </a:p>
          <a:p>
            <a:pPr lvl="1"/>
            <a:r>
              <a:rPr lang="en-US" dirty="0"/>
              <a:t>Allows having a single Java thread per agent </a:t>
            </a:r>
          </a:p>
          <a:p>
            <a:pPr lvl="1"/>
            <a:r>
              <a:rPr lang="en-US" dirty="0"/>
              <a:t>Provides better performances since </a:t>
            </a:r>
            <a:r>
              <a:rPr lang="en-US" dirty="0" err="1"/>
              <a:t>behaviour</a:t>
            </a:r>
            <a:r>
              <a:rPr lang="en-US" dirty="0"/>
              <a:t> switch is extremely faster than Java thread switch.</a:t>
            </a:r>
          </a:p>
          <a:p>
            <a:pPr lvl="1"/>
            <a:r>
              <a:rPr lang="en-US" dirty="0"/>
              <a:t>Eliminates all synchronization issues between concurrent </a:t>
            </a:r>
            <a:r>
              <a:rPr lang="en-US" dirty="0" err="1"/>
              <a:t>behaviours</a:t>
            </a:r>
            <a:r>
              <a:rPr lang="en-US" dirty="0"/>
              <a:t> accessing the same resources (this speed-up performances too) since all </a:t>
            </a:r>
            <a:r>
              <a:rPr lang="en-US" dirty="0" err="1"/>
              <a:t>behaviours</a:t>
            </a:r>
            <a:r>
              <a:rPr lang="en-US" dirty="0"/>
              <a:t> are executed by the same Java thread.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063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662" y="600785"/>
            <a:ext cx="3187817" cy="1325563"/>
          </a:xfrm>
        </p:spPr>
        <p:txBody>
          <a:bodyPr>
            <a:noAutofit/>
          </a:bodyPr>
          <a:lstStyle/>
          <a:p>
            <a:pPr algn="ctr" fontAlgn="base"/>
            <a:r>
              <a:rPr lang="en-US" sz="3600" b="1" dirty="0"/>
              <a:t>Agent Thread path of execution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31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246" y="41106"/>
            <a:ext cx="6351354" cy="68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14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 err="1"/>
              <a:t>Behaviours</a:t>
            </a:r>
            <a:r>
              <a:rPr lang="en-US" b="1" dirty="0"/>
              <a:t> scheduling and execution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6" y="1690689"/>
            <a:ext cx="10451123" cy="448627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32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75" y="1690688"/>
            <a:ext cx="8739956" cy="3225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2745" y="2563245"/>
            <a:ext cx="3880575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prevents any other </a:t>
            </a:r>
            <a:r>
              <a:rPr lang="en-US" sz="2400" dirty="0" err="1"/>
              <a:t>behaviour</a:t>
            </a:r>
            <a:r>
              <a:rPr lang="en-US" sz="2400" dirty="0"/>
              <a:t> to be executed since its </a:t>
            </a:r>
            <a:r>
              <a:rPr lang="en-US" sz="2400" b="1" dirty="0"/>
              <a:t>action() </a:t>
            </a:r>
            <a:r>
              <a:rPr lang="en-US" sz="2400" dirty="0"/>
              <a:t>method never returns.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186106" y="2986481"/>
            <a:ext cx="2256639" cy="2852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182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 err="1"/>
              <a:t>Behaviours</a:t>
            </a:r>
            <a:r>
              <a:rPr lang="en-US" b="1" dirty="0"/>
              <a:t> scheduling and execution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6" y="1690689"/>
            <a:ext cx="10451123" cy="4486274"/>
          </a:xfrm>
        </p:spPr>
        <p:txBody>
          <a:bodyPr>
            <a:normAutofit/>
          </a:bodyPr>
          <a:lstStyle/>
          <a:p>
            <a:r>
              <a:rPr lang="en-US" dirty="0"/>
              <a:t>When there are </a:t>
            </a:r>
            <a:r>
              <a:rPr lang="en-US" b="1" u="sng" dirty="0"/>
              <a:t>no </a:t>
            </a:r>
            <a:r>
              <a:rPr lang="en-US" b="1" u="sng" dirty="0" err="1"/>
              <a:t>behaviours</a:t>
            </a:r>
            <a:r>
              <a:rPr lang="en-US" b="1" u="sng" dirty="0"/>
              <a:t> available for execution </a:t>
            </a:r>
            <a:r>
              <a:rPr lang="en-US" dirty="0"/>
              <a:t>the agent’s thread goes to sleep in order not to consume CPU time. </a:t>
            </a:r>
          </a:p>
          <a:p>
            <a:r>
              <a:rPr lang="en-US" dirty="0"/>
              <a:t>It is waken up as soon as there is again a </a:t>
            </a:r>
            <a:r>
              <a:rPr lang="en-US" dirty="0" err="1"/>
              <a:t>behaviour</a:t>
            </a:r>
            <a:r>
              <a:rPr lang="en-US" dirty="0"/>
              <a:t> available for execution.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6778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 Types of </a:t>
            </a:r>
            <a:r>
              <a:rPr lang="en-US" b="1" dirty="0" err="1"/>
              <a:t>Behaviours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6" y="1690689"/>
            <a:ext cx="10451123" cy="448627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We can distinguish among three types of behavior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One-shot </a:t>
            </a:r>
            <a:r>
              <a:rPr lang="en-US" sz="2800" dirty="0" err="1"/>
              <a:t>behaviours</a:t>
            </a:r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Cyclic </a:t>
            </a:r>
            <a:r>
              <a:rPr lang="en-US" sz="2800" dirty="0" err="1"/>
              <a:t>behaviours</a:t>
            </a:r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Generic </a:t>
            </a:r>
            <a:r>
              <a:rPr lang="en-US" sz="2800" dirty="0" err="1"/>
              <a:t>behaviours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72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One-shot </a:t>
            </a:r>
            <a:r>
              <a:rPr lang="en-US" b="1" dirty="0" err="1"/>
              <a:t>Behaviours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6" y="1690689"/>
            <a:ext cx="10451123" cy="4486274"/>
          </a:xfrm>
        </p:spPr>
        <p:txBody>
          <a:bodyPr>
            <a:normAutofit/>
          </a:bodyPr>
          <a:lstStyle/>
          <a:p>
            <a:r>
              <a:rPr lang="en-US" dirty="0"/>
              <a:t>“One-shot” </a:t>
            </a:r>
            <a:r>
              <a:rPr lang="en-US" dirty="0" err="1"/>
              <a:t>behaviours</a:t>
            </a:r>
            <a:r>
              <a:rPr lang="en-US" dirty="0"/>
              <a:t> that complete immediately and whose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action()</a:t>
            </a:r>
            <a:r>
              <a:rPr lang="en-US" dirty="0"/>
              <a:t> method is </a:t>
            </a:r>
            <a:r>
              <a:rPr lang="en-US" u="sng" dirty="0"/>
              <a:t>executed only once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jade.core.behaviours.OneShotBehaviour</a:t>
            </a:r>
            <a:r>
              <a:rPr lang="en-US" dirty="0"/>
              <a:t> already implements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done()</a:t>
            </a:r>
            <a:r>
              <a:rPr lang="en-US" dirty="0"/>
              <a:t> method by returning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true</a:t>
            </a:r>
            <a:r>
              <a:rPr lang="en-US" dirty="0"/>
              <a:t> and can be conveniently extended to implement one-shot </a:t>
            </a:r>
            <a:r>
              <a:rPr lang="en-US" dirty="0" err="1"/>
              <a:t>behaviours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35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36" y="4171534"/>
            <a:ext cx="9266956" cy="1452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0957" y="5273678"/>
            <a:ext cx="477124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Operation X is performed only once. </a:t>
            </a:r>
          </a:p>
        </p:txBody>
      </p:sp>
    </p:spTree>
    <p:extLst>
      <p:ext uri="{BB962C8B-B14F-4D97-AF65-F5344CB8AC3E}">
        <p14:creationId xmlns:p14="http://schemas.microsoft.com/office/powerpoint/2010/main" val="1632731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Cyclic </a:t>
            </a:r>
            <a:r>
              <a:rPr lang="en-US" b="1" dirty="0" err="1"/>
              <a:t>Behaviours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6" y="1690689"/>
            <a:ext cx="10451123" cy="4486274"/>
          </a:xfrm>
        </p:spPr>
        <p:txBody>
          <a:bodyPr>
            <a:normAutofit/>
          </a:bodyPr>
          <a:lstStyle/>
          <a:p>
            <a:r>
              <a:rPr lang="en-US" dirty="0"/>
              <a:t>“Cyclic” </a:t>
            </a:r>
            <a:r>
              <a:rPr lang="en-US" dirty="0" err="1"/>
              <a:t>behaviours</a:t>
            </a:r>
            <a:r>
              <a:rPr lang="en-US" dirty="0"/>
              <a:t> that </a:t>
            </a:r>
            <a:r>
              <a:rPr lang="en-US" u="sng" dirty="0"/>
              <a:t>never complete </a:t>
            </a:r>
            <a:r>
              <a:rPr lang="en-US" dirty="0"/>
              <a:t>and whose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action()</a:t>
            </a:r>
            <a:r>
              <a:rPr lang="en-US" dirty="0"/>
              <a:t> method executes the same operations each time it is called.</a:t>
            </a:r>
          </a:p>
          <a:p>
            <a:r>
              <a:rPr lang="en-US" dirty="0"/>
              <a:t>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jade.core.behaviours.CyclicBehaviour</a:t>
            </a:r>
            <a:r>
              <a:rPr lang="en-US" dirty="0"/>
              <a:t> already implements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done()</a:t>
            </a:r>
            <a:r>
              <a:rPr lang="en-US" dirty="0"/>
              <a:t> method by returning </a:t>
            </a:r>
            <a:r>
              <a:rPr lang="en-US" b="1" dirty="0">
                <a:solidFill>
                  <a:srgbClr val="FF0000"/>
                </a:solidFill>
              </a:rPr>
              <a:t>false</a:t>
            </a:r>
            <a:r>
              <a:rPr lang="en-US" dirty="0"/>
              <a:t> and can be conveniently extended to implement cyclic </a:t>
            </a:r>
            <a:r>
              <a:rPr lang="en-US" dirty="0" err="1"/>
              <a:t>behaviours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36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985" y="4029729"/>
            <a:ext cx="8536489" cy="1372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65816" y="5169038"/>
            <a:ext cx="584971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Operation Y is performed repetitively forever (until the agent carrying out the above </a:t>
            </a:r>
            <a:r>
              <a:rPr lang="en-US" sz="2400" dirty="0" err="1"/>
              <a:t>behaviour</a:t>
            </a:r>
            <a:r>
              <a:rPr lang="en-US" sz="2400" dirty="0"/>
              <a:t> terminates). </a:t>
            </a:r>
          </a:p>
        </p:txBody>
      </p:sp>
    </p:spTree>
    <p:extLst>
      <p:ext uri="{BB962C8B-B14F-4D97-AF65-F5344CB8AC3E}">
        <p14:creationId xmlns:p14="http://schemas.microsoft.com/office/powerpoint/2010/main" val="1540067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Generic </a:t>
            </a:r>
            <a:r>
              <a:rPr lang="en-US" b="1" dirty="0" err="1"/>
              <a:t>Behaviours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44" y="1690689"/>
            <a:ext cx="4734370" cy="4486274"/>
          </a:xfrm>
        </p:spPr>
        <p:txBody>
          <a:bodyPr>
            <a:normAutofit/>
          </a:bodyPr>
          <a:lstStyle/>
          <a:p>
            <a:r>
              <a:rPr lang="en-US" dirty="0"/>
              <a:t>Generic </a:t>
            </a:r>
            <a:r>
              <a:rPr lang="en-US" dirty="0" err="1"/>
              <a:t>behaviours</a:t>
            </a:r>
            <a:r>
              <a:rPr lang="en-US" dirty="0"/>
              <a:t> that embeds a status and execute different operations depending on that status. They complete when a given condition is met.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37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700" y="1507040"/>
            <a:ext cx="6351306" cy="4966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3106" y="4777099"/>
            <a:ext cx="298833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Operations X, Y and Z are performed one after the other and then the </a:t>
            </a:r>
            <a:r>
              <a:rPr lang="en-US" sz="2000" dirty="0" err="1"/>
              <a:t>behaviour</a:t>
            </a:r>
            <a:r>
              <a:rPr lang="en-US" sz="2000" dirty="0"/>
              <a:t> completes. </a:t>
            </a:r>
          </a:p>
        </p:txBody>
      </p:sp>
    </p:spTree>
    <p:extLst>
      <p:ext uri="{BB962C8B-B14F-4D97-AF65-F5344CB8AC3E}">
        <p14:creationId xmlns:p14="http://schemas.microsoft.com/office/powerpoint/2010/main" val="864334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Complex </a:t>
            </a:r>
            <a:r>
              <a:rPr lang="en-US" b="1" dirty="0" err="1"/>
              <a:t>Behaviours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6" y="1690689"/>
            <a:ext cx="10451123" cy="4486274"/>
          </a:xfrm>
        </p:spPr>
        <p:txBody>
          <a:bodyPr>
            <a:normAutofit/>
          </a:bodyPr>
          <a:lstStyle/>
          <a:p>
            <a:r>
              <a:rPr lang="en-US" dirty="0"/>
              <a:t>JADE provides the possibility of combining simple </a:t>
            </a:r>
            <a:r>
              <a:rPr lang="en-US" dirty="0" err="1"/>
              <a:t>behaviours</a:t>
            </a:r>
            <a:r>
              <a:rPr lang="en-US" dirty="0"/>
              <a:t> together to create complex </a:t>
            </a:r>
            <a:r>
              <a:rPr lang="en-US" dirty="0" err="1"/>
              <a:t>behaviours</a:t>
            </a:r>
            <a:r>
              <a:rPr lang="en-US" dirty="0"/>
              <a:t>.</a:t>
            </a:r>
          </a:p>
          <a:p>
            <a:pPr lvl="1"/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SequentialBehaviour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ParallelBehaviour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FSMBehaviour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Refer to the </a:t>
            </a:r>
            <a:r>
              <a:rPr lang="en-US" b="1" dirty="0"/>
              <a:t>Javadoc</a:t>
            </a:r>
            <a:r>
              <a:rPr lang="en-US" dirty="0"/>
              <a:t> of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SequentialBehaviour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ParallelBehaviour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FSMBehaviour</a:t>
            </a:r>
            <a:r>
              <a:rPr lang="en-US" dirty="0"/>
              <a:t> for the details.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528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Scheduling operations at given points in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6" y="1690689"/>
            <a:ext cx="10451123" cy="4486274"/>
          </a:xfrm>
        </p:spPr>
        <p:txBody>
          <a:bodyPr>
            <a:normAutofit/>
          </a:bodyPr>
          <a:lstStyle/>
          <a:p>
            <a:r>
              <a:rPr lang="en-US" dirty="0"/>
              <a:t>JADE provides two ready-made classes (in the </a:t>
            </a:r>
            <a:r>
              <a:rPr lang="en-US" dirty="0" err="1"/>
              <a:t>jade.core.behaviours</a:t>
            </a:r>
            <a:r>
              <a:rPr lang="en-US" dirty="0"/>
              <a:t> package) by means of which it is possible to easily implement </a:t>
            </a:r>
            <a:r>
              <a:rPr lang="en-US" dirty="0" err="1"/>
              <a:t>behaviours</a:t>
            </a:r>
            <a:r>
              <a:rPr lang="en-US" dirty="0"/>
              <a:t> that execute certain operations at given points in time.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WakerBehaviour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TickerBehaviour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53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Introduction to Jade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983"/>
            <a:ext cx="10515600" cy="4018979"/>
          </a:xfrm>
        </p:spPr>
        <p:txBody>
          <a:bodyPr>
            <a:normAutofit/>
          </a:bodyPr>
          <a:lstStyle/>
          <a:p>
            <a:r>
              <a:rPr lang="en-US" dirty="0"/>
              <a:t>The only system requirement is the Java Run Time version 5 or later.</a:t>
            </a:r>
          </a:p>
          <a:p>
            <a:endParaRPr lang="en-US" dirty="0"/>
          </a:p>
          <a:p>
            <a:r>
              <a:rPr lang="en-US" dirty="0"/>
              <a:t>JADE is distributed in </a:t>
            </a:r>
            <a:r>
              <a:rPr lang="en-US" b="1" dirty="0"/>
              <a:t>Open Source </a:t>
            </a:r>
            <a:r>
              <a:rPr lang="en-US" dirty="0"/>
              <a:t>under the </a:t>
            </a:r>
            <a:r>
              <a:rPr lang="en-US" b="1" dirty="0"/>
              <a:t>LGPL License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Further details and documentation can be found at </a:t>
            </a:r>
            <a:r>
              <a:rPr lang="en-US" dirty="0">
                <a:hlinkClick r:id="rId3"/>
              </a:rPr>
              <a:t>http://jade.tilab.com/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BT, Telefonica, CNET, NHK, Imperial College, IRST, KPN, University of </a:t>
            </a:r>
            <a:r>
              <a:rPr lang="en-US" dirty="0" err="1"/>
              <a:t>Helsinky</a:t>
            </a:r>
            <a:r>
              <a:rPr lang="en-US" dirty="0"/>
              <a:t>, INRIA, ATOS, and many others.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8193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 err="1"/>
              <a:t>WakerBehaviour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6" y="1690689"/>
            <a:ext cx="10451123" cy="4486274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WakerBehaviour</a:t>
            </a:r>
            <a:r>
              <a:rPr lang="en-US" dirty="0"/>
              <a:t> whose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action()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done()</a:t>
            </a:r>
            <a:r>
              <a:rPr lang="en-US" dirty="0"/>
              <a:t> methods are already implemented in such a way to execute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handleElapsedTimeout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abstract method after a given timeout (specified in the constructor) expires.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40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826" y="3421601"/>
            <a:ext cx="6947705" cy="2601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87240" y="4530469"/>
            <a:ext cx="3970851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Operation X is performed 10 seconds after the “Adding </a:t>
            </a:r>
            <a:r>
              <a:rPr lang="en-US" sz="2400" dirty="0" err="1"/>
              <a:t>waker</a:t>
            </a:r>
            <a:r>
              <a:rPr lang="en-US" sz="2400" dirty="0"/>
              <a:t> </a:t>
            </a:r>
            <a:r>
              <a:rPr lang="en-US" sz="2400" dirty="0" err="1"/>
              <a:t>behaviour</a:t>
            </a:r>
            <a:r>
              <a:rPr lang="en-US" sz="2400" dirty="0"/>
              <a:t>” printout appears. </a:t>
            </a:r>
          </a:p>
        </p:txBody>
      </p:sp>
    </p:spTree>
    <p:extLst>
      <p:ext uri="{BB962C8B-B14F-4D97-AF65-F5344CB8AC3E}">
        <p14:creationId xmlns:p14="http://schemas.microsoft.com/office/powerpoint/2010/main" val="1209021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 err="1"/>
              <a:t>TickerBehaviour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6" y="1690689"/>
            <a:ext cx="10451123" cy="4486274"/>
          </a:xfrm>
        </p:spPr>
        <p:txBody>
          <a:bodyPr>
            <a:normAutofit/>
          </a:bodyPr>
          <a:lstStyle/>
          <a:p>
            <a:r>
              <a:rPr lang="en-US" dirty="0"/>
              <a:t>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TickerBehaviour</a:t>
            </a:r>
            <a:r>
              <a:rPr lang="en-US" dirty="0"/>
              <a:t> whose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action()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done()</a:t>
            </a:r>
            <a:r>
              <a:rPr lang="en-US" dirty="0"/>
              <a:t> methods are already implemented in such a way to execute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onTick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abstract method repetitively waiting a given period (specified in the constructor) after each execution.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41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665" y="3467361"/>
            <a:ext cx="7391935" cy="2396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3523" y="4496939"/>
            <a:ext cx="369863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Operation Y is performed periodically every 10 seconds. </a:t>
            </a:r>
          </a:p>
        </p:txBody>
      </p:sp>
    </p:spTree>
    <p:extLst>
      <p:ext uri="{BB962C8B-B14F-4D97-AF65-F5344CB8AC3E}">
        <p14:creationId xmlns:p14="http://schemas.microsoft.com/office/powerpoint/2010/main" val="1789088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158" y="3279331"/>
            <a:ext cx="8953503" cy="2558762"/>
          </a:xfrm>
        </p:spPr>
        <p:txBody>
          <a:bodyPr/>
          <a:lstStyle/>
          <a:p>
            <a:pPr algn="ctr"/>
            <a:r>
              <a:rPr lang="en-US" b="1" dirty="0" err="1"/>
              <a:t>Behaviours</a:t>
            </a:r>
            <a:r>
              <a:rPr lang="en-US" b="1" dirty="0"/>
              <a:t> required in </a:t>
            </a:r>
            <a:br>
              <a:rPr lang="en-US" b="1" dirty="0"/>
            </a:br>
            <a:r>
              <a:rPr lang="en-US" b="1" dirty="0"/>
              <a:t>the Book Trading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42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98" y="1618997"/>
            <a:ext cx="1824601" cy="182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73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sz="4000" b="1" dirty="0"/>
              <a:t>AGENT COMMUNICATION </a:t>
            </a:r>
            <a:r>
              <a:rPr lang="en-US" sz="3200" b="1" dirty="0"/>
              <a:t>– The </a:t>
            </a:r>
            <a:r>
              <a:rPr lang="en-US" sz="3200" b="1" dirty="0" err="1"/>
              <a:t>ACLMessage</a:t>
            </a:r>
            <a:r>
              <a:rPr lang="en-US" sz="3200" b="1" dirty="0"/>
              <a:t> Class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6" y="1690689"/>
            <a:ext cx="10451123" cy="4486274"/>
          </a:xfrm>
        </p:spPr>
        <p:txBody>
          <a:bodyPr>
            <a:normAutofit/>
          </a:bodyPr>
          <a:lstStyle/>
          <a:p>
            <a:r>
              <a:rPr lang="en-US" dirty="0"/>
              <a:t>JADE agents provide is the ability to communicate. </a:t>
            </a:r>
          </a:p>
          <a:p>
            <a:r>
              <a:rPr lang="en-US" dirty="0"/>
              <a:t>The communication paradigm adopted is the </a:t>
            </a:r>
            <a:r>
              <a:rPr lang="en-US" b="1" dirty="0"/>
              <a:t>asynchronous message passing.</a:t>
            </a:r>
          </a:p>
          <a:p>
            <a:r>
              <a:rPr lang="en-US" dirty="0"/>
              <a:t>Each agent has a sort of mailbox (the agent message queue) where the JADE runtime posts messages sent by other agents.</a:t>
            </a:r>
          </a:p>
          <a:p>
            <a:r>
              <a:rPr lang="en-US" dirty="0"/>
              <a:t>Whenever a message is posted in the message queue the receiving agent is notified.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801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44</a:t>
            </a:fld>
            <a:endParaRPr lang="tr-T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29384" y="365125"/>
            <a:ext cx="94244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4000" b="1"/>
              <a:t>AGENT COMMUNICATION </a:t>
            </a:r>
            <a:r>
              <a:rPr lang="en-US" sz="3200" b="1"/>
              <a:t>– The ACLMessage Class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84" y="1630216"/>
            <a:ext cx="9927404" cy="422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22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079" y="365125"/>
            <a:ext cx="9424416" cy="1325563"/>
          </a:xfrm>
        </p:spPr>
        <p:txBody>
          <a:bodyPr>
            <a:normAutofit/>
          </a:bodyPr>
          <a:lstStyle/>
          <a:p>
            <a:r>
              <a:rPr lang="tr-TR" b="1" dirty="0"/>
              <a:t>THE ACLMESSAGE CLASS</a:t>
            </a:r>
            <a:br>
              <a:rPr lang="tr-TR" b="1" dirty="0"/>
            </a:br>
            <a:r>
              <a:rPr lang="tr-TR" sz="3200" b="1" dirty="0"/>
              <a:t>–The ACL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22689"/>
            <a:ext cx="4986529" cy="4566716"/>
          </a:xfrm>
        </p:spPr>
        <p:txBody>
          <a:bodyPr>
            <a:noAutofit/>
          </a:bodyPr>
          <a:lstStyle/>
          <a:p>
            <a:r>
              <a:rPr lang="en-US" dirty="0"/>
              <a:t>Messages exchanged by JADE agents have a format specified by the ACL language defined by the</a:t>
            </a:r>
            <a:r>
              <a:rPr lang="tr-TR" dirty="0"/>
              <a:t> </a:t>
            </a:r>
            <a:r>
              <a:rPr lang="en-US" dirty="0"/>
              <a:t>FIPA</a:t>
            </a:r>
            <a:r>
              <a:rPr lang="tr-TR" dirty="0"/>
              <a:t>*</a:t>
            </a:r>
            <a:r>
              <a:rPr lang="en-US" dirty="0"/>
              <a:t> international standard for agent interoperability.</a:t>
            </a:r>
            <a:endParaRPr lang="tr-TR" dirty="0"/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jade.lang.acl.ACLMessage</a:t>
            </a:r>
            <a:r>
              <a:rPr lang="en-US" dirty="0"/>
              <a:t> class that</a:t>
            </a:r>
            <a:r>
              <a:rPr lang="tr-TR" dirty="0"/>
              <a:t> </a:t>
            </a:r>
            <a:r>
              <a:rPr lang="en-US" dirty="0"/>
              <a:t>provides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get</a:t>
            </a:r>
            <a:r>
              <a:rPr lang="en-US" dirty="0"/>
              <a:t> and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set</a:t>
            </a:r>
            <a:r>
              <a:rPr lang="en-US" dirty="0"/>
              <a:t> methods for</a:t>
            </a:r>
            <a:r>
              <a:rPr lang="tr-TR" dirty="0"/>
              <a:t> </a:t>
            </a:r>
            <a:r>
              <a:rPr lang="en-US" dirty="0"/>
              <a:t>handling all fields of a message.</a:t>
            </a:r>
            <a:br>
              <a:rPr lang="en-US" sz="2600" dirty="0"/>
            </a:br>
            <a:endParaRPr lang="tr-TR" sz="2600" dirty="0"/>
          </a:p>
          <a:p>
            <a:pPr marL="0" indent="0">
              <a:buNone/>
            </a:pP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tr-TR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45</a:t>
            </a:fld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838199" y="6289405"/>
            <a:ext cx="230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* </a:t>
            </a:r>
            <a:r>
              <a:rPr lang="en-US" dirty="0"/>
              <a:t>http://www.fipa.org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720" y="1722689"/>
            <a:ext cx="5816382" cy="403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60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6" y="1690689"/>
            <a:ext cx="10451123" cy="4486274"/>
          </a:xfrm>
        </p:spPr>
        <p:txBody>
          <a:bodyPr>
            <a:normAutofit/>
          </a:bodyPr>
          <a:lstStyle/>
          <a:p>
            <a:r>
              <a:rPr lang="en-US" dirty="0"/>
              <a:t>Sending a message to another agent is as simple as filling the fields of an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ACLMessage</a:t>
            </a:r>
            <a:r>
              <a:rPr lang="en-US" dirty="0"/>
              <a:t> object and then call the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send()</a:t>
            </a:r>
            <a:r>
              <a:rPr lang="en-US" dirty="0"/>
              <a:t>method of the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Agent</a:t>
            </a:r>
            <a:r>
              <a:rPr lang="en-US" dirty="0"/>
              <a:t> class.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46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091" y="3091037"/>
            <a:ext cx="8315469" cy="2034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2960" y="4681821"/>
            <a:ext cx="398445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informs an agent whose nickname is </a:t>
            </a:r>
            <a:r>
              <a:rPr lang="en-US" sz="2400" i="1" dirty="0"/>
              <a:t>Peter </a:t>
            </a:r>
            <a:r>
              <a:rPr lang="en-US" sz="2400" dirty="0"/>
              <a:t>that</a:t>
            </a:r>
            <a:br>
              <a:rPr lang="en-US" sz="2400" dirty="0"/>
            </a:br>
            <a:r>
              <a:rPr lang="en-US" sz="2400" i="1" dirty="0"/>
              <a:t>today it’s raining</a:t>
            </a:r>
            <a:r>
              <a:rPr lang="en-US" sz="2400" dirty="0"/>
              <a:t>.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53079" y="365125"/>
            <a:ext cx="9424416" cy="1325563"/>
          </a:xfrm>
        </p:spPr>
        <p:txBody>
          <a:bodyPr>
            <a:normAutofit/>
          </a:bodyPr>
          <a:lstStyle/>
          <a:p>
            <a:r>
              <a:rPr lang="tr-TR" b="1" dirty="0"/>
              <a:t>THE ACLMESSAGE CLASS</a:t>
            </a:r>
            <a:br>
              <a:rPr lang="tr-TR" b="1" dirty="0"/>
            </a:br>
            <a:r>
              <a:rPr lang="tr-TR" sz="3200" b="1" dirty="0"/>
              <a:t>–Sending messages</a:t>
            </a:r>
          </a:p>
        </p:txBody>
      </p:sp>
    </p:spTree>
    <p:extLst>
      <p:ext uri="{BB962C8B-B14F-4D97-AF65-F5344CB8AC3E}">
        <p14:creationId xmlns:p14="http://schemas.microsoft.com/office/powerpoint/2010/main" val="2949867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397" y="3065519"/>
            <a:ext cx="7600510" cy="2461965"/>
          </a:xfrm>
        </p:spPr>
        <p:txBody>
          <a:bodyPr/>
          <a:lstStyle/>
          <a:p>
            <a:pPr algn="ctr" fontAlgn="base"/>
            <a:r>
              <a:rPr lang="en-US" b="1" dirty="0"/>
              <a:t>The Book Trading </a:t>
            </a:r>
            <a:br>
              <a:rPr lang="en-US" b="1" dirty="0"/>
            </a:br>
            <a:r>
              <a:rPr lang="en-US" b="1" dirty="0"/>
              <a:t>example messages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47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52" y="1396259"/>
            <a:ext cx="1824601" cy="182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736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6" y="1690689"/>
            <a:ext cx="10451123" cy="4486274"/>
          </a:xfrm>
        </p:spPr>
        <p:txBody>
          <a:bodyPr>
            <a:normAutofit/>
          </a:bodyPr>
          <a:lstStyle/>
          <a:p>
            <a:r>
              <a:rPr lang="en-US" dirty="0"/>
              <a:t>As mentioned above the JADE runtime automatically posts messages in the receiver’s private message queue as soon as they arrive.</a:t>
            </a:r>
          </a:p>
          <a:p>
            <a:r>
              <a:rPr lang="en-US" dirty="0"/>
              <a:t>An agent can pick up messages from its message queue by means of the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receive()</a:t>
            </a:r>
            <a:r>
              <a:rPr lang="en-US" dirty="0"/>
              <a:t> method.</a:t>
            </a:r>
          </a:p>
          <a:p>
            <a:r>
              <a:rPr lang="en-US" dirty="0"/>
              <a:t>This method returns the first message in the message queue (removing it) or null if the message queue is empty and immediately returns.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48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318" y="4777714"/>
            <a:ext cx="4757446" cy="139924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53079" y="365125"/>
            <a:ext cx="9424416" cy="1325563"/>
          </a:xfrm>
        </p:spPr>
        <p:txBody>
          <a:bodyPr>
            <a:normAutofit/>
          </a:bodyPr>
          <a:lstStyle/>
          <a:p>
            <a:r>
              <a:rPr lang="tr-TR" b="1" dirty="0"/>
              <a:t>THE ACLMESSAGE CLASS</a:t>
            </a:r>
            <a:br>
              <a:rPr lang="tr-TR" b="1" dirty="0"/>
            </a:br>
            <a:r>
              <a:rPr lang="tr-TR" sz="3200" b="1" dirty="0"/>
              <a:t>–Receiving messages</a:t>
            </a:r>
          </a:p>
        </p:txBody>
      </p:sp>
    </p:spTree>
    <p:extLst>
      <p:ext uri="{BB962C8B-B14F-4D97-AF65-F5344CB8AC3E}">
        <p14:creationId xmlns:p14="http://schemas.microsoft.com/office/powerpoint/2010/main" val="37879792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079" y="365125"/>
            <a:ext cx="9424416" cy="1325563"/>
          </a:xfrm>
        </p:spPr>
        <p:txBody>
          <a:bodyPr>
            <a:normAutofit/>
          </a:bodyPr>
          <a:lstStyle/>
          <a:p>
            <a:r>
              <a:rPr lang="tr-TR" b="1" dirty="0"/>
              <a:t>THE ACLMESSAGE CLASS</a:t>
            </a:r>
            <a:br>
              <a:rPr lang="tr-TR" b="1" dirty="0"/>
            </a:br>
            <a:r>
              <a:rPr lang="tr-TR" sz="3200" b="1" dirty="0"/>
              <a:t>–</a:t>
            </a:r>
            <a:r>
              <a:rPr lang="en-US" sz="3200" b="1" dirty="0"/>
              <a:t>Blocking a </a:t>
            </a:r>
            <a:r>
              <a:rPr lang="en-US" sz="3200" b="1" dirty="0" err="1"/>
              <a:t>behaviour</a:t>
            </a:r>
            <a:r>
              <a:rPr lang="en-US" sz="3200" b="1" dirty="0"/>
              <a:t> waiting for a message</a:t>
            </a:r>
            <a:endParaRPr lang="tr-T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55064"/>
            <a:ext cx="6284977" cy="3630168"/>
          </a:xfrm>
        </p:spPr>
        <p:txBody>
          <a:bodyPr>
            <a:noAutofit/>
          </a:bodyPr>
          <a:lstStyle/>
          <a:p>
            <a:r>
              <a:rPr lang="tr-TR" dirty="0"/>
              <a:t>t</a:t>
            </a:r>
            <a:r>
              <a:rPr lang="en-US" dirty="0"/>
              <a:t>he agent’s</a:t>
            </a:r>
            <a:r>
              <a:rPr lang="tr-TR" dirty="0"/>
              <a:t> </a:t>
            </a:r>
            <a:r>
              <a:rPr lang="en-US" dirty="0"/>
              <a:t>thread starts a continuous loop that is extremely CPU consuming. </a:t>
            </a:r>
            <a:endParaRPr lang="tr-TR" dirty="0"/>
          </a:p>
          <a:p>
            <a:r>
              <a:rPr lang="en-US" dirty="0"/>
              <a:t>In order to avoid that we would like to</a:t>
            </a:r>
            <a:r>
              <a:rPr lang="tr-TR" dirty="0"/>
              <a:t> </a:t>
            </a:r>
            <a:r>
              <a:rPr lang="en-US" dirty="0"/>
              <a:t>execute the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action()</a:t>
            </a:r>
            <a:r>
              <a:rPr lang="en-US" dirty="0"/>
              <a:t> method of the </a:t>
            </a:r>
            <a:r>
              <a:rPr lang="tr-TR" dirty="0"/>
              <a:t>cyclic </a:t>
            </a:r>
            <a:r>
              <a:rPr lang="en-US" dirty="0" err="1"/>
              <a:t>behaviour</a:t>
            </a:r>
            <a:r>
              <a:rPr lang="en-US" dirty="0"/>
              <a:t> only when a new message is</a:t>
            </a:r>
            <a:r>
              <a:rPr lang="tr-TR" dirty="0"/>
              <a:t> </a:t>
            </a:r>
            <a:r>
              <a:rPr lang="en-US" dirty="0"/>
              <a:t>received. </a:t>
            </a:r>
            <a:r>
              <a:rPr lang="tr-TR" dirty="0"/>
              <a:t> </a:t>
            </a:r>
          </a:p>
          <a:p>
            <a:r>
              <a:rPr lang="en-US" dirty="0"/>
              <a:t>In order to do that we can use the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block()</a:t>
            </a:r>
            <a:r>
              <a:rPr lang="en-US" dirty="0"/>
              <a:t> method of the </a:t>
            </a:r>
            <a:r>
              <a:rPr lang="en-US" dirty="0" err="1"/>
              <a:t>Behaviour</a:t>
            </a:r>
            <a:r>
              <a:rPr lang="en-US" dirty="0"/>
              <a:t> class.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49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376" y="1964373"/>
            <a:ext cx="4924446" cy="24798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6424" y="5704812"/>
            <a:ext cx="1024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* </a:t>
            </a:r>
            <a:r>
              <a:rPr lang="en-US" b="1" dirty="0"/>
              <a:t>The above code is the typical (and strongly suggested) pattern for receiving messages inside a</a:t>
            </a:r>
            <a:r>
              <a:rPr lang="tr-TR" dirty="0"/>
              <a:t> </a:t>
            </a:r>
            <a:r>
              <a:rPr lang="en-US" b="1" dirty="0" err="1"/>
              <a:t>behaviour</a:t>
            </a:r>
            <a:r>
              <a:rPr lang="en-US" dirty="0"/>
              <a:t>.</a:t>
            </a:r>
            <a:br>
              <a:rPr lang="en-US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864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Jade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r>
              <a:rPr lang="en-US" dirty="0"/>
              <a:t>JADE is a middleware that facilitates the development of multi-agent systems. It includes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runtime environment</a:t>
            </a:r>
          </a:p>
          <a:p>
            <a:pPr lvl="2"/>
            <a:r>
              <a:rPr lang="en-US" dirty="0"/>
              <a:t>where JADE agents can “live” and that must be active on a given host before one or more agents can be executed on that host.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library</a:t>
            </a:r>
            <a:r>
              <a:rPr lang="en-US" dirty="0"/>
              <a:t> of classes </a:t>
            </a:r>
          </a:p>
          <a:p>
            <a:pPr lvl="2"/>
            <a:r>
              <a:rPr lang="en-US" dirty="0"/>
              <a:t>that programmers have to/can use (directly or by specializing them) to develop their agents.</a:t>
            </a:r>
          </a:p>
          <a:p>
            <a:pPr lvl="1"/>
            <a:r>
              <a:rPr lang="en-US" dirty="0"/>
              <a:t>A suite of </a:t>
            </a:r>
            <a:r>
              <a:rPr lang="en-US" b="1" dirty="0"/>
              <a:t>graphical tools </a:t>
            </a:r>
          </a:p>
          <a:p>
            <a:pPr lvl="2"/>
            <a:r>
              <a:rPr lang="en-US" dirty="0"/>
              <a:t>that allows administrating and monitoring the activity of running agents.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37935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0" y="353984"/>
            <a:ext cx="9610449" cy="1325563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THE ACLMESSAGE CLASS</a:t>
            </a:r>
            <a:br>
              <a:rPr lang="tr-TR" b="1" dirty="0"/>
            </a:br>
            <a:r>
              <a:rPr lang="tr-TR" sz="2700" b="1" dirty="0"/>
              <a:t>–</a:t>
            </a:r>
            <a:r>
              <a:rPr lang="en-US" sz="2700" b="1" dirty="0"/>
              <a:t>Selecting messages with given characteristics from the message queue</a:t>
            </a:r>
            <a:br>
              <a:rPr lang="en-US" sz="3200" dirty="0"/>
            </a:br>
            <a:endParaRPr lang="tr-T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767" y="1527048"/>
            <a:ext cx="10811257" cy="4288535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When a</a:t>
            </a:r>
            <a:r>
              <a:rPr lang="tr-TR" sz="3000" dirty="0"/>
              <a:t> </a:t>
            </a:r>
            <a:r>
              <a:rPr lang="en-US" sz="3000" dirty="0"/>
              <a:t>template is specified the </a:t>
            </a:r>
            <a:r>
              <a:rPr lang="en-US" sz="3000" dirty="0">
                <a:solidFill>
                  <a:srgbClr val="000000"/>
                </a:solidFill>
                <a:latin typeface="Courier New" panose="02070309020205020404" pitchFamily="49" charset="0"/>
              </a:rPr>
              <a:t>receive()</a:t>
            </a:r>
            <a:r>
              <a:rPr lang="en-US" sz="3000" dirty="0"/>
              <a:t> method returns the first message (if any) matching it, while ignores all</a:t>
            </a:r>
            <a:r>
              <a:rPr lang="tr-TR" sz="3000" dirty="0"/>
              <a:t> </a:t>
            </a:r>
            <a:r>
              <a:rPr lang="en-US" sz="3000" dirty="0"/>
              <a:t>non-matching messages. </a:t>
            </a:r>
            <a:endParaRPr lang="tr-TR" sz="3000" dirty="0"/>
          </a:p>
          <a:p>
            <a:r>
              <a:rPr lang="en-US" sz="3000" dirty="0"/>
              <a:t>Such templates are implemented as instances of the</a:t>
            </a:r>
            <a:r>
              <a:rPr lang="tr-TR" sz="3000" dirty="0"/>
              <a:t> </a:t>
            </a:r>
            <a:r>
              <a:rPr lang="en-US" sz="3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jade.lang.acl.MessageTemplate</a:t>
            </a:r>
            <a:r>
              <a:rPr lang="en-US" sz="3000" dirty="0"/>
              <a:t> class that provides a number of factory methods to create templates</a:t>
            </a:r>
            <a:r>
              <a:rPr lang="tr-TR" sz="3000" dirty="0"/>
              <a:t> </a:t>
            </a:r>
            <a:r>
              <a:rPr lang="en-US" sz="3000" dirty="0"/>
              <a:t>in a very simple and flexible way.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50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743" y="3609012"/>
            <a:ext cx="9086663" cy="264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924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0" y="353984"/>
            <a:ext cx="9610449" cy="1325563"/>
          </a:xfrm>
        </p:spPr>
        <p:txBody>
          <a:bodyPr>
            <a:normAutofit/>
          </a:bodyPr>
          <a:lstStyle/>
          <a:p>
            <a:r>
              <a:rPr lang="tr-TR" b="1" dirty="0"/>
              <a:t>THE ACLMESSAGE CLASS</a:t>
            </a:r>
            <a:br>
              <a:rPr lang="tr-TR" b="1" dirty="0"/>
            </a:br>
            <a:r>
              <a:rPr lang="tr-TR" sz="2700" b="1" dirty="0"/>
              <a:t>–</a:t>
            </a:r>
            <a:r>
              <a:rPr lang="tr-TR" sz="2800" b="1" dirty="0"/>
              <a:t>Complex conversations</a:t>
            </a:r>
            <a:endParaRPr lang="tr-T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767" y="1527048"/>
            <a:ext cx="10811257" cy="42885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conversation is a sequence of messages exchanged by two or more agents with well defined causal and temporal relations. </a:t>
            </a:r>
            <a:endParaRPr lang="tr-TR" dirty="0"/>
          </a:p>
          <a:p>
            <a:r>
              <a:rPr lang="en-US" dirty="0"/>
              <a:t>The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RequestPerformer</a:t>
            </a:r>
            <a:r>
              <a:rPr lang="en-US" dirty="0"/>
              <a:t> </a:t>
            </a:r>
            <a:r>
              <a:rPr lang="en-US" dirty="0" err="1"/>
              <a:t>behaviour</a:t>
            </a:r>
            <a:r>
              <a:rPr lang="en-US" dirty="0"/>
              <a:t> mentioned in </a:t>
            </a:r>
            <a:r>
              <a:rPr lang="en-GB" dirty="0"/>
              <a:t>Book</a:t>
            </a:r>
            <a:r>
              <a:rPr lang="tr-TR" dirty="0"/>
              <a:t> </a:t>
            </a:r>
            <a:r>
              <a:rPr lang="en-GB" dirty="0"/>
              <a:t>Trading</a:t>
            </a:r>
            <a:r>
              <a:rPr lang="en-US" dirty="0"/>
              <a:t> represents an example of a </a:t>
            </a:r>
            <a:r>
              <a:rPr lang="en-US" dirty="0" err="1"/>
              <a:t>behaviour</a:t>
            </a:r>
            <a:r>
              <a:rPr lang="en-US" dirty="0"/>
              <a:t> carrying out a “complex” conversation. 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send a CFP message to several agents (the known seller agents), </a:t>
            </a:r>
            <a:endParaRPr lang="tr-TR" sz="2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get back all the replies </a:t>
            </a:r>
            <a:endParaRPr lang="tr-TR" sz="2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in case at least a 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PROPOSE</a:t>
            </a:r>
            <a:r>
              <a:rPr lang="en-US" sz="2800" dirty="0"/>
              <a:t> reply is received, </a:t>
            </a:r>
            <a:endParaRPr lang="tr-TR" sz="2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a further 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ACCEPT_PROPOSAL </a:t>
            </a:r>
            <a:r>
              <a:rPr lang="en-US" sz="2800" dirty="0"/>
              <a:t>message (to the seller agent that made the proposal) and get back the response.</a:t>
            </a:r>
            <a:endParaRPr lang="tr-T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18402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0" y="353984"/>
            <a:ext cx="9610449" cy="1325563"/>
          </a:xfrm>
        </p:spPr>
        <p:txBody>
          <a:bodyPr>
            <a:normAutofit/>
          </a:bodyPr>
          <a:lstStyle/>
          <a:p>
            <a:r>
              <a:rPr lang="tr-TR" b="1" dirty="0"/>
              <a:t>THE ACLMESSAGE CLASS</a:t>
            </a:r>
            <a:br>
              <a:rPr lang="tr-TR" b="1" dirty="0"/>
            </a:br>
            <a:r>
              <a:rPr lang="tr-TR" sz="2700" b="1" dirty="0"/>
              <a:t>–</a:t>
            </a:r>
            <a:r>
              <a:rPr lang="en-US" sz="2400" b="1" dirty="0"/>
              <a:t>Receiving messages in blocking mode</a:t>
            </a:r>
            <a:endParaRPr lang="tr-T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767" y="1527048"/>
            <a:ext cx="10811257" cy="4288535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en-US" dirty="0"/>
              <a:t>if you call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blockingReceive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US" dirty="0"/>
              <a:t>from within a behaviour, this prevents all</a:t>
            </a:r>
            <a:r>
              <a:rPr lang="tr-TR" dirty="0"/>
              <a:t> </a:t>
            </a:r>
            <a:r>
              <a:rPr lang="en-US" dirty="0"/>
              <a:t>other </a:t>
            </a:r>
            <a:r>
              <a:rPr lang="en-GB" dirty="0"/>
              <a:t>behaviours</a:t>
            </a:r>
            <a:r>
              <a:rPr lang="en-US" dirty="0"/>
              <a:t> to</a:t>
            </a:r>
            <a:r>
              <a:rPr lang="tr-TR" dirty="0"/>
              <a:t> </a:t>
            </a:r>
            <a:r>
              <a:rPr lang="en-US" dirty="0"/>
              <a:t>run until the call to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blockingReceive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/>
              <a:t>returns. </a:t>
            </a:r>
            <a:endParaRPr lang="tr-TR" dirty="0"/>
          </a:p>
          <a:p>
            <a:r>
              <a:rPr lang="tr-TR" dirty="0"/>
              <a:t>a good programming practice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to receive messages is use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blockingReceive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US" sz="2800" dirty="0"/>
              <a:t>in the 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setup()</a:t>
            </a:r>
            <a:r>
              <a:rPr lang="en-US" sz="2800" dirty="0"/>
              <a:t>and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takeDown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US" sz="2800" dirty="0"/>
              <a:t>methods; use 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receive()</a:t>
            </a:r>
            <a:r>
              <a:rPr lang="en-US" sz="2800" dirty="0"/>
              <a:t> in combination with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Behaviour.block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tr-TR" sz="2800" dirty="0"/>
              <a:t>within behaviours.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3625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444" y="3763107"/>
            <a:ext cx="9424416" cy="2145324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The </a:t>
            </a:r>
            <a:r>
              <a:rPr lang="en-US" b="1" dirty="0"/>
              <a:t>ACLM</a:t>
            </a:r>
            <a:r>
              <a:rPr lang="tr-TR" b="1" dirty="0"/>
              <a:t>essage </a:t>
            </a:r>
            <a:r>
              <a:rPr lang="en-US" b="1" dirty="0"/>
              <a:t>C</a:t>
            </a:r>
            <a:r>
              <a:rPr lang="tr-TR" b="1" dirty="0"/>
              <a:t>lass</a:t>
            </a:r>
            <a:br>
              <a:rPr lang="tr-TR" b="1" dirty="0"/>
            </a:br>
            <a:r>
              <a:rPr lang="en-US" b="1" dirty="0"/>
              <a:t>B</a:t>
            </a:r>
            <a:r>
              <a:rPr lang="tr-TR" b="1" dirty="0"/>
              <a:t>ook </a:t>
            </a:r>
            <a:r>
              <a:rPr lang="en-GB" b="1" dirty="0" err="1"/>
              <a:t>Trad</a:t>
            </a:r>
            <a:r>
              <a:rPr lang="tr-TR" b="1" dirty="0"/>
              <a:t>i</a:t>
            </a:r>
            <a:r>
              <a:rPr lang="en-GB" b="1" dirty="0"/>
              <a:t>ng</a:t>
            </a:r>
            <a:r>
              <a:rPr lang="tr-TR" b="1" dirty="0"/>
              <a:t> example</a:t>
            </a: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endParaRPr lang="tr-TR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53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52" y="1396259"/>
            <a:ext cx="1824601" cy="182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3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0" y="353984"/>
            <a:ext cx="9610449" cy="1325563"/>
          </a:xfrm>
        </p:spPr>
        <p:txBody>
          <a:bodyPr>
            <a:normAutofit/>
          </a:bodyPr>
          <a:lstStyle/>
          <a:p>
            <a:r>
              <a:rPr lang="tr-TR" b="1" dirty="0"/>
              <a:t>THE YELLOW PAGES SERVICE </a:t>
            </a:r>
            <a:r>
              <a:rPr lang="tr-TR" sz="2700" b="1" dirty="0"/>
              <a:t>–</a:t>
            </a:r>
            <a:r>
              <a:rPr lang="en-US" sz="2400" b="1" dirty="0"/>
              <a:t>T</a:t>
            </a:r>
            <a:r>
              <a:rPr lang="tr-TR" sz="2400" b="1" dirty="0"/>
              <a:t>he</a:t>
            </a:r>
            <a:r>
              <a:rPr lang="en-US" sz="2400" b="1" dirty="0"/>
              <a:t> DFSERVICE </a:t>
            </a:r>
            <a:r>
              <a:rPr lang="tr-TR" sz="2400" b="1" dirty="0"/>
              <a:t>Class</a:t>
            </a:r>
            <a:endParaRPr lang="tr-T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978" y="1679547"/>
            <a:ext cx="10811257" cy="4288535"/>
          </a:xfrm>
        </p:spPr>
        <p:txBody>
          <a:bodyPr>
            <a:normAutofit/>
          </a:bodyPr>
          <a:lstStyle/>
          <a:p>
            <a:r>
              <a:rPr lang="en-US" dirty="0"/>
              <a:t>A “yellow pages” service allows agents to publish one or more services they provide so that other agents can find and successively exploit them</a:t>
            </a:r>
            <a:r>
              <a:rPr lang="tr-TR" dirty="0"/>
              <a:t>.</a:t>
            </a:r>
          </a:p>
          <a:p>
            <a:r>
              <a:rPr lang="en-US" dirty="0"/>
              <a:t>The yellow pages service in JADE (according to the FIPA specification) is provided by an agent called DF (Directory Facilitator</a:t>
            </a:r>
            <a:r>
              <a:rPr lang="tr-TR" dirty="0"/>
              <a:t>).</a:t>
            </a:r>
          </a:p>
          <a:p>
            <a:r>
              <a:rPr lang="en-US" dirty="0"/>
              <a:t>Each FIPA compliant platform hosts a default DF agent (whose local name is “</a:t>
            </a:r>
            <a:r>
              <a:rPr lang="en-US" dirty="0" err="1"/>
              <a:t>df</a:t>
            </a:r>
            <a:r>
              <a:rPr lang="en-US" dirty="0"/>
              <a:t>”) 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75430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0" y="353984"/>
            <a:ext cx="9610449" cy="1325563"/>
          </a:xfrm>
        </p:spPr>
        <p:txBody>
          <a:bodyPr>
            <a:normAutofit/>
          </a:bodyPr>
          <a:lstStyle/>
          <a:p>
            <a:r>
              <a:rPr lang="tr-TR" b="1" dirty="0"/>
              <a:t>THE YELLOW PAGES SERVICE </a:t>
            </a:r>
            <a:r>
              <a:rPr lang="tr-TR" sz="2700" b="1" dirty="0"/>
              <a:t>–</a:t>
            </a:r>
            <a:r>
              <a:rPr lang="en-US" sz="2400" b="1" dirty="0"/>
              <a:t>T</a:t>
            </a:r>
            <a:r>
              <a:rPr lang="tr-TR" sz="2400" b="1" dirty="0"/>
              <a:t>he</a:t>
            </a:r>
            <a:r>
              <a:rPr lang="en-US" sz="2400" b="1" dirty="0"/>
              <a:t> DFSERVICE </a:t>
            </a:r>
            <a:r>
              <a:rPr lang="tr-TR" sz="2400" b="1" dirty="0"/>
              <a:t>Class</a:t>
            </a:r>
            <a:endParaRPr lang="tr-TR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55</a:t>
            </a:fld>
            <a:endParaRPr lang="tr-T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43350" y="1679547"/>
            <a:ext cx="8478823" cy="514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5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0" y="353984"/>
            <a:ext cx="9610449" cy="1325563"/>
          </a:xfrm>
        </p:spPr>
        <p:txBody>
          <a:bodyPr>
            <a:normAutofit/>
          </a:bodyPr>
          <a:lstStyle/>
          <a:p>
            <a:r>
              <a:rPr lang="tr-TR" b="1" dirty="0"/>
              <a:t>THE YELLOW PAGES SERVICE </a:t>
            </a:r>
            <a:r>
              <a:rPr lang="tr-TR" sz="2700" b="1" dirty="0"/>
              <a:t>–</a:t>
            </a:r>
            <a:r>
              <a:rPr lang="tr-TR" sz="2400" b="1" dirty="0"/>
              <a:t>Interacting with the DF </a:t>
            </a:r>
            <a:endParaRPr lang="tr-T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767" y="1527048"/>
            <a:ext cx="10811257" cy="4288535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en-GB" dirty="0"/>
              <a:t>To</a:t>
            </a:r>
            <a:r>
              <a:rPr lang="tr-TR" dirty="0"/>
              <a:t>  </a:t>
            </a:r>
            <a:r>
              <a:rPr lang="en-GB" dirty="0"/>
              <a:t>interact</a:t>
            </a:r>
            <a:r>
              <a:rPr lang="tr-TR" dirty="0"/>
              <a:t> </a:t>
            </a:r>
            <a:r>
              <a:rPr lang="en-GB" dirty="0"/>
              <a:t>with</a:t>
            </a:r>
            <a:r>
              <a:rPr lang="tr-TR" dirty="0"/>
              <a:t> DF </a:t>
            </a:r>
            <a:r>
              <a:rPr lang="en-US" dirty="0"/>
              <a:t>by exchanging ACL messages using a 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proper content language (the SL0</a:t>
            </a:r>
            <a:r>
              <a:rPr lang="tr-TR" dirty="0"/>
              <a:t> </a:t>
            </a:r>
            <a:r>
              <a:rPr lang="en-US" dirty="0"/>
              <a:t>language) 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 proper ontology (the FIPA-agent-management ontology) according to the FIPA specification. </a:t>
            </a:r>
            <a:endParaRPr lang="tr-TR" dirty="0"/>
          </a:p>
          <a:p>
            <a:r>
              <a:rPr lang="en-US" dirty="0"/>
              <a:t>In order to simplify these interactions,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JADE provides the 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jade.domain.DFService</a:t>
            </a:r>
            <a:r>
              <a:rPr lang="en-US" dirty="0"/>
              <a:t> class by means of which it is possible to publish and search for services through method calls. 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1737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0" y="353984"/>
            <a:ext cx="9610449" cy="1325563"/>
          </a:xfrm>
        </p:spPr>
        <p:txBody>
          <a:bodyPr>
            <a:normAutofit/>
          </a:bodyPr>
          <a:lstStyle/>
          <a:p>
            <a:r>
              <a:rPr lang="tr-TR" b="1" dirty="0"/>
              <a:t>THE YELLOW PAGES SERVICE </a:t>
            </a:r>
            <a:r>
              <a:rPr lang="tr-TR" sz="2700" b="1" dirty="0"/>
              <a:t>–</a:t>
            </a:r>
            <a:r>
              <a:rPr lang="en-GB" sz="2400" b="1" dirty="0"/>
              <a:t>Publishing services </a:t>
            </a:r>
            <a:endParaRPr lang="tr-T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767" y="1527048"/>
            <a:ext cx="10811257" cy="4288535"/>
          </a:xfrm>
        </p:spPr>
        <p:txBody>
          <a:bodyPr>
            <a:normAutofit/>
          </a:bodyPr>
          <a:lstStyle/>
          <a:p>
            <a:r>
              <a:rPr lang="en-US" dirty="0"/>
              <a:t>In order to publish a service an agent must create a proper description and call the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register()</a:t>
            </a:r>
            <a:r>
              <a:rPr lang="en-US" dirty="0"/>
              <a:t>static method of the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DFService</a:t>
            </a:r>
            <a:r>
              <a:rPr lang="en-US" dirty="0"/>
              <a:t> class. 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57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84" y="2465969"/>
            <a:ext cx="7976616" cy="41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976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0" y="353984"/>
            <a:ext cx="9610449" cy="1325563"/>
          </a:xfrm>
        </p:spPr>
        <p:txBody>
          <a:bodyPr>
            <a:normAutofit/>
          </a:bodyPr>
          <a:lstStyle/>
          <a:p>
            <a:r>
              <a:rPr lang="tr-TR" b="1" dirty="0"/>
              <a:t>THE YELLOW PAGES SERVICE </a:t>
            </a:r>
            <a:r>
              <a:rPr lang="tr-TR" sz="2700" b="1" dirty="0"/>
              <a:t>–</a:t>
            </a:r>
            <a:r>
              <a:rPr lang="en-GB" sz="2400" b="1" dirty="0"/>
              <a:t>Searching for services </a:t>
            </a:r>
            <a:endParaRPr lang="tr-T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767" y="1527048"/>
            <a:ext cx="10811257" cy="4288535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search()</a:t>
            </a:r>
            <a:r>
              <a:rPr lang="en-US" dirty="0"/>
              <a:t>static method of the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DFService</a:t>
            </a:r>
            <a:r>
              <a:rPr lang="en-US" dirty="0"/>
              <a:t> class can be used as exemplified in the code used by the Book buyer agent to dynamically find all agents that provide a service of type “book-selling”. 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58</a:t>
            </a:fld>
            <a:endParaRPr lang="tr-T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84" y="2816750"/>
            <a:ext cx="8624179" cy="372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57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0" y="353984"/>
            <a:ext cx="9610449" cy="1325563"/>
          </a:xfrm>
        </p:spPr>
        <p:txBody>
          <a:bodyPr>
            <a:normAutofit/>
          </a:bodyPr>
          <a:lstStyle/>
          <a:p>
            <a:r>
              <a:rPr lang="tr-TR" b="1" dirty="0"/>
              <a:t>JADE – Netbeans Integration</a:t>
            </a:r>
            <a:endParaRPr lang="tr-TR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59</a:t>
            </a:fld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1CAA2-B5C7-4634-A03E-C89857CD4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38" y="1679547"/>
            <a:ext cx="5719123" cy="401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689" y="1845009"/>
            <a:ext cx="9380300" cy="3196223"/>
          </a:xfrm>
        </p:spPr>
        <p:txBody>
          <a:bodyPr/>
          <a:lstStyle/>
          <a:p>
            <a:pPr fontAlgn="base"/>
            <a:r>
              <a:rPr lang="en-US" b="1" dirty="0"/>
              <a:t>Download JADE</a:t>
            </a:r>
            <a:br>
              <a:rPr lang="en-US" b="1" dirty="0"/>
            </a:br>
            <a:r>
              <a:rPr lang="en-US" b="1" dirty="0">
                <a:solidFill>
                  <a:srgbClr val="00B050"/>
                </a:solidFill>
              </a:rPr>
              <a:t>https://jade.tilab.com/dl.php?file=JADE-all-4.5.0.zip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6</a:t>
            </a:fld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884" y="515249"/>
            <a:ext cx="1386105" cy="13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955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0" y="353984"/>
            <a:ext cx="9610449" cy="1325563"/>
          </a:xfrm>
        </p:spPr>
        <p:txBody>
          <a:bodyPr>
            <a:normAutofit/>
          </a:bodyPr>
          <a:lstStyle/>
          <a:p>
            <a:r>
              <a:rPr lang="tr-TR" b="1" dirty="0"/>
              <a:t>JADE – Netbeans Integration</a:t>
            </a:r>
            <a:endParaRPr lang="tr-TR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60</a:t>
            </a:fld>
            <a:endParaRPr lang="tr-T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E2FB0C-C644-4E7B-AA69-3291F4EBA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79" y="1332729"/>
            <a:ext cx="7668695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569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0" y="353984"/>
            <a:ext cx="9610449" cy="1325563"/>
          </a:xfrm>
        </p:spPr>
        <p:txBody>
          <a:bodyPr>
            <a:normAutofit/>
          </a:bodyPr>
          <a:lstStyle/>
          <a:p>
            <a:r>
              <a:rPr lang="tr-TR" b="1" dirty="0"/>
              <a:t>JADE – Netbeans Integration</a:t>
            </a:r>
            <a:endParaRPr lang="tr-TR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61</a:t>
            </a:fld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A8310-0D40-4011-A42B-F167F87D6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40" y="2529608"/>
            <a:ext cx="2898120" cy="291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593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0" y="353984"/>
            <a:ext cx="9610449" cy="1325563"/>
          </a:xfrm>
        </p:spPr>
        <p:txBody>
          <a:bodyPr>
            <a:normAutofit/>
          </a:bodyPr>
          <a:lstStyle/>
          <a:p>
            <a:r>
              <a:rPr lang="tr-TR" b="1" dirty="0"/>
              <a:t>REFERENCES</a:t>
            </a:r>
            <a:endParaRPr lang="tr-T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767" y="1527048"/>
            <a:ext cx="10811257" cy="42885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 G. Caire ,</a:t>
            </a:r>
            <a:r>
              <a:rPr lang="en-US" dirty="0"/>
              <a:t> </a:t>
            </a:r>
            <a:r>
              <a:rPr lang="tr-TR" dirty="0"/>
              <a:t>«JADE Tutorial - JADE Programming For Beginners»</a:t>
            </a:r>
            <a:r>
              <a:rPr lang="en-US" dirty="0"/>
              <a:t> </a:t>
            </a:r>
            <a:r>
              <a:rPr lang="tr-TR" dirty="0"/>
              <a:t>2009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F. </a:t>
            </a:r>
            <a:r>
              <a:rPr lang="it-IT" dirty="0"/>
              <a:t>Bellifemine, </a:t>
            </a:r>
            <a:r>
              <a:rPr lang="tr-TR" dirty="0"/>
              <a:t>G. </a:t>
            </a:r>
            <a:r>
              <a:rPr lang="it-IT" dirty="0"/>
              <a:t>Caire, T</a:t>
            </a:r>
            <a:r>
              <a:rPr lang="tr-TR" dirty="0"/>
              <a:t>.</a:t>
            </a:r>
            <a:r>
              <a:rPr lang="it-IT" dirty="0"/>
              <a:t> Trucco</a:t>
            </a:r>
            <a:r>
              <a:rPr lang="tr-TR" dirty="0"/>
              <a:t>,G.</a:t>
            </a:r>
            <a:r>
              <a:rPr lang="it-IT" dirty="0"/>
              <a:t> Rimassa</a:t>
            </a:r>
            <a:r>
              <a:rPr lang="tr-TR" dirty="0"/>
              <a:t>, </a:t>
            </a:r>
            <a:r>
              <a:rPr lang="en-US" dirty="0"/>
              <a:t> </a:t>
            </a:r>
            <a:r>
              <a:rPr lang="tr-TR" dirty="0"/>
              <a:t>«JADE PROGRAMMER’S GUIDE», </a:t>
            </a:r>
            <a:r>
              <a:rPr lang="en-US" dirty="0"/>
              <a:t> </a:t>
            </a:r>
            <a:r>
              <a:rPr lang="tr-TR" dirty="0"/>
              <a:t>2010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Foundation for Intelligent Pyhsical Agents</a:t>
            </a:r>
            <a:r>
              <a:rPr lang="en-US" dirty="0"/>
              <a:t>: </a:t>
            </a:r>
            <a:r>
              <a:rPr lang="tr-TR" dirty="0">
                <a:hlinkClick r:id="rId3"/>
              </a:rPr>
              <a:t>http://www.fipa.org</a:t>
            </a: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JADE : </a:t>
            </a:r>
            <a:r>
              <a:rPr lang="tr-TR" dirty="0">
                <a:hlinkClick r:id="rId4"/>
              </a:rPr>
              <a:t>http://jade.tilab.com</a:t>
            </a:r>
            <a:r>
              <a:rPr lang="tr-TR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856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Containers and Platforms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r>
              <a:rPr lang="en-US" dirty="0"/>
              <a:t>Each running instance of the JADE runtime environment is called a </a:t>
            </a:r>
            <a:r>
              <a:rPr lang="en-US" b="1" dirty="0"/>
              <a:t>Container</a:t>
            </a:r>
          </a:p>
          <a:p>
            <a:pPr lvl="1"/>
            <a:r>
              <a:rPr lang="en-US" sz="2800" dirty="0"/>
              <a:t>it can contain several agents.</a:t>
            </a:r>
            <a:endParaRPr lang="en-US" dirty="0"/>
          </a:p>
          <a:p>
            <a:r>
              <a:rPr lang="en-US" dirty="0"/>
              <a:t>The set of active containers is called a </a:t>
            </a:r>
            <a:r>
              <a:rPr lang="en-US" b="1" dirty="0"/>
              <a:t>Platform</a:t>
            </a:r>
            <a:r>
              <a:rPr lang="en-US" dirty="0"/>
              <a:t>. </a:t>
            </a:r>
          </a:p>
          <a:p>
            <a:r>
              <a:rPr lang="en-US" dirty="0"/>
              <a:t>A single special </a:t>
            </a:r>
            <a:r>
              <a:rPr lang="en-US" b="1" dirty="0"/>
              <a:t>Main container</a:t>
            </a:r>
            <a:r>
              <a:rPr lang="en-US" dirty="0"/>
              <a:t> must always be active in a platform</a:t>
            </a:r>
          </a:p>
          <a:p>
            <a:pPr lvl="1"/>
            <a:r>
              <a:rPr lang="en-US" dirty="0"/>
              <a:t>all other containers register with it as soon as they start.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58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84" y="365125"/>
            <a:ext cx="9424416" cy="1325563"/>
          </a:xfrm>
        </p:spPr>
        <p:txBody>
          <a:bodyPr/>
          <a:lstStyle/>
          <a:p>
            <a:pPr fontAlgn="base"/>
            <a:r>
              <a:rPr lang="en-US" b="1" dirty="0"/>
              <a:t>Containers and Platforms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r>
              <a:rPr lang="en-US" dirty="0"/>
              <a:t>The first container to start in a platform must be a </a:t>
            </a:r>
            <a:r>
              <a:rPr lang="en-US" b="1" dirty="0"/>
              <a:t>main container </a:t>
            </a:r>
            <a:r>
              <a:rPr lang="en-US" dirty="0"/>
              <a:t>while all other containers must be </a:t>
            </a:r>
            <a:r>
              <a:rPr lang="en-US" b="1" dirty="0"/>
              <a:t>“normal” </a:t>
            </a:r>
            <a:r>
              <a:rPr lang="en-US" dirty="0"/>
              <a:t>(i.e. non-main) containers</a:t>
            </a:r>
          </a:p>
          <a:p>
            <a:r>
              <a:rPr lang="en-US" dirty="0"/>
              <a:t>Normal containers must </a:t>
            </a:r>
            <a:r>
              <a:rPr lang="en-US" b="1" dirty="0"/>
              <a:t>“be told” </a:t>
            </a:r>
            <a:r>
              <a:rPr lang="en-US" dirty="0"/>
              <a:t>where to find (host and port) their main container (i.e. the main container to register with).</a:t>
            </a:r>
          </a:p>
          <a:p>
            <a:r>
              <a:rPr lang="en-US" dirty="0"/>
              <a:t>If another main container is started somewhere in the network it constitutes a different platform to which new normal containers can possibly register.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467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8058580" y="2773019"/>
            <a:ext cx="5841101" cy="1325563"/>
          </a:xfrm>
        </p:spPr>
        <p:txBody>
          <a:bodyPr/>
          <a:lstStyle/>
          <a:p>
            <a:pPr fontAlgn="base"/>
            <a:r>
              <a:rPr lang="en-US" b="1" dirty="0"/>
              <a:t>Containers and Platforms</a:t>
            </a:r>
            <a:r>
              <a:rPr lang="en-US" dirty="0"/>
              <a:t> 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0462" y="140909"/>
            <a:ext cx="6803652" cy="62154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9" y="91440"/>
            <a:ext cx="1676190" cy="847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71A4-A5DA-4AD6-A7D7-CD55C1A3E03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3089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3204</Words>
  <Application>Microsoft Macintosh PowerPoint</Application>
  <PresentationFormat>Geniş ekran</PresentationFormat>
  <Paragraphs>377</Paragraphs>
  <Slides>62</Slides>
  <Notes>61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62</vt:i4>
      </vt:variant>
    </vt:vector>
  </HeadingPairs>
  <TitlesOfParts>
    <vt:vector size="69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JADE Java Agent Development Environment</vt:lpstr>
      <vt:lpstr>Introduction to Jade</vt:lpstr>
      <vt:lpstr>Introduction to Jade</vt:lpstr>
      <vt:lpstr>Introduction to Jade</vt:lpstr>
      <vt:lpstr>Jade Overview</vt:lpstr>
      <vt:lpstr>Download JADE https://jade.tilab.com/dl.php?file=JADE-all-4.5.0.zip</vt:lpstr>
      <vt:lpstr>Containers and Platforms </vt:lpstr>
      <vt:lpstr>Containers and Platforms </vt:lpstr>
      <vt:lpstr>Containers and Platforms </vt:lpstr>
      <vt:lpstr>Containers and Platforms </vt:lpstr>
      <vt:lpstr>Main Container</vt:lpstr>
      <vt:lpstr>AMS (Agent Management System)</vt:lpstr>
      <vt:lpstr>DF (Directory Facilitator) </vt:lpstr>
      <vt:lpstr>The “Book Trading” Example</vt:lpstr>
      <vt:lpstr>The “Book Trading” Example</vt:lpstr>
      <vt:lpstr>Creating Jade Agents – The Agent Class</vt:lpstr>
      <vt:lpstr>The Agent Class - Agent Identifiers</vt:lpstr>
      <vt:lpstr>The Agent Class - Agent Identifiers</vt:lpstr>
      <vt:lpstr>The Agent Class - Agent Identifiers</vt:lpstr>
      <vt:lpstr>The Agent Class - Running agents</vt:lpstr>
      <vt:lpstr>The Agent Class - Running agents</vt:lpstr>
      <vt:lpstr>The Agent Class - Agent termination</vt:lpstr>
      <vt:lpstr>The Agent Class - Passing arguments to an agent</vt:lpstr>
      <vt:lpstr>The Agent Class - Passing arguments to an agent</vt:lpstr>
      <vt:lpstr>The Agent Class - Passing arguments to an agent</vt:lpstr>
      <vt:lpstr>Agent Tasks – The Behaviour Class</vt:lpstr>
      <vt:lpstr>Agent Tasks – The Behaviour Class</vt:lpstr>
      <vt:lpstr>Agent Tasks -The Behaviour Class</vt:lpstr>
      <vt:lpstr>Behaviours scheduling and execution </vt:lpstr>
      <vt:lpstr>Behaviours scheduling and execution </vt:lpstr>
      <vt:lpstr>Agent Thread path of execution</vt:lpstr>
      <vt:lpstr>Behaviours scheduling and execution </vt:lpstr>
      <vt:lpstr>Behaviours scheduling and execution </vt:lpstr>
      <vt:lpstr> Types of Behaviours</vt:lpstr>
      <vt:lpstr>One-shot Behaviours</vt:lpstr>
      <vt:lpstr>Cyclic Behaviours </vt:lpstr>
      <vt:lpstr>Generic Behaviours</vt:lpstr>
      <vt:lpstr>Complex Behaviours</vt:lpstr>
      <vt:lpstr>Scheduling operations at given points in time</vt:lpstr>
      <vt:lpstr>WakerBehaviour</vt:lpstr>
      <vt:lpstr>TickerBehaviour</vt:lpstr>
      <vt:lpstr>Behaviours required in  the Book Trading example</vt:lpstr>
      <vt:lpstr>AGENT COMMUNICATION – The ACLMessage Class</vt:lpstr>
      <vt:lpstr>PowerPoint Sunusu</vt:lpstr>
      <vt:lpstr>THE ACLMESSAGE CLASS –The ACL language</vt:lpstr>
      <vt:lpstr>THE ACLMESSAGE CLASS –Sending messages</vt:lpstr>
      <vt:lpstr>The Book Trading  example messages </vt:lpstr>
      <vt:lpstr>THE ACLMESSAGE CLASS –Receiving messages</vt:lpstr>
      <vt:lpstr>THE ACLMESSAGE CLASS –Blocking a behaviour waiting for a message</vt:lpstr>
      <vt:lpstr>THE ACLMESSAGE CLASS –Selecting messages with given characteristics from the message queue </vt:lpstr>
      <vt:lpstr>THE ACLMESSAGE CLASS –Complex conversations</vt:lpstr>
      <vt:lpstr>THE ACLMESSAGE CLASS –Receiving messages in blocking mode</vt:lpstr>
      <vt:lpstr>The ACLMessage Class Book Trading example   </vt:lpstr>
      <vt:lpstr>THE YELLOW PAGES SERVICE –The DFSERVICE Class</vt:lpstr>
      <vt:lpstr>THE YELLOW PAGES SERVICE –The DFSERVICE Class</vt:lpstr>
      <vt:lpstr>THE YELLOW PAGES SERVICE –Interacting with the DF </vt:lpstr>
      <vt:lpstr>THE YELLOW PAGES SERVICE –Publishing services </vt:lpstr>
      <vt:lpstr>THE YELLOW PAGES SERVICE –Searching for services </vt:lpstr>
      <vt:lpstr>JADE – Netbeans Integration</vt:lpstr>
      <vt:lpstr>JADE – Netbeans Integration</vt:lpstr>
      <vt:lpstr>JADE – Netbeans Integration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Tansu Aşıcı</dc:creator>
  <cp:keywords/>
  <dc:description/>
  <cp:lastModifiedBy>Tansu Zafer Aşıcı</cp:lastModifiedBy>
  <cp:revision>342</cp:revision>
  <dcterms:created xsi:type="dcterms:W3CDTF">2016-03-23T12:54:14Z</dcterms:created>
  <dcterms:modified xsi:type="dcterms:W3CDTF">2023-03-14T06:46:05Z</dcterms:modified>
  <cp:category/>
</cp:coreProperties>
</file>