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9"/>
  </p:notesMasterIdLst>
  <p:handoutMasterIdLst>
    <p:handoutMasterId r:id="rId40"/>
  </p:handoutMasterIdLst>
  <p:sldIdLst>
    <p:sldId id="256" r:id="rId2"/>
    <p:sldId id="386" r:id="rId3"/>
    <p:sldId id="418" r:id="rId4"/>
    <p:sldId id="420" r:id="rId5"/>
    <p:sldId id="387" r:id="rId6"/>
    <p:sldId id="419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6" r:id="rId34"/>
    <p:sldId id="414" r:id="rId35"/>
    <p:sldId id="417" r:id="rId36"/>
    <p:sldId id="421" r:id="rId37"/>
    <p:sldId id="4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9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7A01E-FDCF-4D68-A31D-5D384C1043BF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5BA37-D26B-40F6-BEEC-A99B695568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63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BE69A-362A-43B7-AF29-AA15C5316C1B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73D5E-EA53-4483-A0E5-33959A4C00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70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1" y="4048760"/>
            <a:ext cx="2367281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AOSE Methodologies                   </a:t>
            </a:r>
            <a:r>
              <a:rPr lang="en-US" dirty="0" err="1" smtClean="0"/>
              <a:t>Geylani</a:t>
            </a:r>
            <a:r>
              <a:rPr lang="en-US" dirty="0" smtClean="0"/>
              <a:t> </a:t>
            </a:r>
            <a:r>
              <a:rPr lang="en-US" dirty="0" err="1" smtClean="0"/>
              <a:t>Kardas</a:t>
            </a:r>
            <a:r>
              <a:rPr lang="en-US" dirty="0" smtClean="0"/>
              <a:t>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1" y="4048760"/>
            <a:ext cx="2367281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AOSE Methodologies                   </a:t>
            </a:r>
            <a:r>
              <a:rPr lang="en-US" dirty="0" err="1" smtClean="0"/>
              <a:t>Geylani</a:t>
            </a:r>
            <a:r>
              <a:rPr lang="en-US" dirty="0" smtClean="0"/>
              <a:t> </a:t>
            </a:r>
            <a:r>
              <a:rPr lang="en-US" dirty="0" err="1" smtClean="0"/>
              <a:t>Kardas</a:t>
            </a:r>
            <a:r>
              <a:rPr lang="en-US" dirty="0" smtClean="0"/>
              <a:t>, Ph.D.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472611" y="3934460"/>
            <a:ext cx="25958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AOSE Methodologies                   </a:t>
            </a:r>
            <a:r>
              <a:rPr lang="en-US" dirty="0" err="1" smtClean="0"/>
              <a:t>Geylani</a:t>
            </a:r>
            <a:r>
              <a:rPr lang="en-US" dirty="0" smtClean="0"/>
              <a:t> </a:t>
            </a:r>
            <a:r>
              <a:rPr lang="en-US" dirty="0" err="1" smtClean="0"/>
              <a:t>Kardas</a:t>
            </a:r>
            <a:r>
              <a:rPr lang="en-US" dirty="0" smtClean="0"/>
              <a:t>, Ph.D.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kademik.ube.ege.edu.tr/~kardas/" TargetMode="External"/><Relationship Id="rId2" Type="http://schemas.openxmlformats.org/officeDocument/2006/relationships/hyperlink" Target="mailto:geylani.kardas@ege.edu.t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727"/>
            <a:ext cx="7543800" cy="2345273"/>
          </a:xfrm>
        </p:spPr>
        <p:txBody>
          <a:bodyPr>
            <a:normAutofit/>
          </a:bodyPr>
          <a:lstStyle/>
          <a:p>
            <a:r>
              <a:rPr lang="en-US" sz="5100" dirty="0" smtClean="0"/>
              <a:t>Agent-oriented </a:t>
            </a:r>
            <a:r>
              <a:rPr lang="en-US" sz="5100" dirty="0"/>
              <a:t>Software </a:t>
            </a:r>
            <a:r>
              <a:rPr lang="en-US" sz="5100" dirty="0" smtClean="0"/>
              <a:t>Engineering Methodologies</a:t>
            </a:r>
            <a:r>
              <a:rPr lang="en-US" sz="5100" dirty="0"/>
              <a:t/>
            </a:r>
            <a:br>
              <a:rPr lang="en-US" sz="5100" dirty="0"/>
            </a:br>
            <a:endParaRPr lang="en-US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43800" cy="1676400"/>
          </a:xfrm>
        </p:spPr>
        <p:txBody>
          <a:bodyPr>
            <a:noAutofit/>
          </a:bodyPr>
          <a:lstStyle/>
          <a:p>
            <a:r>
              <a:rPr lang="en-US" sz="2400" dirty="0" err="1"/>
              <a:t>Geylani</a:t>
            </a:r>
            <a:r>
              <a:rPr lang="en-US" sz="2400" dirty="0"/>
              <a:t> </a:t>
            </a:r>
            <a:r>
              <a:rPr lang="en-US" sz="2400" dirty="0" err="1"/>
              <a:t>Kardas</a:t>
            </a:r>
            <a:r>
              <a:rPr lang="en-US" sz="2400" dirty="0"/>
              <a:t>, Ph.D.</a:t>
            </a:r>
          </a:p>
          <a:p>
            <a:endParaRPr lang="en-US" sz="800" dirty="0"/>
          </a:p>
          <a:p>
            <a:r>
              <a:rPr lang="en-US" sz="1400" dirty="0" err="1"/>
              <a:t>Ege</a:t>
            </a:r>
            <a:r>
              <a:rPr lang="en-US" sz="1400" dirty="0"/>
              <a:t> University International Computer Institute, 35100 </a:t>
            </a:r>
            <a:r>
              <a:rPr lang="en-US" sz="1400" dirty="0" err="1"/>
              <a:t>Bornova</a:t>
            </a:r>
            <a:r>
              <a:rPr lang="en-US" sz="1400" dirty="0"/>
              <a:t>, Izmir, Turkey</a:t>
            </a:r>
            <a:endParaRPr lang="en-US" sz="1400" dirty="0">
              <a:hlinkClick r:id="rId2"/>
            </a:endParaRPr>
          </a:p>
          <a:p>
            <a:r>
              <a:rPr lang="en-US" sz="1200" dirty="0">
                <a:hlinkClick r:id="rId2"/>
              </a:rPr>
              <a:t>geylani.kardas@ege.edu.tr</a:t>
            </a:r>
            <a:endParaRPr lang="en-US" sz="1200" dirty="0"/>
          </a:p>
          <a:p>
            <a:r>
              <a:rPr lang="en-US" sz="1200" dirty="0">
                <a:hlinkClick r:id="rId3"/>
              </a:rPr>
              <a:t>http://akademik.ube.ege.edu.tr/~kardas</a:t>
            </a:r>
            <a:r>
              <a:rPr lang="en-US" sz="1200" dirty="0" smtClean="0">
                <a:hlinkClick r:id="rId3"/>
              </a:rPr>
              <a:t>/</a:t>
            </a:r>
            <a:endParaRPr lang="en-US" sz="1200" dirty="0" smtClean="0"/>
          </a:p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127000"/>
            <a:ext cx="914400" cy="922867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127000"/>
            <a:ext cx="905936" cy="922866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0"/>
            <a:ext cx="2367281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6999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329787"/>
            <a:ext cx="7620000" cy="4715413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err="1"/>
              <a:t>Tropos</a:t>
            </a:r>
            <a:r>
              <a:rPr lang="en-US" dirty="0"/>
              <a:t> rests on </a:t>
            </a:r>
            <a:r>
              <a:rPr lang="en-US" b="1" i="1" dirty="0"/>
              <a:t>the idea of using requirements modeling concepts</a:t>
            </a:r>
            <a:r>
              <a:rPr lang="en-US" dirty="0"/>
              <a:t> </a:t>
            </a:r>
            <a:r>
              <a:rPr lang="en-US" dirty="0" smtClean="0"/>
              <a:t>to build a model </a:t>
            </a:r>
            <a:r>
              <a:rPr lang="en-US" dirty="0"/>
              <a:t>of the system-to-be within its operational </a:t>
            </a:r>
            <a:r>
              <a:rPr lang="en-US" dirty="0" smtClean="0"/>
              <a:t>environment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This model </a:t>
            </a:r>
            <a:r>
              <a:rPr lang="en-US" dirty="0" smtClean="0"/>
              <a:t>is incrementally </a:t>
            </a:r>
            <a:r>
              <a:rPr lang="en-US" dirty="0"/>
              <a:t>refined and extended, providing </a:t>
            </a:r>
            <a:r>
              <a:rPr lang="en-US" dirty="0" smtClean="0"/>
              <a:t>a common </a:t>
            </a:r>
            <a:r>
              <a:rPr lang="en-US" dirty="0"/>
              <a:t>interface to the </a:t>
            </a:r>
            <a:r>
              <a:rPr lang="en-US" dirty="0" smtClean="0"/>
              <a:t>various software </a:t>
            </a:r>
            <a:r>
              <a:rPr lang="en-US" dirty="0"/>
              <a:t>development </a:t>
            </a:r>
            <a:r>
              <a:rPr lang="en-US" dirty="0" smtClean="0"/>
              <a:t>activities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The model also serves as a basis for </a:t>
            </a:r>
            <a:r>
              <a:rPr lang="en-US" dirty="0" smtClean="0"/>
              <a:t>documentation and </a:t>
            </a:r>
            <a:r>
              <a:rPr lang="en-US" dirty="0"/>
              <a:t>evolution of the software </a:t>
            </a:r>
            <a:r>
              <a:rPr lang="en-US" dirty="0" smtClean="0"/>
              <a:t>system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Requirements analysis in </a:t>
            </a:r>
            <a:r>
              <a:rPr lang="en-US" dirty="0" err="1" smtClean="0"/>
              <a:t>Tropos</a:t>
            </a:r>
            <a:r>
              <a:rPr lang="en-US" dirty="0" smtClean="0"/>
              <a:t>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Early requirements analysis </a:t>
            </a:r>
            <a:r>
              <a:rPr lang="en-US" dirty="0"/>
              <a:t>for understanding the </a:t>
            </a:r>
            <a:r>
              <a:rPr lang="en-US" i="1" dirty="0"/>
              <a:t>organizational </a:t>
            </a:r>
            <a:r>
              <a:rPr lang="en-US" i="1" dirty="0" smtClean="0"/>
              <a:t>context of the system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Late </a:t>
            </a:r>
            <a:r>
              <a:rPr lang="en-US" dirty="0"/>
              <a:t>requirements analysis for definition of the </a:t>
            </a:r>
            <a:r>
              <a:rPr lang="en-US" i="1" dirty="0"/>
              <a:t>functional and non-functional requirements</a:t>
            </a:r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2988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329787"/>
            <a:ext cx="7620000" cy="4319173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 err="1"/>
              <a:t>i</a:t>
            </a:r>
            <a:r>
              <a:rPr lang="en-US" sz="2400" dirty="0"/>
              <a:t>* (“distributed intentionality”) modeling framework</a:t>
            </a:r>
            <a:r>
              <a:rPr lang="en-US" sz="2400" dirty="0" smtClean="0"/>
              <a:t>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stakeholders </a:t>
            </a:r>
            <a:r>
              <a:rPr lang="en-US" sz="2000" dirty="0" smtClean="0"/>
              <a:t>are represented </a:t>
            </a:r>
            <a:r>
              <a:rPr lang="en-US" sz="2000" dirty="0"/>
              <a:t>as (social) </a:t>
            </a:r>
            <a:r>
              <a:rPr lang="en-US" sz="2000" dirty="0" smtClean="0"/>
              <a:t>actors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b="1" i="1" dirty="0"/>
              <a:t>Strategic dependency </a:t>
            </a:r>
            <a:r>
              <a:rPr lang="en-US" sz="2000" b="1" i="1" dirty="0" smtClean="0"/>
              <a:t>model</a:t>
            </a:r>
            <a:r>
              <a:rPr lang="en-US" sz="2000" dirty="0" smtClean="0"/>
              <a:t> describes </a:t>
            </a:r>
            <a:r>
              <a:rPr lang="en-US" sz="2000" dirty="0"/>
              <a:t>the network of inter-dependencies among </a:t>
            </a:r>
            <a:r>
              <a:rPr lang="en-US" sz="2000" dirty="0" smtClean="0"/>
              <a:t>actors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Shown with </a:t>
            </a:r>
            <a:r>
              <a:rPr lang="en-US" sz="1800" i="1" dirty="0" smtClean="0"/>
              <a:t>actor diagram</a:t>
            </a:r>
            <a:r>
              <a:rPr lang="en-US" sz="1800" dirty="0" smtClean="0"/>
              <a:t>s in </a:t>
            </a:r>
            <a:r>
              <a:rPr lang="en-US" sz="1800" dirty="0" err="1" smtClean="0"/>
              <a:t>Tropos</a:t>
            </a:r>
            <a:endParaRPr lang="en-US" sz="1800" dirty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b="1" i="1" dirty="0"/>
              <a:t>Strategic rationale model</a:t>
            </a:r>
            <a:r>
              <a:rPr lang="en-US" sz="2000" dirty="0"/>
              <a:t> </a:t>
            </a:r>
            <a:r>
              <a:rPr lang="en-US" sz="2000" dirty="0" smtClean="0"/>
              <a:t>describes and supports </a:t>
            </a:r>
            <a:r>
              <a:rPr lang="en-US" sz="2000" dirty="0"/>
              <a:t>the reasoning </a:t>
            </a:r>
            <a:r>
              <a:rPr lang="en-US" sz="2000" dirty="0" smtClean="0"/>
              <a:t>that each </a:t>
            </a:r>
            <a:r>
              <a:rPr lang="en-US" sz="2000" dirty="0"/>
              <a:t>actor goes through concerning its </a:t>
            </a:r>
            <a:r>
              <a:rPr lang="en-US" sz="2000" dirty="0" smtClean="0"/>
              <a:t>relationships with </a:t>
            </a:r>
            <a:r>
              <a:rPr lang="en-US" sz="2000" dirty="0"/>
              <a:t>other </a:t>
            </a:r>
            <a:r>
              <a:rPr lang="en-US" sz="2000" dirty="0" smtClean="0"/>
              <a:t>actors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Shown </a:t>
            </a:r>
            <a:r>
              <a:rPr lang="en-US" sz="1800" dirty="0"/>
              <a:t>with </a:t>
            </a:r>
            <a:r>
              <a:rPr lang="en-US" sz="1800" i="1" dirty="0" smtClean="0"/>
              <a:t>rationale </a:t>
            </a:r>
            <a:r>
              <a:rPr lang="en-US" sz="1800" i="1" dirty="0"/>
              <a:t>diagram</a:t>
            </a:r>
            <a:r>
              <a:rPr lang="en-US" sz="1800" dirty="0"/>
              <a:t>s in </a:t>
            </a:r>
            <a:r>
              <a:rPr lang="en-US" sz="1800" dirty="0" err="1" smtClean="0"/>
              <a:t>Tropos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6744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329787"/>
            <a:ext cx="7620000" cy="4319173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b="1" i="1" dirty="0" smtClean="0"/>
              <a:t>Early Requirements Analysis:</a:t>
            </a:r>
          </a:p>
          <a:p>
            <a:pPr marL="708660" lvl="2">
              <a:spcBef>
                <a:spcPts val="12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smtClean="0"/>
              <a:t>Identification of the domain </a:t>
            </a:r>
            <a:r>
              <a:rPr lang="en-US" sz="2200" dirty="0"/>
              <a:t>stakeholders and models </a:t>
            </a:r>
            <a:r>
              <a:rPr lang="en-US" sz="2200" dirty="0" smtClean="0"/>
              <a:t>them as </a:t>
            </a:r>
            <a:r>
              <a:rPr lang="en-US" sz="2200" dirty="0"/>
              <a:t>social actors who depend on </a:t>
            </a:r>
            <a:r>
              <a:rPr lang="en-US" sz="2200" dirty="0" smtClean="0"/>
              <a:t>one another</a:t>
            </a:r>
          </a:p>
          <a:p>
            <a:pPr marL="708660" lvl="2">
              <a:spcBef>
                <a:spcPts val="12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/>
              <a:t>Through </a:t>
            </a:r>
            <a:r>
              <a:rPr lang="en-US" sz="2200" dirty="0" smtClean="0"/>
              <a:t>dependencies</a:t>
            </a:r>
            <a:r>
              <a:rPr lang="en-US" sz="2200" dirty="0"/>
              <a:t>, one can answer </a:t>
            </a:r>
            <a:r>
              <a:rPr lang="en-US" sz="2200" i="1" dirty="0"/>
              <a:t>why</a:t>
            </a:r>
            <a:r>
              <a:rPr lang="en-US" sz="2200" dirty="0"/>
              <a:t> questions, </a:t>
            </a:r>
            <a:r>
              <a:rPr lang="en-US" sz="2200" dirty="0" smtClean="0"/>
              <a:t>in addition </a:t>
            </a:r>
            <a:r>
              <a:rPr lang="en-US" sz="2200" dirty="0"/>
              <a:t>to </a:t>
            </a:r>
            <a:r>
              <a:rPr lang="en-US" sz="2200" i="1" dirty="0"/>
              <a:t>what</a:t>
            </a:r>
            <a:r>
              <a:rPr lang="en-US" sz="2200" dirty="0"/>
              <a:t> and </a:t>
            </a:r>
            <a:r>
              <a:rPr lang="en-US" sz="2200" i="1" dirty="0"/>
              <a:t>how</a:t>
            </a:r>
            <a:r>
              <a:rPr lang="en-US" sz="2200" dirty="0"/>
              <a:t>, regarding system </a:t>
            </a:r>
            <a:r>
              <a:rPr lang="en-US" sz="2200" dirty="0" smtClean="0"/>
              <a:t>functionality</a:t>
            </a:r>
          </a:p>
          <a:p>
            <a:pPr marL="982980" lvl="3">
              <a:spcBef>
                <a:spcPts val="12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actor </a:t>
            </a:r>
            <a:r>
              <a:rPr lang="en-US" sz="2000" dirty="0"/>
              <a:t>diagrams and rationale diagrams are used in this </a:t>
            </a:r>
            <a:r>
              <a:rPr lang="en-US" sz="2000" dirty="0" smtClean="0"/>
              <a:t>phase</a:t>
            </a:r>
          </a:p>
          <a:p>
            <a:pPr marL="708660" lvl="2">
              <a:spcBef>
                <a:spcPts val="12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/>
              <a:t>An </a:t>
            </a:r>
            <a:r>
              <a:rPr lang="en-US" sz="2200" i="1" dirty="0"/>
              <a:t>actor diagram</a:t>
            </a:r>
            <a:r>
              <a:rPr lang="en-US" sz="2200" dirty="0"/>
              <a:t> is a graph involving actors who </a:t>
            </a:r>
            <a:r>
              <a:rPr lang="en-US" sz="2200" dirty="0" smtClean="0"/>
              <a:t>have </a:t>
            </a:r>
            <a:r>
              <a:rPr lang="en-US" sz="2200" i="1" dirty="0" smtClean="0"/>
              <a:t>strategic dependencies</a:t>
            </a:r>
            <a:r>
              <a:rPr lang="en-US" sz="2200" dirty="0" smtClean="0"/>
              <a:t> among </a:t>
            </a:r>
            <a:r>
              <a:rPr lang="en-US" sz="2200" dirty="0"/>
              <a:t>each other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3916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0"/>
            <a:ext cx="7620000" cy="5410199"/>
          </a:xfrm>
        </p:spPr>
        <p:txBody>
          <a:bodyPr>
            <a:normAutofit fontScale="70000" lnSpcReduction="20000"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/>
              <a:t>A dependency represents an “agreement” (called </a:t>
            </a:r>
            <a:r>
              <a:rPr lang="en-US" sz="2400" i="1" dirty="0" err="1" smtClean="0"/>
              <a:t>dependum</a:t>
            </a:r>
            <a:r>
              <a:rPr lang="en-US" sz="2400" dirty="0" smtClean="0"/>
              <a:t>) between </a:t>
            </a:r>
            <a:r>
              <a:rPr lang="en-US" sz="2400" dirty="0"/>
              <a:t>two actors—the </a:t>
            </a:r>
            <a:r>
              <a:rPr lang="en-US" sz="2400" i="1" dirty="0" err="1"/>
              <a:t>depender</a:t>
            </a:r>
            <a:r>
              <a:rPr lang="en-US" sz="2400" dirty="0"/>
              <a:t> and the </a:t>
            </a:r>
            <a:r>
              <a:rPr lang="en-US" sz="2400" i="1" dirty="0" err="1" smtClean="0"/>
              <a:t>dependee</a:t>
            </a:r>
            <a:endParaRPr lang="en-US" sz="2400" i="1" dirty="0" smtClean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i="1" dirty="0"/>
              <a:t>The </a:t>
            </a:r>
            <a:r>
              <a:rPr lang="en-US" sz="2200" i="1" dirty="0" err="1"/>
              <a:t>depender</a:t>
            </a:r>
            <a:r>
              <a:rPr lang="en-US" sz="2200" i="1" dirty="0"/>
              <a:t> </a:t>
            </a:r>
            <a:r>
              <a:rPr lang="en-US" sz="2200" i="1" dirty="0" smtClean="0"/>
              <a:t>depends on </a:t>
            </a:r>
            <a:r>
              <a:rPr lang="en-US" sz="2200" i="1" dirty="0"/>
              <a:t>the </a:t>
            </a:r>
            <a:r>
              <a:rPr lang="en-US" sz="2200" i="1" dirty="0" err="1"/>
              <a:t>dependee</a:t>
            </a:r>
            <a:r>
              <a:rPr lang="en-US" sz="2200" i="1" dirty="0"/>
              <a:t> to deliver on the </a:t>
            </a:r>
            <a:r>
              <a:rPr lang="en-US" sz="2200" i="1" dirty="0" err="1" smtClean="0"/>
              <a:t>dependum</a:t>
            </a:r>
            <a:endParaRPr lang="en-US" sz="2200" i="1" dirty="0" smtClean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err="1" smtClean="0"/>
              <a:t>dependum</a:t>
            </a:r>
            <a:r>
              <a:rPr lang="en-US" sz="2200" dirty="0" smtClean="0"/>
              <a:t> examples: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a goal </a:t>
            </a:r>
            <a:r>
              <a:rPr lang="en-US" sz="2000" dirty="0" smtClean="0"/>
              <a:t>or </a:t>
            </a:r>
            <a:r>
              <a:rPr lang="en-US" sz="2000" dirty="0" err="1" smtClean="0"/>
              <a:t>softgoal</a:t>
            </a:r>
            <a:r>
              <a:rPr lang="en-US" sz="2000" dirty="0" smtClean="0"/>
              <a:t> to be fulfilled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a task to be </a:t>
            </a:r>
            <a:r>
              <a:rPr lang="en-US" sz="2000" dirty="0" smtClean="0"/>
              <a:t>performed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a resource to be </a:t>
            </a:r>
            <a:r>
              <a:rPr lang="en-US" sz="2000" dirty="0" smtClean="0"/>
              <a:t>delivered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err="1"/>
              <a:t>Softgoals</a:t>
            </a:r>
            <a:r>
              <a:rPr lang="en-US" sz="2200" dirty="0"/>
              <a:t> represent vaguely defined goals with no </a:t>
            </a:r>
            <a:r>
              <a:rPr lang="en-US" sz="2200" dirty="0" smtClean="0"/>
              <a:t>clear-cut criteria </a:t>
            </a:r>
            <a:r>
              <a:rPr lang="en-US" sz="2200" dirty="0"/>
              <a:t>for </a:t>
            </a:r>
            <a:r>
              <a:rPr lang="en-US" sz="2200" dirty="0" smtClean="0"/>
              <a:t>their fulfillment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smtClean="0"/>
              <a:t>Graphical notation: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Actor: circle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Goal: oval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err="1" smtClean="0"/>
              <a:t>Softgoal</a:t>
            </a:r>
            <a:r>
              <a:rPr lang="en-US" sz="2000" dirty="0" smtClean="0"/>
              <a:t>: cloud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Task: hexagon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Resource: rectangle 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Dependency</a:t>
            </a:r>
            <a:r>
              <a:rPr lang="en-US" sz="2000" dirty="0"/>
              <a:t>: </a:t>
            </a:r>
            <a:r>
              <a:rPr lang="en-US" sz="2000" dirty="0" err="1"/>
              <a:t>depender</a:t>
            </a:r>
            <a:r>
              <a:rPr lang="en-US" sz="2000" dirty="0"/>
              <a:t> → </a:t>
            </a:r>
            <a:r>
              <a:rPr lang="en-US" sz="2000" dirty="0" err="1"/>
              <a:t>dependum</a:t>
            </a:r>
            <a:r>
              <a:rPr lang="en-US" sz="2000" dirty="0"/>
              <a:t> → </a:t>
            </a:r>
            <a:r>
              <a:rPr lang="en-US" sz="2000" dirty="0" err="1"/>
              <a:t>dependee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0838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0"/>
            <a:ext cx="7620000" cy="5410199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An actor diagram example (</a:t>
            </a:r>
            <a:r>
              <a:rPr lang="en-US" sz="2000" dirty="0" err="1" smtClean="0"/>
              <a:t>Giorgini</a:t>
            </a:r>
            <a:r>
              <a:rPr lang="en-US" sz="2000" dirty="0" smtClean="0"/>
              <a:t> et al., 2005):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024562"/>
            <a:ext cx="7543800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Giorgini</a:t>
            </a:r>
            <a:r>
              <a:rPr lang="en-US" sz="900" dirty="0"/>
              <a:t>, P., </a:t>
            </a:r>
            <a:r>
              <a:rPr lang="en-US" sz="900" dirty="0" err="1"/>
              <a:t>Kolp</a:t>
            </a:r>
            <a:r>
              <a:rPr lang="en-US" sz="900" dirty="0"/>
              <a:t>, M., </a:t>
            </a:r>
            <a:r>
              <a:rPr lang="en-US" sz="900" dirty="0" err="1"/>
              <a:t>Mylopoulos</a:t>
            </a:r>
            <a:r>
              <a:rPr lang="en-US" sz="900" dirty="0"/>
              <a:t>, J. and Castro, J. (2005</a:t>
            </a:r>
            <a:r>
              <a:rPr lang="en-US" sz="900" dirty="0" smtClean="0"/>
              <a:t>) </a:t>
            </a:r>
            <a:r>
              <a:rPr lang="en-US" sz="900" dirty="0"/>
              <a:t>"</a:t>
            </a:r>
            <a:r>
              <a:rPr lang="en-US" sz="900" dirty="0" err="1"/>
              <a:t>Tropos</a:t>
            </a:r>
            <a:r>
              <a:rPr lang="en-US" sz="900" dirty="0"/>
              <a:t>: A Requirements-Driven Methodology for Agent-Oriented Software", 20-46,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1" y="2186903"/>
            <a:ext cx="7694612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5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0"/>
            <a:ext cx="7620000" cy="5410199"/>
          </a:xfrm>
        </p:spPr>
        <p:txBody>
          <a:bodyPr>
            <a:normAutofit fontScale="92500" lnSpcReduction="20000"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smtClean="0"/>
              <a:t>“Means-ends Analysis”: Each goal is analyzed for extending actor diagrams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/>
              <a:t>This analysis is specified using </a:t>
            </a:r>
            <a:r>
              <a:rPr lang="en-US" sz="2200" i="1" dirty="0"/>
              <a:t>rationale </a:t>
            </a:r>
            <a:r>
              <a:rPr lang="en-US" sz="2200" i="1" dirty="0" smtClean="0"/>
              <a:t>diagram</a:t>
            </a:r>
            <a:r>
              <a:rPr lang="en-US" sz="2200" dirty="0" smtClean="0"/>
              <a:t>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Goals </a:t>
            </a:r>
            <a:r>
              <a:rPr lang="en-US" sz="2000" dirty="0"/>
              <a:t>of a specific actor </a:t>
            </a:r>
            <a:r>
              <a:rPr lang="en-US" sz="2000" dirty="0" smtClean="0"/>
              <a:t>are analyzed </a:t>
            </a:r>
            <a:r>
              <a:rPr lang="en-US" sz="2000" dirty="0"/>
              <a:t>and dependencies with other actors are </a:t>
            </a:r>
            <a:r>
              <a:rPr lang="en-US" sz="2000" dirty="0" smtClean="0"/>
              <a:t>established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Goals are </a:t>
            </a:r>
            <a:r>
              <a:rPr lang="en-US" sz="2000" dirty="0" smtClean="0"/>
              <a:t>decomposed into </a:t>
            </a:r>
            <a:r>
              <a:rPr lang="en-US" sz="2000" dirty="0" err="1"/>
              <a:t>subgoals</a:t>
            </a:r>
            <a:r>
              <a:rPr lang="en-US" sz="2000" dirty="0"/>
              <a:t> and </a:t>
            </a:r>
            <a:endParaRPr lang="en-US" sz="20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P</a:t>
            </a:r>
            <a:r>
              <a:rPr lang="en-US" sz="2000" dirty="0" smtClean="0"/>
              <a:t>ositive/negative </a:t>
            </a:r>
            <a:r>
              <a:rPr lang="en-US" sz="2000" dirty="0"/>
              <a:t>contributions of </a:t>
            </a:r>
            <a:r>
              <a:rPr lang="en-US" sz="2000" dirty="0" err="1"/>
              <a:t>subgoals</a:t>
            </a:r>
            <a:r>
              <a:rPr lang="en-US" sz="2000" dirty="0"/>
              <a:t> to goals </a:t>
            </a:r>
            <a:r>
              <a:rPr lang="en-US" sz="2000" dirty="0" smtClean="0"/>
              <a:t>are specified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b="1" i="1" dirty="0" smtClean="0"/>
              <a:t>Late </a:t>
            </a:r>
            <a:r>
              <a:rPr lang="en-US" b="1" i="1" dirty="0"/>
              <a:t>Requirements Analysis: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The </a:t>
            </a:r>
            <a:r>
              <a:rPr lang="en-US" sz="2000" dirty="0"/>
              <a:t>conceptual model developed during </a:t>
            </a:r>
            <a:r>
              <a:rPr lang="en-US" sz="2000" dirty="0" smtClean="0"/>
              <a:t>early requirements is extended </a:t>
            </a:r>
            <a:r>
              <a:rPr lang="en-US" sz="2000" dirty="0"/>
              <a:t>to </a:t>
            </a:r>
            <a:endParaRPr lang="en-US" sz="2000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include </a:t>
            </a:r>
            <a:r>
              <a:rPr lang="en-US" sz="1800" dirty="0"/>
              <a:t>the system-to-be as a new actor, along </a:t>
            </a:r>
            <a:r>
              <a:rPr lang="en-US" sz="1800" dirty="0" smtClean="0"/>
              <a:t>with dependencies </a:t>
            </a:r>
            <a:r>
              <a:rPr lang="en-US" sz="1800" dirty="0"/>
              <a:t>between this actor and others in its </a:t>
            </a:r>
            <a:r>
              <a:rPr lang="en-US" sz="1800" dirty="0" smtClean="0"/>
              <a:t>environment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define functional and non-functional requirements for the </a:t>
            </a:r>
            <a:r>
              <a:rPr lang="en-US" sz="1800" dirty="0" smtClean="0"/>
              <a:t>system-to-be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Actor diagrams and rationale diagrams are also used in this phase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5058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1"/>
            <a:ext cx="2083777" cy="4582160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A “means-ends” analysis example (</a:t>
            </a:r>
            <a:r>
              <a:rPr lang="en-US" sz="1800" dirty="0" err="1" smtClean="0"/>
              <a:t>Giorgini</a:t>
            </a:r>
            <a:r>
              <a:rPr lang="en-US" sz="1800" dirty="0" smtClean="0"/>
              <a:t> et al., 2005):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253163"/>
            <a:ext cx="7543800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Giorgini</a:t>
            </a:r>
            <a:r>
              <a:rPr lang="en-US" sz="900" dirty="0"/>
              <a:t>, P., </a:t>
            </a:r>
            <a:r>
              <a:rPr lang="en-US" sz="900" dirty="0" err="1"/>
              <a:t>Kolp</a:t>
            </a:r>
            <a:r>
              <a:rPr lang="en-US" sz="900" dirty="0"/>
              <a:t>, M., </a:t>
            </a:r>
            <a:r>
              <a:rPr lang="en-US" sz="900" dirty="0" err="1"/>
              <a:t>Mylopoulos</a:t>
            </a:r>
            <a:r>
              <a:rPr lang="en-US" sz="900" dirty="0"/>
              <a:t>, J. and Castro, J. (2005</a:t>
            </a:r>
            <a:r>
              <a:rPr lang="en-US" sz="900" dirty="0" smtClean="0"/>
              <a:t>) </a:t>
            </a:r>
            <a:r>
              <a:rPr lang="en-US" sz="900" dirty="0"/>
              <a:t>"</a:t>
            </a:r>
            <a:r>
              <a:rPr lang="en-US" sz="900" dirty="0" err="1"/>
              <a:t>Tropos</a:t>
            </a:r>
            <a:r>
              <a:rPr lang="en-US" sz="900" dirty="0"/>
              <a:t>: A Requirements-Driven Methodology for Agent-Oriented Software", 20-46,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806450"/>
            <a:ext cx="6207125" cy="536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6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1"/>
            <a:ext cx="2083777" cy="4582160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An example for the refined actor diagram in which the system-to-be is also represented as an actor (</a:t>
            </a:r>
            <a:r>
              <a:rPr lang="en-US" sz="1800" dirty="0" err="1" smtClean="0"/>
              <a:t>Giorgini</a:t>
            </a:r>
            <a:r>
              <a:rPr lang="en-US" sz="1800" dirty="0" smtClean="0"/>
              <a:t> et al., 2005):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253163"/>
            <a:ext cx="7543800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Giorgini</a:t>
            </a:r>
            <a:r>
              <a:rPr lang="en-US" sz="900" dirty="0"/>
              <a:t>, P., </a:t>
            </a:r>
            <a:r>
              <a:rPr lang="en-US" sz="900" dirty="0" err="1"/>
              <a:t>Kolp</a:t>
            </a:r>
            <a:r>
              <a:rPr lang="en-US" sz="900" dirty="0"/>
              <a:t>, M., </a:t>
            </a:r>
            <a:r>
              <a:rPr lang="en-US" sz="900" dirty="0" err="1"/>
              <a:t>Mylopoulos</a:t>
            </a:r>
            <a:r>
              <a:rPr lang="en-US" sz="900" dirty="0"/>
              <a:t>, J. and Castro, J. (2005</a:t>
            </a:r>
            <a:r>
              <a:rPr lang="en-US" sz="900" dirty="0" smtClean="0"/>
              <a:t>) </a:t>
            </a:r>
            <a:r>
              <a:rPr lang="en-US" sz="900" dirty="0"/>
              <a:t>"</a:t>
            </a:r>
            <a:r>
              <a:rPr lang="en-US" sz="900" dirty="0" err="1"/>
              <a:t>Tropos</a:t>
            </a:r>
            <a:r>
              <a:rPr lang="en-US" sz="900" dirty="0"/>
              <a:t>: A Requirements-Driven Methodology for Agent-Oriented Software", 20-46,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"/>
            <a:ext cx="5421312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5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429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1"/>
            <a:ext cx="2083777" cy="4582160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A rationale diagram example (</a:t>
            </a:r>
            <a:r>
              <a:rPr lang="en-US" sz="1800" dirty="0" err="1" smtClean="0"/>
              <a:t>Giorgini</a:t>
            </a:r>
            <a:r>
              <a:rPr lang="en-US" sz="1800" dirty="0" smtClean="0"/>
              <a:t> et al., 2005):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5791201"/>
            <a:ext cx="3429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Giorgini</a:t>
            </a:r>
            <a:r>
              <a:rPr lang="en-US" sz="900" dirty="0"/>
              <a:t>, P., </a:t>
            </a:r>
            <a:r>
              <a:rPr lang="en-US" sz="900" dirty="0" err="1"/>
              <a:t>Kolp</a:t>
            </a:r>
            <a:r>
              <a:rPr lang="en-US" sz="900" dirty="0"/>
              <a:t>, M., </a:t>
            </a:r>
            <a:r>
              <a:rPr lang="en-US" sz="900" dirty="0" err="1"/>
              <a:t>Mylopoulos</a:t>
            </a:r>
            <a:r>
              <a:rPr lang="en-US" sz="900" dirty="0"/>
              <a:t>, J. and Castro, J. (2005</a:t>
            </a:r>
            <a:r>
              <a:rPr lang="en-US" sz="900" dirty="0" smtClean="0"/>
              <a:t>) </a:t>
            </a:r>
            <a:r>
              <a:rPr lang="en-US" sz="900" dirty="0"/>
              <a:t>"</a:t>
            </a:r>
            <a:r>
              <a:rPr lang="en-US" sz="900" dirty="0" err="1"/>
              <a:t>Tropos</a:t>
            </a:r>
            <a:r>
              <a:rPr lang="en-US" sz="900" dirty="0"/>
              <a:t>: A Requirements-Driven Methodology for Agent-Oriented Software", 20-46,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49" y="7209"/>
            <a:ext cx="5152551" cy="677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9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0"/>
            <a:ext cx="7620000" cy="1904999"/>
          </a:xfrm>
        </p:spPr>
        <p:txBody>
          <a:bodyPr>
            <a:normAutofit fontScale="77500" lnSpcReduction="20000"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b="1" i="1" dirty="0" smtClean="0"/>
              <a:t>Architectural Design:</a:t>
            </a:r>
            <a:endParaRPr lang="en-US" b="1" i="1" dirty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Based on Organization Theory and Strategic Alliances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Organization </a:t>
            </a:r>
            <a:r>
              <a:rPr lang="en-US" sz="2000" dirty="0"/>
              <a:t>Theory describes the structure and design of an </a:t>
            </a:r>
            <a:r>
              <a:rPr lang="en-US" sz="2000" dirty="0" smtClean="0"/>
              <a:t>organization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Strategic Alliances </a:t>
            </a:r>
            <a:r>
              <a:rPr lang="en-US" sz="2000" dirty="0" smtClean="0"/>
              <a:t>model </a:t>
            </a:r>
            <a:r>
              <a:rPr lang="en-US" sz="2000" dirty="0"/>
              <a:t>the strategic collaborations of independent organizational stakeholders who have agreed to pursue a set of business goals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0823" y="2971799"/>
            <a:ext cx="3581400" cy="3047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Structure-in-5 (</a:t>
            </a:r>
            <a:r>
              <a:rPr lang="en-US" dirty="0" err="1"/>
              <a:t>Mintzberg</a:t>
            </a:r>
            <a:r>
              <a:rPr lang="en-US" dirty="0"/>
              <a:t>, 1992</a:t>
            </a:r>
            <a:r>
              <a:rPr lang="en-US" dirty="0" smtClean="0"/>
              <a:t>) organization </a:t>
            </a:r>
            <a:r>
              <a:rPr lang="en-US" dirty="0"/>
              <a:t>style</a:t>
            </a:r>
            <a:r>
              <a:rPr lang="en-US" dirty="0" smtClean="0"/>
              <a:t>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specifies that an organization </a:t>
            </a:r>
            <a:r>
              <a:rPr lang="en-US" dirty="0" smtClean="0"/>
              <a:t>is an </a:t>
            </a:r>
            <a:r>
              <a:rPr lang="en-US" dirty="0"/>
              <a:t>aggregate of five </a:t>
            </a:r>
            <a:r>
              <a:rPr lang="en-US" dirty="0" smtClean="0"/>
              <a:t>sub-structures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Operational </a:t>
            </a:r>
            <a:r>
              <a:rPr lang="en-US" dirty="0" smtClean="0"/>
              <a:t>Core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Middle </a:t>
            </a:r>
            <a:r>
              <a:rPr lang="en-US" dirty="0" smtClean="0"/>
              <a:t>Line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Support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err="1" smtClean="0"/>
              <a:t>Technostructure</a:t>
            </a:r>
            <a:endParaRPr lang="en-US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Strategic </a:t>
            </a:r>
            <a:r>
              <a:rPr lang="en-US" dirty="0" smtClean="0"/>
              <a:t>Apex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2895600"/>
            <a:ext cx="34766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6096000"/>
            <a:ext cx="34290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Mintzberg</a:t>
            </a:r>
            <a:r>
              <a:rPr lang="en-US" sz="900" dirty="0"/>
              <a:t>, H. (1992) “Structure in fives: Designing effective organizations”, Upper Saddle River, NJ, Prentice-Hall</a:t>
            </a:r>
          </a:p>
        </p:txBody>
      </p:sp>
    </p:spTree>
    <p:extLst>
      <p:ext uri="{BB962C8B-B14F-4D97-AF65-F5344CB8AC3E}">
        <p14:creationId xmlns:p14="http://schemas.microsoft.com/office/powerpoint/2010/main" val="33815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19200"/>
          </a:xfrm>
        </p:spPr>
        <p:txBody>
          <a:bodyPr/>
          <a:lstStyle/>
          <a:p>
            <a:r>
              <a:rPr lang="en-GB" sz="3600" dirty="0" smtClean="0"/>
              <a:t>Agent-oriented Software Engineering Methodologies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4196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Software methodology</a:t>
            </a:r>
            <a:r>
              <a:rPr lang="en-GB" dirty="0" smtClean="0"/>
              <a:t>:</a:t>
            </a:r>
            <a:endParaRPr lang="en-US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A </a:t>
            </a:r>
            <a:r>
              <a:rPr lang="en-US" dirty="0"/>
              <a:t>“methodology” has two important components </a:t>
            </a:r>
            <a:r>
              <a:rPr lang="en-US" dirty="0" smtClean="0"/>
              <a:t>(</a:t>
            </a:r>
            <a:r>
              <a:rPr lang="en-US" dirty="0" err="1" smtClean="0"/>
              <a:t>Giorgini</a:t>
            </a:r>
            <a:r>
              <a:rPr lang="en-US" dirty="0" smtClean="0"/>
              <a:t> and Henderson-Sellers, </a:t>
            </a:r>
            <a:r>
              <a:rPr lang="en-US" dirty="0"/>
              <a:t>2005): </a:t>
            </a:r>
            <a:endParaRPr lang="en-US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one </a:t>
            </a:r>
            <a:r>
              <a:rPr lang="en-US" dirty="0"/>
              <a:t>that </a:t>
            </a:r>
            <a:r>
              <a:rPr lang="en-US" dirty="0" smtClean="0"/>
              <a:t>describes the </a:t>
            </a:r>
            <a:r>
              <a:rPr lang="en-US" b="1" i="1" dirty="0"/>
              <a:t>process elements</a:t>
            </a:r>
            <a:r>
              <a:rPr lang="en-US" dirty="0"/>
              <a:t> </a:t>
            </a:r>
            <a:r>
              <a:rPr lang="en-US" dirty="0" smtClean="0"/>
              <a:t>(development activities and their relations), and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second </a:t>
            </a:r>
            <a:r>
              <a:rPr lang="en-US" dirty="0"/>
              <a:t>that focuses on the </a:t>
            </a:r>
            <a:r>
              <a:rPr lang="en-US" b="1" i="1" dirty="0"/>
              <a:t>work products</a:t>
            </a:r>
            <a:r>
              <a:rPr lang="en-US" dirty="0"/>
              <a:t> and their </a:t>
            </a:r>
            <a:r>
              <a:rPr lang="en-US" dirty="0" smtClean="0"/>
              <a:t>documentation</a:t>
            </a:r>
            <a:endParaRPr lang="en-GB" sz="11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Agent-oriented </a:t>
            </a:r>
            <a:r>
              <a:rPr lang="en-GB" dirty="0"/>
              <a:t>Software </a:t>
            </a:r>
            <a:r>
              <a:rPr lang="en-GB" dirty="0" smtClean="0"/>
              <a:t>Engineering (AOSE) Methodologies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New and mostly in </a:t>
            </a:r>
            <a:r>
              <a:rPr lang="en-US" dirty="0"/>
              <a:t>an early stage </a:t>
            </a:r>
            <a:endParaRPr lang="en-US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Still </a:t>
            </a:r>
            <a:r>
              <a:rPr lang="en-US" dirty="0"/>
              <a:t>in the first context of mostly “</a:t>
            </a:r>
            <a:r>
              <a:rPr lang="en-US" dirty="0" smtClean="0"/>
              <a:t>academic” methodologies </a:t>
            </a:r>
            <a:r>
              <a:rPr lang="en-US" dirty="0"/>
              <a:t>for agent-oriented </a:t>
            </a:r>
            <a:r>
              <a:rPr lang="en-US" dirty="0" smtClean="0"/>
              <a:t>system development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Few of them </a:t>
            </a:r>
            <a:r>
              <a:rPr lang="en-US" dirty="0"/>
              <a:t>have been tested in small, industrial applications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872162"/>
            <a:ext cx="7543800" cy="45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 smtClean="0"/>
              <a:t>Giorgini</a:t>
            </a:r>
            <a:r>
              <a:rPr lang="en-US" sz="900" dirty="0" smtClean="0"/>
              <a:t>, P. and Henderson-Sellers</a:t>
            </a:r>
            <a:r>
              <a:rPr lang="en-US" sz="900" dirty="0"/>
              <a:t>, B</a:t>
            </a:r>
            <a:r>
              <a:rPr lang="en-US" sz="900" dirty="0" smtClean="0"/>
              <a:t>. (2005) </a:t>
            </a:r>
            <a:r>
              <a:rPr lang="en-US" sz="900" dirty="0"/>
              <a:t>"Agent-Oriented Methodologies: An Introduction", 1-19,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</p:spTree>
    <p:extLst>
      <p:ext uri="{BB962C8B-B14F-4D97-AF65-F5344CB8AC3E}">
        <p14:creationId xmlns:p14="http://schemas.microsoft.com/office/powerpoint/2010/main" val="6455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429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066801"/>
            <a:ext cx="2083777" cy="4582160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A MAS architecture in “Structure-in-5” style (</a:t>
            </a:r>
            <a:r>
              <a:rPr lang="en-US" sz="1800" dirty="0" err="1" smtClean="0"/>
              <a:t>Giorgini</a:t>
            </a:r>
            <a:r>
              <a:rPr lang="en-US" sz="1800" dirty="0" smtClean="0"/>
              <a:t> et al., 2005):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6172201"/>
            <a:ext cx="7315200" cy="38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Giorgini</a:t>
            </a:r>
            <a:r>
              <a:rPr lang="en-US" sz="900" dirty="0"/>
              <a:t>, P., </a:t>
            </a:r>
            <a:r>
              <a:rPr lang="en-US" sz="900" dirty="0" err="1"/>
              <a:t>Kolp</a:t>
            </a:r>
            <a:r>
              <a:rPr lang="en-US" sz="900" dirty="0"/>
              <a:t>, M., </a:t>
            </a:r>
            <a:r>
              <a:rPr lang="en-US" sz="900" dirty="0" err="1"/>
              <a:t>Mylopoulos</a:t>
            </a:r>
            <a:r>
              <a:rPr lang="en-US" sz="900" dirty="0"/>
              <a:t>, J. and Castro, J. (2005</a:t>
            </a:r>
            <a:r>
              <a:rPr lang="en-US" sz="900" dirty="0" smtClean="0"/>
              <a:t>) </a:t>
            </a:r>
            <a:r>
              <a:rPr lang="en-US" sz="900" dirty="0"/>
              <a:t>"</a:t>
            </a:r>
            <a:r>
              <a:rPr lang="en-US" sz="900" dirty="0" err="1"/>
              <a:t>Tropos</a:t>
            </a:r>
            <a:r>
              <a:rPr lang="en-US" sz="900" dirty="0"/>
              <a:t>: A Requirements-Driven Methodology for Agent-Oriented Software", 20-46,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752" y="923925"/>
            <a:ext cx="5707063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6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371600"/>
            <a:ext cx="7620000" cy="4267200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b="1" i="1" dirty="0" smtClean="0"/>
              <a:t>Detailed Design:</a:t>
            </a:r>
            <a:endParaRPr lang="en-US" sz="2200" b="1" i="1" dirty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Intended </a:t>
            </a:r>
            <a:r>
              <a:rPr lang="en-US" sz="2000" dirty="0"/>
              <a:t>to introduce additional detail for </a:t>
            </a:r>
            <a:r>
              <a:rPr lang="en-US" sz="2000" dirty="0" smtClean="0"/>
              <a:t>each architectural </a:t>
            </a:r>
            <a:r>
              <a:rPr lang="en-US" sz="2000" dirty="0"/>
              <a:t>component of a </a:t>
            </a:r>
            <a:r>
              <a:rPr lang="en-US" sz="2000" dirty="0" smtClean="0"/>
              <a:t>system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Consists </a:t>
            </a:r>
            <a:r>
              <a:rPr lang="en-US" sz="2000" dirty="0"/>
              <a:t>of </a:t>
            </a:r>
            <a:r>
              <a:rPr lang="en-US" sz="2000" b="1" i="1" dirty="0"/>
              <a:t>defining how the </a:t>
            </a:r>
            <a:r>
              <a:rPr lang="en-US" sz="2000" b="1" i="1" dirty="0" smtClean="0"/>
              <a:t>goals assigned </a:t>
            </a:r>
            <a:r>
              <a:rPr lang="en-US" sz="2000" b="1" i="1" dirty="0"/>
              <a:t>to each actor are fulfilled by agents with respect to social </a:t>
            </a:r>
            <a:r>
              <a:rPr lang="en-US" sz="2000" b="1" i="1" dirty="0" smtClean="0"/>
              <a:t>patterns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Social patterns in </a:t>
            </a:r>
            <a:r>
              <a:rPr lang="en-US" sz="2000" dirty="0" err="1" smtClean="0"/>
              <a:t>Tropos</a:t>
            </a:r>
            <a:r>
              <a:rPr lang="en-US" sz="2000" dirty="0" smtClean="0"/>
              <a:t> are </a:t>
            </a:r>
            <a:r>
              <a:rPr lang="en-US" sz="2000" dirty="0"/>
              <a:t>design </a:t>
            </a:r>
            <a:r>
              <a:rPr lang="en-US" sz="2000" dirty="0" smtClean="0"/>
              <a:t>patterns focusing </a:t>
            </a:r>
            <a:r>
              <a:rPr lang="en-US" sz="2000" dirty="0"/>
              <a:t>on social and intentional aspects that are recurrent in </a:t>
            </a:r>
            <a:r>
              <a:rPr lang="en-US" sz="2000" dirty="0" smtClean="0"/>
              <a:t>MAS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Two categories: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Pair patterns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Mediation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502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371600"/>
            <a:ext cx="7620000" cy="4267200"/>
          </a:xfrm>
        </p:spPr>
        <p:txBody>
          <a:bodyPr>
            <a:norm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i="1" dirty="0" smtClean="0"/>
              <a:t>Pair Patterns: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describe direct interactions between negotiating </a:t>
            </a:r>
            <a:r>
              <a:rPr lang="en-US" sz="2000" dirty="0" smtClean="0"/>
              <a:t>agents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e</a:t>
            </a:r>
            <a:r>
              <a:rPr lang="en-US" sz="1800" dirty="0" smtClean="0"/>
              <a:t>.g</a:t>
            </a:r>
            <a:r>
              <a:rPr lang="en-US" sz="1800" dirty="0"/>
              <a:t>. booking, call-for-proposal, subscription, or </a:t>
            </a:r>
            <a:r>
              <a:rPr lang="en-US" sz="1800" dirty="0" smtClean="0"/>
              <a:t>bidding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i="1" dirty="0" smtClean="0"/>
              <a:t>Mediation Patterns: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feature intermediary agents that help other agents </a:t>
            </a:r>
            <a:r>
              <a:rPr lang="en-US" sz="2000" dirty="0" smtClean="0"/>
              <a:t>to reach </a:t>
            </a:r>
            <a:r>
              <a:rPr lang="en-US" sz="2000" dirty="0"/>
              <a:t>an agreement on an exchange of </a:t>
            </a:r>
            <a:r>
              <a:rPr lang="en-US" sz="2000" dirty="0" smtClean="0"/>
              <a:t>services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monitor, broker, matchmaker, </a:t>
            </a:r>
            <a:r>
              <a:rPr lang="en-US" sz="1800" dirty="0" smtClean="0"/>
              <a:t>mediator, embassy</a:t>
            </a:r>
            <a:r>
              <a:rPr lang="en-US" sz="1800" dirty="0"/>
              <a:t>, or </a:t>
            </a:r>
            <a:r>
              <a:rPr lang="en-US" sz="1800" dirty="0" smtClean="0"/>
              <a:t>wrapper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/>
              <a:t>Detailed design also includes actor communication and actor behavior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7083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 </a:t>
            </a:r>
            <a:r>
              <a:rPr lang="en-GB" sz="2400" dirty="0"/>
              <a:t>(</a:t>
            </a:r>
            <a:r>
              <a:rPr lang="en-GB" sz="2400" dirty="0" err="1"/>
              <a:t>Zambonelli</a:t>
            </a:r>
            <a:r>
              <a:rPr lang="en-GB" sz="2400" dirty="0"/>
              <a:t> et al., 2003)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4876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Phases:</a:t>
            </a:r>
            <a:endParaRPr lang="en-GB" sz="1600" dirty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b="1" i="1" dirty="0"/>
              <a:t>Analysis </a:t>
            </a:r>
            <a:r>
              <a:rPr lang="en-GB" b="1" i="1" dirty="0" smtClean="0"/>
              <a:t>Phase</a:t>
            </a:r>
            <a:r>
              <a:rPr lang="en-GB" dirty="0" smtClean="0"/>
              <a:t> aims at </a:t>
            </a:r>
            <a:r>
              <a:rPr lang="en-US" dirty="0" smtClean="0"/>
              <a:t>defining an environmental </a:t>
            </a:r>
            <a:r>
              <a:rPr lang="en-US" dirty="0"/>
              <a:t>model, preliminary roles and interaction </a:t>
            </a:r>
            <a:r>
              <a:rPr lang="en-US" dirty="0" smtClean="0"/>
              <a:t>models, and </a:t>
            </a:r>
            <a:r>
              <a:rPr lang="en-US" dirty="0"/>
              <a:t>a set </a:t>
            </a:r>
            <a:r>
              <a:rPr lang="en-US" dirty="0" smtClean="0"/>
              <a:t>of organizational </a:t>
            </a:r>
            <a:r>
              <a:rPr lang="en-US" dirty="0"/>
              <a:t>rules</a:t>
            </a:r>
            <a:endParaRPr lang="en-GB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GB" sz="1200" b="1" i="1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b="1" i="1" dirty="0" smtClean="0"/>
              <a:t>Architectural Design Phase</a:t>
            </a:r>
            <a:r>
              <a:rPr lang="en-GB" dirty="0" smtClean="0"/>
              <a:t> aims at </a:t>
            </a:r>
            <a:r>
              <a:rPr lang="en-US" dirty="0" smtClean="0"/>
              <a:t>defining </a:t>
            </a:r>
            <a:r>
              <a:rPr lang="en-US" dirty="0"/>
              <a:t>the system organizational structure </a:t>
            </a:r>
            <a:r>
              <a:rPr lang="en-US" dirty="0" smtClean="0"/>
              <a:t>to identify </a:t>
            </a:r>
            <a:r>
              <a:rPr lang="en-US" dirty="0"/>
              <a:t>complete roles and </a:t>
            </a:r>
            <a:r>
              <a:rPr lang="en-US" dirty="0" smtClean="0"/>
              <a:t>interaction models</a:t>
            </a:r>
            <a:endParaRPr lang="en-GB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GB" sz="1200" b="1" i="1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b="1" i="1" dirty="0" smtClean="0"/>
              <a:t>Detailed Design Phase</a:t>
            </a:r>
            <a:r>
              <a:rPr lang="en-GB" dirty="0" smtClean="0"/>
              <a:t> </a:t>
            </a:r>
            <a:r>
              <a:rPr lang="en-US" dirty="0" smtClean="0"/>
              <a:t>produces </a:t>
            </a:r>
            <a:r>
              <a:rPr lang="en-US" dirty="0"/>
              <a:t>a </a:t>
            </a:r>
            <a:r>
              <a:rPr lang="en-US" dirty="0" smtClean="0"/>
              <a:t>technology-neutral specification </a:t>
            </a:r>
            <a:r>
              <a:rPr lang="en-US" dirty="0"/>
              <a:t>of an MAS </a:t>
            </a:r>
            <a:r>
              <a:rPr lang="en-US" dirty="0" smtClean="0"/>
              <a:t>in </a:t>
            </a:r>
            <a:r>
              <a:rPr lang="en-US" dirty="0"/>
              <a:t>terms of an agent model and a services </a:t>
            </a:r>
            <a:r>
              <a:rPr lang="en-US" dirty="0" smtClean="0"/>
              <a:t>model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024562"/>
            <a:ext cx="7543800" cy="45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Zambonelli</a:t>
            </a:r>
            <a:r>
              <a:rPr lang="en-US" sz="900" dirty="0"/>
              <a:t>, F., Jennings, N.R. and Wooldridge, M. (2003</a:t>
            </a:r>
            <a:r>
              <a:rPr lang="en-US" sz="900" dirty="0" smtClean="0"/>
              <a:t>) “</a:t>
            </a:r>
            <a:r>
              <a:rPr lang="en-US" sz="900" dirty="0"/>
              <a:t>Developing </a:t>
            </a:r>
            <a:r>
              <a:rPr lang="en-US" sz="900" dirty="0" err="1"/>
              <a:t>multiagent</a:t>
            </a:r>
            <a:r>
              <a:rPr lang="en-US" sz="900" dirty="0"/>
              <a:t> systems: The Gaia methodology”, ACM Transactions on  Software Engineering and  Methodologies, </a:t>
            </a:r>
            <a:r>
              <a:rPr lang="en-US" sz="900" dirty="0" smtClean="0"/>
              <a:t>12(3): 317-370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813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114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Gaia does not directly deal with particular modeling </a:t>
            </a:r>
            <a:r>
              <a:rPr lang="en-US" dirty="0" smtClean="0"/>
              <a:t>techniques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It </a:t>
            </a:r>
            <a:r>
              <a:rPr lang="en-US" dirty="0" smtClean="0"/>
              <a:t>proposes but </a:t>
            </a:r>
            <a:r>
              <a:rPr lang="en-US" dirty="0"/>
              <a:t>does not commit to specific techniques for </a:t>
            </a:r>
            <a:r>
              <a:rPr lang="en-US" dirty="0" smtClean="0"/>
              <a:t>modeling (e.g</a:t>
            </a:r>
            <a:r>
              <a:rPr lang="en-US" dirty="0"/>
              <a:t>., </a:t>
            </a:r>
            <a:r>
              <a:rPr lang="en-US" dirty="0" smtClean="0"/>
              <a:t>roles, environment</a:t>
            </a:r>
            <a:r>
              <a:rPr lang="en-US" dirty="0"/>
              <a:t>, and interactions</a:t>
            </a:r>
            <a:r>
              <a:rPr lang="en-US" dirty="0" smtClean="0"/>
              <a:t>)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dirty="0" smtClean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Gaia </a:t>
            </a:r>
            <a:r>
              <a:rPr lang="en-US" dirty="0"/>
              <a:t>does not directly deal with </a:t>
            </a:r>
            <a:r>
              <a:rPr lang="en-US" dirty="0" smtClean="0"/>
              <a:t>MAS implementation issues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dirty="0" smtClean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Gaia </a:t>
            </a:r>
            <a:r>
              <a:rPr lang="en-US" dirty="0"/>
              <a:t>does not explicitly deal with the activities of </a:t>
            </a:r>
            <a:r>
              <a:rPr lang="en-US" dirty="0" smtClean="0"/>
              <a:t>requirements capture and modeling</a:t>
            </a:r>
            <a:r>
              <a:rPr lang="en-US" dirty="0"/>
              <a:t>, and specifically not of early requirements </a:t>
            </a:r>
            <a:r>
              <a:rPr lang="en-US" dirty="0" smtClean="0"/>
              <a:t>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9081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2133600" cy="4876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/>
              <a:t>Models of the Gaia methodology and their relations in the </a:t>
            </a:r>
            <a:r>
              <a:rPr lang="en-US" sz="1600" dirty="0" smtClean="0"/>
              <a:t>Gaia process (</a:t>
            </a:r>
            <a:r>
              <a:rPr lang="en-US" sz="1600" dirty="0" err="1" smtClean="0"/>
              <a:t>Zambonelli</a:t>
            </a:r>
            <a:r>
              <a:rPr lang="en-US" sz="1600" dirty="0" smtClean="0"/>
              <a:t> et al., 2005)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181600"/>
            <a:ext cx="2590800" cy="86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Zambonelli</a:t>
            </a:r>
            <a:r>
              <a:rPr lang="en-US" sz="900" dirty="0"/>
              <a:t>, F., Jennings, N.R. and Wooldridge, M. (2005), "Multi-Agent Systems as Computational Organizations: The Gaia Methodology", 136-172,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88913"/>
            <a:ext cx="61341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9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1910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b="1" dirty="0" smtClean="0"/>
              <a:t>Analysis Phase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Covers the definition of the followings:</a:t>
            </a:r>
          </a:p>
          <a:p>
            <a:pPr marL="982980" lvl="3">
              <a:spcBef>
                <a:spcPts val="6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Goals of the organization</a:t>
            </a:r>
          </a:p>
          <a:p>
            <a:pPr marL="982980" lvl="3">
              <a:spcBef>
                <a:spcPts val="6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Environmental model</a:t>
            </a:r>
          </a:p>
          <a:p>
            <a:pPr marL="982980" lvl="3">
              <a:spcBef>
                <a:spcPts val="6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Preliminary role </a:t>
            </a:r>
            <a:r>
              <a:rPr lang="en-US" sz="1800" dirty="0" smtClean="0"/>
              <a:t>model</a:t>
            </a:r>
          </a:p>
          <a:p>
            <a:pPr marL="982980" lvl="3">
              <a:spcBef>
                <a:spcPts val="6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Preliminary interaction </a:t>
            </a:r>
            <a:r>
              <a:rPr lang="en-US" sz="1800" dirty="0" smtClean="0"/>
              <a:t>model</a:t>
            </a:r>
          </a:p>
          <a:p>
            <a:pPr marL="982980" lvl="3">
              <a:spcBef>
                <a:spcPts val="60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Organizational </a:t>
            </a:r>
            <a:r>
              <a:rPr lang="en-US" sz="1800" dirty="0" smtClean="0"/>
              <a:t>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435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76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b="1" dirty="0" smtClean="0"/>
              <a:t>Architectural Design Phase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Definition of system’s organizational structure with a topology and “control regime”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Organization of MAS for the real world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Application of organizational rules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12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Completion </a:t>
            </a:r>
            <a:r>
              <a:rPr lang="en-US" dirty="0"/>
              <a:t>of Role and Interaction </a:t>
            </a:r>
            <a:r>
              <a:rPr lang="en-US" dirty="0" smtClean="0"/>
              <a:t>Models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Defining all the activities in which a role will be </a:t>
            </a:r>
            <a:r>
              <a:rPr lang="en-US" dirty="0" smtClean="0"/>
              <a:t>involved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Defining organizational </a:t>
            </a:r>
            <a:r>
              <a:rPr lang="en-US" dirty="0" smtClean="0"/>
              <a:t>roles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Defining </a:t>
            </a:r>
            <a:r>
              <a:rPr lang="en-US" dirty="0"/>
              <a:t>organizational protocols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3094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b="1" dirty="0" smtClean="0"/>
              <a:t>Detailed Design Phase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Definition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Agent </a:t>
            </a:r>
            <a:r>
              <a:rPr lang="en-US" dirty="0" smtClean="0"/>
              <a:t>Model identifying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which </a:t>
            </a:r>
            <a:r>
              <a:rPr lang="en-US" i="1" dirty="0" smtClean="0"/>
              <a:t>agent classes</a:t>
            </a:r>
            <a:r>
              <a:rPr lang="en-US" dirty="0" smtClean="0"/>
              <a:t> </a:t>
            </a:r>
            <a:r>
              <a:rPr lang="en-US" dirty="0"/>
              <a:t>are to be defined to play specific roles </a:t>
            </a:r>
            <a:r>
              <a:rPr lang="en-US" dirty="0" smtClean="0"/>
              <a:t>and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i="1" dirty="0"/>
              <a:t>instances of </a:t>
            </a:r>
            <a:r>
              <a:rPr lang="en-US" i="1" dirty="0" smtClean="0"/>
              <a:t>each class</a:t>
            </a:r>
            <a:r>
              <a:rPr lang="en-US" dirty="0" smtClean="0"/>
              <a:t> </a:t>
            </a:r>
            <a:r>
              <a:rPr lang="en-US" dirty="0"/>
              <a:t>have to be instantiated in the actual system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Definition </a:t>
            </a:r>
            <a:r>
              <a:rPr lang="en-US" dirty="0"/>
              <a:t>of the </a:t>
            </a:r>
            <a:r>
              <a:rPr lang="en-US" dirty="0" smtClean="0"/>
              <a:t>Services Model identifying the services associated with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each </a:t>
            </a:r>
            <a:r>
              <a:rPr lang="en-US" dirty="0"/>
              <a:t>agent class </a:t>
            </a:r>
            <a:r>
              <a:rPr lang="en-US" dirty="0" smtClean="0"/>
              <a:t>or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each </a:t>
            </a:r>
            <a:r>
              <a:rPr lang="en-US" dirty="0"/>
              <a:t>of the </a:t>
            </a:r>
            <a:r>
              <a:rPr lang="en-US" dirty="0" smtClean="0"/>
              <a:t>roles to </a:t>
            </a:r>
            <a:r>
              <a:rPr lang="en-US" dirty="0"/>
              <a:t>be played by the agent </a:t>
            </a:r>
            <a:r>
              <a:rPr lang="en-US" dirty="0" smtClean="0"/>
              <a:t>classes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1200" dirty="0" smtClean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Final result of the Gaia process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b="1" i="1" dirty="0" smtClean="0"/>
              <a:t>Developers are provided </a:t>
            </a:r>
            <a:r>
              <a:rPr lang="en-US" b="1" i="1" dirty="0"/>
              <a:t>with a well-defined set of agent classes</a:t>
            </a:r>
            <a:r>
              <a:rPr lang="en-US" dirty="0"/>
              <a:t> </a:t>
            </a:r>
            <a:r>
              <a:rPr lang="en-US" dirty="0" smtClean="0"/>
              <a:t>to implement </a:t>
            </a:r>
            <a:r>
              <a:rPr lang="en-US" dirty="0"/>
              <a:t>and </a:t>
            </a:r>
            <a:r>
              <a:rPr lang="en-US" dirty="0" smtClean="0"/>
              <a:t>instantiate, according </a:t>
            </a:r>
            <a:r>
              <a:rPr lang="en-US" dirty="0"/>
              <a:t>to the defined agent and services model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2094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76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smtClean="0"/>
              <a:t>An example of applying Gaia methodology: 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Development of an </a:t>
            </a:r>
            <a:r>
              <a:rPr lang="en-US" sz="2000" dirty="0"/>
              <a:t>agent-based system for supporting the </a:t>
            </a:r>
            <a:r>
              <a:rPr lang="en-US" sz="2000" dirty="0" smtClean="0"/>
              <a:t>management of </a:t>
            </a:r>
            <a:r>
              <a:rPr lang="en-US" sz="2000" dirty="0"/>
              <a:t>an international </a:t>
            </a:r>
            <a:r>
              <a:rPr lang="en-US" sz="2000" dirty="0" smtClean="0"/>
              <a:t>conference (</a:t>
            </a:r>
            <a:r>
              <a:rPr lang="en-US" sz="2000" dirty="0" err="1" smtClean="0"/>
              <a:t>Zambonelli</a:t>
            </a:r>
            <a:r>
              <a:rPr lang="en-US" sz="2000" dirty="0" smtClean="0"/>
              <a:t> et al., 2005)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2200" dirty="0" smtClean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smtClean="0"/>
              <a:t>Setting </a:t>
            </a:r>
            <a:r>
              <a:rPr lang="en-US" sz="2200" dirty="0"/>
              <a:t>up and running a conference is a multi-phase </a:t>
            </a:r>
            <a:r>
              <a:rPr lang="en-US" sz="2200" dirty="0" smtClean="0"/>
              <a:t>process, involving several individuals </a:t>
            </a:r>
            <a:r>
              <a:rPr lang="en-US" sz="2200" dirty="0"/>
              <a:t>and </a:t>
            </a:r>
            <a:r>
              <a:rPr lang="en-US" sz="2200" dirty="0" smtClean="0"/>
              <a:t>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943600"/>
            <a:ext cx="7543800" cy="45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Zambonelli</a:t>
            </a:r>
            <a:r>
              <a:rPr lang="en-US" sz="900" dirty="0"/>
              <a:t>, F., Jennings, N.R. and Wooldridge, M. (2005), "Multi-Agent Systems as Computational Organizations: The Gaia Methodology", 136-172,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</p:spTree>
    <p:extLst>
      <p:ext uri="{BB962C8B-B14F-4D97-AF65-F5344CB8AC3E}">
        <p14:creationId xmlns:p14="http://schemas.microsoft.com/office/powerpoint/2010/main" val="1025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19200"/>
          </a:xfrm>
        </p:spPr>
        <p:txBody>
          <a:bodyPr/>
          <a:lstStyle/>
          <a:p>
            <a:r>
              <a:rPr lang="en-GB" sz="3600" dirty="0" smtClean="0"/>
              <a:t>Agent-oriented Software Engineering Methodologies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4320687" cy="44196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AOSE Methodologies covered in Henderson-Sellers and </a:t>
            </a:r>
            <a:r>
              <a:rPr lang="en-GB" dirty="0" err="1" smtClean="0"/>
              <a:t>Giorgini</a:t>
            </a:r>
            <a:r>
              <a:rPr lang="en-GB" dirty="0" smtClean="0"/>
              <a:t>, 2005)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err="1" smtClean="0"/>
              <a:t>Tropos</a:t>
            </a:r>
            <a:endParaRPr lang="en-GB" dirty="0" smtClean="0"/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MAS-</a:t>
            </a:r>
            <a:r>
              <a:rPr lang="en-GB" dirty="0" err="1" smtClean="0"/>
              <a:t>CommonKADs</a:t>
            </a:r>
            <a:endParaRPr lang="en-GB" dirty="0" smtClean="0"/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PASSI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Prometheus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Gaia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ADELFE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MESSAGE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INGENIAS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smtClean="0"/>
              <a:t>RAP/AOR</a:t>
            </a:r>
          </a:p>
          <a:p>
            <a:pPr marL="708660" lvl="2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 err="1" smtClean="0"/>
              <a:t>MaSE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872162"/>
            <a:ext cx="7543800" cy="2238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/>
              <a:t>Henderson-Sellers, B. </a:t>
            </a:r>
            <a:r>
              <a:rPr lang="en-US" sz="900" dirty="0" smtClean="0"/>
              <a:t>and </a:t>
            </a:r>
            <a:r>
              <a:rPr lang="en-US" sz="900" dirty="0" err="1" smtClean="0"/>
              <a:t>Giorgini</a:t>
            </a:r>
            <a:r>
              <a:rPr lang="en-US" sz="900" dirty="0"/>
              <a:t>, P</a:t>
            </a:r>
            <a:r>
              <a:rPr lang="en-US" sz="900" dirty="0" smtClean="0"/>
              <a:t>. (</a:t>
            </a:r>
            <a:r>
              <a:rPr lang="en-US" sz="900" dirty="0"/>
              <a:t>2005</a:t>
            </a:r>
            <a:r>
              <a:rPr lang="en-US" sz="900" dirty="0" smtClean="0"/>
              <a:t>) </a:t>
            </a:r>
            <a:r>
              <a:rPr lang="en-US" sz="900" dirty="0"/>
              <a:t>"Agent-Oriented </a:t>
            </a:r>
            <a:r>
              <a:rPr lang="en-US" sz="900" dirty="0" smtClean="0"/>
              <a:t>Methodologies”, Idea </a:t>
            </a:r>
            <a:r>
              <a:rPr lang="en-US" sz="900" dirty="0"/>
              <a:t>Group Publishing, 429p.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156" y="1046480"/>
            <a:ext cx="31527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054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Analysis: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Environmental model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The environmental resources to be handled by the agents in the MAS </a:t>
            </a:r>
            <a:r>
              <a:rPr lang="en-US" dirty="0" smtClean="0"/>
              <a:t>are basically </a:t>
            </a:r>
            <a:r>
              <a:rPr lang="en-US" dirty="0"/>
              <a:t>papers and review </a:t>
            </a:r>
            <a:r>
              <a:rPr lang="en-US" dirty="0" smtClean="0"/>
              <a:t>forms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Model implies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identifying the characteristics of papers (e.g., author, title, keywords) and of review forms (i.e., marks) that are of interest to the applications and </a:t>
            </a:r>
            <a:endParaRPr lang="en-US" dirty="0" smtClean="0"/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modeling the </a:t>
            </a:r>
            <a:r>
              <a:rPr lang="en-US" dirty="0"/>
              <a:t>environment as a container of papers and review </a:t>
            </a:r>
            <a:r>
              <a:rPr lang="en-US" dirty="0" smtClean="0"/>
              <a:t>forms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Preliminary role model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identification of </a:t>
            </a:r>
            <a:r>
              <a:rPr lang="en-US" dirty="0" smtClean="0"/>
              <a:t>the </a:t>
            </a:r>
            <a:r>
              <a:rPr lang="en-US" dirty="0"/>
              <a:t>roles of reviewer, PC Chair, PC Member, </a:t>
            </a:r>
            <a:r>
              <a:rPr lang="en-US" dirty="0" smtClean="0"/>
              <a:t>author</a:t>
            </a:r>
            <a:r>
              <a:rPr lang="en-US" smtClean="0"/>
              <a:t>, etc. by </a:t>
            </a:r>
            <a:r>
              <a:rPr lang="en-US" dirty="0"/>
              <a:t>identifying the permissions and the responsibilities of these </a:t>
            </a:r>
            <a:r>
              <a:rPr lang="en-US" dirty="0" smtClean="0"/>
              <a:t>roles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e.g., </a:t>
            </a:r>
            <a:r>
              <a:rPr lang="en-US" dirty="0"/>
              <a:t>the role of </a:t>
            </a:r>
            <a:r>
              <a:rPr lang="en-US" i="1" dirty="0"/>
              <a:t>reviews collector</a:t>
            </a:r>
            <a:r>
              <a:rPr lang="en-US" dirty="0"/>
              <a:t> in charge of selecting reviewers </a:t>
            </a:r>
            <a:r>
              <a:rPr lang="en-US" dirty="0" smtClean="0"/>
              <a:t>and assigning papers </a:t>
            </a:r>
            <a:r>
              <a:rPr lang="en-US" dirty="0"/>
              <a:t>to them </a:t>
            </a:r>
            <a:r>
              <a:rPr lang="en-US" dirty="0" smtClean="0"/>
              <a:t>will have </a:t>
            </a:r>
            <a:r>
              <a:rPr lang="en-US" dirty="0"/>
              <a:t>the permission to read papers and review forms but not to change </a:t>
            </a:r>
            <a:r>
              <a:rPr lang="en-US" dirty="0" smtClean="0"/>
              <a:t>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6450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054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 smtClean="0"/>
              <a:t>Analysis: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Preliminary interaction </a:t>
            </a:r>
            <a:r>
              <a:rPr lang="en-US" sz="2000" dirty="0" smtClean="0"/>
              <a:t>model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identifying </a:t>
            </a:r>
            <a:r>
              <a:rPr lang="en-US" sz="1800" dirty="0"/>
              <a:t>and </a:t>
            </a:r>
            <a:r>
              <a:rPr lang="en-US" sz="1800" dirty="0" smtClean="0"/>
              <a:t>formalizing </a:t>
            </a:r>
            <a:r>
              <a:rPr lang="en-US" sz="1800" dirty="0"/>
              <a:t>a preliminary </a:t>
            </a:r>
            <a:r>
              <a:rPr lang="en-US" sz="1800" dirty="0" smtClean="0"/>
              <a:t>set of </a:t>
            </a:r>
            <a:r>
              <a:rPr lang="en-US" sz="1800" dirty="0"/>
              <a:t>interaction </a:t>
            </a:r>
            <a:r>
              <a:rPr lang="en-US" sz="1800" dirty="0" smtClean="0"/>
              <a:t>protocols based on the defined roles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/>
              <a:t>e.g., the role </a:t>
            </a:r>
            <a:r>
              <a:rPr lang="en-US" sz="1600" i="1" dirty="0"/>
              <a:t>reviews collector</a:t>
            </a:r>
            <a:r>
              <a:rPr lang="en-US" sz="1600" dirty="0"/>
              <a:t> will also identify </a:t>
            </a:r>
            <a:r>
              <a:rPr lang="en-US" sz="1600" dirty="0" smtClean="0"/>
              <a:t>an interaction </a:t>
            </a:r>
            <a:r>
              <a:rPr lang="en-US" sz="1600" dirty="0"/>
              <a:t>with agents playing the role of </a:t>
            </a:r>
            <a:r>
              <a:rPr lang="en-US" sz="1600" i="1" dirty="0" smtClean="0"/>
              <a:t>reviewer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Organizational rules</a:t>
            </a:r>
            <a:endParaRPr lang="en-US" sz="2000" dirty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Some examples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/>
              <a:t>an author cannot act as a reviewer for his or her </a:t>
            </a:r>
            <a:r>
              <a:rPr lang="en-US" sz="1600" dirty="0" smtClean="0"/>
              <a:t>own paper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/>
              <a:t>the role of reviewer must be played at least three times for each of the </a:t>
            </a:r>
            <a:r>
              <a:rPr lang="en-US" sz="1600" dirty="0" smtClean="0"/>
              <a:t>submitted papers </a:t>
            </a:r>
            <a:r>
              <a:rPr lang="en-US" sz="1600" dirty="0"/>
              <a:t>by three different agents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4326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864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 smtClean="0"/>
              <a:t>Architectural Design: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Definition of system’s organizational structure</a:t>
            </a:r>
            <a:endParaRPr lang="en-US" sz="2000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The complexity of the </a:t>
            </a:r>
            <a:r>
              <a:rPr lang="en-US" sz="1800" dirty="0" smtClean="0"/>
              <a:t>problem typically </a:t>
            </a:r>
            <a:r>
              <a:rPr lang="en-US" sz="1800" dirty="0"/>
              <a:t>influences </a:t>
            </a:r>
            <a:r>
              <a:rPr lang="en-US" sz="1800" i="1" dirty="0"/>
              <a:t>the </a:t>
            </a:r>
            <a:r>
              <a:rPr lang="en-US" sz="1800" i="1" dirty="0" smtClean="0"/>
              <a:t>adopted structure of the </a:t>
            </a:r>
            <a:r>
              <a:rPr lang="en-US" sz="1800" i="1" dirty="0"/>
              <a:t>real-world organization</a:t>
            </a:r>
            <a:r>
              <a:rPr lang="en-US" sz="1800" dirty="0"/>
              <a:t> </a:t>
            </a:r>
            <a:r>
              <a:rPr lang="en-US" sz="1800" dirty="0" smtClean="0"/>
              <a:t>should </a:t>
            </a:r>
            <a:r>
              <a:rPr lang="en-US" sz="1800" dirty="0"/>
              <a:t>be considered as </a:t>
            </a:r>
            <a:r>
              <a:rPr lang="en-US" sz="1800" dirty="0" smtClean="0"/>
              <a:t>a starting point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e.g</a:t>
            </a:r>
            <a:r>
              <a:rPr lang="en-US" sz="1600" dirty="0"/>
              <a:t>. the expected number of </a:t>
            </a:r>
            <a:r>
              <a:rPr lang="en-US" sz="1600" dirty="0" smtClean="0"/>
              <a:t>papers submitted </a:t>
            </a:r>
            <a:r>
              <a:rPr lang="en-US" sz="1600" dirty="0"/>
              <a:t>to the </a:t>
            </a:r>
            <a:r>
              <a:rPr lang="en-US" sz="1600" dirty="0" smtClean="0"/>
              <a:t>conference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The identified organizational rules may suggest </a:t>
            </a:r>
            <a:r>
              <a:rPr lang="en-US" sz="1800" dirty="0" smtClean="0"/>
              <a:t>alternative choices </a:t>
            </a:r>
            <a:r>
              <a:rPr lang="en-US" sz="1800" dirty="0"/>
              <a:t>to </a:t>
            </a:r>
            <a:r>
              <a:rPr lang="en-US" sz="1800" dirty="0" smtClean="0"/>
              <a:t>that of </a:t>
            </a:r>
            <a:r>
              <a:rPr lang="en-US" sz="1800" i="1" dirty="0"/>
              <a:t>mimicking the structure of the real-world </a:t>
            </a:r>
            <a:r>
              <a:rPr lang="en-US" sz="1800" i="1" dirty="0" smtClean="0"/>
              <a:t>organization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/>
              <a:t>For instance, </a:t>
            </a:r>
            <a:r>
              <a:rPr lang="en-US" sz="1600" dirty="0" smtClean="0"/>
              <a:t>to guarantee </a:t>
            </a:r>
            <a:r>
              <a:rPr lang="en-US" sz="1600" dirty="0"/>
              <a:t>that each paper is assigned to at least </a:t>
            </a:r>
            <a:r>
              <a:rPr lang="en-US" sz="1600" dirty="0" smtClean="0"/>
              <a:t>three reviewers it may be decided </a:t>
            </a:r>
            <a:r>
              <a:rPr lang="en-US" sz="1600" dirty="0"/>
              <a:t>to make PC </a:t>
            </a:r>
            <a:r>
              <a:rPr lang="en-US" sz="1600" dirty="0" smtClean="0"/>
              <a:t>members autonomously </a:t>
            </a:r>
            <a:r>
              <a:rPr lang="en-US" sz="1600" dirty="0"/>
              <a:t>select (or bid for) the </a:t>
            </a:r>
            <a:r>
              <a:rPr lang="en-US" sz="1600" dirty="0" smtClean="0"/>
              <a:t>papers they </a:t>
            </a:r>
            <a:r>
              <a:rPr lang="en-US" sz="1600" dirty="0"/>
              <a:t>will review. </a:t>
            </a:r>
            <a:endParaRPr lang="en-US" sz="1600" dirty="0" smtClean="0"/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That can be challenging for big conferences. 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A better alternative </a:t>
            </a:r>
            <a:r>
              <a:rPr lang="en-US" sz="1600" dirty="0"/>
              <a:t>would be to opt for a </a:t>
            </a:r>
            <a:r>
              <a:rPr lang="en-US" sz="1600" dirty="0" smtClean="0"/>
              <a:t>centralized control </a:t>
            </a:r>
            <a:r>
              <a:rPr lang="en-US" sz="1600" dirty="0"/>
              <a:t>over the assignment </a:t>
            </a:r>
            <a:r>
              <a:rPr lang="en-US" sz="1600" dirty="0" smtClean="0"/>
              <a:t>of papers </a:t>
            </a:r>
            <a:r>
              <a:rPr lang="en-US" sz="1600" dirty="0"/>
              <a:t>to PC members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0968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2672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 smtClean="0"/>
              <a:t>Architectural Design: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12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 smtClean="0"/>
              <a:t>Completion </a:t>
            </a:r>
            <a:r>
              <a:rPr lang="en-US" sz="2200" dirty="0"/>
              <a:t>of </a:t>
            </a:r>
            <a:r>
              <a:rPr lang="en-US" sz="2200" dirty="0" smtClean="0"/>
              <a:t>role </a:t>
            </a:r>
            <a:r>
              <a:rPr lang="en-US" sz="2200" dirty="0"/>
              <a:t>and </a:t>
            </a:r>
            <a:r>
              <a:rPr lang="en-US" sz="2200" dirty="0" smtClean="0"/>
              <a:t>interaction models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the </a:t>
            </a:r>
            <a:r>
              <a:rPr lang="en-US" sz="2000" dirty="0" smtClean="0"/>
              <a:t>final organization </a:t>
            </a:r>
            <a:r>
              <a:rPr lang="en-US" sz="2000" dirty="0"/>
              <a:t>of the MAS can be properly represented in a </a:t>
            </a:r>
            <a:r>
              <a:rPr lang="en-US" sz="2000" dirty="0" smtClean="0"/>
              <a:t>complete form i.e., including: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all the </a:t>
            </a:r>
            <a:r>
              <a:rPr lang="en-US" sz="1800" dirty="0" smtClean="0"/>
              <a:t>involved roles </a:t>
            </a:r>
            <a:r>
              <a:rPr lang="en-US" sz="1800" dirty="0"/>
              <a:t>and protocols </a:t>
            </a:r>
            <a:r>
              <a:rPr lang="en-US" sz="1800" dirty="0" smtClean="0"/>
              <a:t>and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 smtClean="0"/>
              <a:t>their interactions with the environmental resources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961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096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4495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 smtClean="0"/>
              <a:t>Detailed Design: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200" dirty="0"/>
              <a:t>Definition of the </a:t>
            </a:r>
            <a:r>
              <a:rPr lang="en-US" sz="2200" dirty="0" smtClean="0"/>
              <a:t>agent model</a:t>
            </a:r>
            <a:endParaRPr lang="en-US" sz="2200" dirty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/>
              <a:t>identifying the actual agents that will be called </a:t>
            </a:r>
            <a:r>
              <a:rPr lang="en-US" sz="2000" dirty="0" smtClean="0"/>
              <a:t>on to </a:t>
            </a:r>
            <a:r>
              <a:rPr lang="en-US" sz="2000" dirty="0"/>
              <a:t>play the </a:t>
            </a:r>
            <a:r>
              <a:rPr lang="en-US" sz="2000" dirty="0" smtClean="0"/>
              <a:t>roles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1200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the </a:t>
            </a:r>
            <a:r>
              <a:rPr lang="en-US" sz="2000" dirty="0"/>
              <a:t>typical </a:t>
            </a:r>
            <a:r>
              <a:rPr lang="en-US" sz="2000" dirty="0" smtClean="0"/>
              <a:t>one-to-one mapping </a:t>
            </a:r>
            <a:r>
              <a:rPr lang="en-US" sz="2000" dirty="0"/>
              <a:t>of roles-to-agents does </a:t>
            </a:r>
            <a:r>
              <a:rPr lang="en-US" sz="2000" dirty="0" smtClean="0"/>
              <a:t>not necessarily </a:t>
            </a:r>
            <a:r>
              <a:rPr lang="en-US" sz="2000" dirty="0"/>
              <a:t>apply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e.g., </a:t>
            </a:r>
            <a:r>
              <a:rPr lang="en-US" sz="1800" dirty="0" smtClean="0"/>
              <a:t>an </a:t>
            </a:r>
            <a:r>
              <a:rPr lang="en-US" sz="1800" dirty="0"/>
              <a:t>agent playing the role of PC member could, in turn, play the role </a:t>
            </a:r>
            <a:r>
              <a:rPr lang="en-US" sz="1800" dirty="0" smtClean="0"/>
              <a:t>of author </a:t>
            </a:r>
            <a:r>
              <a:rPr lang="en-US" sz="1800" dirty="0"/>
              <a:t>and of </a:t>
            </a:r>
            <a:r>
              <a:rPr lang="en-US" sz="1800" dirty="0" smtClean="0"/>
              <a:t>reviewer</a:t>
            </a:r>
            <a:endParaRPr lang="en-US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8663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09600"/>
          </a:xfrm>
        </p:spPr>
        <p:txBody>
          <a:bodyPr/>
          <a:lstStyle/>
          <a:p>
            <a:r>
              <a:rPr lang="en-GB" sz="3600" dirty="0" smtClean="0"/>
              <a:t>Gaia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7772400" cy="52832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400" dirty="0" smtClean="0"/>
              <a:t>Detailed Design: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2000" dirty="0" smtClean="0"/>
              <a:t>Definition </a:t>
            </a:r>
            <a:r>
              <a:rPr lang="en-US" sz="2000" dirty="0"/>
              <a:t>of the </a:t>
            </a:r>
            <a:r>
              <a:rPr lang="en-US" sz="2000" dirty="0" smtClean="0"/>
              <a:t>services model</a:t>
            </a:r>
            <a:endParaRPr lang="en-US" sz="2000" dirty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800" dirty="0"/>
              <a:t>Once the agents are identified, the last step is to identify the services that </a:t>
            </a:r>
            <a:r>
              <a:rPr lang="en-US" sz="1800" dirty="0" smtClean="0"/>
              <a:t>will compose them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/>
              <a:t>e.g. </a:t>
            </a:r>
            <a:r>
              <a:rPr lang="en-US" sz="1600" dirty="0" smtClean="0"/>
              <a:t>an </a:t>
            </a:r>
            <a:r>
              <a:rPr lang="en-US" sz="1600" dirty="0"/>
              <a:t>agent playing simply a </a:t>
            </a:r>
            <a:r>
              <a:rPr lang="en-US" sz="1600" i="1" dirty="0"/>
              <a:t>reviewer</a:t>
            </a:r>
            <a:r>
              <a:rPr lang="en-US" sz="1600" dirty="0"/>
              <a:t> role will typically imply </a:t>
            </a:r>
            <a:r>
              <a:rPr lang="en-US" sz="1600" dirty="0" smtClean="0"/>
              <a:t>the sequential execution </a:t>
            </a:r>
            <a:r>
              <a:rPr lang="en-US" sz="1600" dirty="0"/>
              <a:t>of a number of phases (receive a paper, review it, send </a:t>
            </a:r>
            <a:r>
              <a:rPr lang="en-US" sz="1600" dirty="0" smtClean="0"/>
              <a:t>back its </a:t>
            </a:r>
            <a:r>
              <a:rPr lang="en-US" sz="1600" dirty="0"/>
              <a:t>review form</a:t>
            </a:r>
            <a:r>
              <a:rPr lang="en-US" sz="1600" dirty="0" smtClean="0"/>
              <a:t>).</a:t>
            </a:r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The </a:t>
            </a:r>
            <a:r>
              <a:rPr lang="en-US" sz="1600" dirty="0"/>
              <a:t>input of the service will be a request for reviewing a paper. </a:t>
            </a:r>
            <a:endParaRPr lang="en-US" sz="1600" dirty="0" smtClean="0"/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The </a:t>
            </a:r>
            <a:r>
              <a:rPr lang="en-US" sz="1600" dirty="0"/>
              <a:t>output </a:t>
            </a:r>
            <a:r>
              <a:rPr lang="en-US" sz="1600" dirty="0" smtClean="0"/>
              <a:t>of the </a:t>
            </a:r>
            <a:r>
              <a:rPr lang="en-US" sz="1600" dirty="0"/>
              <a:t>service will be the completed review form. </a:t>
            </a:r>
            <a:endParaRPr lang="en-US" sz="1600" dirty="0" smtClean="0"/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A pre-condition: the </a:t>
            </a:r>
            <a:r>
              <a:rPr lang="en-US" sz="1600" dirty="0"/>
              <a:t>same agent has </a:t>
            </a:r>
            <a:r>
              <a:rPr lang="en-US" sz="1600" dirty="0" smtClean="0"/>
              <a:t>not already </a:t>
            </a:r>
            <a:r>
              <a:rPr lang="en-US" sz="1600" dirty="0"/>
              <a:t>executed that </a:t>
            </a:r>
            <a:r>
              <a:rPr lang="en-US" sz="1600" dirty="0" smtClean="0"/>
              <a:t>service a </a:t>
            </a:r>
            <a:r>
              <a:rPr lang="en-US" sz="1600" dirty="0"/>
              <a:t>maximum number of times (i.e., is not already reviewing the maximum </a:t>
            </a:r>
            <a:r>
              <a:rPr lang="en-US" sz="1600" dirty="0" smtClean="0"/>
              <a:t>allowed # </a:t>
            </a:r>
            <a:r>
              <a:rPr lang="en-US" sz="1600" dirty="0"/>
              <a:t>of papers). </a:t>
            </a:r>
            <a:endParaRPr lang="en-US" sz="1600" dirty="0" smtClean="0"/>
          </a:p>
          <a:p>
            <a:pPr marL="1257300" lvl="4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sz="1600" dirty="0" smtClean="0"/>
              <a:t>The post-condition: the </a:t>
            </a:r>
            <a:r>
              <a:rPr lang="en-US" sz="1600" dirty="0"/>
              <a:t>review form has been </a:t>
            </a:r>
            <a:r>
              <a:rPr lang="en-US" sz="1600" dirty="0" smtClean="0"/>
              <a:t>correctly completed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7544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Methodology Research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ADELFE</a:t>
            </a:r>
          </a:p>
          <a:p>
            <a:r>
              <a:rPr lang="tr-TR" dirty="0" smtClean="0"/>
              <a:t>ASEME</a:t>
            </a:r>
          </a:p>
          <a:p>
            <a:r>
              <a:rPr lang="tr-TR" dirty="0" smtClean="0"/>
              <a:t>ForMAAD</a:t>
            </a:r>
          </a:p>
          <a:p>
            <a:r>
              <a:rPr lang="pt-BR" dirty="0" smtClean="0"/>
              <a:t>INGENIAS</a:t>
            </a:r>
            <a:endParaRPr lang="pt-BR" dirty="0"/>
          </a:p>
          <a:p>
            <a:r>
              <a:rPr lang="pt-BR" dirty="0"/>
              <a:t>MAS-CommonKADS</a:t>
            </a:r>
          </a:p>
          <a:p>
            <a:r>
              <a:rPr lang="pt-BR" dirty="0"/>
              <a:t>MaSE</a:t>
            </a:r>
          </a:p>
          <a:p>
            <a:r>
              <a:rPr lang="pt-BR" dirty="0"/>
              <a:t>PASSI</a:t>
            </a:r>
          </a:p>
          <a:p>
            <a:r>
              <a:rPr lang="pt-BR" dirty="0"/>
              <a:t>Prometheus</a:t>
            </a:r>
          </a:p>
          <a:p>
            <a:r>
              <a:rPr lang="pt-BR" dirty="0"/>
              <a:t>RAP / AOR</a:t>
            </a:r>
          </a:p>
          <a:p>
            <a:r>
              <a:rPr lang="pt-BR" dirty="0" smtClean="0"/>
              <a:t>SODA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AOSE Methodologies                   Geylani Kardas,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74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 algn="ctr">
              <a:buNone/>
            </a:pPr>
            <a:r>
              <a:rPr lang="tr-TR" sz="5400" dirty="0"/>
              <a:t>Thank You</a:t>
            </a:r>
          </a:p>
          <a:p>
            <a:pPr marL="411480" lvl="1" indent="0" algn="ctr">
              <a:buNone/>
            </a:pPr>
            <a:r>
              <a:rPr lang="tr-TR" sz="5400" dirty="0"/>
              <a:t>&amp;</a:t>
            </a:r>
          </a:p>
          <a:p>
            <a:pPr marL="411480" lvl="1" indent="0" algn="ctr">
              <a:buNone/>
            </a:pPr>
            <a:r>
              <a:rPr lang="tr-TR" sz="5400" dirty="0"/>
              <a:t>Any Questions?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65701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19200"/>
          </a:xfrm>
        </p:spPr>
        <p:txBody>
          <a:bodyPr/>
          <a:lstStyle/>
          <a:p>
            <a:r>
              <a:rPr lang="en-GB" sz="3600" dirty="0" smtClean="0"/>
              <a:t>Agent-oriented Software Engineering Methodologies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47244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dirty="0"/>
              <a:t>A definition of agent-oriented methodologies from </a:t>
            </a:r>
            <a:r>
              <a:rPr lang="en-US" dirty="0" smtClean="0"/>
              <a:t>a Software Engineering (SE) perspective (Gomez-</a:t>
            </a:r>
            <a:r>
              <a:rPr lang="en-US" dirty="0" err="1" smtClean="0"/>
              <a:t>Sanz</a:t>
            </a:r>
            <a:r>
              <a:rPr lang="en-US" dirty="0" smtClean="0"/>
              <a:t> and Fuentes-Fernandez, 2015)</a:t>
            </a:r>
            <a:r>
              <a:rPr lang="en-GB" dirty="0" smtClean="0"/>
              <a:t>:</a:t>
            </a:r>
          </a:p>
          <a:p>
            <a:pPr marL="708660" lvl="2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i="1" dirty="0"/>
              <a:t>An AOSE method is an SE method where the </a:t>
            </a:r>
            <a:r>
              <a:rPr lang="en-US" b="1" i="1" dirty="0"/>
              <a:t>main concept is </a:t>
            </a:r>
            <a:r>
              <a:rPr lang="en-US" b="1" i="1" dirty="0" smtClean="0"/>
              <a:t>the Software </a:t>
            </a:r>
            <a:r>
              <a:rPr lang="en-US" b="1" i="1" dirty="0"/>
              <a:t>Agent</a:t>
            </a:r>
            <a:r>
              <a:rPr lang="en-US" i="1" dirty="0"/>
              <a:t>. In </a:t>
            </a:r>
            <a:r>
              <a:rPr lang="en-US" i="1" dirty="0" smtClean="0"/>
              <a:t>this method:</a:t>
            </a:r>
          </a:p>
          <a:p>
            <a:pPr marL="982980" lvl="3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i="1" dirty="0"/>
              <a:t>The notation and vocabulary are </a:t>
            </a:r>
            <a:r>
              <a:rPr lang="en-US" b="1" i="1" dirty="0"/>
              <a:t>based on or reuse concepts from agent research</a:t>
            </a:r>
            <a:r>
              <a:rPr lang="en-US" i="1" dirty="0" smtClean="0"/>
              <a:t>.</a:t>
            </a:r>
          </a:p>
          <a:p>
            <a:pPr marL="982980" lvl="3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i="1" dirty="0"/>
              <a:t>There has to be procedures for executing identifiable tasks. These tasks </a:t>
            </a:r>
            <a:r>
              <a:rPr lang="en-US" i="1" dirty="0" smtClean="0"/>
              <a:t>pursue </a:t>
            </a:r>
            <a:r>
              <a:rPr lang="en-US" b="1" i="1" dirty="0" smtClean="0"/>
              <a:t>products </a:t>
            </a:r>
            <a:r>
              <a:rPr lang="en-US" b="1" i="1" dirty="0"/>
              <a:t>that realize </a:t>
            </a:r>
            <a:r>
              <a:rPr lang="en-US" b="1" i="1" dirty="0" smtClean="0"/>
              <a:t>the agent </a:t>
            </a:r>
            <a:r>
              <a:rPr lang="en-US" b="1" i="1" dirty="0"/>
              <a:t>orientation or parts of it</a:t>
            </a:r>
            <a:r>
              <a:rPr lang="en-US" i="1" dirty="0" smtClean="0"/>
              <a:t>.</a:t>
            </a:r>
          </a:p>
          <a:p>
            <a:pPr marL="982980" lvl="3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i="1" dirty="0"/>
              <a:t>There are guidelines for checking the products. These guidelines have also present the </a:t>
            </a:r>
            <a:r>
              <a:rPr lang="en-US" i="1" dirty="0" smtClean="0"/>
              <a:t>agent orientation</a:t>
            </a:r>
            <a:r>
              <a:rPr lang="en-US" i="1" dirty="0"/>
              <a:t>: as </a:t>
            </a:r>
            <a:r>
              <a:rPr lang="en-US" b="1" i="1" dirty="0"/>
              <a:t>the method concerns agent concepts at least partly, its products also need to do it</a:t>
            </a:r>
            <a:r>
              <a:rPr lang="en-US" i="1" dirty="0" smtClean="0"/>
              <a:t>.</a:t>
            </a:r>
          </a:p>
          <a:p>
            <a:pPr marL="982980" lvl="3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i="1" dirty="0" smtClean="0"/>
              <a:t>The </a:t>
            </a:r>
            <a:r>
              <a:rPr lang="en-US" i="1" dirty="0"/>
              <a:t>nature of this method is mainly heuristic, as it </a:t>
            </a:r>
            <a:r>
              <a:rPr lang="en-US" b="1" i="1" dirty="0"/>
              <a:t>relies on features inherent </a:t>
            </a:r>
            <a:r>
              <a:rPr lang="en-US" b="1" i="1" dirty="0" smtClean="0"/>
              <a:t>to software </a:t>
            </a:r>
            <a:r>
              <a:rPr lang="en-US" b="1" i="1" dirty="0"/>
              <a:t>agents</a:t>
            </a:r>
            <a:r>
              <a:rPr lang="en-US" i="1" dirty="0"/>
              <a:t>, </a:t>
            </a:r>
            <a:r>
              <a:rPr lang="en-US" i="1" dirty="0" smtClean="0"/>
              <a:t>for example</a:t>
            </a:r>
            <a:r>
              <a:rPr lang="en-US" i="1" dirty="0"/>
              <a:t>, </a:t>
            </a:r>
            <a:r>
              <a:rPr lang="en-US" i="1" dirty="0" err="1"/>
              <a:t>adaptiveness</a:t>
            </a:r>
            <a:r>
              <a:rPr lang="en-US" i="1" dirty="0"/>
              <a:t> or autonomy, to guide the </a:t>
            </a:r>
            <a:r>
              <a:rPr lang="en-US" i="1" dirty="0" smtClean="0"/>
              <a:t>development and </a:t>
            </a:r>
            <a:r>
              <a:rPr lang="en-US" i="1" dirty="0"/>
              <a:t>structure the system</a:t>
            </a:r>
            <a:r>
              <a:rPr lang="en-US" i="1" dirty="0" smtClean="0"/>
              <a:t>.</a:t>
            </a:r>
          </a:p>
          <a:p>
            <a:pPr marL="982980" lvl="3"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</a:pPr>
            <a:r>
              <a:rPr lang="en-US" i="1" dirty="0"/>
              <a:t>There are </a:t>
            </a:r>
            <a:r>
              <a:rPr lang="en-US" b="1" i="1" dirty="0"/>
              <a:t>support tools that assist in the execution of the different activities</a:t>
            </a:r>
            <a:r>
              <a:rPr lang="en-US" i="1" dirty="0"/>
              <a:t> addressed by the method.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096000"/>
            <a:ext cx="7543800" cy="45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/>
              <a:t>Gomez-</a:t>
            </a:r>
            <a:r>
              <a:rPr lang="en-US" sz="900" dirty="0" err="1"/>
              <a:t>Sanz</a:t>
            </a:r>
            <a:r>
              <a:rPr lang="en-US" sz="900" dirty="0"/>
              <a:t>, J. J. and Fuentes-Fernandez, R. (2015) "Understanding Agent-Oriented </a:t>
            </a:r>
            <a:r>
              <a:rPr lang="en-US" sz="900" dirty="0" smtClean="0"/>
              <a:t>Software Engineering </a:t>
            </a:r>
            <a:r>
              <a:rPr lang="en-US" sz="900" dirty="0"/>
              <a:t>methodologies", </a:t>
            </a:r>
            <a:r>
              <a:rPr lang="en-US" sz="900" dirty="0" smtClean="0"/>
              <a:t>The Knowledge Engineering Review, 30(4): 375-393.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688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19200"/>
          </a:xfrm>
        </p:spPr>
        <p:txBody>
          <a:bodyPr/>
          <a:lstStyle/>
          <a:p>
            <a:r>
              <a:rPr lang="en-GB" sz="3600" dirty="0" smtClean="0"/>
              <a:t>Agent-oriented Software Engineering Methodologies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Common features of AOSE Methodologies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Mostly use </a:t>
            </a:r>
            <a:r>
              <a:rPr lang="en-GB" b="1" i="1" dirty="0" smtClean="0"/>
              <a:t>society organization metaphor</a:t>
            </a:r>
            <a:endParaRPr lang="en-GB" sz="8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Aims at providing </a:t>
            </a:r>
            <a:r>
              <a:rPr lang="en-GB" b="1" i="1" dirty="0" smtClean="0"/>
              <a:t>interaction and coordination models</a:t>
            </a:r>
            <a:r>
              <a:rPr lang="en-GB" dirty="0" smtClean="0"/>
              <a:t> in order to define 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social relations, 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dependencies between agents, 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roles played </a:t>
            </a:r>
          </a:p>
          <a:p>
            <a:pPr marL="754380" lvl="3" indent="0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None/>
            </a:pPr>
            <a:r>
              <a:rPr lang="en-GB" dirty="0" smtClean="0"/>
              <a:t>by taking into consideration organizational nature of MAS</a:t>
            </a:r>
            <a:endParaRPr lang="en-GB" sz="8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Mostly describe </a:t>
            </a:r>
            <a:r>
              <a:rPr lang="en-GB" b="1" i="1" dirty="0" smtClean="0"/>
              <a:t>analysis and design phases of agent and MAS development</a:t>
            </a:r>
            <a:r>
              <a:rPr lang="en-GB" dirty="0" smtClean="0"/>
              <a:t> and does not consider the implementation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Due to the deficiency of an agent-oriented programming language that can be used in implementation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7242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19200"/>
          </a:xfrm>
        </p:spPr>
        <p:txBody>
          <a:bodyPr/>
          <a:lstStyle/>
          <a:p>
            <a:r>
              <a:rPr lang="en-GB" sz="3600" dirty="0" smtClean="0"/>
              <a:t>Agent-oriented Software Engineering Methodologies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4196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What </a:t>
            </a:r>
            <a:r>
              <a:rPr lang="en-US" dirty="0"/>
              <a:t>it means for a methodology to be “agent-oriented</a:t>
            </a:r>
            <a:r>
              <a:rPr lang="en-US" dirty="0" smtClean="0"/>
              <a:t>” (</a:t>
            </a:r>
            <a:r>
              <a:rPr lang="en-US" dirty="0" err="1" smtClean="0"/>
              <a:t>Giorgini</a:t>
            </a:r>
            <a:r>
              <a:rPr lang="en-US" dirty="0" smtClean="0"/>
              <a:t> and Henderson-Sellers, 2005)?</a:t>
            </a:r>
            <a:r>
              <a:rPr lang="en-GB" dirty="0" smtClean="0"/>
              <a:t>:</a:t>
            </a:r>
            <a:endParaRPr lang="en-US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In an </a:t>
            </a:r>
            <a:r>
              <a:rPr lang="en-US" dirty="0" smtClean="0"/>
              <a:t>Object-oriented (OO) methodology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OO </a:t>
            </a:r>
            <a:r>
              <a:rPr lang="en-US" dirty="0"/>
              <a:t>concepts </a:t>
            </a:r>
            <a:r>
              <a:rPr lang="en-US" dirty="0" smtClean="0"/>
              <a:t>are used to </a:t>
            </a:r>
            <a:r>
              <a:rPr lang="en-US" dirty="0"/>
              <a:t>describe the methodology, which, in turn, can be </a:t>
            </a:r>
            <a:r>
              <a:rPr lang="en-US" dirty="0" smtClean="0"/>
              <a:t>used to </a:t>
            </a:r>
            <a:r>
              <a:rPr lang="en-US" dirty="0"/>
              <a:t>build object-oriented </a:t>
            </a:r>
            <a:r>
              <a:rPr lang="en-US" dirty="0" smtClean="0"/>
              <a:t>systems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An Agent-oriented (AO) methodology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 smtClean="0"/>
              <a:t>not constructed on AO </a:t>
            </a:r>
            <a:r>
              <a:rPr lang="en-US" dirty="0"/>
              <a:t>principles but </a:t>
            </a:r>
            <a:endParaRPr lang="en-US" dirty="0" smtClean="0"/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o</a:t>
            </a:r>
            <a:r>
              <a:rPr lang="en-US" dirty="0" smtClean="0"/>
              <a:t>riented </a:t>
            </a:r>
            <a:r>
              <a:rPr lang="en-US" dirty="0"/>
              <a:t>towards the </a:t>
            </a:r>
            <a:r>
              <a:rPr lang="en-US" dirty="0" smtClean="0"/>
              <a:t>creation of </a:t>
            </a:r>
            <a:r>
              <a:rPr lang="en-US" dirty="0"/>
              <a:t>agent-based </a:t>
            </a:r>
            <a:r>
              <a:rPr lang="en-US" dirty="0" smtClean="0"/>
              <a:t>software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dirty="0"/>
              <a:t>That distinction </a:t>
            </a:r>
            <a:r>
              <a:rPr lang="en-US" dirty="0" smtClean="0"/>
              <a:t>holds </a:t>
            </a:r>
            <a:r>
              <a:rPr lang="en-US" dirty="0"/>
              <a:t>for all methodologies covered in (</a:t>
            </a:r>
            <a:r>
              <a:rPr lang="en-US" dirty="0" err="1"/>
              <a:t>Giorgini</a:t>
            </a:r>
            <a:r>
              <a:rPr lang="en-US" dirty="0"/>
              <a:t> and Henderson-Sellers, 2005) except </a:t>
            </a:r>
            <a:r>
              <a:rPr lang="en-US" dirty="0" err="1" smtClean="0"/>
              <a:t>Tropos</a:t>
            </a:r>
            <a:r>
              <a:rPr lang="en-US" dirty="0" smtClean="0"/>
              <a:t> which </a:t>
            </a:r>
            <a:r>
              <a:rPr lang="en-US" dirty="0"/>
              <a:t>claims to use “agent </a:t>
            </a:r>
            <a:r>
              <a:rPr lang="en-US" dirty="0" smtClean="0"/>
              <a:t>think” in </a:t>
            </a:r>
            <a:r>
              <a:rPr lang="en-US" dirty="0"/>
              <a:t>its very derivation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872162"/>
            <a:ext cx="7543800" cy="45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 smtClean="0"/>
              <a:t>Giorgini</a:t>
            </a:r>
            <a:r>
              <a:rPr lang="en-US" sz="900" dirty="0" smtClean="0"/>
              <a:t>, P. and Henderson-Sellers</a:t>
            </a:r>
            <a:r>
              <a:rPr lang="en-US" sz="900" dirty="0"/>
              <a:t>, B</a:t>
            </a:r>
            <a:r>
              <a:rPr lang="en-US" sz="900" dirty="0" smtClean="0"/>
              <a:t>. (2005) </a:t>
            </a:r>
            <a:r>
              <a:rPr lang="en-US" sz="900" dirty="0"/>
              <a:t>"Agent-Oriented Methodologies: An Introduction", 1-19,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</p:spTree>
    <p:extLst>
      <p:ext uri="{BB962C8B-B14F-4D97-AF65-F5344CB8AC3E}">
        <p14:creationId xmlns:p14="http://schemas.microsoft.com/office/powerpoint/2010/main" val="12424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219200"/>
          </a:xfrm>
        </p:spPr>
        <p:txBody>
          <a:bodyPr/>
          <a:lstStyle/>
          <a:p>
            <a:r>
              <a:rPr lang="en-GB" sz="3600" dirty="0" smtClean="0"/>
              <a:t>Agent-oriented Software Engineering Methodologies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2971800" cy="4114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800" dirty="0"/>
              <a:t>Genealogy of </a:t>
            </a:r>
            <a:r>
              <a:rPr lang="en-GB" sz="1800" dirty="0" smtClean="0"/>
              <a:t>AOSE </a:t>
            </a:r>
            <a:r>
              <a:rPr lang="en-GB" sz="1800" dirty="0"/>
              <a:t>Methodologies </a:t>
            </a:r>
            <a:r>
              <a:rPr lang="en-GB" sz="1800" dirty="0" smtClean="0"/>
              <a:t>(</a:t>
            </a:r>
            <a:r>
              <a:rPr lang="en-GB" sz="1800" dirty="0" err="1" smtClean="0"/>
              <a:t>Giorgini</a:t>
            </a:r>
            <a:r>
              <a:rPr lang="en-GB" sz="1800" dirty="0" smtClean="0"/>
              <a:t> and Henderson-Sellers, 2005)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dirty="0" smtClean="0"/>
              <a:t>Different roots: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400" dirty="0" smtClean="0"/>
              <a:t>AI-based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400" dirty="0" smtClean="0"/>
              <a:t>An extension of object-oriented methodologies</a:t>
            </a:r>
          </a:p>
          <a:p>
            <a:pPr marL="982980" lvl="3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400" dirty="0" smtClean="0"/>
              <a:t>Covering both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92" y="1680333"/>
            <a:ext cx="5160108" cy="319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872162"/>
            <a:ext cx="7543800" cy="45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Giorgini</a:t>
            </a:r>
            <a:r>
              <a:rPr lang="en-US" sz="900" dirty="0"/>
              <a:t>, P. and Henderson-Sellers, B. (2005</a:t>
            </a:r>
            <a:r>
              <a:rPr lang="en-US" sz="900" dirty="0" smtClean="0"/>
              <a:t>) </a:t>
            </a:r>
            <a:r>
              <a:rPr lang="en-US" sz="900" dirty="0"/>
              <a:t>"Agent-Oriented Methodologies: An Introduction", 1-19, Agent-Oriented Methodologies, Henderson-Sellers, B. and </a:t>
            </a:r>
            <a:r>
              <a:rPr lang="en-US" sz="900" dirty="0" err="1"/>
              <a:t>Giorgini</a:t>
            </a:r>
            <a:r>
              <a:rPr lang="en-US" sz="900" dirty="0"/>
              <a:t>, P. (Eds.), Idea Group Publishing, 429p.</a:t>
            </a:r>
          </a:p>
        </p:txBody>
      </p:sp>
    </p:spTree>
    <p:extLst>
      <p:ext uri="{BB962C8B-B14F-4D97-AF65-F5344CB8AC3E}">
        <p14:creationId xmlns:p14="http://schemas.microsoft.com/office/powerpoint/2010/main" val="14531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r>
              <a:rPr lang="en-GB" sz="36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Bresciani</a:t>
            </a:r>
            <a:r>
              <a:rPr lang="en-GB" sz="2400" dirty="0" smtClean="0"/>
              <a:t> et al., 2004)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4876800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800" dirty="0" smtClean="0"/>
              <a:t>A requirement-driven AOSE methodology</a:t>
            </a:r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800" dirty="0" smtClean="0"/>
              <a:t>Models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b="1" i="1" dirty="0" smtClean="0"/>
              <a:t>Actors</a:t>
            </a:r>
            <a:r>
              <a:rPr lang="en-GB" sz="1600" dirty="0" smtClean="0"/>
              <a:t> in the social environment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b="1" i="1" dirty="0" smtClean="0"/>
              <a:t>Social</a:t>
            </a:r>
            <a:r>
              <a:rPr lang="en-GB" sz="1600" dirty="0" smtClean="0"/>
              <a:t> dependencies between the actors</a:t>
            </a:r>
          </a:p>
          <a:p>
            <a:pPr marL="480060" lvl="2" indent="0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None/>
            </a:pPr>
            <a:r>
              <a:rPr lang="en-GB" sz="1600" dirty="0"/>
              <a:t>b</a:t>
            </a:r>
            <a:r>
              <a:rPr lang="en-GB" sz="1600" dirty="0" smtClean="0"/>
              <a:t>y using </a:t>
            </a:r>
            <a:r>
              <a:rPr lang="en-GB" sz="1600" i="1" dirty="0" err="1" smtClean="0"/>
              <a:t>i</a:t>
            </a:r>
            <a:r>
              <a:rPr lang="en-GB" sz="1600" i="1" dirty="0" smtClean="0"/>
              <a:t>* modelling framework</a:t>
            </a:r>
            <a:r>
              <a:rPr lang="en-GB" sz="1600" dirty="0" smtClean="0"/>
              <a:t> (Yu, 1995)</a:t>
            </a:r>
            <a:endParaRPr lang="en-GB" sz="1600" dirty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800" smtClean="0"/>
              <a:t>Actors </a:t>
            </a:r>
            <a:r>
              <a:rPr lang="en-GB" sz="1800" dirty="0" smtClean="0"/>
              <a:t>can be Agents, Positions, or Roles</a:t>
            </a:r>
            <a:endParaRPr lang="en-GB" sz="1800" dirty="0"/>
          </a:p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800" dirty="0" smtClean="0"/>
              <a:t>Social dependencies can exist for 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dirty="0" smtClean="0"/>
              <a:t>Goals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dirty="0" err="1" smtClean="0"/>
              <a:t>Softgoals</a:t>
            </a:r>
            <a:endParaRPr lang="en-GB" sz="1600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dirty="0" smtClean="0"/>
              <a:t>Tasks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sz="1600" dirty="0" smtClean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024562"/>
            <a:ext cx="7543800" cy="5286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900" dirty="0" err="1"/>
              <a:t>Bresciani</a:t>
            </a:r>
            <a:r>
              <a:rPr lang="en-US" sz="900" dirty="0"/>
              <a:t>, P., Perini, A., </a:t>
            </a:r>
            <a:r>
              <a:rPr lang="en-US" sz="900" dirty="0" err="1"/>
              <a:t>Giorgini</a:t>
            </a:r>
            <a:r>
              <a:rPr lang="en-US" sz="900" dirty="0"/>
              <a:t>, P., </a:t>
            </a:r>
            <a:r>
              <a:rPr lang="en-US" sz="900" dirty="0" err="1"/>
              <a:t>Giunchiglia</a:t>
            </a:r>
            <a:r>
              <a:rPr lang="en-US" sz="900" dirty="0"/>
              <a:t>, F. and </a:t>
            </a:r>
            <a:r>
              <a:rPr lang="en-US" sz="900" dirty="0" err="1"/>
              <a:t>Mylopoulos</a:t>
            </a:r>
            <a:r>
              <a:rPr lang="en-US" sz="900" dirty="0"/>
              <a:t>, J. (2004) “</a:t>
            </a:r>
            <a:r>
              <a:rPr lang="en-US" sz="900" dirty="0" err="1"/>
              <a:t>Tropos</a:t>
            </a:r>
            <a:r>
              <a:rPr lang="en-US" sz="900" dirty="0"/>
              <a:t>: An agent-oriented software development methodology”, Autonomous Agents and Multi-Agent Systems, </a:t>
            </a:r>
            <a:r>
              <a:rPr lang="en-US" sz="900" dirty="0" smtClean="0"/>
              <a:t>8(3): 203-236.</a:t>
            </a:r>
          </a:p>
          <a:p>
            <a:pPr marL="114300" indent="0">
              <a:buNone/>
            </a:pPr>
            <a:r>
              <a:rPr lang="en-US" sz="900" dirty="0"/>
              <a:t>Yu, E. (1995</a:t>
            </a:r>
            <a:r>
              <a:rPr lang="en-US" sz="900" dirty="0" smtClean="0"/>
              <a:t>) </a:t>
            </a:r>
            <a:r>
              <a:rPr lang="en-US" sz="900" dirty="0"/>
              <a:t>“Modelling strategic relationships for process reengineering”, PhD thesis, University of Toronto, Department of Computer </a:t>
            </a:r>
            <a:r>
              <a:rPr lang="en-US" sz="900" dirty="0" smtClean="0"/>
              <a:t>Science</a:t>
            </a:r>
            <a:endParaRPr lang="en-US" sz="9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1" y="4048760"/>
            <a:ext cx="2367281" cy="365760"/>
          </a:xfrm>
        </p:spPr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647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GB" sz="3600" dirty="0" err="1" smtClean="0"/>
              <a:t>Tropos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23" y="1329787"/>
            <a:ext cx="7620000" cy="4537613"/>
          </a:xfrm>
        </p:spPr>
        <p:txBody>
          <a:bodyPr>
            <a:noAutofit/>
          </a:bodyPr>
          <a:lstStyle/>
          <a:p>
            <a:pPr marL="342900" lvl="1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dirty="0" smtClean="0"/>
              <a:t>4 phases of </a:t>
            </a:r>
            <a:r>
              <a:rPr lang="en-GB" dirty="0" err="1" smtClean="0"/>
              <a:t>Tropos</a:t>
            </a:r>
            <a:r>
              <a:rPr lang="en-GB" dirty="0" smtClean="0"/>
              <a:t> methodology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b="1" i="1" dirty="0" smtClean="0"/>
              <a:t>Early requirements:</a:t>
            </a:r>
            <a:r>
              <a:rPr lang="en-GB" dirty="0" smtClean="0"/>
              <a:t> Understanding the problem at the organizational level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GB" sz="500" b="1" i="1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b="1" i="1" dirty="0" smtClean="0"/>
              <a:t>Late requirements:</a:t>
            </a:r>
            <a:r>
              <a:rPr lang="en-GB" dirty="0" smtClean="0"/>
              <a:t> </a:t>
            </a:r>
            <a:r>
              <a:rPr lang="en-US" dirty="0"/>
              <a:t>the system-to-be is described within its </a:t>
            </a:r>
            <a:r>
              <a:rPr lang="en-US" dirty="0" smtClean="0"/>
              <a:t>operational environment</a:t>
            </a:r>
            <a:r>
              <a:rPr lang="en-US" dirty="0"/>
              <a:t>, along with relevant functions and </a:t>
            </a:r>
            <a:r>
              <a:rPr lang="en-US" dirty="0" smtClean="0"/>
              <a:t>qualities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GB" sz="500" b="1" i="1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GB" b="1" i="1" dirty="0" smtClean="0"/>
              <a:t>Architectural design:</a:t>
            </a:r>
            <a:r>
              <a:rPr lang="en-GB" dirty="0" smtClean="0"/>
              <a:t> </a:t>
            </a:r>
            <a:r>
              <a:rPr lang="en-US" dirty="0"/>
              <a:t>the system’s global architecture is defined </a:t>
            </a:r>
            <a:r>
              <a:rPr lang="en-US" dirty="0" smtClean="0"/>
              <a:t>in terms of </a:t>
            </a:r>
            <a:r>
              <a:rPr lang="en-US" dirty="0"/>
              <a:t>subsystems, interconnected through data, control, and </a:t>
            </a:r>
            <a:r>
              <a:rPr lang="en-US" dirty="0" smtClean="0"/>
              <a:t>other dependencies</a:t>
            </a:r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endParaRPr lang="en-US" sz="500" b="1" i="1" dirty="0" smtClean="0"/>
          </a:p>
          <a:p>
            <a:pPr marL="708660" lvl="2"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</a:pPr>
            <a:r>
              <a:rPr lang="en-US" b="1" i="1" dirty="0" smtClean="0"/>
              <a:t>Detailed </a:t>
            </a:r>
            <a:r>
              <a:rPr lang="en-US" b="1" i="1" dirty="0"/>
              <a:t>design:</a:t>
            </a:r>
            <a:r>
              <a:rPr lang="en-US" dirty="0"/>
              <a:t> the behavior of each architectural component </a:t>
            </a:r>
            <a:r>
              <a:rPr lang="en-US" dirty="0" smtClean="0"/>
              <a:t>is further refined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AOSE Methodologies                   </a:t>
            </a:r>
            <a:r>
              <a:rPr lang="en-US" dirty="0" err="1"/>
              <a:t>Geylani</a:t>
            </a:r>
            <a:r>
              <a:rPr lang="en-US" dirty="0"/>
              <a:t> </a:t>
            </a:r>
            <a:r>
              <a:rPr lang="en-US" dirty="0" err="1"/>
              <a:t>Kardas</a:t>
            </a:r>
            <a:r>
              <a:rPr lang="en-US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712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3414</TotalTime>
  <Words>3188</Words>
  <Application>Microsoft Office PowerPoint</Application>
  <PresentationFormat>On-screen Show (4:3)</PresentationFormat>
  <Paragraphs>369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</vt:lpstr>
      <vt:lpstr>Adjacency</vt:lpstr>
      <vt:lpstr>Agent-oriented Software Engineering Methodologies </vt:lpstr>
      <vt:lpstr>Agent-oriented Software Engineering Methodologies</vt:lpstr>
      <vt:lpstr>Agent-oriented Software Engineering Methodologies</vt:lpstr>
      <vt:lpstr>Agent-oriented Software Engineering Methodologies</vt:lpstr>
      <vt:lpstr>Agent-oriented Software Engineering Methodologies</vt:lpstr>
      <vt:lpstr>Agent-oriented Software Engineering Methodologies</vt:lpstr>
      <vt:lpstr>Agent-oriented Software Engineering Methodologies</vt:lpstr>
      <vt:lpstr>Tropos (Bresciani et al., 2004)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Tropos</vt:lpstr>
      <vt:lpstr>Gaia (Zambonelli et al., 2003)</vt:lpstr>
      <vt:lpstr>Gaia</vt:lpstr>
      <vt:lpstr>Gaia</vt:lpstr>
      <vt:lpstr>Gaia</vt:lpstr>
      <vt:lpstr>Gaia</vt:lpstr>
      <vt:lpstr>Gaia</vt:lpstr>
      <vt:lpstr>Gaia</vt:lpstr>
      <vt:lpstr>Gaia</vt:lpstr>
      <vt:lpstr>Gaia</vt:lpstr>
      <vt:lpstr>Gaia</vt:lpstr>
      <vt:lpstr>Gaia</vt:lpstr>
      <vt:lpstr>Gaia</vt:lpstr>
      <vt:lpstr>Gaia</vt:lpstr>
      <vt:lpstr>Methodology Research Assignment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Driven Development &amp; Domain-Specific (Modeling) Languages</dc:title>
  <dc:creator>Geylani</dc:creator>
  <cp:lastModifiedBy>Windows User</cp:lastModifiedBy>
  <cp:revision>408</cp:revision>
  <dcterms:created xsi:type="dcterms:W3CDTF">2006-08-16T00:00:00Z</dcterms:created>
  <dcterms:modified xsi:type="dcterms:W3CDTF">2022-03-28T20:27:58Z</dcterms:modified>
</cp:coreProperties>
</file>