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2"/>
  </p:notesMasterIdLst>
  <p:handoutMasterIdLst>
    <p:handoutMasterId r:id="rId43"/>
  </p:handoutMasterIdLst>
  <p:sldIdLst>
    <p:sldId id="265" r:id="rId3"/>
    <p:sldId id="310" r:id="rId4"/>
    <p:sldId id="320" r:id="rId5"/>
    <p:sldId id="311" r:id="rId6"/>
    <p:sldId id="313" r:id="rId7"/>
    <p:sldId id="321" r:id="rId8"/>
    <p:sldId id="314" r:id="rId9"/>
    <p:sldId id="324" r:id="rId10"/>
    <p:sldId id="315" r:id="rId11"/>
    <p:sldId id="318" r:id="rId12"/>
    <p:sldId id="316" r:id="rId13"/>
    <p:sldId id="317" r:id="rId14"/>
    <p:sldId id="319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331" r:id="rId23"/>
    <p:sldId id="332" r:id="rId24"/>
    <p:sldId id="334" r:id="rId25"/>
    <p:sldId id="333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6" r:id="rId36"/>
    <p:sldId id="347" r:id="rId37"/>
    <p:sldId id="348" r:id="rId38"/>
    <p:sldId id="349" r:id="rId39"/>
    <p:sldId id="350" r:id="rId40"/>
    <p:sldId id="351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030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orient="horz" pos="3792" userDrawn="1">
          <p15:clr>
            <a:srgbClr val="A4A3A4"/>
          </p15:clr>
        </p15:guide>
        <p15:guide id="6" orient="horz" userDrawn="1">
          <p15:clr>
            <a:srgbClr val="A4A3A4"/>
          </p15:clr>
        </p15:guide>
        <p15:guide id="7" orient="horz" pos="3360" userDrawn="1">
          <p15:clr>
            <a:srgbClr val="A4A3A4"/>
          </p15:clr>
        </p15:guide>
        <p15:guide id="8" orient="horz" pos="3312" userDrawn="1">
          <p15:clr>
            <a:srgbClr val="A4A3A4"/>
          </p15:clr>
        </p15:guide>
        <p15:guide id="9" orient="horz" pos="240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  <p15:guide id="11" orient="horz" pos="2784" userDrawn="1">
          <p15:clr>
            <a:srgbClr val="A4A3A4"/>
          </p15:clr>
        </p15:guide>
        <p15:guide id="12" pos="2880" userDrawn="1">
          <p15:clr>
            <a:srgbClr val="A4A3A4"/>
          </p15:clr>
        </p15:guide>
        <p15:guide id="13" pos="719" userDrawn="1">
          <p15:clr>
            <a:srgbClr val="A4A3A4"/>
          </p15:clr>
        </p15:guide>
        <p15:guide id="14" pos="4608" userDrawn="1">
          <p15:clr>
            <a:srgbClr val="A4A3A4"/>
          </p15:clr>
        </p15:guide>
        <p15:guide id="15" pos="935" userDrawn="1">
          <p15:clr>
            <a:srgbClr val="A4A3A4"/>
          </p15:clr>
        </p15:guide>
        <p15:guide id="16" pos="5257" userDrawn="1">
          <p15:clr>
            <a:srgbClr val="A4A3A4"/>
          </p15:clr>
        </p15:guide>
        <p15:guide id="17" pos="4392" userDrawn="1">
          <p15:clr>
            <a:srgbClr val="A4A3A4"/>
          </p15:clr>
        </p15:guide>
        <p15:guide id="18" pos="503" userDrawn="1">
          <p15:clr>
            <a:srgbClr val="A4A3A4"/>
          </p15:clr>
        </p15:guide>
        <p15:guide id="19" pos="5365" userDrawn="1">
          <p15:clr>
            <a:srgbClr val="A4A3A4"/>
          </p15:clr>
        </p15:guide>
        <p15:guide id="20" pos="2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howGuides="1">
      <p:cViewPr varScale="1">
        <p:scale>
          <a:sx n="76" d="100"/>
          <a:sy n="76" d="100"/>
        </p:scale>
        <p:origin x="552" y="84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2880"/>
        <p:guide pos="719"/>
        <p:guide pos="4608"/>
        <p:guide pos="935"/>
        <p:guide pos="5257"/>
        <p:guide pos="4392"/>
        <p:guide pos="503"/>
        <p:guide pos="5365"/>
        <p:guide pos="2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0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C6B8-FD64-4AF4-838B-D53E1C316388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2A42-EEC7-4967-B85E-D808FA34B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pPr/>
              <a:t>28.04.2021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25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730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74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pPr/>
              <a:t>28.04.2021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660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96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25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21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367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t>28.04.2021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151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tr-TR" smtClean="0"/>
              <a:pPr/>
              <a:t>28.04.2021</a:t>
            </a:fld>
            <a:endParaRPr lang="tr-TR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76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tr-TR" smtClean="0"/>
              <a:pPr/>
              <a:t>28.04.2021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516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se.fr/~boissier/enseignement/maop13/doc/jason-api/index.html?jason/stdlib/package-summary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344882" cy="2231504"/>
          </a:xfrm>
        </p:spPr>
        <p:txBody>
          <a:bodyPr/>
          <a:lstStyle/>
          <a:p>
            <a:r>
              <a:rPr lang="tr-TR" b="1" dirty="0"/>
              <a:t>JASON</a:t>
            </a:r>
            <a:r>
              <a:rPr lang="tr-TR" dirty="0"/>
              <a:t> kullanarak </a:t>
            </a:r>
            <a:r>
              <a:rPr lang="tr-TR" b="1" dirty="0" err="1"/>
              <a:t>AgentSpeak</a:t>
            </a:r>
            <a:r>
              <a:rPr lang="tr-TR" dirty="0" err="1"/>
              <a:t>’de</a:t>
            </a:r>
            <a:r>
              <a:rPr lang="tr-TR" dirty="0"/>
              <a:t> Çok Etmenli Sistemler Programlama</a:t>
            </a: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173808" cy="57606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UBE-622 Çok etmenli sistemler </a:t>
            </a:r>
          </a:p>
          <a:p>
            <a:r>
              <a:rPr lang="tr-TR" dirty="0"/>
              <a:t>Barış Tekin Tezel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755576" y="5301208"/>
            <a:ext cx="71495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*JASON: a Java-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interpreter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an </a:t>
            </a:r>
            <a:r>
              <a:rPr lang="tr-TR" dirty="0" err="1"/>
              <a:t>extended</a:t>
            </a:r>
            <a:r>
              <a:rPr lang="tr-TR" dirty="0"/>
              <a:t> </a:t>
            </a:r>
            <a:r>
              <a:rPr lang="tr-TR" dirty="0" err="1"/>
              <a:t>version</a:t>
            </a:r>
            <a:r>
              <a:rPr lang="tr-TR" dirty="0"/>
              <a:t> of </a:t>
            </a:r>
            <a:r>
              <a:rPr lang="tr-TR" dirty="0" err="1"/>
              <a:t>AgentSpeak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6"/>
          <p:cNvSpPr>
            <a:spLocks noGrp="1"/>
          </p:cNvSpPr>
          <p:nvPr>
            <p:ph type="title"/>
          </p:nvPr>
        </p:nvSpPr>
        <p:spPr>
          <a:xfrm>
            <a:off x="1110846" y="764704"/>
            <a:ext cx="6859787" cy="555848"/>
          </a:xfrm>
        </p:spPr>
        <p:txBody>
          <a:bodyPr>
            <a:normAutofit/>
          </a:bodyPr>
          <a:lstStyle/>
          <a:p>
            <a:r>
              <a:rPr lang="tr-TR" sz="3000" b="1" dirty="0"/>
              <a:t>JASON </a:t>
            </a:r>
            <a:r>
              <a:rPr lang="tr-TR" sz="3000" dirty="0"/>
              <a:t>Akıl Yürütme Döngüsü</a:t>
            </a:r>
            <a:endParaRPr lang="tr-TR" sz="3000" b="1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846" y="1320552"/>
            <a:ext cx="699135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859787" cy="555848"/>
          </a:xfrm>
        </p:spPr>
        <p:txBody>
          <a:bodyPr/>
          <a:lstStyle/>
          <a:p>
            <a:r>
              <a:rPr lang="tr-TR" sz="2800" b="1" dirty="0"/>
              <a:t>JASON </a:t>
            </a:r>
            <a:r>
              <a:rPr lang="tr-TR" sz="2800" dirty="0"/>
              <a:t>Akıl Yürütme Döngüsü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259632" y="1484784"/>
            <a:ext cx="55446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dirty="0"/>
              <a:t>Ortamı algılama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Belief Base</a:t>
            </a:r>
            <a:r>
              <a:rPr lang="tr-TR" dirty="0"/>
              <a:t>’</a:t>
            </a:r>
            <a:r>
              <a:rPr lang="tr-TR" dirty="0" err="1"/>
              <a:t>ni</a:t>
            </a:r>
            <a:r>
              <a:rPr lang="tr-TR" dirty="0"/>
              <a:t> güncelleme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Diğer etmenlerden gelen iletişimi alma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Sosyal olarak kabul edilebilir (</a:t>
            </a:r>
            <a:r>
              <a:rPr lang="tr-TR" dirty="0" err="1"/>
              <a:t>Socially</a:t>
            </a:r>
            <a:r>
              <a:rPr lang="tr-TR" dirty="0"/>
              <a:t> </a:t>
            </a:r>
            <a:r>
              <a:rPr lang="tr-TR" dirty="0" err="1"/>
              <a:t>Acceptable</a:t>
            </a:r>
            <a:r>
              <a:rPr lang="tr-TR" dirty="0"/>
              <a:t>) mesajları seçme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Bir olayı (</a:t>
            </a:r>
            <a:r>
              <a:rPr lang="tr-TR" dirty="0" err="1"/>
              <a:t>event</a:t>
            </a:r>
            <a:r>
              <a:rPr lang="tr-TR" dirty="0"/>
              <a:t>) seçme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Tüm ilgili planları getirme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Uygulanabilir planları belirleme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Bir uygulanabilir planı seçme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Ayrıntılı yürütme için bir niyet seçilmesi</a:t>
            </a:r>
          </a:p>
          <a:p>
            <a:r>
              <a:rPr lang="en-US" dirty="0"/>
              <a:t>10. </a:t>
            </a:r>
            <a:r>
              <a:rPr lang="tr-TR" dirty="0"/>
              <a:t>Niyetin bir adımının işletilmesi</a:t>
            </a:r>
          </a:p>
        </p:txBody>
      </p:sp>
    </p:spTree>
    <p:extLst>
      <p:ext uri="{BB962C8B-B14F-4D97-AF65-F5344CB8AC3E}">
        <p14:creationId xmlns:p14="http://schemas.microsoft.com/office/powerpoint/2010/main" val="25905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99849" y="332656"/>
            <a:ext cx="6859787" cy="555848"/>
          </a:xfrm>
        </p:spPr>
        <p:txBody>
          <a:bodyPr>
            <a:normAutofit/>
          </a:bodyPr>
          <a:lstStyle/>
          <a:p>
            <a:r>
              <a:rPr lang="tr-TR" sz="3000" dirty="0"/>
              <a:t>10. Niyet İşletimi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107058" y="1052736"/>
            <a:ext cx="6852578" cy="4114801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tr-TR" dirty="0"/>
              <a:t>Environment </a:t>
            </a:r>
            <a:r>
              <a:rPr lang="tr-TR" dirty="0" err="1"/>
              <a:t>actions</a:t>
            </a:r>
            <a:endParaRPr lang="tr-TR" dirty="0"/>
          </a:p>
          <a:p>
            <a:pPr marL="342900" indent="-342900">
              <a:buFont typeface="+mj-lt"/>
              <a:buAutoNum type="alphaLcParenR"/>
            </a:pPr>
            <a:r>
              <a:rPr lang="tr-TR" dirty="0" err="1"/>
              <a:t>Achievement</a:t>
            </a:r>
            <a:r>
              <a:rPr lang="tr-TR" dirty="0"/>
              <a:t> </a:t>
            </a:r>
            <a:r>
              <a:rPr lang="tr-TR" dirty="0" err="1"/>
              <a:t>goals</a:t>
            </a:r>
            <a:endParaRPr lang="tr-TR" dirty="0"/>
          </a:p>
          <a:p>
            <a:pPr marL="342900" indent="-342900">
              <a:buFont typeface="+mj-lt"/>
              <a:buAutoNum type="alphaLcParenR"/>
            </a:pPr>
            <a:r>
              <a:rPr lang="tr-TR" dirty="0"/>
              <a:t>Test </a:t>
            </a:r>
            <a:r>
              <a:rPr lang="tr-TR" dirty="0" err="1"/>
              <a:t>goals</a:t>
            </a:r>
            <a:endParaRPr lang="tr-TR" dirty="0"/>
          </a:p>
          <a:p>
            <a:pPr marL="342900" indent="-342900">
              <a:buFont typeface="+mj-lt"/>
              <a:buAutoNum type="alphaLcParenR"/>
            </a:pP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notes</a:t>
            </a:r>
            <a:endParaRPr lang="tr-TR" dirty="0"/>
          </a:p>
          <a:p>
            <a:pPr marL="342900" indent="-342900">
              <a:buFont typeface="+mj-lt"/>
              <a:buAutoNum type="alphaLcParenR"/>
            </a:pP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actions</a:t>
            </a:r>
            <a:endParaRPr lang="tr-TR" dirty="0"/>
          </a:p>
          <a:p>
            <a:pPr marL="342900" indent="-342900">
              <a:buFont typeface="+mj-lt"/>
              <a:buAutoNum type="alphaLcParenR"/>
            </a:pPr>
            <a:r>
              <a:rPr lang="tr-TR" dirty="0" err="1"/>
              <a:t>Expressions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72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Belief</a:t>
            </a:r>
            <a:r>
              <a:rPr lang="tr-TR" dirty="0"/>
              <a:t> Açıklamaları (</a:t>
            </a:r>
            <a:r>
              <a:rPr lang="tr-TR" dirty="0" err="1"/>
              <a:t>Annotations</a:t>
            </a:r>
            <a:r>
              <a:rPr lang="tr-TR" dirty="0"/>
              <a:t>)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Açıklamalı yüklem: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ps</a:t>
            </a:r>
            <a:r>
              <a:rPr lang="tr-TR" dirty="0"/>
              <a:t>(t1,...,</a:t>
            </a:r>
            <a:r>
              <a:rPr lang="tr-TR" dirty="0" err="1"/>
              <a:t>tn</a:t>
            </a:r>
            <a:r>
              <a:rPr lang="tr-TR" dirty="0"/>
              <a:t>)[a1,...,am]</a:t>
            </a:r>
          </a:p>
          <a:p>
            <a:pPr marL="0" indent="0">
              <a:buNone/>
            </a:pPr>
            <a:r>
              <a:rPr lang="tr-TR" dirty="0"/>
              <a:t>	burada </a:t>
            </a:r>
            <a:r>
              <a:rPr lang="tr-TR" dirty="0" err="1"/>
              <a:t>ai’ler</a:t>
            </a:r>
            <a:r>
              <a:rPr lang="tr-TR" dirty="0"/>
              <a:t> birinci dereceden terimlerdir. 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356992"/>
            <a:ext cx="4680520" cy="294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859787" cy="699864"/>
          </a:xfrm>
        </p:spPr>
        <p:txBody>
          <a:bodyPr/>
          <a:lstStyle/>
          <a:p>
            <a:r>
              <a:rPr lang="tr-TR" dirty="0"/>
              <a:t>Açıklama (</a:t>
            </a:r>
            <a:r>
              <a:rPr lang="tr-TR" dirty="0" err="1"/>
              <a:t>Annotation</a:t>
            </a:r>
            <a:r>
              <a:rPr lang="tr-TR" dirty="0"/>
              <a:t>) örnekleri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484784"/>
            <a:ext cx="685257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solidFill>
                  <a:schemeClr val="accent2"/>
                </a:solidFill>
              </a:rPr>
              <a:t>Maria isimli etmenin </a:t>
            </a:r>
            <a:r>
              <a:rPr lang="tr-TR" sz="2000" dirty="0" err="1">
                <a:solidFill>
                  <a:schemeClr val="accent2"/>
                </a:solidFill>
              </a:rPr>
              <a:t>belief’leri</a:t>
            </a:r>
            <a:r>
              <a:rPr lang="tr-TR" sz="2000" dirty="0">
                <a:solidFill>
                  <a:schemeClr val="accent2"/>
                </a:solidFill>
              </a:rPr>
              <a:t>: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colour</a:t>
            </a:r>
            <a:r>
              <a:rPr lang="tr-TR" sz="2000" dirty="0">
                <a:solidFill>
                  <a:schemeClr val="accent2"/>
                </a:solidFill>
              </a:rPr>
              <a:t>(box1,blue)[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bob</a:t>
            </a:r>
            <a:r>
              <a:rPr lang="tr-TR" sz="2000" dirty="0">
                <a:solidFill>
                  <a:schemeClr val="accent2"/>
                </a:solidFill>
              </a:rPr>
              <a:t>)].</a:t>
            </a:r>
          </a:p>
          <a:p>
            <a:r>
              <a:rPr lang="tr-TR" sz="2000" b="1" dirty="0">
                <a:solidFill>
                  <a:schemeClr val="accent2"/>
                </a:solidFill>
              </a:rPr>
              <a:t>~</a:t>
            </a:r>
            <a:r>
              <a:rPr lang="tr-TR" sz="2000" dirty="0" err="1">
                <a:solidFill>
                  <a:schemeClr val="accent2"/>
                </a:solidFill>
              </a:rPr>
              <a:t>colour</a:t>
            </a:r>
            <a:r>
              <a:rPr lang="tr-TR" sz="2000" dirty="0">
                <a:solidFill>
                  <a:schemeClr val="accent2"/>
                </a:solidFill>
              </a:rPr>
              <a:t>(box1,white)[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john</a:t>
            </a:r>
            <a:r>
              <a:rPr lang="tr-TR" sz="2000" dirty="0">
                <a:solidFill>
                  <a:schemeClr val="accent2"/>
                </a:solidFill>
              </a:rPr>
              <a:t>)].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colour</a:t>
            </a:r>
            <a:r>
              <a:rPr lang="tr-TR" sz="2000" dirty="0">
                <a:solidFill>
                  <a:schemeClr val="accent2"/>
                </a:solidFill>
              </a:rPr>
              <a:t>(box1,red)[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percept</a:t>
            </a:r>
            <a:r>
              <a:rPr lang="tr-TR" sz="2000" dirty="0">
                <a:solidFill>
                  <a:schemeClr val="accent2"/>
                </a:solidFill>
              </a:rPr>
              <a:t>)].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colourblind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bob</a:t>
            </a:r>
            <a:r>
              <a:rPr lang="tr-TR" sz="2000" dirty="0">
                <a:solidFill>
                  <a:schemeClr val="accent2"/>
                </a:solidFill>
              </a:rPr>
              <a:t>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(self),</a:t>
            </a:r>
            <a:r>
              <a:rPr lang="tr-TR" sz="2000" dirty="0" err="1">
                <a:solidFill>
                  <a:schemeClr val="accent2"/>
                </a:solidFill>
              </a:rPr>
              <a:t>degOfCert</a:t>
            </a:r>
            <a:r>
              <a:rPr lang="tr-TR" sz="2000" dirty="0">
                <a:solidFill>
                  <a:schemeClr val="accent2"/>
                </a:solidFill>
              </a:rPr>
              <a:t>(0.7)].</a:t>
            </a:r>
          </a:p>
          <a:p>
            <a:r>
              <a:rPr lang="tr-TR" sz="2000" dirty="0" err="1">
                <a:solidFill>
                  <a:schemeClr val="accent2"/>
                </a:solidFill>
              </a:rPr>
              <a:t>lier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bob</a:t>
            </a:r>
            <a:r>
              <a:rPr lang="tr-TR" sz="2000" dirty="0">
                <a:solidFill>
                  <a:schemeClr val="accent2"/>
                </a:solidFill>
              </a:rPr>
              <a:t>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(self),</a:t>
            </a:r>
            <a:r>
              <a:rPr lang="tr-TR" sz="2000" dirty="0" err="1">
                <a:solidFill>
                  <a:schemeClr val="accent2"/>
                </a:solidFill>
              </a:rPr>
              <a:t>degOfCert</a:t>
            </a:r>
            <a:r>
              <a:rPr lang="tr-TR" sz="2000" dirty="0">
                <a:solidFill>
                  <a:schemeClr val="accent2"/>
                </a:solidFill>
              </a:rPr>
              <a:t>(0.2)].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373553" y="4437112"/>
            <a:ext cx="6480720" cy="82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983">
              <a:lnSpc>
                <a:spcPct val="90000"/>
              </a:lnSpc>
              <a:spcBef>
                <a:spcPts val="1350"/>
              </a:spcBef>
              <a:buClr>
                <a:schemeClr val="accent1"/>
              </a:buClr>
              <a:buSzPct val="100000"/>
            </a:pPr>
            <a:r>
              <a:rPr lang="tr-TR" sz="2000" dirty="0" err="1">
                <a:solidFill>
                  <a:schemeClr val="accent2"/>
                </a:solidFill>
              </a:rPr>
              <a:t>Bob</a:t>
            </a:r>
            <a:r>
              <a:rPr lang="tr-TR" sz="2000" dirty="0">
                <a:solidFill>
                  <a:schemeClr val="accent2"/>
                </a:solidFill>
              </a:rPr>
              <a:t> isimli etmenin </a:t>
            </a:r>
            <a:r>
              <a:rPr lang="tr-TR" sz="2000" dirty="0" err="1">
                <a:solidFill>
                  <a:schemeClr val="accent2"/>
                </a:solidFill>
              </a:rPr>
              <a:t>belief’i</a:t>
            </a:r>
            <a:r>
              <a:rPr lang="tr-TR" sz="2000" dirty="0">
                <a:solidFill>
                  <a:schemeClr val="accent2"/>
                </a:solidFill>
              </a:rPr>
              <a:t>:</a:t>
            </a:r>
          </a:p>
          <a:p>
            <a:pPr marL="167923" indent="-167923" defTabSz="685983">
              <a:lnSpc>
                <a:spcPct val="90000"/>
              </a:lnSpc>
              <a:spcBef>
                <a:spcPts val="13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tr-TR" sz="2000" dirty="0" err="1">
                <a:solidFill>
                  <a:schemeClr val="accent2"/>
                </a:solidFill>
              </a:rPr>
              <a:t>loves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maria,bob</a:t>
            </a:r>
            <a:r>
              <a:rPr lang="tr-TR" sz="2000" dirty="0">
                <a:solidFill>
                  <a:schemeClr val="accent2"/>
                </a:solidFill>
              </a:rPr>
              <a:t>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john</a:t>
            </a:r>
            <a:r>
              <a:rPr lang="tr-TR" sz="2000" dirty="0">
                <a:solidFill>
                  <a:schemeClr val="accent2"/>
                </a:solidFill>
              </a:rPr>
              <a:t>)[</a:t>
            </a:r>
            <a:r>
              <a:rPr lang="tr-TR" sz="2000" dirty="0" err="1">
                <a:solidFill>
                  <a:schemeClr val="accent2"/>
                </a:solidFill>
              </a:rPr>
              <a:t>source</a:t>
            </a:r>
            <a:r>
              <a:rPr lang="tr-TR" sz="2000" dirty="0">
                <a:solidFill>
                  <a:schemeClr val="accent2"/>
                </a:solidFill>
              </a:rPr>
              <a:t>(</a:t>
            </a:r>
            <a:r>
              <a:rPr lang="tr-TR" sz="2000" dirty="0" err="1">
                <a:solidFill>
                  <a:schemeClr val="accent2"/>
                </a:solidFill>
              </a:rPr>
              <a:t>maria</a:t>
            </a:r>
            <a:r>
              <a:rPr lang="tr-TR" sz="2000" dirty="0">
                <a:solidFill>
                  <a:schemeClr val="accent2"/>
                </a:solidFill>
              </a:rPr>
              <a:t>)]]</a:t>
            </a:r>
          </a:p>
        </p:txBody>
      </p:sp>
    </p:spTree>
    <p:extLst>
      <p:ext uri="{BB962C8B-B14F-4D97-AF65-F5344CB8AC3E}">
        <p14:creationId xmlns:p14="http://schemas.microsoft.com/office/powerpoint/2010/main" val="212298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859787" cy="699864"/>
          </a:xfrm>
        </p:spPr>
        <p:txBody>
          <a:bodyPr>
            <a:normAutofit/>
          </a:bodyPr>
          <a:lstStyle/>
          <a:p>
            <a:r>
              <a:rPr lang="tr-TR" sz="3000" dirty="0"/>
              <a:t>Plan Açıklamaları (Plan </a:t>
            </a:r>
            <a:r>
              <a:rPr lang="tr-TR" sz="3000" dirty="0" err="1"/>
              <a:t>Annotations</a:t>
            </a:r>
            <a:r>
              <a:rPr lang="tr-TR" sz="3000" dirty="0"/>
              <a:t>)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59631" y="1484784"/>
            <a:ext cx="69317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 labels also can have annotations (</a:t>
            </a:r>
            <a:r>
              <a:rPr lang="tr-TR" dirty="0"/>
              <a:t>ö</a:t>
            </a:r>
            <a:r>
              <a:rPr lang="en-US" dirty="0"/>
              <a:t>, to specify meta-</a:t>
            </a:r>
            <a:r>
              <a:rPr lang="en-US" dirty="0" err="1"/>
              <a:t>leval</a:t>
            </a:r>
            <a:r>
              <a:rPr lang="en-US" dirty="0"/>
              <a:t> information)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Plan etiketleri aynı zamanda açıklamaları da içerebilir. ( örneğin, meta-seviye bilgiyi belirtmek için)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Seçim fonksiyonları (</a:t>
            </a:r>
            <a:r>
              <a:rPr lang="en-US" dirty="0"/>
              <a:t>Selection functions</a:t>
            </a:r>
            <a:r>
              <a:rPr lang="tr-TR" dirty="0"/>
              <a:t>)</a:t>
            </a:r>
            <a:r>
              <a:rPr lang="en-US" dirty="0"/>
              <a:t> (Java)</a:t>
            </a:r>
            <a:r>
              <a:rPr lang="tr-TR" dirty="0"/>
              <a:t> böyle bilgiyi plan/niyet(</a:t>
            </a:r>
            <a:r>
              <a:rPr lang="tr-TR" dirty="0" err="1"/>
              <a:t>intention</a:t>
            </a:r>
            <a:r>
              <a:rPr lang="tr-TR" dirty="0"/>
              <a:t>) seçiminde kullanabilir.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Açıklamalar dinamik olarak değiştirilebilir.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tr-TR" dirty="0"/>
              <a:t>Açıklamalar planın etiketinde yer alır.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Ön tanımlı açıklamalar kullanılabilir. (örneğin; </a:t>
            </a:r>
            <a:r>
              <a:rPr lang="tr-TR" dirty="0" err="1"/>
              <a:t>priority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00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92888" cy="699864"/>
          </a:xfrm>
        </p:spPr>
        <p:txBody>
          <a:bodyPr>
            <a:noAutofit/>
          </a:bodyPr>
          <a:lstStyle/>
          <a:p>
            <a:r>
              <a:rPr lang="tr-TR" sz="3000" dirty="0"/>
              <a:t>Plan Açıklamaları (Plan </a:t>
            </a:r>
            <a:r>
              <a:rPr lang="tr-TR" sz="3000" dirty="0" err="1"/>
              <a:t>Annotations</a:t>
            </a:r>
            <a:r>
              <a:rPr lang="tr-TR" sz="3000" dirty="0"/>
              <a:t>) Örnekleri: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2564904"/>
            <a:ext cx="302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@</a:t>
            </a:r>
            <a:r>
              <a:rPr lang="tr-TR" sz="2000" dirty="0" err="1"/>
              <a:t>aPlan</a:t>
            </a:r>
            <a:r>
              <a:rPr lang="tr-TR" sz="2000" dirty="0"/>
              <a:t>[</a:t>
            </a:r>
          </a:p>
          <a:p>
            <a:r>
              <a:rPr lang="tr-TR" sz="2000" dirty="0" err="1"/>
              <a:t>chance_of_success</a:t>
            </a:r>
            <a:r>
              <a:rPr lang="tr-TR" sz="2000" dirty="0"/>
              <a:t>(0.3),</a:t>
            </a:r>
          </a:p>
          <a:p>
            <a:r>
              <a:rPr lang="tr-TR" sz="2000" dirty="0" err="1"/>
              <a:t>usual_payoff</a:t>
            </a:r>
            <a:r>
              <a:rPr lang="tr-TR" sz="2000" dirty="0"/>
              <a:t>(0.9),</a:t>
            </a:r>
          </a:p>
          <a:p>
            <a:r>
              <a:rPr lang="tr-TR" sz="2000" dirty="0" err="1"/>
              <a:t>any_other_property</a:t>
            </a:r>
            <a:r>
              <a:rPr lang="tr-TR" sz="2000" dirty="0"/>
              <a:t>]</a:t>
            </a:r>
          </a:p>
          <a:p>
            <a:r>
              <a:rPr lang="tr-TR" sz="2000" dirty="0">
                <a:solidFill>
                  <a:srgbClr val="810000"/>
                </a:solidFill>
              </a:rPr>
              <a:t>+!g(X)</a:t>
            </a:r>
          </a:p>
          <a:p>
            <a:r>
              <a:rPr lang="tr-TR" sz="2000" dirty="0"/>
              <a:t>: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005A00"/>
                </a:solidFill>
              </a:rPr>
              <a:t>c(t)</a:t>
            </a:r>
          </a:p>
          <a:p>
            <a:r>
              <a:rPr lang="tr-TR" sz="2000" dirty="0"/>
              <a:t>&lt;-</a:t>
            </a:r>
            <a:r>
              <a:rPr lang="tr-TR" sz="2000" dirty="0">
                <a:solidFill>
                  <a:srgbClr val="000000"/>
                </a:solidFill>
              </a:rPr>
              <a:t> </a:t>
            </a:r>
            <a:r>
              <a:rPr lang="tr-TR" sz="2000" dirty="0">
                <a:solidFill>
                  <a:srgbClr val="502800"/>
                </a:solidFill>
              </a:rPr>
              <a:t>a(X)</a:t>
            </a:r>
            <a:r>
              <a:rPr lang="tr-TR" sz="2000" dirty="0"/>
              <a:t>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95936" y="2718792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@shopping(1)[</a:t>
            </a:r>
            <a:r>
              <a:rPr lang="en-US" sz="2000" dirty="0" err="1"/>
              <a:t>chance_of_success</a:t>
            </a:r>
            <a:r>
              <a:rPr lang="en-US" sz="2000" dirty="0"/>
              <a:t>(0.7),</a:t>
            </a:r>
            <a:endParaRPr lang="tr-TR" sz="2000" dirty="0"/>
          </a:p>
          <a:p>
            <a:r>
              <a:rPr lang="en-US" sz="2000" dirty="0" err="1"/>
              <a:t>usual_payoff</a:t>
            </a:r>
            <a:r>
              <a:rPr lang="en-US" sz="2000" dirty="0"/>
              <a:t>(0.9),</a:t>
            </a:r>
          </a:p>
          <a:p>
            <a:r>
              <a:rPr lang="en-US" sz="2000" dirty="0"/>
              <a:t>source(ag1),expires(autumn)]</a:t>
            </a:r>
          </a:p>
          <a:p>
            <a:r>
              <a:rPr lang="en-US" sz="2000" dirty="0">
                <a:solidFill>
                  <a:srgbClr val="C00000"/>
                </a:solidFill>
              </a:rPr>
              <a:t>+need(Something)</a:t>
            </a:r>
          </a:p>
          <a:p>
            <a:r>
              <a:rPr lang="en-US" sz="2000" dirty="0"/>
              <a:t>: </a:t>
            </a:r>
            <a:r>
              <a:rPr lang="en-US" sz="2000" dirty="0" err="1">
                <a:solidFill>
                  <a:srgbClr val="00B050"/>
                </a:solidFill>
              </a:rPr>
              <a:t>can_afford</a:t>
            </a:r>
            <a:r>
              <a:rPr lang="en-US" sz="2000" dirty="0">
                <a:solidFill>
                  <a:srgbClr val="00B050"/>
                </a:solidFill>
              </a:rPr>
              <a:t>(Something)</a:t>
            </a:r>
          </a:p>
          <a:p>
            <a:r>
              <a:rPr lang="en-US" sz="2000" dirty="0"/>
              <a:t>&lt;- </a:t>
            </a:r>
            <a:r>
              <a:rPr lang="en-US" sz="2000" dirty="0">
                <a:solidFill>
                  <a:srgbClr val="FFC000"/>
                </a:solidFill>
              </a:rPr>
              <a:t>!buy(Something)</a:t>
            </a:r>
            <a:r>
              <a:rPr lang="en-US" sz="2000" dirty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6464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859787" cy="699864"/>
          </a:xfrm>
        </p:spPr>
        <p:txBody>
          <a:bodyPr>
            <a:normAutofit/>
          </a:bodyPr>
          <a:lstStyle/>
          <a:p>
            <a:r>
              <a:rPr lang="tr-TR" sz="3000" dirty="0"/>
              <a:t>Güçlü Olumsuzluk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59631" y="1484784"/>
            <a:ext cx="693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</a:t>
            </a:r>
            <a:r>
              <a:rPr lang="en-US" b="1" dirty="0"/>
              <a:t>~</a:t>
            </a:r>
            <a:r>
              <a:rPr lang="en-US" dirty="0"/>
              <a:t>’</a:t>
            </a:r>
            <a:r>
              <a:rPr lang="tr-TR" dirty="0"/>
              <a:t> operatörü güçlü olumsuzluk için kullanılır: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835696" y="2780928"/>
            <a:ext cx="63557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10000"/>
                </a:solidFill>
              </a:rPr>
              <a:t>+!</a:t>
            </a:r>
            <a:r>
              <a:rPr lang="tr-TR" sz="2400" b="1" dirty="0" err="1">
                <a:solidFill>
                  <a:srgbClr val="810000"/>
                </a:solidFill>
              </a:rPr>
              <a:t>leave</a:t>
            </a:r>
            <a:r>
              <a:rPr lang="tr-TR" sz="2400" b="1" dirty="0">
                <a:solidFill>
                  <a:srgbClr val="810000"/>
                </a:solidFill>
              </a:rPr>
              <a:t>(</a:t>
            </a:r>
            <a:r>
              <a:rPr lang="tr-TR" sz="2400" b="1" dirty="0" err="1">
                <a:solidFill>
                  <a:srgbClr val="810000"/>
                </a:solidFill>
              </a:rPr>
              <a:t>home</a:t>
            </a:r>
            <a:r>
              <a:rPr lang="tr-TR" sz="2400" b="1" dirty="0">
                <a:solidFill>
                  <a:srgbClr val="810000"/>
                </a:solidFill>
              </a:rPr>
              <a:t>)</a:t>
            </a:r>
          </a:p>
          <a:p>
            <a:pPr lvl="1"/>
            <a:r>
              <a:rPr lang="tr-TR" sz="2400" b="1" dirty="0"/>
              <a:t>: not </a:t>
            </a:r>
            <a:r>
              <a:rPr lang="tr-TR" sz="2400" b="1" dirty="0" err="1">
                <a:solidFill>
                  <a:srgbClr val="005A00"/>
                </a:solidFill>
              </a:rPr>
              <a:t>raining</a:t>
            </a:r>
            <a:r>
              <a:rPr lang="tr-TR" sz="2400" b="1" dirty="0">
                <a:solidFill>
                  <a:srgbClr val="005A00"/>
                </a:solidFill>
              </a:rPr>
              <a:t> </a:t>
            </a:r>
            <a:r>
              <a:rPr lang="tr-TR" sz="2400" b="1" dirty="0"/>
              <a:t>&amp; not </a:t>
            </a:r>
            <a:r>
              <a:rPr lang="tr-TR" sz="2400" b="1" dirty="0">
                <a:solidFill>
                  <a:srgbClr val="005A00"/>
                </a:solidFill>
              </a:rPr>
              <a:t>~</a:t>
            </a:r>
            <a:r>
              <a:rPr lang="tr-TR" sz="2400" b="1" dirty="0" err="1">
                <a:solidFill>
                  <a:srgbClr val="005A00"/>
                </a:solidFill>
              </a:rPr>
              <a:t>raining</a:t>
            </a:r>
            <a:endParaRPr lang="tr-TR" sz="2400" b="1" dirty="0">
              <a:solidFill>
                <a:srgbClr val="005A00"/>
              </a:solidFill>
            </a:endParaRPr>
          </a:p>
          <a:p>
            <a:pPr lvl="1"/>
            <a:r>
              <a:rPr lang="tr-TR" sz="2400" b="1" dirty="0"/>
              <a:t>&lt;-</a:t>
            </a:r>
            <a:r>
              <a:rPr lang="tr-TR" sz="2400" b="1" dirty="0">
                <a:solidFill>
                  <a:srgbClr val="000000"/>
                </a:solidFill>
              </a:rPr>
              <a:t> </a:t>
            </a:r>
            <a:r>
              <a:rPr lang="tr-TR" sz="2400" b="1" dirty="0" err="1">
                <a:solidFill>
                  <a:srgbClr val="502800"/>
                </a:solidFill>
              </a:rPr>
              <a:t>open</a:t>
            </a:r>
            <a:r>
              <a:rPr lang="tr-TR" sz="2400" b="1" dirty="0">
                <a:solidFill>
                  <a:srgbClr val="502800"/>
                </a:solidFill>
              </a:rPr>
              <a:t>(</a:t>
            </a:r>
            <a:r>
              <a:rPr lang="tr-TR" sz="2400" b="1" dirty="0" err="1">
                <a:solidFill>
                  <a:srgbClr val="502800"/>
                </a:solidFill>
              </a:rPr>
              <a:t>curtains</a:t>
            </a:r>
            <a:r>
              <a:rPr lang="tr-TR" sz="2400" b="1" dirty="0">
                <a:solidFill>
                  <a:srgbClr val="502800"/>
                </a:solidFill>
              </a:rPr>
              <a:t>)</a:t>
            </a:r>
            <a:r>
              <a:rPr lang="tr-TR" sz="2400" b="1" dirty="0"/>
              <a:t>; ...</a:t>
            </a:r>
          </a:p>
          <a:p>
            <a:endParaRPr lang="tr-TR" sz="2400" b="1" dirty="0">
              <a:solidFill>
                <a:srgbClr val="000000"/>
              </a:solidFill>
            </a:endParaRPr>
          </a:p>
          <a:p>
            <a:r>
              <a:rPr lang="tr-TR" sz="2400" b="1" dirty="0">
                <a:solidFill>
                  <a:srgbClr val="810000"/>
                </a:solidFill>
              </a:rPr>
              <a:t>+!</a:t>
            </a:r>
            <a:r>
              <a:rPr lang="tr-TR" sz="2400" b="1" dirty="0" err="1">
                <a:solidFill>
                  <a:srgbClr val="810000"/>
                </a:solidFill>
              </a:rPr>
              <a:t>leave</a:t>
            </a:r>
            <a:r>
              <a:rPr lang="tr-TR" sz="2400" b="1" dirty="0">
                <a:solidFill>
                  <a:srgbClr val="810000"/>
                </a:solidFill>
              </a:rPr>
              <a:t>(</a:t>
            </a:r>
            <a:r>
              <a:rPr lang="tr-TR" sz="2400" b="1" dirty="0" err="1">
                <a:solidFill>
                  <a:srgbClr val="810000"/>
                </a:solidFill>
              </a:rPr>
              <a:t>home</a:t>
            </a:r>
            <a:r>
              <a:rPr lang="tr-TR" sz="2400" b="1" dirty="0">
                <a:solidFill>
                  <a:srgbClr val="810000"/>
                </a:solidFill>
              </a:rPr>
              <a:t>)</a:t>
            </a:r>
          </a:p>
          <a:p>
            <a:pPr lvl="1"/>
            <a:r>
              <a:rPr lang="tr-TR" sz="2400" b="1" dirty="0"/>
              <a:t>: not </a:t>
            </a:r>
            <a:r>
              <a:rPr lang="tr-TR" sz="2400" b="1" dirty="0" err="1">
                <a:solidFill>
                  <a:srgbClr val="005A00"/>
                </a:solidFill>
              </a:rPr>
              <a:t>raining</a:t>
            </a:r>
            <a:r>
              <a:rPr lang="tr-TR" sz="2400" b="1" dirty="0">
                <a:solidFill>
                  <a:srgbClr val="005A00"/>
                </a:solidFill>
              </a:rPr>
              <a:t> </a:t>
            </a:r>
            <a:r>
              <a:rPr lang="tr-TR" sz="2400" b="1" dirty="0"/>
              <a:t>&amp; not </a:t>
            </a:r>
            <a:r>
              <a:rPr lang="tr-TR" sz="2400" b="1" dirty="0">
                <a:solidFill>
                  <a:srgbClr val="005A00"/>
                </a:solidFill>
              </a:rPr>
              <a:t>~</a:t>
            </a:r>
            <a:r>
              <a:rPr lang="tr-TR" sz="2400" b="1" dirty="0" err="1">
                <a:solidFill>
                  <a:srgbClr val="005A00"/>
                </a:solidFill>
              </a:rPr>
              <a:t>raining</a:t>
            </a:r>
            <a:endParaRPr lang="tr-TR" sz="2400" b="1" dirty="0">
              <a:solidFill>
                <a:srgbClr val="005A00"/>
              </a:solidFill>
            </a:endParaRPr>
          </a:p>
          <a:p>
            <a:pPr lvl="1"/>
            <a:r>
              <a:rPr lang="tr-TR" sz="2400" b="1" dirty="0"/>
              <a:t>&lt;-</a:t>
            </a:r>
            <a:r>
              <a:rPr lang="tr-TR" sz="2400" b="1" dirty="0">
                <a:solidFill>
                  <a:srgbClr val="000000"/>
                </a:solidFill>
              </a:rPr>
              <a:t> </a:t>
            </a:r>
            <a:r>
              <a:rPr lang="tr-TR" sz="2400" b="1" dirty="0">
                <a:solidFill>
                  <a:srgbClr val="814000"/>
                </a:solidFill>
              </a:rPr>
              <a:t>.</a:t>
            </a:r>
            <a:r>
              <a:rPr lang="tr-TR" sz="2400" b="1" dirty="0" err="1">
                <a:solidFill>
                  <a:srgbClr val="814000"/>
                </a:solidFill>
              </a:rPr>
              <a:t>send</a:t>
            </a:r>
            <a:r>
              <a:rPr lang="tr-TR" sz="2400" b="1" dirty="0">
                <a:solidFill>
                  <a:srgbClr val="814000"/>
                </a:solidFill>
              </a:rPr>
              <a:t>(mum,askOne,raining,A,2000)</a:t>
            </a:r>
            <a:r>
              <a:rPr lang="tr-TR" sz="2400" b="1" dirty="0"/>
              <a:t>; ...</a:t>
            </a:r>
          </a:p>
        </p:txBody>
      </p:sp>
    </p:spTree>
    <p:extLst>
      <p:ext uri="{BB962C8B-B14F-4D97-AF65-F5344CB8AC3E}">
        <p14:creationId xmlns:p14="http://schemas.microsoft.com/office/powerpoint/2010/main" val="86743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1187624" y="764704"/>
            <a:ext cx="6859787" cy="699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1" b="0" kern="1200" cap="none" spc="75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000" dirty="0" err="1"/>
              <a:t>Belief</a:t>
            </a:r>
            <a:r>
              <a:rPr lang="tr-TR" sz="3000" dirty="0"/>
              <a:t>-Base Kurallar (Rules)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187624" y="2420888"/>
            <a:ext cx="693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Belief-Base’de</a:t>
            </a:r>
            <a:r>
              <a:rPr lang="tr-TR" dirty="0"/>
              <a:t> Prolog benzeri kurallar vardır: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51520" y="342900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>
                <a:solidFill>
                  <a:srgbClr val="005A00"/>
                </a:solidFill>
              </a:rPr>
              <a:t>likely_color</a:t>
            </a:r>
            <a:r>
              <a:rPr lang="tr-TR" sz="2400" dirty="0">
                <a:solidFill>
                  <a:srgbClr val="005A00"/>
                </a:solidFill>
              </a:rPr>
              <a:t>(B,C)</a:t>
            </a:r>
          </a:p>
          <a:p>
            <a:r>
              <a:rPr lang="tr-TR" sz="2400" dirty="0">
                <a:solidFill>
                  <a:srgbClr val="000000"/>
                </a:solidFill>
              </a:rPr>
              <a:t>	</a:t>
            </a:r>
            <a:r>
              <a:rPr lang="tr-TR" sz="2400" dirty="0"/>
              <a:t>:- </a:t>
            </a:r>
            <a:r>
              <a:rPr lang="tr-TR" sz="2400" dirty="0" err="1">
                <a:solidFill>
                  <a:srgbClr val="005A00"/>
                </a:solidFill>
              </a:rPr>
              <a:t>colour</a:t>
            </a:r>
            <a:r>
              <a:rPr lang="tr-TR" sz="2400" dirty="0">
                <a:solidFill>
                  <a:srgbClr val="005A00"/>
                </a:solidFill>
              </a:rPr>
              <a:t>(B,C)[</a:t>
            </a:r>
            <a:r>
              <a:rPr lang="tr-TR" sz="2400" dirty="0" err="1">
                <a:solidFill>
                  <a:srgbClr val="005A00"/>
                </a:solidFill>
              </a:rPr>
              <a:t>degOfCert</a:t>
            </a:r>
            <a:r>
              <a:rPr lang="tr-TR" sz="2400" dirty="0">
                <a:solidFill>
                  <a:srgbClr val="005A00"/>
                </a:solidFill>
              </a:rPr>
              <a:t>(D1)] </a:t>
            </a:r>
            <a:r>
              <a:rPr lang="tr-TR" sz="2400" dirty="0"/>
              <a:t>&amp;</a:t>
            </a:r>
          </a:p>
          <a:p>
            <a:r>
              <a:rPr lang="tr-TR" sz="2400" dirty="0">
                <a:solidFill>
                  <a:srgbClr val="000000"/>
                </a:solidFill>
              </a:rPr>
              <a:t>		</a:t>
            </a:r>
            <a:r>
              <a:rPr lang="tr-TR" sz="2400" dirty="0"/>
              <a:t>not (</a:t>
            </a:r>
            <a:r>
              <a:rPr lang="tr-TR" sz="2400" dirty="0" err="1">
                <a:solidFill>
                  <a:srgbClr val="005A00"/>
                </a:solidFill>
              </a:rPr>
              <a:t>colour</a:t>
            </a:r>
            <a:r>
              <a:rPr lang="tr-TR" sz="2400" dirty="0">
                <a:solidFill>
                  <a:srgbClr val="005A00"/>
                </a:solidFill>
              </a:rPr>
              <a:t>(B,_)[</a:t>
            </a:r>
            <a:r>
              <a:rPr lang="tr-TR" sz="2400" dirty="0" err="1">
                <a:solidFill>
                  <a:srgbClr val="005A00"/>
                </a:solidFill>
              </a:rPr>
              <a:t>degOfCert</a:t>
            </a:r>
            <a:r>
              <a:rPr lang="tr-TR" sz="2400" dirty="0">
                <a:solidFill>
                  <a:srgbClr val="005A00"/>
                </a:solidFill>
              </a:rPr>
              <a:t>(D2)]</a:t>
            </a:r>
            <a:r>
              <a:rPr lang="tr-TR" sz="2400" dirty="0"/>
              <a:t>&amp; D2 &gt; D1 )&amp;</a:t>
            </a:r>
          </a:p>
          <a:p>
            <a:r>
              <a:rPr lang="tr-TR" sz="2400" dirty="0">
                <a:solidFill>
                  <a:srgbClr val="000000"/>
                </a:solidFill>
              </a:rPr>
              <a:t> 		</a:t>
            </a:r>
            <a:r>
              <a:rPr lang="tr-TR" sz="2400" dirty="0"/>
              <a:t>not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b="1" dirty="0">
                <a:solidFill>
                  <a:srgbClr val="005A00"/>
                </a:solidFill>
              </a:rPr>
              <a:t>~</a:t>
            </a:r>
            <a:r>
              <a:rPr lang="tr-TR" sz="2400" dirty="0" err="1">
                <a:solidFill>
                  <a:srgbClr val="005A00"/>
                </a:solidFill>
              </a:rPr>
              <a:t>colour</a:t>
            </a:r>
            <a:r>
              <a:rPr lang="tr-TR" sz="2400" dirty="0">
                <a:solidFill>
                  <a:srgbClr val="005A00"/>
                </a:solidFill>
              </a:rPr>
              <a:t>(C,B)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7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31640" y="764704"/>
            <a:ext cx="66967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>
                <a:latin typeface="+mj-lt"/>
              </a:rPr>
              <a:t>Plan Hatalarının İdaresi (Acil eylem planı)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484784"/>
            <a:ext cx="2390775" cy="467677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844824"/>
            <a:ext cx="23812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75971" y="566425"/>
            <a:ext cx="6859787" cy="843880"/>
          </a:xfrm>
        </p:spPr>
        <p:txBody>
          <a:bodyPr>
            <a:normAutofit/>
          </a:bodyPr>
          <a:lstStyle/>
          <a:p>
            <a:r>
              <a:rPr lang="tr-TR" sz="3000" dirty="0"/>
              <a:t>Agent </a:t>
            </a:r>
            <a:r>
              <a:rPr lang="tr-TR" sz="3000" dirty="0" err="1"/>
              <a:t>Speak</a:t>
            </a:r>
            <a:endParaRPr lang="tr-TR" sz="3000" dirty="0"/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1142106" y="1628800"/>
            <a:ext cx="7174309" cy="3260576"/>
          </a:xfrm>
        </p:spPr>
        <p:txBody>
          <a:bodyPr>
            <a:normAutofit/>
          </a:bodyPr>
          <a:lstStyle/>
          <a:p>
            <a:r>
              <a:rPr lang="tr-TR" sz="2400" dirty="0"/>
              <a:t>İlk olarak </a:t>
            </a:r>
            <a:r>
              <a:rPr lang="tr-TR" sz="2400" dirty="0" err="1"/>
              <a:t>Rao</a:t>
            </a:r>
            <a:r>
              <a:rPr lang="tr-TR" sz="2400" dirty="0"/>
              <a:t> tarafından 1996’da ortaya atıldı.</a:t>
            </a:r>
          </a:p>
          <a:p>
            <a:r>
              <a:rPr lang="tr-TR" sz="2400" dirty="0"/>
              <a:t>BDI etmenleri için bir programlama dilidir. </a:t>
            </a:r>
          </a:p>
          <a:p>
            <a:r>
              <a:rPr lang="tr-TR" sz="2400" dirty="0"/>
              <a:t>Mantıksal programlama tabanlıdır. </a:t>
            </a:r>
          </a:p>
          <a:p>
            <a:r>
              <a:rPr lang="tr-TR" sz="2400" dirty="0"/>
              <a:t>Teorik sonuçları amaçlayan soyut etmen programlama dili.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1600" dirty="0"/>
              <a:t>[</a:t>
            </a:r>
            <a:r>
              <a:rPr lang="en-US" sz="1600" dirty="0" err="1"/>
              <a:t>Anand</a:t>
            </a:r>
            <a:r>
              <a:rPr lang="en-US" sz="1600" dirty="0"/>
              <a:t> S. Rao, 1996. </a:t>
            </a:r>
            <a:r>
              <a:rPr lang="en-US" sz="1600" dirty="0" err="1"/>
              <a:t>AgentSpeak</a:t>
            </a:r>
            <a:r>
              <a:rPr lang="en-US" sz="1600" dirty="0"/>
              <a:t>(L): BDI Agents Speak Out in a Logical Computable Language. Proceedings of Seventh European Workshop on Modelling Autonomous Agents in a Multi-Agent World (MAAMAW-96).</a:t>
            </a:r>
            <a:r>
              <a:rPr lang="tr-TR" sz="1600" dirty="0"/>
              <a:t>]</a:t>
            </a:r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2009844" y="5085184"/>
            <a:ext cx="51243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~~</a:t>
            </a:r>
            <a:r>
              <a:rPr lang="tr-TR" sz="2400" b="1" dirty="0" err="1"/>
              <a:t>Hello</a:t>
            </a:r>
            <a:r>
              <a:rPr lang="tr-TR" sz="2400" b="1" dirty="0"/>
              <a:t> World!~~</a:t>
            </a:r>
          </a:p>
          <a:p>
            <a:endParaRPr lang="tr-TR" sz="2400" b="1" dirty="0"/>
          </a:p>
          <a:p>
            <a:r>
              <a:rPr lang="en-US" dirty="0"/>
              <a:t>started.</a:t>
            </a:r>
          </a:p>
          <a:p>
            <a:r>
              <a:rPr lang="en-US" dirty="0"/>
              <a:t>+started &lt;- .print("Hello World!").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151620" y="266200"/>
            <a:ext cx="64087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>
                <a:latin typeface="+mj-lt"/>
              </a:rPr>
              <a:t>Plan Hatası İdaresi Örnek: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7504" y="1421674"/>
            <a:ext cx="4248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/>
              <a:t>!g1. // </a:t>
            </a:r>
            <a:r>
              <a:rPr lang="tr-TR" sz="1600" dirty="0" err="1"/>
              <a:t>initial</a:t>
            </a:r>
            <a:r>
              <a:rPr lang="tr-TR" sz="1600" dirty="0"/>
              <a:t> </a:t>
            </a:r>
            <a:r>
              <a:rPr lang="tr-TR" sz="1600" dirty="0" err="1"/>
              <a:t>goal</a:t>
            </a:r>
            <a:endParaRPr lang="tr-TR" sz="1600" dirty="0"/>
          </a:p>
          <a:p>
            <a:endParaRPr lang="tr-TR" sz="1600" dirty="0"/>
          </a:p>
          <a:p>
            <a:r>
              <a:rPr lang="tr-TR" sz="1600" dirty="0"/>
              <a:t>@p1 +!g1 : </a:t>
            </a:r>
            <a:r>
              <a:rPr lang="tr-TR" sz="1600" dirty="0" err="1"/>
              <a:t>true</a:t>
            </a:r>
            <a:r>
              <a:rPr lang="tr-TR" sz="1600" dirty="0"/>
              <a:t> &lt;- !g2(X); .</a:t>
            </a:r>
            <a:r>
              <a:rPr lang="tr-TR" sz="1600" dirty="0" err="1"/>
              <a:t>print</a:t>
            </a:r>
            <a:r>
              <a:rPr lang="tr-TR" sz="1600" dirty="0"/>
              <a:t>("</a:t>
            </a:r>
            <a:r>
              <a:rPr lang="tr-TR" sz="1600" dirty="0" err="1"/>
              <a:t>end</a:t>
            </a:r>
            <a:r>
              <a:rPr lang="tr-TR" sz="1600" dirty="0"/>
              <a:t> g1 ",X).</a:t>
            </a:r>
          </a:p>
          <a:p>
            <a:r>
              <a:rPr lang="tr-TR" sz="1600" dirty="0"/>
              <a:t>@p2 +!g2(X) : </a:t>
            </a:r>
            <a:r>
              <a:rPr lang="tr-TR" sz="1600" dirty="0" err="1"/>
              <a:t>true</a:t>
            </a:r>
            <a:r>
              <a:rPr lang="tr-TR" sz="1600" dirty="0"/>
              <a:t> &lt;- !g3(X); .</a:t>
            </a:r>
            <a:r>
              <a:rPr lang="tr-TR" sz="1600" dirty="0" err="1"/>
              <a:t>print</a:t>
            </a:r>
            <a:r>
              <a:rPr lang="tr-TR" sz="1600" dirty="0"/>
              <a:t>("</a:t>
            </a:r>
            <a:r>
              <a:rPr lang="tr-TR" sz="1600" dirty="0" err="1"/>
              <a:t>end</a:t>
            </a:r>
            <a:r>
              <a:rPr lang="tr-TR" sz="1600" dirty="0"/>
              <a:t> g2 ",X).</a:t>
            </a:r>
          </a:p>
          <a:p>
            <a:r>
              <a:rPr lang="tr-TR" sz="1600" dirty="0"/>
              <a:t>@p3 +!g3(X) : </a:t>
            </a:r>
            <a:r>
              <a:rPr lang="tr-TR" sz="1600" dirty="0" err="1"/>
              <a:t>true</a:t>
            </a:r>
            <a:r>
              <a:rPr lang="tr-TR" sz="1600" dirty="0"/>
              <a:t> &lt;- !g4(X); .</a:t>
            </a:r>
            <a:r>
              <a:rPr lang="tr-TR" sz="1600" dirty="0" err="1"/>
              <a:t>print</a:t>
            </a:r>
            <a:r>
              <a:rPr lang="tr-TR" sz="1600" dirty="0"/>
              <a:t>("</a:t>
            </a:r>
            <a:r>
              <a:rPr lang="tr-TR" sz="1600" dirty="0" err="1"/>
              <a:t>end</a:t>
            </a:r>
            <a:r>
              <a:rPr lang="tr-TR" sz="1600" dirty="0"/>
              <a:t> g3 ",X).</a:t>
            </a:r>
          </a:p>
          <a:p>
            <a:r>
              <a:rPr lang="tr-TR" sz="1600" dirty="0"/>
              <a:t>@p4 +!g4(X) : </a:t>
            </a:r>
            <a:r>
              <a:rPr lang="tr-TR" sz="1600" dirty="0" err="1"/>
              <a:t>true</a:t>
            </a:r>
            <a:r>
              <a:rPr lang="tr-TR" sz="1600" dirty="0"/>
              <a:t> &lt;- !g5(X); .</a:t>
            </a:r>
            <a:r>
              <a:rPr lang="tr-TR" sz="1600" dirty="0" err="1"/>
              <a:t>print</a:t>
            </a:r>
            <a:r>
              <a:rPr lang="tr-TR" sz="1600" dirty="0"/>
              <a:t>("</a:t>
            </a:r>
            <a:r>
              <a:rPr lang="tr-TR" sz="1600" dirty="0" err="1"/>
              <a:t>end</a:t>
            </a:r>
            <a:r>
              <a:rPr lang="tr-TR" sz="1600" dirty="0"/>
              <a:t> g4 ",X).</a:t>
            </a:r>
          </a:p>
          <a:p>
            <a:r>
              <a:rPr lang="tr-TR" sz="1600" dirty="0"/>
              <a:t>@p5 +!g5(X) : </a:t>
            </a:r>
            <a:r>
              <a:rPr lang="tr-TR" sz="1600" dirty="0" err="1"/>
              <a:t>true</a:t>
            </a:r>
            <a:r>
              <a:rPr lang="tr-TR" sz="1600" dirty="0"/>
              <a:t> &lt;- .fail.</a:t>
            </a:r>
          </a:p>
          <a:p>
            <a:endParaRPr lang="tr-TR" sz="1600" dirty="0"/>
          </a:p>
          <a:p>
            <a:r>
              <a:rPr lang="tr-TR" sz="1600" dirty="0"/>
              <a:t>@f1 -!g3(</a:t>
            </a:r>
            <a:r>
              <a:rPr lang="tr-TR" sz="1600" dirty="0" err="1"/>
              <a:t>failure</a:t>
            </a:r>
            <a:r>
              <a:rPr lang="tr-TR" sz="1600" dirty="0"/>
              <a:t>) : </a:t>
            </a:r>
            <a:r>
              <a:rPr lang="tr-TR" sz="1600" dirty="0" err="1"/>
              <a:t>true</a:t>
            </a:r>
            <a:r>
              <a:rPr lang="tr-TR" sz="1600" dirty="0"/>
              <a:t> &lt;- .</a:t>
            </a:r>
            <a:r>
              <a:rPr lang="tr-TR" sz="1600" dirty="0" err="1"/>
              <a:t>print</a:t>
            </a:r>
            <a:r>
              <a:rPr lang="tr-TR" sz="1600" dirty="0"/>
              <a:t>("in g3 </a:t>
            </a:r>
            <a:r>
              <a:rPr lang="tr-TR" sz="1600" dirty="0" err="1"/>
              <a:t>failure</a:t>
            </a:r>
            <a:r>
              <a:rPr lang="tr-TR" sz="1600" dirty="0"/>
              <a:t>").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885013"/>
            <a:ext cx="3594094" cy="231048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142167"/>
            <a:ext cx="3877902" cy="2292326"/>
          </a:xfrm>
          <a:prstGeom prst="rect">
            <a:avLst/>
          </a:prstGeom>
        </p:spPr>
      </p:pic>
      <p:sp>
        <p:nvSpPr>
          <p:cNvPr id="10" name="Aşağı Ok 9"/>
          <p:cNvSpPr/>
          <p:nvPr/>
        </p:nvSpPr>
        <p:spPr>
          <a:xfrm>
            <a:off x="6297038" y="3363225"/>
            <a:ext cx="507209" cy="63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142167"/>
            <a:ext cx="4155254" cy="909575"/>
          </a:xfrm>
          <a:prstGeom prst="rect">
            <a:avLst/>
          </a:prstGeom>
        </p:spPr>
      </p:pic>
      <p:sp>
        <p:nvSpPr>
          <p:cNvPr id="12" name="Sağ Ok 11"/>
          <p:cNvSpPr/>
          <p:nvPr/>
        </p:nvSpPr>
        <p:spPr>
          <a:xfrm rot="10800000">
            <a:off x="4262758" y="436643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4369926" y="2247477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>
            <a:off x="1897098" y="5148244"/>
            <a:ext cx="442653" cy="513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971600" y="5710110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[a] saying: in g3 failure</a:t>
            </a:r>
          </a:p>
          <a:p>
            <a:r>
              <a:rPr lang="en-US" dirty="0"/>
              <a:t>[a] saying: end g2 failure</a:t>
            </a:r>
          </a:p>
          <a:p>
            <a:r>
              <a:rPr lang="en-US" dirty="0"/>
              <a:t>[a] saying: end g1 failure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79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7" y="404664"/>
            <a:ext cx="6859787" cy="576064"/>
          </a:xfrm>
        </p:spPr>
        <p:txBody>
          <a:bodyPr>
            <a:normAutofit/>
          </a:bodyPr>
          <a:lstStyle/>
          <a:p>
            <a:r>
              <a:rPr lang="tr-TR" sz="2800" dirty="0"/>
              <a:t>Plan Hatalarının İdaresi (Acil eylem planı)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2107" y="1904999"/>
            <a:ext cx="6852578" cy="65990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 </a:t>
            </a:r>
            <a:r>
              <a:rPr lang="tr-TR" dirty="0" err="1"/>
              <a:t>goal’una</a:t>
            </a:r>
            <a:r>
              <a:rPr lang="tr-TR" dirty="0"/>
              <a:t> körü körüne bağlı ‘</a:t>
            </a:r>
            <a:r>
              <a:rPr lang="tr-TR" dirty="0" err="1">
                <a:solidFill>
                  <a:schemeClr val="accent5"/>
                </a:solidFill>
              </a:rPr>
              <a:t>blindly</a:t>
            </a:r>
            <a:r>
              <a:rPr lang="tr-TR" dirty="0">
                <a:solidFill>
                  <a:schemeClr val="accent5"/>
                </a:solidFill>
              </a:rPr>
              <a:t> </a:t>
            </a:r>
            <a:r>
              <a:rPr lang="tr-TR" dirty="0" err="1">
                <a:solidFill>
                  <a:schemeClr val="accent5"/>
                </a:solidFill>
              </a:rPr>
              <a:t>committed</a:t>
            </a:r>
            <a:r>
              <a:rPr lang="tr-TR" dirty="0"/>
              <a:t>’ bir etmen yaratmak için: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131840" y="3068960"/>
            <a:ext cx="2448272" cy="1569660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10000"/>
                </a:solidFill>
              </a:rPr>
              <a:t>+!g </a:t>
            </a:r>
            <a:r>
              <a:rPr lang="tr-TR" sz="2400" b="1" dirty="0">
                <a:solidFill>
                  <a:srgbClr val="000000"/>
                </a:solidFill>
              </a:rPr>
              <a:t>: </a:t>
            </a:r>
            <a:r>
              <a:rPr lang="tr-TR" sz="2400" b="1" dirty="0">
                <a:solidFill>
                  <a:srgbClr val="005A00"/>
                </a:solidFill>
              </a:rPr>
              <a:t>g </a:t>
            </a:r>
            <a:r>
              <a:rPr lang="tr-TR" sz="2400" b="1" dirty="0">
                <a:solidFill>
                  <a:srgbClr val="000000"/>
                </a:solidFill>
              </a:rPr>
              <a:t>&lt;- </a:t>
            </a:r>
            <a:r>
              <a:rPr lang="tr-TR" sz="2400" b="1" dirty="0" err="1">
                <a:solidFill>
                  <a:srgbClr val="000000"/>
                </a:solidFill>
              </a:rPr>
              <a:t>true</a:t>
            </a:r>
            <a:r>
              <a:rPr lang="tr-TR" sz="2400" b="1" dirty="0">
                <a:solidFill>
                  <a:srgbClr val="000000"/>
                </a:solidFill>
              </a:rPr>
              <a:t>.</a:t>
            </a:r>
          </a:p>
          <a:p>
            <a:r>
              <a:rPr lang="tr-TR" sz="2400" b="1" dirty="0">
                <a:solidFill>
                  <a:srgbClr val="810000"/>
                </a:solidFill>
              </a:rPr>
              <a:t>+!g </a:t>
            </a:r>
            <a:r>
              <a:rPr lang="tr-TR" sz="2400" b="1" dirty="0">
                <a:solidFill>
                  <a:srgbClr val="000000"/>
                </a:solidFill>
              </a:rPr>
              <a:t>: ... &lt;- ... </a:t>
            </a:r>
            <a:r>
              <a:rPr lang="tr-TR" sz="2400" b="1" dirty="0">
                <a:solidFill>
                  <a:srgbClr val="0000B5"/>
                </a:solidFill>
              </a:rPr>
              <a:t>?g</a:t>
            </a:r>
            <a:r>
              <a:rPr lang="tr-TR" sz="2400" b="1" dirty="0">
                <a:solidFill>
                  <a:srgbClr val="000000"/>
                </a:solidFill>
              </a:rPr>
              <a:t>.</a:t>
            </a:r>
          </a:p>
          <a:p>
            <a:r>
              <a:rPr lang="tr-TR" sz="2400" b="1" dirty="0">
                <a:solidFill>
                  <a:srgbClr val="000000"/>
                </a:solidFill>
              </a:rPr>
              <a:t>...</a:t>
            </a:r>
          </a:p>
          <a:p>
            <a:r>
              <a:rPr lang="tr-TR" sz="2400" b="1" dirty="0">
                <a:solidFill>
                  <a:srgbClr val="810000"/>
                </a:solidFill>
              </a:rPr>
              <a:t>-!g </a:t>
            </a:r>
            <a:r>
              <a:rPr lang="tr-TR" sz="2400" b="1" dirty="0">
                <a:solidFill>
                  <a:srgbClr val="000000"/>
                </a:solidFill>
              </a:rPr>
              <a:t>: </a:t>
            </a:r>
            <a:r>
              <a:rPr lang="tr-TR" sz="2400" b="1" dirty="0" err="1">
                <a:solidFill>
                  <a:srgbClr val="000000"/>
                </a:solidFill>
              </a:rPr>
              <a:t>true</a:t>
            </a:r>
            <a:r>
              <a:rPr lang="tr-TR" sz="2400" b="1" dirty="0">
                <a:solidFill>
                  <a:srgbClr val="000000"/>
                </a:solidFill>
              </a:rPr>
              <a:t> &lt;- </a:t>
            </a:r>
            <a:r>
              <a:rPr lang="tr-TR" sz="2400" b="1" dirty="0">
                <a:solidFill>
                  <a:srgbClr val="000081"/>
                </a:solidFill>
              </a:rPr>
              <a:t>!g</a:t>
            </a:r>
            <a:r>
              <a:rPr lang="tr-TR" sz="2400" b="1" dirty="0">
                <a:solidFill>
                  <a:srgbClr val="000000"/>
                </a:solidFill>
              </a:rPr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01552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527720"/>
          </a:xfrm>
        </p:spPr>
        <p:txBody>
          <a:bodyPr>
            <a:normAutofit fontScale="90000"/>
          </a:bodyPr>
          <a:lstStyle/>
          <a:p>
            <a:r>
              <a:rPr lang="tr-TR" dirty="0"/>
              <a:t>İç Eylemler (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142107" y="1124745"/>
                <a:ext cx="6852578" cy="489505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tr-TR" dirty="0"/>
                  <a:t>Eylemlerin (</a:t>
                </a:r>
                <a:r>
                  <a:rPr lang="tr-TR" dirty="0" err="1"/>
                  <a:t>Actions</a:t>
                </a:r>
                <a:r>
                  <a:rPr lang="tr-TR" dirty="0"/>
                  <a:t>)  aksine iç eylemler ortamı değiştirmezler.</a:t>
                </a:r>
              </a:p>
              <a:p>
                <a:r>
                  <a:rPr lang="tr-TR" dirty="0"/>
                  <a:t>Kod etmen akıl yürütme döngüsünün bir parçası olarak çalıştırılır.</a:t>
                </a:r>
              </a:p>
              <a:p>
                <a:r>
                  <a:rPr lang="tr-TR" dirty="0" err="1"/>
                  <a:t>Legacy</a:t>
                </a:r>
                <a:r>
                  <a:rPr lang="tr-TR" dirty="0"/>
                  <a:t>( Ödünç alınmış) kodlara erişim sağlar. (Java veya JNI ile başka dillerdeki kodlar)</a:t>
                </a:r>
              </a:p>
              <a:p>
                <a:r>
                  <a:rPr lang="tr-TR" dirty="0"/>
                  <a:t>Kullanıcı tanımlı iç eylem kütüphaneleri:</a:t>
                </a:r>
              </a:p>
              <a:p>
                <a:pPr marL="0" indent="0">
                  <a:buNone/>
                </a:pPr>
                <a:r>
                  <a:rPr lang="tr-TR" dirty="0">
                    <a:solidFill>
                      <a:srgbClr val="814000"/>
                    </a:solidFill>
                    <a:latin typeface="Courier"/>
                  </a:rPr>
                  <a:t>	</a:t>
                </a:r>
                <a:r>
                  <a:rPr lang="tr-TR" dirty="0" err="1">
                    <a:solidFill>
                      <a:srgbClr val="814000"/>
                    </a:solidFill>
                    <a:latin typeface="Courier"/>
                  </a:rPr>
                  <a:t>lib_name.action_name</a:t>
                </a:r>
                <a:r>
                  <a:rPr lang="tr-TR" dirty="0">
                    <a:solidFill>
                      <a:srgbClr val="814000"/>
                    </a:solidFill>
                    <a:latin typeface="Courier"/>
                  </a:rPr>
                  <a:t>(...)</a:t>
                </a:r>
              </a:p>
              <a:p>
                <a:r>
                  <a:rPr lang="tr-TR" dirty="0">
                    <a:latin typeface="Courier"/>
                  </a:rPr>
                  <a:t>Önceden tanımlanmış (</a:t>
                </a:r>
                <a:r>
                  <a:rPr lang="tr-TR" dirty="0" err="1">
                    <a:latin typeface="Courier"/>
                  </a:rPr>
                  <a:t>predefined</a:t>
                </a:r>
                <a:r>
                  <a:rPr lang="tr-TR" dirty="0">
                    <a:latin typeface="Courier"/>
                  </a:rPr>
                  <a:t>) iç eylemler için kütüphane ismi boş bırakılır. </a:t>
                </a:r>
              </a:p>
              <a:p>
                <a:r>
                  <a:rPr lang="tr-TR" dirty="0">
                    <a:latin typeface="Courier"/>
                  </a:rPr>
                  <a:t>İletişim için iç eylemler</a:t>
                </a:r>
              </a:p>
              <a:p>
                <a:pPr marL="0" indent="0">
                  <a:buNone/>
                </a:pPr>
                <a:r>
                  <a:rPr lang="tr-TR" dirty="0">
                    <a:latin typeface="Courier"/>
                  </a:rPr>
                  <a:t>  	</a:t>
                </a:r>
                <a:r>
                  <a:rPr lang="tr-TR" dirty="0">
                    <a:solidFill>
                      <a:srgbClr val="814000"/>
                    </a:solidFill>
                    <a:latin typeface="Courier"/>
                  </a:rPr>
                  <a:t>.</a:t>
                </a:r>
                <a:r>
                  <a:rPr lang="tr-TR" dirty="0" err="1">
                    <a:solidFill>
                      <a:srgbClr val="814000"/>
                    </a:solidFill>
                    <a:latin typeface="Courier"/>
                  </a:rPr>
                  <a:t>send</a:t>
                </a:r>
                <a:r>
                  <a:rPr lang="tr-TR" dirty="0">
                    <a:solidFill>
                      <a:srgbClr val="814000"/>
                    </a:solidFill>
                    <a:latin typeface="Courier"/>
                  </a:rPr>
                  <a:t>(</a:t>
                </a:r>
                <a:r>
                  <a:rPr lang="tr-TR" dirty="0" err="1">
                    <a:solidFill>
                      <a:srgbClr val="814000"/>
                    </a:solidFill>
                    <a:latin typeface="Courier"/>
                  </a:rPr>
                  <a:t>r,</a:t>
                </a:r>
                <a:r>
                  <a:rPr lang="tr-TR" i="1" dirty="0" err="1">
                    <a:solidFill>
                      <a:srgbClr val="814000"/>
                    </a:solidFill>
                    <a:latin typeface="Courier"/>
                  </a:rPr>
                  <a:t>ilf</a:t>
                </a:r>
                <a:r>
                  <a:rPr lang="tr-TR" dirty="0" err="1">
                    <a:solidFill>
                      <a:srgbClr val="814000"/>
                    </a:solidFill>
                    <a:latin typeface="Courier"/>
                  </a:rPr>
                  <a:t>,pc</a:t>
                </a:r>
                <a:r>
                  <a:rPr lang="tr-TR" dirty="0">
                    <a:solidFill>
                      <a:srgbClr val="814000"/>
                    </a:solidFill>
                    <a:latin typeface="Courier"/>
                  </a:rPr>
                  <a:t>) </a:t>
                </a:r>
              </a:p>
              <a:p>
                <a:pPr marL="0" indent="0">
                  <a:buNone/>
                </a:pPr>
                <a:r>
                  <a:rPr lang="tr-TR" i="1" dirty="0" err="1">
                    <a:solidFill>
                      <a:srgbClr val="00B0F0"/>
                    </a:solidFill>
                    <a:latin typeface="Courier"/>
                  </a:rPr>
                  <a:t>ilf</a:t>
                </a:r>
                <a:r>
                  <a:rPr lang="tr-TR" i="1" dirty="0">
                    <a:solidFill>
                      <a:srgbClr val="00B0F0"/>
                    </a:solidFill>
                    <a:latin typeface="Courier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tr-TR" dirty="0">
                    <a:solidFill>
                      <a:srgbClr val="00B0F0"/>
                    </a:solidFill>
                    <a:latin typeface="Courier"/>
                  </a:rPr>
                  <a:t>{</a:t>
                </a:r>
                <a:r>
                  <a:rPr lang="tr-TR" dirty="0" err="1">
                    <a:solidFill>
                      <a:srgbClr val="00B0F0"/>
                    </a:solidFill>
                    <a:latin typeface="Courier"/>
                  </a:rPr>
                  <a:t>tell,untell,achieve,unachieve</a:t>
                </a:r>
                <a:r>
                  <a:rPr lang="tr-TR" dirty="0">
                    <a:solidFill>
                      <a:srgbClr val="00B0F0"/>
                    </a:solidFill>
                    <a:latin typeface="Courier"/>
                  </a:rPr>
                  <a:t>, </a:t>
                </a:r>
                <a:r>
                  <a:rPr lang="tr-TR" dirty="0" err="1">
                    <a:solidFill>
                      <a:srgbClr val="00B0F0"/>
                    </a:solidFill>
                    <a:latin typeface="Courier"/>
                  </a:rPr>
                  <a:t>askOne,askAll,askHow,tellHow,untellHow</a:t>
                </a:r>
                <a:r>
                  <a:rPr lang="tr-TR" dirty="0">
                    <a:solidFill>
                      <a:srgbClr val="00B0F0"/>
                    </a:solidFill>
                    <a:latin typeface="Courier"/>
                  </a:rPr>
                  <a:t>}</a:t>
                </a:r>
                <a:endParaRPr lang="tr-TR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2107" y="1124745"/>
                <a:ext cx="6852578" cy="4895056"/>
              </a:xfrm>
              <a:blipFill>
                <a:blip r:embed="rId2"/>
                <a:stretch>
                  <a:fillRect l="-1068" t="-1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32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527720"/>
          </a:xfrm>
        </p:spPr>
        <p:txBody>
          <a:bodyPr>
            <a:normAutofit fontScale="90000"/>
          </a:bodyPr>
          <a:lstStyle/>
          <a:p>
            <a:r>
              <a:rPr lang="tr-TR" dirty="0"/>
              <a:t>İç Eylemler (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2107" y="1124745"/>
            <a:ext cx="6852578" cy="4895056"/>
          </a:xfrm>
        </p:spPr>
        <p:txBody>
          <a:bodyPr>
            <a:normAutofit/>
          </a:bodyPr>
          <a:lstStyle/>
          <a:p>
            <a:r>
              <a:rPr lang="tr-TR" dirty="0"/>
              <a:t>BDI ile ilişkili iç eylem örnekleri:</a:t>
            </a:r>
          </a:p>
          <a:p>
            <a:pPr marL="0" indent="0">
              <a:buNone/>
            </a:pPr>
            <a:r>
              <a:rPr lang="tr-TR" dirty="0">
                <a:solidFill>
                  <a:srgbClr val="814000"/>
                </a:solidFill>
                <a:latin typeface="Courier"/>
              </a:rPr>
              <a:t>	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desire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literal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tr-TR" dirty="0">
                <a:solidFill>
                  <a:srgbClr val="814000"/>
                </a:solidFill>
                <a:latin typeface="Courier"/>
              </a:rPr>
              <a:t>	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intend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literal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tr-TR" dirty="0">
                <a:solidFill>
                  <a:srgbClr val="814000"/>
                </a:solidFill>
                <a:latin typeface="Courier"/>
              </a:rPr>
              <a:t>	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drop_desires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literal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tr-TR" dirty="0">
                <a:solidFill>
                  <a:srgbClr val="814000"/>
                </a:solidFill>
                <a:latin typeface="Courier"/>
              </a:rPr>
              <a:t>	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drop_intentions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literal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)</a:t>
            </a:r>
          </a:p>
          <a:p>
            <a:r>
              <a:rPr lang="tr-TR" dirty="0"/>
              <a:t>Diğer pek çok önceden tanımlanmış iç eylem için: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http://www.emse.fr/~boissier/enseignement/maop13/doc/jason-api/index.html?jason/stdlib/package-summary.html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88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743744"/>
          </a:xfrm>
        </p:spPr>
        <p:txBody>
          <a:bodyPr/>
          <a:lstStyle/>
          <a:p>
            <a:r>
              <a:rPr lang="tr-TR" dirty="0"/>
              <a:t>Bir JASON planı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7423" y="1916832"/>
            <a:ext cx="6852578" cy="3252193"/>
          </a:xfrm>
          <a:solidFill>
            <a:schemeClr val="bg1">
              <a:alpha val="78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810000"/>
                </a:solidFill>
                <a:latin typeface="Courier"/>
              </a:rPr>
              <a:t>+</a:t>
            </a:r>
            <a:r>
              <a:rPr lang="tr-TR" dirty="0" err="1">
                <a:solidFill>
                  <a:srgbClr val="810000"/>
                </a:solidFill>
                <a:latin typeface="Courier"/>
              </a:rPr>
              <a:t>green_patch</a:t>
            </a:r>
            <a:r>
              <a:rPr lang="tr-TR" dirty="0">
                <a:solidFill>
                  <a:srgbClr val="810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0000"/>
                </a:solidFill>
                <a:latin typeface="Courier"/>
              </a:rPr>
              <a:t>Rock</a:t>
            </a:r>
            <a:r>
              <a:rPr lang="tr-TR" dirty="0">
                <a:solidFill>
                  <a:srgbClr val="810000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Courier"/>
              </a:rPr>
              <a:t>	: </a:t>
            </a:r>
            <a:r>
              <a:rPr lang="tr-TR" b="1" dirty="0">
                <a:solidFill>
                  <a:srgbClr val="005A00"/>
                </a:solidFill>
                <a:latin typeface="Courier-Bold"/>
              </a:rPr>
              <a:t>~</a:t>
            </a:r>
            <a:r>
              <a:rPr lang="tr-TR" dirty="0" err="1">
                <a:solidFill>
                  <a:srgbClr val="005A00"/>
                </a:solidFill>
                <a:latin typeface="Courier"/>
              </a:rPr>
              <a:t>battery_charge</a:t>
            </a:r>
            <a:r>
              <a:rPr lang="tr-TR" dirty="0">
                <a:solidFill>
                  <a:srgbClr val="005A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005A00"/>
                </a:solidFill>
                <a:latin typeface="Courier"/>
              </a:rPr>
              <a:t>low</a:t>
            </a:r>
            <a:r>
              <a:rPr lang="tr-TR" dirty="0">
                <a:solidFill>
                  <a:srgbClr val="005A00"/>
                </a:solidFill>
                <a:latin typeface="Courier"/>
              </a:rPr>
              <a:t>)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Courier"/>
              </a:rPr>
              <a:t>	&amp; 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desire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(at(_))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Courier"/>
              </a:rPr>
              <a:t>	&lt;- 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.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drop_desires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(at(_))</a:t>
            </a:r>
            <a:r>
              <a:rPr lang="tr-TR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tr-TR" dirty="0">
                <a:solidFill>
                  <a:srgbClr val="814000"/>
                </a:solidFill>
                <a:latin typeface="Courier"/>
              </a:rPr>
              <a:t>		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dip.get_coords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Rock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, </a:t>
            </a:r>
            <a:r>
              <a:rPr lang="tr-TR" dirty="0" err="1">
                <a:solidFill>
                  <a:srgbClr val="814000"/>
                </a:solidFill>
                <a:latin typeface="Courier"/>
              </a:rPr>
              <a:t>Coords</a:t>
            </a:r>
            <a:r>
              <a:rPr lang="tr-TR" dirty="0">
                <a:solidFill>
                  <a:srgbClr val="814000"/>
                </a:solidFill>
                <a:latin typeface="Courier"/>
              </a:rPr>
              <a:t>)</a:t>
            </a:r>
            <a:r>
              <a:rPr lang="tr-TR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tr-TR" dirty="0">
                <a:solidFill>
                  <a:srgbClr val="000081"/>
                </a:solidFill>
                <a:latin typeface="Courier"/>
              </a:rPr>
              <a:t>		!at(</a:t>
            </a:r>
            <a:r>
              <a:rPr lang="tr-TR" dirty="0" err="1">
                <a:solidFill>
                  <a:srgbClr val="000081"/>
                </a:solidFill>
                <a:latin typeface="Courier"/>
              </a:rPr>
              <a:t>Coords</a:t>
            </a:r>
            <a:r>
              <a:rPr lang="tr-TR" dirty="0">
                <a:solidFill>
                  <a:srgbClr val="000081"/>
                </a:solidFill>
                <a:latin typeface="Courier"/>
              </a:rPr>
              <a:t>)</a:t>
            </a:r>
            <a:r>
              <a:rPr lang="tr-TR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marL="0" indent="0">
              <a:buNone/>
            </a:pPr>
            <a:r>
              <a:rPr lang="tr-TR" dirty="0">
                <a:solidFill>
                  <a:srgbClr val="000081"/>
                </a:solidFill>
                <a:latin typeface="Courier"/>
              </a:rPr>
              <a:t>		!</a:t>
            </a:r>
            <a:r>
              <a:rPr lang="tr-TR" dirty="0" err="1">
                <a:solidFill>
                  <a:srgbClr val="000081"/>
                </a:solidFill>
                <a:latin typeface="Courier"/>
              </a:rPr>
              <a:t>examine</a:t>
            </a:r>
            <a:r>
              <a:rPr lang="tr-TR" dirty="0">
                <a:solidFill>
                  <a:srgbClr val="000081"/>
                </a:solidFill>
                <a:latin typeface="Courier"/>
              </a:rPr>
              <a:t>(</a:t>
            </a:r>
            <a:r>
              <a:rPr lang="tr-TR" dirty="0" err="1">
                <a:solidFill>
                  <a:srgbClr val="000081"/>
                </a:solidFill>
                <a:latin typeface="Courier"/>
              </a:rPr>
              <a:t>Rock</a:t>
            </a:r>
            <a:r>
              <a:rPr lang="tr-TR" dirty="0">
                <a:solidFill>
                  <a:srgbClr val="000081"/>
                </a:solidFill>
                <a:latin typeface="Courier"/>
              </a:rPr>
              <a:t>)</a:t>
            </a:r>
            <a:r>
              <a:rPr lang="tr-TR" dirty="0">
                <a:solidFill>
                  <a:srgbClr val="000000"/>
                </a:solidFill>
                <a:latin typeface="Courier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25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743744"/>
          </a:xfrm>
        </p:spPr>
        <p:txBody>
          <a:bodyPr/>
          <a:lstStyle/>
          <a:p>
            <a:r>
              <a:rPr lang="tr-TR" dirty="0"/>
              <a:t>MAS Yapılandırma Dosyası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899592" y="1412776"/>
            <a:ext cx="6769802" cy="51090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Bir çok-etmenli sistem tanımlama basit yolu:</a:t>
            </a:r>
          </a:p>
          <a:p>
            <a:endParaRPr lang="tr-TR" sz="2800" dirty="0"/>
          </a:p>
          <a:p>
            <a:r>
              <a:rPr lang="tr-TR" dirty="0"/>
              <a:t>MAS &lt;</a:t>
            </a:r>
            <a:r>
              <a:rPr lang="tr-TR" dirty="0" err="1"/>
              <a:t>mas_name</a:t>
            </a:r>
            <a:r>
              <a:rPr lang="tr-TR" dirty="0"/>
              <a:t>&gt; {</a:t>
            </a:r>
          </a:p>
          <a:p>
            <a:r>
              <a:rPr lang="tr-TR" dirty="0"/>
              <a:t>	</a:t>
            </a:r>
            <a:r>
              <a:rPr lang="tr-TR" dirty="0" err="1"/>
              <a:t>infrastructure</a:t>
            </a:r>
            <a:r>
              <a:rPr lang="tr-TR" dirty="0"/>
              <a:t>: &lt;</a:t>
            </a:r>
            <a:r>
              <a:rPr lang="tr-TR" dirty="0" err="1"/>
              <a:t>Centralised|Saci|Jade</a:t>
            </a:r>
            <a:r>
              <a:rPr lang="tr-TR" dirty="0"/>
              <a:t>|...&gt;</a:t>
            </a:r>
          </a:p>
          <a:p>
            <a:endParaRPr lang="tr-TR" dirty="0"/>
          </a:p>
          <a:p>
            <a:r>
              <a:rPr lang="tr-TR" dirty="0"/>
              <a:t>	</a:t>
            </a:r>
            <a:r>
              <a:rPr lang="tr-TR" dirty="0" err="1"/>
              <a:t>environment</a:t>
            </a:r>
            <a:r>
              <a:rPr lang="tr-TR" dirty="0"/>
              <a:t>: &lt;</a:t>
            </a:r>
            <a:r>
              <a:rPr lang="tr-TR" dirty="0" err="1"/>
              <a:t>environment_simulation_class</a:t>
            </a:r>
            <a:r>
              <a:rPr lang="tr-TR" dirty="0"/>
              <a:t>&gt; at &lt;</a:t>
            </a:r>
            <a:r>
              <a:rPr lang="tr-TR" dirty="0" err="1"/>
              <a:t>host</a:t>
            </a:r>
            <a:r>
              <a:rPr lang="tr-TR" dirty="0"/>
              <a:t>&gt;</a:t>
            </a:r>
          </a:p>
          <a:p>
            <a:endParaRPr lang="tr-TR" dirty="0"/>
          </a:p>
          <a:p>
            <a:r>
              <a:rPr lang="tr-TR" dirty="0"/>
              <a:t>	</a:t>
            </a:r>
            <a:r>
              <a:rPr lang="tr-TR" dirty="0" err="1"/>
              <a:t>executionControl</a:t>
            </a:r>
            <a:r>
              <a:rPr lang="tr-TR" dirty="0"/>
              <a:t>: &lt;</a:t>
            </a:r>
            <a:r>
              <a:rPr lang="tr-TR" dirty="0" err="1"/>
              <a:t>execution_control_class</a:t>
            </a:r>
            <a:r>
              <a:rPr lang="tr-TR" dirty="0"/>
              <a:t>&gt; at &lt;</a:t>
            </a:r>
            <a:r>
              <a:rPr lang="tr-TR" dirty="0" err="1"/>
              <a:t>host</a:t>
            </a:r>
            <a:r>
              <a:rPr lang="tr-TR" dirty="0"/>
              <a:t>&gt;</a:t>
            </a:r>
          </a:p>
          <a:p>
            <a:endParaRPr lang="tr-TR" dirty="0"/>
          </a:p>
          <a:p>
            <a:r>
              <a:rPr lang="tr-TR" dirty="0"/>
              <a:t>	</a:t>
            </a:r>
            <a:r>
              <a:rPr lang="tr-TR" dirty="0" err="1"/>
              <a:t>agents</a:t>
            </a:r>
            <a:r>
              <a:rPr lang="tr-TR" dirty="0"/>
              <a:t>: 	&lt;ag_type1_name&gt; &lt;</a:t>
            </a:r>
            <a:r>
              <a:rPr lang="tr-TR" dirty="0" err="1"/>
              <a:t>source_file</a:t>
            </a:r>
            <a:r>
              <a:rPr lang="tr-TR" dirty="0"/>
              <a:t>&gt; &lt;</a:t>
            </a:r>
            <a:r>
              <a:rPr lang="tr-TR" dirty="0" err="1"/>
              <a:t>options</a:t>
            </a:r>
            <a:r>
              <a:rPr lang="tr-TR" dirty="0"/>
              <a:t>&gt;</a:t>
            </a:r>
          </a:p>
          <a:p>
            <a:r>
              <a:rPr lang="tr-TR" dirty="0"/>
              <a:t>		</a:t>
            </a:r>
            <a:r>
              <a:rPr lang="tr-TR" dirty="0" err="1"/>
              <a:t>agentArchClass</a:t>
            </a:r>
            <a:r>
              <a:rPr lang="tr-TR" dirty="0"/>
              <a:t> &lt;</a:t>
            </a:r>
            <a:r>
              <a:rPr lang="tr-TR" dirty="0" err="1"/>
              <a:t>arch_class</a:t>
            </a:r>
            <a:r>
              <a:rPr lang="tr-TR" dirty="0"/>
              <a:t>&gt;</a:t>
            </a:r>
          </a:p>
          <a:p>
            <a:r>
              <a:rPr lang="tr-TR" dirty="0"/>
              <a:t>		</a:t>
            </a:r>
            <a:r>
              <a:rPr lang="tr-TR" dirty="0" err="1"/>
              <a:t>agentClass</a:t>
            </a:r>
            <a:r>
              <a:rPr lang="tr-TR" dirty="0"/>
              <a:t> &lt;</a:t>
            </a:r>
            <a:r>
              <a:rPr lang="tr-TR" dirty="0" err="1"/>
              <a:t>ag_class</a:t>
            </a:r>
            <a:r>
              <a:rPr lang="tr-TR" dirty="0"/>
              <a:t>&gt;</a:t>
            </a:r>
          </a:p>
          <a:p>
            <a:r>
              <a:rPr lang="tr-TR" dirty="0"/>
              <a:t>		</a:t>
            </a:r>
            <a:r>
              <a:rPr lang="tr-TR" dirty="0" err="1"/>
              <a:t>beliefBaseClass</a:t>
            </a:r>
            <a:r>
              <a:rPr lang="tr-TR" dirty="0"/>
              <a:t> &lt;</a:t>
            </a:r>
            <a:r>
              <a:rPr lang="tr-TR" dirty="0" err="1"/>
              <a:t>bb_class</a:t>
            </a:r>
            <a:r>
              <a:rPr lang="tr-TR" dirty="0"/>
              <a:t>&gt;</a:t>
            </a:r>
          </a:p>
          <a:p>
            <a:r>
              <a:rPr lang="tr-TR" dirty="0"/>
              <a:t>		#&lt;</a:t>
            </a:r>
            <a:r>
              <a:rPr lang="tr-TR" dirty="0" err="1"/>
              <a:t>num_instances</a:t>
            </a:r>
            <a:r>
              <a:rPr lang="tr-TR" dirty="0"/>
              <a:t>&gt; at &lt;</a:t>
            </a:r>
            <a:r>
              <a:rPr lang="tr-TR" dirty="0" err="1"/>
              <a:t>host</a:t>
            </a:r>
            <a:r>
              <a:rPr lang="tr-TR" dirty="0"/>
              <a:t>&gt;;</a:t>
            </a:r>
          </a:p>
          <a:p>
            <a:r>
              <a:rPr lang="tr-TR" dirty="0"/>
              <a:t>		&lt;ag_type2_name&gt; ...;</a:t>
            </a:r>
          </a:p>
          <a:p>
            <a:r>
              <a:rPr lang="tr-TR" dirty="0"/>
              <a:t>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40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671736"/>
          </a:xfrm>
        </p:spPr>
        <p:txBody>
          <a:bodyPr>
            <a:normAutofit/>
          </a:bodyPr>
          <a:lstStyle/>
          <a:p>
            <a:r>
              <a:rPr lang="tr-TR" sz="3200" dirty="0"/>
              <a:t>Etmen Özelleştirme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484784"/>
            <a:ext cx="7311117" cy="4680519"/>
          </a:xfrm>
        </p:spPr>
        <p:txBody>
          <a:bodyPr>
            <a:noAutofit/>
          </a:bodyPr>
          <a:lstStyle/>
          <a:p>
            <a:r>
              <a:rPr lang="tr-TR" sz="2400" dirty="0"/>
              <a:t>Kullanıcılar seçim fonksiyonlarını, iletişim için sosyal ilişkilerini ve inanç güncelleme ve revizyonunu tanımlama için Agent sınıfını özeleştirme. 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selectMessage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selectEvent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selectOption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selectIntention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socAcc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buf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brf</a:t>
            </a:r>
            <a:r>
              <a:rPr lang="tr-TR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1319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671736"/>
          </a:xfrm>
        </p:spPr>
        <p:txBody>
          <a:bodyPr>
            <a:normAutofit/>
          </a:bodyPr>
          <a:lstStyle/>
          <a:p>
            <a:r>
              <a:rPr lang="tr-TR" sz="3200" dirty="0"/>
              <a:t>Genel Etmen Mimarisi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9074" y="1268760"/>
            <a:ext cx="8007382" cy="5256584"/>
          </a:xfrm>
        </p:spPr>
        <p:txBody>
          <a:bodyPr>
            <a:noAutofit/>
          </a:bodyPr>
          <a:lstStyle/>
          <a:p>
            <a:r>
              <a:rPr lang="tr-TR" sz="2800" dirty="0"/>
              <a:t>Kullanıcılar etmenlerin altyapı ile etkileşimi </a:t>
            </a:r>
            <a:r>
              <a:rPr lang="tr-TR" sz="2800" dirty="0" err="1"/>
              <a:t>yolununun</a:t>
            </a:r>
            <a:r>
              <a:rPr lang="tr-TR" sz="2800" dirty="0"/>
              <a:t> (</a:t>
            </a:r>
            <a:r>
              <a:rPr lang="tr-TR" sz="2800" dirty="0" err="1"/>
              <a:t>perception</a:t>
            </a:r>
            <a:r>
              <a:rPr lang="tr-TR" sz="2800" dirty="0"/>
              <a:t>, </a:t>
            </a:r>
            <a:r>
              <a:rPr lang="tr-TR" sz="2800" dirty="0" err="1"/>
              <a:t>action</a:t>
            </a:r>
            <a:r>
              <a:rPr lang="tr-TR" sz="2800" dirty="0"/>
              <a:t> &amp; </a:t>
            </a:r>
            <a:r>
              <a:rPr lang="tr-TR" sz="2800" dirty="0" err="1"/>
              <a:t>communication</a:t>
            </a:r>
            <a:r>
              <a:rPr lang="tr-TR" sz="2800" dirty="0"/>
              <a:t>) değiştirilmesi için </a:t>
            </a:r>
            <a:r>
              <a:rPr lang="tr-TR" sz="2800" dirty="0" err="1"/>
              <a:t>AgentArch</a:t>
            </a:r>
            <a:r>
              <a:rPr lang="tr-TR" sz="2800" dirty="0"/>
              <a:t> sınıfı özeleştirebilir. Bu test için kullanılan simülasyon ortamında gerçek dağıtıma geçişte kullanılır.</a:t>
            </a:r>
          </a:p>
          <a:p>
            <a:pPr marL="0" indent="0">
              <a:buNone/>
            </a:pPr>
            <a:r>
              <a:rPr lang="tr-TR" sz="2800" dirty="0"/>
              <a:t>• </a:t>
            </a:r>
            <a:r>
              <a:rPr lang="tr-TR" sz="2800" dirty="0" err="1"/>
              <a:t>perceive</a:t>
            </a:r>
            <a:r>
              <a:rPr lang="tr-TR" sz="2800" dirty="0"/>
              <a:t>()</a:t>
            </a:r>
          </a:p>
          <a:p>
            <a:pPr marL="0" indent="0">
              <a:buNone/>
            </a:pPr>
            <a:r>
              <a:rPr lang="tr-TR" sz="2800" dirty="0"/>
              <a:t>• </a:t>
            </a:r>
            <a:r>
              <a:rPr lang="tr-TR" sz="2800" dirty="0" err="1"/>
              <a:t>act</a:t>
            </a:r>
            <a:r>
              <a:rPr lang="tr-TR" sz="2800" dirty="0"/>
              <a:t>()</a:t>
            </a:r>
          </a:p>
          <a:p>
            <a:pPr marL="0" indent="0">
              <a:buNone/>
            </a:pPr>
            <a:r>
              <a:rPr lang="tr-TR" sz="2800" dirty="0"/>
              <a:t>• </a:t>
            </a:r>
            <a:r>
              <a:rPr lang="tr-TR" sz="2800" dirty="0" err="1"/>
              <a:t>sendMsg</a:t>
            </a:r>
            <a:r>
              <a:rPr lang="tr-TR" sz="2800" dirty="0"/>
              <a:t>()</a:t>
            </a:r>
          </a:p>
          <a:p>
            <a:pPr marL="0" indent="0">
              <a:buNone/>
            </a:pPr>
            <a:r>
              <a:rPr lang="tr-TR" sz="2800" dirty="0"/>
              <a:t>• </a:t>
            </a:r>
            <a:r>
              <a:rPr lang="tr-TR" sz="2800" dirty="0" err="1"/>
              <a:t>broadcast</a:t>
            </a:r>
            <a:r>
              <a:rPr lang="tr-TR" sz="2800" dirty="0"/>
              <a:t>()</a:t>
            </a:r>
          </a:p>
          <a:p>
            <a:pPr marL="0" indent="0">
              <a:buNone/>
            </a:pPr>
            <a:r>
              <a:rPr lang="tr-TR" sz="2800" dirty="0"/>
              <a:t>• </a:t>
            </a:r>
            <a:r>
              <a:rPr lang="tr-TR" sz="2800" dirty="0" err="1"/>
              <a:t>checkMail</a:t>
            </a:r>
            <a:r>
              <a:rPr lang="tr-TR" sz="28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525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599728"/>
          </a:xfrm>
        </p:spPr>
        <p:txBody>
          <a:bodyPr>
            <a:normAutofit/>
          </a:bodyPr>
          <a:lstStyle/>
          <a:p>
            <a:r>
              <a:rPr lang="tr-TR" sz="3200" dirty="0"/>
              <a:t>İnanç Tabanını Özeleştirme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2107" y="1196753"/>
            <a:ext cx="6852578" cy="4823048"/>
          </a:xfrm>
        </p:spPr>
        <p:txBody>
          <a:bodyPr>
            <a:normAutofit/>
          </a:bodyPr>
          <a:lstStyle/>
          <a:p>
            <a:r>
              <a:rPr lang="tr-TR" sz="2400" dirty="0"/>
              <a:t>Mantıksal inanç tabanı büyük uygulamalar için uygun olmayabilir.</a:t>
            </a:r>
          </a:p>
          <a:p>
            <a:r>
              <a:rPr lang="tr-TR" sz="2400" dirty="0" err="1"/>
              <a:t>Jason’ın</a:t>
            </a:r>
            <a:r>
              <a:rPr lang="tr-TR" sz="2400" dirty="0"/>
              <a:t> veri tabanı ile birleşik bir alternatif inanç tabanı vardır.</a:t>
            </a:r>
          </a:p>
          <a:p>
            <a:r>
              <a:rPr lang="tr-TR" sz="2400" dirty="0"/>
              <a:t>Kullanıcılar başka özelleştirmeler oluşturabilir.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add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remove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contains</a:t>
            </a:r>
            <a:r>
              <a:rPr lang="tr-TR" sz="2400" dirty="0"/>
              <a:t>()</a:t>
            </a:r>
          </a:p>
          <a:p>
            <a:pPr marL="0" indent="0">
              <a:buNone/>
            </a:pPr>
            <a:r>
              <a:rPr lang="tr-TR" sz="2400" dirty="0"/>
              <a:t>• </a:t>
            </a:r>
            <a:r>
              <a:rPr lang="tr-TR" sz="2400" dirty="0" err="1"/>
              <a:t>getRelevant</a:t>
            </a:r>
            <a:r>
              <a:rPr lang="tr-TR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0877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743744"/>
          </a:xfrm>
        </p:spPr>
        <p:txBody>
          <a:bodyPr/>
          <a:lstStyle/>
          <a:p>
            <a:r>
              <a:rPr lang="tr-TR" dirty="0"/>
              <a:t>Özelleştirilmiş MAS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99650" y="1340768"/>
            <a:ext cx="7821372" cy="3724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Bir çok-etmenli sistem tanımlama basit yolu:</a:t>
            </a:r>
          </a:p>
          <a:p>
            <a:endParaRPr lang="tr-TR" sz="2800" dirty="0"/>
          </a:p>
          <a:p>
            <a:r>
              <a:rPr lang="tr-TR" dirty="0">
                <a:latin typeface="Courier"/>
              </a:rPr>
              <a:t>MAS </a:t>
            </a:r>
            <a:r>
              <a:rPr lang="tr-TR" dirty="0" err="1">
                <a:latin typeface="Courier"/>
              </a:rPr>
              <a:t>Custom</a:t>
            </a:r>
            <a:r>
              <a:rPr lang="tr-TR" dirty="0">
                <a:latin typeface="Courier"/>
              </a:rPr>
              <a:t> {</a:t>
            </a:r>
          </a:p>
          <a:p>
            <a:r>
              <a:rPr lang="tr-TR" dirty="0">
                <a:latin typeface="Courier"/>
              </a:rPr>
              <a:t>	</a:t>
            </a:r>
            <a:r>
              <a:rPr lang="tr-TR" dirty="0" err="1">
                <a:latin typeface="Courier"/>
              </a:rPr>
              <a:t>agents</a:t>
            </a:r>
            <a:r>
              <a:rPr lang="tr-TR" dirty="0">
                <a:latin typeface="Courier"/>
              </a:rPr>
              <a:t>:</a:t>
            </a:r>
          </a:p>
          <a:p>
            <a:r>
              <a:rPr lang="tr-TR" dirty="0">
                <a:latin typeface="Courier"/>
              </a:rPr>
              <a:t>          a1 </a:t>
            </a:r>
            <a:r>
              <a:rPr lang="tr-TR" dirty="0" err="1">
                <a:latin typeface="Courier"/>
              </a:rPr>
              <a:t>agentClass</a:t>
            </a:r>
            <a:r>
              <a:rPr lang="tr-TR" dirty="0">
                <a:latin typeface="Courier"/>
              </a:rPr>
              <a:t> </a:t>
            </a:r>
            <a:r>
              <a:rPr lang="tr-TR" dirty="0" err="1">
                <a:latin typeface="Courier"/>
              </a:rPr>
              <a:t>MyAg</a:t>
            </a:r>
            <a:endParaRPr lang="tr-TR" dirty="0">
              <a:latin typeface="Courier"/>
            </a:endParaRPr>
          </a:p>
          <a:p>
            <a:r>
              <a:rPr lang="tr-TR" dirty="0">
                <a:latin typeface="Courier"/>
              </a:rPr>
              <a:t>		</a:t>
            </a:r>
            <a:r>
              <a:rPr lang="tr-TR" dirty="0" err="1">
                <a:latin typeface="Courier"/>
              </a:rPr>
              <a:t>agentArchClass</a:t>
            </a:r>
            <a:r>
              <a:rPr lang="tr-TR" dirty="0">
                <a:latin typeface="Courier"/>
              </a:rPr>
              <a:t> </a:t>
            </a:r>
            <a:r>
              <a:rPr lang="tr-TR" dirty="0" err="1">
                <a:latin typeface="Courier"/>
              </a:rPr>
              <a:t>MyAgArch</a:t>
            </a:r>
            <a:endParaRPr lang="tr-TR" dirty="0">
              <a:latin typeface="Courier"/>
            </a:endParaRPr>
          </a:p>
          <a:p>
            <a:r>
              <a:rPr lang="tr-TR" dirty="0">
                <a:latin typeface="Courier"/>
              </a:rPr>
              <a:t>		</a:t>
            </a:r>
            <a:r>
              <a:rPr lang="tr-TR" dirty="0" err="1">
                <a:latin typeface="Courier"/>
              </a:rPr>
              <a:t>beliefBaseClass</a:t>
            </a:r>
            <a:r>
              <a:rPr lang="tr-TR" dirty="0">
                <a:latin typeface="Courier"/>
              </a:rPr>
              <a:t> </a:t>
            </a:r>
            <a:r>
              <a:rPr lang="tr-TR" dirty="0" err="1">
                <a:latin typeface="Courier"/>
              </a:rPr>
              <a:t>Jason.bb.JDBCPersistentBB</a:t>
            </a:r>
            <a:r>
              <a:rPr lang="tr-TR" dirty="0">
                <a:latin typeface="Courier"/>
              </a:rPr>
              <a:t>(</a:t>
            </a:r>
          </a:p>
          <a:p>
            <a:r>
              <a:rPr lang="tr-TR" dirty="0">
                <a:latin typeface="Courier"/>
              </a:rPr>
              <a:t>		"</a:t>
            </a:r>
            <a:r>
              <a:rPr lang="tr-TR" dirty="0" err="1">
                <a:latin typeface="Courier"/>
              </a:rPr>
              <a:t>org.hsqldb.jdbcDriver</a:t>
            </a:r>
            <a:r>
              <a:rPr lang="tr-TR" dirty="0">
                <a:latin typeface="Courier"/>
              </a:rPr>
              <a:t>",</a:t>
            </a:r>
          </a:p>
          <a:p>
            <a:r>
              <a:rPr lang="tr-TR" dirty="0">
                <a:latin typeface="Courier"/>
              </a:rPr>
              <a:t>		"</a:t>
            </a:r>
            <a:r>
              <a:rPr lang="tr-TR" dirty="0" err="1">
                <a:latin typeface="Courier"/>
              </a:rPr>
              <a:t>jdbc:hsqldb:bookstore</a:t>
            </a:r>
            <a:r>
              <a:rPr lang="tr-TR" dirty="0">
                <a:latin typeface="Courier"/>
              </a:rPr>
              <a:t>",</a:t>
            </a:r>
          </a:p>
          <a:p>
            <a:r>
              <a:rPr lang="tr-TR" dirty="0">
                <a:latin typeface="Courier"/>
              </a:rPr>
              <a:t>		...</a:t>
            </a:r>
          </a:p>
          <a:p>
            <a:r>
              <a:rPr lang="tr-TR" dirty="0">
                <a:latin typeface="Courier"/>
              </a:rPr>
              <a:t>		"[</a:t>
            </a:r>
            <a:r>
              <a:rPr lang="tr-TR" dirty="0" err="1">
                <a:latin typeface="Courier"/>
              </a:rPr>
              <a:t>count_exec</a:t>
            </a:r>
            <a:r>
              <a:rPr lang="tr-TR" dirty="0">
                <a:latin typeface="Courier"/>
              </a:rPr>
              <a:t>(1,tablece)]");</a:t>
            </a:r>
          </a:p>
          <a:p>
            <a:r>
              <a:rPr lang="tr-TR" dirty="0">
                <a:latin typeface="Courier"/>
              </a:rPr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08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859787" cy="864096"/>
          </a:xfrm>
        </p:spPr>
        <p:txBody>
          <a:bodyPr/>
          <a:lstStyle/>
          <a:p>
            <a:r>
              <a:rPr lang="tr-TR" sz="2800" dirty="0"/>
              <a:t>Agent </a:t>
            </a:r>
            <a:r>
              <a:rPr lang="tr-TR" sz="2800" dirty="0" err="1"/>
              <a:t>Speak’a</a:t>
            </a:r>
            <a:r>
              <a:rPr lang="tr-TR" sz="2800" dirty="0"/>
              <a:t> basit bir örnek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11560" y="2708920"/>
            <a:ext cx="35091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fact(0,1).</a:t>
            </a:r>
            <a:endParaRPr lang="tr-TR" dirty="0"/>
          </a:p>
          <a:p>
            <a:endParaRPr lang="en-US" dirty="0"/>
          </a:p>
          <a:p>
            <a:r>
              <a:rPr lang="en-US" dirty="0"/>
              <a:t>+fact(X,Y)</a:t>
            </a:r>
          </a:p>
          <a:p>
            <a:r>
              <a:rPr lang="tr-TR" dirty="0"/>
              <a:t>	</a:t>
            </a:r>
            <a:r>
              <a:rPr lang="en-US" dirty="0"/>
              <a:t>: X &lt; 5</a:t>
            </a:r>
          </a:p>
          <a:p>
            <a:r>
              <a:rPr lang="tr-TR" dirty="0"/>
              <a:t>	</a:t>
            </a:r>
            <a:r>
              <a:rPr lang="en-US" dirty="0"/>
              <a:t>&lt;- +fact(X+1, (X+1)*Y).</a:t>
            </a:r>
            <a:endParaRPr lang="tr-TR" dirty="0"/>
          </a:p>
          <a:p>
            <a:endParaRPr lang="en-US" dirty="0"/>
          </a:p>
          <a:p>
            <a:r>
              <a:rPr lang="en-US" dirty="0"/>
              <a:t>+fact(X,Y)</a:t>
            </a:r>
          </a:p>
          <a:p>
            <a:r>
              <a:rPr lang="tr-TR" dirty="0"/>
              <a:t>	</a:t>
            </a:r>
            <a:r>
              <a:rPr lang="en-US" dirty="0"/>
              <a:t>: X == 5</a:t>
            </a:r>
          </a:p>
          <a:p>
            <a:r>
              <a:rPr lang="tr-TR" dirty="0"/>
              <a:t>	</a:t>
            </a:r>
            <a:r>
              <a:rPr lang="en-US" dirty="0"/>
              <a:t>&lt;- .print("fact 5 == ", Y).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355976" y="2708920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print_fact</a:t>
            </a:r>
            <a:r>
              <a:rPr lang="en-US" dirty="0"/>
              <a:t>(5).</a:t>
            </a:r>
            <a:endParaRPr lang="tr-TR" dirty="0"/>
          </a:p>
          <a:p>
            <a:endParaRPr lang="en-US" dirty="0"/>
          </a:p>
          <a:p>
            <a:r>
              <a:rPr lang="en-US" dirty="0"/>
              <a:t>+!</a:t>
            </a:r>
            <a:r>
              <a:rPr lang="en-US" dirty="0" err="1"/>
              <a:t>print_fact</a:t>
            </a:r>
            <a:r>
              <a:rPr lang="en-US" dirty="0"/>
              <a:t>(N)</a:t>
            </a:r>
          </a:p>
          <a:p>
            <a:pPr lvl="1"/>
            <a:r>
              <a:rPr lang="en-US" dirty="0"/>
              <a:t>&lt;- !fact(N,F);</a:t>
            </a:r>
          </a:p>
          <a:p>
            <a:pPr lvl="1"/>
            <a:r>
              <a:rPr lang="en-US" dirty="0"/>
              <a:t>.print("Factorial of ", N, " is ", F).</a:t>
            </a:r>
            <a:endParaRPr lang="tr-TR" dirty="0"/>
          </a:p>
          <a:p>
            <a:pPr lvl="1"/>
            <a:endParaRPr lang="en-US" dirty="0"/>
          </a:p>
          <a:p>
            <a:r>
              <a:rPr lang="en-US" dirty="0"/>
              <a:t>+!fact(N,1) : N == 0.</a:t>
            </a:r>
            <a:endParaRPr lang="tr-TR" dirty="0"/>
          </a:p>
          <a:p>
            <a:endParaRPr lang="en-US" dirty="0"/>
          </a:p>
          <a:p>
            <a:r>
              <a:rPr lang="en-US" dirty="0"/>
              <a:t>+!fact(N,F) : N &gt; 0</a:t>
            </a:r>
          </a:p>
          <a:p>
            <a:pPr lvl="1"/>
            <a:r>
              <a:rPr lang="en-US" dirty="0"/>
              <a:t>&lt;- !fact(N-1,F1);</a:t>
            </a:r>
          </a:p>
          <a:p>
            <a:pPr lvl="1"/>
            <a:r>
              <a:rPr lang="en-US" dirty="0"/>
              <a:t>F = F1 * 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728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671736"/>
          </a:xfrm>
        </p:spPr>
        <p:txBody>
          <a:bodyPr>
            <a:normAutofit/>
          </a:bodyPr>
          <a:lstStyle/>
          <a:p>
            <a:r>
              <a:rPr lang="tr-TR" sz="3200" dirty="0"/>
              <a:t>Ortamlar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259632" y="1484784"/>
            <a:ext cx="741682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Gerçek dağıtımlarda, normal şartlar altında etmenlerin bulundukları bir ortam olacaktır.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Böyle bir ortamda algılamak ve hareket etmek için </a:t>
            </a:r>
            <a:r>
              <a:rPr lang="tr-TR" sz="2400" dirty="0" err="1"/>
              <a:t>AgentArch</a:t>
            </a:r>
            <a:r>
              <a:rPr lang="tr-TR" sz="2400" dirty="0"/>
              <a:t>  sınıfının özeleştirilmesi gerekmektedir.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Genellikle bir simülasyon ortamı istenir.(örneğin, bir MAS uygulamasını test etmek için)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tr-TR" sz="2400" dirty="0"/>
              <a:t>Bu Java’da Environment sınıfının genişletilmesi  ve </a:t>
            </a:r>
            <a:r>
              <a:rPr lang="tr-TR" sz="2400" dirty="0" err="1"/>
              <a:t>addPercept</a:t>
            </a:r>
            <a:r>
              <a:rPr lang="tr-TR" sz="2400" dirty="0"/>
              <a:t>(</a:t>
            </a:r>
            <a:r>
              <a:rPr lang="tr-TR" sz="2400" dirty="0" err="1"/>
              <a:t>String</a:t>
            </a:r>
            <a:r>
              <a:rPr lang="tr-TR" sz="2400" dirty="0"/>
              <a:t> Agent, </a:t>
            </a:r>
            <a:r>
              <a:rPr lang="tr-TR" sz="2400" dirty="0" err="1"/>
              <a:t>Literal</a:t>
            </a:r>
            <a:r>
              <a:rPr lang="tr-TR" sz="2400" dirty="0"/>
              <a:t> </a:t>
            </a:r>
            <a:r>
              <a:rPr lang="tr-TR" sz="2400" dirty="0" err="1"/>
              <a:t>Percept</a:t>
            </a:r>
            <a:r>
              <a:rPr lang="tr-TR" sz="2400" dirty="0"/>
              <a:t>) gibi metotların kullanılması ile yapılır. </a:t>
            </a:r>
          </a:p>
        </p:txBody>
      </p:sp>
    </p:spTree>
    <p:extLst>
      <p:ext uri="{BB962C8B-B14F-4D97-AF65-F5344CB8AC3E}">
        <p14:creationId xmlns:p14="http://schemas.microsoft.com/office/powerpoint/2010/main" val="238091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EFBD5-DFC2-4C7D-AC84-F10C9DB2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JaCaMo</a:t>
            </a:r>
            <a:br>
              <a:rPr lang="en-US" dirty="0"/>
            </a:br>
            <a:r>
              <a:rPr lang="en-US" sz="2800" dirty="0"/>
              <a:t>Jason – for programming autonomous agents</a:t>
            </a:r>
            <a:br>
              <a:rPr lang="en-US" sz="2800" dirty="0"/>
            </a:br>
            <a:r>
              <a:rPr lang="en-US" sz="2800" dirty="0"/>
              <a:t>Cartago – for programming environment artifacts</a:t>
            </a:r>
            <a:br>
              <a:rPr lang="en-US" sz="2800" dirty="0"/>
            </a:br>
            <a:r>
              <a:rPr lang="en-US" sz="2800" dirty="0"/>
              <a:t>Moise – for programming multi-agent </a:t>
            </a:r>
            <a:r>
              <a:rPr lang="en-US" sz="2800" dirty="0" err="1"/>
              <a:t>organisations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688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38EB8-1253-4D6D-9D4B-788174505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052736"/>
            <a:ext cx="6707108" cy="511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94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BD628A-B965-494B-82C6-827536676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853"/>
            <a:ext cx="9144000" cy="648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DB1EC2-8A0B-4A0E-9F3F-D0459EE7A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43774"/>
            <a:ext cx="8406903" cy="617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9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E86332-5EBA-4B3D-B403-12AA8B8E2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3695"/>
            <a:ext cx="9144000" cy="513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8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1F73CA-1508-472C-9620-81DB89E58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718"/>
            <a:ext cx="9144000" cy="553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1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84923E-F988-4568-8938-4F4544D49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6780"/>
            <a:ext cx="9144000" cy="526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7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31F206-45A0-4ECF-8CA4-FEF56B7E1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1349"/>
            <a:ext cx="9144000" cy="40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0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93A519-A235-4129-867F-E2CD49984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6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142106" y="332656"/>
            <a:ext cx="6859787" cy="627856"/>
          </a:xfrm>
        </p:spPr>
        <p:txBody>
          <a:bodyPr/>
          <a:lstStyle/>
          <a:p>
            <a:r>
              <a:rPr lang="tr-TR" dirty="0" err="1"/>
              <a:t>AgentSpeak’in</a:t>
            </a:r>
            <a:r>
              <a:rPr lang="tr-TR" dirty="0"/>
              <a:t> Söz Dizimi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259632" y="1340768"/>
            <a:ext cx="7200800" cy="4114801"/>
          </a:xfrm>
        </p:spPr>
        <p:txBody>
          <a:bodyPr>
            <a:normAutofit/>
          </a:bodyPr>
          <a:lstStyle/>
          <a:p>
            <a:r>
              <a:rPr lang="tr-TR" sz="2400" dirty="0" err="1"/>
              <a:t>AgentSpeak</a:t>
            </a:r>
            <a:r>
              <a:rPr lang="tr-TR" sz="2400" dirty="0"/>
              <a:t> ‘in temel dil yapıları şunlardır:</a:t>
            </a:r>
          </a:p>
          <a:p>
            <a:pPr lvl="1"/>
            <a:r>
              <a:rPr lang="tr-TR" sz="1800" dirty="0"/>
              <a:t> </a:t>
            </a:r>
            <a:r>
              <a:rPr lang="tr-TR" sz="1800" dirty="0" err="1"/>
              <a:t>Beliefs</a:t>
            </a:r>
            <a:endParaRPr lang="tr-TR" sz="1800" dirty="0"/>
          </a:p>
          <a:p>
            <a:pPr lvl="1"/>
            <a:r>
              <a:rPr lang="tr-TR" sz="1800" dirty="0"/>
              <a:t> </a:t>
            </a:r>
            <a:r>
              <a:rPr lang="tr-TR" sz="1800" dirty="0" err="1"/>
              <a:t>Goals</a:t>
            </a:r>
            <a:endParaRPr lang="tr-TR" sz="1800" dirty="0"/>
          </a:p>
          <a:p>
            <a:pPr lvl="1"/>
            <a:r>
              <a:rPr lang="tr-TR" sz="1800" dirty="0"/>
              <a:t> </a:t>
            </a:r>
            <a:r>
              <a:rPr lang="tr-TR" sz="1800" dirty="0" err="1"/>
              <a:t>Plans</a:t>
            </a:r>
            <a:endParaRPr lang="tr-TR" sz="1800" dirty="0"/>
          </a:p>
          <a:p>
            <a:r>
              <a:rPr lang="tr-TR" sz="2400" dirty="0"/>
              <a:t>Bir </a:t>
            </a:r>
            <a:r>
              <a:rPr lang="tr-TR" sz="2400" dirty="0" err="1"/>
              <a:t>AgentSpeak</a:t>
            </a:r>
            <a:r>
              <a:rPr lang="tr-TR" sz="2400" dirty="0"/>
              <a:t> etmeninin mimarisinde dört temel bileşen vardır:</a:t>
            </a:r>
          </a:p>
          <a:p>
            <a:pPr lvl="1"/>
            <a:r>
              <a:rPr lang="tr-TR" sz="1800" dirty="0" err="1"/>
              <a:t>Belief</a:t>
            </a:r>
            <a:r>
              <a:rPr lang="tr-TR" sz="1800" dirty="0"/>
              <a:t> Base</a:t>
            </a:r>
          </a:p>
          <a:p>
            <a:pPr lvl="1"/>
            <a:r>
              <a:rPr lang="tr-TR" sz="1800" dirty="0"/>
              <a:t>Plan Library</a:t>
            </a:r>
          </a:p>
          <a:p>
            <a:pPr lvl="1"/>
            <a:r>
              <a:rPr lang="tr-TR" sz="1800" dirty="0"/>
              <a:t>Set of </a:t>
            </a:r>
            <a:r>
              <a:rPr lang="tr-TR" sz="1800" dirty="0" err="1"/>
              <a:t>Events</a:t>
            </a:r>
            <a:endParaRPr lang="tr-TR" sz="1800" dirty="0"/>
          </a:p>
          <a:p>
            <a:pPr lvl="1"/>
            <a:r>
              <a:rPr lang="tr-TR" sz="1800" dirty="0"/>
              <a:t>Set of </a:t>
            </a:r>
            <a:r>
              <a:rPr lang="tr-TR" sz="1800" dirty="0" err="1"/>
              <a:t>Intentions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8880" y="332656"/>
            <a:ext cx="6859788" cy="699864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AgentSpeak’in</a:t>
            </a:r>
            <a:r>
              <a:rPr lang="tr-TR" dirty="0"/>
              <a:t> Söz Dizimi (</a:t>
            </a:r>
            <a:r>
              <a:rPr lang="tr-TR" dirty="0" err="1"/>
              <a:t>Beliefs</a:t>
            </a:r>
            <a:r>
              <a:rPr lang="tr-TR" dirty="0"/>
              <a:t> &amp; </a:t>
            </a:r>
            <a:r>
              <a:rPr lang="tr-TR" dirty="0" err="1"/>
              <a:t>Goals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28880" y="1700808"/>
            <a:ext cx="7462304" cy="4114800"/>
          </a:xfrm>
        </p:spPr>
        <p:txBody>
          <a:bodyPr>
            <a:normAutofit lnSpcReduction="10000"/>
          </a:bodyPr>
          <a:lstStyle/>
          <a:p>
            <a:r>
              <a:rPr lang="tr-TR" sz="2400" dirty="0" err="1">
                <a:solidFill>
                  <a:srgbClr val="C00000"/>
                </a:solidFill>
              </a:rPr>
              <a:t>Belief</a:t>
            </a:r>
            <a:r>
              <a:rPr lang="tr-TR" sz="2400" dirty="0" err="1"/>
              <a:t>’ler</a:t>
            </a:r>
            <a:r>
              <a:rPr lang="tr-TR" sz="2400" dirty="0"/>
              <a:t> bir etmendeki mevcut bilgilerdir. (ortam veya diğer etmenlerle ilgili)</a:t>
            </a:r>
          </a:p>
          <a:p>
            <a:pPr lvl="2"/>
            <a:r>
              <a:rPr lang="en-US" sz="1600" dirty="0">
                <a:solidFill>
                  <a:srgbClr val="00B050"/>
                </a:solidFill>
              </a:rPr>
              <a:t>publisher(</a:t>
            </a:r>
            <a:r>
              <a:rPr lang="en-US" sz="1600" dirty="0" err="1">
                <a:solidFill>
                  <a:srgbClr val="00B050"/>
                </a:solidFill>
              </a:rPr>
              <a:t>wiley</a:t>
            </a:r>
            <a:r>
              <a:rPr lang="en-US" sz="1600" dirty="0">
                <a:solidFill>
                  <a:srgbClr val="00B050"/>
                </a:solidFill>
              </a:rPr>
              <a:t>)</a:t>
            </a:r>
            <a:endParaRPr lang="tr-TR" sz="1600" dirty="0">
              <a:solidFill>
                <a:srgbClr val="00B050"/>
              </a:solidFill>
            </a:endParaRPr>
          </a:p>
          <a:p>
            <a:pPr lvl="2"/>
            <a:r>
              <a:rPr lang="tr-TR" sz="1600" dirty="0" err="1">
                <a:solidFill>
                  <a:srgbClr val="00B050"/>
                </a:solidFill>
              </a:rPr>
              <a:t>tall</a:t>
            </a:r>
            <a:r>
              <a:rPr lang="tr-TR" sz="1600" dirty="0">
                <a:solidFill>
                  <a:srgbClr val="00B050"/>
                </a:solidFill>
              </a:rPr>
              <a:t>(</a:t>
            </a:r>
            <a:r>
              <a:rPr lang="tr-TR" sz="1600" dirty="0" err="1">
                <a:solidFill>
                  <a:srgbClr val="00B050"/>
                </a:solidFill>
              </a:rPr>
              <a:t>john</a:t>
            </a:r>
            <a:r>
              <a:rPr lang="tr-TR" sz="1600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tr-TR" sz="1600" dirty="0" err="1">
                <a:solidFill>
                  <a:srgbClr val="00B050"/>
                </a:solidFill>
              </a:rPr>
              <a:t>likes</a:t>
            </a:r>
            <a:r>
              <a:rPr lang="tr-TR" sz="1600" dirty="0">
                <a:solidFill>
                  <a:srgbClr val="00B050"/>
                </a:solidFill>
              </a:rPr>
              <a:t>(</a:t>
            </a:r>
            <a:r>
              <a:rPr lang="tr-TR" sz="1600" dirty="0" err="1">
                <a:solidFill>
                  <a:srgbClr val="00B050"/>
                </a:solidFill>
              </a:rPr>
              <a:t>john</a:t>
            </a:r>
            <a:r>
              <a:rPr lang="tr-TR" sz="1600" dirty="0">
                <a:solidFill>
                  <a:srgbClr val="00B050"/>
                </a:solidFill>
              </a:rPr>
              <a:t>, </a:t>
            </a:r>
            <a:r>
              <a:rPr lang="tr-TR" sz="1600" dirty="0" err="1">
                <a:solidFill>
                  <a:srgbClr val="00B050"/>
                </a:solidFill>
              </a:rPr>
              <a:t>music</a:t>
            </a:r>
            <a:r>
              <a:rPr lang="tr-TR" sz="1600" dirty="0">
                <a:solidFill>
                  <a:srgbClr val="00B050"/>
                </a:solidFill>
              </a:rPr>
              <a:t>)</a:t>
            </a:r>
          </a:p>
          <a:p>
            <a:r>
              <a:rPr lang="tr-TR" sz="2400" dirty="0" err="1"/>
              <a:t>Goal’lar</a:t>
            </a:r>
            <a:r>
              <a:rPr lang="tr-TR" sz="2400" dirty="0"/>
              <a:t> etmenlerin meydana getirmek istedikleri ortamın  durumlarını temsil eder.</a:t>
            </a:r>
          </a:p>
          <a:p>
            <a:pPr lvl="1"/>
            <a:r>
              <a:rPr lang="tr-TR" sz="1800" dirty="0" err="1"/>
              <a:t>Achievement</a:t>
            </a:r>
            <a:r>
              <a:rPr lang="tr-TR" sz="1800" dirty="0"/>
              <a:t> </a:t>
            </a:r>
            <a:r>
              <a:rPr lang="tr-TR" sz="1800" dirty="0" err="1"/>
              <a:t>Goals</a:t>
            </a:r>
            <a:endParaRPr lang="tr-TR" sz="1800" dirty="0"/>
          </a:p>
          <a:p>
            <a:pPr marL="478759" lvl="3" indent="0">
              <a:buNone/>
            </a:pPr>
            <a:r>
              <a:rPr lang="tr-TR" sz="1600" dirty="0">
                <a:solidFill>
                  <a:schemeClr val="accent1"/>
                </a:solidFill>
              </a:rPr>
              <a:t>!</a:t>
            </a:r>
            <a:r>
              <a:rPr lang="tr-TR" sz="1600" dirty="0" err="1">
                <a:solidFill>
                  <a:schemeClr val="accent1"/>
                </a:solidFill>
              </a:rPr>
              <a:t>write</a:t>
            </a:r>
            <a:r>
              <a:rPr lang="tr-TR" sz="1600" dirty="0">
                <a:solidFill>
                  <a:schemeClr val="accent1"/>
                </a:solidFill>
              </a:rPr>
              <a:t>(</a:t>
            </a:r>
            <a:r>
              <a:rPr lang="tr-TR" sz="1600" dirty="0" err="1">
                <a:solidFill>
                  <a:schemeClr val="accent1"/>
                </a:solidFill>
              </a:rPr>
              <a:t>book</a:t>
            </a:r>
            <a:r>
              <a:rPr lang="tr-TR" sz="1600" dirty="0">
                <a:solidFill>
                  <a:schemeClr val="accent1"/>
                </a:solidFill>
              </a:rPr>
              <a:t>)</a:t>
            </a:r>
          </a:p>
          <a:p>
            <a:pPr marL="3573" indent="0">
              <a:buNone/>
            </a:pPr>
            <a:r>
              <a:rPr lang="tr-TR" sz="2400" dirty="0"/>
              <a:t>Veya  </a:t>
            </a:r>
            <a:r>
              <a:rPr lang="tr-TR" sz="2400" dirty="0" err="1"/>
              <a:t>belief</a:t>
            </a:r>
            <a:r>
              <a:rPr lang="tr-TR" sz="2400" dirty="0"/>
              <a:t> </a:t>
            </a:r>
            <a:r>
              <a:rPr lang="tr-TR" sz="2400" dirty="0" err="1"/>
              <a:t>base’den</a:t>
            </a:r>
            <a:r>
              <a:rPr lang="tr-TR" sz="2400" dirty="0"/>
              <a:t> bilgi getirmeyi denemek için kullanılır.</a:t>
            </a:r>
          </a:p>
          <a:p>
            <a:pPr lvl="1"/>
            <a:r>
              <a:rPr lang="tr-TR" sz="1800" dirty="0"/>
              <a:t>Test </a:t>
            </a:r>
            <a:r>
              <a:rPr lang="tr-TR" sz="1800" dirty="0" err="1"/>
              <a:t>Goals</a:t>
            </a:r>
            <a:endParaRPr lang="tr-TR" sz="1800" dirty="0"/>
          </a:p>
          <a:p>
            <a:pPr marL="478759" lvl="3" indent="0">
              <a:buNone/>
            </a:pPr>
            <a:r>
              <a:rPr lang="tr-TR" sz="1600" dirty="0">
                <a:solidFill>
                  <a:schemeClr val="accent1"/>
                </a:solidFill>
              </a:rPr>
              <a:t>?</a:t>
            </a:r>
            <a:r>
              <a:rPr lang="tr-TR" sz="1600" dirty="0" err="1">
                <a:solidFill>
                  <a:schemeClr val="accent1"/>
                </a:solidFill>
              </a:rPr>
              <a:t>publisher</a:t>
            </a:r>
            <a:r>
              <a:rPr lang="tr-TR" sz="1600" dirty="0">
                <a:solidFill>
                  <a:schemeClr val="accent1"/>
                </a:solidFill>
              </a:rPr>
              <a:t>(P)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28880" y="332656"/>
            <a:ext cx="6859788" cy="699864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AgentSpeak’in</a:t>
            </a:r>
            <a:r>
              <a:rPr lang="tr-TR" dirty="0"/>
              <a:t> Söz Dizimi (</a:t>
            </a:r>
            <a:r>
              <a:rPr lang="tr-TR" dirty="0" err="1"/>
              <a:t>Events</a:t>
            </a:r>
            <a:r>
              <a:rPr lang="tr-TR" dirty="0"/>
              <a:t> &amp; </a:t>
            </a:r>
            <a:r>
              <a:rPr lang="tr-TR" dirty="0" err="1"/>
              <a:t>Plans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35851" y="1772816"/>
            <a:ext cx="7462304" cy="4114800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/>
              <a:t>Bir etmen </a:t>
            </a:r>
            <a:r>
              <a:rPr lang="tr-TR" sz="2400" dirty="0" err="1"/>
              <a:t>event’lere</a:t>
            </a:r>
            <a:r>
              <a:rPr lang="tr-TR" sz="2400" dirty="0"/>
              <a:t> </a:t>
            </a:r>
            <a:r>
              <a:rPr lang="tr-TR" sz="2400" dirty="0" err="1"/>
              <a:t>plan’ları</a:t>
            </a:r>
            <a:r>
              <a:rPr lang="tr-TR" sz="2400" dirty="0"/>
              <a:t> işleterek karşılık verir.</a:t>
            </a:r>
          </a:p>
          <a:p>
            <a:r>
              <a:rPr lang="tr-TR" sz="2400" dirty="0" err="1"/>
              <a:t>Event’ler</a:t>
            </a:r>
            <a:r>
              <a:rPr lang="tr-TR" sz="2400" dirty="0"/>
              <a:t> etmenin </a:t>
            </a:r>
            <a:r>
              <a:rPr lang="tr-TR" sz="2400" dirty="0" err="1"/>
              <a:t>belief’leri</a:t>
            </a:r>
            <a:r>
              <a:rPr lang="tr-TR" sz="2400" dirty="0"/>
              <a:t> veya </a:t>
            </a:r>
            <a:r>
              <a:rPr lang="tr-TR" sz="2400" dirty="0" err="1"/>
              <a:t>goal’larındaki</a:t>
            </a:r>
            <a:r>
              <a:rPr lang="tr-TR" sz="2400" dirty="0"/>
              <a:t> değişikliklerin sonucunda oluşur.</a:t>
            </a:r>
          </a:p>
          <a:p>
            <a:r>
              <a:rPr lang="tr-TR" sz="2400" dirty="0"/>
              <a:t>Plan’lar hareketler için reçetelerdir ve etmenin teknik bilgisini(</a:t>
            </a:r>
            <a:r>
              <a:rPr lang="tr-TR" sz="2400" dirty="0" err="1"/>
              <a:t>know</a:t>
            </a:r>
            <a:r>
              <a:rPr lang="tr-TR" sz="2400" dirty="0"/>
              <a:t>-how) temsil ederler.</a:t>
            </a:r>
          </a:p>
          <a:p>
            <a:r>
              <a:rPr lang="tr-TR" sz="2400" dirty="0"/>
              <a:t>Bir </a:t>
            </a:r>
            <a:r>
              <a:rPr lang="tr-TR" sz="2400" dirty="0" err="1"/>
              <a:t>AgentSpeak</a:t>
            </a:r>
            <a:r>
              <a:rPr lang="tr-TR" sz="2400" dirty="0"/>
              <a:t> planının genel yapısı: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err="1">
                <a:solidFill>
                  <a:srgbClr val="C00000"/>
                </a:solidFill>
              </a:rPr>
              <a:t>triggering_event</a:t>
            </a:r>
            <a:r>
              <a:rPr lang="tr-TR" sz="2400" dirty="0"/>
              <a:t> : </a:t>
            </a:r>
            <a:r>
              <a:rPr lang="tr-TR" sz="2400" dirty="0" err="1">
                <a:solidFill>
                  <a:srgbClr val="00B050"/>
                </a:solidFill>
              </a:rPr>
              <a:t>context</a:t>
            </a:r>
            <a:r>
              <a:rPr lang="tr-TR" sz="2400" dirty="0"/>
              <a:t> &lt;- </a:t>
            </a:r>
            <a:r>
              <a:rPr lang="tr-TR" sz="2400" dirty="0">
                <a:solidFill>
                  <a:srgbClr val="FFC000"/>
                </a:solidFill>
              </a:rPr>
              <a:t>body</a:t>
            </a:r>
            <a:r>
              <a:rPr lang="tr-TR" sz="2400" dirty="0"/>
              <a:t>.</a:t>
            </a:r>
          </a:p>
          <a:p>
            <a:pPr marL="0" indent="0">
              <a:buNone/>
            </a:pPr>
            <a:r>
              <a:rPr lang="tr-TR" sz="2400" dirty="0"/>
              <a:t>Burada;</a:t>
            </a:r>
          </a:p>
          <a:p>
            <a:r>
              <a:rPr lang="en-US" sz="2400" dirty="0">
                <a:solidFill>
                  <a:srgbClr val="C00000"/>
                </a:solidFill>
              </a:rPr>
              <a:t>triggering event</a:t>
            </a:r>
            <a:r>
              <a:rPr lang="tr-TR" sz="2400" dirty="0"/>
              <a:t>: planın halledeceği düşünülen olayları ifade eder. (post-</a:t>
            </a:r>
            <a:r>
              <a:rPr lang="tr-TR" sz="2400" dirty="0" err="1"/>
              <a:t>con</a:t>
            </a:r>
            <a:r>
              <a:rPr lang="tr-TR" sz="2400" dirty="0"/>
              <a:t>.)</a:t>
            </a:r>
            <a:endParaRPr lang="en-US" sz="2400" dirty="0"/>
          </a:p>
          <a:p>
            <a:r>
              <a:rPr lang="tr-TR" sz="2400" dirty="0">
                <a:solidFill>
                  <a:srgbClr val="00B050"/>
                </a:solidFill>
              </a:rPr>
              <a:t>c</a:t>
            </a:r>
            <a:r>
              <a:rPr lang="en-US" sz="2400" dirty="0" err="1">
                <a:solidFill>
                  <a:srgbClr val="00B050"/>
                </a:solidFill>
              </a:rPr>
              <a:t>ontext</a:t>
            </a:r>
            <a:r>
              <a:rPr lang="tr-TR" sz="2400" dirty="0"/>
              <a:t>: planın hangi koşullar altında kullanılabileceğini temsil eder.(</a:t>
            </a:r>
            <a:r>
              <a:rPr lang="tr-TR" sz="2400" dirty="0" err="1"/>
              <a:t>pre-con</a:t>
            </a:r>
            <a:r>
              <a:rPr lang="tr-TR" sz="2400" dirty="0"/>
              <a:t>.)</a:t>
            </a:r>
            <a:endParaRPr lang="en-US" sz="2400" dirty="0"/>
          </a:p>
          <a:p>
            <a:r>
              <a:rPr lang="tr-TR" sz="2400" dirty="0">
                <a:solidFill>
                  <a:srgbClr val="FFC000"/>
                </a:solidFill>
              </a:rPr>
              <a:t>b</a:t>
            </a:r>
            <a:r>
              <a:rPr lang="en-US" sz="2400" dirty="0" err="1">
                <a:solidFill>
                  <a:srgbClr val="FFC000"/>
                </a:solidFill>
              </a:rPr>
              <a:t>ody</a:t>
            </a:r>
            <a:r>
              <a:rPr lang="tr-TR" sz="2400" dirty="0"/>
              <a:t>: eyleme dökülecek hareket tarzı – planın  ‘reçete‘ kısmı.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5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827584" y="980728"/>
            <a:ext cx="7475568" cy="699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1" b="0" kern="1200" cap="none" spc="75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 err="1"/>
              <a:t>AgentSpeak’in</a:t>
            </a:r>
            <a:r>
              <a:rPr lang="tr-TR" sz="2700" dirty="0"/>
              <a:t> Söz Dizimi (</a:t>
            </a:r>
            <a:r>
              <a:rPr lang="tr-TR" sz="2700" dirty="0" err="1"/>
              <a:t>Plans</a:t>
            </a:r>
            <a:r>
              <a:rPr lang="tr-TR" sz="2700" dirty="0"/>
              <a:t>)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27584" y="2564904"/>
            <a:ext cx="67687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C00000"/>
                </a:solidFill>
              </a:rPr>
              <a:t>T</a:t>
            </a:r>
            <a:r>
              <a:rPr lang="en-US" sz="2400" dirty="0" err="1">
                <a:solidFill>
                  <a:srgbClr val="C00000"/>
                </a:solidFill>
              </a:rPr>
              <a:t>riggering</a:t>
            </a:r>
            <a:r>
              <a:rPr lang="en-US" sz="2400" dirty="0">
                <a:solidFill>
                  <a:srgbClr val="C00000"/>
                </a:solidFill>
              </a:rPr>
              <a:t> event</a:t>
            </a:r>
            <a:r>
              <a:rPr lang="tr-TR" sz="2400" dirty="0">
                <a:solidFill>
                  <a:srgbClr val="C00000"/>
                </a:solidFill>
              </a:rPr>
              <a:t> </a:t>
            </a:r>
            <a:r>
              <a:rPr lang="tr-TR" sz="2400" dirty="0"/>
              <a:t>tipleri:</a:t>
            </a:r>
          </a:p>
          <a:p>
            <a:endParaRPr lang="tr-TR" sz="2000" dirty="0"/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+</a:t>
            </a:r>
            <a:r>
              <a:rPr lang="tr-TR" sz="2000" b="1" dirty="0">
                <a:solidFill>
                  <a:srgbClr val="005A00"/>
                </a:solidFill>
                <a:latin typeface="Courier"/>
              </a:rPr>
              <a:t>b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belief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addition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-</a:t>
            </a:r>
            <a:r>
              <a:rPr lang="tr-TR" sz="2000" b="1" dirty="0">
                <a:solidFill>
                  <a:srgbClr val="005A00"/>
                </a:solidFill>
                <a:latin typeface="Courier"/>
              </a:rPr>
              <a:t>b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belief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deletion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+</a:t>
            </a:r>
            <a:r>
              <a:rPr lang="tr-TR" sz="2000" b="1" dirty="0">
                <a:solidFill>
                  <a:srgbClr val="000081"/>
                </a:solidFill>
                <a:latin typeface="Courier"/>
              </a:rPr>
              <a:t>!g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achievement-goal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addition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-</a:t>
            </a:r>
            <a:r>
              <a:rPr lang="tr-TR" sz="2000" b="1" dirty="0">
                <a:solidFill>
                  <a:srgbClr val="000081"/>
                </a:solidFill>
                <a:latin typeface="Courier"/>
              </a:rPr>
              <a:t>!g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achievement-goal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deletion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+</a:t>
            </a:r>
            <a:r>
              <a:rPr lang="tr-TR" sz="2000" b="1" dirty="0">
                <a:solidFill>
                  <a:srgbClr val="0000B5"/>
                </a:solidFill>
                <a:latin typeface="Courier"/>
              </a:rPr>
              <a:t>?g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(test-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goal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addition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</a:p>
          <a:p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• </a:t>
            </a:r>
            <a:r>
              <a:rPr lang="tr-TR" sz="2000" b="1" dirty="0">
                <a:solidFill>
                  <a:srgbClr val="810000"/>
                </a:solidFill>
                <a:latin typeface="Courier"/>
              </a:rPr>
              <a:t>-</a:t>
            </a:r>
            <a:r>
              <a:rPr lang="tr-TR" sz="2000" b="1" dirty="0">
                <a:solidFill>
                  <a:srgbClr val="0000B5"/>
                </a:solidFill>
                <a:latin typeface="Courier"/>
              </a:rPr>
              <a:t>?g 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(test-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goal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 </a:t>
            </a:r>
            <a:r>
              <a:rPr lang="tr-TR" sz="2000" b="1" dirty="0" err="1">
                <a:solidFill>
                  <a:srgbClr val="747474"/>
                </a:solidFill>
                <a:latin typeface="HelveticaNeue"/>
              </a:rPr>
              <a:t>deletion</a:t>
            </a:r>
            <a:r>
              <a:rPr lang="tr-TR" sz="2000" b="1" dirty="0">
                <a:solidFill>
                  <a:srgbClr val="747474"/>
                </a:solidFill>
                <a:latin typeface="HelveticaNeue"/>
              </a:rPr>
              <a:t>)</a:t>
            </a:r>
            <a:endParaRPr lang="tr-TR" sz="20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16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700808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810000"/>
                </a:solidFill>
                <a:latin typeface="Courier"/>
              </a:rPr>
              <a:t>+</a:t>
            </a:r>
            <a:r>
              <a:rPr lang="tr-TR" sz="2400" b="1" dirty="0" err="1">
                <a:solidFill>
                  <a:srgbClr val="810000"/>
                </a:solidFill>
                <a:latin typeface="Courier"/>
              </a:rPr>
              <a:t>green_patch</a:t>
            </a:r>
            <a:r>
              <a:rPr lang="tr-TR" sz="2400" b="1" dirty="0">
                <a:solidFill>
                  <a:srgbClr val="810000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810000"/>
                </a:solidFill>
                <a:latin typeface="Courier"/>
              </a:rPr>
              <a:t>Rock</a:t>
            </a:r>
            <a:r>
              <a:rPr lang="tr-TR" sz="2400" b="1" dirty="0">
                <a:solidFill>
                  <a:srgbClr val="810000"/>
                </a:solidFill>
                <a:latin typeface="Courier"/>
              </a:rPr>
              <a:t>)</a:t>
            </a:r>
          </a:p>
          <a:p>
            <a:pPr lvl="1"/>
            <a:r>
              <a:rPr lang="tr-TR" sz="2400" b="1" dirty="0">
                <a:latin typeface="Courier"/>
              </a:rPr>
              <a:t>: not </a:t>
            </a:r>
            <a:r>
              <a:rPr lang="tr-TR" sz="2400" b="1" dirty="0" err="1">
                <a:solidFill>
                  <a:srgbClr val="005A00"/>
                </a:solidFill>
                <a:latin typeface="Courier"/>
              </a:rPr>
              <a:t>battery_charge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005A00"/>
                </a:solidFill>
                <a:latin typeface="Courier"/>
              </a:rPr>
              <a:t>low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)</a:t>
            </a:r>
          </a:p>
          <a:p>
            <a:pPr lvl="1"/>
            <a:r>
              <a:rPr lang="tr-TR" sz="2400" b="1" dirty="0">
                <a:latin typeface="Courier"/>
              </a:rPr>
              <a:t>&lt;-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tr-TR" sz="2400" b="1" dirty="0">
                <a:solidFill>
                  <a:srgbClr val="0000B5"/>
                </a:solidFill>
                <a:latin typeface="Courier"/>
              </a:rPr>
              <a:t>?</a:t>
            </a:r>
            <a:r>
              <a:rPr lang="tr-TR" sz="2400" b="1" dirty="0" err="1">
                <a:solidFill>
                  <a:srgbClr val="0000B5"/>
                </a:solidFill>
                <a:latin typeface="Courier"/>
              </a:rPr>
              <a:t>location</a:t>
            </a:r>
            <a:r>
              <a:rPr lang="tr-TR" sz="2400" b="1" dirty="0">
                <a:solidFill>
                  <a:srgbClr val="0000B5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0000B5"/>
                </a:solidFill>
                <a:latin typeface="Courier"/>
              </a:rPr>
              <a:t>Rock,Coordinates</a:t>
            </a:r>
            <a:r>
              <a:rPr lang="tr-TR" sz="2400" b="1" dirty="0">
                <a:solidFill>
                  <a:srgbClr val="0000B5"/>
                </a:solidFill>
                <a:latin typeface="Courier"/>
              </a:rPr>
              <a:t>)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lvl="2"/>
            <a:r>
              <a:rPr lang="tr-TR" sz="2400" b="1" dirty="0">
                <a:solidFill>
                  <a:srgbClr val="000081"/>
                </a:solidFill>
                <a:latin typeface="Courier"/>
              </a:rPr>
              <a:t>!at(</a:t>
            </a:r>
            <a:r>
              <a:rPr lang="tr-TR" sz="2400" b="1" dirty="0" err="1">
                <a:solidFill>
                  <a:srgbClr val="000081"/>
                </a:solidFill>
                <a:latin typeface="Courier"/>
              </a:rPr>
              <a:t>Coordinates</a:t>
            </a:r>
            <a:r>
              <a:rPr lang="tr-TR" sz="2400" b="1" dirty="0">
                <a:solidFill>
                  <a:srgbClr val="000081"/>
                </a:solidFill>
                <a:latin typeface="Courier"/>
              </a:rPr>
              <a:t>)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lvl="2"/>
            <a:r>
              <a:rPr lang="tr-TR" sz="2400" b="1" dirty="0">
                <a:solidFill>
                  <a:srgbClr val="000081"/>
                </a:solidFill>
                <a:latin typeface="Courier"/>
              </a:rPr>
              <a:t>!</a:t>
            </a:r>
            <a:r>
              <a:rPr lang="tr-TR" sz="2400" b="1" dirty="0" err="1">
                <a:solidFill>
                  <a:srgbClr val="000081"/>
                </a:solidFill>
                <a:latin typeface="Courier"/>
              </a:rPr>
              <a:t>examine</a:t>
            </a:r>
            <a:r>
              <a:rPr lang="tr-TR" sz="2400" b="1" dirty="0">
                <a:solidFill>
                  <a:srgbClr val="000081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000081"/>
                </a:solidFill>
                <a:latin typeface="Courier"/>
              </a:rPr>
              <a:t>Rock</a:t>
            </a:r>
            <a:r>
              <a:rPr lang="tr-TR" sz="2400" b="1" dirty="0">
                <a:solidFill>
                  <a:srgbClr val="000081"/>
                </a:solidFill>
                <a:latin typeface="Courier"/>
              </a:rPr>
              <a:t>)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.</a:t>
            </a:r>
          </a:p>
          <a:p>
            <a:pPr lvl="2"/>
            <a:endParaRPr lang="tr-TR" sz="2400" b="1" dirty="0">
              <a:solidFill>
                <a:srgbClr val="000000"/>
              </a:solidFill>
              <a:latin typeface="Courier"/>
            </a:endParaRPr>
          </a:p>
          <a:p>
            <a:r>
              <a:rPr lang="tr-TR" sz="2400" b="1" dirty="0">
                <a:solidFill>
                  <a:srgbClr val="810000"/>
                </a:solidFill>
                <a:latin typeface="Courier"/>
              </a:rPr>
              <a:t>+!at(</a:t>
            </a:r>
            <a:r>
              <a:rPr lang="tr-TR" sz="2400" b="1" dirty="0" err="1">
                <a:solidFill>
                  <a:srgbClr val="810000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810000"/>
                </a:solidFill>
                <a:latin typeface="Courier"/>
              </a:rPr>
              <a:t>)</a:t>
            </a:r>
          </a:p>
          <a:p>
            <a:pPr lvl="1"/>
            <a:r>
              <a:rPr lang="tr-TR" sz="2400" b="1" dirty="0">
                <a:latin typeface="Courier"/>
              </a:rPr>
              <a:t>: not 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at(</a:t>
            </a:r>
            <a:r>
              <a:rPr lang="tr-TR" sz="2400" b="1" dirty="0" err="1">
                <a:solidFill>
                  <a:srgbClr val="005A00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)</a:t>
            </a:r>
          </a:p>
          <a:p>
            <a:pPr lvl="1"/>
            <a:r>
              <a:rPr lang="tr-TR" sz="2400" b="1" dirty="0">
                <a:latin typeface="Courier"/>
              </a:rPr>
              <a:t>&amp;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tr-TR" sz="2400" b="1" dirty="0" err="1">
                <a:solidFill>
                  <a:srgbClr val="005A00"/>
                </a:solidFill>
                <a:latin typeface="Courier"/>
              </a:rPr>
              <a:t>safe_path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005A00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005A00"/>
                </a:solidFill>
                <a:latin typeface="Courier"/>
              </a:rPr>
              <a:t>)</a:t>
            </a:r>
          </a:p>
          <a:p>
            <a:pPr lvl="1"/>
            <a:r>
              <a:rPr lang="tr-TR" sz="2400" b="1" dirty="0">
                <a:latin typeface="Courier"/>
              </a:rPr>
              <a:t>&lt;-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 </a:t>
            </a:r>
            <a:r>
              <a:rPr lang="tr-TR" sz="2400" b="1" dirty="0" err="1">
                <a:solidFill>
                  <a:srgbClr val="502800"/>
                </a:solidFill>
                <a:latin typeface="Courier"/>
              </a:rPr>
              <a:t>move_towards</a:t>
            </a:r>
            <a:r>
              <a:rPr lang="tr-TR" sz="2400" b="1" dirty="0">
                <a:solidFill>
                  <a:srgbClr val="502800"/>
                </a:solidFill>
                <a:latin typeface="Courier"/>
              </a:rPr>
              <a:t>(</a:t>
            </a:r>
            <a:r>
              <a:rPr lang="tr-TR" sz="2400" b="1" dirty="0" err="1">
                <a:solidFill>
                  <a:srgbClr val="502800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502800"/>
                </a:solidFill>
                <a:latin typeface="Courier"/>
              </a:rPr>
              <a:t>)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;</a:t>
            </a:r>
          </a:p>
          <a:p>
            <a:pPr lvl="2"/>
            <a:r>
              <a:rPr lang="tr-TR" sz="2400" b="1" dirty="0">
                <a:solidFill>
                  <a:srgbClr val="000081"/>
                </a:solidFill>
                <a:latin typeface="Courier"/>
              </a:rPr>
              <a:t>!at(</a:t>
            </a:r>
            <a:r>
              <a:rPr lang="tr-TR" sz="2400" b="1" dirty="0" err="1">
                <a:solidFill>
                  <a:srgbClr val="000081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000081"/>
                </a:solidFill>
                <a:latin typeface="Courier"/>
              </a:rPr>
              <a:t>)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.</a:t>
            </a:r>
          </a:p>
          <a:p>
            <a:pPr lvl="2"/>
            <a:endParaRPr lang="tr-TR" sz="2400" b="1" dirty="0">
              <a:solidFill>
                <a:srgbClr val="000000"/>
              </a:solidFill>
              <a:latin typeface="Courier"/>
            </a:endParaRPr>
          </a:p>
          <a:p>
            <a:r>
              <a:rPr lang="tr-TR" sz="2400" b="1" dirty="0">
                <a:solidFill>
                  <a:srgbClr val="810000"/>
                </a:solidFill>
                <a:latin typeface="Courier"/>
              </a:rPr>
              <a:t>+!at(</a:t>
            </a:r>
            <a:r>
              <a:rPr lang="tr-TR" sz="2400" b="1" dirty="0" err="1">
                <a:solidFill>
                  <a:srgbClr val="810000"/>
                </a:solidFill>
                <a:latin typeface="Courier"/>
              </a:rPr>
              <a:t>Coords</a:t>
            </a:r>
            <a:r>
              <a:rPr lang="tr-TR" sz="2400" b="1" dirty="0">
                <a:solidFill>
                  <a:srgbClr val="810000"/>
                </a:solidFill>
                <a:latin typeface="Courier"/>
              </a:rPr>
              <a:t>) </a:t>
            </a:r>
            <a:r>
              <a:rPr lang="tr-TR" sz="2400" b="1" dirty="0">
                <a:solidFill>
                  <a:srgbClr val="000000"/>
                </a:solidFill>
                <a:latin typeface="Courier"/>
              </a:rPr>
              <a:t>...</a:t>
            </a:r>
            <a:endParaRPr lang="tr-TR" sz="24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755576" y="476672"/>
            <a:ext cx="7475568" cy="699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1" b="0" kern="1200" cap="none" spc="75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 err="1"/>
              <a:t>AgentSpeak</a:t>
            </a:r>
            <a:r>
              <a:rPr lang="tr-TR" sz="2700" dirty="0"/>
              <a:t>  Plan Örnekler </a:t>
            </a:r>
          </a:p>
        </p:txBody>
      </p:sp>
    </p:spTree>
    <p:extLst>
      <p:ext uri="{BB962C8B-B14F-4D97-AF65-F5344CB8AC3E}">
        <p14:creationId xmlns:p14="http://schemas.microsoft.com/office/powerpoint/2010/main" val="44091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>
          <a:xfrm>
            <a:off x="1110846" y="764704"/>
            <a:ext cx="6859787" cy="555848"/>
          </a:xfrm>
        </p:spPr>
        <p:txBody>
          <a:bodyPr>
            <a:normAutofit/>
          </a:bodyPr>
          <a:lstStyle/>
          <a:p>
            <a:r>
              <a:rPr lang="tr-TR" sz="3000" b="1" dirty="0"/>
              <a:t>JASON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Jason </a:t>
            </a:r>
            <a:r>
              <a:rPr lang="tr-TR" sz="2400" b="1" i="1" dirty="0"/>
              <a:t> </a:t>
            </a:r>
            <a:r>
              <a:rPr lang="tr-TR" sz="2400" dirty="0" err="1"/>
              <a:t>AgentSpeak’in</a:t>
            </a:r>
            <a:r>
              <a:rPr lang="tr-TR" sz="2400" dirty="0"/>
              <a:t> bir varyantının işlevsel semantiğini gerçekleştirir. </a:t>
            </a:r>
          </a:p>
          <a:p>
            <a:r>
              <a:rPr lang="tr-TR" sz="2400" dirty="0"/>
              <a:t>Çeşitli genişlemeler ile daha pratik bir programlama dili olması amaçlanmış.</a:t>
            </a:r>
          </a:p>
          <a:p>
            <a:r>
              <a:rPr lang="tr-TR" sz="2400" dirty="0"/>
              <a:t>Çok etmenli sistemler geliştirmek için bir platform.</a:t>
            </a:r>
            <a:endParaRPr lang="en-US" sz="2400" dirty="0"/>
          </a:p>
          <a:p>
            <a:r>
              <a:rPr lang="en-US" sz="2400" dirty="0" err="1"/>
              <a:t>Jomi</a:t>
            </a:r>
            <a:r>
              <a:rPr lang="en-US" sz="2400" dirty="0"/>
              <a:t> F. </a:t>
            </a:r>
            <a:r>
              <a:rPr lang="en-US" sz="2400" dirty="0" err="1"/>
              <a:t>Hübner</a:t>
            </a:r>
            <a:r>
              <a:rPr lang="en-US" sz="2400" dirty="0"/>
              <a:t> </a:t>
            </a:r>
            <a:r>
              <a:rPr lang="tr-TR" sz="2400" dirty="0"/>
              <a:t>ve</a:t>
            </a:r>
            <a:r>
              <a:rPr lang="en-US" sz="2400" dirty="0"/>
              <a:t> Rafael H. </a:t>
            </a:r>
            <a:r>
              <a:rPr lang="en-US" sz="2400" dirty="0" err="1"/>
              <a:t>Bordini</a:t>
            </a:r>
            <a:r>
              <a:rPr lang="tr-TR" sz="2400" dirty="0"/>
              <a:t> tarafından geliştirildi.</a:t>
            </a:r>
          </a:p>
        </p:txBody>
      </p:sp>
    </p:spTree>
    <p:extLst>
      <p:ext uri="{BB962C8B-B14F-4D97-AF65-F5344CB8AC3E}">
        <p14:creationId xmlns:p14="http://schemas.microsoft.com/office/powerpoint/2010/main" val="26814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Digital Blue Tunn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Digital Blue Tunn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257D54-B65D-4775-8A47-BF76CA13EE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1927</Words>
  <Application>Microsoft Office PowerPoint</Application>
  <PresentationFormat>On-screen Show (4:3)</PresentationFormat>
  <Paragraphs>275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Corbel</vt:lpstr>
      <vt:lpstr>Courier</vt:lpstr>
      <vt:lpstr>Courier-Bold</vt:lpstr>
      <vt:lpstr>HelveticaNeue</vt:lpstr>
      <vt:lpstr>Office Teması</vt:lpstr>
      <vt:lpstr>JASON kullanarak AgentSpeak’de Çok Etmenli Sistemler Programlama</vt:lpstr>
      <vt:lpstr>Agent Speak</vt:lpstr>
      <vt:lpstr>Agent Speak’a basit bir örnek</vt:lpstr>
      <vt:lpstr>AgentSpeak’in Söz Dizimi </vt:lpstr>
      <vt:lpstr>AgentSpeak’in Söz Dizimi (Beliefs &amp; Goals) </vt:lpstr>
      <vt:lpstr>AgentSpeak’in Söz Dizimi (Events &amp; Plans) </vt:lpstr>
      <vt:lpstr>PowerPoint Presentation</vt:lpstr>
      <vt:lpstr>PowerPoint Presentation</vt:lpstr>
      <vt:lpstr>JASON</vt:lpstr>
      <vt:lpstr>JASON Akıl Yürütme Döngüsü</vt:lpstr>
      <vt:lpstr>JASON Akıl Yürütme Döngüsü</vt:lpstr>
      <vt:lpstr>10. Niyet İşletimi</vt:lpstr>
      <vt:lpstr>Belief Açıklamaları (Annotations)</vt:lpstr>
      <vt:lpstr>Açıklama (Annotation) örnekleri</vt:lpstr>
      <vt:lpstr>Plan Açıklamaları (Plan Annotations)</vt:lpstr>
      <vt:lpstr>Plan Açıklamaları (Plan Annotations) Örnekleri:</vt:lpstr>
      <vt:lpstr>Güçlü Olumsuzluk</vt:lpstr>
      <vt:lpstr>PowerPoint Presentation</vt:lpstr>
      <vt:lpstr>PowerPoint Presentation</vt:lpstr>
      <vt:lpstr>PowerPoint Presentation</vt:lpstr>
      <vt:lpstr>Plan Hatalarının İdaresi (Acil eylem planı)</vt:lpstr>
      <vt:lpstr>İç Eylemler (Internal Actions)</vt:lpstr>
      <vt:lpstr>İç Eylemler (Internal Actions)</vt:lpstr>
      <vt:lpstr>Bir JASON planı</vt:lpstr>
      <vt:lpstr>MAS Yapılandırma Dosyası</vt:lpstr>
      <vt:lpstr>Etmen Özelleştirme</vt:lpstr>
      <vt:lpstr>Genel Etmen Mimarisi</vt:lpstr>
      <vt:lpstr>İnanç Tabanını Özeleştirme</vt:lpstr>
      <vt:lpstr>Özelleştirilmiş MAS</vt:lpstr>
      <vt:lpstr>Ortamlar</vt:lpstr>
      <vt:lpstr>JaCaMo Jason – for programming autonomous agents Cartago – for programming environment artifacts Moise – for programming multi-agent organisations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2016-03-20T15:56:19Z</dcterms:created>
  <dcterms:modified xsi:type="dcterms:W3CDTF">2021-04-28T21:13:16Z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