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74"/>
  </p:notesMasterIdLst>
  <p:handoutMasterIdLst>
    <p:handoutMasterId r:id="rId75"/>
  </p:handoutMasterIdLst>
  <p:sldIdLst>
    <p:sldId id="256" r:id="rId2"/>
    <p:sldId id="314" r:id="rId3"/>
    <p:sldId id="315" r:id="rId4"/>
    <p:sldId id="316" r:id="rId5"/>
    <p:sldId id="317" r:id="rId6"/>
    <p:sldId id="319" r:id="rId7"/>
    <p:sldId id="318" r:id="rId8"/>
    <p:sldId id="320" r:id="rId9"/>
    <p:sldId id="321" r:id="rId10"/>
    <p:sldId id="322" r:id="rId11"/>
    <p:sldId id="323" r:id="rId12"/>
    <p:sldId id="383" r:id="rId13"/>
    <p:sldId id="384" r:id="rId14"/>
    <p:sldId id="385" r:id="rId15"/>
    <p:sldId id="324" r:id="rId16"/>
    <p:sldId id="325" r:id="rId17"/>
    <p:sldId id="327" r:id="rId18"/>
    <p:sldId id="328" r:id="rId19"/>
    <p:sldId id="386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50" r:id="rId41"/>
    <p:sldId id="349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2" r:id="rId72"/>
    <p:sldId id="38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9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7A01E-FDCF-4D68-A31D-5D384C1043BF}" type="datetimeFigureOut">
              <a:rPr lang="tr-TR" smtClean="0"/>
              <a:t>28.03.2022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5BA37-D26B-40F6-BEEC-A99B695568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38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BE69A-362A-43B7-AF29-AA15C5316C1B}" type="datetimeFigureOut">
              <a:rPr lang="tr-TR" smtClean="0"/>
              <a:t>28.03.2022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3D5E-EA53-4483-A0E5-33959A4C0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70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1" y="4048760"/>
            <a:ext cx="2367281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1" y="4048760"/>
            <a:ext cx="2367281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72611" y="3934460"/>
            <a:ext cx="25958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kademik.ube.ege.edu.tr/~kardas/" TargetMode="External"/><Relationship Id="rId2" Type="http://schemas.openxmlformats.org/officeDocument/2006/relationships/hyperlink" Target="mailto:geylani.kardas@ege.edu.t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osgrp.com/products/jack/" TargetMode="External"/><Relationship Id="rId2" Type="http://schemas.openxmlformats.org/officeDocument/2006/relationships/hyperlink" Target="http://jade.tilab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md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6127"/>
            <a:ext cx="7543800" cy="3335873"/>
          </a:xfrm>
        </p:spPr>
        <p:txBody>
          <a:bodyPr>
            <a:normAutofit/>
          </a:bodyPr>
          <a:lstStyle/>
          <a:p>
            <a:r>
              <a:rPr lang="en-US" sz="5100" dirty="0" smtClean="0"/>
              <a:t>Model-driven Development of Multi-agent Systems</a:t>
            </a:r>
            <a:br>
              <a:rPr lang="en-US" sz="51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/>
            </a:r>
            <a:br>
              <a:rPr lang="en-US" sz="1300" dirty="0"/>
            </a:br>
            <a:endParaRPr lang="en-US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543800" cy="1676400"/>
          </a:xfrm>
        </p:spPr>
        <p:txBody>
          <a:bodyPr>
            <a:noAutofit/>
          </a:bodyPr>
          <a:lstStyle/>
          <a:p>
            <a:r>
              <a:rPr lang="en-US" sz="2400" dirty="0" err="1"/>
              <a:t>Geylani</a:t>
            </a:r>
            <a:r>
              <a:rPr lang="en-US" sz="2400" dirty="0"/>
              <a:t> </a:t>
            </a:r>
            <a:r>
              <a:rPr lang="en-US" sz="2400" dirty="0" err="1"/>
              <a:t>Kardas</a:t>
            </a:r>
            <a:r>
              <a:rPr lang="en-US" sz="2400" dirty="0"/>
              <a:t>, Ph.D.</a:t>
            </a:r>
          </a:p>
          <a:p>
            <a:endParaRPr lang="en-US" sz="800" dirty="0"/>
          </a:p>
          <a:p>
            <a:r>
              <a:rPr lang="en-US" sz="1400" dirty="0" err="1"/>
              <a:t>Ege</a:t>
            </a:r>
            <a:r>
              <a:rPr lang="en-US" sz="1400" dirty="0"/>
              <a:t> University International Computer Institute, 35100 </a:t>
            </a:r>
            <a:r>
              <a:rPr lang="en-US" sz="1400" dirty="0" err="1"/>
              <a:t>Bornova</a:t>
            </a:r>
            <a:r>
              <a:rPr lang="en-US" sz="1400" dirty="0"/>
              <a:t>, Izmir, Turkey</a:t>
            </a:r>
            <a:endParaRPr lang="en-US" sz="1400" dirty="0">
              <a:hlinkClick r:id="rId2"/>
            </a:endParaRPr>
          </a:p>
          <a:p>
            <a:r>
              <a:rPr lang="en-US" sz="1200" dirty="0">
                <a:hlinkClick r:id="rId2"/>
              </a:rPr>
              <a:t>geylani.kardas@ege.edu.tr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http://akademik.ube.ege.edu.tr/~</a:t>
            </a:r>
            <a:r>
              <a:rPr lang="en-US" sz="1200">
                <a:hlinkClick r:id="rId3"/>
              </a:rPr>
              <a:t>kardas</a:t>
            </a:r>
            <a:r>
              <a:rPr lang="en-US" sz="1200" smtClean="0">
                <a:hlinkClick r:id="rId3"/>
              </a:rPr>
              <a:t>/</a:t>
            </a:r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127000"/>
            <a:ext cx="914400" cy="92286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39000" y="127000"/>
            <a:ext cx="905936" cy="92286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2" y="4048760"/>
            <a:ext cx="2367281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MDD of MAS                                 </a:t>
            </a:r>
            <a:r>
              <a:rPr lang="en-US" dirty="0" err="1"/>
              <a:t>Geylani</a:t>
            </a:r>
            <a:r>
              <a:rPr lang="en-US" dirty="0"/>
              <a:t> </a:t>
            </a:r>
            <a:r>
              <a:rPr lang="en-US" dirty="0" err="1"/>
              <a:t>Kardas</a:t>
            </a:r>
            <a:r>
              <a:rPr lang="en-US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6999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i="1" dirty="0" smtClean="0"/>
              <a:t>Agent </a:t>
            </a:r>
            <a:r>
              <a:rPr lang="en-US" sz="2000" b="1" i="1" dirty="0"/>
              <a:t>Class Superstructure </a:t>
            </a:r>
            <a:r>
              <a:rPr lang="en-US" sz="2000" b="1" i="1" dirty="0" err="1"/>
              <a:t>Metamodel</a:t>
            </a:r>
            <a:r>
              <a:rPr lang="en-US" sz="2000" b="1" i="1" dirty="0"/>
              <a:t> </a:t>
            </a:r>
            <a:r>
              <a:rPr lang="en-US" sz="2000" b="1" i="1" dirty="0" smtClean="0"/>
              <a:t>(ACSM)</a:t>
            </a:r>
            <a:r>
              <a:rPr lang="en-US" sz="2000" dirty="0" smtClean="0"/>
              <a:t> (Odell et al., 2005)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 general purpose MAS </a:t>
            </a:r>
            <a:r>
              <a:rPr lang="en-US" sz="1600" dirty="0" err="1" smtClean="0"/>
              <a:t>metamodel</a:t>
            </a:r>
            <a:r>
              <a:rPr lang="en-US" sz="1600" dirty="0" smtClean="0"/>
              <a:t> created by IEEE FIPA and OMG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express relationships between agents, agent roles and agent groups in a </a:t>
            </a:r>
            <a:r>
              <a:rPr lang="en-US" sz="1600" dirty="0" smtClean="0"/>
              <a:t>MAS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specification </a:t>
            </a:r>
            <a:r>
              <a:rPr lang="en-US" sz="1600" dirty="0" smtClean="0"/>
              <a:t>is </a:t>
            </a:r>
            <a:r>
              <a:rPr lang="en-US" sz="1600" dirty="0"/>
              <a:t>both based on and extends the UML 2.0 </a:t>
            </a:r>
            <a:r>
              <a:rPr lang="en-US" sz="1600" dirty="0" smtClean="0"/>
              <a:t>superstructure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includes a meta-entity called </a:t>
            </a:r>
            <a:r>
              <a:rPr lang="en-US" sz="1600" i="1" dirty="0"/>
              <a:t>Agent Classifier</a:t>
            </a:r>
            <a:r>
              <a:rPr lang="en-US" sz="1600" dirty="0"/>
              <a:t> to classify agent instances according to a set of features that they have in </a:t>
            </a:r>
            <a:r>
              <a:rPr lang="en-US" sz="1600" dirty="0" smtClean="0"/>
              <a:t>common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i="1" dirty="0" smtClean="0"/>
              <a:t>Agent </a:t>
            </a:r>
            <a:r>
              <a:rPr lang="en-US" sz="1600" i="1" dirty="0"/>
              <a:t>Role Classifier</a:t>
            </a:r>
            <a:r>
              <a:rPr lang="en-US" sz="1600" dirty="0"/>
              <a:t>, </a:t>
            </a:r>
            <a:r>
              <a:rPr lang="en-US" sz="1600" dirty="0" smtClean="0"/>
              <a:t>a subclass of Agent Classifier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classifies </a:t>
            </a:r>
            <a:r>
              <a:rPr lang="en-US" sz="1400" dirty="0"/>
              <a:t>an agent according to the </a:t>
            </a:r>
            <a:r>
              <a:rPr lang="en-US" sz="1400" dirty="0" smtClean="0"/>
              <a:t>kind </a:t>
            </a:r>
            <a:r>
              <a:rPr lang="en-US" sz="1400" dirty="0"/>
              <a:t>of roles the agent is capable of playing at a given </a:t>
            </a:r>
            <a:r>
              <a:rPr lang="en-US" sz="1400" dirty="0" smtClean="0"/>
              <a:t>time</a:t>
            </a:r>
            <a:endParaRPr lang="tr-TR" sz="14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tr-TR" sz="1400" dirty="0" smtClean="0"/>
              <a:t>roles can be changed in time.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i="1" dirty="0"/>
              <a:t>Agent </a:t>
            </a:r>
            <a:r>
              <a:rPr lang="tr-TR" sz="1600" i="1" dirty="0" smtClean="0"/>
              <a:t>Pyhsical</a:t>
            </a:r>
            <a:r>
              <a:rPr lang="en-US" sz="1600" i="1" dirty="0" smtClean="0"/>
              <a:t> </a:t>
            </a:r>
            <a:r>
              <a:rPr lang="en-US" sz="1600" i="1" dirty="0"/>
              <a:t>Classifier</a:t>
            </a:r>
            <a:r>
              <a:rPr lang="en-US" sz="1600" dirty="0"/>
              <a:t>, a subclass of Agent Classifier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classifies an agent according to the </a:t>
            </a:r>
            <a:r>
              <a:rPr lang="tr-TR" sz="1400" dirty="0" smtClean="0"/>
              <a:t>pyhsical platforms (e.g. Cybele, JADE) where </a:t>
            </a:r>
            <a:r>
              <a:rPr lang="en-US" sz="1400" dirty="0" smtClean="0"/>
              <a:t>the </a:t>
            </a:r>
            <a:r>
              <a:rPr lang="en-US" sz="1400" dirty="0"/>
              <a:t>agent </a:t>
            </a:r>
            <a:r>
              <a:rPr lang="tr-TR" sz="1400" dirty="0" smtClean="0"/>
              <a:t>lives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GB" sz="1400" dirty="0"/>
              <a:t>p</a:t>
            </a:r>
            <a:r>
              <a:rPr lang="tr-TR" sz="1400" dirty="0" smtClean="0"/>
              <a:t>yhsical features are fixed for an agent during its lifetime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248400"/>
            <a:ext cx="6858000" cy="27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Odell, J., </a:t>
            </a:r>
            <a:r>
              <a:rPr lang="en-US" sz="900" dirty="0" err="1"/>
              <a:t>Nodine</a:t>
            </a:r>
            <a:r>
              <a:rPr lang="en-US" sz="900" dirty="0"/>
              <a:t>, M., </a:t>
            </a:r>
            <a:r>
              <a:rPr lang="en-US" sz="900" dirty="0" smtClean="0"/>
              <a:t>Levy</a:t>
            </a:r>
            <a:r>
              <a:rPr lang="en-US" sz="900" dirty="0"/>
              <a:t>, R. (</a:t>
            </a:r>
            <a:r>
              <a:rPr lang="en-US" sz="900" dirty="0" smtClean="0"/>
              <a:t>2005) “A </a:t>
            </a:r>
            <a:r>
              <a:rPr lang="en-US" sz="900" dirty="0" err="1"/>
              <a:t>Metamodel</a:t>
            </a:r>
            <a:r>
              <a:rPr lang="en-US" sz="900" dirty="0"/>
              <a:t> for Agents, Roles and </a:t>
            </a:r>
            <a:r>
              <a:rPr lang="en-US" sz="900" dirty="0" smtClean="0"/>
              <a:t>Groups”.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3382: </a:t>
            </a:r>
            <a:r>
              <a:rPr lang="en-US" sz="900" dirty="0"/>
              <a:t>78-92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3741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705600" cy="45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ACSM (Odell et al., 2005)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1" y="1894840"/>
            <a:ext cx="8321838" cy="42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39624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tr-TR" sz="1600" dirty="0" smtClean="0"/>
              <a:t>A generalization hierarchy for agent physical classifiers</a:t>
            </a:r>
          </a:p>
          <a:p>
            <a:pPr marL="411480" lvl="1" indent="0">
              <a:spcBef>
                <a:spcPts val="0"/>
              </a:spcBef>
              <a:spcAft>
                <a:spcPts val="1500"/>
              </a:spcAft>
              <a:buNone/>
            </a:pPr>
            <a:endParaRPr lang="tr-TR" sz="1600" dirty="0"/>
          </a:p>
          <a:p>
            <a:pPr marL="411480" lvl="1" indent="0">
              <a:spcBef>
                <a:spcPts val="0"/>
              </a:spcBef>
              <a:spcAft>
                <a:spcPts val="1500"/>
              </a:spcAft>
              <a:buNone/>
            </a:pPr>
            <a:endParaRPr lang="tr-TR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endParaRPr lang="tr-TR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endParaRPr lang="tr-TR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tr-TR" sz="1600" dirty="0" smtClean="0"/>
              <a:t>A </a:t>
            </a:r>
            <a:r>
              <a:rPr lang="tr-TR" sz="1600" dirty="0"/>
              <a:t>generalization hierarchy for agent </a:t>
            </a:r>
            <a:r>
              <a:rPr lang="tr-TR" sz="1600" dirty="0" smtClean="0"/>
              <a:t>role classifiers</a:t>
            </a:r>
            <a:endParaRPr lang="tr-TR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248400"/>
            <a:ext cx="6858000" cy="27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Odell, J., </a:t>
            </a:r>
            <a:r>
              <a:rPr lang="en-US" sz="900" dirty="0" err="1"/>
              <a:t>Nodine</a:t>
            </a:r>
            <a:r>
              <a:rPr lang="en-US" sz="900" dirty="0"/>
              <a:t>, M., </a:t>
            </a:r>
            <a:r>
              <a:rPr lang="en-US" sz="900" dirty="0" smtClean="0"/>
              <a:t>Levy</a:t>
            </a:r>
            <a:r>
              <a:rPr lang="en-US" sz="900" dirty="0"/>
              <a:t>, R. (</a:t>
            </a:r>
            <a:r>
              <a:rPr lang="en-US" sz="900" dirty="0" smtClean="0"/>
              <a:t>2005) “A </a:t>
            </a:r>
            <a:r>
              <a:rPr lang="en-US" sz="900" dirty="0" err="1"/>
              <a:t>Metamodel</a:t>
            </a:r>
            <a:r>
              <a:rPr lang="en-US" sz="900" dirty="0"/>
              <a:t> for Agents, Roles and </a:t>
            </a:r>
            <a:r>
              <a:rPr lang="en-US" sz="900" dirty="0" smtClean="0"/>
              <a:t>Groups”.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3382: </a:t>
            </a:r>
            <a:r>
              <a:rPr lang="en-US" sz="900" dirty="0"/>
              <a:t>78-92</a:t>
            </a:r>
            <a:endParaRPr lang="en-US" sz="9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4" y="1871132"/>
            <a:ext cx="3810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191000"/>
            <a:ext cx="33274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2954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 smtClean="0"/>
              <a:t>Agent Class Superstructure </a:t>
            </a:r>
            <a:r>
              <a:rPr lang="en-US" sz="1800" b="1" i="1" dirty="0" err="1" smtClean="0"/>
              <a:t>Metamodel</a:t>
            </a:r>
            <a:r>
              <a:rPr lang="en-US" sz="1800" b="1" i="1" dirty="0" smtClean="0"/>
              <a:t> (ACSM)</a:t>
            </a:r>
            <a:r>
              <a:rPr lang="en-US" sz="1800" dirty="0" smtClean="0"/>
              <a:t> (Odell et al., 2005)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208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743200" cy="3962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tr-TR" sz="1600" dirty="0" smtClean="0"/>
              <a:t>Sample relations between agent physical classifiers and agent role classifiers</a:t>
            </a: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248400"/>
            <a:ext cx="6858000" cy="27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Odell, J., </a:t>
            </a:r>
            <a:r>
              <a:rPr lang="en-US" sz="900" dirty="0" err="1"/>
              <a:t>Nodine</a:t>
            </a:r>
            <a:r>
              <a:rPr lang="en-US" sz="900" dirty="0"/>
              <a:t>, M., </a:t>
            </a:r>
            <a:r>
              <a:rPr lang="en-US" sz="900" dirty="0" smtClean="0"/>
              <a:t>Levy</a:t>
            </a:r>
            <a:r>
              <a:rPr lang="en-US" sz="900" dirty="0"/>
              <a:t>, R. (</a:t>
            </a:r>
            <a:r>
              <a:rPr lang="en-US" sz="900" dirty="0" smtClean="0"/>
              <a:t>2005) “A </a:t>
            </a:r>
            <a:r>
              <a:rPr lang="en-US" sz="900" dirty="0" err="1"/>
              <a:t>Metamodel</a:t>
            </a:r>
            <a:r>
              <a:rPr lang="en-US" sz="900" dirty="0"/>
              <a:t> for Agents, Roles and </a:t>
            </a:r>
            <a:r>
              <a:rPr lang="en-US" sz="900" dirty="0" smtClean="0"/>
              <a:t>Groups”.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3382: </a:t>
            </a:r>
            <a:r>
              <a:rPr lang="en-US" sz="900" dirty="0"/>
              <a:t>78-92</a:t>
            </a:r>
            <a:endParaRPr lang="en-US" sz="9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954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 smtClean="0"/>
              <a:t>Agent Class Superstructure </a:t>
            </a:r>
            <a:r>
              <a:rPr lang="en-US" sz="1800" b="1" i="1" dirty="0" err="1" smtClean="0"/>
              <a:t>Metamodel</a:t>
            </a:r>
            <a:r>
              <a:rPr lang="en-US" sz="1800" b="1" i="1" dirty="0" smtClean="0"/>
              <a:t> (ACSM)</a:t>
            </a:r>
            <a:r>
              <a:rPr lang="en-US" sz="1800" dirty="0" smtClean="0"/>
              <a:t> (Odell et al., 2005)</a:t>
            </a:r>
            <a:endParaRPr lang="en-US" sz="1600" dirty="0" smtClean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23" y="1904999"/>
            <a:ext cx="525881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2743200" cy="3962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tr-TR" sz="1600" dirty="0" smtClean="0"/>
              <a:t>Sample relations between agents and agent classifiers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tr-TR" sz="1400" dirty="0" smtClean="0"/>
              <a:t>Every agent should be associated with an agent physical classifier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tr-TR" sz="1400" dirty="0" smtClean="0"/>
              <a:t>It is not mandatory to associate an agent with an agent role classifier. However, such agents with no roles can not be included in a Group</a:t>
            </a:r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248400"/>
            <a:ext cx="6858000" cy="27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Odell, J., </a:t>
            </a:r>
            <a:r>
              <a:rPr lang="en-US" sz="900" dirty="0" err="1"/>
              <a:t>Nodine</a:t>
            </a:r>
            <a:r>
              <a:rPr lang="en-US" sz="900" dirty="0"/>
              <a:t>, M., </a:t>
            </a:r>
            <a:r>
              <a:rPr lang="en-US" sz="900" dirty="0" smtClean="0"/>
              <a:t>Levy</a:t>
            </a:r>
            <a:r>
              <a:rPr lang="en-US" sz="900" dirty="0"/>
              <a:t>, R. (</a:t>
            </a:r>
            <a:r>
              <a:rPr lang="en-US" sz="900" dirty="0" smtClean="0"/>
              <a:t>2005) “A </a:t>
            </a:r>
            <a:r>
              <a:rPr lang="en-US" sz="900" dirty="0" err="1"/>
              <a:t>Metamodel</a:t>
            </a:r>
            <a:r>
              <a:rPr lang="en-US" sz="900" dirty="0"/>
              <a:t> for Agents, Roles and </a:t>
            </a:r>
            <a:r>
              <a:rPr lang="en-US" sz="900" dirty="0" smtClean="0"/>
              <a:t>Groups”.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3382: </a:t>
            </a:r>
            <a:r>
              <a:rPr lang="en-US" sz="900" dirty="0"/>
              <a:t>78-92</a:t>
            </a:r>
            <a:endParaRPr lang="en-US" sz="9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954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 smtClean="0"/>
              <a:t>Agent Class Superstructure </a:t>
            </a:r>
            <a:r>
              <a:rPr lang="en-US" sz="1800" b="1" i="1" dirty="0" err="1" smtClean="0"/>
              <a:t>Metamodel</a:t>
            </a:r>
            <a:r>
              <a:rPr lang="en-US" sz="1800" b="1" i="1" dirty="0" smtClean="0"/>
              <a:t> (ACSM)</a:t>
            </a:r>
            <a:r>
              <a:rPr lang="en-US" sz="1800" dirty="0" smtClean="0"/>
              <a:t> (Odell et al., 2005)</a:t>
            </a:r>
            <a:endParaRPr lang="en-US" sz="1600" dirty="0" smtClean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2" y="1752600"/>
            <a:ext cx="5360988" cy="36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16355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ACSM contextualizes agent roles to agent groups by introducing an association meta-entity called </a:t>
            </a:r>
            <a:r>
              <a:rPr lang="en-US" sz="1600" i="1" dirty="0"/>
              <a:t>Agent Role Assignment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Each instance of the ternary Agent Role Assignment associates a role, a group and an </a:t>
            </a:r>
            <a:r>
              <a:rPr lang="en-US" sz="1400" dirty="0" smtClean="0"/>
              <a:t>agent</a:t>
            </a:r>
            <a:endParaRPr lang="tr-TR" sz="14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Example </a:t>
            </a:r>
            <a:r>
              <a:rPr lang="en-US" sz="1600" dirty="0"/>
              <a:t>of Agent Role Assignments in ACSM </a:t>
            </a:r>
            <a:r>
              <a:rPr lang="en-US" sz="1600" dirty="0" smtClean="0"/>
              <a:t>(Odell et al., 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96" y="2362200"/>
            <a:ext cx="590370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6096000"/>
            <a:ext cx="7924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 </a:t>
            </a:r>
            <a:r>
              <a:rPr lang="en-US" sz="1600" dirty="0"/>
              <a:t>role assignment between an agent and its role must be qualified by a group context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247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620000" cy="2743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/>
              <a:t>ACSM is </a:t>
            </a:r>
            <a:r>
              <a:rPr lang="en-US" sz="2000" dirty="0">
                <a:solidFill>
                  <a:srgbClr val="FF0000"/>
                </a:solidFill>
              </a:rPr>
              <a:t>too abstract</a:t>
            </a:r>
            <a:r>
              <a:rPr lang="en-US" sz="2000" dirty="0"/>
              <a:t> with definition of just 8 basic meta-entities and their </a:t>
            </a:r>
            <a:r>
              <a:rPr lang="en-US" sz="2000" dirty="0" smtClean="0"/>
              <a:t>relations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>
                <a:solidFill>
                  <a:srgbClr val="FF0000"/>
                </a:solidFill>
              </a:rPr>
              <a:t>needs extensions </a:t>
            </a:r>
            <a:r>
              <a:rPr lang="en-US" sz="2000" dirty="0"/>
              <a:t>for the exact modeling of a MAS especially when we consider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internal </a:t>
            </a:r>
            <a:r>
              <a:rPr lang="en-US" sz="1800" dirty="0"/>
              <a:t>agent </a:t>
            </a:r>
            <a:r>
              <a:rPr lang="en-US" sz="1800" dirty="0" err="1"/>
              <a:t>behaviours</a:t>
            </a:r>
            <a:r>
              <a:rPr lang="en-US" sz="1800" dirty="0"/>
              <a:t> and 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agent </a:t>
            </a:r>
            <a:r>
              <a:rPr lang="en-US" sz="1800" dirty="0"/>
              <a:t>communications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673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 smtClean="0"/>
              <a:t>Agent UML (AUML)</a:t>
            </a:r>
            <a:r>
              <a:rPr lang="en-US" sz="1800" dirty="0" smtClean="0"/>
              <a:t> (Bauer et al., 2001):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Probably the most well-known modeling language in AOSE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Presents </a:t>
            </a:r>
            <a:r>
              <a:rPr lang="en-US" sz="1600" dirty="0"/>
              <a:t>new agent based extensions to </a:t>
            </a:r>
            <a:endParaRPr lang="en-US" sz="16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package </a:t>
            </a:r>
            <a:r>
              <a:rPr lang="en-US" sz="1400" dirty="0"/>
              <a:t>and template structures and </a:t>
            </a:r>
            <a:endParaRPr lang="en-US" sz="14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sequence</a:t>
            </a:r>
            <a:r>
              <a:rPr lang="en-US" sz="1400" dirty="0"/>
              <a:t>, interaction, activity and class diagrams of </a:t>
            </a:r>
            <a:r>
              <a:rPr lang="en-US" sz="1400" dirty="0" smtClean="0"/>
              <a:t>UML</a:t>
            </a:r>
          </a:p>
          <a:p>
            <a:pPr lvl="3">
              <a:spcBef>
                <a:spcPts val="0"/>
              </a:spcBef>
              <a:spcAft>
                <a:spcPts val="1500"/>
              </a:spcAft>
            </a:pPr>
            <a:r>
              <a:rPr lang="en-US" sz="1200" dirty="0" smtClean="0"/>
              <a:t>e.g. sequence diagrams are extended to describe dynamic agent-role assignment and concurrent communication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Agent </a:t>
            </a:r>
            <a:r>
              <a:rPr lang="en-US" sz="1600" dirty="0"/>
              <a:t>protocols are defined with a three-layered </a:t>
            </a:r>
            <a:r>
              <a:rPr lang="en-US" sz="1600" dirty="0" smtClean="0"/>
              <a:t>notation: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First layer defines the </a:t>
            </a:r>
            <a:r>
              <a:rPr lang="en-US" sz="1400" b="1" i="1" dirty="0"/>
              <a:t>overall protocol</a:t>
            </a:r>
            <a:r>
              <a:rPr lang="en-US" sz="1400" dirty="0"/>
              <a:t> with UML package and templates </a:t>
            </a:r>
            <a:r>
              <a:rPr lang="en-US" sz="1400" dirty="0" smtClean="0"/>
              <a:t>structures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Second layer defines </a:t>
            </a:r>
            <a:r>
              <a:rPr lang="en-US" sz="1400" b="1" i="1" dirty="0"/>
              <a:t>interactions between agents</a:t>
            </a:r>
            <a:r>
              <a:rPr lang="en-US" sz="1400" dirty="0"/>
              <a:t> by extending sequence, collaboration, interaction and activity diagrams and </a:t>
            </a:r>
            <a:r>
              <a:rPr lang="en-US" sz="1400" dirty="0" err="1"/>
              <a:t>statecharts</a:t>
            </a:r>
            <a:r>
              <a:rPr lang="en-US" sz="1400" dirty="0"/>
              <a:t> of </a:t>
            </a:r>
            <a:r>
              <a:rPr lang="en-US" sz="1400" dirty="0" smtClean="0"/>
              <a:t>UML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Third </a:t>
            </a:r>
            <a:r>
              <a:rPr lang="en-US" sz="1400" dirty="0"/>
              <a:t>layer defines </a:t>
            </a:r>
            <a:r>
              <a:rPr lang="en-US" sz="1400" b="1" i="1" dirty="0"/>
              <a:t>an agent’s internal processing</a:t>
            </a:r>
            <a:r>
              <a:rPr lang="en-US" sz="1400" dirty="0"/>
              <a:t> by using UML activity diagrams and </a:t>
            </a:r>
            <a:r>
              <a:rPr lang="en-US" sz="1400" dirty="0" err="1"/>
              <a:t>statecharts</a:t>
            </a:r>
            <a:r>
              <a:rPr lang="en-US" sz="1400" dirty="0"/>
              <a:t> again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172200"/>
            <a:ext cx="7239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Bauer, B., Muller, J. </a:t>
            </a:r>
            <a:r>
              <a:rPr lang="en-US" sz="900" dirty="0" smtClean="0"/>
              <a:t>P., Odell</a:t>
            </a:r>
            <a:r>
              <a:rPr lang="en-US" sz="900" dirty="0"/>
              <a:t>, J. (2001</a:t>
            </a:r>
            <a:r>
              <a:rPr lang="en-US" sz="900" dirty="0" smtClean="0"/>
              <a:t>), “Agent </a:t>
            </a:r>
            <a:r>
              <a:rPr lang="en-US" sz="900" dirty="0"/>
              <a:t>UML: A formalism for specifying </a:t>
            </a:r>
            <a:r>
              <a:rPr lang="en-US" sz="900" dirty="0" err="1"/>
              <a:t>multiagent</a:t>
            </a:r>
            <a:r>
              <a:rPr lang="en-US" sz="900" dirty="0"/>
              <a:t> software </a:t>
            </a:r>
            <a:r>
              <a:rPr lang="en-US" sz="900" dirty="0" smtClean="0"/>
              <a:t>systems”, </a:t>
            </a:r>
            <a:r>
              <a:rPr lang="en-US" sz="900" dirty="0"/>
              <a:t>International Journal of Software Engineering and Knowledge Engineering, 11(3</a:t>
            </a:r>
            <a:r>
              <a:rPr lang="en-US" sz="900" dirty="0" smtClean="0"/>
              <a:t>): </a:t>
            </a:r>
            <a:r>
              <a:rPr lang="en-US" sz="900" dirty="0"/>
              <a:t>207-230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5402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2895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Some recommended AUML extensions to UML that support concurrent threads </a:t>
            </a:r>
            <a:r>
              <a:rPr lang="en-US" sz="1800" dirty="0"/>
              <a:t>of interaction (CA: an agent </a:t>
            </a:r>
            <a:r>
              <a:rPr lang="en-US" sz="1800" i="1" dirty="0"/>
              <a:t>communication </a:t>
            </a:r>
            <a:r>
              <a:rPr lang="en-US" sz="1800" i="1" dirty="0" smtClean="0"/>
              <a:t>act</a:t>
            </a:r>
            <a:r>
              <a:rPr lang="en-US" sz="18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(a) indicates that all threads </a:t>
            </a:r>
            <a:r>
              <a:rPr lang="en-US" sz="1600" dirty="0" smtClean="0"/>
              <a:t>CA-1 to </a:t>
            </a:r>
            <a:r>
              <a:rPr lang="en-US" sz="1600" dirty="0"/>
              <a:t>CA-n are sent </a:t>
            </a:r>
            <a:r>
              <a:rPr lang="en-US" sz="1600" dirty="0" smtClean="0"/>
              <a:t>concurrently (</a:t>
            </a:r>
            <a:r>
              <a:rPr lang="en-US" sz="1600" i="1" dirty="0" smtClean="0"/>
              <a:t>AND</a:t>
            </a:r>
            <a:r>
              <a:rPr lang="en-US" sz="1600" dirty="0" smtClean="0"/>
              <a:t> communication)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(b) includes a decision box indicating </a:t>
            </a:r>
            <a:r>
              <a:rPr lang="en-US" sz="1600" dirty="0" smtClean="0"/>
              <a:t>an </a:t>
            </a:r>
            <a:r>
              <a:rPr lang="en-US" sz="1600" i="1" dirty="0" smtClean="0"/>
              <a:t>inclusive OR</a:t>
            </a:r>
            <a:r>
              <a:rPr lang="en-US" sz="1600" dirty="0" smtClean="0"/>
              <a:t> (will </a:t>
            </a:r>
            <a:r>
              <a:rPr lang="en-US" sz="1600" dirty="0"/>
              <a:t>decide which </a:t>
            </a:r>
            <a:r>
              <a:rPr lang="en-US" sz="1600" dirty="0" smtClean="0"/>
              <a:t>CAs (zero </a:t>
            </a:r>
            <a:r>
              <a:rPr lang="en-US" sz="1600" dirty="0"/>
              <a:t>or more) </a:t>
            </a:r>
            <a:r>
              <a:rPr lang="en-US" sz="1600" dirty="0" smtClean="0"/>
              <a:t>will be sent)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If more than one CA is sent, the communication is concurrent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(c) </a:t>
            </a:r>
            <a:r>
              <a:rPr lang="en-US" sz="1600" dirty="0" smtClean="0"/>
              <a:t>indicates </a:t>
            </a:r>
            <a:r>
              <a:rPr lang="en-US" sz="1600" dirty="0"/>
              <a:t>an </a:t>
            </a:r>
            <a:r>
              <a:rPr lang="en-US" sz="1600" i="1" dirty="0" smtClean="0"/>
              <a:t>exclusive OR</a:t>
            </a:r>
            <a:r>
              <a:rPr lang="en-US" sz="1600" dirty="0" smtClean="0"/>
              <a:t>, </a:t>
            </a:r>
            <a:r>
              <a:rPr lang="en-US" sz="1600" dirty="0"/>
              <a:t>so that exactly one CA will be sent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72293"/>
            <a:ext cx="68484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GB" sz="4000" dirty="0" smtClean="0"/>
              <a:t>MAS </a:t>
            </a:r>
            <a:r>
              <a:rPr lang="en-GB" sz="4000" dirty="0" err="1" smtClean="0"/>
              <a:t>Modeling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352800" cy="4673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tr-TR" sz="1800" dirty="0" smtClean="0"/>
              <a:t>An Example for </a:t>
            </a:r>
            <a:r>
              <a:rPr lang="en-US" sz="1800" dirty="0" smtClean="0"/>
              <a:t>Agent UML </a:t>
            </a:r>
            <a:r>
              <a:rPr lang="tr-TR" sz="1800" dirty="0" smtClean="0"/>
              <a:t>Interaction Protocols </a:t>
            </a:r>
            <a:r>
              <a:rPr lang="en-US" sz="1800" dirty="0" smtClean="0"/>
              <a:t>(Bauer et al., 2001):</a:t>
            </a:r>
            <a:endParaRPr lang="tr-TR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English-Auction protocol for </a:t>
            </a:r>
            <a:r>
              <a:rPr lang="en-US" sz="1600" dirty="0" smtClean="0"/>
              <a:t>surplus</a:t>
            </a:r>
            <a:r>
              <a:rPr lang="tr-TR" sz="1600" dirty="0" smtClean="0"/>
              <a:t> </a:t>
            </a:r>
            <a:r>
              <a:rPr lang="en-US" sz="1600" dirty="0" smtClean="0"/>
              <a:t>flight </a:t>
            </a:r>
            <a:r>
              <a:rPr lang="en-US" sz="1600" dirty="0"/>
              <a:t>tickets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172200"/>
            <a:ext cx="7239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Bauer, B., Muller, J. </a:t>
            </a:r>
            <a:r>
              <a:rPr lang="en-US" sz="900" dirty="0" smtClean="0"/>
              <a:t>P., Odell</a:t>
            </a:r>
            <a:r>
              <a:rPr lang="en-US" sz="900" dirty="0"/>
              <a:t>, J. (2001</a:t>
            </a:r>
            <a:r>
              <a:rPr lang="en-US" sz="900" dirty="0" smtClean="0"/>
              <a:t>), “Agent </a:t>
            </a:r>
            <a:r>
              <a:rPr lang="en-US" sz="900" dirty="0"/>
              <a:t>UML: A formalism for specifying </a:t>
            </a:r>
            <a:r>
              <a:rPr lang="en-US" sz="900" dirty="0" err="1"/>
              <a:t>multiagent</a:t>
            </a:r>
            <a:r>
              <a:rPr lang="en-US" sz="900" dirty="0"/>
              <a:t> software </a:t>
            </a:r>
            <a:r>
              <a:rPr lang="en-US" sz="900" dirty="0" smtClean="0"/>
              <a:t>systems”, </a:t>
            </a:r>
            <a:r>
              <a:rPr lang="en-US" sz="900" dirty="0"/>
              <a:t>International Journal of Software Engineering and Knowledge Engineering, 11(3</a:t>
            </a:r>
            <a:r>
              <a:rPr lang="en-US" sz="900" dirty="0" smtClean="0"/>
              <a:t>): </a:t>
            </a:r>
            <a:r>
              <a:rPr lang="en-US" sz="900" dirty="0"/>
              <a:t>207-230</a:t>
            </a:r>
            <a:endParaRPr lang="en-US" sz="9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495800" cy="5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GB" dirty="0" smtClean="0"/>
              <a:t>Introduction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GB" dirty="0" smtClean="0"/>
              <a:t>Multi-agent System (MAS)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GB" dirty="0" smtClean="0"/>
              <a:t>Complete Model-driven Architecture (MDA) Implementations for MAS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GB" dirty="0" smtClean="0"/>
              <a:t>Partial MDA Implementations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US" dirty="0" smtClean="0"/>
              <a:t>Reorganization/</a:t>
            </a:r>
            <a:r>
              <a:rPr lang="en-US" dirty="0"/>
              <a:t>E</a:t>
            </a:r>
            <a:r>
              <a:rPr lang="en-US" dirty="0" smtClean="0"/>
              <a:t>xtension </a:t>
            </a:r>
            <a:r>
              <a:rPr lang="en-US" dirty="0"/>
              <a:t>of </a:t>
            </a:r>
            <a:r>
              <a:rPr lang="en-US" dirty="0" smtClean="0"/>
              <a:t>Existing </a:t>
            </a:r>
            <a:r>
              <a:rPr lang="en-US" dirty="0"/>
              <a:t>MAS </a:t>
            </a:r>
            <a:r>
              <a:rPr lang="en-US" dirty="0" smtClean="0"/>
              <a:t>Development Methodologies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US" dirty="0" smtClean="0"/>
              <a:t>General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MDD of MAS                                 </a:t>
            </a:r>
            <a:r>
              <a:rPr lang="en-US" dirty="0" err="1"/>
              <a:t>Geylani</a:t>
            </a:r>
            <a:r>
              <a:rPr lang="en-US" dirty="0"/>
              <a:t> </a:t>
            </a:r>
            <a:r>
              <a:rPr lang="en-US" dirty="0" err="1"/>
              <a:t>Kardas</a:t>
            </a:r>
            <a:r>
              <a:rPr lang="en-US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7036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Although AUML was </a:t>
            </a:r>
            <a:r>
              <a:rPr lang="en-US" sz="2000" dirty="0"/>
              <a:t>popular (at </a:t>
            </a:r>
            <a:r>
              <a:rPr lang="en-US" sz="2000" dirty="0" smtClean="0"/>
              <a:t>least until 2010), </a:t>
            </a:r>
            <a:r>
              <a:rPr lang="en-US" sz="2000" dirty="0"/>
              <a:t>experiences show that its UML extensions also bring some </a:t>
            </a:r>
            <a:r>
              <a:rPr lang="en-US" sz="2000" dirty="0" smtClean="0"/>
              <a:t>deficiencies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AUML </a:t>
            </a:r>
            <a:r>
              <a:rPr lang="en-US" sz="1800" dirty="0" smtClean="0">
                <a:solidFill>
                  <a:srgbClr val="FF0000"/>
                </a:solidFill>
              </a:rPr>
              <a:t>relies </a:t>
            </a:r>
            <a:r>
              <a:rPr lang="en-US" sz="1800" dirty="0">
                <a:solidFill>
                  <a:srgbClr val="FF0000"/>
                </a:solidFill>
              </a:rPr>
              <a:t>too much on UML</a:t>
            </a:r>
            <a:r>
              <a:rPr lang="en-US" sz="1800" dirty="0"/>
              <a:t> which is proposed for object-oriented system </a:t>
            </a:r>
            <a:r>
              <a:rPr lang="en-US" sz="1800" dirty="0" smtClean="0"/>
              <a:t>specification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This </a:t>
            </a:r>
            <a:r>
              <a:rPr lang="en-US" sz="1800" dirty="0"/>
              <a:t>dependency causes the </a:t>
            </a:r>
            <a:r>
              <a:rPr lang="en-US" sz="1800" dirty="0">
                <a:solidFill>
                  <a:srgbClr val="FF0000"/>
                </a:solidFill>
              </a:rPr>
              <a:t>inability of AUML to be abstract enough</a:t>
            </a:r>
            <a:r>
              <a:rPr lang="en-US" sz="1800" dirty="0"/>
              <a:t> from object considerations</a:t>
            </a:r>
            <a:r>
              <a:rPr lang="en-US" sz="1800" dirty="0" smtClean="0"/>
              <a:t>.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AUML’s </a:t>
            </a:r>
            <a:r>
              <a:rPr lang="en-US" sz="1800" dirty="0">
                <a:solidFill>
                  <a:srgbClr val="FF0000"/>
                </a:solidFill>
              </a:rPr>
              <a:t>visual notation is incomplete</a:t>
            </a:r>
            <a:r>
              <a:rPr lang="en-US" sz="1800" dirty="0"/>
              <a:t> 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AUML </a:t>
            </a:r>
            <a:r>
              <a:rPr lang="en-US" sz="1800" dirty="0" smtClean="0">
                <a:solidFill>
                  <a:srgbClr val="FF0000"/>
                </a:solidFill>
              </a:rPr>
              <a:t>does </a:t>
            </a:r>
            <a:r>
              <a:rPr lang="en-US" sz="1800" dirty="0">
                <a:solidFill>
                  <a:srgbClr val="FF0000"/>
                </a:solidFill>
              </a:rPr>
              <a:t>not provide a textual notation</a:t>
            </a:r>
            <a:r>
              <a:rPr lang="en-US" sz="1800" dirty="0"/>
              <a:t> to exchange with other </a:t>
            </a:r>
            <a:r>
              <a:rPr lang="en-US" sz="1800" dirty="0" smtClean="0"/>
              <a:t>developers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AUML </a:t>
            </a:r>
            <a:r>
              <a:rPr lang="en-US" sz="1800" dirty="0">
                <a:solidFill>
                  <a:srgbClr val="FF0000"/>
                </a:solidFill>
              </a:rPr>
              <a:t>semantics is semi-formal</a:t>
            </a:r>
            <a:r>
              <a:rPr lang="en-US" sz="1800" dirty="0"/>
              <a:t> and again based on the </a:t>
            </a:r>
            <a:r>
              <a:rPr lang="en-US" sz="1800" dirty="0" smtClean="0"/>
              <a:t>UML (</a:t>
            </a:r>
            <a:r>
              <a:rPr lang="en-US" sz="1800" dirty="0" err="1" smtClean="0"/>
              <a:t>Huget</a:t>
            </a:r>
            <a:r>
              <a:rPr lang="en-US" sz="1800" dirty="0" smtClean="0"/>
              <a:t>, 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172200"/>
            <a:ext cx="7239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Huget</a:t>
            </a:r>
            <a:r>
              <a:rPr lang="en-US" sz="900" dirty="0" smtClean="0"/>
              <a:t>, </a:t>
            </a:r>
            <a:r>
              <a:rPr lang="en-US" sz="900" dirty="0"/>
              <a:t>M-P (2005) </a:t>
            </a:r>
            <a:r>
              <a:rPr lang="en-US" sz="900" dirty="0" smtClean="0"/>
              <a:t>“Modeling </a:t>
            </a:r>
            <a:r>
              <a:rPr lang="en-US" sz="900" dirty="0"/>
              <a:t>Languages for </a:t>
            </a:r>
            <a:r>
              <a:rPr lang="en-US" sz="900" dirty="0" err="1"/>
              <a:t>Multiagent</a:t>
            </a:r>
            <a:r>
              <a:rPr lang="en-US" sz="900" dirty="0"/>
              <a:t> </a:t>
            </a:r>
            <a:r>
              <a:rPr lang="en-US" sz="900" dirty="0" smtClean="0"/>
              <a:t>Systems”, </a:t>
            </a:r>
            <a:r>
              <a:rPr lang="en-US" sz="900" dirty="0"/>
              <a:t>In </a:t>
            </a:r>
            <a:r>
              <a:rPr lang="en-US" sz="900" dirty="0" smtClean="0"/>
              <a:t>proc. </a:t>
            </a:r>
            <a:r>
              <a:rPr lang="en-US" sz="900" dirty="0"/>
              <a:t>6th </a:t>
            </a:r>
            <a:r>
              <a:rPr lang="en-US" sz="900" dirty="0" smtClean="0"/>
              <a:t>Int. </a:t>
            </a:r>
            <a:r>
              <a:rPr lang="en-US" sz="900" dirty="0"/>
              <a:t>Workshop on Agent-Oriented Software Engineering (AOSE 2005</a:t>
            </a:r>
            <a:r>
              <a:rPr lang="en-US" sz="9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i="1" dirty="0"/>
              <a:t>Agent Modeling Language (AML)</a:t>
            </a:r>
            <a:r>
              <a:rPr lang="en-US" sz="2000" dirty="0"/>
              <a:t> (</a:t>
            </a:r>
            <a:r>
              <a:rPr lang="en-US" sz="2000" dirty="0" err="1"/>
              <a:t>Cervenka</a:t>
            </a:r>
            <a:r>
              <a:rPr lang="en-US" sz="2000" dirty="0"/>
              <a:t> et al., 2005):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developed </a:t>
            </a:r>
            <a:r>
              <a:rPr lang="en-US" sz="1800" dirty="0"/>
              <a:t>by </a:t>
            </a:r>
            <a:r>
              <a:rPr lang="en-US" sz="1800" dirty="0" err="1"/>
              <a:t>Whitestein</a:t>
            </a:r>
            <a:r>
              <a:rPr lang="en-US" sz="1800" dirty="0"/>
              <a:t> </a:t>
            </a:r>
            <a:r>
              <a:rPr lang="en-US" sz="1800" dirty="0" smtClean="0"/>
              <a:t>Technologies Co</a:t>
            </a:r>
            <a:r>
              <a:rPr lang="en-US" sz="1800" dirty="0"/>
              <a:t>., Switzerland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provides </a:t>
            </a:r>
            <a:r>
              <a:rPr lang="en-US" sz="1800" dirty="0"/>
              <a:t>a semi-formal and visual modeling of agent systems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composed of two distinct </a:t>
            </a:r>
            <a:r>
              <a:rPr lang="en-US" sz="1800" dirty="0" smtClean="0"/>
              <a:t>levels: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i="1" dirty="0" smtClean="0"/>
              <a:t>AML </a:t>
            </a:r>
            <a:r>
              <a:rPr lang="en-US" sz="1600" i="1" dirty="0" err="1"/>
              <a:t>Metamodel</a:t>
            </a:r>
            <a:r>
              <a:rPr lang="en-US" sz="1600" i="1" dirty="0"/>
              <a:t> and </a:t>
            </a:r>
            <a:r>
              <a:rPr lang="en-US" sz="1600" i="1" dirty="0" smtClean="0"/>
              <a:t>Notation</a:t>
            </a:r>
          </a:p>
          <a:p>
            <a:pPr lvl="3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defines the AML abstract syntax, semantics and notation</a:t>
            </a:r>
            <a:endParaRPr lang="en-US" sz="14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i="1" dirty="0" smtClean="0"/>
              <a:t>AML Profiles</a:t>
            </a:r>
          </a:p>
          <a:p>
            <a:pPr lvl="3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present two UML profiles, </a:t>
            </a:r>
            <a:r>
              <a:rPr lang="en-US" sz="1400" dirty="0" smtClean="0"/>
              <a:t>built </a:t>
            </a:r>
            <a:r>
              <a:rPr lang="en-US" sz="1400" dirty="0"/>
              <a:t>upon the </a:t>
            </a:r>
            <a:r>
              <a:rPr lang="en-US" sz="1400" dirty="0" smtClean="0"/>
              <a:t>previous layer, to </a:t>
            </a:r>
            <a:r>
              <a:rPr lang="en-US" sz="1400" dirty="0"/>
              <a:t>enable implementation of AML according to UML 1.* and UML 2.0 specifications </a:t>
            </a:r>
            <a:r>
              <a:rPr lang="en-US" sz="1400" dirty="0" smtClean="0"/>
              <a:t>respectively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>
                <a:solidFill>
                  <a:srgbClr val="00B050"/>
                </a:solidFill>
              </a:rPr>
              <a:t>newer than the AUML and has a more complete set of </a:t>
            </a:r>
            <a:r>
              <a:rPr lang="en-US" sz="1600" dirty="0" smtClean="0">
                <a:solidFill>
                  <a:srgbClr val="00B050"/>
                </a:solidFill>
              </a:rPr>
              <a:t>notations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utilizing </a:t>
            </a:r>
            <a:r>
              <a:rPr lang="en-US" sz="1600" dirty="0" smtClean="0">
                <a:solidFill>
                  <a:srgbClr val="FF0000"/>
                </a:solidFill>
              </a:rPr>
              <a:t>all </a:t>
            </a:r>
            <a:r>
              <a:rPr lang="en-US" sz="1600" dirty="0">
                <a:solidFill>
                  <a:srgbClr val="FF0000"/>
                </a:solidFill>
              </a:rPr>
              <a:t>the different symbols of AML’s notation </a:t>
            </a:r>
            <a:r>
              <a:rPr lang="en-US" sz="1600" dirty="0" smtClean="0">
                <a:solidFill>
                  <a:srgbClr val="FF0000"/>
                </a:solidFill>
              </a:rPr>
              <a:t>is </a:t>
            </a:r>
            <a:r>
              <a:rPr lang="en-US" sz="1600" dirty="0">
                <a:solidFill>
                  <a:srgbClr val="FF0000"/>
                </a:solidFill>
              </a:rPr>
              <a:t>complicated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/>
              <a:t>Huget</a:t>
            </a:r>
            <a:r>
              <a:rPr lang="en-US" sz="1600" dirty="0"/>
              <a:t>, 2005</a:t>
            </a:r>
            <a:r>
              <a:rPr lang="en-US" sz="1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>
                <a:solidFill>
                  <a:srgbClr val="FF0000"/>
                </a:solidFill>
              </a:rPr>
              <a:t>does not have a textual </a:t>
            </a:r>
            <a:r>
              <a:rPr lang="en-US" sz="1600" dirty="0" smtClean="0">
                <a:solidFill>
                  <a:srgbClr val="FF0000"/>
                </a:solidFill>
              </a:rPr>
              <a:t>notation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172200"/>
            <a:ext cx="7239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Cervenka</a:t>
            </a:r>
            <a:r>
              <a:rPr lang="en-US" sz="900" dirty="0"/>
              <a:t>, R., </a:t>
            </a:r>
            <a:r>
              <a:rPr lang="en-US" sz="900" dirty="0" err="1"/>
              <a:t>Trencansky</a:t>
            </a:r>
            <a:r>
              <a:rPr lang="en-US" sz="900" dirty="0"/>
              <a:t>, I., </a:t>
            </a:r>
            <a:r>
              <a:rPr lang="en-US" sz="900" dirty="0" err="1"/>
              <a:t>Calisti</a:t>
            </a:r>
            <a:r>
              <a:rPr lang="en-US" sz="900" dirty="0"/>
              <a:t>, M., </a:t>
            </a:r>
            <a:r>
              <a:rPr lang="en-US" sz="900" dirty="0" smtClean="0"/>
              <a:t>Greenwood</a:t>
            </a:r>
            <a:r>
              <a:rPr lang="en-US" sz="900" dirty="0"/>
              <a:t>, D. (2005</a:t>
            </a:r>
            <a:r>
              <a:rPr lang="en-US" sz="900" dirty="0" smtClean="0"/>
              <a:t>) “AML</a:t>
            </a:r>
            <a:r>
              <a:rPr lang="en-US" sz="900" dirty="0"/>
              <a:t>: Agent Modeling Language – Toward Industry-Grade Agent-Based </a:t>
            </a:r>
            <a:r>
              <a:rPr lang="en-US" sz="900" dirty="0" smtClean="0"/>
              <a:t>Modeling”, </a:t>
            </a:r>
            <a:r>
              <a:rPr lang="en-US" sz="900" dirty="0"/>
              <a:t>Lecture Notes in Computer Science, 3382, 31-46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3717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667000" cy="4749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AML Example: Modeling </a:t>
            </a:r>
            <a:r>
              <a:rPr lang="en-US" sz="1600" dirty="0"/>
              <a:t>agent social structures by using the </a:t>
            </a:r>
            <a:r>
              <a:rPr lang="en-US" sz="1600" dirty="0" smtClean="0"/>
              <a:t>AML (</a:t>
            </a:r>
            <a:r>
              <a:rPr lang="en-US" sz="1600" dirty="0" err="1" smtClean="0"/>
              <a:t>Cervenka</a:t>
            </a:r>
            <a:r>
              <a:rPr lang="en-US" sz="1600" dirty="0"/>
              <a:t> </a:t>
            </a:r>
            <a:r>
              <a:rPr lang="en-US" sz="1600" dirty="0" smtClean="0"/>
              <a:t>et al., 2005):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part (a) </a:t>
            </a:r>
            <a:r>
              <a:rPr lang="en-US" sz="1600" dirty="0" smtClean="0"/>
              <a:t>expresses </a:t>
            </a:r>
            <a:r>
              <a:rPr lang="en-US" sz="1600" dirty="0"/>
              <a:t>that an agent of type Person can play entity roles of type Player, Doctor, Coach or </a:t>
            </a:r>
            <a:r>
              <a:rPr lang="en-US" sz="1600" dirty="0" smtClean="0"/>
              <a:t>Referee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part (b) shows an organization structure containing the entities participating in a soccer </a:t>
            </a:r>
            <a:r>
              <a:rPr lang="en-US" sz="1600" dirty="0" smtClean="0"/>
              <a:t>match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e.g. the </a:t>
            </a:r>
            <a:r>
              <a:rPr lang="en-US" sz="1600" dirty="0"/>
              <a:t>players are subordinate to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coaches (by the lead connector) and 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to </a:t>
            </a:r>
            <a:r>
              <a:rPr lang="en-US" sz="1400" dirty="0"/>
              <a:t>referees (by the refer connector) 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but </a:t>
            </a:r>
            <a:r>
              <a:rPr lang="en-US" sz="1400" dirty="0"/>
              <a:t>peers to doctors (by the treat connector</a:t>
            </a:r>
            <a:r>
              <a:rPr lang="en-US" sz="1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172200"/>
            <a:ext cx="7239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Cervenka</a:t>
            </a:r>
            <a:r>
              <a:rPr lang="en-US" sz="900" dirty="0"/>
              <a:t>, R., </a:t>
            </a:r>
            <a:r>
              <a:rPr lang="en-US" sz="900" dirty="0" err="1"/>
              <a:t>Trencansky</a:t>
            </a:r>
            <a:r>
              <a:rPr lang="en-US" sz="900" dirty="0"/>
              <a:t>, I., </a:t>
            </a:r>
            <a:r>
              <a:rPr lang="en-US" sz="900" dirty="0" err="1"/>
              <a:t>Calisti</a:t>
            </a:r>
            <a:r>
              <a:rPr lang="en-US" sz="900" dirty="0"/>
              <a:t>, M., </a:t>
            </a:r>
            <a:r>
              <a:rPr lang="en-US" sz="900" dirty="0" smtClean="0"/>
              <a:t>Greenwood</a:t>
            </a:r>
            <a:r>
              <a:rPr lang="en-US" sz="900" dirty="0"/>
              <a:t>, D. (2005</a:t>
            </a:r>
            <a:r>
              <a:rPr lang="en-US" sz="900" dirty="0" smtClean="0"/>
              <a:t>) “AML</a:t>
            </a:r>
            <a:r>
              <a:rPr lang="en-US" sz="900" dirty="0"/>
              <a:t>: Agent Modeling Language – Toward Industry-Grade Agent-Based </a:t>
            </a:r>
            <a:r>
              <a:rPr lang="en-US" sz="900" dirty="0" smtClean="0"/>
              <a:t>Modeling”, </a:t>
            </a:r>
            <a:r>
              <a:rPr lang="en-US" sz="900" dirty="0"/>
              <a:t>Lecture Notes in Computer Science, 3382, 31-46</a:t>
            </a:r>
            <a:endParaRPr lang="en-US" sz="9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6" y="1816251"/>
            <a:ext cx="4934597" cy="353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724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/>
              <a:t>Solutions and approaches can be grouped into three categories (</a:t>
            </a:r>
            <a:r>
              <a:rPr lang="en-US" sz="1900" dirty="0" err="1" smtClean="0"/>
              <a:t>Kardas</a:t>
            </a:r>
            <a:r>
              <a:rPr lang="en-US" sz="1900" dirty="0" smtClean="0"/>
              <a:t>, 2013):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/>
              <a:t>Complete MDA </a:t>
            </a:r>
            <a:r>
              <a:rPr lang="en-US" sz="1900" b="1" i="1" dirty="0" smtClean="0"/>
              <a:t>implementations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define </a:t>
            </a:r>
            <a:r>
              <a:rPr lang="en-US" sz="1700" dirty="0"/>
              <a:t>new MAS </a:t>
            </a:r>
            <a:r>
              <a:rPr lang="en-US" sz="1700" dirty="0" err="1"/>
              <a:t>metamodels</a:t>
            </a:r>
            <a:r>
              <a:rPr lang="en-US" sz="1700" dirty="0"/>
              <a:t> in various abstraction levels, </a:t>
            </a:r>
            <a:endParaRPr lang="en-US" sz="17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derive </a:t>
            </a:r>
            <a:r>
              <a:rPr lang="en-US" sz="1700" dirty="0"/>
              <a:t>model transformation rules from the entity mappings between these </a:t>
            </a:r>
            <a:r>
              <a:rPr lang="en-US" sz="1700" dirty="0" err="1"/>
              <a:t>metamodels</a:t>
            </a:r>
            <a:r>
              <a:rPr lang="en-US" sz="1700" dirty="0"/>
              <a:t> and </a:t>
            </a:r>
            <a:endParaRPr lang="en-US" sz="17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provide </a:t>
            </a:r>
            <a:r>
              <a:rPr lang="en-US" sz="1700" dirty="0"/>
              <a:t>model transformation patterns which are applied to generate instance MAS models conforming to the proposed </a:t>
            </a:r>
            <a:r>
              <a:rPr lang="en-US" sz="1700" dirty="0" err="1" smtClean="0"/>
              <a:t>metamodels</a:t>
            </a:r>
            <a:endParaRPr lang="en-US" sz="17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/>
              <a:t>Partial MDA </a:t>
            </a:r>
            <a:r>
              <a:rPr lang="en-US" sz="1900" b="1" i="1" dirty="0" smtClean="0"/>
              <a:t>implementations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/>
              <a:t>partial application of the traditional MDA process. </a:t>
            </a:r>
            <a:endParaRPr lang="en-US" sz="17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/>
              <a:t>m</a:t>
            </a:r>
            <a:r>
              <a:rPr lang="en-US" sz="1700" dirty="0" smtClean="0"/>
              <a:t>odel-to-model </a:t>
            </a:r>
            <a:r>
              <a:rPr lang="en-US" sz="1700" dirty="0"/>
              <a:t>transformation or just code generation from MAS models are implemented based on </a:t>
            </a:r>
            <a:r>
              <a:rPr lang="en-US" sz="1700" dirty="0" smtClean="0"/>
              <a:t>requirements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/>
              <a:t>Reorganization / Extension of existing MAS Development </a:t>
            </a:r>
            <a:r>
              <a:rPr lang="en-US" sz="1900" b="1" i="1" dirty="0" smtClean="0"/>
              <a:t>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61722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Kardas</a:t>
            </a:r>
            <a:r>
              <a:rPr lang="en-US" sz="900" dirty="0" smtClean="0"/>
              <a:t>, G. (2013</a:t>
            </a:r>
            <a:r>
              <a:rPr lang="en-US" sz="900" dirty="0"/>
              <a:t>) </a:t>
            </a:r>
            <a:r>
              <a:rPr lang="en-US" sz="900" dirty="0" smtClean="0"/>
              <a:t>“Model-driven </a:t>
            </a:r>
            <a:r>
              <a:rPr lang="en-US" sz="900" dirty="0"/>
              <a:t>development of multi-agent systems: a survey and evaluation", The Knowledge Engineering Review, </a:t>
            </a:r>
            <a:r>
              <a:rPr lang="en-US" sz="900" dirty="0" smtClean="0"/>
              <a:t>28(4): 479-503</a:t>
            </a:r>
          </a:p>
        </p:txBody>
      </p:sp>
    </p:spTree>
    <p:extLst>
      <p:ext uri="{BB962C8B-B14F-4D97-AF65-F5344CB8AC3E}">
        <p14:creationId xmlns:p14="http://schemas.microsoft.com/office/powerpoint/2010/main" val="9703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7620000" cy="4196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Evaluation </a:t>
            </a:r>
            <a:r>
              <a:rPr lang="en-US" sz="2000" b="1" dirty="0"/>
              <a:t>of the Approaches </a:t>
            </a:r>
            <a:r>
              <a:rPr lang="en-US" sz="2000" b="1" dirty="0" smtClean="0"/>
              <a:t>for MDD of MAS (</a:t>
            </a:r>
            <a:r>
              <a:rPr lang="en-US" sz="2000" b="1" dirty="0" err="1" smtClean="0"/>
              <a:t>Kardas</a:t>
            </a:r>
            <a:r>
              <a:rPr lang="en-US" sz="2000" b="1" dirty="0" smtClean="0"/>
              <a:t>, 2013):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800" dirty="0" smtClean="0"/>
              <a:t>Five </a:t>
            </a:r>
            <a:r>
              <a:rPr lang="en-US" sz="1800" dirty="0"/>
              <a:t>fundamental criteria on capabilities and possessions of the proposed </a:t>
            </a:r>
            <a:r>
              <a:rPr lang="en-US" sz="1800" dirty="0" smtClean="0"/>
              <a:t>approaches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800" dirty="0" smtClean="0"/>
              <a:t>Approaches are evaluated according </a:t>
            </a:r>
            <a:r>
              <a:rPr lang="en-US" sz="1800" dirty="0"/>
              <a:t>to those criteria with a three-level </a:t>
            </a:r>
            <a:r>
              <a:rPr lang="en-US" sz="1800" dirty="0" smtClean="0"/>
              <a:t>grading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800" dirty="0"/>
              <a:t>Some of those criteria are inherited from the </a:t>
            </a:r>
            <a:r>
              <a:rPr lang="en-US" sz="1800" dirty="0" smtClean="0"/>
              <a:t>model </a:t>
            </a:r>
            <a:r>
              <a:rPr lang="en-US" sz="1800" dirty="0"/>
              <a:t>quality work ((</a:t>
            </a:r>
            <a:r>
              <a:rPr lang="en-US" sz="1800" dirty="0" err="1"/>
              <a:t>Solheim</a:t>
            </a:r>
            <a:r>
              <a:rPr lang="en-US" sz="1800" dirty="0"/>
              <a:t> and </a:t>
            </a:r>
            <a:r>
              <a:rPr lang="en-US" sz="1800" dirty="0" err="1"/>
              <a:t>Neple</a:t>
            </a:r>
            <a:r>
              <a:rPr lang="en-US" sz="1800" dirty="0"/>
              <a:t>, 2006) and (</a:t>
            </a:r>
            <a:r>
              <a:rPr lang="en-US" sz="1800" dirty="0" err="1"/>
              <a:t>Mohagheghi</a:t>
            </a:r>
            <a:r>
              <a:rPr lang="en-US" sz="1800" dirty="0"/>
              <a:t> and </a:t>
            </a:r>
            <a:r>
              <a:rPr lang="en-US" sz="1800" dirty="0" err="1"/>
              <a:t>Aagedal</a:t>
            </a:r>
            <a:r>
              <a:rPr lang="en-US" sz="1800" dirty="0"/>
              <a:t>, 2007)) and </a:t>
            </a:r>
            <a:endParaRPr lang="en-US" sz="1800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800" dirty="0" smtClean="0"/>
              <a:t>re-construed </a:t>
            </a:r>
            <a:r>
              <a:rPr lang="en-US" sz="1800" dirty="0"/>
              <a:t>within the scope of the MAS modeling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8674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Kardas</a:t>
            </a:r>
            <a:r>
              <a:rPr lang="en-US" sz="900" dirty="0" smtClean="0"/>
              <a:t>, G. (2013</a:t>
            </a:r>
            <a:r>
              <a:rPr lang="en-US" sz="900" dirty="0"/>
              <a:t>) </a:t>
            </a:r>
            <a:r>
              <a:rPr lang="en-US" sz="900" dirty="0" smtClean="0"/>
              <a:t>“Model-driven </a:t>
            </a:r>
            <a:r>
              <a:rPr lang="en-US" sz="900" dirty="0"/>
              <a:t>development of multi-agent systems: a survey and evaluation", The Knowledge Engineering Review, </a:t>
            </a:r>
            <a:r>
              <a:rPr lang="en-US" sz="900" dirty="0" smtClean="0"/>
              <a:t>28(4): 479-503</a:t>
            </a:r>
          </a:p>
          <a:p>
            <a:pPr marL="114300" indent="0">
              <a:buNone/>
            </a:pPr>
            <a:r>
              <a:rPr lang="en-US" sz="900" dirty="0" err="1"/>
              <a:t>Mohagheghi</a:t>
            </a:r>
            <a:r>
              <a:rPr lang="en-US" sz="900" dirty="0"/>
              <a:t>, P., </a:t>
            </a:r>
            <a:r>
              <a:rPr lang="en-US" sz="900" dirty="0" err="1" smtClean="0"/>
              <a:t>Aagedal</a:t>
            </a:r>
            <a:r>
              <a:rPr lang="en-US" sz="900" dirty="0"/>
              <a:t>, J. (</a:t>
            </a:r>
            <a:r>
              <a:rPr lang="en-US" sz="900" dirty="0" smtClean="0"/>
              <a:t>2007) “Evaluating </a:t>
            </a:r>
            <a:r>
              <a:rPr lang="en-US" sz="900" dirty="0"/>
              <a:t>Quality in Model-Driven </a:t>
            </a:r>
            <a:r>
              <a:rPr lang="en-US" sz="900" dirty="0" smtClean="0"/>
              <a:t>Engineering”, </a:t>
            </a:r>
            <a:r>
              <a:rPr lang="en-US" sz="900" dirty="0"/>
              <a:t>In </a:t>
            </a:r>
            <a:r>
              <a:rPr lang="en-US" sz="900" dirty="0" smtClean="0"/>
              <a:t>proc. Int. </a:t>
            </a:r>
            <a:r>
              <a:rPr lang="en-US" sz="900" dirty="0"/>
              <a:t>Workshop on Modeling in Software Engineering (MISE 2007</a:t>
            </a:r>
            <a:r>
              <a:rPr lang="en-US" sz="900" dirty="0" smtClean="0"/>
              <a:t>)</a:t>
            </a:r>
          </a:p>
          <a:p>
            <a:pPr marL="114300" indent="0">
              <a:buNone/>
            </a:pPr>
            <a:r>
              <a:rPr lang="en-US" sz="900" dirty="0" err="1" smtClean="0"/>
              <a:t>Solheim</a:t>
            </a:r>
            <a:r>
              <a:rPr lang="en-US" sz="900" dirty="0"/>
              <a:t>, I., </a:t>
            </a:r>
            <a:r>
              <a:rPr lang="en-US" sz="900" dirty="0" err="1" smtClean="0"/>
              <a:t>Neple</a:t>
            </a:r>
            <a:r>
              <a:rPr lang="en-US" sz="900" dirty="0"/>
              <a:t>, T. (</a:t>
            </a:r>
            <a:r>
              <a:rPr lang="en-US" sz="900" dirty="0" smtClean="0"/>
              <a:t>2006) “Model </a:t>
            </a:r>
            <a:r>
              <a:rPr lang="en-US" sz="900" dirty="0"/>
              <a:t>Quality in the Context of Model-Driven </a:t>
            </a:r>
            <a:r>
              <a:rPr lang="en-US" sz="900" dirty="0" smtClean="0"/>
              <a:t>Development”. </a:t>
            </a:r>
            <a:r>
              <a:rPr lang="en-US" sz="900" dirty="0"/>
              <a:t>In </a:t>
            </a:r>
            <a:r>
              <a:rPr lang="en-US" sz="900" dirty="0" smtClean="0"/>
              <a:t>proc. 2</a:t>
            </a:r>
            <a:r>
              <a:rPr lang="en-US" sz="900" baseline="30000" dirty="0" smtClean="0"/>
              <a:t>nd</a:t>
            </a:r>
            <a:r>
              <a:rPr lang="en-US" sz="900" dirty="0" smtClean="0"/>
              <a:t> Int. </a:t>
            </a:r>
            <a:r>
              <a:rPr lang="en-US" sz="900" dirty="0"/>
              <a:t>Workshop on Model-Driven Enterprise Information Systems (MDEIS 2006), pp. </a:t>
            </a:r>
            <a:r>
              <a:rPr lang="en-US" sz="900" dirty="0" smtClean="0"/>
              <a:t>27-35</a:t>
            </a:r>
          </a:p>
          <a:p>
            <a:pPr marL="114300" indent="0">
              <a:buNone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7346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/>
              <a:t>5 criteria: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 smtClean="0"/>
              <a:t>Generic Platform Independent </a:t>
            </a:r>
            <a:r>
              <a:rPr lang="en-US" sz="1900" b="1" i="1" dirty="0" err="1" smtClean="0"/>
              <a:t>Metamodel</a:t>
            </a:r>
            <a:r>
              <a:rPr lang="en-US" sz="1900" b="1" i="1" dirty="0" smtClean="0"/>
              <a:t> (PIMM) definition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provision </a:t>
            </a:r>
            <a:r>
              <a:rPr lang="en-US" sz="1700" dirty="0"/>
              <a:t>of a </a:t>
            </a:r>
            <a:r>
              <a:rPr lang="en-US" sz="1700" dirty="0" err="1"/>
              <a:t>metamodel</a:t>
            </a:r>
            <a:r>
              <a:rPr lang="en-US" sz="1700" dirty="0"/>
              <a:t> for platform independent metamodeling of </a:t>
            </a:r>
            <a:r>
              <a:rPr lang="en-US" sz="1700" dirty="0" err="1"/>
              <a:t>MASs.</a:t>
            </a:r>
            <a:endParaRPr lang="en-US" sz="17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 smtClean="0"/>
              <a:t>Model-to-Model (M2M) Transformability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inclusion </a:t>
            </a:r>
            <a:r>
              <a:rPr lang="en-US" sz="1700" dirty="0"/>
              <a:t>of transformable MAS </a:t>
            </a:r>
            <a:r>
              <a:rPr lang="en-US" sz="1700" dirty="0" err="1"/>
              <a:t>metamodel</a:t>
            </a:r>
            <a:r>
              <a:rPr lang="en-US" sz="1700" dirty="0"/>
              <a:t>(s) and a </a:t>
            </a:r>
            <a:r>
              <a:rPr lang="en-US" sz="1700" dirty="0" smtClean="0"/>
              <a:t>M2M </a:t>
            </a:r>
            <a:r>
              <a:rPr lang="en-US" sz="1700" dirty="0"/>
              <a:t>transformation </a:t>
            </a:r>
            <a:r>
              <a:rPr lang="en-US" sz="1700" dirty="0" smtClean="0"/>
              <a:t>mechanism</a:t>
            </a:r>
            <a:endParaRPr lang="en-US" sz="17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 smtClean="0"/>
              <a:t>Model-to-Text (M2C) Transformability</a:t>
            </a:r>
            <a:r>
              <a:rPr lang="en-US" sz="1900" i="1" dirty="0" smtClean="0"/>
              <a:t>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inclusion </a:t>
            </a:r>
            <a:r>
              <a:rPr lang="en-US" sz="1700" dirty="0"/>
              <a:t>of a </a:t>
            </a:r>
            <a:r>
              <a:rPr lang="en-US" sz="1700" dirty="0" smtClean="0"/>
              <a:t>model-to-code transformation </a:t>
            </a:r>
            <a:r>
              <a:rPr lang="en-US" sz="1700" dirty="0"/>
              <a:t>phase for automatic generation of MAS software </a:t>
            </a:r>
            <a:r>
              <a:rPr lang="en-US" sz="1700" dirty="0" smtClean="0"/>
              <a:t>codes</a:t>
            </a:r>
            <a:endParaRPr lang="en-US" sz="17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 smtClean="0"/>
              <a:t>Support </a:t>
            </a:r>
            <a:r>
              <a:rPr lang="en-US" sz="1900" b="1" i="1" dirty="0"/>
              <a:t>for multiple </a:t>
            </a:r>
            <a:r>
              <a:rPr lang="en-US" sz="1900" b="1" i="1" dirty="0" smtClean="0"/>
              <a:t>platforms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specification </a:t>
            </a:r>
            <a:r>
              <a:rPr lang="en-US" sz="1700" dirty="0"/>
              <a:t>and implementation of M2M (and M2C) transformations for at least two different MAS </a:t>
            </a:r>
            <a:r>
              <a:rPr lang="en-US" sz="1700" dirty="0" smtClean="0"/>
              <a:t>platforms</a:t>
            </a:r>
            <a:endParaRPr lang="en-US" sz="17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900" b="1" i="1" dirty="0" smtClean="0"/>
              <a:t>Tool support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700" dirty="0" smtClean="0"/>
              <a:t>support </a:t>
            </a:r>
            <a:r>
              <a:rPr lang="en-US" sz="1700" dirty="0"/>
              <a:t>of software modeling and code generation tools for the MAS </a:t>
            </a:r>
            <a:r>
              <a:rPr lang="en-US" sz="1700" dirty="0" smtClean="0"/>
              <a:t>developers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1981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smtClean="0"/>
              <a:t>each work according </a:t>
            </a:r>
            <a:r>
              <a:rPr lang="en-US" sz="1800" dirty="0"/>
              <a:t>to each criterion is graded with one of the following graduation symbols: -, +, ++. 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interpretation of each graduation symbol is different for each </a:t>
            </a:r>
            <a:r>
              <a:rPr lang="en-US" sz="1800" dirty="0" smtClean="0"/>
              <a:t>criterion</a:t>
            </a:r>
          </a:p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Table 1: Grading of the approaches according to criterion: </a:t>
            </a:r>
            <a:r>
              <a:rPr lang="en-US" sz="1800" i="1" dirty="0"/>
              <a:t>Generic </a:t>
            </a:r>
            <a:r>
              <a:rPr lang="en-US" sz="1800" i="1" dirty="0" smtClean="0"/>
              <a:t>PIMM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70788"/>
              </p:ext>
            </p:extLst>
          </p:nvPr>
        </p:nvGraphicFramePr>
        <p:xfrm>
          <a:off x="685800" y="3200400"/>
          <a:ext cx="7239001" cy="287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08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6344293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inclusion of a PIMM for MASs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inclusion of a PIMM for MASs but the PIMM is not generic enough to support a variety of MAS platforms.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It mostly defines meta-entities of a specific MAS methodology.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inclusion of a generic PIMM for </a:t>
                      </a:r>
                      <a:r>
                        <a:rPr lang="en-US" sz="1600" dirty="0" err="1" smtClean="0"/>
                        <a:t>MASs.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It is possible to implement MASs modeled according to this PIMM in various MAS platforms.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9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609600"/>
          </a:xfrm>
        </p:spPr>
        <p:txBody>
          <a:bodyPr>
            <a:normAutofit lnSpcReduction="10000"/>
          </a:bodyPr>
          <a:lstStyle/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 smtClean="0"/>
              <a:t>Table 2: Grading </a:t>
            </a:r>
            <a:r>
              <a:rPr lang="en-US" sz="1800" dirty="0"/>
              <a:t>of the approaches according to criterion: </a:t>
            </a:r>
            <a:r>
              <a:rPr lang="en-US" sz="1800" i="1" dirty="0"/>
              <a:t>M2M </a:t>
            </a:r>
            <a:r>
              <a:rPr lang="en-US" sz="1800" i="1" dirty="0" smtClean="0"/>
              <a:t>Transformability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99593"/>
              </p:ext>
            </p:extLst>
          </p:nvPr>
        </p:nvGraphicFramePr>
        <p:xfrm>
          <a:off x="685800" y="1986280"/>
          <a:ext cx="7239001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08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6344293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Transformation of models is missing.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support for model-to-model transformation to a certain degree.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Entity mappings between models or transformation rules are not defined (or they are defined but incomplete).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Transformation mechanism is too abstract and not implemented.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support for a complete model-to-model transformation phase in which </a:t>
                      </a:r>
                    </a:p>
                    <a:p>
                      <a:r>
                        <a:rPr lang="en-US" sz="1600" dirty="0" smtClean="0"/>
                        <a:t>     entity mappings between models and </a:t>
                      </a:r>
                    </a:p>
                    <a:p>
                      <a:r>
                        <a:rPr lang="en-US" sz="1600" dirty="0" smtClean="0"/>
                        <a:t>     the implementation of the written model transformation rules </a:t>
                      </a:r>
                    </a:p>
                    <a:p>
                      <a:r>
                        <a:rPr lang="en-US" sz="1600" dirty="0" smtClean="0"/>
                        <a:t>are all included.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Application of the transformations within a case study may also be presented.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965"/>
            <a:ext cx="7620000" cy="533400"/>
          </a:xfrm>
        </p:spPr>
        <p:txBody>
          <a:bodyPr>
            <a:normAutofit fontScale="92500" lnSpcReduction="20000"/>
          </a:bodyPr>
          <a:lstStyle/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900" dirty="0" smtClean="0"/>
              <a:t>Table 3: </a:t>
            </a:r>
            <a:r>
              <a:rPr lang="en-US" sz="1900" dirty="0"/>
              <a:t>Grading of the approaches according to criterion: </a:t>
            </a:r>
            <a:r>
              <a:rPr lang="en-US" sz="1900" i="1" dirty="0"/>
              <a:t>M2C </a:t>
            </a:r>
            <a:r>
              <a:rPr lang="en-US" sz="1900" i="1" dirty="0" smtClean="0"/>
              <a:t>Transformability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35092"/>
              </p:ext>
            </p:extLst>
          </p:nvPr>
        </p:nvGraphicFramePr>
        <p:xfrm>
          <a:off x="685800" y="2245360"/>
          <a:ext cx="7239001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08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6344293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Generation of software codes from MAS models is missing.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support for model-to-code transformation to a certain degree.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Transformations are defined but not implemented or </a:t>
                      </a:r>
                    </a:p>
                    <a:p>
                      <a:r>
                        <a:rPr lang="en-US" sz="1600" dirty="0" smtClean="0"/>
                        <a:t>transformations are incomplete and </a:t>
                      </a:r>
                    </a:p>
                    <a:p>
                      <a:r>
                        <a:rPr lang="en-US" sz="1600" dirty="0" smtClean="0"/>
                        <a:t>code generation needs too much intervention.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support for an automatic and a complete code generation from models for at least one MAS software development framework.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Generated template codes are nearly executable.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Application of the transformations within a case study may also be presented.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9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83820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 smtClean="0"/>
              <a:t>Table 4: </a:t>
            </a:r>
            <a:r>
              <a:rPr lang="en-US" sz="1800" dirty="0"/>
              <a:t>Grading of the approaches according to criterion: </a:t>
            </a:r>
            <a:r>
              <a:rPr lang="en-US" sz="1800" i="1" dirty="0"/>
              <a:t>Support for multiple </a:t>
            </a:r>
            <a:r>
              <a:rPr lang="en-US" sz="1800" i="1" dirty="0" smtClean="0"/>
              <a:t>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14888"/>
              </p:ext>
            </p:extLst>
          </p:nvPr>
        </p:nvGraphicFramePr>
        <p:xfrm>
          <a:off x="685800" y="2245360"/>
          <a:ext cx="7239001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08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6344293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support at most one MAS platform.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 and implementation of two M2M (and perhaps M2C) transformations for two different MAS platforms.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There is support for more than two different MAS platforms.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Generality of the introduced platform independent agent </a:t>
                      </a:r>
                      <a:r>
                        <a:rPr lang="en-US" sz="1600" dirty="0" err="1" smtClean="0"/>
                        <a:t>metamodel</a:t>
                      </a:r>
                      <a:r>
                        <a:rPr lang="en-US" sz="1600" dirty="0" smtClean="0"/>
                        <a:t> is proved by showing its transformability to at least three different platform specific MAS </a:t>
                      </a:r>
                      <a:r>
                        <a:rPr lang="en-US" sz="1600" dirty="0" err="1" smtClean="0"/>
                        <a:t>metamodels</a:t>
                      </a:r>
                      <a:r>
                        <a:rPr lang="en-US" sz="1600" dirty="0" smtClean="0"/>
                        <a:t>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Working </a:t>
            </a:r>
            <a:r>
              <a:rPr lang="en-US" dirty="0"/>
              <a:t>in a higher abstraction level is of critical importance for the development of </a:t>
            </a:r>
            <a:r>
              <a:rPr lang="en-US" dirty="0" smtClean="0"/>
              <a:t>Multi-agent Systems (MAS)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Almost </a:t>
            </a:r>
            <a:r>
              <a:rPr lang="en-US" dirty="0"/>
              <a:t>impossible to observe code level details of MASs due to their internal complexity, </a:t>
            </a:r>
            <a:r>
              <a:rPr lang="en-US" dirty="0" err="1"/>
              <a:t>distributedness</a:t>
            </a:r>
            <a:r>
              <a:rPr lang="en-US" dirty="0"/>
              <a:t> and </a:t>
            </a:r>
            <a:r>
              <a:rPr lang="en-US" dirty="0" smtClean="0"/>
              <a:t>openness (</a:t>
            </a:r>
            <a:r>
              <a:rPr lang="en-US" dirty="0" err="1" smtClean="0"/>
              <a:t>Kardas</a:t>
            </a:r>
            <a:r>
              <a:rPr lang="en-US" dirty="0" smtClean="0"/>
              <a:t>, 2013)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tr-TR" b="1" i="1" dirty="0" smtClean="0"/>
              <a:t>Model </a:t>
            </a:r>
            <a:r>
              <a:rPr lang="tr-TR" b="1" i="1" dirty="0"/>
              <a:t>Driven Development (MDD</a:t>
            </a:r>
            <a:r>
              <a:rPr lang="tr-TR" b="1" i="1" dirty="0" smtClean="0"/>
              <a:t>)</a:t>
            </a:r>
            <a:r>
              <a:rPr lang="en-GB" dirty="0" smtClean="0"/>
              <a:t>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/>
              <a:t>one of the important software development approaches, aims to change the focus of software development from code to </a:t>
            </a:r>
            <a:r>
              <a:rPr lang="en-US" sz="1900" dirty="0" smtClean="0"/>
              <a:t>models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Many Agent-oriented Software Engineering (AOSE) researchers </a:t>
            </a:r>
            <a:r>
              <a:rPr lang="en-US" dirty="0"/>
              <a:t>believe that </a:t>
            </a:r>
            <a:r>
              <a:rPr lang="en-US" dirty="0" smtClean="0"/>
              <a:t>the </a:t>
            </a:r>
            <a:r>
              <a:rPr lang="en-US" dirty="0"/>
              <a:t>paradigm shift introduced by MDD may also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/>
              <a:t>provide </a:t>
            </a:r>
            <a:r>
              <a:rPr lang="en-US" sz="1900" dirty="0"/>
              <a:t>the desired abstraction level and </a:t>
            </a:r>
            <a:endParaRPr lang="en-US" sz="19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/>
              <a:t>simplify </a:t>
            </a:r>
            <a:r>
              <a:rPr lang="en-US" sz="1900" dirty="0"/>
              <a:t>the development of complex MAS </a:t>
            </a:r>
            <a:r>
              <a:rPr lang="en-US" sz="1900" dirty="0" smtClean="0"/>
              <a:t>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Kardas</a:t>
            </a:r>
            <a:r>
              <a:rPr lang="en-US" sz="900" dirty="0" smtClean="0"/>
              <a:t>, G. (2013</a:t>
            </a:r>
            <a:r>
              <a:rPr lang="en-US" sz="900" dirty="0"/>
              <a:t>) </a:t>
            </a:r>
            <a:r>
              <a:rPr lang="en-US" sz="900" dirty="0" smtClean="0"/>
              <a:t>“Model-driven </a:t>
            </a:r>
            <a:r>
              <a:rPr lang="en-US" sz="900" dirty="0"/>
              <a:t>development of multi-agent systems: a survey and evaluation", The Knowledge Engineering Review, </a:t>
            </a:r>
            <a:r>
              <a:rPr lang="en-US" sz="900" dirty="0" smtClean="0"/>
              <a:t>28(4): 479-503</a:t>
            </a:r>
          </a:p>
        </p:txBody>
      </p:sp>
    </p:spTree>
    <p:extLst>
      <p:ext uri="{BB962C8B-B14F-4D97-AF65-F5344CB8AC3E}">
        <p14:creationId xmlns:p14="http://schemas.microsoft.com/office/powerpoint/2010/main" val="28273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GB" dirty="0" smtClean="0"/>
              <a:t>MDD of MAS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83820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 smtClean="0"/>
              <a:t>Table </a:t>
            </a:r>
            <a:r>
              <a:rPr lang="tr-TR" sz="1800" dirty="0" smtClean="0"/>
              <a:t>5</a:t>
            </a:r>
            <a:r>
              <a:rPr lang="en-US" sz="1800" dirty="0" smtClean="0"/>
              <a:t>: </a:t>
            </a:r>
            <a:r>
              <a:rPr lang="en-US" sz="1800" dirty="0"/>
              <a:t>Grading of the approaches according to criterion: </a:t>
            </a:r>
            <a:r>
              <a:rPr lang="en-US" sz="1800" i="1" dirty="0"/>
              <a:t>Tool support</a:t>
            </a:r>
            <a:endParaRPr lang="en-US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41430"/>
              </p:ext>
            </p:extLst>
          </p:nvPr>
        </p:nvGraphicFramePr>
        <p:xfrm>
          <a:off x="685800" y="2245360"/>
          <a:ext cx="7239001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08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6344293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modeling and code generation tool support for the MAS developers is missing.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tool support to a certain degree.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Textual or graphical modeling of MASs is realized only.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Extra mechanism is needed for the support of model transformation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++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Various software tools exist for </a:t>
                      </a:r>
                    </a:p>
                    <a:p>
                      <a:r>
                        <a:rPr lang="en-US" sz="1600" dirty="0" smtClean="0"/>
                        <a:t>    graphical MAS modeling, </a:t>
                      </a:r>
                    </a:p>
                    <a:p>
                      <a:r>
                        <a:rPr lang="en-US" sz="1600" dirty="0" smtClean="0"/>
                        <a:t>    application of automatic transformation between models and   </a:t>
                      </a:r>
                    </a:p>
                    <a:p>
                      <a:r>
                        <a:rPr lang="en-US" sz="1600" dirty="0" smtClean="0"/>
                        <a:t>    generating MAS software codes from MAS models.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 err="1"/>
              <a:t>Cougaar</a:t>
            </a:r>
            <a:r>
              <a:rPr lang="en-US" sz="1800" u="sng" dirty="0"/>
              <a:t> MDA (</a:t>
            </a:r>
            <a:r>
              <a:rPr lang="en-US" sz="1800" u="sng" dirty="0" err="1"/>
              <a:t>Gracanin</a:t>
            </a:r>
            <a:r>
              <a:rPr lang="en-US" sz="1800" u="sng" dirty="0"/>
              <a:t> et al., </a:t>
            </a:r>
            <a:r>
              <a:rPr lang="en-US" sz="1800" u="sng" dirty="0" smtClean="0"/>
              <a:t>2005)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implementation platform is an agent architecture called the Cognitive Agent Architecture (</a:t>
            </a:r>
            <a:r>
              <a:rPr lang="en-US" sz="1600" dirty="0" err="1"/>
              <a:t>Cougaar</a:t>
            </a:r>
            <a:r>
              <a:rPr lang="en-US" sz="1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Two </a:t>
            </a:r>
            <a:r>
              <a:rPr lang="en-US" sz="1600" dirty="0"/>
              <a:t>important abstraction </a:t>
            </a:r>
            <a:r>
              <a:rPr lang="en-US" sz="1600" dirty="0" smtClean="0"/>
              <a:t>layers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i="1" dirty="0"/>
              <a:t>Generic Domain Application Model (GDAM)</a:t>
            </a:r>
            <a:r>
              <a:rPr lang="en-US" sz="1400" dirty="0"/>
              <a:t> </a:t>
            </a:r>
            <a:r>
              <a:rPr lang="en-US" sz="1400" dirty="0" smtClean="0"/>
              <a:t>layer represents </a:t>
            </a:r>
            <a:r>
              <a:rPr lang="en-US" sz="1400" dirty="0"/>
              <a:t>the PIMM and provides a model of generic agent </a:t>
            </a:r>
            <a:r>
              <a:rPr lang="en-US" sz="1400" dirty="0" smtClean="0"/>
              <a:t>components </a:t>
            </a:r>
            <a:r>
              <a:rPr lang="en-US" sz="1400" dirty="0"/>
              <a:t>found in the domain </a:t>
            </a:r>
            <a:r>
              <a:rPr lang="en-US" sz="1400" dirty="0" smtClean="0"/>
              <a:t>workflow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i="1" dirty="0"/>
              <a:t>Generic </a:t>
            </a:r>
            <a:r>
              <a:rPr lang="en-US" sz="1400" i="1" dirty="0" err="1"/>
              <a:t>Cougaar</a:t>
            </a:r>
            <a:r>
              <a:rPr lang="en-US" sz="1400" i="1" dirty="0"/>
              <a:t> Application Model (GCAM)</a:t>
            </a:r>
            <a:r>
              <a:rPr lang="en-US" sz="1400" dirty="0"/>
              <a:t> </a:t>
            </a:r>
            <a:r>
              <a:rPr lang="en-US" sz="1400" dirty="0" smtClean="0"/>
              <a:t>layer reflects </a:t>
            </a:r>
            <a:r>
              <a:rPr lang="en-US" sz="1400" dirty="0"/>
              <a:t>the </a:t>
            </a:r>
            <a:r>
              <a:rPr lang="en-US" sz="1400" dirty="0" smtClean="0"/>
              <a:t>Platform Specific </a:t>
            </a:r>
            <a:r>
              <a:rPr lang="en-US" sz="1400" dirty="0" err="1" smtClean="0"/>
              <a:t>Metamodel</a:t>
            </a:r>
            <a:r>
              <a:rPr lang="en-US" sz="1400" dirty="0" smtClean="0"/>
              <a:t> (PSMM) </a:t>
            </a:r>
            <a:r>
              <a:rPr lang="en-US" sz="1400" dirty="0"/>
              <a:t>or </a:t>
            </a:r>
            <a:r>
              <a:rPr lang="en-US" sz="1400" dirty="0" err="1"/>
              <a:t>Cougaar</a:t>
            </a:r>
            <a:r>
              <a:rPr lang="en-US" sz="1400" dirty="0"/>
              <a:t> </a:t>
            </a:r>
            <a:r>
              <a:rPr lang="en-US" sz="1400" dirty="0" smtClean="0"/>
              <a:t>architecture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Application requirements are defined with a </a:t>
            </a:r>
            <a:r>
              <a:rPr lang="en-US" sz="1600" dirty="0" err="1"/>
              <a:t>Cougaar</a:t>
            </a:r>
            <a:r>
              <a:rPr lang="en-US" sz="1600" dirty="0"/>
              <a:t>-specific process definition language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GDAM </a:t>
            </a:r>
            <a:r>
              <a:rPr lang="en-US" sz="1600" dirty="0"/>
              <a:t>components for these requirements are obtained after an automatic transformation.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Platform </a:t>
            </a:r>
            <a:r>
              <a:rPr lang="en-US" sz="1600" dirty="0"/>
              <a:t>specific GCAM components are converted to </a:t>
            </a:r>
            <a:r>
              <a:rPr lang="en-US" sz="1600" dirty="0" err="1"/>
              <a:t>Cougaar</a:t>
            </a:r>
            <a:r>
              <a:rPr lang="en-US" sz="1600" dirty="0"/>
              <a:t>/Java codes at the end of the MDA </a:t>
            </a:r>
            <a:r>
              <a:rPr lang="en-US" sz="1600" dirty="0" smtClean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Gracanin</a:t>
            </a:r>
            <a:r>
              <a:rPr lang="en-US" sz="900" dirty="0"/>
              <a:t>, D., Singh, H. L., </a:t>
            </a:r>
            <a:r>
              <a:rPr lang="en-US" sz="900" dirty="0" err="1"/>
              <a:t>Bohner</a:t>
            </a:r>
            <a:r>
              <a:rPr lang="en-US" sz="900" dirty="0"/>
              <a:t>, S. A., </a:t>
            </a:r>
            <a:r>
              <a:rPr lang="en-US" sz="900" dirty="0" smtClean="0"/>
              <a:t>Hinchey</a:t>
            </a:r>
            <a:r>
              <a:rPr lang="en-US" sz="900" dirty="0"/>
              <a:t>, M. G. (2005</a:t>
            </a:r>
            <a:r>
              <a:rPr lang="en-US" sz="900" dirty="0" smtClean="0"/>
              <a:t>) “Model-Driven </a:t>
            </a:r>
            <a:r>
              <a:rPr lang="en-US" sz="900" dirty="0"/>
              <a:t>Architecture for Agent-Based </a:t>
            </a:r>
            <a:r>
              <a:rPr lang="en-US" sz="900" dirty="0" smtClean="0"/>
              <a:t>Systems”, </a:t>
            </a:r>
            <a:r>
              <a:rPr lang="en-US" sz="900" dirty="0"/>
              <a:t>Lecture Notes in Artificial Intelligence, </a:t>
            </a:r>
            <a:r>
              <a:rPr lang="en-US" sz="900" dirty="0" smtClean="0"/>
              <a:t>3228: </a:t>
            </a:r>
            <a:r>
              <a:rPr lang="en-US" sz="900" dirty="0"/>
              <a:t>249-261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8191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7620000" cy="35077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err="1"/>
              <a:t>Cougaar</a:t>
            </a:r>
            <a:r>
              <a:rPr lang="en-US" sz="1800" dirty="0"/>
              <a:t> </a:t>
            </a:r>
            <a:r>
              <a:rPr lang="en-US" sz="1800" dirty="0" smtClean="0"/>
              <a:t>MDA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GDAM represents a PIMM for cognitive agent </a:t>
            </a:r>
            <a:r>
              <a:rPr lang="en-US" sz="1600" dirty="0" smtClean="0"/>
              <a:t>architectures which </a:t>
            </a:r>
            <a:r>
              <a:rPr lang="en-US" sz="1600" dirty="0"/>
              <a:t>is too specific for the </a:t>
            </a:r>
            <a:r>
              <a:rPr lang="en-US" sz="1600" dirty="0" err="1" smtClean="0"/>
              <a:t>Cougaar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Transformations </a:t>
            </a:r>
            <a:r>
              <a:rPr lang="en-US" sz="1600" dirty="0"/>
              <a:t>defined between GDAM and GCAM but entity mappings and transformation rules are </a:t>
            </a:r>
            <a:r>
              <a:rPr lang="en-US" sz="1600" dirty="0" smtClean="0"/>
              <a:t>not provided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Transformation </a:t>
            </a:r>
            <a:r>
              <a:rPr lang="en-US" sz="1600" dirty="0"/>
              <a:t>mechanism is not clear and </a:t>
            </a:r>
            <a:r>
              <a:rPr lang="en-US" sz="1600" dirty="0" smtClean="0"/>
              <a:t>exemplified</a:t>
            </a:r>
            <a:r>
              <a:rPr lang="en-US" sz="1600" dirty="0"/>
              <a:t>. </a:t>
            </a:r>
            <a:r>
              <a:rPr lang="en-US" sz="1600" dirty="0" smtClean="0"/>
              <a:t>Generation </a:t>
            </a:r>
            <a:r>
              <a:rPr lang="en-US" sz="1600" dirty="0"/>
              <a:t>of </a:t>
            </a:r>
            <a:r>
              <a:rPr lang="en-US" sz="1600" dirty="0" err="1"/>
              <a:t>Cougaar</a:t>
            </a:r>
            <a:r>
              <a:rPr lang="en-US" sz="1600" dirty="0"/>
              <a:t>/Java code is only mentioned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Only </a:t>
            </a:r>
            <a:r>
              <a:rPr lang="en-US" sz="1600" dirty="0"/>
              <a:t>supports </a:t>
            </a:r>
            <a:r>
              <a:rPr lang="en-US" sz="1600" dirty="0" err="1"/>
              <a:t>Cougaar</a:t>
            </a:r>
            <a:r>
              <a:rPr lang="en-US" sz="1600" dirty="0"/>
              <a:t> agent </a:t>
            </a:r>
            <a:r>
              <a:rPr lang="en-US" sz="1600" dirty="0" smtClean="0"/>
              <a:t>platform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/>
              <a:t>tool with a GUI is provided for modeling </a:t>
            </a:r>
            <a:r>
              <a:rPr lang="en-US" sz="1600" dirty="0" err="1"/>
              <a:t>Cougaar</a:t>
            </a:r>
            <a:r>
              <a:rPr lang="en-US" sz="1600" dirty="0"/>
              <a:t> agent systems and generating Java codes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33654"/>
              </p:ext>
            </p:extLst>
          </p:nvPr>
        </p:nvGraphicFramePr>
        <p:xfrm>
          <a:off x="2286000" y="453644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 smtClean="0"/>
              <a:t>PIM4Agents (Hahn </a:t>
            </a:r>
            <a:r>
              <a:rPr lang="en-US" sz="1800" u="sng" dirty="0"/>
              <a:t>et al., </a:t>
            </a:r>
            <a:r>
              <a:rPr lang="en-US" sz="1800" u="sng" dirty="0" smtClean="0"/>
              <a:t>2009)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Proposed a PIMM, called PIM4Agents, grouping agent modeling concepts in seven MAS viewpoints: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err="1"/>
              <a:t>Multiagent</a:t>
            </a:r>
            <a:r>
              <a:rPr lang="en-US" sz="1400" dirty="0"/>
              <a:t>, Agent, </a:t>
            </a:r>
            <a:r>
              <a:rPr lang="en-US" sz="1400" dirty="0" err="1"/>
              <a:t>Behavioural</a:t>
            </a:r>
            <a:r>
              <a:rPr lang="en-US" sz="1400" dirty="0"/>
              <a:t>, Organization, Role</a:t>
            </a:r>
            <a:r>
              <a:rPr lang="en-US" sz="1400" dirty="0" smtClean="0"/>
              <a:t>, Interaction, Environment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</a:t>
            </a:r>
            <a:r>
              <a:rPr lang="en-US" sz="1600" dirty="0" err="1"/>
              <a:t>metamodel</a:t>
            </a:r>
            <a:r>
              <a:rPr lang="en-US" sz="1600" dirty="0"/>
              <a:t> reflecting the organizational aspect of </a:t>
            </a:r>
            <a:r>
              <a:rPr lang="en-US" sz="1600" dirty="0" smtClean="0"/>
              <a:t>PIM4Agents (Hahn et al., 2009):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Hahn, C., Madrigal-Mora, C</a:t>
            </a:r>
            <a:r>
              <a:rPr lang="en-US" sz="900" dirty="0" smtClean="0"/>
              <a:t>., Fischer</a:t>
            </a:r>
            <a:r>
              <a:rPr lang="en-US" sz="900" dirty="0"/>
              <a:t>, K. (</a:t>
            </a:r>
            <a:r>
              <a:rPr lang="en-US" sz="900" dirty="0" smtClean="0"/>
              <a:t>2009) “A </a:t>
            </a:r>
            <a:r>
              <a:rPr lang="en-US" sz="900" dirty="0"/>
              <a:t>platform-independent </a:t>
            </a:r>
            <a:r>
              <a:rPr lang="en-US" sz="900" dirty="0" err="1"/>
              <a:t>metamodel</a:t>
            </a:r>
            <a:r>
              <a:rPr lang="en-US" sz="900" dirty="0"/>
              <a:t> for </a:t>
            </a:r>
            <a:r>
              <a:rPr lang="en-US" sz="900" dirty="0" err="1"/>
              <a:t>multiagent</a:t>
            </a:r>
            <a:r>
              <a:rPr lang="en-US" sz="900" dirty="0"/>
              <a:t> </a:t>
            </a:r>
            <a:r>
              <a:rPr lang="en-US" sz="900" dirty="0" smtClean="0"/>
              <a:t>systems”, </a:t>
            </a:r>
            <a:r>
              <a:rPr lang="en-US" sz="900" dirty="0"/>
              <a:t>Autonomous Agents and Multi-agent Systems 18(2</a:t>
            </a:r>
            <a:r>
              <a:rPr lang="en-US" sz="900" dirty="0" smtClean="0"/>
              <a:t>): </a:t>
            </a:r>
            <a:r>
              <a:rPr lang="en-US" sz="900" dirty="0"/>
              <a:t>239-266</a:t>
            </a:r>
            <a:endParaRPr lang="en-US" sz="9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5765983" cy="24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 smtClean="0"/>
              <a:t>PIM4Agents (Hahn </a:t>
            </a:r>
            <a:r>
              <a:rPr lang="en-US" sz="1800" u="sng" dirty="0"/>
              <a:t>et al., </a:t>
            </a:r>
            <a:r>
              <a:rPr lang="en-US" sz="1800" u="sng" dirty="0" smtClean="0"/>
              <a:t>2009)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For MDD of MAS, model </a:t>
            </a:r>
            <a:r>
              <a:rPr lang="en-US" sz="1600" dirty="0"/>
              <a:t>transformations between PIM4Agents and </a:t>
            </a:r>
            <a:r>
              <a:rPr lang="en-US" sz="1600" dirty="0" err="1"/>
              <a:t>metamodels</a:t>
            </a:r>
            <a:r>
              <a:rPr lang="en-US" sz="1600" dirty="0"/>
              <a:t> of two agent development </a:t>
            </a:r>
            <a:r>
              <a:rPr lang="en-US" sz="1600" dirty="0" smtClean="0"/>
              <a:t>frameworks: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JADE (</a:t>
            </a:r>
            <a:r>
              <a:rPr lang="en-US" sz="1400" dirty="0">
                <a:hlinkClick r:id="rId2"/>
              </a:rPr>
              <a:t>http://jade.tilab.com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) 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JACK (</a:t>
            </a:r>
            <a:r>
              <a:rPr lang="en-US" sz="1400" dirty="0">
                <a:hlinkClick r:id="rId3"/>
              </a:rPr>
              <a:t>http://aosgrp.com/products/jack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err="1" smtClean="0"/>
              <a:t>Metamodels</a:t>
            </a:r>
            <a:r>
              <a:rPr lang="en-US" sz="1600" dirty="0" smtClean="0"/>
              <a:t> </a:t>
            </a:r>
            <a:r>
              <a:rPr lang="en-US" sz="1600" dirty="0"/>
              <a:t>of JADE and JACK are considered as PSMMs and integrated into the proposed </a:t>
            </a:r>
            <a:r>
              <a:rPr lang="en-US" sz="1600" dirty="0" smtClean="0"/>
              <a:t>MDA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Mappings </a:t>
            </a:r>
            <a:r>
              <a:rPr lang="en-US" sz="1600" dirty="0"/>
              <a:t>between PIM4Agents and JACK </a:t>
            </a:r>
            <a:r>
              <a:rPr lang="en-US" sz="1600" dirty="0" err="1"/>
              <a:t>metamodel</a:t>
            </a:r>
            <a:r>
              <a:rPr lang="en-US" sz="1600" dirty="0"/>
              <a:t> are more complete than the mappings between PIM4Agents and </a:t>
            </a:r>
            <a:r>
              <a:rPr lang="en-US" sz="1600" dirty="0" smtClean="0"/>
              <a:t>JADE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Design </a:t>
            </a:r>
            <a:r>
              <a:rPr lang="en-US" sz="1600" dirty="0"/>
              <a:t>principles of JACK framework and PIM4Agents </a:t>
            </a:r>
            <a:r>
              <a:rPr lang="en-US" sz="1600" dirty="0" smtClean="0"/>
              <a:t>is coinciding </a:t>
            </a:r>
            <a:r>
              <a:rPr lang="en-US" sz="1600" dirty="0"/>
              <a:t>with each </a:t>
            </a:r>
            <a:r>
              <a:rPr lang="en-US" sz="1600" dirty="0" smtClean="0"/>
              <a:t>other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Extensions </a:t>
            </a:r>
            <a:r>
              <a:rPr lang="en-US" sz="1600" dirty="0"/>
              <a:t>for the standard JADE framework are </a:t>
            </a:r>
            <a:r>
              <a:rPr lang="en-US" sz="1600" dirty="0" smtClean="0"/>
              <a:t>required for the transformations from PIM4Agenst to JADE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7620000" cy="33147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smtClean="0"/>
              <a:t>PIM4Agents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Abstracting from existing agent-based </a:t>
            </a:r>
            <a:r>
              <a:rPr lang="en-US" sz="1600" dirty="0" err="1"/>
              <a:t>metamodels</a:t>
            </a:r>
            <a:r>
              <a:rPr lang="en-US" sz="1600" dirty="0"/>
              <a:t>, programming languages and platforms, </a:t>
            </a:r>
            <a:r>
              <a:rPr lang="en-US" sz="1600" dirty="0" smtClean="0"/>
              <a:t>it presents a </a:t>
            </a:r>
            <a:r>
              <a:rPr lang="en-US" sz="1600" dirty="0"/>
              <a:t>PIMM for modeling MASs from various agent viewpoints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Model </a:t>
            </a:r>
            <a:r>
              <a:rPr lang="en-US" sz="1600" dirty="0"/>
              <a:t>transformations </a:t>
            </a:r>
            <a:r>
              <a:rPr lang="en-US" sz="1600" dirty="0" smtClean="0"/>
              <a:t>(including mappings and transformation rules) between </a:t>
            </a:r>
            <a:r>
              <a:rPr lang="en-US" sz="1600" dirty="0"/>
              <a:t>PIM4Agents and </a:t>
            </a:r>
            <a:r>
              <a:rPr lang="en-US" sz="1600" dirty="0" err="1"/>
              <a:t>metamodels</a:t>
            </a:r>
            <a:r>
              <a:rPr lang="en-US" sz="1600" dirty="0"/>
              <a:t> of two agent development frameworks are given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Code generation from JADE </a:t>
            </a:r>
            <a:r>
              <a:rPr lang="en-US" sz="1600" dirty="0" smtClean="0"/>
              <a:t>and JACK is considered but the implementation is not clear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Supports two different MAS platforms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 graphical editor is employed in modeling MASs and generating required codes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86901"/>
              </p:ext>
            </p:extLst>
          </p:nvPr>
        </p:nvGraphicFramePr>
        <p:xfrm>
          <a:off x="2286000" y="441960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0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MDD4SWAgents </a:t>
            </a:r>
            <a:r>
              <a:rPr lang="en-US" sz="1800" u="sng" dirty="0" smtClean="0"/>
              <a:t>(</a:t>
            </a:r>
            <a:r>
              <a:rPr lang="en-US" sz="1800" u="sng" dirty="0" err="1" smtClean="0"/>
              <a:t>Kardas</a:t>
            </a:r>
            <a:r>
              <a:rPr lang="en-US" sz="1800" u="sng" dirty="0" smtClean="0"/>
              <a:t> </a:t>
            </a:r>
            <a:r>
              <a:rPr lang="en-US" sz="1800" u="sng" dirty="0"/>
              <a:t>et al., </a:t>
            </a:r>
            <a:r>
              <a:rPr lang="en-US" sz="1800" u="sng" dirty="0" smtClean="0"/>
              <a:t>2009)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In the Semantic Web, software agents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collect Web content from diverse </a:t>
            </a:r>
            <a:r>
              <a:rPr lang="en-US" sz="1400" dirty="0" smtClean="0"/>
              <a:t>sources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process the </a:t>
            </a:r>
            <a:r>
              <a:rPr lang="en-US" sz="1400" dirty="0" smtClean="0"/>
              <a:t>information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exchange the results on behalf of their human </a:t>
            </a:r>
            <a:r>
              <a:rPr lang="en-US" sz="1400" dirty="0" smtClean="0"/>
              <a:t>users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collaborate with semantically defined entities such as semantic web </a:t>
            </a:r>
            <a:r>
              <a:rPr lang="en-US" sz="1400" dirty="0" smtClean="0"/>
              <a:t>services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an </a:t>
            </a:r>
            <a:r>
              <a:rPr lang="en-US" sz="1600" dirty="0"/>
              <a:t>MDA-based MAS development process </a:t>
            </a:r>
            <a:r>
              <a:rPr lang="en-US" sz="1600" dirty="0" smtClean="0"/>
              <a:t>(</a:t>
            </a:r>
            <a:r>
              <a:rPr lang="en-US" sz="1600" dirty="0"/>
              <a:t>shortly called </a:t>
            </a:r>
            <a:r>
              <a:rPr lang="en-US" sz="1600" dirty="0" smtClean="0"/>
              <a:t>MDD4SWAgents) to </a:t>
            </a:r>
            <a:r>
              <a:rPr lang="en-US" sz="1600" dirty="0"/>
              <a:t>facilitate the implementation of </a:t>
            </a:r>
            <a:r>
              <a:rPr lang="en-US" sz="1600" dirty="0" smtClean="0"/>
              <a:t>agent systems working on the Semantic Web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Major entities of the PIMM are </a:t>
            </a:r>
            <a:endParaRPr lang="en-US" sz="16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i="1" dirty="0" smtClean="0"/>
              <a:t>Semantic </a:t>
            </a:r>
            <a:r>
              <a:rPr lang="en-US" sz="1400" i="1" dirty="0"/>
              <a:t>Web Agent</a:t>
            </a:r>
            <a:r>
              <a:rPr lang="en-US" sz="1400" dirty="0"/>
              <a:t>, </a:t>
            </a:r>
            <a:r>
              <a:rPr lang="en-US" sz="1400" i="1" dirty="0"/>
              <a:t>Semantic Web Organization</a:t>
            </a:r>
            <a:r>
              <a:rPr lang="en-US" sz="1400" dirty="0"/>
              <a:t>, </a:t>
            </a:r>
            <a:r>
              <a:rPr lang="en-US" sz="1400" i="1" dirty="0"/>
              <a:t>Semantic Web Service</a:t>
            </a:r>
            <a:r>
              <a:rPr lang="en-US" sz="1400" dirty="0"/>
              <a:t>, </a:t>
            </a:r>
            <a:r>
              <a:rPr lang="en-US" sz="1400" i="1" dirty="0"/>
              <a:t>Ontology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agent </a:t>
            </a:r>
            <a:r>
              <a:rPr lang="en-US" sz="1400" dirty="0"/>
              <a:t>plan entities (e.g., </a:t>
            </a:r>
            <a:r>
              <a:rPr lang="en-US" sz="1400" i="1" dirty="0"/>
              <a:t>Semantic Service Register Plan</a:t>
            </a:r>
            <a:r>
              <a:rPr lang="en-US" sz="1400" dirty="0"/>
              <a:t>, </a:t>
            </a:r>
            <a:r>
              <a:rPr lang="en-US" sz="1400" i="1" dirty="0"/>
              <a:t>Semantic Service Finder Plan</a:t>
            </a:r>
            <a:r>
              <a:rPr lang="en-US" sz="1400" dirty="0"/>
              <a:t> and </a:t>
            </a:r>
            <a:r>
              <a:rPr lang="en-US" sz="1400" i="1" dirty="0"/>
              <a:t>Semantic Service Executor </a:t>
            </a:r>
            <a:r>
              <a:rPr lang="en-US" sz="1400" i="1" dirty="0" smtClean="0"/>
              <a:t>Plan</a:t>
            </a:r>
            <a:r>
              <a:rPr lang="en-US" sz="1400" dirty="0" smtClean="0"/>
              <a:t>) for </a:t>
            </a:r>
            <a:r>
              <a:rPr lang="en-US" sz="1400" dirty="0"/>
              <a:t>modeling agent </a:t>
            </a:r>
            <a:r>
              <a:rPr lang="en-US" sz="1400" dirty="0" err="1"/>
              <a:t>behaviours</a:t>
            </a:r>
            <a:r>
              <a:rPr lang="en-US" sz="1400" dirty="0"/>
              <a:t> and task executions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0960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Kardas</a:t>
            </a:r>
            <a:r>
              <a:rPr lang="en-US" sz="900" dirty="0"/>
              <a:t>, G., </a:t>
            </a:r>
            <a:r>
              <a:rPr lang="en-US" sz="900" dirty="0" err="1"/>
              <a:t>Goknil</a:t>
            </a:r>
            <a:r>
              <a:rPr lang="en-US" sz="900" dirty="0"/>
              <a:t>, A., </a:t>
            </a:r>
            <a:r>
              <a:rPr lang="en-US" sz="900" dirty="0" err="1"/>
              <a:t>Dikenelli</a:t>
            </a:r>
            <a:r>
              <a:rPr lang="en-US" sz="900" dirty="0"/>
              <a:t>, O</a:t>
            </a:r>
            <a:r>
              <a:rPr lang="en-US" sz="900" dirty="0" smtClean="0"/>
              <a:t>., </a:t>
            </a:r>
            <a:r>
              <a:rPr lang="en-US" sz="900" dirty="0" err="1" smtClean="0"/>
              <a:t>Topaloglu</a:t>
            </a:r>
            <a:r>
              <a:rPr lang="en-US" sz="900" dirty="0"/>
              <a:t>, N. Y. (</a:t>
            </a:r>
            <a:r>
              <a:rPr lang="en-US" sz="900" dirty="0" smtClean="0"/>
              <a:t>2009) “Model </a:t>
            </a:r>
            <a:r>
              <a:rPr lang="en-US" sz="900" dirty="0"/>
              <a:t>Driven Development of Semantic Web Enabled Multi-agent </a:t>
            </a:r>
            <a:r>
              <a:rPr lang="en-US" sz="900" dirty="0" smtClean="0"/>
              <a:t>Systems”, International </a:t>
            </a:r>
            <a:r>
              <a:rPr lang="en-US" sz="900" dirty="0"/>
              <a:t>Journal of Cooperative Information Systems, 18(2</a:t>
            </a:r>
            <a:r>
              <a:rPr lang="en-US" sz="900" dirty="0" smtClean="0"/>
              <a:t>): </a:t>
            </a:r>
            <a:r>
              <a:rPr lang="en-US" sz="900" dirty="0"/>
              <a:t>261-308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2621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MDD4SWAgents PIMM (</a:t>
            </a:r>
            <a:r>
              <a:rPr lang="en-US" sz="1600" dirty="0" err="1" smtClean="0"/>
              <a:t>Kardas</a:t>
            </a:r>
            <a:r>
              <a:rPr lang="en-US" sz="1600" dirty="0" smtClean="0"/>
              <a:t> et al., 2009):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6" y="1468250"/>
            <a:ext cx="7961528" cy="53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MDD4SWAgents PIMM </a:t>
            </a:r>
            <a:r>
              <a:rPr lang="en-US" sz="1600" dirty="0"/>
              <a:t>(</a:t>
            </a:r>
            <a:r>
              <a:rPr lang="en-US" sz="1600" dirty="0" err="1"/>
              <a:t>Kardas</a:t>
            </a:r>
            <a:r>
              <a:rPr lang="en-US" sz="1600" dirty="0"/>
              <a:t> et al., 2009)</a:t>
            </a:r>
            <a:r>
              <a:rPr lang="en-US" sz="16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" y="1676400"/>
            <a:ext cx="833069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MDD4SWAgents </a:t>
            </a:r>
            <a:r>
              <a:rPr lang="en-US" sz="1800" u="sng" dirty="0" smtClean="0"/>
              <a:t>(</a:t>
            </a:r>
            <a:r>
              <a:rPr lang="en-US" sz="1800" u="sng" dirty="0" err="1" smtClean="0"/>
              <a:t>Kardas</a:t>
            </a:r>
            <a:r>
              <a:rPr lang="en-US" sz="1800" u="sng" dirty="0" smtClean="0"/>
              <a:t> </a:t>
            </a:r>
            <a:r>
              <a:rPr lang="en-US" sz="1800" u="sng" dirty="0"/>
              <a:t>et al., </a:t>
            </a:r>
            <a:r>
              <a:rPr lang="en-US" sz="1800" u="sng" dirty="0" smtClean="0"/>
              <a:t>2009)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model transformations between </a:t>
            </a:r>
            <a:r>
              <a:rPr lang="en-US" sz="1600" dirty="0" smtClean="0"/>
              <a:t>MDD4SWAgents </a:t>
            </a:r>
            <a:r>
              <a:rPr lang="en-US" sz="1600" dirty="0"/>
              <a:t>PIMM and </a:t>
            </a:r>
            <a:r>
              <a:rPr lang="en-US" sz="1600" dirty="0" err="1"/>
              <a:t>metamodels</a:t>
            </a:r>
            <a:r>
              <a:rPr lang="en-US" sz="1600" dirty="0"/>
              <a:t> of two Semantic Web enabled agent development </a:t>
            </a:r>
            <a:r>
              <a:rPr lang="en-US" sz="1600" dirty="0" smtClean="0"/>
              <a:t>frameworks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SEAGENT </a:t>
            </a:r>
            <a:r>
              <a:rPr lang="en-US" sz="1400" dirty="0"/>
              <a:t>(</a:t>
            </a:r>
            <a:r>
              <a:rPr lang="en-US" sz="1400" dirty="0" err="1"/>
              <a:t>Dikenelli</a:t>
            </a:r>
            <a:r>
              <a:rPr lang="en-US" sz="1400" dirty="0"/>
              <a:t> et al., </a:t>
            </a:r>
            <a:r>
              <a:rPr lang="en-US" sz="1400" dirty="0" smtClean="0"/>
              <a:t>2006)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NUIN </a:t>
            </a:r>
            <a:r>
              <a:rPr lang="en-US" sz="1400" dirty="0"/>
              <a:t>(Dickinson and </a:t>
            </a:r>
            <a:r>
              <a:rPr lang="en-US" sz="1400" dirty="0" smtClean="0"/>
              <a:t>Wooldridge</a:t>
            </a:r>
            <a:r>
              <a:rPr lang="en-US" sz="1400" dirty="0"/>
              <a:t>, </a:t>
            </a:r>
            <a:r>
              <a:rPr lang="en-US" sz="1400" dirty="0" smtClean="0"/>
              <a:t>2003)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Model transformations </a:t>
            </a:r>
            <a:r>
              <a:rPr lang="en-US" sz="1600" dirty="0" smtClean="0"/>
              <a:t>for </a:t>
            </a:r>
            <a:r>
              <a:rPr lang="en-US" sz="1600" dirty="0"/>
              <a:t>SEAGENT </a:t>
            </a:r>
            <a:r>
              <a:rPr lang="en-US" sz="1600" dirty="0" smtClean="0"/>
              <a:t>PSMM is more complete and productive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Since SEAGENT </a:t>
            </a:r>
            <a:r>
              <a:rPr lang="en-US" sz="1400" dirty="0"/>
              <a:t>platform and the proposed PIMM are compatible due to their abstractions, design mechanisms and environments that they </a:t>
            </a:r>
            <a:r>
              <a:rPr lang="en-US" sz="1400" dirty="0" smtClean="0"/>
              <a:t>model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New </a:t>
            </a:r>
            <a:r>
              <a:rPr lang="en-US" sz="1600" dirty="0"/>
              <a:t>entity definitions are required for NUIN </a:t>
            </a:r>
            <a:r>
              <a:rPr lang="en-US" sz="1600" dirty="0" err="1"/>
              <a:t>metamodel</a:t>
            </a:r>
            <a:r>
              <a:rPr lang="en-US" sz="1600" dirty="0"/>
              <a:t> to complete the exact realization of agent PIMs in NUIN </a:t>
            </a:r>
            <a:r>
              <a:rPr lang="en-US" sz="1600" dirty="0" smtClean="0"/>
              <a:t>environment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Because semantic </a:t>
            </a:r>
            <a:r>
              <a:rPr lang="en-US" sz="1400" dirty="0"/>
              <a:t>web support of NUIN remains only in agent configuration and knowledge store declaration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91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Dickinson, I</a:t>
            </a:r>
            <a:r>
              <a:rPr lang="en-US" sz="900" dirty="0" smtClean="0"/>
              <a:t>., Wooldridge</a:t>
            </a:r>
            <a:r>
              <a:rPr lang="en-US" sz="900" dirty="0"/>
              <a:t>, M. (</a:t>
            </a:r>
            <a:r>
              <a:rPr lang="en-US" sz="900" dirty="0" smtClean="0"/>
              <a:t>2003) “Towards </a:t>
            </a:r>
            <a:r>
              <a:rPr lang="en-US" sz="900" dirty="0"/>
              <a:t>Practical Reasoning Agents for the Semantic </a:t>
            </a:r>
            <a:r>
              <a:rPr lang="en-US" sz="900" dirty="0" smtClean="0"/>
              <a:t>Web”, </a:t>
            </a:r>
            <a:r>
              <a:rPr lang="en-US" sz="900" dirty="0"/>
              <a:t>In </a:t>
            </a:r>
            <a:r>
              <a:rPr lang="en-US" sz="900" dirty="0" smtClean="0"/>
              <a:t>proc. 2</a:t>
            </a:r>
            <a:r>
              <a:rPr lang="en-US" sz="900" baseline="30000" dirty="0" smtClean="0"/>
              <a:t>nd</a:t>
            </a:r>
            <a:r>
              <a:rPr lang="en-US" sz="900" dirty="0" smtClean="0"/>
              <a:t>  Int. </a:t>
            </a:r>
            <a:r>
              <a:rPr lang="en-US" sz="900" dirty="0"/>
              <a:t>Joint </a:t>
            </a:r>
            <a:r>
              <a:rPr lang="en-US" sz="900" dirty="0" smtClean="0"/>
              <a:t>Conf. </a:t>
            </a:r>
            <a:r>
              <a:rPr lang="en-US" sz="900" dirty="0"/>
              <a:t>on Autonomous Agents and </a:t>
            </a:r>
            <a:r>
              <a:rPr lang="en-US" sz="900" dirty="0" err="1"/>
              <a:t>Multiagent</a:t>
            </a:r>
            <a:r>
              <a:rPr lang="en-US" sz="900" dirty="0"/>
              <a:t> Systems (AAMAS 2003), </a:t>
            </a:r>
            <a:r>
              <a:rPr lang="en-US" sz="900" dirty="0" smtClean="0"/>
              <a:t>pp</a:t>
            </a:r>
            <a:r>
              <a:rPr lang="en-US" sz="900" dirty="0"/>
              <a:t>. </a:t>
            </a:r>
            <a:r>
              <a:rPr lang="en-US" sz="900" dirty="0" smtClean="0"/>
              <a:t>827-834</a:t>
            </a:r>
          </a:p>
          <a:p>
            <a:pPr marL="114300" indent="0">
              <a:buNone/>
            </a:pPr>
            <a:r>
              <a:rPr lang="en-US" sz="900" dirty="0" err="1" smtClean="0"/>
              <a:t>Dikenelli</a:t>
            </a:r>
            <a:r>
              <a:rPr lang="en-US" sz="900" dirty="0"/>
              <a:t>, O., </a:t>
            </a:r>
            <a:r>
              <a:rPr lang="en-US" sz="900" dirty="0" err="1"/>
              <a:t>Erdur</a:t>
            </a:r>
            <a:r>
              <a:rPr lang="en-US" sz="900" dirty="0"/>
              <a:t>, R. C., </a:t>
            </a:r>
            <a:r>
              <a:rPr lang="en-US" sz="900" dirty="0" err="1"/>
              <a:t>Kardas</a:t>
            </a:r>
            <a:r>
              <a:rPr lang="en-US" sz="900" dirty="0"/>
              <a:t>, G., </a:t>
            </a:r>
            <a:r>
              <a:rPr lang="en-US" sz="900" dirty="0" err="1"/>
              <a:t>Gümüs</a:t>
            </a:r>
            <a:r>
              <a:rPr lang="en-US" sz="900" dirty="0"/>
              <a:t>, O., </a:t>
            </a:r>
            <a:r>
              <a:rPr lang="en-US" sz="900" dirty="0" err="1"/>
              <a:t>Seylan</a:t>
            </a:r>
            <a:r>
              <a:rPr lang="en-US" sz="900" dirty="0"/>
              <a:t>, I., </a:t>
            </a:r>
            <a:r>
              <a:rPr lang="en-US" sz="900" dirty="0" err="1"/>
              <a:t>Gurcan</a:t>
            </a:r>
            <a:r>
              <a:rPr lang="en-US" sz="900" dirty="0"/>
              <a:t>, O., </a:t>
            </a:r>
            <a:r>
              <a:rPr lang="en-US" sz="900" dirty="0" err="1"/>
              <a:t>Tiryaki</a:t>
            </a:r>
            <a:r>
              <a:rPr lang="en-US" sz="900" dirty="0"/>
              <a:t>, A. </a:t>
            </a:r>
            <a:r>
              <a:rPr lang="en-US" sz="900" dirty="0" smtClean="0"/>
              <a:t>M., </a:t>
            </a:r>
            <a:r>
              <a:rPr lang="en-US" sz="900" dirty="0" err="1" smtClean="0"/>
              <a:t>Ekinci</a:t>
            </a:r>
            <a:r>
              <a:rPr lang="en-US" sz="900" dirty="0"/>
              <a:t>, E. E. (</a:t>
            </a:r>
            <a:r>
              <a:rPr lang="en-US" sz="900" dirty="0" smtClean="0"/>
              <a:t>2006) “Developing </a:t>
            </a:r>
            <a:r>
              <a:rPr lang="en-US" sz="900" dirty="0"/>
              <a:t>Multi Agent Systems on Semantic Web Environment using SEAGENT </a:t>
            </a:r>
            <a:r>
              <a:rPr lang="en-US" sz="900" dirty="0" smtClean="0"/>
              <a:t>Platform”, </a:t>
            </a:r>
            <a:r>
              <a:rPr lang="en-US" sz="900" dirty="0"/>
              <a:t>Lecture Notes in Artificial Intelligence, </a:t>
            </a:r>
            <a:r>
              <a:rPr lang="en-US" sz="900" dirty="0" smtClean="0"/>
              <a:t>3963: </a:t>
            </a:r>
            <a:r>
              <a:rPr lang="en-US" sz="900" dirty="0"/>
              <a:t>1-13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090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76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/>
              <a:t>Contributions are mainly based on the Object Management </a:t>
            </a:r>
            <a:r>
              <a:rPr lang="en-US" sz="2000" dirty="0" smtClean="0"/>
              <a:t>Group’s (OMG) Model-driven </a:t>
            </a:r>
            <a:r>
              <a:rPr lang="en-US" sz="2000" dirty="0"/>
              <a:t>Architecture (MDA) (</a:t>
            </a:r>
            <a:r>
              <a:rPr lang="en-US" sz="2000" dirty="0">
                <a:hlinkClick r:id="rId2"/>
              </a:rPr>
              <a:t>http://www.omg.org/mda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r>
              <a:rPr lang="en-US" sz="1800" dirty="0" smtClean="0"/>
              <a:t>MDA defines </a:t>
            </a:r>
            <a:r>
              <a:rPr lang="en-US" sz="1800" dirty="0"/>
              <a:t>several model transformations which are based on the Meta-Object Facility (MOF) </a:t>
            </a:r>
            <a:r>
              <a:rPr lang="en-US" sz="1800" dirty="0" smtClean="0"/>
              <a:t>framework</a:t>
            </a: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r>
              <a:rPr lang="en-US" sz="1800" dirty="0" smtClean="0"/>
              <a:t>In </a:t>
            </a:r>
            <a:r>
              <a:rPr lang="en-US" sz="1800" dirty="0"/>
              <a:t>MDA, models are first-class artifacts, integrated into the development process through the chain of transformations to coded </a:t>
            </a:r>
            <a:r>
              <a:rPr lang="en-US" sz="1800" dirty="0" smtClean="0"/>
              <a:t>application</a:t>
            </a:r>
          </a:p>
          <a:p>
            <a:pPr lvl="1">
              <a:spcBef>
                <a:spcPts val="1200"/>
              </a:spcBef>
              <a:spcAft>
                <a:spcPts val="1500"/>
              </a:spcAft>
            </a:pPr>
            <a:r>
              <a:rPr lang="en-US" sz="1800" dirty="0"/>
              <a:t>MDA defines model transformations between three different abstraction </a:t>
            </a:r>
            <a:r>
              <a:rPr lang="en-US" sz="1800" dirty="0" smtClean="0"/>
              <a:t>layers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Computation Independent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Platform Independent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Platform Specific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67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7724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MDD4SWAgents’ Hierarchical Task Network (HTN) </a:t>
            </a:r>
            <a:r>
              <a:rPr lang="en-US" sz="1400" dirty="0"/>
              <a:t>Planner editor </a:t>
            </a:r>
            <a:r>
              <a:rPr lang="en-US" sz="1400" dirty="0" smtClean="0"/>
              <a:t>which </a:t>
            </a:r>
            <a:r>
              <a:rPr lang="en-US" sz="1400" dirty="0"/>
              <a:t>provides plan code generation for agents working on the SEAGENT framework (</a:t>
            </a:r>
            <a:r>
              <a:rPr lang="en-US" sz="1400" dirty="0" err="1"/>
              <a:t>Kardas</a:t>
            </a:r>
            <a:r>
              <a:rPr lang="en-US" sz="1400" dirty="0"/>
              <a:t> et al., </a:t>
            </a:r>
            <a:r>
              <a:rPr lang="en-US" sz="1400"/>
              <a:t>2009</a:t>
            </a:r>
            <a:r>
              <a:rPr lang="en-US" sz="1400" smtClean="0"/>
              <a:t>):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24" y="1828800"/>
            <a:ext cx="680547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/>
              <a:t>Complete </a:t>
            </a:r>
            <a:r>
              <a:rPr lang="en-GB" sz="4000" dirty="0" smtClean="0"/>
              <a:t>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7620000" cy="35077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smtClean="0"/>
              <a:t>MDD4SWAgents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 PIMM for MASs is introduced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Model transformations (including mappings and transformation rules) between the PIMM and </a:t>
            </a:r>
            <a:r>
              <a:rPr lang="en-US" sz="1600" dirty="0" err="1" smtClean="0"/>
              <a:t>metamodels</a:t>
            </a:r>
            <a:r>
              <a:rPr lang="en-US" sz="1600" dirty="0" smtClean="0"/>
              <a:t> of two agent development frameworks are given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M2C Transformations </a:t>
            </a:r>
            <a:r>
              <a:rPr lang="en-US" sz="1600" dirty="0"/>
              <a:t>are incomplete and generated codes </a:t>
            </a:r>
            <a:r>
              <a:rPr lang="en-US" sz="1600" dirty="0" smtClean="0"/>
              <a:t>need </a:t>
            </a:r>
            <a:r>
              <a:rPr lang="en-US" sz="1600" dirty="0"/>
              <a:t>too much intervention at </a:t>
            </a:r>
            <a:r>
              <a:rPr lang="en-US" sz="1600" dirty="0" smtClean="0"/>
              <a:t>later.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MDD of MASs in SEAGENT and NUIN agent platforms are supported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Various MDD4SWAgents </a:t>
            </a:r>
            <a:r>
              <a:rPr lang="en-US" sz="1600" dirty="0"/>
              <a:t>tools exist for graphical MAS modeling, application of automatic transformation between models and generating software codes from MAS </a:t>
            </a:r>
            <a:r>
              <a:rPr lang="en-US" sz="1600" dirty="0" smtClean="0"/>
              <a:t>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453644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5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 err="1"/>
              <a:t>Malaca</a:t>
            </a:r>
            <a:r>
              <a:rPr lang="en-US" sz="1800" u="sng" dirty="0"/>
              <a:t> Model (Amor et al., 2005)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aims to realize </a:t>
            </a:r>
            <a:r>
              <a:rPr lang="en-US" sz="1600" dirty="0" smtClean="0"/>
              <a:t>transition </a:t>
            </a:r>
            <a:r>
              <a:rPr lang="en-US" sz="1600" dirty="0"/>
              <a:t>between agent methodologies and implementation platforms</a:t>
            </a:r>
            <a:r>
              <a:rPr lang="en-US" sz="1600" dirty="0" smtClean="0"/>
              <a:t> by </a:t>
            </a:r>
            <a:r>
              <a:rPr lang="en-US" sz="1600" dirty="0"/>
              <a:t>representing an intermediate agent </a:t>
            </a:r>
            <a:r>
              <a:rPr lang="en-US" sz="1600" dirty="0" smtClean="0"/>
              <a:t>model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idea behind the work is to define </a:t>
            </a:r>
            <a:endParaRPr lang="en-US" sz="16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entity </a:t>
            </a:r>
            <a:r>
              <a:rPr lang="en-US" sz="1400" dirty="0"/>
              <a:t>mappings and model transformations between AOSE methodologies and </a:t>
            </a:r>
            <a:r>
              <a:rPr lang="en-US" sz="1400" dirty="0" err="1"/>
              <a:t>Malaca</a:t>
            </a:r>
            <a:r>
              <a:rPr lang="en-US" sz="1400" dirty="0"/>
              <a:t> model </a:t>
            </a:r>
            <a:endParaRPr lang="en-US" sz="14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and </a:t>
            </a:r>
            <a:r>
              <a:rPr lang="en-US" sz="1400" dirty="0"/>
              <a:t>then between </a:t>
            </a:r>
            <a:r>
              <a:rPr lang="en-US" sz="1400" dirty="0" err="1"/>
              <a:t>Malaca</a:t>
            </a:r>
            <a:r>
              <a:rPr lang="en-US" sz="1400" dirty="0"/>
              <a:t> model and agent development </a:t>
            </a:r>
            <a:r>
              <a:rPr lang="en-US" sz="1400" dirty="0" smtClean="0"/>
              <a:t>platforms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model transformations defined for </a:t>
            </a:r>
            <a:r>
              <a:rPr lang="en-US" sz="1600" dirty="0"/>
              <a:t>the </a:t>
            </a:r>
            <a:r>
              <a:rPr lang="en-US" sz="1600" dirty="0" err="1"/>
              <a:t>Malaca</a:t>
            </a:r>
            <a:r>
              <a:rPr lang="en-US" sz="1600" dirty="0"/>
              <a:t> model can not be automated in situations where the requirements of the design phase are not given in </a:t>
            </a:r>
            <a:r>
              <a:rPr lang="en-US" sz="1600" dirty="0" smtClean="0"/>
              <a:t>detail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proposed model to be applicable only for the AOSE methodologies with the detailed design </a:t>
            </a:r>
            <a:r>
              <a:rPr lang="en-US" sz="1600" dirty="0" smtClean="0"/>
              <a:t>phase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many of the current AOSE methodologies do not include a standard procedure for automatic model </a:t>
            </a:r>
            <a:r>
              <a:rPr lang="en-US" sz="1600" dirty="0" smtClean="0"/>
              <a:t>transformation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This </a:t>
            </a:r>
            <a:r>
              <a:rPr lang="en-US" sz="1600" dirty="0" smtClean="0"/>
              <a:t>prevents </a:t>
            </a:r>
            <a:r>
              <a:rPr lang="en-US" sz="1600" dirty="0"/>
              <a:t>the exact implementation of the </a:t>
            </a:r>
            <a:r>
              <a:rPr lang="en-US" sz="1600" dirty="0" err="1"/>
              <a:t>Malaca</a:t>
            </a:r>
            <a:r>
              <a:rPr lang="en-US" sz="1600" dirty="0"/>
              <a:t> based MDA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Amor, M., Fuentes, L., </a:t>
            </a:r>
            <a:r>
              <a:rPr lang="en-US" sz="900" dirty="0" err="1" smtClean="0"/>
              <a:t>Vallecillo</a:t>
            </a:r>
            <a:r>
              <a:rPr lang="en-US" sz="900" dirty="0"/>
              <a:t>, A. (</a:t>
            </a:r>
            <a:r>
              <a:rPr lang="en-US" sz="900" dirty="0" smtClean="0"/>
              <a:t>2005) “Bridging </a:t>
            </a:r>
            <a:r>
              <a:rPr lang="en-US" sz="900" dirty="0"/>
              <a:t>the Gap Between Agent-Oriented Design and Implementation Using </a:t>
            </a:r>
            <a:r>
              <a:rPr lang="en-US" sz="900" dirty="0" smtClean="0"/>
              <a:t>MDA”,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3382: </a:t>
            </a:r>
            <a:r>
              <a:rPr lang="en-US" sz="900" dirty="0"/>
              <a:t>93-108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28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it-IT" sz="1800" dirty="0"/>
              <a:t>MDA application between Tropos </a:t>
            </a:r>
            <a:r>
              <a:rPr lang="it-IT" sz="1800" dirty="0" smtClean="0"/>
              <a:t>design </a:t>
            </a:r>
            <a:r>
              <a:rPr lang="it-IT" sz="1800" dirty="0"/>
              <a:t>model and Malaca agent </a:t>
            </a:r>
            <a:r>
              <a:rPr lang="it-IT" sz="1800" dirty="0" smtClean="0"/>
              <a:t>model (Amor et al., 2005)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Amor, M., Fuentes, L., </a:t>
            </a:r>
            <a:r>
              <a:rPr lang="en-US" sz="900" dirty="0" err="1" smtClean="0"/>
              <a:t>Vallecillo</a:t>
            </a:r>
            <a:r>
              <a:rPr lang="en-US" sz="900" dirty="0"/>
              <a:t>, A. (</a:t>
            </a:r>
            <a:r>
              <a:rPr lang="en-US" sz="900" dirty="0" smtClean="0"/>
              <a:t>2005) “Bridging </a:t>
            </a:r>
            <a:r>
              <a:rPr lang="en-US" sz="900" dirty="0"/>
              <a:t>the Gap Between Agent-Oriented Design and Implementation Using </a:t>
            </a:r>
            <a:r>
              <a:rPr lang="en-US" sz="900" dirty="0" smtClean="0"/>
              <a:t>MDA”,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3382: </a:t>
            </a:r>
            <a:r>
              <a:rPr lang="en-US" sz="900" dirty="0"/>
              <a:t>93-108</a:t>
            </a:r>
            <a:endParaRPr lang="en-US" sz="9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0750"/>
            <a:ext cx="488209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9530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1400" dirty="0" smtClean="0"/>
              <a:t>(a) The </a:t>
            </a:r>
            <a:r>
              <a:rPr lang="it-IT" sz="1400" dirty="0"/>
              <a:t>MDA pattern for model transformation </a:t>
            </a:r>
            <a:endParaRPr lang="it-IT" sz="1400" dirty="0" smtClean="0"/>
          </a:p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1400" dirty="0" smtClean="0"/>
              <a:t>(</a:t>
            </a:r>
            <a:r>
              <a:rPr lang="it-IT" sz="1400" dirty="0"/>
              <a:t>b) The MDA model transformation from Tropos design model to the Malaca MAS specification using the Malaca Agent Model </a:t>
            </a:r>
            <a:r>
              <a:rPr lang="it-IT" sz="1400" dirty="0" smtClean="0"/>
              <a:t>Profile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688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 smtClean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7620000" cy="33909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err="1" smtClean="0"/>
              <a:t>Malaca</a:t>
            </a:r>
            <a:r>
              <a:rPr lang="en-US" sz="1800" dirty="0" smtClean="0"/>
              <a:t> Model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Platform-neutral </a:t>
            </a:r>
            <a:r>
              <a:rPr lang="en-US" sz="1600" dirty="0" err="1" smtClean="0"/>
              <a:t>Malaca</a:t>
            </a:r>
            <a:r>
              <a:rPr lang="en-US" sz="1600" dirty="0" smtClean="0"/>
              <a:t> </a:t>
            </a:r>
            <a:r>
              <a:rPr lang="en-US" sz="1600" dirty="0" err="1" smtClean="0"/>
              <a:t>metamodel</a:t>
            </a:r>
            <a:r>
              <a:rPr lang="en-US" sz="1600" dirty="0" smtClean="0"/>
              <a:t> </a:t>
            </a:r>
            <a:r>
              <a:rPr lang="en-US" sz="1600" dirty="0"/>
              <a:t>includes entities and their relations for modeling both internal design of agents and coordination between agents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Transformations </a:t>
            </a:r>
            <a:r>
              <a:rPr lang="en-US" sz="1600" dirty="0"/>
              <a:t>based on </a:t>
            </a:r>
            <a:r>
              <a:rPr lang="en-US" sz="1600" dirty="0" smtClean="0"/>
              <a:t>the defined entity </a:t>
            </a:r>
            <a:r>
              <a:rPr lang="en-US" sz="1600" dirty="0"/>
              <a:t>mappings usually can not be </a:t>
            </a:r>
            <a:r>
              <a:rPr lang="en-US" sz="1600" dirty="0" smtClean="0"/>
              <a:t>automated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Only </a:t>
            </a:r>
            <a:r>
              <a:rPr lang="en-US" sz="1600" dirty="0"/>
              <a:t>PIM to PSM transformation is proposed</a:t>
            </a:r>
            <a:r>
              <a:rPr lang="en-US" sz="1600" dirty="0" smtClean="0"/>
              <a:t>. No M2C Transformability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Conceptual </a:t>
            </a:r>
            <a:r>
              <a:rPr lang="en-US" sz="1600" dirty="0"/>
              <a:t>generality of </a:t>
            </a:r>
            <a:r>
              <a:rPr lang="en-US" sz="1600" dirty="0" err="1" smtClean="0"/>
              <a:t>Malaca</a:t>
            </a:r>
            <a:r>
              <a:rPr lang="en-US" sz="1600" dirty="0" smtClean="0"/>
              <a:t> </a:t>
            </a:r>
            <a:r>
              <a:rPr lang="en-US" sz="1600" dirty="0"/>
              <a:t>model is only tested with </a:t>
            </a:r>
            <a:r>
              <a:rPr lang="en-US" sz="1600" dirty="0" err="1" smtClean="0"/>
              <a:t>Tropos</a:t>
            </a:r>
            <a:r>
              <a:rPr lang="en-US" sz="1600" dirty="0" smtClean="0"/>
              <a:t> design </a:t>
            </a:r>
            <a:r>
              <a:rPr lang="en-US" sz="1600" dirty="0"/>
              <a:t>model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err="1"/>
              <a:t>Malaca</a:t>
            </a:r>
            <a:r>
              <a:rPr lang="en-US" sz="1600" dirty="0"/>
              <a:t> model is not supported with any software modeling and code generation tools for the MAS developers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92981"/>
              </p:ext>
            </p:extLst>
          </p:nvPr>
        </p:nvGraphicFramePr>
        <p:xfrm>
          <a:off x="2286000" y="453644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8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144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Component Agent Framework for domain </a:t>
            </a:r>
            <a:r>
              <a:rPr lang="en-US" sz="1800" u="sng" dirty="0" smtClean="0"/>
              <a:t>Experts (</a:t>
            </a:r>
            <a:r>
              <a:rPr lang="en-US" sz="1800" u="sng" dirty="0" err="1" smtClean="0"/>
              <a:t>CAFnE</a:t>
            </a:r>
            <a:r>
              <a:rPr lang="en-US" sz="1800" u="sng" dirty="0" smtClean="0"/>
              <a:t>) (</a:t>
            </a:r>
            <a:r>
              <a:rPr lang="en-US" sz="1800" u="sng" dirty="0" err="1" smtClean="0"/>
              <a:t>Jayatilleke</a:t>
            </a:r>
            <a:r>
              <a:rPr lang="en-US" sz="1800" u="sng" dirty="0" smtClean="0"/>
              <a:t> et al., 2007)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This </a:t>
            </a:r>
            <a:r>
              <a:rPr lang="en-US" sz="1600" dirty="0"/>
              <a:t>conceptual framework </a:t>
            </a:r>
            <a:r>
              <a:rPr lang="en-US" sz="1600" dirty="0" smtClean="0"/>
              <a:t>aims </a:t>
            </a:r>
            <a:r>
              <a:rPr lang="en-US" sz="1600" dirty="0"/>
              <a:t>to formulate agent systems and modification of agent structures as </a:t>
            </a:r>
            <a:r>
              <a:rPr lang="en-US" sz="1600" dirty="0" smtClean="0"/>
              <a:t>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Jayatilleke</a:t>
            </a:r>
            <a:r>
              <a:rPr lang="en-US" sz="900" dirty="0"/>
              <a:t>, G. B., </a:t>
            </a:r>
            <a:r>
              <a:rPr lang="en-US" sz="900" dirty="0" err="1"/>
              <a:t>Padgham</a:t>
            </a:r>
            <a:r>
              <a:rPr lang="en-US" sz="900" dirty="0"/>
              <a:t>, L</a:t>
            </a:r>
            <a:r>
              <a:rPr lang="en-US" sz="900" dirty="0" smtClean="0"/>
              <a:t>., </a:t>
            </a:r>
            <a:r>
              <a:rPr lang="en-US" sz="900" dirty="0" err="1" smtClean="0"/>
              <a:t>Winikoff</a:t>
            </a:r>
            <a:r>
              <a:rPr lang="en-US" sz="900" dirty="0"/>
              <a:t>, M. (</a:t>
            </a:r>
            <a:r>
              <a:rPr lang="en-US" sz="900" dirty="0" smtClean="0"/>
              <a:t>2007) “Evaluating </a:t>
            </a:r>
            <a:r>
              <a:rPr lang="en-US" sz="900" dirty="0"/>
              <a:t>a Model Driven Development Toolkit for Domain Experts to Modify Agent Based </a:t>
            </a:r>
            <a:r>
              <a:rPr lang="en-US" sz="900" dirty="0" smtClean="0"/>
              <a:t>Systems”, Lecture </a:t>
            </a:r>
            <a:r>
              <a:rPr lang="en-US" sz="900" dirty="0"/>
              <a:t>Notes in Computer Science, </a:t>
            </a:r>
            <a:r>
              <a:rPr lang="en-US" sz="900" dirty="0" smtClean="0"/>
              <a:t>4405: </a:t>
            </a:r>
            <a:r>
              <a:rPr lang="en-US" sz="900" dirty="0"/>
              <a:t>190-207</a:t>
            </a:r>
            <a:endParaRPr lang="en-US" sz="9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971800"/>
            <a:ext cx="3657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Definition of each component type in the framework is denoted with a XML Document Type Definition (DTD)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Domain specific component specifications are given to a transformation module as XML elements conforming to these </a:t>
            </a:r>
            <a:r>
              <a:rPr lang="en-US" sz="1400" dirty="0" smtClean="0"/>
              <a:t>DTDs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In the transformation module, executable agent codes for each domain component are generated by using </a:t>
            </a:r>
            <a:r>
              <a:rPr lang="en-US" sz="1400" dirty="0" smtClean="0"/>
              <a:t>XSLT </a:t>
            </a:r>
            <a:r>
              <a:rPr lang="en-US" sz="1400" dirty="0"/>
              <a:t>rules and executable binary components</a:t>
            </a:r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8" y="2647950"/>
            <a:ext cx="29400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 smtClean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699"/>
            <a:ext cx="8001000" cy="3162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Evaluation of </a:t>
            </a:r>
            <a:r>
              <a:rPr lang="en-US" sz="1600" dirty="0" err="1"/>
              <a:t>CAFnE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400" dirty="0"/>
              <a:t>The introduced component model can be accepted as a PIMM for modeling agents, their goals, beliefs and </a:t>
            </a:r>
            <a:r>
              <a:rPr lang="en-US" sz="1400" dirty="0" smtClean="0"/>
              <a:t>plans.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200" dirty="0" smtClean="0"/>
              <a:t>However </a:t>
            </a:r>
            <a:r>
              <a:rPr lang="en-US" sz="1200" dirty="0"/>
              <a:t>this PIMM appears to be too abstract for especially modeling coordination and interaction of </a:t>
            </a:r>
            <a:r>
              <a:rPr lang="en-US" sz="1200" dirty="0" smtClean="0"/>
              <a:t>agents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Transformation of models in different abstraction levels is not considered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Generation </a:t>
            </a:r>
            <a:r>
              <a:rPr lang="en-US" sz="1400" dirty="0"/>
              <a:t>of executable agent codes from the DTDs of model elements via XSLT </a:t>
            </a:r>
            <a:r>
              <a:rPr lang="en-US" sz="1400" dirty="0" smtClean="0"/>
              <a:t>transformation is mentioned.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200" dirty="0" smtClean="0"/>
              <a:t>However </a:t>
            </a:r>
            <a:r>
              <a:rPr lang="en-US" sz="1200" dirty="0"/>
              <a:t>application of the transformations is not </a:t>
            </a:r>
            <a:r>
              <a:rPr lang="en-US" sz="1200" dirty="0" smtClean="0"/>
              <a:t>illustrated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only JACK agent platform </a:t>
            </a:r>
            <a:r>
              <a:rPr lang="en-US" sz="1400" dirty="0" smtClean="0"/>
              <a:t>is supported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Toolkit </a:t>
            </a:r>
            <a:r>
              <a:rPr lang="en-US" sz="1400" dirty="0"/>
              <a:t>provides graphical design of the agent systems </a:t>
            </a:r>
            <a:r>
              <a:rPr lang="en-US" sz="1400" dirty="0" smtClean="0"/>
              <a:t>but </a:t>
            </a:r>
            <a:r>
              <a:rPr lang="en-US" sz="1400" dirty="0"/>
              <a:t>code generation capability </a:t>
            </a:r>
            <a:r>
              <a:rPr lang="en-US" sz="1400" dirty="0" smtClean="0"/>
              <a:t>is </a:t>
            </a:r>
            <a:r>
              <a:rPr lang="en-US" sz="1400" dirty="0"/>
              <a:t>uncertain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72399"/>
              </p:ext>
            </p:extLst>
          </p:nvPr>
        </p:nvGraphicFramePr>
        <p:xfrm>
          <a:off x="2286000" y="434340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3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9248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TAOM4e (Perini and Susi, 2006)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Applies </a:t>
            </a:r>
            <a:r>
              <a:rPr lang="en-US" sz="1600" dirty="0"/>
              <a:t>MDA’s model transformation pattern in order to obtain UML models from </a:t>
            </a:r>
            <a:r>
              <a:rPr lang="en-US" sz="1600" dirty="0" err="1"/>
              <a:t>Tropos</a:t>
            </a:r>
            <a:r>
              <a:rPr lang="en-US" sz="1600" dirty="0"/>
              <a:t> </a:t>
            </a:r>
            <a:r>
              <a:rPr lang="en-US" sz="1600" dirty="0" smtClean="0"/>
              <a:t>MAS structures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Model transformations are designed and implemented according to </a:t>
            </a:r>
            <a:r>
              <a:rPr lang="en-US" sz="1600" dirty="0" smtClean="0"/>
              <a:t>Query-View-Transformation (QVT) Specification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Plans in a </a:t>
            </a:r>
            <a:r>
              <a:rPr lang="en-US" sz="1600" dirty="0" err="1"/>
              <a:t>Tropos</a:t>
            </a:r>
            <a:r>
              <a:rPr lang="en-US" sz="1600" dirty="0"/>
              <a:t> plan structure are mapped and transformed into </a:t>
            </a:r>
            <a:r>
              <a:rPr lang="en-US" sz="1600" dirty="0" smtClean="0"/>
              <a:t>Activity </a:t>
            </a:r>
            <a:r>
              <a:rPr lang="en-US" sz="1600" dirty="0"/>
              <a:t>nodes in a UML Activity </a:t>
            </a:r>
            <a:r>
              <a:rPr lang="en-US" sz="1600" dirty="0" smtClean="0"/>
              <a:t>diagram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Automatic application of the model transformation rules is realized by using a software toolkit called </a:t>
            </a:r>
            <a:r>
              <a:rPr lang="en-US" sz="1600" i="1" dirty="0" smtClean="0"/>
              <a:t>TAOM4e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 err="1"/>
              <a:t>Tropos</a:t>
            </a:r>
            <a:r>
              <a:rPr lang="en-US" sz="1400" dirty="0"/>
              <a:t> system models are developed graphically in TAOM4e’s GUI and given as an input to the integrated model transformation engine of TAOM4e. </a:t>
            </a:r>
            <a:endParaRPr lang="en-US" sz="1400" dirty="0" smtClean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Model </a:t>
            </a:r>
            <a:r>
              <a:rPr lang="en-US" sz="1400" dirty="0"/>
              <a:t>transformation engine applies the transformation rules on the input model and successfully generates the output model(s</a:t>
            </a:r>
            <a:r>
              <a:rPr lang="en-US" sz="1400" dirty="0" smtClean="0"/>
              <a:t>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Providing a software tool for the real implementation of the transformations is </a:t>
            </a:r>
            <a:r>
              <a:rPr lang="en-US" sz="1400" dirty="0" smtClean="0"/>
              <a:t>worthwhile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Agent </a:t>
            </a:r>
            <a:r>
              <a:rPr lang="en-US" sz="1600" dirty="0" err="1"/>
              <a:t>metamodel</a:t>
            </a:r>
            <a:r>
              <a:rPr lang="en-US" sz="1600" dirty="0"/>
              <a:t> used during the model transformations is only composed of </a:t>
            </a:r>
            <a:r>
              <a:rPr lang="en-US" sz="1600" dirty="0" err="1"/>
              <a:t>Tropos</a:t>
            </a:r>
            <a:r>
              <a:rPr lang="en-US" sz="1600" dirty="0"/>
              <a:t> structures and the development process is dependent on the </a:t>
            </a:r>
            <a:r>
              <a:rPr lang="en-US" sz="1600" dirty="0" err="1"/>
              <a:t>Tropos</a:t>
            </a:r>
            <a:r>
              <a:rPr lang="en-US" sz="1600" dirty="0"/>
              <a:t> methodology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2484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Perini, A</a:t>
            </a:r>
            <a:r>
              <a:rPr lang="en-US" sz="900" dirty="0" smtClean="0"/>
              <a:t>., Susi</a:t>
            </a:r>
            <a:r>
              <a:rPr lang="en-US" sz="900" dirty="0"/>
              <a:t>, A. (</a:t>
            </a:r>
            <a:r>
              <a:rPr lang="en-US" sz="900" dirty="0" smtClean="0"/>
              <a:t>2006) “Automating </a:t>
            </a:r>
            <a:r>
              <a:rPr lang="en-US" sz="900" dirty="0"/>
              <a:t>Model Transformations in Agent-Oriented </a:t>
            </a:r>
            <a:r>
              <a:rPr lang="en-US" sz="900" dirty="0" smtClean="0"/>
              <a:t>Modeling”,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3950: </a:t>
            </a:r>
            <a:r>
              <a:rPr lang="en-US" sz="900" dirty="0"/>
              <a:t>167-178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4955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 smtClean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699"/>
            <a:ext cx="8001000" cy="30099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smtClean="0"/>
              <a:t>TAOM4e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Only the </a:t>
            </a:r>
            <a:r>
              <a:rPr lang="en-US" sz="1600" dirty="0" err="1"/>
              <a:t>metamodel</a:t>
            </a:r>
            <a:r>
              <a:rPr lang="en-US" sz="1600" dirty="0"/>
              <a:t> of the </a:t>
            </a:r>
            <a:r>
              <a:rPr lang="en-US" sz="1600" dirty="0" err="1"/>
              <a:t>Tropos</a:t>
            </a:r>
            <a:r>
              <a:rPr lang="en-US" sz="1600" dirty="0"/>
              <a:t> methodology is used as a </a:t>
            </a:r>
            <a:r>
              <a:rPr lang="en-US" sz="1600" dirty="0" smtClean="0"/>
              <a:t>PIMM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Model </a:t>
            </a:r>
            <a:r>
              <a:rPr lang="en-US" sz="1600" dirty="0"/>
              <a:t>transformations are designed and implemented according to MOF QVT specification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No M2C transformation for real </a:t>
            </a:r>
            <a:r>
              <a:rPr lang="en-US" sz="1600" dirty="0"/>
              <a:t>MAS implementations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No support for agent execution platforms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modeler </a:t>
            </a:r>
            <a:r>
              <a:rPr lang="en-US" sz="1600" dirty="0" smtClean="0"/>
              <a:t>provides just graphical </a:t>
            </a:r>
            <a:r>
              <a:rPr lang="en-US" sz="1600" dirty="0"/>
              <a:t>modeling of MASs according to the </a:t>
            </a:r>
            <a:r>
              <a:rPr lang="en-US" sz="1600" dirty="0" err="1"/>
              <a:t>Tropos</a:t>
            </a:r>
            <a:r>
              <a:rPr lang="en-US" sz="1600" dirty="0"/>
              <a:t> </a:t>
            </a:r>
            <a:r>
              <a:rPr lang="en-US" sz="1600" dirty="0" err="1"/>
              <a:t>metamodel</a:t>
            </a:r>
            <a:r>
              <a:rPr lang="en-US" sz="1600" dirty="0" smtClean="0"/>
              <a:t>. Code </a:t>
            </a:r>
            <a:r>
              <a:rPr lang="en-US" sz="1600" dirty="0"/>
              <a:t>generation capability </a:t>
            </a:r>
            <a:r>
              <a:rPr lang="en-US" sz="1600" dirty="0" smtClean="0"/>
              <a:t>is </a:t>
            </a:r>
            <a:r>
              <a:rPr lang="en-US" sz="1600" dirty="0"/>
              <a:t>uncertain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32355"/>
              </p:ext>
            </p:extLst>
          </p:nvPr>
        </p:nvGraphicFramePr>
        <p:xfrm>
          <a:off x="2286000" y="425196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PIM4SOA (</a:t>
            </a:r>
            <a:r>
              <a:rPr lang="en-US" sz="1800" u="sng" dirty="0" err="1"/>
              <a:t>Zinnikus</a:t>
            </a:r>
            <a:r>
              <a:rPr lang="en-US" sz="1800" u="sng" dirty="0"/>
              <a:t> et al., 2006)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Agents may </a:t>
            </a:r>
            <a:r>
              <a:rPr lang="en-US" sz="1600" dirty="0" smtClean="0"/>
              <a:t>provide </a:t>
            </a:r>
            <a:r>
              <a:rPr lang="en-US" sz="1600" dirty="0"/>
              <a:t>the interoperability with other environment resources based on the business process specifications of </a:t>
            </a:r>
            <a:r>
              <a:rPr lang="en-US" sz="1600" dirty="0" smtClean="0"/>
              <a:t>SOAs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Autonomous agents deal both with designing and enacting service compositions as well as performing mediation, negotiation and brokering in </a:t>
            </a:r>
            <a:r>
              <a:rPr lang="en-US" sz="1400" dirty="0" smtClean="0"/>
              <a:t>SOAs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 </a:t>
            </a:r>
            <a:r>
              <a:rPr lang="en-US" sz="1600" dirty="0"/>
              <a:t>rapid prototyping framework for SOAs is </a:t>
            </a:r>
            <a:r>
              <a:rPr lang="en-US" sz="1600" dirty="0" smtClean="0"/>
              <a:t>introduced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framework is built around an MDD methodology which can be used for transforming high level SOA specifications into executable </a:t>
            </a:r>
            <a:r>
              <a:rPr lang="en-US" sz="1600" dirty="0" smtClean="0"/>
              <a:t>artefacts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both </a:t>
            </a:r>
            <a:r>
              <a:rPr lang="en-US" sz="1400" dirty="0"/>
              <a:t>for Web Services and </a:t>
            </a:r>
            <a:r>
              <a:rPr lang="en-US" sz="1400" dirty="0" smtClean="0"/>
              <a:t>BDI agents</a:t>
            </a:r>
          </a:p>
          <a:p>
            <a:pPr marL="411480" lvl="1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dirty="0" smtClean="0"/>
              <a:t>                                          a </a:t>
            </a:r>
            <a:r>
              <a:rPr lang="en-US" sz="1600" dirty="0"/>
              <a:t>PIMM for SOAs called </a:t>
            </a:r>
            <a:r>
              <a:rPr lang="en-US" sz="1600" i="1" dirty="0" smtClean="0"/>
              <a:t>PIM4SOA</a:t>
            </a:r>
          </a:p>
          <a:p>
            <a:pPr marL="411480" lvl="1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dirty="0"/>
              <a:t>	</a:t>
            </a:r>
            <a:r>
              <a:rPr lang="tr-TR" altLang="en-US" sz="1600" dirty="0">
                <a:sym typeface="Wingdings" panose="05000000000000000000" pitchFamily="2" charset="2"/>
              </a:rPr>
              <a:t> </a:t>
            </a:r>
            <a:r>
              <a:rPr lang="en-GB" altLang="en-US" sz="1600" dirty="0" smtClean="0">
                <a:sym typeface="Wingdings" panose="05000000000000000000" pitchFamily="2" charset="2"/>
              </a:rPr>
              <a:t>                                                         </a:t>
            </a:r>
            <a:r>
              <a:rPr lang="tr-TR" altLang="en-US" sz="1600" dirty="0" smtClean="0">
                <a:sym typeface="Wingdings" panose="05000000000000000000" pitchFamily="2" charset="2"/>
              </a:rPr>
              <a:t></a:t>
            </a:r>
            <a:r>
              <a:rPr lang="en-US" sz="1600" dirty="0" smtClean="0"/>
              <a:t>    Model transformations rules </a:t>
            </a:r>
            <a:endParaRPr lang="en-US" sz="1600" dirty="0"/>
          </a:p>
          <a:p>
            <a:pPr marL="411480" lvl="1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dirty="0"/>
              <a:t>PSMMs for </a:t>
            </a:r>
            <a:r>
              <a:rPr lang="en-US" sz="1600" dirty="0" smtClean="0"/>
              <a:t>BPEL </a:t>
            </a:r>
            <a:r>
              <a:rPr lang="en-US" sz="1600" dirty="0"/>
              <a:t>processes and BDI Agents working on the JACK </a:t>
            </a:r>
            <a:r>
              <a:rPr lang="en-US" sz="1600" dirty="0" smtClean="0"/>
              <a:t>environment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Transformation </a:t>
            </a:r>
            <a:r>
              <a:rPr lang="en-US" sz="1600" dirty="0"/>
              <a:t>from an agent-free SOA domain to a MAS </a:t>
            </a:r>
            <a:r>
              <a:rPr lang="en-US" sz="1600" dirty="0" smtClean="0"/>
              <a:t>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Zinnikus</a:t>
            </a:r>
            <a:r>
              <a:rPr lang="en-US" sz="900" dirty="0"/>
              <a:t>, I., </a:t>
            </a:r>
            <a:r>
              <a:rPr lang="en-US" sz="900" dirty="0" err="1"/>
              <a:t>Benguria</a:t>
            </a:r>
            <a:r>
              <a:rPr lang="en-US" sz="900" dirty="0"/>
              <a:t>, G., </a:t>
            </a:r>
            <a:r>
              <a:rPr lang="en-US" sz="900" dirty="0" err="1"/>
              <a:t>Elvesæter</a:t>
            </a:r>
            <a:r>
              <a:rPr lang="en-US" sz="900" dirty="0"/>
              <a:t>, B., Fischer, K., </a:t>
            </a:r>
            <a:r>
              <a:rPr lang="en-US" sz="900" dirty="0" err="1" smtClean="0"/>
              <a:t>Vayssière</a:t>
            </a:r>
            <a:r>
              <a:rPr lang="en-US" sz="900" dirty="0"/>
              <a:t>, J. (</a:t>
            </a:r>
            <a:r>
              <a:rPr lang="en-US" sz="900" dirty="0" smtClean="0"/>
              <a:t>2006) “A </a:t>
            </a:r>
            <a:r>
              <a:rPr lang="en-US" sz="900" dirty="0"/>
              <a:t>Model Driven Approach to Agent-Based Service-Oriented </a:t>
            </a:r>
            <a:r>
              <a:rPr lang="en-US" sz="900" dirty="0" smtClean="0"/>
              <a:t>Architectures”, Lecture </a:t>
            </a:r>
            <a:r>
              <a:rPr lang="en-US" sz="900" dirty="0"/>
              <a:t>Notes in Artificial Intelligence, </a:t>
            </a:r>
            <a:r>
              <a:rPr lang="en-US" sz="900" dirty="0" smtClean="0"/>
              <a:t>4196: </a:t>
            </a:r>
            <a:r>
              <a:rPr lang="en-US" sz="900" dirty="0"/>
              <a:t>110-122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41856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Introductio</a:t>
            </a:r>
            <a:r>
              <a:rPr lang="en-GB" dirty="0" smtClean="0"/>
              <a:t>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33400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dirty="0"/>
              <a:t>Development process and model transformation mechanism in </a:t>
            </a:r>
            <a:r>
              <a:rPr lang="en-US" sz="1600" dirty="0" smtClean="0"/>
              <a:t>MDA (</a:t>
            </a:r>
            <a:r>
              <a:rPr lang="en-US" sz="1600" dirty="0" err="1" smtClean="0"/>
              <a:t>Kardas</a:t>
            </a:r>
            <a:r>
              <a:rPr lang="en-US" sz="1600" dirty="0" smtClean="0"/>
              <a:t> et al., 2009)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1697"/>
            <a:ext cx="6477000" cy="42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64008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Kardas</a:t>
            </a:r>
            <a:r>
              <a:rPr lang="en-US" sz="900" dirty="0"/>
              <a:t>, G., </a:t>
            </a:r>
            <a:r>
              <a:rPr lang="en-US" sz="900" dirty="0" err="1"/>
              <a:t>Goknil</a:t>
            </a:r>
            <a:r>
              <a:rPr lang="en-US" sz="900" dirty="0"/>
              <a:t>, A., </a:t>
            </a:r>
            <a:r>
              <a:rPr lang="en-US" sz="900" dirty="0" err="1"/>
              <a:t>Dikenelli</a:t>
            </a:r>
            <a:r>
              <a:rPr lang="en-US" sz="900" dirty="0"/>
              <a:t>, O</a:t>
            </a:r>
            <a:r>
              <a:rPr lang="en-US" sz="900" dirty="0" smtClean="0"/>
              <a:t>., </a:t>
            </a:r>
            <a:r>
              <a:rPr lang="en-US" sz="900" dirty="0" err="1"/>
              <a:t>Topaloglu</a:t>
            </a:r>
            <a:r>
              <a:rPr lang="en-US" sz="900" dirty="0"/>
              <a:t>, N. Y. (2009) "Model driven development of semantic web enabled multi-agent systems", International Journal of Cooperative Information Systems, </a:t>
            </a:r>
            <a:r>
              <a:rPr lang="en-US" sz="900" dirty="0" smtClean="0"/>
              <a:t>18(2): 261-308</a:t>
            </a:r>
          </a:p>
        </p:txBody>
      </p:sp>
    </p:spTree>
    <p:extLst>
      <p:ext uri="{BB962C8B-B14F-4D97-AF65-F5344CB8AC3E}">
        <p14:creationId xmlns:p14="http://schemas.microsoft.com/office/powerpoint/2010/main" val="2006715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45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MDD framework based on PIM4SOA (</a:t>
            </a:r>
            <a:r>
              <a:rPr lang="en-US" sz="1600" dirty="0" err="1" smtClean="0"/>
              <a:t>Zinnikus</a:t>
            </a:r>
            <a:r>
              <a:rPr lang="en-US" sz="1600" dirty="0" smtClean="0"/>
              <a:t> et al., 2006):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 smtClean="0"/>
              <a:t>Zinnikus</a:t>
            </a:r>
            <a:r>
              <a:rPr lang="en-US" sz="900" dirty="0"/>
              <a:t>, I., </a:t>
            </a:r>
            <a:r>
              <a:rPr lang="en-US" sz="900" dirty="0" err="1"/>
              <a:t>Benguria</a:t>
            </a:r>
            <a:r>
              <a:rPr lang="en-US" sz="900" dirty="0"/>
              <a:t>, G., </a:t>
            </a:r>
            <a:r>
              <a:rPr lang="en-US" sz="900" dirty="0" err="1"/>
              <a:t>Elvesæter</a:t>
            </a:r>
            <a:r>
              <a:rPr lang="en-US" sz="900" dirty="0"/>
              <a:t>, B., Fischer, K., </a:t>
            </a:r>
            <a:r>
              <a:rPr lang="en-US" sz="900" dirty="0" err="1" smtClean="0"/>
              <a:t>Vayssière</a:t>
            </a:r>
            <a:r>
              <a:rPr lang="en-US" sz="900" dirty="0"/>
              <a:t>, J. (</a:t>
            </a:r>
            <a:r>
              <a:rPr lang="en-US" sz="900" dirty="0" smtClean="0"/>
              <a:t>2006) “A </a:t>
            </a:r>
            <a:r>
              <a:rPr lang="en-US" sz="900" dirty="0"/>
              <a:t>Model Driven Approach to Agent-Based Service-Oriented </a:t>
            </a:r>
            <a:r>
              <a:rPr lang="en-US" sz="900" dirty="0" smtClean="0"/>
              <a:t>Architectures”, Lecture </a:t>
            </a:r>
            <a:r>
              <a:rPr lang="en-US" sz="900" dirty="0"/>
              <a:t>Notes in Artificial Intelligence, </a:t>
            </a:r>
            <a:r>
              <a:rPr lang="en-US" sz="900" dirty="0" smtClean="0"/>
              <a:t>4196: </a:t>
            </a:r>
            <a:r>
              <a:rPr lang="en-US" sz="900" dirty="0"/>
              <a:t>110-122</a:t>
            </a:r>
            <a:endParaRPr lang="en-US" sz="9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905000"/>
            <a:ext cx="65627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GB" sz="4000" dirty="0" smtClean="0"/>
              <a:t>Partial MDA Implementations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699"/>
            <a:ext cx="8001000" cy="32385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Evaluation of </a:t>
            </a:r>
            <a:r>
              <a:rPr lang="en-US" sz="1800" dirty="0" smtClean="0"/>
              <a:t>PIM4SOA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No PIMM for MAS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Deals </a:t>
            </a:r>
            <a:r>
              <a:rPr lang="en-US" sz="1400" dirty="0"/>
              <a:t>with the agents only in the platform specific layer. </a:t>
            </a:r>
            <a:endParaRPr lang="en-US" sz="14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The platform </a:t>
            </a:r>
            <a:r>
              <a:rPr lang="en-US" sz="1400" dirty="0"/>
              <a:t>independent modeling of the MASs is not </a:t>
            </a:r>
            <a:r>
              <a:rPr lang="en-US" sz="1400" dirty="0" smtClean="0"/>
              <a:t>included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Model </a:t>
            </a:r>
            <a:r>
              <a:rPr lang="en-US" sz="1600" dirty="0"/>
              <a:t>transformations between PIM4SOA and PSMM of JACK BDI agents are </a:t>
            </a:r>
            <a:r>
              <a:rPr lang="en-US" sz="1600" dirty="0" smtClean="0"/>
              <a:t>mentioned. </a:t>
            </a:r>
            <a:r>
              <a:rPr lang="en-US" sz="1600" dirty="0"/>
              <a:t>But mappings and transformation process are not </a:t>
            </a:r>
            <a:r>
              <a:rPr lang="en-US" sz="1600" dirty="0" smtClean="0"/>
              <a:t>clear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No M2C transformation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JACK is the only agent development platform supported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Software modeling tools are utilized during only the specification of agent plans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29835"/>
              </p:ext>
            </p:extLst>
          </p:nvPr>
        </p:nvGraphicFramePr>
        <p:xfrm>
          <a:off x="2286000" y="441960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066800"/>
          </a:xfrm>
        </p:spPr>
        <p:txBody>
          <a:bodyPr/>
          <a:lstStyle/>
          <a:p>
            <a:r>
              <a:rPr lang="en-US" sz="3600" dirty="0"/>
              <a:t>Reorganization / Extension of E</a:t>
            </a:r>
            <a:r>
              <a:rPr lang="en-US" sz="3600" dirty="0" smtClean="0"/>
              <a:t>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444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Some </a:t>
            </a:r>
            <a:r>
              <a:rPr lang="en-US" sz="1800" dirty="0"/>
              <a:t>AOSE researchers </a:t>
            </a:r>
            <a:r>
              <a:rPr lang="en-US" sz="1800" dirty="0" smtClean="0"/>
              <a:t>reorganize </a:t>
            </a:r>
            <a:r>
              <a:rPr lang="en-US" sz="1800" dirty="0"/>
              <a:t>or </a:t>
            </a:r>
            <a:r>
              <a:rPr lang="en-US" sz="1800" dirty="0" smtClean="0"/>
              <a:t>extend </a:t>
            </a:r>
            <a:r>
              <a:rPr lang="en-US" sz="1800" dirty="0"/>
              <a:t>the existing MAS development methodologies to support model-driven agent </a:t>
            </a:r>
            <a:r>
              <a:rPr lang="en-US" sz="1800" dirty="0" smtClean="0"/>
              <a:t>development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Originating </a:t>
            </a:r>
            <a:r>
              <a:rPr lang="en-US" sz="1800" dirty="0"/>
              <a:t>from the common belief on advantages and facilities of MDD for easy and rapid development of MASs, researchers 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work </a:t>
            </a:r>
            <a:r>
              <a:rPr lang="en-US" sz="1600" dirty="0"/>
              <a:t>on the existing MAS methodologies,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produce </a:t>
            </a:r>
            <a:r>
              <a:rPr lang="en-US" sz="1600" dirty="0"/>
              <a:t>new versions of these methodologies and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provide </a:t>
            </a:r>
            <a:r>
              <a:rPr lang="en-US" sz="1600" dirty="0"/>
              <a:t>tool support for the agent development according to these methodologies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0668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924800" cy="467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IDK (</a:t>
            </a:r>
            <a:r>
              <a:rPr lang="en-US" sz="1800" u="sng" dirty="0" err="1"/>
              <a:t>Pavon</a:t>
            </a:r>
            <a:r>
              <a:rPr lang="en-US" sz="1800" u="sng" dirty="0"/>
              <a:t> et al., 2006)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Reformulation of </a:t>
            </a:r>
            <a:r>
              <a:rPr lang="en-US" sz="1600" dirty="0"/>
              <a:t>existing agent-oriented methodology called INGENIAS in terms of the MDD </a:t>
            </a:r>
            <a:r>
              <a:rPr lang="en-US" sz="1600" dirty="0" smtClean="0"/>
              <a:t>paradigm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 </a:t>
            </a:r>
            <a:r>
              <a:rPr lang="en-US" sz="1600" dirty="0" err="1"/>
              <a:t>metamodel</a:t>
            </a:r>
            <a:r>
              <a:rPr lang="en-US" sz="1600" dirty="0"/>
              <a:t> for MASs is generated based on the experiences gained by using the INGENIAS methodology in several </a:t>
            </a:r>
            <a:r>
              <a:rPr lang="en-US" sz="1600" dirty="0" smtClean="0"/>
              <a:t>projects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Modeling and code generation from this </a:t>
            </a:r>
            <a:r>
              <a:rPr lang="en-US" sz="1600" dirty="0" err="1"/>
              <a:t>metamodel</a:t>
            </a:r>
            <a:r>
              <a:rPr lang="en-US" sz="1600" dirty="0"/>
              <a:t> are supported by a software tool called INGENIAS Development Kit (IDK</a:t>
            </a:r>
            <a:r>
              <a:rPr lang="en-US" sz="16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IDK provides capabilities for model edition, model verification and automatic code </a:t>
            </a:r>
            <a:r>
              <a:rPr lang="en-US" sz="1600" dirty="0" smtClean="0"/>
              <a:t>generation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Refined INGENIAS methodology includes two main roles in the development </a:t>
            </a:r>
            <a:r>
              <a:rPr lang="en-US" sz="1600" dirty="0" smtClean="0"/>
              <a:t>process: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i="1" dirty="0"/>
              <a:t>MAS </a:t>
            </a:r>
            <a:r>
              <a:rPr lang="en-US" sz="1400" i="1" dirty="0" smtClean="0"/>
              <a:t>developer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i="1" dirty="0"/>
              <a:t>INGENIAS engineer</a:t>
            </a:r>
            <a:endParaRPr lang="en-US" sz="1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Pavon</a:t>
            </a:r>
            <a:r>
              <a:rPr lang="en-US" sz="900" dirty="0"/>
              <a:t>, J., Gomez-</a:t>
            </a:r>
            <a:r>
              <a:rPr lang="en-US" sz="900" dirty="0" err="1"/>
              <a:t>Sanz</a:t>
            </a:r>
            <a:r>
              <a:rPr lang="en-US" sz="900" dirty="0"/>
              <a:t>, J. J., </a:t>
            </a:r>
            <a:r>
              <a:rPr lang="en-US" sz="900" dirty="0" smtClean="0"/>
              <a:t>Fuentes</a:t>
            </a:r>
            <a:r>
              <a:rPr lang="en-US" sz="900" dirty="0"/>
              <a:t>, R. (2006</a:t>
            </a:r>
            <a:r>
              <a:rPr lang="en-US" sz="900" dirty="0" smtClean="0"/>
              <a:t>) “Model </a:t>
            </a:r>
            <a:r>
              <a:rPr lang="en-US" sz="900" dirty="0"/>
              <a:t>Driven Development of Multi-Agent </a:t>
            </a:r>
            <a:r>
              <a:rPr lang="en-US" sz="900" dirty="0" smtClean="0"/>
              <a:t>Systems”,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4066: </a:t>
            </a:r>
            <a:r>
              <a:rPr lang="en-US" sz="900" dirty="0"/>
              <a:t>284-298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308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0668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5052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IDK (</a:t>
            </a:r>
            <a:r>
              <a:rPr lang="en-US" sz="1800" u="sng" dirty="0" err="1"/>
              <a:t>Pavon</a:t>
            </a:r>
            <a:r>
              <a:rPr lang="en-US" sz="1800" u="sng" dirty="0"/>
              <a:t> et al., 2006)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MAS Developer uses </a:t>
            </a:r>
            <a:r>
              <a:rPr lang="en-US" sz="1600" dirty="0"/>
              <a:t>the IDK </a:t>
            </a:r>
            <a:r>
              <a:rPr lang="en-US" sz="1600" dirty="0" smtClean="0"/>
              <a:t>Model </a:t>
            </a:r>
            <a:r>
              <a:rPr lang="en-US" sz="1600" dirty="0"/>
              <a:t>Editor to specify MAS </a:t>
            </a:r>
            <a:r>
              <a:rPr lang="en-US" sz="1600" dirty="0" smtClean="0"/>
              <a:t>models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After these models have been validated, code generation modules facilitate the implementation to deploy in a target </a:t>
            </a:r>
            <a:r>
              <a:rPr lang="en-US" sz="1600" dirty="0" smtClean="0"/>
              <a:t>platform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The developer may come back to modeling to add new </a:t>
            </a:r>
            <a:r>
              <a:rPr lang="en-US" sz="1600" dirty="0" smtClean="0"/>
              <a:t>features after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37" y="1321776"/>
            <a:ext cx="4239047" cy="54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0668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1676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IDK (</a:t>
            </a:r>
            <a:r>
              <a:rPr lang="en-US" sz="1800" u="sng" dirty="0" err="1"/>
              <a:t>Pavon</a:t>
            </a:r>
            <a:r>
              <a:rPr lang="en-US" sz="1800" u="sng" dirty="0"/>
              <a:t> et al., 2006)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INGENIAS Engineer can customize </a:t>
            </a:r>
            <a:r>
              <a:rPr lang="en-US" sz="1600" dirty="0"/>
              <a:t>the editor for a specific purpose by modifying the INGENIAS </a:t>
            </a:r>
            <a:r>
              <a:rPr lang="en-US" sz="1600" dirty="0" err="1"/>
              <a:t>metamodel</a:t>
            </a:r>
            <a:r>
              <a:rPr lang="en-US" sz="1600" dirty="0"/>
              <a:t> if </a:t>
            </a:r>
            <a:r>
              <a:rPr lang="en-US" sz="1600" dirty="0" smtClean="0"/>
              <a:t>required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He can also produce </a:t>
            </a:r>
            <a:r>
              <a:rPr lang="en-US" sz="1600" dirty="0"/>
              <a:t>new modules for verification and validation or for code generation in the target </a:t>
            </a:r>
            <a:r>
              <a:rPr lang="en-US" sz="1600" dirty="0" smtClean="0"/>
              <a:t>platform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173342"/>
            <a:ext cx="5391150" cy="34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3276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Evaluation of </a:t>
            </a:r>
            <a:r>
              <a:rPr lang="en-US" sz="1600" dirty="0" smtClean="0"/>
              <a:t>IDK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Reformulated model-driven INGENIAS methodology includes MAS modeling conforming to a generic PIMM which is structured in five </a:t>
            </a:r>
            <a:r>
              <a:rPr lang="en-US" sz="1400" dirty="0" smtClean="0"/>
              <a:t>packages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200" dirty="0" smtClean="0"/>
              <a:t>Agents</a:t>
            </a:r>
            <a:r>
              <a:rPr lang="en-US" sz="1200" dirty="0"/>
              <a:t>, Organizations, Goals/Tasks, Interactions and Environment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Transformation of models in different abstraction levels is not included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Model-driven </a:t>
            </a:r>
            <a:r>
              <a:rPr lang="en-US" sz="1400" dirty="0"/>
              <a:t>process of the IDK is mostly based on the code generation from MAS models. However implementation of the transformation is not given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None </a:t>
            </a:r>
            <a:r>
              <a:rPr lang="en-US" sz="1400" dirty="0"/>
              <a:t>of the agent development platforms is supported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IDK MAS Model Editor provides graphical modeling of MASs according to INGENIAS </a:t>
            </a:r>
            <a:r>
              <a:rPr lang="en-US" sz="1400" dirty="0" err="1"/>
              <a:t>metamodel</a:t>
            </a:r>
            <a:r>
              <a:rPr lang="en-US" sz="1400" dirty="0" smtClean="0"/>
              <a:t>. However no model </a:t>
            </a:r>
            <a:r>
              <a:rPr lang="en-US" sz="1400" dirty="0"/>
              <a:t>transformation </a:t>
            </a:r>
            <a:r>
              <a:rPr lang="en-US" sz="1400" dirty="0" smtClean="0"/>
              <a:t>capability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20031"/>
              </p:ext>
            </p:extLst>
          </p:nvPr>
        </p:nvGraphicFramePr>
        <p:xfrm>
          <a:off x="2286000" y="441960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0668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444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u="sng" dirty="0" smtClean="0"/>
              <a:t>Model-driven </a:t>
            </a:r>
            <a:r>
              <a:rPr lang="en-US" sz="2000" u="sng" dirty="0" err="1" smtClean="0"/>
              <a:t>Tropos</a:t>
            </a:r>
            <a:r>
              <a:rPr lang="en-US" sz="2000" u="sng" dirty="0"/>
              <a:t> (</a:t>
            </a:r>
            <a:r>
              <a:rPr lang="en-US" sz="2000" u="sng" dirty="0" err="1"/>
              <a:t>Penserini</a:t>
            </a:r>
            <a:r>
              <a:rPr lang="en-US" sz="2000" u="sng" dirty="0"/>
              <a:t> et al., 2006)</a:t>
            </a:r>
            <a:endParaRPr lang="en-US" sz="2000" u="sng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1600" dirty="0"/>
              <a:t>Ideas and standards from MDA are adopted in refining the modeling process algorithm and building tools of </a:t>
            </a:r>
            <a:r>
              <a:rPr lang="en-US" sz="1600" dirty="0" err="1"/>
              <a:t>Tropos</a:t>
            </a:r>
            <a:r>
              <a:rPr lang="en-US" sz="1600" dirty="0"/>
              <a:t> </a:t>
            </a:r>
            <a:r>
              <a:rPr lang="en-US" sz="1600" dirty="0" smtClean="0"/>
              <a:t>methodology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1600" dirty="0"/>
              <a:t>The conceptual agent model of </a:t>
            </a:r>
            <a:r>
              <a:rPr lang="en-US" sz="1600" dirty="0" err="1"/>
              <a:t>Tropos</a:t>
            </a:r>
            <a:r>
              <a:rPr lang="en-US" sz="1600" dirty="0"/>
              <a:t> is evaluated as a </a:t>
            </a:r>
            <a:r>
              <a:rPr lang="en-US" sz="1600" dirty="0" smtClean="0"/>
              <a:t>PIMM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1600" dirty="0" smtClean="0"/>
              <a:t>Transformations </a:t>
            </a:r>
            <a:r>
              <a:rPr lang="en-US" sz="1600" dirty="0"/>
              <a:t>from this PIMM to JADE </a:t>
            </a:r>
            <a:r>
              <a:rPr lang="en-US" sz="1600" dirty="0" err="1" smtClean="0"/>
              <a:t>metamodel</a:t>
            </a:r>
            <a:r>
              <a:rPr lang="en-US" sz="1600" dirty="0" smtClean="0"/>
              <a:t> </a:t>
            </a:r>
            <a:r>
              <a:rPr lang="en-US" sz="1600" dirty="0"/>
              <a:t>are </a:t>
            </a:r>
            <a:r>
              <a:rPr lang="en-US" sz="1600" dirty="0" smtClean="0"/>
              <a:t>defined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1600" dirty="0" smtClean="0"/>
              <a:t>Provides </a:t>
            </a:r>
            <a:r>
              <a:rPr lang="en-US" sz="1600" dirty="0"/>
              <a:t>an agent architecture and interaction protocols complying with the IEEE FIPA </a:t>
            </a:r>
            <a:r>
              <a:rPr lang="en-US" sz="1600" dirty="0" smtClean="0"/>
              <a:t>specifications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1600" dirty="0" smtClean="0"/>
              <a:t>Uses AUML </a:t>
            </a:r>
            <a:r>
              <a:rPr lang="en-US" sz="1600" dirty="0"/>
              <a:t>for activity and interaction diagrams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1722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Penserini</a:t>
            </a:r>
            <a:r>
              <a:rPr lang="en-US" sz="900" dirty="0"/>
              <a:t>, L., Perini, A., Susi, A., </a:t>
            </a:r>
            <a:r>
              <a:rPr lang="en-US" sz="900" dirty="0" err="1" smtClean="0"/>
              <a:t>Mylopoulos</a:t>
            </a:r>
            <a:r>
              <a:rPr lang="en-US" sz="900" dirty="0"/>
              <a:t>, J. (</a:t>
            </a:r>
            <a:r>
              <a:rPr lang="en-US" sz="900" dirty="0" smtClean="0"/>
              <a:t>2006) “From </a:t>
            </a:r>
            <a:r>
              <a:rPr lang="en-US" sz="900" dirty="0"/>
              <a:t>Stakeholder Intentions to Software Agent </a:t>
            </a:r>
            <a:r>
              <a:rPr lang="en-US" sz="900" dirty="0" smtClean="0"/>
              <a:t>Implementations”,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4001: </a:t>
            </a:r>
            <a:r>
              <a:rPr lang="en-US" sz="900" dirty="0"/>
              <a:t>465-479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513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3124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Evaluation of Model-driven </a:t>
            </a:r>
            <a:r>
              <a:rPr lang="en-US" sz="1600" dirty="0" err="1"/>
              <a:t>Tropos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The conceptual agent model of the </a:t>
            </a:r>
            <a:r>
              <a:rPr lang="en-US" sz="1400" dirty="0" err="1"/>
              <a:t>Tropos</a:t>
            </a:r>
            <a:r>
              <a:rPr lang="en-US" sz="1400" dirty="0"/>
              <a:t> methodology is evaluated as a </a:t>
            </a:r>
            <a:r>
              <a:rPr lang="en-US" sz="1400" dirty="0" smtClean="0"/>
              <a:t>PIMM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Model transformations between platform independent and platform specific models are </a:t>
            </a:r>
            <a:r>
              <a:rPr lang="en-US" sz="1400" dirty="0" smtClean="0"/>
              <a:t>given </a:t>
            </a:r>
            <a:r>
              <a:rPr lang="en-US" sz="1400" dirty="0"/>
              <a:t>with their transformation rules and examples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Generation of Java codes for JADE agents is </a:t>
            </a:r>
            <a:r>
              <a:rPr lang="en-US" sz="1400" dirty="0" smtClean="0"/>
              <a:t>mentioned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The intention is to represent capability of agents in the JADE </a:t>
            </a:r>
            <a:r>
              <a:rPr lang="en-US" sz="1200" dirty="0" smtClean="0"/>
              <a:t>platform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But implementation </a:t>
            </a:r>
            <a:r>
              <a:rPr lang="en-US" sz="1200" dirty="0" smtClean="0"/>
              <a:t>of </a:t>
            </a:r>
            <a:r>
              <a:rPr lang="en-US" sz="1200" dirty="0"/>
              <a:t>the M2C transformation </a:t>
            </a:r>
            <a:r>
              <a:rPr lang="en-US" sz="1200" dirty="0" smtClean="0"/>
              <a:t>is </a:t>
            </a:r>
            <a:r>
              <a:rPr lang="en-US" sz="1200" dirty="0"/>
              <a:t>not given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JADE is the only agent platform taken into account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A model transformation tool is used for the automatic transformation of </a:t>
            </a:r>
            <a:r>
              <a:rPr lang="en-US" sz="1400" dirty="0" err="1"/>
              <a:t>Tropos</a:t>
            </a:r>
            <a:r>
              <a:rPr lang="en-US" sz="1400" dirty="0"/>
              <a:t> models to JADE agent </a:t>
            </a:r>
            <a:r>
              <a:rPr lang="en-US" sz="1400" dirty="0" smtClean="0"/>
              <a:t>models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56843"/>
              </p:ext>
            </p:extLst>
          </p:nvPr>
        </p:nvGraphicFramePr>
        <p:xfrm>
          <a:off x="2286000" y="434340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0668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9248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u="sng" dirty="0"/>
              <a:t>Model-driven ADELFE (</a:t>
            </a:r>
            <a:r>
              <a:rPr lang="en-US" sz="1800" u="sng" dirty="0" err="1"/>
              <a:t>Rougemaille</a:t>
            </a:r>
            <a:r>
              <a:rPr lang="en-US" sz="1800" u="sng" dirty="0"/>
              <a:t> et al., 2007)</a:t>
            </a:r>
            <a:endParaRPr lang="en-US" sz="1800" u="sng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Aims </a:t>
            </a:r>
            <a:r>
              <a:rPr lang="en-US" sz="1600" dirty="0"/>
              <a:t>to add a MDD phase to ADELFE (</a:t>
            </a:r>
            <a:r>
              <a:rPr lang="en-US" sz="1600" dirty="0" err="1"/>
              <a:t>Bernon</a:t>
            </a:r>
            <a:r>
              <a:rPr lang="en-US" sz="1600" dirty="0"/>
              <a:t> et al., 2003) methodology according to adaptive MAS </a:t>
            </a:r>
            <a:r>
              <a:rPr lang="en-US" sz="1600" dirty="0" smtClean="0"/>
              <a:t>paradigm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two adaptation levels called functional and </a:t>
            </a:r>
            <a:r>
              <a:rPr lang="en-US" sz="1600" dirty="0" smtClean="0"/>
              <a:t>operational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i="1" dirty="0"/>
              <a:t>functional level</a:t>
            </a:r>
            <a:r>
              <a:rPr lang="en-US" sz="1600" dirty="0"/>
              <a:t> is application dependent and close to the decision process of </a:t>
            </a:r>
            <a:r>
              <a:rPr lang="en-US" sz="1600" dirty="0" smtClean="0"/>
              <a:t>agents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i="1" dirty="0"/>
              <a:t>operational level</a:t>
            </a:r>
            <a:r>
              <a:rPr lang="en-US" sz="1600" dirty="0"/>
              <a:t> is related to </a:t>
            </a:r>
            <a:r>
              <a:rPr lang="en-US" sz="1600" dirty="0" smtClean="0"/>
              <a:t>elementary </a:t>
            </a:r>
            <a:r>
              <a:rPr lang="en-US" sz="1600" dirty="0"/>
              <a:t>skills of </a:t>
            </a:r>
            <a:r>
              <a:rPr lang="en-US" sz="1600" dirty="0" smtClean="0"/>
              <a:t>agents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Inside Model-driven ADELFE: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a MAS developer can define the functional adaptation in a model conforming to a specific </a:t>
            </a:r>
            <a:r>
              <a:rPr lang="en-US" sz="1400" dirty="0" err="1" smtClean="0"/>
              <a:t>metamodel</a:t>
            </a:r>
            <a:endParaRPr lang="en-US" sz="14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t</a:t>
            </a:r>
            <a:r>
              <a:rPr lang="en-US" sz="1400" dirty="0" smtClean="0"/>
              <a:t>hen </a:t>
            </a:r>
            <a:r>
              <a:rPr lang="en-US" sz="1400" dirty="0"/>
              <a:t>a model transformation can be executed on this model according to the entity mappings between </a:t>
            </a:r>
            <a:r>
              <a:rPr lang="en-US" sz="1400" dirty="0" err="1"/>
              <a:t>metamodel</a:t>
            </a:r>
            <a:r>
              <a:rPr lang="en-US" sz="1400" dirty="0"/>
              <a:t> of this model and </a:t>
            </a:r>
            <a:r>
              <a:rPr lang="en-US" sz="1400" dirty="0" err="1"/>
              <a:t>metamodel</a:t>
            </a:r>
            <a:r>
              <a:rPr lang="en-US" sz="1400" dirty="0"/>
              <a:t> of an agent architecture for the operational level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5943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Bernon</a:t>
            </a:r>
            <a:r>
              <a:rPr lang="en-US" sz="900" dirty="0"/>
              <a:t>, C., </a:t>
            </a:r>
            <a:r>
              <a:rPr lang="en-US" sz="900" dirty="0" err="1"/>
              <a:t>Gleizes</a:t>
            </a:r>
            <a:r>
              <a:rPr lang="en-US" sz="900" dirty="0"/>
              <a:t>, M-P., </a:t>
            </a:r>
            <a:r>
              <a:rPr lang="en-US" sz="900" dirty="0" err="1"/>
              <a:t>Peyruqueou</a:t>
            </a:r>
            <a:r>
              <a:rPr lang="en-US" sz="900" dirty="0"/>
              <a:t>, S., </a:t>
            </a:r>
            <a:r>
              <a:rPr lang="en-US" sz="900" dirty="0" smtClean="0"/>
              <a:t>Picard</a:t>
            </a:r>
            <a:r>
              <a:rPr lang="en-US" sz="900" dirty="0"/>
              <a:t>, G. (</a:t>
            </a:r>
            <a:r>
              <a:rPr lang="en-US" sz="900" dirty="0" smtClean="0"/>
              <a:t>2003) “ADELFE</a:t>
            </a:r>
            <a:r>
              <a:rPr lang="en-US" sz="900" dirty="0"/>
              <a:t>: A methodology for adaptive multi-agent systems </a:t>
            </a:r>
            <a:r>
              <a:rPr lang="en-US" sz="900" dirty="0" smtClean="0"/>
              <a:t>engineering”, </a:t>
            </a:r>
            <a:r>
              <a:rPr lang="en-US" sz="900" dirty="0"/>
              <a:t>Lecture Notes in Artificial Intelligence, 2577, 70-81</a:t>
            </a:r>
          </a:p>
          <a:p>
            <a:pPr marL="114300" indent="0">
              <a:buNone/>
            </a:pPr>
            <a:r>
              <a:rPr lang="en-US" sz="900" dirty="0" err="1" smtClean="0"/>
              <a:t>Rougemaille</a:t>
            </a:r>
            <a:r>
              <a:rPr lang="en-US" sz="900" dirty="0"/>
              <a:t>, S., </a:t>
            </a:r>
            <a:r>
              <a:rPr lang="en-US" sz="900" dirty="0" err="1"/>
              <a:t>Migeon</a:t>
            </a:r>
            <a:r>
              <a:rPr lang="en-US" sz="900" dirty="0"/>
              <a:t>, F., </a:t>
            </a:r>
            <a:r>
              <a:rPr lang="en-US" sz="900" dirty="0" err="1"/>
              <a:t>Maurel</a:t>
            </a:r>
            <a:r>
              <a:rPr lang="en-US" sz="900" dirty="0"/>
              <a:t>, C., </a:t>
            </a:r>
            <a:r>
              <a:rPr lang="en-US" sz="900" dirty="0" err="1" smtClean="0"/>
              <a:t>Gleizes</a:t>
            </a:r>
            <a:r>
              <a:rPr lang="en-US" sz="900" dirty="0"/>
              <a:t>, M-P. (</a:t>
            </a:r>
            <a:r>
              <a:rPr lang="en-US" sz="900" dirty="0" smtClean="0"/>
              <a:t>2007) “Model </a:t>
            </a:r>
            <a:r>
              <a:rPr lang="en-US" sz="900" dirty="0"/>
              <a:t>Driven Engineering for Designing Adaptive Multi-Agent </a:t>
            </a:r>
            <a:r>
              <a:rPr lang="en-US" sz="900" dirty="0" smtClean="0"/>
              <a:t>Systems”, </a:t>
            </a:r>
            <a:r>
              <a:rPr lang="en-US" sz="900" dirty="0"/>
              <a:t>Lecture Notes in Artificial Intelligence, </a:t>
            </a:r>
            <a:r>
              <a:rPr lang="en-US" sz="900" dirty="0" smtClean="0"/>
              <a:t>4995: </a:t>
            </a:r>
            <a:r>
              <a:rPr lang="en-US" sz="900" dirty="0"/>
              <a:t>318-332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5581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49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GB" dirty="0" smtClean="0"/>
              <a:t>Aspects of </a:t>
            </a:r>
            <a:r>
              <a:rPr lang="en-US" dirty="0" smtClean="0"/>
              <a:t>a </a:t>
            </a:r>
            <a:r>
              <a:rPr lang="en-US" dirty="0"/>
              <a:t>MAS </a:t>
            </a:r>
            <a:r>
              <a:rPr lang="en-US" dirty="0" smtClean="0"/>
              <a:t>that could </a:t>
            </a:r>
            <a:r>
              <a:rPr lang="en-US" dirty="0"/>
              <a:t>be considered at the CIM and the PIM </a:t>
            </a:r>
            <a:r>
              <a:rPr lang="en-US" dirty="0" smtClean="0"/>
              <a:t>level (Bauer and Odell, 2005):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A CIM deals with the following aspects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use cases, environment model, domain/ontology model, role model, goal/task model, interaction model, organization/society model and business process </a:t>
            </a:r>
            <a:r>
              <a:rPr lang="en-US" dirty="0" smtClean="0"/>
              <a:t>models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A PIM may consider the following aspects: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interaction protocol model, internal agent model, agent </a:t>
            </a:r>
            <a:r>
              <a:rPr lang="en-US" dirty="0" smtClean="0"/>
              <a:t>model, service/capability </a:t>
            </a:r>
            <a:r>
              <a:rPr lang="en-US" dirty="0"/>
              <a:t>model, acquaintance model </a:t>
            </a:r>
            <a:r>
              <a:rPr lang="en-US" dirty="0" smtClean="0"/>
              <a:t>and deployment/agent </a:t>
            </a:r>
            <a:r>
              <a:rPr lang="en-US" dirty="0"/>
              <a:t>instance model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Bauer, B</a:t>
            </a:r>
            <a:r>
              <a:rPr lang="en-US" sz="900" dirty="0" smtClean="0"/>
              <a:t>., Odell</a:t>
            </a:r>
            <a:r>
              <a:rPr lang="en-US" sz="900" dirty="0"/>
              <a:t>, J. (</a:t>
            </a:r>
            <a:r>
              <a:rPr lang="en-US" sz="900" dirty="0" smtClean="0"/>
              <a:t>2005) “UML </a:t>
            </a:r>
            <a:r>
              <a:rPr lang="en-US" sz="900" dirty="0"/>
              <a:t>2.0 and agents: how to build agent-based systems with the new UML </a:t>
            </a:r>
            <a:r>
              <a:rPr lang="en-US" sz="900" dirty="0" smtClean="0"/>
              <a:t>standard”, Engineering </a:t>
            </a:r>
            <a:r>
              <a:rPr lang="en-US" sz="900" dirty="0"/>
              <a:t>Applications of Artificial Intelligence, 18(2</a:t>
            </a:r>
            <a:r>
              <a:rPr lang="en-US" sz="900" dirty="0" smtClean="0"/>
              <a:t>): 141-157</a:t>
            </a:r>
          </a:p>
        </p:txBody>
      </p:sp>
    </p:spTree>
    <p:extLst>
      <p:ext uri="{BB962C8B-B14F-4D97-AF65-F5344CB8AC3E}">
        <p14:creationId xmlns:p14="http://schemas.microsoft.com/office/powerpoint/2010/main" val="3865362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r>
              <a:rPr lang="en-US" sz="3600" dirty="0"/>
              <a:t>Reorganization / Extension of </a:t>
            </a:r>
            <a:r>
              <a:rPr lang="en-US" sz="3600" dirty="0" smtClean="0"/>
              <a:t>Existing </a:t>
            </a:r>
            <a:r>
              <a:rPr lang="en-US" sz="3600" dirty="0"/>
              <a:t>MAS Development Methodologies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3276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Evaluation of Model-driven </a:t>
            </a:r>
            <a:r>
              <a:rPr lang="en-US" sz="1600" dirty="0" smtClean="0"/>
              <a:t>ADELFE 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An </a:t>
            </a:r>
            <a:r>
              <a:rPr lang="en-US" sz="1400" dirty="0"/>
              <a:t>adaptive MAS </a:t>
            </a:r>
            <a:r>
              <a:rPr lang="en-US" sz="1400" dirty="0" err="1"/>
              <a:t>metamodel</a:t>
            </a:r>
            <a:r>
              <a:rPr lang="en-US" sz="1400" dirty="0"/>
              <a:t> (AMAS) for the ADELFE methodology is defined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Entity </a:t>
            </a:r>
            <a:r>
              <a:rPr lang="en-US" sz="1400" dirty="0"/>
              <a:t>mappings between AMAS and </a:t>
            </a:r>
            <a:r>
              <a:rPr lang="en-US" sz="1400" dirty="0" err="1"/>
              <a:t>metamodel</a:t>
            </a:r>
            <a:r>
              <a:rPr lang="en-US" sz="1400" dirty="0"/>
              <a:t> of </a:t>
            </a:r>
            <a:r>
              <a:rPr lang="en-US" sz="1400" dirty="0" err="1"/>
              <a:t>JavAct</a:t>
            </a:r>
            <a:r>
              <a:rPr lang="en-US" sz="1400" dirty="0"/>
              <a:t> </a:t>
            </a:r>
            <a:r>
              <a:rPr lang="en-US" sz="1400" dirty="0" smtClean="0"/>
              <a:t>architecture. 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200" dirty="0" smtClean="0"/>
              <a:t>But </a:t>
            </a:r>
            <a:r>
              <a:rPr lang="en-US" sz="1200" dirty="0"/>
              <a:t>transformations are conceptual and not implemented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M2C transformation is conceptually </a:t>
            </a:r>
            <a:r>
              <a:rPr lang="en-US" sz="1400" dirty="0" smtClean="0"/>
              <a:t>given. </a:t>
            </a:r>
            <a:r>
              <a:rPr lang="en-US" sz="1400" dirty="0"/>
              <a:t>However exact implementation is not taken into consideration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Only </a:t>
            </a:r>
            <a:r>
              <a:rPr lang="en-US" sz="1400" dirty="0" err="1"/>
              <a:t>JavAct</a:t>
            </a:r>
            <a:r>
              <a:rPr lang="en-US" sz="1400" dirty="0"/>
              <a:t> agent-based middleware is supported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Utilization of some existing model editing and transformation tools is </a:t>
            </a:r>
            <a:r>
              <a:rPr lang="en-US" sz="1400" dirty="0" smtClean="0"/>
              <a:t>mentioned. 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200" dirty="0" smtClean="0"/>
              <a:t>There is no description and/or use example of these tools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55182"/>
              </p:ext>
            </p:extLst>
          </p:nvPr>
        </p:nvGraphicFramePr>
        <p:xfrm>
          <a:off x="2286000" y="4419600"/>
          <a:ext cx="3809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4">
                  <a:extLst>
                    <a:ext uri="{9D8B030D-6E8A-4147-A177-3AD203B41FA5}">
                      <a16:colId xmlns:a16="http://schemas.microsoft.com/office/drawing/2014/main" val="1744765042"/>
                    </a:ext>
                  </a:extLst>
                </a:gridCol>
                <a:gridCol w="926755">
                  <a:extLst>
                    <a:ext uri="{9D8B030D-6E8A-4147-A177-3AD203B41FA5}">
                      <a16:colId xmlns:a16="http://schemas.microsoft.com/office/drawing/2014/main" val="363314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PIMM definition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M2M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+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7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M2C Transformability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Support for multiple platforms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5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Tool 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-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Almost </a:t>
            </a:r>
            <a:r>
              <a:rPr lang="en-US" sz="2000" dirty="0"/>
              <a:t>all of the studies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>
                <a:solidFill>
                  <a:srgbClr val="00B050"/>
                </a:solidFill>
              </a:rPr>
              <a:t>provide </a:t>
            </a:r>
            <a:r>
              <a:rPr lang="en-US" sz="1800" dirty="0">
                <a:solidFill>
                  <a:srgbClr val="00B050"/>
                </a:solidFill>
              </a:rPr>
              <a:t>a MAS </a:t>
            </a:r>
            <a:r>
              <a:rPr lang="en-US" sz="1800" dirty="0" err="1">
                <a:solidFill>
                  <a:srgbClr val="00B050"/>
                </a:solidFill>
              </a:rPr>
              <a:t>metamodel</a:t>
            </a:r>
            <a:r>
              <a:rPr lang="en-US" sz="1800" dirty="0"/>
              <a:t> and 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>
                <a:solidFill>
                  <a:srgbClr val="00B050"/>
                </a:solidFill>
              </a:rPr>
              <a:t>define </a:t>
            </a:r>
            <a:r>
              <a:rPr lang="en-US" sz="1800" dirty="0">
                <a:solidFill>
                  <a:srgbClr val="00B050"/>
                </a:solidFill>
              </a:rPr>
              <a:t>at least a model transformation</a:t>
            </a:r>
            <a:r>
              <a:rPr lang="en-US" sz="1800" dirty="0"/>
              <a:t> employing this </a:t>
            </a:r>
            <a:r>
              <a:rPr lang="en-US" sz="1800" dirty="0" err="1" smtClean="0"/>
              <a:t>metamodel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Majority </a:t>
            </a:r>
            <a:r>
              <a:rPr lang="en-US" sz="2000" dirty="0"/>
              <a:t>of the proposed MDD processes also include a </a:t>
            </a:r>
            <a:r>
              <a:rPr lang="en-US" sz="2000" dirty="0">
                <a:solidFill>
                  <a:srgbClr val="0070C0"/>
                </a:solidFill>
              </a:rPr>
              <a:t>code generation</a:t>
            </a:r>
            <a:r>
              <a:rPr lang="en-US" sz="2000" dirty="0"/>
              <a:t> phase to implement </a:t>
            </a:r>
            <a:r>
              <a:rPr lang="en-US" sz="2000" dirty="0" smtClean="0"/>
              <a:t>MASs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Most </a:t>
            </a:r>
            <a:r>
              <a:rPr lang="en-US" sz="2000" dirty="0"/>
              <a:t>of the research activities are supported with </a:t>
            </a:r>
            <a:r>
              <a:rPr lang="en-US" sz="2000" dirty="0">
                <a:solidFill>
                  <a:srgbClr val="0070C0"/>
                </a:solidFill>
              </a:rPr>
              <a:t>software tools</a:t>
            </a:r>
            <a:r>
              <a:rPr lang="en-US" sz="2000" dirty="0"/>
              <a:t> which can be used in MAS modeling and M2M and/or M2C </a:t>
            </a:r>
            <a:r>
              <a:rPr lang="en-US" sz="2000" dirty="0" smtClean="0"/>
              <a:t>transformations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upport </a:t>
            </a:r>
            <a:r>
              <a:rPr lang="en-US" sz="2000" dirty="0">
                <a:solidFill>
                  <a:srgbClr val="FF0000"/>
                </a:solidFill>
              </a:rPr>
              <a:t>for multiple agent platforms</a:t>
            </a:r>
            <a:r>
              <a:rPr lang="en-US" sz="2000" dirty="0"/>
              <a:t> is clearly a big </a:t>
            </a:r>
            <a:r>
              <a:rPr lang="en-US" sz="2000" dirty="0" smtClean="0"/>
              <a:t>challenge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Only </a:t>
            </a:r>
            <a:r>
              <a:rPr lang="en-US" sz="1800" dirty="0"/>
              <a:t>MDD processes of PIM4Agents </a:t>
            </a:r>
            <a:r>
              <a:rPr lang="en-US" sz="1800" dirty="0" smtClean="0"/>
              <a:t>and MDD4SWAgents define </a:t>
            </a:r>
            <a:r>
              <a:rPr lang="en-US" sz="1800" dirty="0"/>
              <a:t>transformations for two different agent </a:t>
            </a:r>
            <a:r>
              <a:rPr lang="en-US" sz="1800" dirty="0" smtClean="0"/>
              <a:t>platforms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None of the proposed approaches consider </a:t>
            </a:r>
            <a:r>
              <a:rPr lang="en-US" sz="1800" dirty="0">
                <a:solidFill>
                  <a:srgbClr val="FF0000"/>
                </a:solidFill>
              </a:rPr>
              <a:t>the transformability for more than two MAS development frameworks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9064"/>
              </p:ext>
            </p:extLst>
          </p:nvPr>
        </p:nvGraphicFramePr>
        <p:xfrm>
          <a:off x="609600" y="1579880"/>
          <a:ext cx="7467599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903232111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380836757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2443275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9638588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98810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05691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Generic PIMM definition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M2M Transformability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M2C Transformability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Support for multiple platforms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Tool support</a:t>
                      </a:r>
                      <a:endParaRPr lang="tr-T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9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CAFnE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34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Cougaar MDA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97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IDK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6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Malaca Model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29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MDD4SWAgents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75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Model-driven ADELFE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28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Model-driven Tropos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70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PIM4Agents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6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PIM4SOA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93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TAOM4e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++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tr-T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tr-T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27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000"/>
            <a:ext cx="79248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Is there a complete and practical MDD for MAS?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da-DK" sz="1800" dirty="0" smtClean="0"/>
              <a:t>Cougaar MDA, PIM4Agents, </a:t>
            </a:r>
            <a:r>
              <a:rPr lang="da-DK" sz="1800" dirty="0"/>
              <a:t>MDD4SWAgents </a:t>
            </a:r>
            <a:r>
              <a:rPr lang="da-DK" sz="1800" dirty="0" smtClean="0"/>
              <a:t>and </a:t>
            </a:r>
            <a:r>
              <a:rPr lang="da-DK" sz="1800" dirty="0"/>
              <a:t>Model-driven Tropos</a:t>
            </a:r>
            <a:r>
              <a:rPr lang="en-US" sz="1800" dirty="0" smtClean="0"/>
              <a:t> can be accepted as complete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feasibility of the proposals is under debate </a:t>
            </a:r>
            <a:endParaRPr lang="en-US" sz="18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since </a:t>
            </a:r>
            <a:r>
              <a:rPr lang="en-US" sz="1600" dirty="0"/>
              <a:t>none of the transformation patterns </a:t>
            </a:r>
            <a:r>
              <a:rPr lang="en-US" sz="1600" dirty="0" smtClean="0"/>
              <a:t>of </a:t>
            </a:r>
            <a:r>
              <a:rPr lang="en-US" sz="1600" dirty="0"/>
              <a:t>these approaches support sufficient agent implementation environments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lack of a generic and a widely-accepted PIMM for </a:t>
            </a:r>
            <a:r>
              <a:rPr lang="en-US" sz="2000" dirty="0" smtClean="0"/>
              <a:t>MASs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Such a PIMM can be </a:t>
            </a:r>
            <a:endParaRPr lang="en-US" sz="18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d</a:t>
            </a:r>
            <a:r>
              <a:rPr lang="en-US" sz="1600" dirty="0" smtClean="0"/>
              <a:t>erived </a:t>
            </a:r>
            <a:r>
              <a:rPr lang="en-US" sz="1600" dirty="0"/>
              <a:t>as a combination of already existing MAS </a:t>
            </a:r>
            <a:r>
              <a:rPr lang="en-US" sz="1600" dirty="0" err="1" smtClean="0"/>
              <a:t>metamodels</a:t>
            </a:r>
            <a:r>
              <a:rPr lang="en-US" sz="1600" dirty="0" smtClean="0"/>
              <a:t> (e.g. </a:t>
            </a:r>
            <a:r>
              <a:rPr lang="en-US" sz="1600" dirty="0" err="1" smtClean="0"/>
              <a:t>Bernon</a:t>
            </a:r>
            <a:r>
              <a:rPr lang="en-US" sz="1600" dirty="0" smtClean="0"/>
              <a:t> et al., 2005; </a:t>
            </a:r>
            <a:r>
              <a:rPr lang="en-US" sz="1600" dirty="0" err="1" smtClean="0"/>
              <a:t>Beydoun</a:t>
            </a:r>
            <a:r>
              <a:rPr lang="en-US" sz="1600" dirty="0" smtClean="0"/>
              <a:t> et al., 2009)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proposed </a:t>
            </a:r>
            <a:r>
              <a:rPr lang="en-US" sz="1600" dirty="0"/>
              <a:t>as a brand new </a:t>
            </a:r>
            <a:r>
              <a:rPr lang="en-US" sz="1600" dirty="0" err="1"/>
              <a:t>metamodel</a:t>
            </a:r>
            <a:r>
              <a:rPr lang="en-US" sz="1600" dirty="0"/>
              <a:t> </a:t>
            </a:r>
            <a:r>
              <a:rPr lang="en-US" sz="1600" dirty="0" smtClean="0"/>
              <a:t>(e.g. PIM4Agents)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000"/>
            <a:ext cx="79248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Also, a </a:t>
            </a:r>
            <a:r>
              <a:rPr lang="en-US" sz="2000" dirty="0" err="1"/>
              <a:t>metamodel</a:t>
            </a:r>
            <a:r>
              <a:rPr lang="en-US" sz="2000" dirty="0"/>
              <a:t> for </a:t>
            </a:r>
            <a:r>
              <a:rPr lang="en-US" sz="2000" dirty="0" smtClean="0"/>
              <a:t>MAS </a:t>
            </a:r>
            <a:r>
              <a:rPr lang="en-US" sz="2000" dirty="0"/>
              <a:t>should not be too </a:t>
            </a:r>
            <a:r>
              <a:rPr lang="en-US" sz="2000" dirty="0" smtClean="0"/>
              <a:t>abstract to be used as a PIMM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e</a:t>
            </a:r>
            <a:r>
              <a:rPr lang="en-US" sz="1800" dirty="0" smtClean="0"/>
              <a:t>.g. FIPA ACSM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the PIMM is too abstract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model </a:t>
            </a:r>
            <a:r>
              <a:rPr lang="en-US" sz="1800" dirty="0"/>
              <a:t>transformations from the </a:t>
            </a:r>
            <a:r>
              <a:rPr lang="en-US" sz="1800" dirty="0" err="1"/>
              <a:t>metamodel</a:t>
            </a:r>
            <a:r>
              <a:rPr lang="en-US" sz="1800" dirty="0"/>
              <a:t> would be very </a:t>
            </a:r>
            <a:r>
              <a:rPr lang="en-US" sz="1800" dirty="0" smtClean="0"/>
              <a:t>inefficient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output </a:t>
            </a:r>
            <a:r>
              <a:rPr lang="en-US" sz="1800" dirty="0"/>
              <a:t>models of the transformations would be </a:t>
            </a:r>
            <a:r>
              <a:rPr lang="en-US" sz="1800" dirty="0" smtClean="0"/>
              <a:t>useless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The </a:t>
            </a:r>
            <a:r>
              <a:rPr lang="en-US" sz="2000" dirty="0"/>
              <a:t>degree of PIMM generality is critical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MAS PIMM needs to be both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 smtClean="0"/>
              <a:t>generic</a:t>
            </a:r>
            <a:r>
              <a:rPr lang="en-US" sz="1800" dirty="0" smtClean="0"/>
              <a:t> </a:t>
            </a:r>
            <a:r>
              <a:rPr lang="en-US" sz="1800" dirty="0"/>
              <a:t>enough to support various MAS platforms and 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 smtClean="0"/>
              <a:t>concrete</a:t>
            </a:r>
            <a:r>
              <a:rPr lang="en-US" sz="1800" dirty="0" smtClean="0"/>
              <a:t> </a:t>
            </a:r>
            <a:r>
              <a:rPr lang="en-US" sz="1800" dirty="0"/>
              <a:t>enough for productive model transformations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000"/>
            <a:ext cx="79248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Too difficult to provide unique MAS PIMM due to the </a:t>
            </a:r>
            <a:r>
              <a:rPr lang="en-US" sz="2000" dirty="0"/>
              <a:t>broad diversity relating to purpose, organization and architecture of </a:t>
            </a:r>
            <a:r>
              <a:rPr lang="en-US" sz="2000" dirty="0" smtClean="0"/>
              <a:t>MASs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Instead, AOSE researchers propose their own </a:t>
            </a:r>
            <a:r>
              <a:rPr lang="en-US" sz="2000" dirty="0" err="1" smtClean="0"/>
              <a:t>metamodels</a:t>
            </a:r>
            <a:r>
              <a:rPr lang="en-US" sz="2000" dirty="0" smtClean="0"/>
              <a:t> specific to their agent development needs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/>
              <a:t>Causes </a:t>
            </a:r>
            <a:r>
              <a:rPr lang="en-US" sz="2000" dirty="0" smtClean="0"/>
              <a:t>to be </a:t>
            </a:r>
            <a:r>
              <a:rPr lang="en-US" sz="2000" dirty="0" smtClean="0">
                <a:solidFill>
                  <a:srgbClr val="FF0000"/>
                </a:solidFill>
              </a:rPr>
              <a:t>incapable </a:t>
            </a:r>
            <a:r>
              <a:rPr lang="en-US" sz="2000" dirty="0">
                <a:solidFill>
                  <a:srgbClr val="FF0000"/>
                </a:solidFill>
              </a:rPr>
              <a:t>of supporting more than one MAS </a:t>
            </a:r>
            <a:r>
              <a:rPr lang="en-US" sz="2000" dirty="0" smtClean="0">
                <a:solidFill>
                  <a:srgbClr val="FF0000"/>
                </a:solidFill>
              </a:rPr>
              <a:t>platform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i="1" dirty="0" smtClean="0"/>
              <a:t>A </a:t>
            </a:r>
            <a:r>
              <a:rPr lang="en-US" sz="2000" b="1" i="1" dirty="0"/>
              <a:t>general platform independent modeling </a:t>
            </a:r>
            <a:r>
              <a:rPr lang="en-US" sz="2000" b="1" i="1" dirty="0" smtClean="0"/>
              <a:t>approach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covers the utilization of the existing MAS </a:t>
            </a:r>
            <a:r>
              <a:rPr lang="en-US" sz="1800" dirty="0" err="1" smtClean="0"/>
              <a:t>metamodels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define </a:t>
            </a:r>
            <a:r>
              <a:rPr lang="en-US" sz="1800" i="1" dirty="0"/>
              <a:t>horizontal transformations</a:t>
            </a:r>
            <a:r>
              <a:rPr lang="en-US" sz="1800" dirty="0"/>
              <a:t> between these </a:t>
            </a:r>
            <a:r>
              <a:rPr lang="en-US" sz="1800" dirty="0" err="1" smtClean="0"/>
              <a:t>metamodels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apply </a:t>
            </a:r>
            <a:r>
              <a:rPr lang="en-US" sz="1800" dirty="0"/>
              <a:t>these transformations between the instance models of these </a:t>
            </a:r>
            <a:r>
              <a:rPr lang="en-US" sz="1800" dirty="0" err="1"/>
              <a:t>metamodels</a:t>
            </a:r>
            <a:r>
              <a:rPr lang="en-US" sz="1800" dirty="0"/>
              <a:t> in order to provide implementation of the same MAS in various MAS platforms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000"/>
            <a:ext cx="7924800" cy="48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Model transformations in different abstraction </a:t>
            </a:r>
            <a:r>
              <a:rPr lang="en-US" sz="1800" dirty="0" smtClean="0"/>
              <a:t>levels: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45494"/>
            <a:ext cx="5791200" cy="17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44460"/>
            <a:ext cx="7924800" cy="200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600" dirty="0" err="1"/>
              <a:t>Mens</a:t>
            </a:r>
            <a:r>
              <a:rPr lang="en-US" sz="1600" dirty="0"/>
              <a:t> and Van </a:t>
            </a:r>
            <a:r>
              <a:rPr lang="en-US" sz="1600" dirty="0" err="1"/>
              <a:t>Gorp</a:t>
            </a:r>
            <a:r>
              <a:rPr lang="en-US" sz="1600" dirty="0"/>
              <a:t> </a:t>
            </a:r>
            <a:r>
              <a:rPr lang="en-US" sz="1600" dirty="0" smtClean="0"/>
              <a:t>(2006</a:t>
            </a:r>
            <a:r>
              <a:rPr lang="en-US" sz="1600" dirty="0"/>
              <a:t>) state that refinement of a software system model can be considered as a vertical transformation example in which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a </a:t>
            </a:r>
            <a:r>
              <a:rPr lang="en-US" sz="1400" dirty="0"/>
              <a:t>specification is gradually refined into a full-fledged implementation, 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by </a:t>
            </a:r>
            <a:r>
              <a:rPr lang="en-US" sz="1400" dirty="0"/>
              <a:t>means of successive refinement steps that add more concrete </a:t>
            </a:r>
            <a:r>
              <a:rPr lang="en-US" sz="1400" dirty="0" smtClean="0"/>
              <a:t>details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400" dirty="0"/>
              <a:t>exactly describes the current research direction followed by most of the AOSE researchers in MDD of MAS</a:t>
            </a:r>
            <a:endParaRPr lang="en-US" sz="1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62484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Mens</a:t>
            </a:r>
            <a:r>
              <a:rPr lang="en-US" sz="900" dirty="0"/>
              <a:t>, T., </a:t>
            </a:r>
            <a:r>
              <a:rPr lang="en-US" sz="900" dirty="0" smtClean="0"/>
              <a:t>Van </a:t>
            </a:r>
            <a:r>
              <a:rPr lang="en-US" sz="900" dirty="0" err="1"/>
              <a:t>Gorp</a:t>
            </a:r>
            <a:r>
              <a:rPr lang="en-US" sz="900" dirty="0"/>
              <a:t>, P. (2006</a:t>
            </a:r>
            <a:r>
              <a:rPr lang="en-US" sz="900" dirty="0" smtClean="0"/>
              <a:t>) “A </a:t>
            </a:r>
            <a:r>
              <a:rPr lang="en-US" sz="900" dirty="0"/>
              <a:t>Taxonomy of Model </a:t>
            </a:r>
            <a:r>
              <a:rPr lang="en-US" sz="900" dirty="0" smtClean="0"/>
              <a:t>Transformation”, </a:t>
            </a:r>
            <a:r>
              <a:rPr lang="en-US" sz="900" dirty="0"/>
              <a:t>Electronic Notes in Theoretical Computer Science, </a:t>
            </a:r>
            <a:r>
              <a:rPr lang="en-US" sz="900" dirty="0" smtClean="0"/>
              <a:t>152: </a:t>
            </a:r>
            <a:r>
              <a:rPr lang="en-US" sz="900" dirty="0"/>
              <a:t>125-142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767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000"/>
            <a:ext cx="7924800" cy="292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Also </a:t>
            </a:r>
            <a:r>
              <a:rPr lang="en-US" sz="1800" dirty="0"/>
              <a:t>possible to define model transformations between the </a:t>
            </a:r>
            <a:r>
              <a:rPr lang="en-US" sz="1800" dirty="0" err="1"/>
              <a:t>metamodels</a:t>
            </a:r>
            <a:r>
              <a:rPr lang="en-US" sz="1800" dirty="0"/>
              <a:t> residing at </a:t>
            </a:r>
            <a:r>
              <a:rPr lang="en-US" sz="1800" i="1" dirty="0"/>
              <a:t>the same abstraction level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Horizontal </a:t>
            </a:r>
            <a:r>
              <a:rPr lang="en-US" sz="1800" dirty="0"/>
              <a:t>transformations </a:t>
            </a:r>
            <a:r>
              <a:rPr lang="en-US" sz="1800" dirty="0" smtClean="0"/>
              <a:t>may </a:t>
            </a:r>
            <a:r>
              <a:rPr lang="en-US" sz="1800" dirty="0"/>
              <a:t>be encouraging for </a:t>
            </a:r>
            <a:r>
              <a:rPr lang="en-US" sz="1800" dirty="0" smtClean="0"/>
              <a:t>MDD of MAS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P</a:t>
            </a:r>
            <a:r>
              <a:rPr lang="en-US" sz="1800" dirty="0" smtClean="0"/>
              <a:t>rovides </a:t>
            </a:r>
            <a:r>
              <a:rPr lang="en-US" sz="1800" dirty="0"/>
              <a:t>a general PIMM perspective based on the utilization of the already existing MAS </a:t>
            </a:r>
            <a:r>
              <a:rPr lang="en-US" sz="1800" dirty="0" err="1"/>
              <a:t>metamodels</a:t>
            </a:r>
            <a:r>
              <a:rPr lang="en-US" sz="1800" dirty="0"/>
              <a:t> that are acquired as the result of AOSE community’s significant </a:t>
            </a:r>
            <a:r>
              <a:rPr lang="en-US" sz="1800" dirty="0" smtClean="0"/>
              <a:t>effort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i="1" dirty="0"/>
              <a:t>General platform independent modeling environment for MASs based on the horizontal transformations between existing MAS </a:t>
            </a:r>
            <a:r>
              <a:rPr lang="en-US" sz="1800" i="1" dirty="0" smtClean="0"/>
              <a:t>PIMMs: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2" y="4394201"/>
            <a:ext cx="7992208" cy="18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0000"/>
            <a:ext cx="7924800" cy="41452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practicability of this approach definitely needs </a:t>
            </a:r>
            <a:r>
              <a:rPr lang="en-US" sz="1800" dirty="0" smtClean="0"/>
              <a:t>further investigation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Future </a:t>
            </a:r>
            <a:r>
              <a:rPr lang="en-US" sz="1800" dirty="0"/>
              <a:t>work on this topic should consider questions such as</a:t>
            </a:r>
            <a:r>
              <a:rPr lang="en-US" sz="1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What is the cost of such a design</a:t>
            </a:r>
            <a:r>
              <a:rPr lang="en-US" sz="1600" dirty="0" smtClean="0"/>
              <a:t>?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Should we always define transformations in a mesh structure (from all PIMMs to remaining PIMMs) or is just one-to-one transformation enough</a:t>
            </a:r>
            <a:r>
              <a:rPr lang="en-US" sz="1600" dirty="0" smtClean="0"/>
              <a:t>?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Do entity mappings between PIMMs provide an efficient transformation</a:t>
            </a:r>
            <a:r>
              <a:rPr lang="en-US" sz="1600" dirty="0" smtClean="0"/>
              <a:t>?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Is auto-generated PIM satisfactory</a:t>
            </a:r>
            <a:r>
              <a:rPr lang="en-US" sz="1600" dirty="0" smtClean="0"/>
              <a:t>?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To what extent should developers intervene in PIM generation</a:t>
            </a:r>
            <a:r>
              <a:rPr lang="en-US" sz="1600" dirty="0" smtClean="0"/>
              <a:t>?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What is the proportion of the auto-generated model entities (gained as the result of horizontal transformation) among all required MAS PIM entities?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2400"/>
            <a:ext cx="7924800" cy="4521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/>
              <a:t>Last issue: </a:t>
            </a:r>
            <a:r>
              <a:rPr lang="en-US" sz="1800" dirty="0" smtClean="0"/>
              <a:t>The fruitful </a:t>
            </a:r>
            <a:r>
              <a:rPr lang="en-US" sz="1800" dirty="0"/>
              <a:t>application of model-driven approaches in MAS </a:t>
            </a:r>
            <a:r>
              <a:rPr lang="en-US" sz="1800" dirty="0" smtClean="0"/>
              <a:t>development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 smtClean="0"/>
              <a:t>Software </a:t>
            </a:r>
            <a:r>
              <a:rPr lang="en-US" sz="1800" dirty="0"/>
              <a:t>codes for the exact system implementation should eventually be </a:t>
            </a:r>
            <a:r>
              <a:rPr lang="en-US" sz="1800" dirty="0" smtClean="0"/>
              <a:t>obtained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validity of MDA’s promise on faster implementation for MAS development is doubtful at </a:t>
            </a:r>
            <a:r>
              <a:rPr lang="en-US" sz="1800" dirty="0" smtClean="0"/>
              <a:t>present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dirty="0" smtClean="0">
                <a:solidFill>
                  <a:srgbClr val="00B050"/>
                </a:solidFill>
              </a:rPr>
              <a:t>Many </a:t>
            </a:r>
            <a:r>
              <a:rPr lang="en-US" sz="1800" dirty="0">
                <a:solidFill>
                  <a:srgbClr val="00B050"/>
                </a:solidFill>
              </a:rPr>
              <a:t>of the </a:t>
            </a:r>
            <a:r>
              <a:rPr lang="en-US" sz="1800" dirty="0" smtClean="0">
                <a:solidFill>
                  <a:srgbClr val="00B050"/>
                </a:solidFill>
              </a:rPr>
              <a:t>model-driven </a:t>
            </a:r>
            <a:r>
              <a:rPr lang="en-US" sz="1800" dirty="0">
                <a:solidFill>
                  <a:srgbClr val="00B050"/>
                </a:solidFill>
              </a:rPr>
              <a:t>MAS development approaches </a:t>
            </a:r>
            <a:r>
              <a:rPr lang="en-US" sz="1800" dirty="0" smtClean="0">
                <a:solidFill>
                  <a:srgbClr val="00B050"/>
                </a:solidFill>
              </a:rPr>
              <a:t>include </a:t>
            </a:r>
            <a:r>
              <a:rPr lang="en-US" sz="1800" dirty="0">
                <a:solidFill>
                  <a:srgbClr val="00B050"/>
                </a:solidFill>
              </a:rPr>
              <a:t>automatic code generation for various MAS software development </a:t>
            </a:r>
            <a:r>
              <a:rPr lang="en-US" sz="1800" dirty="0" smtClean="0">
                <a:solidFill>
                  <a:srgbClr val="00B050"/>
                </a:solidFill>
              </a:rPr>
              <a:t>frameworks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1600" dirty="0" smtClean="0"/>
              <a:t>e.g</a:t>
            </a:r>
            <a:r>
              <a:rPr lang="en-US" sz="1600" dirty="0"/>
              <a:t>., </a:t>
            </a:r>
            <a:r>
              <a:rPr lang="en-US" sz="1600" dirty="0" err="1"/>
              <a:t>Cougaar</a:t>
            </a:r>
            <a:r>
              <a:rPr lang="en-US" sz="1600" dirty="0"/>
              <a:t> MDA, PIM4Agents, MDD4SWAgents, </a:t>
            </a:r>
            <a:r>
              <a:rPr lang="en-US" sz="1600" dirty="0" err="1" smtClean="0"/>
              <a:t>CAFnE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 smtClean="0"/>
              <a:t>Some </a:t>
            </a:r>
            <a:r>
              <a:rPr lang="en-US" sz="2000" dirty="0"/>
              <a:t>AOSE researchers </a:t>
            </a:r>
            <a:r>
              <a:rPr lang="en-US" sz="2000" dirty="0" smtClean="0"/>
              <a:t>intend </a:t>
            </a:r>
            <a:r>
              <a:rPr lang="en-US" sz="2000" dirty="0"/>
              <a:t>to apply the </a:t>
            </a:r>
            <a:r>
              <a:rPr lang="en-US" sz="2000" b="1" i="1" dirty="0"/>
              <a:t>whole </a:t>
            </a:r>
            <a:r>
              <a:rPr lang="en-US" sz="2000" b="1" i="1" dirty="0" smtClean="0"/>
              <a:t>MDA for </a:t>
            </a:r>
            <a:r>
              <a:rPr lang="en-US" sz="2000" b="1" i="1" dirty="0"/>
              <a:t>MAS </a:t>
            </a:r>
            <a:r>
              <a:rPr lang="en-US" sz="2000" b="1" i="1" dirty="0" smtClean="0"/>
              <a:t>development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US" sz="2000" dirty="0" smtClean="0"/>
              <a:t>Some </a:t>
            </a:r>
            <a:r>
              <a:rPr lang="en-US" sz="2000" dirty="0"/>
              <a:t>of them </a:t>
            </a:r>
            <a:r>
              <a:rPr lang="en-US" sz="2000" dirty="0" smtClean="0"/>
              <a:t>prefer </a:t>
            </a:r>
            <a:r>
              <a:rPr lang="en-US" sz="2000" dirty="0"/>
              <a:t>to utilize just </a:t>
            </a:r>
            <a:r>
              <a:rPr lang="en-US" sz="2000" b="1" i="1" dirty="0"/>
              <a:t>MAS </a:t>
            </a:r>
            <a:r>
              <a:rPr lang="en-US" sz="2000" b="1" i="1" dirty="0" err="1"/>
              <a:t>metamodels</a:t>
            </a:r>
            <a:r>
              <a:rPr lang="en-US" sz="2000" b="1" i="1" dirty="0"/>
              <a:t> and/or model transformations</a:t>
            </a:r>
            <a:r>
              <a:rPr lang="en-US" sz="2000" dirty="0"/>
              <a:t> as needed. 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US" sz="2000" dirty="0" smtClean="0"/>
              <a:t>Also </a:t>
            </a:r>
            <a:r>
              <a:rPr lang="en-US" sz="2000" dirty="0"/>
              <a:t>some researchers </a:t>
            </a:r>
            <a:r>
              <a:rPr lang="en-US" sz="2000" dirty="0" smtClean="0"/>
              <a:t>take </a:t>
            </a:r>
            <a:r>
              <a:rPr lang="en-US" sz="2000" dirty="0"/>
              <a:t>into account the </a:t>
            </a:r>
            <a:r>
              <a:rPr lang="en-US" sz="2000" b="1" i="1" dirty="0"/>
              <a:t>reorganization of the existing MAS development methodologies</a:t>
            </a:r>
            <a:r>
              <a:rPr lang="en-US" sz="2000" dirty="0"/>
              <a:t> to support model-driven agent </a:t>
            </a:r>
            <a:r>
              <a:rPr lang="en-US" sz="2000" dirty="0" smtClean="0"/>
              <a:t>development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en-US" sz="2000" dirty="0" smtClean="0"/>
              <a:t>Most </a:t>
            </a:r>
            <a:r>
              <a:rPr lang="en-US" sz="2000" dirty="0"/>
              <a:t>of the model driven MAS development efforts originate from </a:t>
            </a:r>
            <a:r>
              <a:rPr lang="en-US" sz="2000" b="1" i="1" dirty="0" smtClean="0"/>
              <a:t>MAS Modeling</a:t>
            </a:r>
            <a:r>
              <a:rPr lang="en-US" sz="2000" dirty="0" smtClean="0"/>
              <a:t> studies which cover: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err="1"/>
              <a:t>Metamodels</a:t>
            </a:r>
            <a:r>
              <a:rPr lang="en-US" sz="1800" dirty="0"/>
              <a:t> for </a:t>
            </a:r>
            <a:r>
              <a:rPr lang="en-US" sz="1800" dirty="0" smtClean="0"/>
              <a:t>MAS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Modeling languages for MAS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GB" sz="4000" dirty="0" smtClean="0"/>
              <a:t>General Evaluation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7924800" cy="429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However</a:t>
            </a:r>
            <a:r>
              <a:rPr lang="en-US" sz="1800" dirty="0"/>
              <a:t>, the quantity of the generated code is not </a:t>
            </a:r>
            <a:r>
              <a:rPr lang="en-US" sz="1800" dirty="0" smtClean="0"/>
              <a:t>satisfactory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Codes </a:t>
            </a:r>
            <a:r>
              <a:rPr lang="en-US" sz="1600" dirty="0">
                <a:solidFill>
                  <a:srgbClr val="FF0000"/>
                </a:solidFill>
              </a:rPr>
              <a:t>required for the agent interactions and internal </a:t>
            </a:r>
            <a:r>
              <a:rPr lang="en-US" sz="1600" dirty="0" err="1">
                <a:solidFill>
                  <a:srgbClr val="FF0000"/>
                </a:solidFill>
              </a:rPr>
              <a:t>behaviour</a:t>
            </a:r>
            <a:r>
              <a:rPr lang="en-US" sz="1600" dirty="0">
                <a:solidFill>
                  <a:srgbClr val="FF0000"/>
                </a:solidFill>
              </a:rPr>
              <a:t> (plan) structure</a:t>
            </a:r>
            <a:r>
              <a:rPr lang="en-US" sz="1600" dirty="0"/>
              <a:t> of agents couldn’t be generated </a:t>
            </a:r>
            <a:endParaRPr lang="en-US" sz="16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400" dirty="0" smtClean="0"/>
              <a:t>or </a:t>
            </a:r>
            <a:r>
              <a:rPr lang="en-US" sz="1400" dirty="0"/>
              <a:t>generated only at the template level in most </a:t>
            </a:r>
            <a:r>
              <a:rPr lang="en-US" sz="1400" dirty="0" smtClean="0"/>
              <a:t>situations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In </a:t>
            </a:r>
            <a:r>
              <a:rPr lang="en-US" sz="1600" dirty="0"/>
              <a:t>order to be executable, </a:t>
            </a:r>
            <a:r>
              <a:rPr lang="en-US" sz="1600" dirty="0">
                <a:solidFill>
                  <a:srgbClr val="FF0000"/>
                </a:solidFill>
              </a:rPr>
              <a:t>vast amount of these auto-generated MAS codes need to be completed </a:t>
            </a:r>
            <a:r>
              <a:rPr lang="en-US" sz="1600" dirty="0" smtClean="0">
                <a:solidFill>
                  <a:srgbClr val="FF0000"/>
                </a:solidFill>
              </a:rPr>
              <a:t>manually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Reflecting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b="1" i="1" dirty="0" smtClean="0"/>
              <a:t>autonomous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b="1" i="1" dirty="0"/>
              <a:t>proactive</a:t>
            </a:r>
            <a:r>
              <a:rPr lang="en-US" sz="1600" dirty="0"/>
              <a:t> features of agents and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their </a:t>
            </a:r>
            <a:r>
              <a:rPr lang="en-US" sz="1600" b="1" i="1" dirty="0"/>
              <a:t>social relations</a:t>
            </a:r>
            <a:r>
              <a:rPr lang="en-US" sz="1600" dirty="0"/>
              <a:t> </a:t>
            </a:r>
            <a:endParaRPr lang="en-US" sz="1600" dirty="0" smtClean="0"/>
          </a:p>
          <a:p>
            <a:pPr marL="411480" lvl="1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dirty="0" smtClean="0"/>
              <a:t>during </a:t>
            </a:r>
            <a:r>
              <a:rPr lang="en-US" sz="1600" dirty="0"/>
              <a:t>model-driven MAS development is currently also in a preliminary state and needs further research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4200"/>
            <a:ext cx="3124200" cy="429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 smtClean="0"/>
              <a:t>For further reading: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92" y="509952"/>
            <a:ext cx="4607243" cy="63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 algn="ctr">
              <a:buNone/>
            </a:pPr>
            <a:r>
              <a:rPr lang="tr-TR" sz="5400" dirty="0"/>
              <a:t>Thank You</a:t>
            </a:r>
          </a:p>
          <a:p>
            <a:pPr marL="411480" lvl="1" indent="0" algn="ctr">
              <a:buNone/>
            </a:pPr>
            <a:r>
              <a:rPr lang="tr-TR" sz="5400" dirty="0"/>
              <a:t>&amp;</a:t>
            </a:r>
          </a:p>
          <a:p>
            <a:pPr marL="411480" lvl="1" indent="0" algn="ctr">
              <a:buNone/>
            </a:pPr>
            <a:r>
              <a:rPr lang="tr-TR" sz="5400" dirty="0"/>
              <a:t>Any Questions?</a:t>
            </a:r>
            <a:endParaRPr lang="en-US" sz="5400" dirty="0"/>
          </a:p>
          <a:p>
            <a:pPr marL="11430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MDD of MAS                                 Geylani Kardas,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b="1" i="1" dirty="0"/>
              <a:t>AALAADIN</a:t>
            </a:r>
            <a:r>
              <a:rPr lang="en-US" sz="2000" dirty="0"/>
              <a:t> (Ferber and Gutknecht, 1998) appears as the first general-purpose </a:t>
            </a:r>
            <a:r>
              <a:rPr lang="en-US" sz="2000" dirty="0" err="1"/>
              <a:t>metamodel</a:t>
            </a:r>
            <a:r>
              <a:rPr lang="en-US" sz="2000" dirty="0"/>
              <a:t> for </a:t>
            </a:r>
            <a:r>
              <a:rPr lang="en-US" sz="2000" dirty="0" err="1"/>
              <a:t>MASs.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This </a:t>
            </a:r>
            <a:r>
              <a:rPr lang="en-US" sz="1800" dirty="0" err="1"/>
              <a:t>metamodel</a:t>
            </a:r>
            <a:r>
              <a:rPr lang="en-US" sz="1800" dirty="0"/>
              <a:t> represents a MAS structure with three main concepts - agent, group and role- and their relations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000" dirty="0"/>
              <a:t>Some AOSE researchers prefer to define agent </a:t>
            </a:r>
            <a:r>
              <a:rPr lang="en-US" sz="2000" dirty="0" err="1"/>
              <a:t>metamodels</a:t>
            </a:r>
            <a:r>
              <a:rPr lang="en-US" sz="2000" dirty="0"/>
              <a:t> which are specific for their MAS development </a:t>
            </a:r>
            <a:r>
              <a:rPr lang="en-US" sz="2000" dirty="0" smtClean="0"/>
              <a:t>methodologies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e.g</a:t>
            </a:r>
            <a:r>
              <a:rPr lang="en-US" sz="1800" dirty="0"/>
              <a:t>. a unified </a:t>
            </a:r>
            <a:r>
              <a:rPr lang="en-US" sz="1800" dirty="0" err="1"/>
              <a:t>metamodel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Bernon</a:t>
            </a:r>
            <a:r>
              <a:rPr lang="en-US" sz="1800" dirty="0" smtClean="0"/>
              <a:t> et al., 2005) composed </a:t>
            </a:r>
            <a:r>
              <a:rPr lang="en-US" sz="1800" dirty="0"/>
              <a:t>by merging the most significant contributions </a:t>
            </a:r>
            <a:r>
              <a:rPr lang="en-US" sz="1800" dirty="0" smtClean="0"/>
              <a:t>of ADELFE, Gaia, PASSI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/>
              <a:t>A similar study (</a:t>
            </a:r>
            <a:r>
              <a:rPr lang="en-US" sz="1800" dirty="0" err="1"/>
              <a:t>Molesini</a:t>
            </a:r>
            <a:r>
              <a:rPr lang="en-US" sz="1800" dirty="0"/>
              <a:t> et al., 2005) introduces a </a:t>
            </a:r>
            <a:r>
              <a:rPr lang="en-US" sz="1800" dirty="0" err="1"/>
              <a:t>metamodel</a:t>
            </a:r>
            <a:r>
              <a:rPr lang="en-US" sz="1800" dirty="0"/>
              <a:t> for SODA to model interaction and social </a:t>
            </a:r>
            <a:r>
              <a:rPr lang="en-US" sz="1800" dirty="0" smtClean="0"/>
              <a:t>aspects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800" dirty="0" smtClean="0"/>
              <a:t>Those </a:t>
            </a:r>
            <a:r>
              <a:rPr lang="en-US" sz="1800" dirty="0" err="1"/>
              <a:t>metamodels</a:t>
            </a:r>
            <a:r>
              <a:rPr lang="en-US" sz="1800" dirty="0"/>
              <a:t> are </a:t>
            </a:r>
            <a:endParaRPr lang="en-US" sz="1800" dirty="0" smtClean="0"/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just </a:t>
            </a:r>
            <a:r>
              <a:rPr lang="en-US" sz="1600" dirty="0">
                <a:solidFill>
                  <a:srgbClr val="FF0000"/>
                </a:solidFill>
              </a:rPr>
              <a:t>formal representations for the concepts of the related </a:t>
            </a:r>
            <a:r>
              <a:rPr lang="en-US" sz="1600" dirty="0" smtClean="0">
                <a:solidFill>
                  <a:srgbClr val="FF0000"/>
                </a:solidFill>
              </a:rPr>
              <a:t>methodologies</a:t>
            </a:r>
          </a:p>
          <a:p>
            <a:pPr lvl="2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not </a:t>
            </a:r>
            <a:r>
              <a:rPr lang="en-US" sz="1600" dirty="0">
                <a:solidFill>
                  <a:srgbClr val="FF0000"/>
                </a:solidFill>
              </a:rPr>
              <a:t>suitable for the general MAS modeling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6045200"/>
            <a:ext cx="8077200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/>
              <a:t>Ferber, J., </a:t>
            </a:r>
            <a:r>
              <a:rPr lang="en-US" sz="900" dirty="0" smtClean="0"/>
              <a:t>Gutknecht</a:t>
            </a:r>
            <a:r>
              <a:rPr lang="en-US" sz="900" dirty="0"/>
              <a:t>, O. (</a:t>
            </a:r>
            <a:r>
              <a:rPr lang="en-US" sz="900" dirty="0" smtClean="0"/>
              <a:t>1998) “A </a:t>
            </a:r>
            <a:r>
              <a:rPr lang="en-US" sz="900" dirty="0"/>
              <a:t>Meta-Model for the Analysis and Design of Organizations in Multi-Agent </a:t>
            </a:r>
            <a:r>
              <a:rPr lang="en-US" sz="900" dirty="0" smtClean="0"/>
              <a:t>Systems”, </a:t>
            </a:r>
            <a:r>
              <a:rPr lang="en-US" sz="900" dirty="0"/>
              <a:t>In </a:t>
            </a:r>
            <a:r>
              <a:rPr lang="en-US" sz="900" dirty="0" smtClean="0"/>
              <a:t>proc. 3</a:t>
            </a:r>
            <a:r>
              <a:rPr lang="en-US" sz="900" baseline="30000" dirty="0" smtClean="0"/>
              <a:t>rd</a:t>
            </a:r>
            <a:r>
              <a:rPr lang="en-US" sz="900" dirty="0" smtClean="0"/>
              <a:t>  Int. Conf. </a:t>
            </a:r>
            <a:r>
              <a:rPr lang="en-US" sz="900" dirty="0"/>
              <a:t>on Multi-Agent Systems, pp. </a:t>
            </a:r>
            <a:r>
              <a:rPr lang="en-US" sz="900" dirty="0" smtClean="0"/>
              <a:t>128-135</a:t>
            </a:r>
          </a:p>
          <a:p>
            <a:pPr marL="114300" indent="0">
              <a:buNone/>
            </a:pPr>
            <a:r>
              <a:rPr lang="en-US" sz="900" dirty="0" err="1"/>
              <a:t>Bernon</a:t>
            </a:r>
            <a:r>
              <a:rPr lang="en-US" sz="900" dirty="0"/>
              <a:t>, C., </a:t>
            </a:r>
            <a:r>
              <a:rPr lang="en-US" sz="900" dirty="0" err="1"/>
              <a:t>Cossentino</a:t>
            </a:r>
            <a:r>
              <a:rPr lang="en-US" sz="900" dirty="0"/>
              <a:t>, M., </a:t>
            </a:r>
            <a:r>
              <a:rPr lang="en-US" sz="900" dirty="0" err="1"/>
              <a:t>Gleizes</a:t>
            </a:r>
            <a:r>
              <a:rPr lang="en-US" sz="900" dirty="0"/>
              <a:t>, M-P., </a:t>
            </a:r>
            <a:r>
              <a:rPr lang="en-US" sz="900" dirty="0" err="1"/>
              <a:t>Turci</a:t>
            </a:r>
            <a:r>
              <a:rPr lang="en-US" sz="900" dirty="0"/>
              <a:t>, P</a:t>
            </a:r>
            <a:r>
              <a:rPr lang="en-US" sz="900" dirty="0" smtClean="0"/>
              <a:t>., </a:t>
            </a:r>
            <a:r>
              <a:rPr lang="en-US" sz="900" dirty="0" err="1" smtClean="0"/>
              <a:t>Zambonelli</a:t>
            </a:r>
            <a:r>
              <a:rPr lang="en-US" sz="900" dirty="0"/>
              <a:t>, F. (</a:t>
            </a:r>
            <a:r>
              <a:rPr lang="en-US" sz="900" dirty="0" smtClean="0"/>
              <a:t>2005) “A </a:t>
            </a:r>
            <a:r>
              <a:rPr lang="en-US" sz="900" dirty="0"/>
              <a:t>Study of some Multi-Agent </a:t>
            </a:r>
            <a:r>
              <a:rPr lang="en-US" sz="900" dirty="0" smtClean="0"/>
              <a:t>Meta-</a:t>
            </a:r>
            <a:r>
              <a:rPr lang="en-US" sz="900" dirty="0" err="1" smtClean="0"/>
              <a:t>Models”.,Lecture</a:t>
            </a:r>
            <a:r>
              <a:rPr lang="en-US" sz="900" dirty="0" smtClean="0"/>
              <a:t> </a:t>
            </a:r>
            <a:r>
              <a:rPr lang="en-US" sz="900" dirty="0"/>
              <a:t>Notes in Computer Science, </a:t>
            </a:r>
            <a:r>
              <a:rPr lang="en-US" sz="900" dirty="0" smtClean="0"/>
              <a:t>3382: 62-77</a:t>
            </a:r>
          </a:p>
          <a:p>
            <a:pPr marL="114300" indent="0">
              <a:buNone/>
            </a:pPr>
            <a:r>
              <a:rPr lang="en-US" sz="900" dirty="0" err="1"/>
              <a:t>Molesini</a:t>
            </a:r>
            <a:r>
              <a:rPr lang="en-US" sz="900" dirty="0"/>
              <a:t>, A., </a:t>
            </a:r>
            <a:r>
              <a:rPr lang="en-US" sz="900" dirty="0" err="1"/>
              <a:t>Denti</a:t>
            </a:r>
            <a:r>
              <a:rPr lang="en-US" sz="900" dirty="0"/>
              <a:t>, </a:t>
            </a:r>
            <a:r>
              <a:rPr lang="en-US" sz="900" dirty="0" smtClean="0"/>
              <a:t>E., </a:t>
            </a:r>
            <a:r>
              <a:rPr lang="en-US" sz="900" dirty="0" err="1" smtClean="0"/>
              <a:t>Omicini</a:t>
            </a:r>
            <a:r>
              <a:rPr lang="en-US" sz="900" dirty="0"/>
              <a:t>, A. (</a:t>
            </a:r>
            <a:r>
              <a:rPr lang="en-US" sz="900" dirty="0" smtClean="0"/>
              <a:t>2005) “MAS </a:t>
            </a:r>
            <a:r>
              <a:rPr lang="en-US" sz="900" dirty="0"/>
              <a:t>Meta-models on Test: UML vs. OPM in the SODA Case </a:t>
            </a:r>
            <a:r>
              <a:rPr lang="en-US" sz="900" dirty="0" smtClean="0"/>
              <a:t>Study”, </a:t>
            </a:r>
            <a:r>
              <a:rPr lang="en-US" sz="900" dirty="0"/>
              <a:t>Lecture Notes in Artificial Intelligence, </a:t>
            </a:r>
            <a:r>
              <a:rPr lang="en-US" sz="900" dirty="0" smtClean="0"/>
              <a:t>3690: 163-172</a:t>
            </a:r>
          </a:p>
        </p:txBody>
      </p:sp>
    </p:spTree>
    <p:extLst>
      <p:ext uri="{BB962C8B-B14F-4D97-AF65-F5344CB8AC3E}">
        <p14:creationId xmlns:p14="http://schemas.microsoft.com/office/powerpoint/2010/main" val="24095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 </a:t>
            </a:r>
            <a:r>
              <a:rPr lang="en-GB" dirty="0" err="1" smtClean="0"/>
              <a:t>Modeling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49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dirty="0" err="1" smtClean="0"/>
              <a:t>Depke</a:t>
            </a:r>
            <a:r>
              <a:rPr lang="en-US" sz="1800" dirty="0" smtClean="0"/>
              <a:t> </a:t>
            </a:r>
            <a:r>
              <a:rPr lang="en-US" sz="1800" dirty="0"/>
              <a:t>et al. </a:t>
            </a:r>
            <a:r>
              <a:rPr lang="en-US" sz="1800" dirty="0" smtClean="0"/>
              <a:t>(2001) introduce </a:t>
            </a:r>
            <a:r>
              <a:rPr lang="en-US" sz="1800" dirty="0"/>
              <a:t>an agent-oriented modeling </a:t>
            </a:r>
            <a:r>
              <a:rPr lang="en-US" sz="1800" dirty="0" smtClean="0"/>
              <a:t>technique based on Unified Modeling Language (UML)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employ graph </a:t>
            </a:r>
            <a:r>
              <a:rPr lang="en-US" sz="1600" dirty="0" smtClean="0"/>
              <a:t>transformation </a:t>
            </a:r>
            <a:r>
              <a:rPr lang="en-US" sz="1600" dirty="0"/>
              <a:t>rules in </a:t>
            </a:r>
            <a:r>
              <a:rPr lang="en-US" sz="1600" dirty="0" smtClean="0"/>
              <a:t>MAS requirement </a:t>
            </a:r>
            <a:r>
              <a:rPr lang="en-US" sz="1600" dirty="0"/>
              <a:t>specification and </a:t>
            </a:r>
            <a:r>
              <a:rPr lang="en-US" sz="1600" dirty="0" smtClean="0"/>
              <a:t>analysis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/>
              <a:t>Agents &amp; Artifacts (A&amp;A)</a:t>
            </a:r>
            <a:r>
              <a:rPr lang="en-US" sz="1800" dirty="0"/>
              <a:t> </a:t>
            </a:r>
            <a:r>
              <a:rPr lang="en-US" sz="1800" dirty="0" err="1" smtClean="0"/>
              <a:t>metamodel</a:t>
            </a:r>
            <a:r>
              <a:rPr lang="en-US" sz="1800" dirty="0" smtClean="0"/>
              <a:t> (</a:t>
            </a:r>
            <a:r>
              <a:rPr lang="en-US" sz="1800" dirty="0" err="1" smtClean="0"/>
              <a:t>Omicini</a:t>
            </a:r>
            <a:r>
              <a:rPr lang="en-US" sz="1800" dirty="0" smtClean="0"/>
              <a:t> et al., 2008):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agents are modeled as proactive entities for the systems’ goals and </a:t>
            </a:r>
            <a:r>
              <a:rPr lang="en-US" sz="1600" dirty="0" smtClean="0"/>
              <a:t>tasks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artifacts represented the reactive entities providing the services and functions and, hence, constituted the environment for </a:t>
            </a:r>
            <a:r>
              <a:rPr lang="en-US" sz="1600" dirty="0" smtClean="0"/>
              <a:t>MAS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1800" b="1" i="1" dirty="0"/>
              <a:t>FAML</a:t>
            </a:r>
            <a:r>
              <a:rPr lang="en-US" sz="1800" dirty="0"/>
              <a:t> </a:t>
            </a:r>
            <a:r>
              <a:rPr lang="en-US" sz="1800" dirty="0" err="1" smtClean="0"/>
              <a:t>metamodel</a:t>
            </a:r>
            <a:r>
              <a:rPr lang="en-US" sz="1800" dirty="0" smtClean="0"/>
              <a:t> (</a:t>
            </a:r>
            <a:r>
              <a:rPr lang="en-US" sz="1800" dirty="0" err="1" smtClean="0"/>
              <a:t>Beydoun</a:t>
            </a:r>
            <a:r>
              <a:rPr lang="en-US" sz="1800" dirty="0" smtClean="0"/>
              <a:t> et al., 2009):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a synthesis of various existing </a:t>
            </a:r>
            <a:r>
              <a:rPr lang="en-US" sz="1600" dirty="0" err="1"/>
              <a:t>metamodels</a:t>
            </a:r>
            <a:r>
              <a:rPr lang="en-US" sz="1600" dirty="0"/>
              <a:t> for agent </a:t>
            </a:r>
            <a:r>
              <a:rPr lang="en-US" sz="1600" dirty="0" smtClean="0"/>
              <a:t>systems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 smtClean="0"/>
              <a:t>design </a:t>
            </a:r>
            <a:r>
              <a:rPr lang="en-US" sz="1600" dirty="0"/>
              <a:t>time and runtime concepts for MASs were </a:t>
            </a:r>
            <a:r>
              <a:rPr lang="en-US" sz="1600" dirty="0" smtClean="0"/>
              <a:t>given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600" dirty="0"/>
              <a:t>validation </a:t>
            </a:r>
            <a:r>
              <a:rPr lang="en-US" sz="1600" dirty="0" smtClean="0"/>
              <a:t>was </a:t>
            </a:r>
            <a:r>
              <a:rPr lang="en-US" sz="1600" dirty="0"/>
              <a:t>provided by their use at various MAS development methodologies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MDD of MAS                                 </a:t>
            </a:r>
            <a:r>
              <a:rPr lang="en-US" dirty="0" err="1" smtClean="0"/>
              <a:t>Geylani</a:t>
            </a:r>
            <a:r>
              <a:rPr lang="en-US" dirty="0" smtClean="0"/>
              <a:t> </a:t>
            </a:r>
            <a:r>
              <a:rPr lang="en-US" dirty="0" err="1" smtClean="0"/>
              <a:t>Kardas</a:t>
            </a:r>
            <a:r>
              <a:rPr lang="en-US" dirty="0" smtClean="0"/>
              <a:t>, Ph.D.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969000"/>
            <a:ext cx="79248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900" dirty="0" err="1"/>
              <a:t>Depke</a:t>
            </a:r>
            <a:r>
              <a:rPr lang="en-US" sz="900" dirty="0"/>
              <a:t>, R., </a:t>
            </a:r>
            <a:r>
              <a:rPr lang="en-US" sz="900" dirty="0" err="1"/>
              <a:t>Heckel</a:t>
            </a:r>
            <a:r>
              <a:rPr lang="en-US" sz="900" dirty="0"/>
              <a:t>, R., </a:t>
            </a:r>
            <a:r>
              <a:rPr lang="en-US" sz="900" dirty="0" err="1" smtClean="0"/>
              <a:t>Küster</a:t>
            </a:r>
            <a:r>
              <a:rPr lang="en-US" sz="900" dirty="0" smtClean="0"/>
              <a:t> </a:t>
            </a:r>
            <a:r>
              <a:rPr lang="en-US" sz="900" dirty="0"/>
              <a:t>J. M. (2001</a:t>
            </a:r>
            <a:r>
              <a:rPr lang="en-US" sz="900" dirty="0" smtClean="0"/>
              <a:t>) “Agent-Oriented </a:t>
            </a:r>
            <a:r>
              <a:rPr lang="en-US" sz="900" dirty="0"/>
              <a:t>Modeling with Graph </a:t>
            </a:r>
            <a:r>
              <a:rPr lang="en-US" sz="900" dirty="0" smtClean="0"/>
              <a:t>Transformations”, </a:t>
            </a:r>
            <a:r>
              <a:rPr lang="en-US" sz="900" dirty="0"/>
              <a:t>Lecture Notes in Computer Science, </a:t>
            </a:r>
            <a:r>
              <a:rPr lang="en-US" sz="900" dirty="0" smtClean="0"/>
              <a:t>1957: </a:t>
            </a:r>
            <a:r>
              <a:rPr lang="en-US" sz="900" dirty="0"/>
              <a:t>105-119</a:t>
            </a:r>
            <a:endParaRPr lang="en-US" sz="900" dirty="0" smtClean="0"/>
          </a:p>
          <a:p>
            <a:pPr marL="114300" indent="0">
              <a:buNone/>
            </a:pPr>
            <a:r>
              <a:rPr lang="en-US" sz="900" dirty="0" err="1"/>
              <a:t>Omicini</a:t>
            </a:r>
            <a:r>
              <a:rPr lang="en-US" sz="900" dirty="0"/>
              <a:t>, A., Ricci, A., </a:t>
            </a:r>
            <a:r>
              <a:rPr lang="en-US" sz="900" dirty="0" err="1" smtClean="0"/>
              <a:t>Viroli</a:t>
            </a:r>
            <a:r>
              <a:rPr lang="en-US" sz="900" dirty="0"/>
              <a:t>, M</a:t>
            </a:r>
            <a:r>
              <a:rPr lang="en-US" sz="900" dirty="0" smtClean="0"/>
              <a:t>. (2008) “Artifacts </a:t>
            </a:r>
            <a:r>
              <a:rPr lang="en-US" sz="900" dirty="0"/>
              <a:t>in the A&amp;A meta-model for multi-agent </a:t>
            </a:r>
            <a:r>
              <a:rPr lang="en-US" sz="900" dirty="0" smtClean="0"/>
              <a:t>systems”, </a:t>
            </a:r>
            <a:r>
              <a:rPr lang="en-US" sz="900" dirty="0"/>
              <a:t>Autonomous Agents and Multi-Agent Systems, 17(3</a:t>
            </a:r>
            <a:r>
              <a:rPr lang="en-US" sz="900" dirty="0" smtClean="0"/>
              <a:t>): 432-456</a:t>
            </a:r>
          </a:p>
          <a:p>
            <a:pPr marL="114300" indent="0">
              <a:buNone/>
            </a:pPr>
            <a:r>
              <a:rPr lang="en-US" sz="900" dirty="0" err="1"/>
              <a:t>Beydoun</a:t>
            </a:r>
            <a:r>
              <a:rPr lang="en-US" sz="900" dirty="0"/>
              <a:t>, G., Low, G. C., Henderson-Sellers, B., </a:t>
            </a:r>
            <a:r>
              <a:rPr lang="en-US" sz="900" dirty="0" err="1"/>
              <a:t>Mouratidis</a:t>
            </a:r>
            <a:r>
              <a:rPr lang="en-US" sz="900" dirty="0"/>
              <a:t>, H., Gomez-</a:t>
            </a:r>
            <a:r>
              <a:rPr lang="en-US" sz="900" dirty="0" err="1"/>
              <a:t>Sanz</a:t>
            </a:r>
            <a:r>
              <a:rPr lang="en-US" sz="900" dirty="0"/>
              <a:t>, J. J., </a:t>
            </a:r>
            <a:r>
              <a:rPr lang="en-US" sz="900" dirty="0" err="1"/>
              <a:t>Pavon</a:t>
            </a:r>
            <a:r>
              <a:rPr lang="en-US" sz="900" dirty="0"/>
              <a:t>, J., </a:t>
            </a:r>
            <a:r>
              <a:rPr lang="en-US" sz="900" dirty="0" smtClean="0"/>
              <a:t>Gonzalez-Perez</a:t>
            </a:r>
            <a:r>
              <a:rPr lang="en-US" sz="900" dirty="0"/>
              <a:t>, </a:t>
            </a:r>
            <a:r>
              <a:rPr lang="en-US" sz="900" dirty="0" smtClean="0"/>
              <a:t>C. (2009) “FAML</a:t>
            </a:r>
            <a:r>
              <a:rPr lang="en-US" sz="900" dirty="0"/>
              <a:t>: A Generic </a:t>
            </a:r>
            <a:r>
              <a:rPr lang="en-US" sz="900" dirty="0" err="1"/>
              <a:t>Metamodel</a:t>
            </a:r>
            <a:r>
              <a:rPr lang="en-US" sz="900" dirty="0"/>
              <a:t> for MAS </a:t>
            </a:r>
            <a:r>
              <a:rPr lang="en-US" sz="900" dirty="0" smtClean="0"/>
              <a:t>Development”, </a:t>
            </a:r>
            <a:r>
              <a:rPr lang="en-US" sz="900" dirty="0"/>
              <a:t>IEEE Transactions on Software Engineering, 35(6</a:t>
            </a:r>
            <a:r>
              <a:rPr lang="en-US" sz="900" dirty="0" smtClean="0"/>
              <a:t>): </a:t>
            </a:r>
            <a:r>
              <a:rPr lang="en-US" sz="900" dirty="0"/>
              <a:t>841-863</a:t>
            </a:r>
            <a:endParaRPr lang="en-US" sz="900" dirty="0" smtClean="0"/>
          </a:p>
          <a:p>
            <a:pPr marL="114300" indent="0">
              <a:buNone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7612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8233</TotalTime>
  <Words>7770</Words>
  <Application>Microsoft Office PowerPoint</Application>
  <PresentationFormat>On-screen Show (4:3)</PresentationFormat>
  <Paragraphs>918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Cambria</vt:lpstr>
      <vt:lpstr>Times New Roman</vt:lpstr>
      <vt:lpstr>Wingdings</vt:lpstr>
      <vt:lpstr>Adjacency</vt:lpstr>
      <vt:lpstr>Model-driven Development of Multi-agent Systems   </vt:lpstr>
      <vt:lpstr>Outline</vt:lpstr>
      <vt:lpstr>Introduction</vt:lpstr>
      <vt:lpstr>Introduction</vt:lpstr>
      <vt:lpstr>Introduction</vt:lpstr>
      <vt:lpstr>Introduction</vt:lpstr>
      <vt:lpstr>Introduction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MAS Modeling</vt:lpstr>
      <vt:lpstr>MDD of MAS</vt:lpstr>
      <vt:lpstr>MDD of MAS</vt:lpstr>
      <vt:lpstr>MDD of MAS</vt:lpstr>
      <vt:lpstr>MDD of MAS</vt:lpstr>
      <vt:lpstr>MDD of MAS</vt:lpstr>
      <vt:lpstr>MDD of MAS</vt:lpstr>
      <vt:lpstr>MDD of MAS</vt:lpstr>
      <vt:lpstr>MDD of MAS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Complete MDA Implementations</vt:lpstr>
      <vt:lpstr>Partial MDA Implementations</vt:lpstr>
      <vt:lpstr>Partial MDA Implementations</vt:lpstr>
      <vt:lpstr>Partial MDA Implementations</vt:lpstr>
      <vt:lpstr>Partial MDA Implementations</vt:lpstr>
      <vt:lpstr>Partial MDA Implementations</vt:lpstr>
      <vt:lpstr>Partial MDA Implementations</vt:lpstr>
      <vt:lpstr>Partial MDA Implementations</vt:lpstr>
      <vt:lpstr>Partial MDA Implementations</vt:lpstr>
      <vt:lpstr>Partial MDA Implementations</vt:lpstr>
      <vt:lpstr>Partial MDA Implementations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Reorganization / Extension of Existing MAS Development Methodologies</vt:lpstr>
      <vt:lpstr>General Evaluation</vt:lpstr>
      <vt:lpstr>General Evaluation</vt:lpstr>
      <vt:lpstr>General Evaluation</vt:lpstr>
      <vt:lpstr>General Evaluation</vt:lpstr>
      <vt:lpstr>General Evaluation</vt:lpstr>
      <vt:lpstr>General Evaluation</vt:lpstr>
      <vt:lpstr>General Evaluation</vt:lpstr>
      <vt:lpstr>General Evaluation</vt:lpstr>
      <vt:lpstr>General Evaluation</vt:lpstr>
      <vt:lpstr>General 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Driven Development &amp; Domain-Specific (Modeling) Languages</dc:title>
  <dc:creator>Geylani</dc:creator>
  <cp:lastModifiedBy>Windows User</cp:lastModifiedBy>
  <cp:revision>560</cp:revision>
  <dcterms:created xsi:type="dcterms:W3CDTF">2006-08-16T00:00:00Z</dcterms:created>
  <dcterms:modified xsi:type="dcterms:W3CDTF">2022-03-28T20:28:34Z</dcterms:modified>
</cp:coreProperties>
</file>