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2"/>
  </p:notesMasterIdLst>
  <p:sldIdLst>
    <p:sldId id="420" r:id="rId2"/>
    <p:sldId id="480" r:id="rId3"/>
    <p:sldId id="452" r:id="rId4"/>
    <p:sldId id="483" r:id="rId5"/>
    <p:sldId id="484" r:id="rId6"/>
    <p:sldId id="485" r:id="rId7"/>
    <p:sldId id="453" r:id="rId8"/>
    <p:sldId id="481" r:id="rId9"/>
    <p:sldId id="482" r:id="rId10"/>
    <p:sldId id="486" r:id="rId11"/>
    <p:sldId id="479" r:id="rId12"/>
    <p:sldId id="454" r:id="rId13"/>
    <p:sldId id="487" r:id="rId14"/>
    <p:sldId id="488" r:id="rId15"/>
    <p:sldId id="489" r:id="rId16"/>
    <p:sldId id="490" r:id="rId17"/>
    <p:sldId id="491" r:id="rId18"/>
    <p:sldId id="455" r:id="rId19"/>
    <p:sldId id="492" r:id="rId20"/>
    <p:sldId id="493" r:id="rId21"/>
    <p:sldId id="494" r:id="rId22"/>
    <p:sldId id="456" r:id="rId23"/>
    <p:sldId id="507" r:id="rId24"/>
    <p:sldId id="508" r:id="rId25"/>
    <p:sldId id="509" r:id="rId26"/>
    <p:sldId id="510" r:id="rId27"/>
    <p:sldId id="514" r:id="rId28"/>
    <p:sldId id="499" r:id="rId29"/>
    <p:sldId id="500" r:id="rId30"/>
    <p:sldId id="418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67734"/>
  </p:normalViewPr>
  <p:slideViewPr>
    <p:cSldViewPr snapToGrid="0">
      <p:cViewPr varScale="1">
        <p:scale>
          <a:sx n="90" d="100"/>
          <a:sy n="90" d="100"/>
        </p:scale>
        <p:origin x="13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E21E6-98B5-0649-B0AF-48EC410816DE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3A392-3410-DA48-BB12-373521B4A2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51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1104C-6EB5-E8B4-BFD9-D074BF249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F78E9B-15B4-0926-056A-A824E6B424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E1D5A9-01E7-EB7A-5A4A-3ECD350A7C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4626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E90930-7567-D1F7-BDE5-3CA7C9FFD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BBF3ED0-4C29-321F-1ACE-09DC9A172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7E94BE-8189-5058-FE9C-E265330E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8B9FE0-276B-39AF-D5D3-DA4E0B7A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B511E3-4421-C890-0870-913B03DA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12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710521-AE86-D26E-7599-DA5038CD8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A9E557-9F72-BFF9-899E-0A1A8863D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C690EB-72FB-50CA-260F-A53550724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EBAE01-BA75-D1F5-6F7B-71008B10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CEC35A-F52D-30C8-1BF6-4A5A99A7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194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7FDD2B9-71F1-1177-D81F-646CAC8D7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4713319-B460-7D94-60AA-F50E1664E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99F252-CE8C-4739-2E84-6E22FDA2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014D50-0E5B-D872-52A3-D3CB0C1A9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382F66-8A85-85B2-0512-501CE80D0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09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1F235-7218-39B9-E878-EE7413E2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02AA97-7622-1F44-294F-F8CF72A09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1C0B40-F683-B93C-69F3-97A57BAA3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9A21E4-8006-A06B-0F62-86D485D1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688A23-E833-555D-2F49-C585614E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52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E0C8B3-5D06-F7BF-810B-876184827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69B631-8050-0C9F-C4B4-B7EBC7CAA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587128-191B-247C-ED5A-B802ED1C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385D28-1E9B-07E5-1395-62A92CE0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77CB77-740A-53F7-0E3D-FD1C42076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71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1F4EDA-3118-C22A-1AF6-4020FC215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9FDF81-CAA0-C825-9376-AB9359CBA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CCBCC8F-178F-6A85-0081-C3F93289A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F8D9A6-73C3-B1C2-E3CB-E1792B98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7371C9-FAE4-F88D-4351-C1ADF70E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F71D9F2-6A9A-8058-EFB3-87A8896F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44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163CA6-3FB6-B9CB-5B00-088E73AC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C7A57D-77E2-B50D-E235-2506044DB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BEA94F-9837-3A8D-874F-3B0C18DD1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668EF52-7045-41C8-49F0-56D27C488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1A0EA02-236E-3609-5A28-3FA31B172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767EB01-74EB-057C-5085-0EF113EDE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BC3455C-9C61-AFB3-E247-00B5EC62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28CCE36-A9E3-92DB-5951-A2B3BF9B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24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5A10DA-0695-F7D2-D73D-622499C7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0E29F8D-F453-17A5-4919-11CFF1EE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D305295-3850-2C57-582F-0343FFE7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A593F94-10B4-14D8-2B27-5EFCE647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73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6D6AC94-D387-DE75-53F8-1B4278CA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76F46FC-EA64-4696-2F45-AA56E8032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4462F74-AC9C-2E80-B302-CA779490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86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1D282F-B7C1-D719-6690-551F2E69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FC5E00-9B79-D28C-53B7-3A89BB83D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5799CA-B454-B4A1-80FD-8E30772A7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29E98BB-4476-4990-375E-8A3DFB776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13172D-F804-93D8-D01A-B2069EE11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9354FA-C759-5C7A-985A-34E93C50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81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4E2BB6-D5CB-5B2E-3C8F-9E7CAF202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5298B73-F6FA-0635-BA17-E64273A7E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2A1D8B6-1CE0-B0AB-9F85-EE5F02387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210D98-D9DA-5C48-B31F-B9AE0D024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94B203E-556F-6919-980C-FFBB31DA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822E0C-9902-C3DB-5DF0-5B672D14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45C1973-F34F-6F5B-2365-9FF204CA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45C9CAE-0CCA-CBE0-E9CA-FAD9AE87B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51CBBC-6C7D-FA20-018C-523F225C8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7B25BE-1D0E-EE49-B030-D561A2938FA0}" type="datetimeFigureOut">
              <a:rPr lang="tr-TR" smtClean="0"/>
              <a:t>10.04.2026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8FD532-FD57-46F6-5BB8-6F4AF5BB5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B18A70-9B0E-1BCC-6459-FF3B34634F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039D49-EC9C-3C45-826D-F711A50F2C3A}" type="slidenum">
              <a:rPr lang="tr-TR" smtClean="0"/>
              <a:t>‹#›</a:t>
            </a:fld>
            <a:endParaRPr lang="tr-TR"/>
          </a:p>
        </p:txBody>
      </p:sp>
      <p:sp>
        <p:nvSpPr>
          <p:cNvPr id="102" name="TopLine"/>
          <p:cNvSpPr>
            <a:spLocks noGrp="1"/>
          </p:cNvSpPr>
          <p:nvPr/>
        </p:nvSpPr>
        <p:spPr>
          <a:xfrm>
            <a:off x="0" y="0"/>
            <a:ext cx="9144000" cy="8000"/>
          </a:xfrm>
          <a:prstGeom prst="rect">
            <a:avLst/>
          </a:prstGeom>
          <a:solidFill>
            <a:srgbClr val="4F9CF9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1" name="AccentBar"/>
          <p:cNvSpPr>
            <a:spLocks noGrp="1"/>
          </p:cNvSpPr>
          <p:nvPr>
            <p:ph type="dt" sz="half" idx="10"/>
          </p:nvPr>
        </p:nvSpPr>
        <p:spPr>
          <a:xfrm>
            <a:off x="0" y="6400000"/>
            <a:ext cx="9144000" cy="30000"/>
          </a:xfrm>
          <a:prstGeom prst="rect">
            <a:avLst/>
          </a:prstGeom>
          <a:gradFill>
            <a:gsLst>
              <a:gs pos="0">
                <a:srgbClr val="4F9CF9"/>
              </a:gs>
              <a:gs pos="50000">
                <a:srgbClr val="A78BFA"/>
              </a:gs>
              <a:gs pos="100000">
                <a:srgbClr val="38BDF8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BottomBar"/>
          <p:cNvSpPr>
            <a:spLocks noGrp="1"/>
          </p:cNvSpPr>
          <p:nvPr/>
        </p:nvSpPr>
        <p:spPr>
          <a:xfrm>
            <a:off x="0" y="6400000"/>
            <a:ext cx="9144000" cy="57150"/>
          </a:xfrm>
          <a:prstGeom prst="rect">
            <a:avLst/>
          </a:prstGeom>
          <a:gradFill>
            <a:gsLst>
              <a:gs pos="0">
                <a:srgbClr val="60A5FA"/>
              </a:gs>
              <a:gs pos="50000">
                <a:srgbClr val="A78BFA"/>
              </a:gs>
              <a:gs pos="100000">
                <a:srgbClr val="22D3EE"/>
              </a:gs>
            </a:gsLst>
            <a:lin ang="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779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EF2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CBD5E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457200" y="0"/>
            <a:ext cx="11277600" cy="38100"/>
          </a:xfrm>
          <a:prstGeom prst="rect">
            <a:avLst/>
          </a:prstGeom>
          <a:gradFill>
            <a:gsLst>
              <a:gs pos="0">
                <a:srgbClr val="60A5FA"/>
              </a:gs>
              <a:gs pos="50000">
                <a:srgbClr val="A78BFA"/>
              </a:gs>
              <a:gs pos="100000">
                <a:srgbClr val="22D3EE"/>
              </a:gs>
            </a:gsLst>
            <a:lin ang="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" name="MainTitle"/>
          <p:cNvSpPr/>
          <p:nvPr/>
        </p:nvSpPr>
        <p:spPr>
          <a:xfrm>
            <a:off x="457200" y="2133600"/>
            <a:ext cx="11277600" cy="1828800"/>
          </a:xfrm>
          <a:prstGeom prst="rect">
            <a:avLst/>
          </a:prstGeom>
          <a:noFill/>
        </p:spPr>
        <p:txBody>
          <a:bodyPr anchor="ctr"/>
          <a:lstStyle/>
          <a:p>
            <a:pPr algn="ctr"/>
            <a:r>
              <a:rPr lang="tr-TR" sz="6600" dirty="0"/>
              <a:t>Büyük Dil Modellerine </a:t>
            </a:r>
            <a:r>
              <a:rPr lang="tr-TR" sz="6400" b="1" dirty="0">
                <a:latin typeface="Segoe UI Semibold"/>
              </a:rPr>
              <a:t>Giriş</a:t>
            </a:r>
          </a:p>
        </p:txBody>
      </p:sp>
      <p:sp>
        <p:nvSpPr>
          <p:cNvPr id="7" name="Topics"/>
          <p:cNvSpPr/>
          <p:nvPr/>
        </p:nvSpPr>
        <p:spPr>
          <a:xfrm>
            <a:off x="457200" y="3733800"/>
            <a:ext cx="11277600" cy="457200"/>
          </a:xfrm>
          <a:prstGeom prst="rect">
            <a:avLst/>
          </a:prstGeom>
          <a:noFill/>
        </p:spPr>
        <p:txBody>
          <a:bodyPr anchor="ctr"/>
          <a:lstStyle/>
          <a:p>
            <a:pPr algn="ctr">
              <a:buNone/>
            </a:pPr>
            <a:r>
              <a:rPr lang="tr-TR" sz="1400" dirty="0">
                <a:solidFill>
                  <a:srgbClr val="60A5FA"/>
                </a:solidFill>
                <a:latin typeface="Segoe UI"/>
              </a:rPr>
              <a:t>Tarih  •  Transformer  •  Tokenization  •  Pre-training  •  Fine-tuning  •  Prompting</a:t>
            </a:r>
          </a:p>
        </p:txBody>
      </p:sp>
      <p:sp>
        <p:nvSpPr>
          <p:cNvPr id="20" name="Author"/>
          <p:cNvSpPr>
            <a:spLocks noGrp="1"/>
          </p:cNvSpPr>
          <p:nvPr/>
        </p:nvSpPr>
        <p:spPr>
          <a:xfrm>
            <a:off x="1828800" y="5791200"/>
            <a:ext cx="8534400" cy="3429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Tansu Zafer Aşıcı</a:t>
            </a:r>
          </a:p>
        </p:txBody>
      </p:sp>
    </p:spTree>
    <p:extLst>
      <p:ext uri="{BB962C8B-B14F-4D97-AF65-F5344CB8AC3E}">
        <p14:creationId xmlns:p14="http://schemas.microsoft.com/office/powerpoint/2010/main" val="2980450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Transformer: Diğer Bileşenler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0"/>
              <p:cNvSpPr/>
              <p:nvPr/>
            </p:nvSpPr>
            <p:spPr>
              <a:xfrm>
                <a:off x="457200" y="1066800"/>
                <a:ext cx="5534377" cy="2553150"/>
              </a:xfrm>
              <a:prstGeom prst="roundRect">
                <a:avLst>
                  <a:gd name="adj" fmla="val 5000"/>
                </a:avLst>
              </a:prstGeom>
              <a:solidFill>
                <a:srgbClr val="1E2D3D"/>
              </a:solidFill>
              <a:ln w="9525">
                <a:solidFill>
                  <a:srgbClr val="A78BFA">
                    <a:alpha val="60000"/>
                  </a:srgbClr>
                </a:solidFill>
              </a:ln>
            </p:spPr>
            <p:txBody>
              <a:bodyPr lIns="342900" tIns="304800" rIns="342900" bIns="304800" anchor="ctr"/>
              <a:lstStyle/>
              <a:p>
                <a:pPr algn="l">
                  <a:buNone/>
                </a:pPr>
                <a:r>
                  <a:rPr lang="en-US" sz="2400" b="1" dirty="0">
                    <a:solidFill>
                      <a:srgbClr val="A78BFA"/>
                    </a:solidFill>
                    <a:latin typeface="Segoe UI Semibold"/>
                  </a:rPr>
                  <a:t>Positional Encoding</a:t>
                </a:r>
              </a:p>
              <a:p>
                <a:pPr algn="l">
                  <a:buNone/>
                </a:pPr>
                <a:r>
                  <a:rPr lang="tr-TR" sz="1700" dirty="0">
                    <a:solidFill>
                      <a:srgbClr val="CBD5E1"/>
                    </a:solidFill>
                    <a:latin typeface="Segoe UI"/>
                  </a:rPr>
                  <a:t>Transformer kelimelerin sırasını bilmez — pozisyon sinüs/kosinüs fonksiyonlarıyla kodlanır.</a:t>
                </a:r>
              </a:p>
              <a:p>
                <a:pPr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PE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𝑝𝑜𝑠</m:t>
                          </m:r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,2</m:t>
                          </m:r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𝑝𝑜𝑠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700" i="1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700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  <m:t>10000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700" i="1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700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1700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num>
                                    <m:den>
                                      <m:r>
                                        <a:rPr lang="en-US" sz="1700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den>
                                  </m:f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1700" dirty="0">
                  <a:solidFill>
                    <a:srgbClr val="EEF2FF"/>
                  </a:solidFill>
                </a:endParaRPr>
              </a:p>
            </p:txBody>
          </p:sp>
        </mc:Choice>
        <mc:Fallback xmlns="">
          <p:sp>
            <p:nvSpPr>
              <p:cNvPr id="4" name="C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66800"/>
                <a:ext cx="5534377" cy="2553150"/>
              </a:xfrm>
              <a:prstGeom prst="roundRect">
                <a:avLst>
                  <a:gd name="adj" fmla="val 5000"/>
                </a:avLst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A78BFA">
                    <a:alpha val="6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1"/>
              <p:cNvSpPr/>
              <p:nvPr/>
            </p:nvSpPr>
            <p:spPr>
              <a:xfrm>
                <a:off x="6148211" y="1066800"/>
                <a:ext cx="5534377" cy="2553150"/>
              </a:xfrm>
              <a:prstGeom prst="roundRect">
                <a:avLst>
                  <a:gd name="adj" fmla="val 5000"/>
                </a:avLst>
              </a:prstGeom>
              <a:solidFill>
                <a:srgbClr val="1E2D3D"/>
              </a:solidFill>
              <a:ln w="9525">
                <a:solidFill>
                  <a:srgbClr val="34D399">
                    <a:alpha val="60000"/>
                  </a:srgbClr>
                </a:solidFill>
              </a:ln>
            </p:spPr>
            <p:txBody>
              <a:bodyPr lIns="342900" tIns="304800" rIns="342900" bIns="304800" anchor="ctr"/>
              <a:lstStyle/>
              <a:p>
                <a:pPr algn="l">
                  <a:buNone/>
                </a:pPr>
                <a:r>
                  <a:rPr lang="en-US" sz="2400" b="1" dirty="0">
                    <a:solidFill>
                      <a:srgbClr val="34D399"/>
                    </a:solidFill>
                    <a:latin typeface="Segoe UI Semibold"/>
                  </a:rPr>
                  <a:t>Feed-Forward Network</a:t>
                </a:r>
              </a:p>
              <a:p>
                <a:pPr algn="l">
                  <a:buNone/>
                </a:pPr>
                <a:r>
                  <a:rPr lang="tr-TR" sz="1700" dirty="0">
                    <a:solidFill>
                      <a:srgbClr val="CBD5E1"/>
                    </a:solidFill>
                    <a:latin typeface="Segoe UI"/>
                  </a:rPr>
                  <a:t>Her attention katmanından sonra 2 katmanlı tam bağlantılı ağ gelir.</a:t>
                </a:r>
              </a:p>
              <a:p>
                <a:pPr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FFN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max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sSub>
                            <m:sSub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700" dirty="0">
                  <a:solidFill>
                    <a:srgbClr val="EEF2FF"/>
                  </a:solidFill>
                </a:endParaRPr>
              </a:p>
            </p:txBody>
          </p:sp>
        </mc:Choice>
        <mc:Fallback xmlns="">
          <p:sp>
            <p:nvSpPr>
              <p:cNvPr id="5" name="C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211" y="1066800"/>
                <a:ext cx="5534377" cy="2553150"/>
              </a:xfrm>
              <a:prstGeom prst="roundRect">
                <a:avLst>
                  <a:gd name="adj" fmla="val 5000"/>
                </a:avLst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34D399">
                    <a:alpha val="6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2"/>
              <p:cNvSpPr/>
              <p:nvPr/>
            </p:nvSpPr>
            <p:spPr>
              <a:xfrm>
                <a:off x="457200" y="3734250"/>
                <a:ext cx="5534377" cy="2553150"/>
              </a:xfrm>
              <a:prstGeom prst="roundRect">
                <a:avLst>
                  <a:gd name="adj" fmla="val 5000"/>
                </a:avLst>
              </a:prstGeom>
              <a:solidFill>
                <a:srgbClr val="1E2D3D"/>
              </a:solidFill>
              <a:ln w="9525">
                <a:solidFill>
                  <a:srgbClr val="FBBF24">
                    <a:alpha val="60000"/>
                  </a:srgbClr>
                </a:solidFill>
              </a:ln>
            </p:spPr>
            <p:txBody>
              <a:bodyPr lIns="342900" tIns="304800" rIns="342900" bIns="304800" anchor="ctr"/>
              <a:lstStyle/>
              <a:p>
                <a:pPr algn="l">
                  <a:buNone/>
                </a:pPr>
                <a:r>
                  <a:rPr lang="en-US" sz="2400" b="1" dirty="0">
                    <a:solidFill>
                      <a:srgbClr val="FBBF24"/>
                    </a:solidFill>
                    <a:latin typeface="Segoe UI Semibold"/>
                  </a:rPr>
                  <a:t>Layer Normalization</a:t>
                </a:r>
              </a:p>
              <a:p>
                <a:pPr algn="l">
                  <a:buNone/>
                </a:pPr>
                <a:r>
                  <a:rPr lang="tr-TR" sz="1700" dirty="0">
                    <a:solidFill>
                      <a:srgbClr val="CBD5E1"/>
                    </a:solidFill>
                    <a:latin typeface="Segoe UI"/>
                  </a:rPr>
                  <a:t>Her alt katmandan sonra normalize edilir. Eğitimi stabilize eder.</a:t>
                </a:r>
              </a:p>
              <a:p>
                <a:pPr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LayerNorm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Sublayer</m:t>
                          </m:r>
                          <m:d>
                            <m:d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1700" dirty="0">
                  <a:solidFill>
                    <a:srgbClr val="EEF2FF"/>
                  </a:solidFill>
                </a:endParaRPr>
              </a:p>
            </p:txBody>
          </p:sp>
        </mc:Choice>
        <mc:Fallback xmlns="">
          <p:sp>
            <p:nvSpPr>
              <p:cNvPr id="6" name="C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734250"/>
                <a:ext cx="5534377" cy="2553150"/>
              </a:xfrm>
              <a:prstGeom prst="roundRect">
                <a:avLst>
                  <a:gd name="adj" fmla="val 5000"/>
                </a:avLst>
              </a:prstGeom>
              <a:blipFill>
                <a:blip r:embed="rId5"/>
                <a:stretch>
                  <a:fillRect/>
                </a:stretch>
              </a:blipFill>
              <a:ln w="9525">
                <a:solidFill>
                  <a:srgbClr val="FBBF24">
                    <a:alpha val="6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3"/>
          <p:cNvSpPr/>
          <p:nvPr/>
        </p:nvSpPr>
        <p:spPr>
          <a:xfrm>
            <a:off x="6148211" y="3734250"/>
            <a:ext cx="5534377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22D3EE"/>
                </a:solidFill>
                <a:latin typeface="Segoe UI Semibold"/>
              </a:rPr>
              <a:t>Residual Connections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Her alt katmanın çıktısı girdi ile toplanır (skip connection). Çok derin ağlarda gradyanın kaybolmasını engeller ve eğitimi hızlandırır.</a:t>
            </a:r>
          </a:p>
        </p:txBody>
      </p:sp>
    </p:spTree>
    <p:extLst>
      <p:ext uri="{BB962C8B-B14F-4D97-AF65-F5344CB8AC3E}">
        <p14:creationId xmlns:p14="http://schemas.microsoft.com/office/powerpoint/2010/main" val="1733965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"/>
          <p:cNvSpPr/>
          <p:nvPr/>
        </p:nvSpPr>
        <p:spPr>
          <a:xfrm>
            <a:off x="457200" y="228600"/>
            <a:ext cx="11277600" cy="6096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Transformer Sonrası: Modern Büyük Dil Modelleri (LLM)</a:t>
            </a:r>
          </a:p>
        </p:txBody>
      </p:sp>
      <p:sp>
        <p:nvSpPr>
          <p:cNvPr id="80" name="Model0"/>
          <p:cNvSpPr/>
          <p:nvPr/>
        </p:nvSpPr>
        <p:spPr>
          <a:xfrm>
            <a:off x="457200" y="10668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60A5FA"/>
                </a:solidFill>
                <a:latin typeface="Segoe UI Semibold"/>
              </a:rPr>
              <a:t>BERT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2018 • Google • 340M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Bidirectional encoder. Masked language modeling ile eğitim.</a:t>
            </a:r>
          </a:p>
        </p:txBody>
      </p:sp>
      <p:sp>
        <p:nvSpPr>
          <p:cNvPr id="81" name="Model1"/>
          <p:cNvSpPr/>
          <p:nvPr/>
        </p:nvSpPr>
        <p:spPr>
          <a:xfrm>
            <a:off x="4320822" y="10668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A78BFA"/>
                </a:solidFill>
                <a:latin typeface="Segoe UI Semibold"/>
              </a:rPr>
              <a:t>GPT-1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2018 • OpenAI • 117M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Causal language modeling. Generative pre-training.</a:t>
            </a:r>
          </a:p>
        </p:txBody>
      </p:sp>
      <p:sp>
        <p:nvSpPr>
          <p:cNvPr id="82" name="Model2"/>
          <p:cNvSpPr/>
          <p:nvPr/>
        </p:nvSpPr>
        <p:spPr>
          <a:xfrm>
            <a:off x="8184444" y="10668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34D399"/>
                </a:solidFill>
                <a:latin typeface="Segoe UI Semibold"/>
              </a:rPr>
              <a:t>GPT-3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2020 • OpenAI • 175B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Few-shot learning. Ölçek yasasının ispatı.</a:t>
            </a:r>
          </a:p>
        </p:txBody>
      </p:sp>
      <p:sp>
        <p:nvSpPr>
          <p:cNvPr id="83" name="Model3"/>
          <p:cNvSpPr/>
          <p:nvPr/>
        </p:nvSpPr>
        <p:spPr>
          <a:xfrm>
            <a:off x="457200" y="36977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FBBF24"/>
                </a:solidFill>
                <a:latin typeface="Segoe UI Semibold"/>
              </a:rPr>
              <a:t>ChatGPT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2022 • OpenAI • 175B+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RLHF ile insan geri bildirimi hizalaması.</a:t>
            </a:r>
          </a:p>
        </p:txBody>
      </p:sp>
      <p:sp>
        <p:nvSpPr>
          <p:cNvPr id="84" name="Model4"/>
          <p:cNvSpPr/>
          <p:nvPr/>
        </p:nvSpPr>
        <p:spPr>
          <a:xfrm>
            <a:off x="4320822" y="36977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87171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F87171"/>
                </a:solidFill>
                <a:latin typeface="Segoe UI Semibold"/>
              </a:rPr>
              <a:t>GPT-4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2023 • OpenAI • ~1T?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Multimodal yetenekler. Gelişmiş akıl yürütme.</a:t>
            </a:r>
          </a:p>
        </p:txBody>
      </p:sp>
      <p:sp>
        <p:nvSpPr>
          <p:cNvPr id="85" name="Model5"/>
          <p:cNvSpPr/>
          <p:nvPr/>
        </p:nvSpPr>
        <p:spPr>
          <a:xfrm>
            <a:off x="8184444" y="3697700"/>
            <a:ext cx="3550355" cy="23261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22D3EE">
                <a:alpha val="50000"/>
              </a:srgbClr>
            </a:solidFill>
          </a:ln>
        </p:spPr>
        <p:txBody>
          <a:bodyPr lIns="228600" tIns="228600" rIns="228600" bIns="190500"/>
          <a:lstStyle/>
          <a:p>
            <a:pPr algn="l">
              <a:buNone/>
            </a:pPr>
            <a:r>
              <a:rPr lang="en-US" sz="3200" b="1" dirty="0">
                <a:solidFill>
                  <a:srgbClr val="22D3EE"/>
                </a:solidFill>
                <a:latin typeface="Segoe UI Semibold"/>
              </a:rPr>
              <a:t>LLaMA 2</a:t>
            </a:r>
          </a:p>
          <a:p>
            <a:pPr algn="l">
              <a:buNone/>
            </a:pPr>
            <a:r>
              <a:rPr lang="en-US" sz="1400" dirty="0">
                <a:solidFill>
                  <a:srgbClr val="7B9AB8"/>
                </a:solidFill>
                <a:latin typeface="Segoe UI"/>
              </a:rPr>
              <a:t>2023 • Meta • 7B-70B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Açık kaynak. Topluluk için verimli ince ayar.</a:t>
            </a:r>
          </a:p>
        </p:txBody>
      </p:sp>
    </p:spTree>
    <p:extLst>
      <p:ext uri="{BB962C8B-B14F-4D97-AF65-F5344CB8AC3E}">
        <p14:creationId xmlns:p14="http://schemas.microsoft.com/office/powerpoint/2010/main" val="1396657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Title"/>
          <p:cNvSpPr/>
          <p:nvPr/>
        </p:nvSpPr>
        <p:spPr>
          <a:xfrm>
            <a:off x="457200" y="1905000"/>
            <a:ext cx="65786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algn="l">
              <a:buNone/>
            </a:pPr>
            <a:r>
              <a:rPr lang="tr-TR" sz="3600" b="1" dirty="0">
                <a:solidFill>
                  <a:srgbClr val="EEF2FF"/>
                </a:solidFill>
                <a:latin typeface="Segoe UI Semibold"/>
              </a:rPr>
              <a:t>LLM Temelleri ve Tokenization</a:t>
            </a:r>
          </a:p>
        </p:txBody>
      </p:sp>
      <p:sp>
        <p:nvSpPr>
          <p:cNvPr id="5" name="Desc"/>
          <p:cNvSpPr/>
          <p:nvPr/>
        </p:nvSpPr>
        <p:spPr>
          <a:xfrm>
            <a:off x="457200" y="2590800"/>
            <a:ext cx="6578600" cy="457200"/>
          </a:xfrm>
          <a:prstGeom prst="rect">
            <a:avLst/>
          </a:prstGeom>
          <a:noFill/>
        </p:spPr>
        <p:txBody>
          <a:bodyPr anchor="t"/>
          <a:lstStyle/>
          <a:p>
            <a:pPr algn="l">
              <a:buNone/>
            </a:pP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Next-token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prediction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, 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tokenization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ve 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embedding</a:t>
            </a:r>
            <a:endParaRPr lang="tr-TR" sz="1600" dirty="0">
              <a:solidFill>
                <a:srgbClr val="CBD5E1"/>
              </a:solidFill>
              <a:latin typeface="Segoe UI"/>
              <a:cs typeface="Segoe UI"/>
            </a:endParaRPr>
          </a:p>
        </p:txBody>
      </p:sp>
      <p:sp>
        <p:nvSpPr>
          <p:cNvPr id="10" name="T0"/>
          <p:cNvSpPr/>
          <p:nvPr/>
        </p:nvSpPr>
        <p:spPr>
          <a:xfrm>
            <a:off x="7349066" y="1066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34D399"/>
                </a:solidFill>
                <a:latin typeface="Segoe UI"/>
              </a:rPr>
              <a:t>🔢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Next-Token Prediction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P(token_next | context) — temel öğrenme hedefi</a:t>
            </a:r>
          </a:p>
        </p:txBody>
      </p:sp>
      <p:sp>
        <p:nvSpPr>
          <p:cNvPr id="11" name="T1"/>
          <p:cNvSpPr/>
          <p:nvPr/>
        </p:nvSpPr>
        <p:spPr>
          <a:xfrm>
            <a:off x="7349066" y="2844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60A5FA"/>
                </a:solidFill>
                <a:latin typeface="Segoe UI"/>
              </a:rPr>
              <a:t>✂️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Tokenization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BPE, WordPiece, SentencePiece yöntemleri</a:t>
            </a:r>
          </a:p>
        </p:txBody>
      </p:sp>
      <p:sp>
        <p:nvSpPr>
          <p:cNvPr id="12" name="T2"/>
          <p:cNvSpPr/>
          <p:nvPr/>
        </p:nvSpPr>
        <p:spPr>
          <a:xfrm>
            <a:off x="7349066" y="4622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A78BFA"/>
                </a:solidFill>
                <a:latin typeface="Segoe UI"/>
              </a:rPr>
              <a:t>📐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Embedding Uzayı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Vektör temsili, anlam geometrisi, boyut küçültme</a:t>
            </a:r>
          </a:p>
        </p:txBody>
      </p:sp>
    </p:spTree>
    <p:extLst>
      <p:ext uri="{BB962C8B-B14F-4D97-AF65-F5344CB8AC3E}">
        <p14:creationId xmlns:p14="http://schemas.microsoft.com/office/powerpoint/2010/main" val="3325437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LLM Nasıl Çalışır? — Next-Token Prediction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cept"/>
              <p:cNvSpPr/>
              <p:nvPr/>
            </p:nvSpPr>
            <p:spPr>
              <a:xfrm>
                <a:off x="457200" y="1066800"/>
                <a:ext cx="11277600" cy="762000"/>
              </a:xfrm>
              <a:prstGeom prst="roundRect">
                <a:avLst>
                  <a:gd name="adj" fmla="val 6000"/>
                </a:avLst>
              </a:prstGeom>
              <a:solidFill>
                <a:srgbClr val="34D399">
                  <a:alpha val="12000"/>
                </a:srgbClr>
              </a:solidFill>
              <a:ln w="9525">
                <a:solidFill>
                  <a:srgbClr val="34D399">
                    <a:alpha val="50000"/>
                  </a:srgbClr>
                </a:solidFill>
              </a:ln>
            </p:spPr>
            <p:txBody>
              <a:bodyPr lIns="304800" rIns="304800" anchor="ctr"/>
              <a:lstStyle/>
              <a:p>
                <a:pPr algn="ctr">
                  <a:buNone/>
                </a:pPr>
                <a:r>
                  <a:rPr lang="tr-TR" sz="1800" b="1" dirty="0">
                    <a:solidFill>
                      <a:srgbClr val="EEF2FF"/>
                    </a:solidFill>
                    <a:latin typeface="Segoe UI Semibold"/>
                  </a:rPr>
                  <a:t>Temel Görev: </a:t>
                </a:r>
                <a:r>
                  <a:rPr lang="tr-TR" sz="1800" dirty="0">
                    <a:solidFill>
                      <a:srgbClr val="34D399"/>
                    </a:solidFill>
                    <a:latin typeface="Segoe UI"/>
                  </a:rPr>
                  <a:t>Verilen bağlama göre bir sonraki en olası tokeni tahmin et</a:t>
                </a:r>
              </a:p>
              <a:p>
                <a:pPr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dirty="0">
                          <a:solidFill>
                            <a:srgbClr val="94A3B8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en-US" sz="1600" i="1" dirty="0">
                              <a:solidFill>
                                <a:srgbClr val="94A3B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𝑡𝑜𝑘𝑒𝑛</m:t>
                              </m:r>
                            </m:e>
                            <m:sub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𝑛𝑒𝑥𝑡</m:t>
                              </m:r>
                            </m:sub>
                          </m:sSub>
                          <m:r>
                            <a:rPr lang="en-US" sz="1600" dirty="0">
                              <a:solidFill>
                                <a:srgbClr val="94A3B8"/>
                              </a:solidFill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1600" i="1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𝑡𝑜𝑘𝑒𝑛</m:t>
                              </m:r>
                            </m:e>
                            <m:sub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dirty="0">
                              <a:solidFill>
                                <a:srgbClr val="94A3B8"/>
                              </a:solidFill>
                              <a:latin typeface="Cambria Math" panose="02040503050406030204" pitchFamily="18" charset="0"/>
                            </a:rPr>
                            <m:t>, ..., </m:t>
                          </m:r>
                          <m:sSub>
                            <m:sSubPr>
                              <m:ctrlPr>
                                <a:rPr lang="en-US" sz="1600" i="1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𝑡𝑜𝑘𝑒𝑛</m:t>
                              </m:r>
                            </m:e>
                            <m:sub>
                              <m:r>
                                <a:rPr lang="en-US" sz="1600" dirty="0">
                                  <a:solidFill>
                                    <a:srgbClr val="94A3B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94A3B8"/>
                  </a:solidFill>
                </a:endParaRPr>
              </a:p>
            </p:txBody>
          </p:sp>
        </mc:Choice>
        <mc:Fallback xmlns="">
          <p:sp>
            <p:nvSpPr>
              <p:cNvPr id="4" name="Concept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66800"/>
                <a:ext cx="11277600" cy="762000"/>
              </a:xfrm>
              <a:prstGeom prst="roundRect">
                <a:avLst>
                  <a:gd name="adj" fmla="val 6000"/>
                </a:avLst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34D399">
                    <a:alpha val="5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tep0"/>
          <p:cNvSpPr/>
          <p:nvPr/>
        </p:nvSpPr>
        <p:spPr>
          <a:xfrm>
            <a:off x="457200" y="1981200"/>
            <a:ext cx="2584244" cy="43062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60A5FA">
                <a:alpha val="60000"/>
              </a:srgbClr>
            </a:solidFill>
          </a:ln>
        </p:spPr>
        <p:txBody>
          <a:bodyPr lIns="228600" tIns="304800" rIns="228600" bIns="304800" anchor="ctr"/>
          <a:lstStyle/>
          <a:p>
            <a:pPr algn="ctr">
              <a:buNone/>
            </a:pPr>
            <a:r>
              <a:rPr lang="en-US" sz="4800" b="1" dirty="0">
                <a:solidFill>
                  <a:srgbClr val="60A5FA"/>
                </a:solidFill>
                <a:latin typeface="Segoe UI Semibold"/>
              </a:rPr>
              <a:t>1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Tokenization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Metin alt kelime birimlerine (token) bölünür. Her token bir embedding vektörüne dönüştürülür.</a:t>
            </a:r>
          </a:p>
        </p:txBody>
      </p:sp>
      <p:sp>
        <p:nvSpPr>
          <p:cNvPr id="11" name="Step1"/>
          <p:cNvSpPr/>
          <p:nvPr/>
        </p:nvSpPr>
        <p:spPr>
          <a:xfrm>
            <a:off x="3354711" y="1981200"/>
            <a:ext cx="2584244" cy="43062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60000"/>
              </a:srgbClr>
            </a:solidFill>
          </a:ln>
        </p:spPr>
        <p:txBody>
          <a:bodyPr lIns="228600" tIns="304800" rIns="228600" bIns="304800" anchor="ctr"/>
          <a:lstStyle/>
          <a:p>
            <a:pPr algn="ctr">
              <a:buNone/>
            </a:pPr>
            <a:r>
              <a:rPr lang="en-US" sz="4800" b="1" dirty="0">
                <a:solidFill>
                  <a:srgbClr val="A78BFA"/>
                </a:solidFill>
                <a:latin typeface="Segoe UI Semibold"/>
              </a:rPr>
              <a:t>2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Forward Pass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Transformer katmanları sırayla işler: Attention → FFN → LayerNorm. Her katman bağlamı zenginleştirir.</a:t>
            </a:r>
          </a:p>
        </p:txBody>
      </p:sp>
      <p:sp>
        <p:nvSpPr>
          <p:cNvPr id="12" name="Step2"/>
          <p:cNvSpPr/>
          <p:nvPr/>
        </p:nvSpPr>
        <p:spPr>
          <a:xfrm>
            <a:off x="6252222" y="1981200"/>
            <a:ext cx="2584244" cy="43062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228600" tIns="304800" rIns="228600" bIns="304800" anchor="ctr"/>
          <a:lstStyle/>
          <a:p>
            <a:pPr algn="ctr">
              <a:buNone/>
            </a:pPr>
            <a:r>
              <a:rPr lang="en-US" sz="4800" b="1" dirty="0">
                <a:solidFill>
                  <a:srgbClr val="34D399"/>
                </a:solidFill>
                <a:latin typeface="Segoe UI Semibold"/>
              </a:rPr>
              <a:t>3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Logit Hesaplama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Son katman, tüm vocabulary üzerinde ham skorlar (logit) üretir. Softmax ile olasılığa çevrilir.</a:t>
            </a:r>
          </a:p>
        </p:txBody>
      </p:sp>
      <p:sp>
        <p:nvSpPr>
          <p:cNvPr id="13" name="Step3"/>
          <p:cNvSpPr/>
          <p:nvPr/>
        </p:nvSpPr>
        <p:spPr>
          <a:xfrm>
            <a:off x="9149733" y="1981200"/>
            <a:ext cx="2584244" cy="43062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228600" tIns="304800" rIns="228600" bIns="304800" anchor="ctr"/>
          <a:lstStyle/>
          <a:p>
            <a:pPr algn="ctr">
              <a:buNone/>
            </a:pPr>
            <a:r>
              <a:rPr lang="en-US" sz="4800" b="1" dirty="0">
                <a:solidFill>
                  <a:srgbClr val="FBBF24"/>
                </a:solidFill>
                <a:latin typeface="Segoe UI Semibold"/>
              </a:rPr>
              <a:t>4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Token Seçimi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En yüksek olasılıklı token seçilir (greedy) veya sampling ile çeşitlilik sağlanır (temperature).</a:t>
            </a:r>
          </a:p>
        </p:txBody>
      </p:sp>
    </p:spTree>
    <p:extLst>
      <p:ext uri="{BB962C8B-B14F-4D97-AF65-F5344CB8AC3E}">
        <p14:creationId xmlns:p14="http://schemas.microsoft.com/office/powerpoint/2010/main" val="3611816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D3EA3DA9-5595-2A43-A4A1-301B6E0CA966}"/>
              </a:ext>
            </a:extLst>
          </p:cNvPr>
          <p:cNvSpPr txBox="1"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Context Window — Bağlam Penceresi</a:t>
            </a:r>
          </a:p>
        </p:txBody>
      </p:sp>
      <p:sp>
        <p:nvSpPr>
          <p:cNvPr id="3" name="Concept">
            <a:extLst>
              <a:ext uri="{FF2B5EF4-FFF2-40B4-BE49-F238E27FC236}">
                <a16:creationId xmlns:a16="http://schemas.microsoft.com/office/drawing/2014/main" id="{72E86812-4A3C-F840-9681-B06A5EBD1DBB}"/>
              </a:ext>
            </a:extLst>
          </p:cNvPr>
          <p:cNvSpPr/>
          <p:nvPr/>
        </p:nvSpPr>
        <p:spPr>
          <a:xfrm>
            <a:off x="457200" y="1066800"/>
            <a:ext cx="11277600" cy="762000"/>
          </a:xfrm>
          <a:prstGeom prst="roundRect">
            <a:avLst/>
          </a:prstGeom>
          <a:solidFill>
            <a:srgbClr val="1E2D3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Tanım: </a:t>
            </a:r>
            <a:r>
              <a:rPr lang="tr-TR" sz="1800" dirty="0">
                <a:solidFill>
                  <a:srgbClr val="34D399"/>
                </a:solidFill>
                <a:latin typeface="Segoe UI"/>
              </a:rPr>
              <a:t>Modelin tek seferde görebileceği maksimum token sayısı</a:t>
            </a:r>
          </a:p>
          <a:p>
            <a:pPr algn="ctr">
              <a:buNone/>
            </a:pPr>
            <a:r>
              <a:rPr lang="tr-TR" sz="1600" dirty="0">
                <a:solidFill>
                  <a:srgbClr val="94A3B8"/>
                </a:solidFill>
                <a:latin typeface="Segoe UI"/>
              </a:rPr>
              <a:t>Prompt + Çıktı = Toplam Token ≤ Context Window</a:t>
            </a:r>
          </a:p>
        </p:txBody>
      </p:sp>
      <p:sp>
        <p:nvSpPr>
          <p:cNvPr id="4" name="Card0">
            <a:extLst>
              <a:ext uri="{FF2B5EF4-FFF2-40B4-BE49-F238E27FC236}">
                <a16:creationId xmlns:a16="http://schemas.microsoft.com/office/drawing/2014/main" id="{5DD2D5CE-EE04-C547-A564-6F66B0182196}"/>
              </a:ext>
            </a:extLst>
          </p:cNvPr>
          <p:cNvSpPr/>
          <p:nvPr/>
        </p:nvSpPr>
        <p:spPr>
          <a:xfrm>
            <a:off x="457200" y="1981200"/>
            <a:ext cx="2578100" cy="4305300"/>
          </a:xfrm>
          <a:prstGeom prst="roundRect">
            <a:avLst/>
          </a:prstGeom>
          <a:solidFill>
            <a:srgbClr val="1E2D3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buNone/>
            </a:pPr>
            <a:r>
              <a:rPr lang="en-US" sz="4800" b="1" dirty="0">
                <a:solidFill>
                  <a:srgbClr val="60A5FA"/>
                </a:solidFill>
                <a:latin typeface="Segoe UI Semibold"/>
              </a:rPr>
              <a:t>4K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GPT-3 (2020)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İlk büyük ölçekli modellerin bağlam penceresi. Kısa belgeler ve tek-tur konuşmalar için yeterliydi.</a:t>
            </a:r>
          </a:p>
        </p:txBody>
      </p:sp>
      <p:sp>
        <p:nvSpPr>
          <p:cNvPr id="5" name="Card1">
            <a:extLst>
              <a:ext uri="{FF2B5EF4-FFF2-40B4-BE49-F238E27FC236}">
                <a16:creationId xmlns:a16="http://schemas.microsoft.com/office/drawing/2014/main" id="{EC36690A-0642-2743-A9F6-7BB20D53FC52}"/>
              </a:ext>
            </a:extLst>
          </p:cNvPr>
          <p:cNvSpPr/>
          <p:nvPr/>
        </p:nvSpPr>
        <p:spPr>
          <a:xfrm>
            <a:off x="3352800" y="1981200"/>
            <a:ext cx="2578100" cy="4305300"/>
          </a:xfrm>
          <a:prstGeom prst="roundRect">
            <a:avLst/>
          </a:prstGeom>
          <a:solidFill>
            <a:srgbClr val="1E2D3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buNone/>
            </a:pPr>
            <a:r>
              <a:rPr lang="en-US" sz="4800" b="1" dirty="0">
                <a:solidFill>
                  <a:srgbClr val="A78BFA"/>
                </a:solidFill>
                <a:latin typeface="Segoe UI Semibold"/>
              </a:rPr>
              <a:t>32K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GPT-4 (2023)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Uzun belgeler ve kod tabanları analizi. Yaklaşık 25.000 İngilizce kelimeye eşdeğer.</a:t>
            </a:r>
          </a:p>
        </p:txBody>
      </p:sp>
      <p:sp>
        <p:nvSpPr>
          <p:cNvPr id="6" name="Card2">
            <a:extLst>
              <a:ext uri="{FF2B5EF4-FFF2-40B4-BE49-F238E27FC236}">
                <a16:creationId xmlns:a16="http://schemas.microsoft.com/office/drawing/2014/main" id="{AEDE3317-45F4-4240-9E44-4E4C1EE89D50}"/>
              </a:ext>
            </a:extLst>
          </p:cNvPr>
          <p:cNvSpPr/>
          <p:nvPr/>
        </p:nvSpPr>
        <p:spPr>
          <a:xfrm>
            <a:off x="6248400" y="1981200"/>
            <a:ext cx="2578100" cy="4305300"/>
          </a:xfrm>
          <a:prstGeom prst="roundRect">
            <a:avLst/>
          </a:prstGeom>
          <a:solidFill>
            <a:srgbClr val="1E2D3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buNone/>
            </a:pPr>
            <a:r>
              <a:rPr lang="en-US" sz="4800" b="1" dirty="0">
                <a:solidFill>
                  <a:srgbClr val="34D399"/>
                </a:solidFill>
                <a:latin typeface="Segoe UI Semibold"/>
              </a:rPr>
              <a:t>128-200K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GPT-4o / Claude 3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Kitap uzunluğunda belgeler tek seferde işlenebilir. RAG ihtiyacını azaltır.</a:t>
            </a:r>
          </a:p>
        </p:txBody>
      </p:sp>
      <p:sp>
        <p:nvSpPr>
          <p:cNvPr id="7" name="Card3">
            <a:extLst>
              <a:ext uri="{FF2B5EF4-FFF2-40B4-BE49-F238E27FC236}">
                <a16:creationId xmlns:a16="http://schemas.microsoft.com/office/drawing/2014/main" id="{4820C22A-2F69-1846-9248-7C9A3BE29931}"/>
              </a:ext>
            </a:extLst>
          </p:cNvPr>
          <p:cNvSpPr/>
          <p:nvPr/>
        </p:nvSpPr>
        <p:spPr>
          <a:xfrm>
            <a:off x="9144000" y="1981200"/>
            <a:ext cx="2578100" cy="4305300"/>
          </a:xfrm>
          <a:prstGeom prst="roundRect">
            <a:avLst/>
          </a:prstGeom>
          <a:solidFill>
            <a:srgbClr val="1E2D3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buNone/>
            </a:pPr>
            <a:r>
              <a:rPr lang="en-US" sz="4800" b="1" dirty="0">
                <a:solidFill>
                  <a:srgbClr val="FBBF24"/>
                </a:solidFill>
                <a:latin typeface="Segoe UI Semibold"/>
              </a:rPr>
              <a:t>1M+</a:t>
            </a:r>
          </a:p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Gemini 1.5 Pro</a:t>
            </a:r>
          </a:p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Devrimsel bağlam penceresi. Saatlik video, tüm kod deposu tek promptta.</a:t>
            </a:r>
          </a:p>
        </p:txBody>
      </p:sp>
    </p:spTree>
    <p:extLst>
      <p:ext uri="{BB962C8B-B14F-4D97-AF65-F5344CB8AC3E}">
        <p14:creationId xmlns:p14="http://schemas.microsoft.com/office/powerpoint/2010/main" val="1091737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Özbağlanımlı (Autoregressive) Üretim Mantığı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0"/>
              <p:cNvSpPr/>
              <p:nvPr/>
            </p:nvSpPr>
            <p:spPr>
              <a:xfrm>
                <a:off x="457200" y="1066800"/>
                <a:ext cx="5524500" cy="2553150"/>
              </a:xfrm>
              <a:prstGeom prst="roundRect">
                <a:avLst>
                  <a:gd name="adj" fmla="val 5000"/>
                </a:avLst>
              </a:prstGeom>
              <a:solidFill>
                <a:srgbClr val="1E2D3D"/>
              </a:solidFill>
              <a:ln w="9525">
                <a:solidFill>
                  <a:srgbClr val="A78BFA">
                    <a:alpha val="60000"/>
                  </a:srgbClr>
                </a:solidFill>
              </a:ln>
            </p:spPr>
            <p:txBody>
              <a:bodyPr lIns="342900" tIns="304800" rIns="342900" bIns="304800" anchor="ctr"/>
              <a:lstStyle/>
              <a:p>
                <a:pPr algn="l">
                  <a:buNone/>
                </a:pPr>
                <a:r>
                  <a:rPr lang="tr-TR" sz="2400" b="1" dirty="0">
                    <a:solidFill>
                      <a:srgbClr val="A78BFA"/>
                    </a:solidFill>
                    <a:latin typeface="Segoe UI Semibold"/>
                  </a:rPr>
                  <a:t>Nasıl Çalışır?</a:t>
                </a:r>
              </a:p>
              <a:p>
                <a:pPr algn="l">
                  <a:buNone/>
                </a:pPr>
                <a:r>
                  <a:rPr lang="tr-TR" sz="1700" dirty="0">
                    <a:solidFill>
                      <a:srgbClr val="CBD5E1"/>
                    </a:solidFill>
                    <a:latin typeface="Segoe UI"/>
                  </a:rPr>
                  <a:t>Model her adımda bir token üretir ve ürettiği tokeni bir sonraki adıma girdi olarak verir.</a:t>
                </a:r>
              </a:p>
              <a:p>
                <a:pPr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700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700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700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, ..., </m:t>
                          </m:r>
                          <m:sSub>
                            <m:sSubPr>
                              <m:ctrlPr>
                                <a:rPr lang="en-US" sz="1700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700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700" dirty="0">
                  <a:solidFill>
                    <a:srgbClr val="EEF2FF"/>
                  </a:solidFill>
                </a:endParaRPr>
              </a:p>
            </p:txBody>
          </p:sp>
        </mc:Choice>
        <mc:Fallback xmlns="">
          <p:sp>
            <p:nvSpPr>
              <p:cNvPr id="4" name="C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66800"/>
                <a:ext cx="5524500" cy="2553150"/>
              </a:xfrm>
              <a:prstGeom prst="roundRect">
                <a:avLst>
                  <a:gd name="adj" fmla="val 5000"/>
                </a:avLst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A78BFA">
                    <a:alpha val="6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1"/>
          <p:cNvSpPr/>
          <p:nvPr/>
        </p:nvSpPr>
        <p:spPr>
          <a:xfrm>
            <a:off x="62103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tr-TR" sz="2400" b="1" dirty="0">
                <a:solidFill>
                  <a:srgbClr val="34D399"/>
                </a:solidFill>
                <a:latin typeface="Segoe UI Semibold"/>
              </a:rPr>
              <a:t>Softmax Olasılık Dağılımı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Her adımda tüm vocabulary üzerinde olasılık dağılımı hesaplanır. Örnek: 'Türkiye'nin başkenti ___' → Ankara: %92, İstanbul: %5, ...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tr-TR" sz="2400" b="1" dirty="0">
                <a:solidFill>
                  <a:srgbClr val="FBBF24"/>
                </a:solidFill>
                <a:latin typeface="Segoe UI Semibold"/>
              </a:rPr>
              <a:t>Örnekleme Stratejileri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Greedy: En yüksek olasılıklı token.
Top-k: En olası k token arasından.
Top-p (Nucleus): Kümülatif olasılık eşiğine kadar.
Temperature: Dağılım keskinliği.</a:t>
            </a:r>
          </a:p>
        </p:txBody>
      </p:sp>
      <p:sp>
        <p:nvSpPr>
          <p:cNvPr id="7" name="C3"/>
          <p:cNvSpPr/>
          <p:nvPr/>
        </p:nvSpPr>
        <p:spPr>
          <a:xfrm>
            <a:off x="62103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tr-TR" sz="2400" b="1" dirty="0">
                <a:solidFill>
                  <a:srgbClr val="22D3EE"/>
                </a:solidFill>
                <a:latin typeface="Segoe UI Semibold"/>
              </a:rPr>
              <a:t>Sınırlamalar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Tek yönlü üretim — geri dönüp düzeltemez. Hallucination riski: yüksek olasılıklı ama yanlış tokenlar. Uzun metinlerde tutarlılık zorlaşır.</a:t>
            </a:r>
          </a:p>
        </p:txBody>
      </p:sp>
    </p:spTree>
    <p:extLst>
      <p:ext uri="{BB962C8B-B14F-4D97-AF65-F5344CB8AC3E}">
        <p14:creationId xmlns:p14="http://schemas.microsoft.com/office/powerpoint/2010/main" val="3717599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286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Tokenization: Metin Nasıl Temsil Edilir?</a:t>
            </a:r>
          </a:p>
        </p:txBody>
      </p:sp>
      <p:sp>
        <p:nvSpPr>
          <p:cNvPr id="4" name="Example"/>
          <p:cNvSpPr/>
          <p:nvPr/>
        </p:nvSpPr>
        <p:spPr>
          <a:xfrm>
            <a:off x="457200" y="1066800"/>
            <a:ext cx="11277600" cy="762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34D399">
                <a:alpha val="40000"/>
              </a:srgbClr>
            </a:solidFill>
          </a:ln>
        </p:spPr>
        <p:txBody>
          <a:bodyPr lIns="304800" rIns="304800" anchor="ctr"/>
          <a:lstStyle/>
          <a:p>
            <a:pPr algn="ctr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"Yapay zeka harika!" →  </a:t>
            </a:r>
            <a:r>
              <a:rPr lang="en-US" sz="1800" b="1" dirty="0">
                <a:solidFill>
                  <a:srgbClr val="34D399"/>
                </a:solidFill>
                <a:latin typeface="Segoe UI Semibold"/>
              </a:rPr>
              <a:t>["Yap", "ay", " zeka", " ha", "rika", "!"]</a:t>
            </a:r>
          </a:p>
          <a:p>
            <a:pPr algn="ctr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3 kelime → 6 token (BPE ile — her dil farklı bölünür)</a:t>
            </a:r>
          </a:p>
        </p:txBody>
      </p:sp>
      <p:sp>
        <p:nvSpPr>
          <p:cNvPr id="5" name="M0"/>
          <p:cNvSpPr/>
          <p:nvPr/>
        </p:nvSpPr>
        <p:spPr>
          <a:xfrm>
            <a:off x="457200" y="1981200"/>
            <a:ext cx="3550355" cy="43062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60A5FA"/>
                </a:solidFill>
                <a:latin typeface="Segoe UI Semibold"/>
              </a:rPr>
              <a:t>BPE</a:t>
            </a:r>
          </a:p>
          <a:p>
            <a:pPr algn="l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Byte Pair Encoding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En sık geçen karakter çiftleri birleştirilerek alt kelime birimleri oluşturulur.
Kullanım: GPT-2, GPT-3, GPT-4, LLaMA</a:t>
            </a:r>
          </a:p>
        </p:txBody>
      </p:sp>
      <p:sp>
        <p:nvSpPr>
          <p:cNvPr id="6" name="M1"/>
          <p:cNvSpPr/>
          <p:nvPr/>
        </p:nvSpPr>
        <p:spPr>
          <a:xfrm>
            <a:off x="4320822" y="1981200"/>
            <a:ext cx="3550355" cy="43062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A78BFA"/>
                </a:solidFill>
                <a:latin typeface="Segoe UI Semibold"/>
              </a:rPr>
              <a:t>WordPiece</a:t>
            </a:r>
          </a:p>
          <a:p>
            <a:pPr algn="l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Kelime Parçalama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BPE'ye benzer ama birleştirme kriteri olasılık artışına göre seçilir.
Kullanım: BERT, DistilBERT</a:t>
            </a:r>
          </a:p>
        </p:txBody>
      </p:sp>
      <p:sp>
        <p:nvSpPr>
          <p:cNvPr id="7" name="M2"/>
          <p:cNvSpPr/>
          <p:nvPr/>
        </p:nvSpPr>
        <p:spPr>
          <a:xfrm>
            <a:off x="8184444" y="1981200"/>
            <a:ext cx="3550355" cy="43062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34D399"/>
                </a:solidFill>
                <a:latin typeface="Segoe UI Semibold"/>
              </a:rPr>
              <a:t>SentencePiece</a:t>
            </a:r>
          </a:p>
          <a:p>
            <a:pPr algn="l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Dil Bağımsız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Boşluklara dayanmaz. Çince, Japonca gibi diller için ideal.
Kullanım: T5, ALBERT, mT5</a:t>
            </a:r>
          </a:p>
        </p:txBody>
      </p:sp>
    </p:spTree>
    <p:extLst>
      <p:ext uri="{BB962C8B-B14F-4D97-AF65-F5344CB8AC3E}">
        <p14:creationId xmlns:p14="http://schemas.microsoft.com/office/powerpoint/2010/main" val="3334155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Embedding ve Vektör Uzayı İzdüşümü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A78BFA"/>
                </a:solidFill>
                <a:latin typeface="Segoe UI Semibold"/>
              </a:rPr>
              <a:t>Kelime Vektörleri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Her kelime yüksek boyutlu bir vektöre dönüştürülür (768-12288 boyut). Anlamca yakın kelimeler vektör uzayında birbirine yakın konumlanır.</a:t>
            </a:r>
          </a:p>
        </p:txBody>
      </p:sp>
      <p:sp>
        <p:nvSpPr>
          <p:cNvPr id="5" name="C1"/>
          <p:cNvSpPr/>
          <p:nvPr/>
        </p:nvSpPr>
        <p:spPr>
          <a:xfrm>
            <a:off x="62103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34D399"/>
                </a:solidFill>
                <a:latin typeface="Segoe UI Semibold"/>
              </a:rPr>
              <a:t>Klasik Örnek: Analoji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Kral - Erkek + Kadın ≈ Kraliçe
Paris - Fransa + Türkiye ≈ Ankara
Vektör aritmetiği anlamsal ilişkileri yakalar.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FBBF24"/>
                </a:solidFill>
                <a:latin typeface="Segoe UI Semibold"/>
              </a:rPr>
              <a:t>Bağlamsal Embedding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Statik (Word2Vec): Her kelime tek vektör.
Bağlamsal (BERT, GPT): Aynı kelime farklı cümlelerde farklı vektör.
‘Kaz’ → hayvan vs. fiil</a:t>
            </a:r>
          </a:p>
        </p:txBody>
      </p:sp>
      <p:sp>
        <p:nvSpPr>
          <p:cNvPr id="7" name="C3"/>
          <p:cNvSpPr/>
          <p:nvPr/>
        </p:nvSpPr>
        <p:spPr>
          <a:xfrm>
            <a:off x="62103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22D3EE"/>
                </a:solidFill>
                <a:latin typeface="Segoe UI Semibold"/>
              </a:rPr>
              <a:t>Boyut İndirgeme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t-SNE veya PCA ile 2D/3D görselleştirme. Kümelenme: benzer kavramlar gruplar oluşturur. Transfer learning'in temeli: öğrenilmiş temsiller aktarılabilir.</a:t>
            </a:r>
          </a:p>
        </p:txBody>
      </p:sp>
    </p:spTree>
    <p:extLst>
      <p:ext uri="{BB962C8B-B14F-4D97-AF65-F5344CB8AC3E}">
        <p14:creationId xmlns:p14="http://schemas.microsoft.com/office/powerpoint/2010/main" val="2745775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Title"/>
          <p:cNvSpPr/>
          <p:nvPr/>
        </p:nvSpPr>
        <p:spPr>
          <a:xfrm>
            <a:off x="457200" y="1905000"/>
            <a:ext cx="65786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algn="l">
              <a:buNone/>
            </a:pPr>
            <a:r>
              <a:rPr lang="tr-TR" sz="3600" b="1" dirty="0">
                <a:solidFill>
                  <a:srgbClr val="EEF2FF"/>
                </a:solidFill>
                <a:latin typeface="Segoe UI Semibold"/>
              </a:rPr>
              <a:t>Pre-training ve Fine-tuning</a:t>
            </a:r>
          </a:p>
        </p:txBody>
      </p:sp>
      <p:sp>
        <p:nvSpPr>
          <p:cNvPr id="5" name="Desc"/>
          <p:cNvSpPr/>
          <p:nvPr/>
        </p:nvSpPr>
        <p:spPr>
          <a:xfrm>
            <a:off x="457200" y="2501900"/>
            <a:ext cx="6578600" cy="457200"/>
          </a:xfrm>
          <a:prstGeom prst="rect">
            <a:avLst/>
          </a:prstGeom>
          <a:noFill/>
        </p:spPr>
        <p:txBody>
          <a:bodyPr anchor="t"/>
          <a:lstStyle/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Eğitim süreçleri ve uyarlama yöntemleri</a:t>
            </a:r>
          </a:p>
        </p:txBody>
      </p:sp>
      <p:sp>
        <p:nvSpPr>
          <p:cNvPr id="10" name="T0"/>
          <p:cNvSpPr/>
          <p:nvPr/>
        </p:nvSpPr>
        <p:spPr>
          <a:xfrm>
            <a:off x="7349066" y="1066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FBBF24"/>
                </a:solidFill>
                <a:latin typeface="Segoe UI"/>
              </a:rPr>
              <a:t>📚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Pre-training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Self-supervised öğrenme, trilyonlarca token</a:t>
            </a:r>
          </a:p>
        </p:txBody>
      </p:sp>
      <p:sp>
        <p:nvSpPr>
          <p:cNvPr id="11" name="T1"/>
          <p:cNvSpPr/>
          <p:nvPr/>
        </p:nvSpPr>
        <p:spPr>
          <a:xfrm>
            <a:off x="7349066" y="2844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34D399"/>
                </a:solidFill>
                <a:latin typeface="Segoe UI"/>
              </a:rPr>
              <a:t>🎯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Fine-tuning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SFT, RLHF, LoRA, QLoRA — verimli uyarlama</a:t>
            </a:r>
          </a:p>
        </p:txBody>
      </p:sp>
      <p:sp>
        <p:nvSpPr>
          <p:cNvPr id="12" name="T2"/>
          <p:cNvSpPr/>
          <p:nvPr/>
        </p:nvSpPr>
        <p:spPr>
          <a:xfrm>
            <a:off x="7349066" y="4622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60A5FA"/>
                </a:solidFill>
                <a:latin typeface="Segoe UI"/>
              </a:rPr>
              <a:t>⚖️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Karşılaştırma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Maliyet, veri, süre ve kullanım senaryoları</a:t>
            </a:r>
          </a:p>
        </p:txBody>
      </p:sp>
    </p:spTree>
    <p:extLst>
      <p:ext uri="{BB962C8B-B14F-4D97-AF65-F5344CB8AC3E}">
        <p14:creationId xmlns:p14="http://schemas.microsoft.com/office/powerpoint/2010/main" val="3449510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28600"/>
            <a:ext cx="11276777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en-US" sz="2800" b="1" dirty="0">
                <a:solidFill>
                  <a:srgbClr val="EEF2FF"/>
                </a:solidFill>
                <a:latin typeface="Segoe UI Semibold"/>
              </a:rPr>
              <a:t>Pre-training: Genel Bilgi Kazanımı</a:t>
            </a:r>
          </a:p>
        </p:txBody>
      </p:sp>
      <p:sp>
        <p:nvSpPr>
          <p:cNvPr id="4" name="Left"/>
          <p:cNvSpPr/>
          <p:nvPr/>
        </p:nvSpPr>
        <p:spPr>
          <a:xfrm>
            <a:off x="457200" y="1066800"/>
            <a:ext cx="5847218" cy="52206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000" b="1" dirty="0">
                <a:solidFill>
                  <a:srgbClr val="FBBF24"/>
                </a:solidFill>
                <a:latin typeface="Segoe UI Semibold"/>
              </a:rPr>
              <a:t>Pre-training Nedir?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İnternetten, kitaplardan ve makalelerden toplanan trilyonlarca token üzerinde eğitim. Model dil istatistiklerini öğrenir.</a:t>
            </a:r>
          </a:p>
          <a:p>
            <a:pPr algn="l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İki ana yaklaşım:</a:t>
            </a:r>
          </a:p>
          <a:p>
            <a:pPr marL="228600" indent="-228600" algn="l">
              <a:buChar char="→"/>
            </a:pPr>
            <a:r>
              <a:rPr lang="en-US" sz="1600" b="1" dirty="0">
                <a:solidFill>
                  <a:srgbClr val="60A5FA"/>
                </a:solidFill>
                <a:latin typeface="Segoe UI Semibold"/>
              </a:rPr>
              <a:t>Nedensel Dil Modeli (CLM):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Sonraki tokeni tahmin et (GPT)</a:t>
            </a:r>
          </a:p>
          <a:p>
            <a:pPr marL="228600" indent="-228600" algn="l">
              <a:buChar char="→"/>
            </a:pPr>
            <a:r>
              <a:rPr lang="en-US" sz="1600" b="1" dirty="0">
                <a:solidFill>
                  <a:srgbClr val="A78BFA"/>
                </a:solidFill>
                <a:latin typeface="Segoe UI Semibold"/>
              </a:rPr>
              <a:t>Maskeli Dil Modeli (MLM):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Maskelenen tokeni tahmin et (BERT)</a:t>
            </a:r>
          </a:p>
          <a:p>
            <a:pPr algn="l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GPT-3: 300 milyar token, 175B parametre, ~$4.6M hesaplama maliyeti</a:t>
            </a:r>
          </a:p>
        </p:txBody>
      </p:sp>
      <p:sp>
        <p:nvSpPr>
          <p:cNvPr id="10" name="Stat0"/>
          <p:cNvSpPr/>
          <p:nvPr/>
        </p:nvSpPr>
        <p:spPr>
          <a:xfrm>
            <a:off x="6513247" y="1066800"/>
            <a:ext cx="5221552" cy="16640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FBBF24">
                <a:alpha val="60000"/>
              </a:srgbClr>
            </a:solidFill>
          </a:ln>
        </p:spPr>
        <p:txBody>
          <a:bodyPr lIns="304800" rIns="304800" anchor="ctr"/>
          <a:lstStyle/>
          <a:p>
            <a:pPr algn="ctr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Veri Miktarı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BBF24"/>
                </a:solidFill>
                <a:latin typeface="Segoe UI Semibold"/>
              </a:rPr>
              <a:t>300B+</a:t>
            </a:r>
          </a:p>
          <a:p>
            <a:pPr algn="ctr">
              <a:buNone/>
            </a:pPr>
            <a:r>
              <a:rPr lang="en-US" sz="1400" dirty="0">
                <a:solidFill>
                  <a:srgbClr val="CBD5E1"/>
                </a:solidFill>
                <a:latin typeface="Segoe UI"/>
              </a:rPr>
              <a:t>token</a:t>
            </a:r>
          </a:p>
        </p:txBody>
      </p:sp>
      <p:sp>
        <p:nvSpPr>
          <p:cNvPr id="11" name="Stat1"/>
          <p:cNvSpPr/>
          <p:nvPr/>
        </p:nvSpPr>
        <p:spPr>
          <a:xfrm>
            <a:off x="6513247" y="2845100"/>
            <a:ext cx="5221552" cy="16640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F87171">
                <a:alpha val="60000"/>
              </a:srgbClr>
            </a:solidFill>
          </a:ln>
        </p:spPr>
        <p:txBody>
          <a:bodyPr lIns="304800" rIns="304800" anchor="ctr"/>
          <a:lstStyle/>
          <a:p>
            <a:pPr algn="ctr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Parametre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87171"/>
                </a:solidFill>
                <a:latin typeface="Segoe UI Semibold"/>
              </a:rPr>
              <a:t>175B</a:t>
            </a:r>
          </a:p>
          <a:p>
            <a:pPr algn="ctr">
              <a:buNone/>
            </a:pPr>
            <a:r>
              <a:rPr lang="en-US" sz="1400" dirty="0">
                <a:solidFill>
                  <a:srgbClr val="CBD5E1"/>
                </a:solidFill>
                <a:latin typeface="Segoe UI"/>
              </a:rPr>
              <a:t>GPT-3</a:t>
            </a:r>
          </a:p>
        </p:txBody>
      </p:sp>
      <p:sp>
        <p:nvSpPr>
          <p:cNvPr id="12" name="Stat2"/>
          <p:cNvSpPr/>
          <p:nvPr/>
        </p:nvSpPr>
        <p:spPr>
          <a:xfrm>
            <a:off x="6513247" y="4623400"/>
            <a:ext cx="5221552" cy="16640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60A5FA">
                <a:alpha val="60000"/>
              </a:srgbClr>
            </a:solidFill>
          </a:ln>
        </p:spPr>
        <p:txBody>
          <a:bodyPr lIns="304800" rIns="304800" anchor="ctr"/>
          <a:lstStyle/>
          <a:p>
            <a:pPr algn="ctr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Eğitim Süresi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60A5FA"/>
                </a:solidFill>
                <a:latin typeface="Segoe UI Semibold"/>
              </a:rPr>
              <a:t>~34</a:t>
            </a:r>
          </a:p>
          <a:p>
            <a:pPr algn="ctr">
              <a:buNone/>
            </a:pPr>
            <a:r>
              <a:rPr lang="en-US" sz="1400" dirty="0">
                <a:solidFill>
                  <a:srgbClr val="CBD5E1"/>
                </a:solidFill>
                <a:latin typeface="Segoe UI"/>
              </a:rPr>
              <a:t>gün (1024 GPU)</a:t>
            </a:r>
          </a:p>
        </p:txBody>
      </p:sp>
    </p:spTree>
    <p:extLst>
      <p:ext uri="{BB962C8B-B14F-4D97-AF65-F5344CB8AC3E}">
        <p14:creationId xmlns:p14="http://schemas.microsoft.com/office/powerpoint/2010/main" val="1484074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"/>
          <p:cNvSpPr/>
          <p:nvPr/>
        </p:nvSpPr>
        <p:spPr>
          <a:xfrm>
            <a:off x="457200" y="228600"/>
            <a:ext cx="11277600" cy="6858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en-US" sz="3200" b="1" dirty="0" err="1">
                <a:solidFill>
                  <a:srgbClr val="EEF2FF"/>
                </a:solidFill>
                <a:latin typeface="Segoe UI Semibold"/>
              </a:rPr>
              <a:t>İçerik</a:t>
            </a:r>
            <a:endParaRPr lang="en-US" sz="3200" b="1" dirty="0">
              <a:solidFill>
                <a:srgbClr val="EEF2FF"/>
              </a:solidFill>
              <a:latin typeface="Segoe UI Semibold"/>
            </a:endParaRPr>
          </a:p>
        </p:txBody>
      </p:sp>
      <p:sp>
        <p:nvSpPr>
          <p:cNvPr id="110" name="CardBg0"/>
          <p:cNvSpPr/>
          <p:nvPr/>
        </p:nvSpPr>
        <p:spPr>
          <a:xfrm>
            <a:off x="457200" y="1066800"/>
            <a:ext cx="11277600" cy="8763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 w="9525">
            <a:solidFill>
              <a:srgbClr val="60A5FA">
                <a:alpha val="3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20" name="Num0"/>
          <p:cNvSpPr/>
          <p:nvPr/>
        </p:nvSpPr>
        <p:spPr>
          <a:xfrm>
            <a:off x="718255" y="1200150"/>
            <a:ext cx="835377" cy="609600"/>
          </a:xfrm>
          <a:prstGeom prst="ellipse">
            <a:avLst/>
          </a:prstGeom>
          <a:solidFill>
            <a:srgbClr val="60A5FA">
              <a:alpha val="20000"/>
            </a:srgbClr>
          </a:solidFill>
          <a:ln w="12700">
            <a:solidFill>
              <a:srgbClr val="60A5FA"/>
            </a:solidFill>
          </a:ln>
        </p:spPr>
        <p:txBody>
          <a:bodyPr wrap="none" lIns="0" tIns="0" rIns="0" bIns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60A5FA"/>
                </a:solidFill>
                <a:latin typeface="Segoe UI Semibold"/>
              </a:rPr>
              <a:t>1</a:t>
            </a:r>
          </a:p>
        </p:txBody>
      </p:sp>
      <p:sp>
        <p:nvSpPr>
          <p:cNvPr id="130" name="Text0"/>
          <p:cNvSpPr/>
          <p:nvPr/>
        </p:nvSpPr>
        <p:spPr>
          <a:xfrm>
            <a:off x="1866900" y="1143000"/>
            <a:ext cx="9606844" cy="7239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Dil Modellerinin Tarihsel Gelişimi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N-gram'dan Transformer'a uzanan yolculuk</a:t>
            </a:r>
          </a:p>
        </p:txBody>
      </p:sp>
      <p:sp>
        <p:nvSpPr>
          <p:cNvPr id="111" name="CardBg1"/>
          <p:cNvSpPr/>
          <p:nvPr/>
        </p:nvSpPr>
        <p:spPr>
          <a:xfrm>
            <a:off x="457200" y="2057400"/>
            <a:ext cx="11277600" cy="8763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 w="9525">
            <a:solidFill>
              <a:srgbClr val="A78BFA">
                <a:alpha val="3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21" name="Num1"/>
          <p:cNvSpPr/>
          <p:nvPr/>
        </p:nvSpPr>
        <p:spPr>
          <a:xfrm>
            <a:off x="718255" y="2190750"/>
            <a:ext cx="835377" cy="609600"/>
          </a:xfrm>
          <a:prstGeom prst="ellipse">
            <a:avLst/>
          </a:prstGeom>
          <a:solidFill>
            <a:srgbClr val="A78BFA">
              <a:alpha val="20000"/>
            </a:srgbClr>
          </a:solidFill>
          <a:ln w="12700">
            <a:solidFill>
              <a:srgbClr val="A78BFA"/>
            </a:solidFill>
          </a:ln>
        </p:spPr>
        <p:txBody>
          <a:bodyPr wrap="none" lIns="0" tIns="0" rIns="0" bIns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A78BFA"/>
                </a:solidFill>
                <a:latin typeface="Segoe UI Semibold"/>
              </a:rPr>
              <a:t>2</a:t>
            </a:r>
          </a:p>
        </p:txBody>
      </p:sp>
      <p:sp>
        <p:nvSpPr>
          <p:cNvPr id="131" name="Text1"/>
          <p:cNvSpPr/>
          <p:nvPr/>
        </p:nvSpPr>
        <p:spPr>
          <a:xfrm>
            <a:off x="1866900" y="2133600"/>
            <a:ext cx="9606844" cy="7239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Transformer Mimarisi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Self-attention ve encoder-decoder yapısı</a:t>
            </a:r>
          </a:p>
        </p:txBody>
      </p:sp>
      <p:sp>
        <p:nvSpPr>
          <p:cNvPr id="112" name="CardBg2"/>
          <p:cNvSpPr/>
          <p:nvPr/>
        </p:nvSpPr>
        <p:spPr>
          <a:xfrm>
            <a:off x="457200" y="3048000"/>
            <a:ext cx="11277600" cy="8763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 w="9525">
            <a:solidFill>
              <a:srgbClr val="34D399">
                <a:alpha val="3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22" name="Num2"/>
          <p:cNvSpPr/>
          <p:nvPr/>
        </p:nvSpPr>
        <p:spPr>
          <a:xfrm>
            <a:off x="718255" y="3181350"/>
            <a:ext cx="835377" cy="609600"/>
          </a:xfrm>
          <a:prstGeom prst="ellipse">
            <a:avLst/>
          </a:prstGeom>
          <a:solidFill>
            <a:srgbClr val="34D399">
              <a:alpha val="20000"/>
            </a:srgbClr>
          </a:solidFill>
          <a:ln w="12700">
            <a:solidFill>
              <a:srgbClr val="34D399"/>
            </a:solidFill>
          </a:ln>
        </p:spPr>
        <p:txBody>
          <a:bodyPr wrap="none" lIns="0" tIns="0" rIns="0" bIns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34D399"/>
                </a:solidFill>
                <a:latin typeface="Segoe UI Semibold"/>
              </a:rPr>
              <a:t>3</a:t>
            </a:r>
          </a:p>
        </p:txBody>
      </p:sp>
      <p:sp>
        <p:nvSpPr>
          <p:cNvPr id="132" name="Text2"/>
          <p:cNvSpPr/>
          <p:nvPr/>
        </p:nvSpPr>
        <p:spPr>
          <a:xfrm>
            <a:off x="1866900" y="3124200"/>
            <a:ext cx="9606844" cy="7239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LLM Temelleri ve Tokenization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Çalışma prensibi ve token kavramı</a:t>
            </a:r>
          </a:p>
        </p:txBody>
      </p:sp>
      <p:sp>
        <p:nvSpPr>
          <p:cNvPr id="113" name="CardBg3"/>
          <p:cNvSpPr/>
          <p:nvPr/>
        </p:nvSpPr>
        <p:spPr>
          <a:xfrm>
            <a:off x="457200" y="4038600"/>
            <a:ext cx="11277600" cy="8763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 w="9525">
            <a:solidFill>
              <a:srgbClr val="FBBF24">
                <a:alpha val="3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23" name="Num3"/>
          <p:cNvSpPr/>
          <p:nvPr/>
        </p:nvSpPr>
        <p:spPr>
          <a:xfrm>
            <a:off x="718255" y="4171950"/>
            <a:ext cx="835377" cy="609600"/>
          </a:xfrm>
          <a:prstGeom prst="ellipse">
            <a:avLst/>
          </a:prstGeom>
          <a:solidFill>
            <a:srgbClr val="FBBF24">
              <a:alpha val="20000"/>
            </a:srgbClr>
          </a:solidFill>
          <a:ln w="12700">
            <a:solidFill>
              <a:srgbClr val="FBBF24"/>
            </a:solidFill>
          </a:ln>
        </p:spPr>
        <p:txBody>
          <a:bodyPr wrap="none" lIns="0" tIns="0" rIns="0" bIns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FBBF24"/>
                </a:solidFill>
                <a:latin typeface="Segoe UI Semibold"/>
              </a:rPr>
              <a:t>4</a:t>
            </a:r>
          </a:p>
        </p:txBody>
      </p:sp>
      <p:sp>
        <p:nvSpPr>
          <p:cNvPr id="133" name="Text3"/>
          <p:cNvSpPr/>
          <p:nvPr/>
        </p:nvSpPr>
        <p:spPr>
          <a:xfrm>
            <a:off x="1866900" y="4114800"/>
            <a:ext cx="9606844" cy="7239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Pre-training ve Fine-tuning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Eğitim süreçleri, RLHF, LoRA, ölçek yasaları</a:t>
            </a:r>
          </a:p>
        </p:txBody>
      </p:sp>
      <p:sp>
        <p:nvSpPr>
          <p:cNvPr id="114" name="CardBg4"/>
          <p:cNvSpPr/>
          <p:nvPr/>
        </p:nvSpPr>
        <p:spPr>
          <a:xfrm>
            <a:off x="457200" y="5029200"/>
            <a:ext cx="11277600" cy="8763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 w="9525">
            <a:solidFill>
              <a:srgbClr val="22D3EE">
                <a:alpha val="35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24" name="Num4"/>
          <p:cNvSpPr/>
          <p:nvPr/>
        </p:nvSpPr>
        <p:spPr>
          <a:xfrm>
            <a:off x="718255" y="5162550"/>
            <a:ext cx="835377" cy="609600"/>
          </a:xfrm>
          <a:prstGeom prst="ellipse">
            <a:avLst/>
          </a:prstGeom>
          <a:solidFill>
            <a:srgbClr val="22D3EE">
              <a:alpha val="20000"/>
            </a:srgbClr>
          </a:solidFill>
          <a:ln w="12700">
            <a:solidFill>
              <a:srgbClr val="22D3EE"/>
            </a:solidFill>
          </a:ln>
        </p:spPr>
        <p:txBody>
          <a:bodyPr wrap="none" lIns="0" tIns="0" rIns="0" bIns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22D3EE"/>
                </a:solidFill>
                <a:latin typeface="Segoe UI Semibold"/>
              </a:rPr>
              <a:t>5</a:t>
            </a:r>
          </a:p>
        </p:txBody>
      </p:sp>
      <p:sp>
        <p:nvSpPr>
          <p:cNvPr id="134" name="Text4"/>
          <p:cNvSpPr/>
          <p:nvPr/>
        </p:nvSpPr>
        <p:spPr>
          <a:xfrm>
            <a:off x="1866900" y="5105400"/>
            <a:ext cx="9606844" cy="7239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Prompting Teknikleri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Zero-shot, few-shot, chain-of-thought, RAG</a:t>
            </a:r>
          </a:p>
        </p:txBody>
      </p:sp>
    </p:spTree>
    <p:extLst>
      <p:ext uri="{BB962C8B-B14F-4D97-AF65-F5344CB8AC3E}">
        <p14:creationId xmlns:p14="http://schemas.microsoft.com/office/powerpoint/2010/main" val="3701967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286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Fine-tuning: Göreve Özel Uyarlama</a:t>
            </a:r>
          </a:p>
        </p:txBody>
      </p:sp>
      <p:sp>
        <p:nvSpPr>
          <p:cNvPr id="4" name="M0"/>
          <p:cNvSpPr/>
          <p:nvPr/>
        </p:nvSpPr>
        <p:spPr>
          <a:xfrm>
            <a:off x="457200" y="1066800"/>
            <a:ext cx="5534377" cy="255315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000" b="1" dirty="0">
                <a:solidFill>
                  <a:srgbClr val="FBBF24"/>
                </a:solidFill>
                <a:latin typeface="Segoe UI Semibold"/>
              </a:rPr>
              <a:t>Supervised Fine-Tuning (SFT)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Etiketli görev verisiyle tüm model ağırlıkları güncellenir.
Avantaj: Basit ve etkili.
Dezavantaj: Pahalı, catastrophic forgetting riski.</a:t>
            </a:r>
          </a:p>
        </p:txBody>
      </p:sp>
      <p:sp>
        <p:nvSpPr>
          <p:cNvPr id="5" name="M1"/>
          <p:cNvSpPr/>
          <p:nvPr/>
        </p:nvSpPr>
        <p:spPr>
          <a:xfrm>
            <a:off x="6148211" y="1066800"/>
            <a:ext cx="5534377" cy="255315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87171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000" b="1" dirty="0">
                <a:solidFill>
                  <a:srgbClr val="F87171"/>
                </a:solidFill>
                <a:latin typeface="Segoe UI Semibold"/>
              </a:rPr>
              <a:t>RLHF</a:t>
            </a:r>
          </a:p>
          <a:p>
            <a:pPr algn="l">
              <a:buNone/>
            </a:pPr>
            <a:r>
              <a:rPr lang="en-US" sz="1300" dirty="0">
                <a:solidFill>
                  <a:srgbClr val="94A3B8"/>
                </a:solidFill>
                <a:latin typeface="Segoe UI"/>
              </a:rPr>
              <a:t>Reinforcement Learning from Human Feedback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İnsan değerlendirmeleri ile reward modeli eğitilir, Yakınsal Politika Optimizasyonu (PPO) ile optimize edilir.
ChatGPT'yi yaratan yöntem.</a:t>
            </a:r>
          </a:p>
        </p:txBody>
      </p:sp>
      <p:sp>
        <p:nvSpPr>
          <p:cNvPr id="6" name="M2"/>
          <p:cNvSpPr/>
          <p:nvPr/>
        </p:nvSpPr>
        <p:spPr>
          <a:xfrm>
            <a:off x="457200" y="3734250"/>
            <a:ext cx="5534377" cy="255315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000" b="1" dirty="0">
                <a:solidFill>
                  <a:srgbClr val="60A5FA"/>
                </a:solidFill>
                <a:latin typeface="Segoe UI Semibold"/>
              </a:rPr>
              <a:t>LoRA</a:t>
            </a:r>
          </a:p>
          <a:p>
            <a:pPr algn="l">
              <a:buNone/>
            </a:pPr>
            <a:r>
              <a:rPr lang="en-US" sz="1300" dirty="0">
                <a:solidFill>
                  <a:srgbClr val="94A3B8"/>
                </a:solidFill>
                <a:latin typeface="Segoe UI"/>
              </a:rPr>
              <a:t>Low-Rank Adaptation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Model ağırlıkları dondurulur, küçük ek matrisler eklenir.
Avantaj: %90+ daha az parametre. GPU maliyeti minimal.</a:t>
            </a:r>
          </a:p>
        </p:txBody>
      </p:sp>
      <p:sp>
        <p:nvSpPr>
          <p:cNvPr id="7" name="M3"/>
          <p:cNvSpPr/>
          <p:nvPr/>
        </p:nvSpPr>
        <p:spPr>
          <a:xfrm>
            <a:off x="6148211" y="3734250"/>
            <a:ext cx="5534377" cy="255315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000" b="1" dirty="0">
                <a:solidFill>
                  <a:srgbClr val="34D399"/>
                </a:solidFill>
                <a:latin typeface="Segoe UI Semibold"/>
              </a:rPr>
              <a:t>PEFT Ailesi</a:t>
            </a:r>
          </a:p>
          <a:p>
            <a:pPr algn="l">
              <a:buNone/>
            </a:pPr>
            <a:r>
              <a:rPr lang="en-US" sz="1300" dirty="0">
                <a:solidFill>
                  <a:srgbClr val="94A3B8"/>
                </a:solidFill>
                <a:latin typeface="Segoe UI"/>
              </a:rPr>
              <a:t>Parameter-Efficient Fine-Tuning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Prefix Tuning, Prompt Tuning, Adapter katmanları.
Kullanım: Sınırlı kaynak ortamları.</a:t>
            </a:r>
          </a:p>
        </p:txBody>
      </p:sp>
    </p:spTree>
    <p:extLst>
      <p:ext uri="{BB962C8B-B14F-4D97-AF65-F5344CB8AC3E}">
        <p14:creationId xmlns:p14="http://schemas.microsoft.com/office/powerpoint/2010/main" val="989382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286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Ölçek Yasaları ve Ortaya Çıkan Yetenekler</a:t>
            </a:r>
          </a:p>
        </p:txBody>
      </p:sp>
      <p:sp>
        <p:nvSpPr>
          <p:cNvPr id="4" name="ScalingCard"/>
          <p:cNvSpPr/>
          <p:nvPr/>
        </p:nvSpPr>
        <p:spPr>
          <a:xfrm>
            <a:off x="457200" y="1066800"/>
            <a:ext cx="11277600" cy="762000"/>
          </a:xfrm>
          <a:prstGeom prst="roundRect">
            <a:avLst>
              <a:gd name="adj" fmla="val 6000"/>
            </a:avLst>
          </a:prstGeom>
          <a:solidFill>
            <a:srgbClr val="60A5FA">
              <a:alpha val="10000"/>
            </a:srgbClr>
          </a:solidFill>
          <a:ln w="9525">
            <a:solidFill>
              <a:srgbClr val="60A5FA">
                <a:alpha val="40000"/>
              </a:srgbClr>
            </a:solidFill>
          </a:ln>
        </p:spPr>
        <p:txBody>
          <a:bodyPr lIns="304800" rIns="304800" anchor="ctr"/>
          <a:lstStyle/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Ölçek Yasası: </a:t>
            </a:r>
            <a:r>
              <a:rPr lang="tr-TR" sz="1800" dirty="0">
                <a:solidFill>
                  <a:srgbClr val="60A5FA"/>
                </a:solidFill>
                <a:latin typeface="Segoe UI"/>
              </a:rPr>
              <a:t>Daha büyük model + daha fazla veri + daha fazla hesaplama = daha iyi performans (güç yasası ile)</a:t>
            </a:r>
          </a:p>
        </p:txBody>
      </p:sp>
      <p:sp>
        <p:nvSpPr>
          <p:cNvPr id="5" name="A0"/>
          <p:cNvSpPr/>
          <p:nvPr/>
        </p:nvSpPr>
        <p:spPr>
          <a:xfrm>
            <a:off x="457200" y="1943100"/>
            <a:ext cx="5534377" cy="2115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1800" b="1" dirty="0">
                <a:solidFill>
                  <a:srgbClr val="A78BFA"/>
                </a:solidFill>
                <a:latin typeface="Segoe UI Semibold"/>
              </a:rPr>
              <a:t>Aritmetik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3-4 haneli çarpma yapabilme. GPT-3 (175B)'de ortaya çıktı, küçük modellerde yoktu.</a:t>
            </a:r>
          </a:p>
        </p:txBody>
      </p:sp>
      <p:sp>
        <p:nvSpPr>
          <p:cNvPr id="6" name="A1"/>
          <p:cNvSpPr/>
          <p:nvPr/>
        </p:nvSpPr>
        <p:spPr>
          <a:xfrm>
            <a:off x="6148211" y="1943100"/>
            <a:ext cx="5534377" cy="2115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1800" b="1" dirty="0">
                <a:solidFill>
                  <a:srgbClr val="34D399"/>
                </a:solidFill>
                <a:latin typeface="Segoe UI Semibold"/>
              </a:rPr>
              <a:t>Chain-of-Thought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Adım adım akıl yürütme yeteneği. ~100B parametre eşiğinde görünür oldu.</a:t>
            </a:r>
          </a:p>
        </p:txBody>
      </p:sp>
      <p:sp>
        <p:nvSpPr>
          <p:cNvPr id="7" name="A2"/>
          <p:cNvSpPr/>
          <p:nvPr/>
        </p:nvSpPr>
        <p:spPr>
          <a:xfrm>
            <a:off x="457200" y="4172400"/>
            <a:ext cx="5534377" cy="2115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1800" b="1" dirty="0">
                <a:solidFill>
                  <a:srgbClr val="FBBF24"/>
                </a:solidFill>
                <a:latin typeface="Segoe UI Semibold"/>
              </a:rPr>
              <a:t>Çoklu Dil Çevirisi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Eğitimde çok az çeviri verisi olmasına karşın yüksek kaliteli çeviri yapabilme.</a:t>
            </a:r>
          </a:p>
        </p:txBody>
      </p:sp>
      <p:sp>
        <p:nvSpPr>
          <p:cNvPr id="8" name="A3"/>
          <p:cNvSpPr/>
          <p:nvPr/>
        </p:nvSpPr>
        <p:spPr>
          <a:xfrm>
            <a:off x="6148211" y="4172400"/>
            <a:ext cx="5534377" cy="2115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9525">
            <a:solidFill>
              <a:srgbClr val="F87171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1800" b="1" dirty="0">
                <a:solidFill>
                  <a:srgbClr val="F87171"/>
                </a:solidFill>
                <a:latin typeface="Segoe UI Semibold"/>
              </a:rPr>
              <a:t>Kod Yazma</a:t>
            </a:r>
          </a:p>
          <a:p>
            <a:pPr algn="l">
              <a:buNone/>
            </a:pPr>
            <a:r>
              <a:rPr lang="tr-TR" sz="1500" dirty="0">
                <a:solidFill>
                  <a:srgbClr val="CBD5E1"/>
                </a:solidFill>
                <a:latin typeface="Segoe UI"/>
              </a:rPr>
              <a:t>Python, JavaScript, SQL üretebilme. Programlama dersi almadan öğrenme.</a:t>
            </a:r>
          </a:p>
        </p:txBody>
      </p:sp>
    </p:spTree>
    <p:extLst>
      <p:ext uri="{BB962C8B-B14F-4D97-AF65-F5344CB8AC3E}">
        <p14:creationId xmlns:p14="http://schemas.microsoft.com/office/powerpoint/2010/main" val="1616894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Title"/>
          <p:cNvSpPr/>
          <p:nvPr/>
        </p:nvSpPr>
        <p:spPr>
          <a:xfrm>
            <a:off x="457200" y="1905000"/>
            <a:ext cx="65786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algn="l">
              <a:buNone/>
            </a:pPr>
            <a:r>
              <a:rPr lang="tr-TR" sz="3600" b="1" dirty="0">
                <a:solidFill>
                  <a:srgbClr val="EEF2FF"/>
                </a:solidFill>
                <a:latin typeface="Segoe UI Semibold"/>
              </a:rPr>
              <a:t>Prompting Teknikleri</a:t>
            </a:r>
          </a:p>
        </p:txBody>
      </p:sp>
      <p:sp>
        <p:nvSpPr>
          <p:cNvPr id="5" name="Desc"/>
          <p:cNvSpPr/>
          <p:nvPr/>
        </p:nvSpPr>
        <p:spPr>
          <a:xfrm>
            <a:off x="457200" y="2501900"/>
            <a:ext cx="6578600" cy="457200"/>
          </a:xfrm>
          <a:prstGeom prst="rect">
            <a:avLst/>
          </a:prstGeom>
          <a:noFill/>
        </p:spPr>
        <p:txBody>
          <a:bodyPr anchor="t"/>
          <a:lstStyle/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Model eğitmeden yetenekleri yönlendirme</a:t>
            </a:r>
          </a:p>
        </p:txBody>
      </p:sp>
      <p:sp>
        <p:nvSpPr>
          <p:cNvPr id="10" name="T0"/>
          <p:cNvSpPr/>
          <p:nvPr/>
        </p:nvSpPr>
        <p:spPr>
          <a:xfrm>
            <a:off x="7349066" y="1066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22D3EE"/>
                </a:solidFill>
                <a:latin typeface="Segoe UI"/>
              </a:rPr>
              <a:t>🎯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Zero-Shot Prompting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Örnek vermeden doğrudan görev tanımı</a:t>
            </a:r>
          </a:p>
        </p:txBody>
      </p:sp>
      <p:sp>
        <p:nvSpPr>
          <p:cNvPr id="11" name="T1"/>
          <p:cNvSpPr/>
          <p:nvPr/>
        </p:nvSpPr>
        <p:spPr>
          <a:xfrm>
            <a:off x="7349066" y="2844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A78BFA"/>
                </a:solidFill>
                <a:latin typeface="Segoe UI"/>
              </a:rPr>
              <a:t>📋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Few-Shot Prompting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Birkaç örnekle modeli yönlendirme</a:t>
            </a:r>
          </a:p>
        </p:txBody>
      </p:sp>
      <p:sp>
        <p:nvSpPr>
          <p:cNvPr id="12" name="T2"/>
          <p:cNvSpPr/>
          <p:nvPr/>
        </p:nvSpPr>
        <p:spPr>
          <a:xfrm>
            <a:off x="7349066" y="4622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FBBF24"/>
                </a:solidFill>
                <a:latin typeface="Segoe UI"/>
              </a:rPr>
              <a:t>🧠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Chain-of-Thought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Adım adım akıl yürütme ve İleri teknikler</a:t>
            </a:r>
          </a:p>
        </p:txBody>
      </p:sp>
    </p:spTree>
    <p:extLst>
      <p:ext uri="{BB962C8B-B14F-4D97-AF65-F5344CB8AC3E}">
        <p14:creationId xmlns:p14="http://schemas.microsoft.com/office/powerpoint/2010/main" val="2033821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Prompting Stratejileri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22D3EE">
                <a:alpha val="7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22D3EE"/>
                </a:solidFill>
                <a:latin typeface="Segoe UI Semibold"/>
              </a:rPr>
              <a:t>Zero-Shot</a:t>
            </a:r>
          </a:p>
          <a:p>
            <a:pPr algn="l">
              <a:buNone/>
            </a:pPr>
            <a:r>
              <a:rPr lang="tr-TR" sz="1500" dirty="0">
                <a:solidFill>
                  <a:srgbClr val="22D3EE">
                    <a:alpha val="80000"/>
                  </a:srgbClr>
                </a:solidFill>
                <a:latin typeface="Segoe UI"/>
              </a:rPr>
              <a:t>Örnek vermeden doğrudan görev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Modele hiç örnek göstermeden görev tanımı yaparsın. Güçlü modeller genellikle başarılıdır.</a:t>
            </a:r>
          </a:p>
          <a:p>
            <a:pPr algn="l">
              <a:buNone/>
            </a:pPr>
            <a:r>
              <a:rPr lang="tr-TR" sz="1700" b="1" dirty="0">
                <a:solidFill>
                  <a:srgbClr val="22D3EE"/>
                </a:solidFill>
                <a:latin typeface="Segoe UI Semibold"/>
              </a:rPr>
              <a:t>📌 Örnek Prompt</a:t>
            </a:r>
          </a:p>
          <a:p>
            <a:pPr algn="l">
              <a:buNone/>
            </a:pPr>
            <a:r>
              <a:rPr lang="tr-TR" sz="1500" i="1" dirty="0">
                <a:solidFill>
                  <a:srgbClr val="22D3EE">
                    <a:alpha val="85000"/>
                  </a:srgbClr>
                </a:solidFill>
                <a:latin typeface="Segoe UI"/>
              </a:rPr>
              <a:t>"Bu müşteri yorumu olumlu mu, olumsuz mu?
Yorum: 'Ürün beklentilerimi karşılamadı.'"</a:t>
            </a:r>
          </a:p>
          <a:p>
            <a:pPr algn="l">
              <a:buNone/>
            </a:pPr>
            <a:r>
              <a:rPr lang="tr-TR" sz="1600" b="1" dirty="0">
                <a:solidFill>
                  <a:srgbClr val="34D399"/>
                </a:solidFill>
                <a:latin typeface="Segoe UI Semibold"/>
              </a:rPr>
              <a:t>✓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Hızlı, kolay, veri gerektirmez</a:t>
            </a:r>
          </a:p>
          <a:p>
            <a:pPr algn="l">
              <a:buNone/>
            </a:pPr>
            <a:r>
              <a:rPr lang="tr-TR" sz="1600" b="1" dirty="0">
                <a:solidFill>
                  <a:srgbClr val="F87171"/>
                </a:solidFill>
                <a:latin typeface="Segoe UI Semibold"/>
              </a:rPr>
              <a:t>✗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Karmaşık görevlerde yanılabilir</a:t>
            </a:r>
          </a:p>
        </p:txBody>
      </p:sp>
      <p:sp>
        <p:nvSpPr>
          <p:cNvPr id="5" name="C1"/>
          <p:cNvSpPr/>
          <p:nvPr/>
        </p:nvSpPr>
        <p:spPr>
          <a:xfrm>
            <a:off x="4320822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A78BFA">
                <a:alpha val="7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A78BFA"/>
                </a:solidFill>
                <a:latin typeface="Segoe UI Semibold"/>
              </a:rPr>
              <a:t>Few-Shot</a:t>
            </a:r>
          </a:p>
          <a:p>
            <a:pPr algn="l">
              <a:buNone/>
            </a:pPr>
            <a:r>
              <a:rPr lang="tr-TR" sz="1500" dirty="0">
                <a:solidFill>
                  <a:srgbClr val="A78BFA">
                    <a:alpha val="80000"/>
                  </a:srgbClr>
                </a:solidFill>
                <a:latin typeface="Segoe UI"/>
              </a:rPr>
              <a:t>Birkaç örnek ile yönlendirme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Girişe birkaç örnek (shot) ekleyerek modeli yönlendirirsin. GPT-3 ile popülarite kazandı.</a:t>
            </a:r>
          </a:p>
          <a:p>
            <a:pPr algn="l">
              <a:buNone/>
            </a:pPr>
            <a:r>
              <a:rPr lang="tr-TR" sz="1700" b="1" dirty="0">
                <a:solidFill>
                  <a:srgbClr val="A78BFA"/>
                </a:solidFill>
                <a:latin typeface="Segoe UI Semibold"/>
              </a:rPr>
              <a:t>📌 Örnek Prompt</a:t>
            </a:r>
          </a:p>
          <a:p>
            <a:pPr algn="l">
              <a:buNone/>
            </a:pPr>
            <a:r>
              <a:rPr lang="tr-TR" sz="1500" i="1" dirty="0">
                <a:solidFill>
                  <a:srgbClr val="A78BFA">
                    <a:alpha val="85000"/>
                  </a:srgbClr>
                </a:solidFill>
                <a:latin typeface="Segoe UI"/>
              </a:rPr>
              <a:t>"Olumlu: 'Harika ürün!' → ✅
Olumsuz: 'Berbat kalite' → ❌
Soru: 'Fena değil' → ?"</a:t>
            </a:r>
          </a:p>
          <a:p>
            <a:pPr algn="l">
              <a:buNone/>
            </a:pPr>
            <a:r>
              <a:rPr lang="tr-TR" sz="1600" b="1" dirty="0">
                <a:solidFill>
                  <a:srgbClr val="34D399"/>
                </a:solidFill>
                <a:latin typeface="Segoe UI Semibold"/>
              </a:rPr>
              <a:t>✓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Daha tutarlı, formatlı çıktı</a:t>
            </a:r>
          </a:p>
          <a:p>
            <a:pPr algn="l">
              <a:buNone/>
            </a:pPr>
            <a:r>
              <a:rPr lang="tr-TR" sz="1600" b="1" dirty="0">
                <a:solidFill>
                  <a:srgbClr val="F87171"/>
                </a:solidFill>
                <a:latin typeface="Segoe UI Semibold"/>
              </a:rPr>
              <a:t>✗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Bağlam penceresini kullanır</a:t>
            </a:r>
          </a:p>
        </p:txBody>
      </p:sp>
      <p:sp>
        <p:nvSpPr>
          <p:cNvPr id="6" name="C2"/>
          <p:cNvSpPr/>
          <p:nvPr/>
        </p:nvSpPr>
        <p:spPr>
          <a:xfrm>
            <a:off x="8184444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FBBF24">
                <a:alpha val="70000"/>
              </a:srgbClr>
            </a:solidFill>
          </a:ln>
        </p:spPr>
        <p:txBody>
          <a:bodyPr lIns="304800" tIns="304800" rIns="304800" bIns="228600" anchor="t"/>
          <a:lstStyle/>
          <a:p>
            <a:pPr algn="l">
              <a:buNone/>
            </a:pPr>
            <a:r>
              <a:rPr lang="en-US" sz="2800" b="1" dirty="0">
                <a:solidFill>
                  <a:srgbClr val="FBBF24"/>
                </a:solidFill>
                <a:latin typeface="Segoe UI Semibold"/>
              </a:rPr>
              <a:t>Chain-of-Thought</a:t>
            </a:r>
          </a:p>
          <a:p>
            <a:pPr algn="l">
              <a:buNone/>
            </a:pPr>
            <a:r>
              <a:rPr lang="tr-TR" sz="1500" dirty="0">
                <a:solidFill>
                  <a:srgbClr val="FBBF24">
                    <a:alpha val="80000"/>
                  </a:srgbClr>
                </a:solidFill>
                <a:latin typeface="Segoe UI"/>
              </a:rPr>
              <a:t>Adım adım akıl yürütme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Modelden adım adım düşünmesini istersin. Matematiksel ve mantıksal problemlerde çok etkili.</a:t>
            </a:r>
          </a:p>
          <a:p>
            <a:pPr algn="l">
              <a:buNone/>
            </a:pPr>
            <a:r>
              <a:rPr lang="tr-TR" sz="1700" b="1" dirty="0">
                <a:solidFill>
                  <a:srgbClr val="FBBF24"/>
                </a:solidFill>
                <a:latin typeface="Segoe UI Semibold"/>
              </a:rPr>
              <a:t>📌 Örnek Prompt</a:t>
            </a:r>
          </a:p>
          <a:p>
            <a:pPr algn="l">
              <a:buNone/>
            </a:pPr>
            <a:r>
              <a:rPr lang="tr-TR" sz="1500" i="1" dirty="0">
                <a:solidFill>
                  <a:srgbClr val="FBBF24">
                    <a:alpha val="85000"/>
                  </a:srgbClr>
                </a:solidFill>
                <a:latin typeface="Segoe UI"/>
              </a:rPr>
              <a:t>"Soruyu çözmeden önce adım adım düşün:
17 × 23 = ?
→ 17×20=340, 17×3=51, toplam=391"</a:t>
            </a:r>
          </a:p>
          <a:p>
            <a:pPr algn="l">
              <a:buNone/>
            </a:pPr>
            <a:r>
              <a:rPr lang="tr-TR" sz="1600" b="1" dirty="0">
                <a:solidFill>
                  <a:srgbClr val="34D399"/>
                </a:solidFill>
                <a:latin typeface="Segoe UI Semibold"/>
              </a:rPr>
              <a:t>✓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Zor problemlerde doğruluğu artırır</a:t>
            </a:r>
          </a:p>
          <a:p>
            <a:pPr algn="l">
              <a:buNone/>
            </a:pPr>
            <a:r>
              <a:rPr lang="tr-TR" sz="1600" b="1" dirty="0">
                <a:solidFill>
                  <a:srgbClr val="F87171"/>
                </a:solidFill>
                <a:latin typeface="Segoe UI Semibold"/>
              </a:rPr>
              <a:t>✗ 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Daha uzun, daha pahalı yanıtlar</a:t>
            </a:r>
          </a:p>
        </p:txBody>
      </p:sp>
    </p:spTree>
    <p:extLst>
      <p:ext uri="{BB962C8B-B14F-4D97-AF65-F5344CB8AC3E}">
        <p14:creationId xmlns:p14="http://schemas.microsoft.com/office/powerpoint/2010/main" val="1421078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İleri Prompting Teknikleri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5560414" cy="255315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22D3EE">
                <a:alpha val="7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600" b="1" dirty="0">
                <a:solidFill>
                  <a:srgbClr val="22D3EE"/>
                </a:solidFill>
                <a:latin typeface="Segoe UI Semibold"/>
              </a:rPr>
              <a:t>System Prompt</a:t>
            </a:r>
          </a:p>
          <a:p>
            <a:pPr algn="l">
              <a:buNone/>
            </a:pPr>
            <a:r>
              <a:rPr lang="tr-TR" sz="1800" dirty="0">
                <a:solidFill>
                  <a:srgbClr val="CBD5E1"/>
                </a:solidFill>
                <a:latin typeface="Segoe UI"/>
              </a:rPr>
              <a:t>Model davranışını belirleyen gizli talimatlar. Tüm konuşmayı çerçeveler.</a:t>
            </a:r>
          </a:p>
          <a:p>
            <a:pPr algn="l">
              <a:buNone/>
            </a:pPr>
            <a:r>
              <a:rPr lang="tr-TR" sz="1700" i="1" dirty="0">
                <a:solidFill>
                  <a:srgbClr val="22D3EE">
                    <a:alpha val="90000"/>
                  </a:srgbClr>
                </a:solidFill>
                <a:latin typeface="Segoe UI"/>
              </a:rPr>
              <a:t>"Sen bir Python uzmanısın.
Sadece kod yaz, açıklama yapma."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→ Sıcaklık, ton ve kısıtlamaları kontrol eder</a:t>
            </a:r>
          </a:p>
        </p:txBody>
      </p:sp>
      <p:sp>
        <p:nvSpPr>
          <p:cNvPr id="5" name="C1"/>
          <p:cNvSpPr/>
          <p:nvPr/>
        </p:nvSpPr>
        <p:spPr>
          <a:xfrm>
            <a:off x="6174248" y="1066800"/>
            <a:ext cx="5560414" cy="255315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A78BFA">
                <a:alpha val="7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600" b="1" dirty="0">
                <a:solidFill>
                  <a:srgbClr val="A78BFA"/>
                </a:solidFill>
                <a:latin typeface="Segoe UI Semibold"/>
              </a:rPr>
              <a:t>Role Prompting</a:t>
            </a:r>
          </a:p>
          <a:p>
            <a:pPr algn="l">
              <a:buNone/>
            </a:pPr>
            <a:r>
              <a:rPr lang="tr-TR" sz="1800" dirty="0">
                <a:solidFill>
                  <a:srgbClr val="CBD5E1"/>
                </a:solidFill>
                <a:latin typeface="Segoe UI"/>
              </a:rPr>
              <a:t>Modele belirli bir rol atayarak perspektif kısıtlaması sağlanır.</a:t>
            </a:r>
          </a:p>
          <a:p>
            <a:pPr algn="l">
              <a:buNone/>
            </a:pPr>
            <a:r>
              <a:rPr lang="tr-TR" sz="1700" i="1" dirty="0">
                <a:solidFill>
                  <a:srgbClr val="A78BFA">
                    <a:alpha val="90000"/>
                  </a:srgbClr>
                </a:solidFill>
                <a:latin typeface="Segoe UI"/>
              </a:rPr>
              <a:t>"Bir doktor gibi düşün
ve yanıtla."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→ Teknik analiz, eğitim, hukuki değerlendirme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60414" cy="255315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60A5FA">
                <a:alpha val="7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600" b="1" dirty="0">
                <a:solidFill>
                  <a:srgbClr val="60A5FA"/>
                </a:solidFill>
                <a:latin typeface="Segoe UI Semibold"/>
              </a:rPr>
              <a:t>Self-Consistency</a:t>
            </a:r>
          </a:p>
          <a:p>
            <a:pPr algn="l">
              <a:buNone/>
            </a:pPr>
            <a:r>
              <a:rPr lang="tr-TR" sz="1800" dirty="0">
                <a:solidFill>
                  <a:srgbClr val="CBD5E1"/>
                </a:solidFill>
                <a:latin typeface="Segoe UI"/>
              </a:rPr>
              <a:t>Aynı soruyu birden fazla kez sor; çoğunluk oylamasıyla en tutarlı yanıtı seç.</a:t>
            </a:r>
          </a:p>
          <a:p>
            <a:pPr algn="l">
              <a:buNone/>
            </a:pPr>
            <a:r>
              <a:rPr lang="tr-TR" sz="1700" i="1" dirty="0">
                <a:solidFill>
                  <a:srgbClr val="60A5FA">
                    <a:alpha val="90000"/>
                  </a:srgbClr>
                </a:solidFill>
                <a:latin typeface="Segoe UI"/>
              </a:rPr>
              <a:t>→ Güvenilirliği artırmak için
Düşünce Zinciri (CoT) ile birlikte kullanılır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→ Matematik ve mantık problemlerinde çok etkili</a:t>
            </a:r>
          </a:p>
        </p:txBody>
      </p:sp>
      <p:sp>
        <p:nvSpPr>
          <p:cNvPr id="7" name="C3"/>
          <p:cNvSpPr/>
          <p:nvPr/>
        </p:nvSpPr>
        <p:spPr>
          <a:xfrm>
            <a:off x="6174248" y="3734250"/>
            <a:ext cx="5560414" cy="255315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34D399">
                <a:alpha val="7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600" b="1" dirty="0">
                <a:solidFill>
                  <a:srgbClr val="34D399"/>
                </a:solidFill>
                <a:latin typeface="Segoe UI Semibold"/>
              </a:rPr>
              <a:t>ReAct / Tool Use</a:t>
            </a:r>
          </a:p>
          <a:p>
            <a:pPr algn="l">
              <a:buNone/>
            </a:pPr>
            <a:r>
              <a:rPr lang="tr-TR" sz="1800" dirty="0">
                <a:solidFill>
                  <a:srgbClr val="CBD5E1"/>
                </a:solidFill>
                <a:latin typeface="Segoe UI"/>
              </a:rPr>
              <a:t>Düşünce + eylem döngüsü: model adım adım akıl yürütür ve araç çağırır.</a:t>
            </a:r>
          </a:p>
          <a:p>
            <a:pPr algn="l">
              <a:buNone/>
            </a:pPr>
            <a:r>
              <a:rPr lang="tr-TR" sz="1700" i="1" dirty="0">
                <a:solidFill>
                  <a:srgbClr val="34D399">
                    <a:alpha val="90000"/>
                  </a:srgbClr>
                </a:solidFill>
                <a:latin typeface="Segoe UI"/>
              </a:rPr>
              <a:t>Araçlar: Web araması,
kod çalıştırma, hesaplama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→ LangChain, AutoGPT, ChatGPT Plugins</a:t>
            </a:r>
          </a:p>
        </p:txBody>
      </p:sp>
    </p:spTree>
    <p:extLst>
      <p:ext uri="{BB962C8B-B14F-4D97-AF65-F5344CB8AC3E}">
        <p14:creationId xmlns:p14="http://schemas.microsoft.com/office/powerpoint/2010/main" val="1471704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5FB6B-5765-C554-1397-EC3FBB674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2E03FEE-E145-3239-19CA-6F90A9F3D464}"/>
              </a:ext>
            </a:extLst>
          </p:cNvPr>
          <p:cNvSpPr/>
          <p:nvPr/>
        </p:nvSpPr>
        <p:spPr>
          <a:xfrm>
            <a:off x="457200" y="304800"/>
            <a:ext cx="6042569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Claude </a:t>
            </a:r>
            <a:r>
              <a:rPr lang="tr-TR" sz="2800" b="1" dirty="0" err="1">
                <a:solidFill>
                  <a:srgbClr val="EEF2FF"/>
                </a:solidFill>
                <a:latin typeface="Segoe UI Semibold"/>
              </a:rPr>
              <a:t>Prompt</a:t>
            </a: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 Anatomisi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18569377-B189-6E13-F959-E561CE360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769" y="0"/>
            <a:ext cx="5692231" cy="6858000"/>
          </a:xfrm>
          <a:prstGeom prst="rect">
            <a:avLst/>
          </a:prstGeom>
        </p:spPr>
      </p:pic>
      <p:sp>
        <p:nvSpPr>
          <p:cNvPr id="60" name="CardBg0"/>
          <p:cNvSpPr/>
          <p:nvPr/>
        </p:nvSpPr>
        <p:spPr>
          <a:xfrm>
            <a:off x="457200" y="1422400"/>
            <a:ext cx="5588000" cy="7874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6350">
            <a:solidFill>
              <a:srgbClr val="334155"/>
            </a:solidFill>
          </a:ln>
        </p:spPr>
        <p:txBody>
          <a:bodyPr/>
          <a:lstStyle/>
          <a:p>
            <a:endParaRPr lang="tr-TR"/>
          </a:p>
        </p:txBody>
      </p:sp>
      <p:sp>
        <p:nvSpPr>
          <p:cNvPr id="70" name="Num0"/>
          <p:cNvSpPr/>
          <p:nvPr/>
        </p:nvSpPr>
        <p:spPr>
          <a:xfrm>
            <a:off x="635000" y="1600200"/>
            <a:ext cx="431800" cy="4318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  <p:txBody>
          <a:bodyPr wrap="none" lIns="0" tIns="0" rIns="0" bIns="0" anchor="ctr"/>
          <a:lstStyle/>
          <a:p>
            <a:pPr algn="ctr"/>
            <a:r>
              <a:rPr lang="tr-TR" sz="1800" b="1" dirty="0">
                <a:solidFill>
                  <a:srgbClr val="60A5FA"/>
                </a:solidFill>
                <a:latin typeface="Segoe UI Semibold"/>
              </a:rPr>
              <a:t>1</a:t>
            </a:r>
          </a:p>
        </p:txBody>
      </p:sp>
      <p:sp>
        <p:nvSpPr>
          <p:cNvPr id="80" name="Text0"/>
          <p:cNvSpPr/>
          <p:nvPr/>
        </p:nvSpPr>
        <p:spPr>
          <a:xfrm>
            <a:off x="1219200" y="1524000"/>
            <a:ext cx="4648200" cy="52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lnSpc>
                <a:spcPts val="2200"/>
              </a:lnSpc>
              <a:buNone/>
            </a:pPr>
            <a:r>
              <a:rPr lang="tr-TR" sz="1600" b="1" dirty="0">
                <a:solidFill>
                  <a:srgbClr val="60A5FA"/>
                </a:solidFill>
                <a:latin typeface="Segoe UI Semibold"/>
              </a:rPr>
              <a:t>System / Role</a:t>
            </a:r>
          </a:p>
          <a:p>
            <a:pPr algn="l">
              <a:lnSpc>
                <a:spcPts val="1800"/>
              </a:lnSpc>
              <a:buNone/>
            </a:pPr>
            <a:r>
              <a:rPr lang="tr-TR" sz="1400" dirty="0">
                <a:solidFill>
                  <a:srgbClr val="CBD5E1"/>
                </a:solidFill>
                <a:latin typeface="Segoe UI"/>
              </a:rPr>
              <a:t>Modelin kimliğini ve davranış çerçevesini belirler</a:t>
            </a:r>
          </a:p>
        </p:txBody>
      </p:sp>
      <p:sp>
        <p:nvSpPr>
          <p:cNvPr id="61" name="CardBg1"/>
          <p:cNvSpPr/>
          <p:nvPr/>
        </p:nvSpPr>
        <p:spPr>
          <a:xfrm>
            <a:off x="457200" y="2298700"/>
            <a:ext cx="5588000" cy="7874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6350">
            <a:solidFill>
              <a:srgbClr val="334155"/>
            </a:solidFill>
          </a:ln>
        </p:spPr>
        <p:txBody>
          <a:bodyPr/>
          <a:lstStyle/>
          <a:p>
            <a:endParaRPr lang="tr-TR"/>
          </a:p>
        </p:txBody>
      </p:sp>
      <p:sp>
        <p:nvSpPr>
          <p:cNvPr id="71" name="Num1"/>
          <p:cNvSpPr/>
          <p:nvPr/>
        </p:nvSpPr>
        <p:spPr>
          <a:xfrm>
            <a:off x="635000" y="2476500"/>
            <a:ext cx="431800" cy="431800"/>
          </a:xfrm>
          <a:prstGeom prst="ellipse">
            <a:avLst/>
          </a:prstGeom>
          <a:solidFill>
            <a:srgbClr val="2D1F5E"/>
          </a:solidFill>
          <a:ln>
            <a:noFill/>
          </a:ln>
        </p:spPr>
        <p:txBody>
          <a:bodyPr wrap="none" lIns="0" tIns="0" rIns="0" bIns="0" anchor="ctr"/>
          <a:lstStyle/>
          <a:p>
            <a:pPr algn="ctr"/>
            <a:r>
              <a:rPr lang="tr-TR" sz="1800" b="1" dirty="0">
                <a:solidFill>
                  <a:srgbClr val="A78BFA"/>
                </a:solidFill>
                <a:latin typeface="Segoe UI Semibold"/>
              </a:rPr>
              <a:t>2</a:t>
            </a:r>
          </a:p>
        </p:txBody>
      </p:sp>
      <p:sp>
        <p:nvSpPr>
          <p:cNvPr id="81" name="Text1"/>
          <p:cNvSpPr/>
          <p:nvPr/>
        </p:nvSpPr>
        <p:spPr>
          <a:xfrm>
            <a:off x="1219200" y="2400300"/>
            <a:ext cx="4648200" cy="52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lnSpc>
                <a:spcPts val="2200"/>
              </a:lnSpc>
              <a:buNone/>
            </a:pPr>
            <a:r>
              <a:rPr lang="tr-TR" sz="1600" b="1" dirty="0">
                <a:solidFill>
                  <a:srgbClr val="A78BFA"/>
                </a:solidFill>
                <a:latin typeface="Segoe UI Semibold"/>
              </a:rPr>
              <a:t>Task</a:t>
            </a:r>
          </a:p>
          <a:p>
            <a:pPr algn="l">
              <a:lnSpc>
                <a:spcPts val="1800"/>
              </a:lnSpc>
              <a:buNone/>
            </a:pPr>
            <a:r>
              <a:rPr lang="tr-TR" sz="1400" dirty="0">
                <a:solidFill>
                  <a:srgbClr val="CBD5E1"/>
                </a:solidFill>
                <a:latin typeface="Segoe UI"/>
              </a:rPr>
              <a:t>Yapılması gereken görevi net ve özlü tanımlar</a:t>
            </a:r>
          </a:p>
        </p:txBody>
      </p:sp>
      <p:sp>
        <p:nvSpPr>
          <p:cNvPr id="62" name="CardBg2"/>
          <p:cNvSpPr/>
          <p:nvPr/>
        </p:nvSpPr>
        <p:spPr>
          <a:xfrm>
            <a:off x="457200" y="3175000"/>
            <a:ext cx="5588000" cy="7874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6350">
            <a:solidFill>
              <a:srgbClr val="334155"/>
            </a:solidFill>
          </a:ln>
        </p:spPr>
        <p:txBody>
          <a:bodyPr/>
          <a:lstStyle/>
          <a:p>
            <a:endParaRPr lang="tr-TR"/>
          </a:p>
        </p:txBody>
      </p:sp>
      <p:sp>
        <p:nvSpPr>
          <p:cNvPr id="72" name="Num2"/>
          <p:cNvSpPr/>
          <p:nvPr/>
        </p:nvSpPr>
        <p:spPr>
          <a:xfrm>
            <a:off x="635000" y="3352800"/>
            <a:ext cx="431800" cy="431800"/>
          </a:xfrm>
          <a:prstGeom prst="ellipse">
            <a:avLst/>
          </a:prstGeom>
          <a:solidFill>
            <a:srgbClr val="0F3D2E"/>
          </a:solidFill>
          <a:ln>
            <a:noFill/>
          </a:ln>
        </p:spPr>
        <p:txBody>
          <a:bodyPr wrap="none" lIns="0" tIns="0" rIns="0" bIns="0" anchor="ctr"/>
          <a:lstStyle/>
          <a:p>
            <a:pPr algn="ctr"/>
            <a:r>
              <a:rPr lang="tr-TR" sz="1800" b="1" dirty="0">
                <a:solidFill>
                  <a:srgbClr val="34D399"/>
                </a:solidFill>
                <a:latin typeface="Segoe UI Semibold"/>
              </a:rPr>
              <a:t>3</a:t>
            </a:r>
          </a:p>
        </p:txBody>
      </p:sp>
      <p:sp>
        <p:nvSpPr>
          <p:cNvPr id="82" name="Text2"/>
          <p:cNvSpPr/>
          <p:nvPr/>
        </p:nvSpPr>
        <p:spPr>
          <a:xfrm>
            <a:off x="1219200" y="3276600"/>
            <a:ext cx="4648200" cy="52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lnSpc>
                <a:spcPts val="2200"/>
              </a:lnSpc>
              <a:buNone/>
            </a:pPr>
            <a:r>
              <a:rPr lang="tr-TR" sz="1600" b="1" dirty="0">
                <a:solidFill>
                  <a:srgbClr val="34D399"/>
                </a:solidFill>
                <a:latin typeface="Segoe UI Semibold"/>
              </a:rPr>
              <a:t>Context</a:t>
            </a:r>
          </a:p>
          <a:p>
            <a:pPr algn="l">
              <a:lnSpc>
                <a:spcPts val="1800"/>
              </a:lnSpc>
              <a:buNone/>
            </a:pPr>
            <a:r>
              <a:rPr lang="tr-TR" sz="1400" dirty="0">
                <a:solidFill>
                  <a:srgbClr val="CBD5E1"/>
                </a:solidFill>
                <a:latin typeface="Segoe UI"/>
              </a:rPr>
              <a:t>Görevle ilgili arka plan bilgisini sağlar</a:t>
            </a:r>
          </a:p>
        </p:txBody>
      </p:sp>
      <p:sp>
        <p:nvSpPr>
          <p:cNvPr id="63" name="CardBg3"/>
          <p:cNvSpPr/>
          <p:nvPr/>
        </p:nvSpPr>
        <p:spPr>
          <a:xfrm>
            <a:off x="457200" y="4051300"/>
            <a:ext cx="5588000" cy="7874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6350">
            <a:solidFill>
              <a:srgbClr val="334155"/>
            </a:solidFill>
          </a:ln>
        </p:spPr>
        <p:txBody>
          <a:bodyPr/>
          <a:lstStyle/>
          <a:p>
            <a:endParaRPr lang="tr-TR"/>
          </a:p>
        </p:txBody>
      </p:sp>
      <p:sp>
        <p:nvSpPr>
          <p:cNvPr id="73" name="Num3"/>
          <p:cNvSpPr/>
          <p:nvPr/>
        </p:nvSpPr>
        <p:spPr>
          <a:xfrm>
            <a:off x="635000" y="4229100"/>
            <a:ext cx="431800" cy="431800"/>
          </a:xfrm>
          <a:prstGeom prst="ellipse">
            <a:avLst/>
          </a:prstGeom>
          <a:solidFill>
            <a:srgbClr val="4A3600"/>
          </a:solidFill>
          <a:ln>
            <a:noFill/>
          </a:ln>
        </p:spPr>
        <p:txBody>
          <a:bodyPr wrap="none" lIns="0" tIns="0" rIns="0" bIns="0" anchor="ctr"/>
          <a:lstStyle/>
          <a:p>
            <a:pPr algn="ctr"/>
            <a:r>
              <a:rPr lang="tr-TR" sz="1800" b="1" dirty="0">
                <a:solidFill>
                  <a:srgbClr val="FBBF24"/>
                </a:solidFill>
                <a:latin typeface="Segoe UI Semibold"/>
              </a:rPr>
              <a:t>4</a:t>
            </a:r>
          </a:p>
        </p:txBody>
      </p:sp>
      <p:sp>
        <p:nvSpPr>
          <p:cNvPr id="83" name="Text3"/>
          <p:cNvSpPr/>
          <p:nvPr/>
        </p:nvSpPr>
        <p:spPr>
          <a:xfrm>
            <a:off x="1219200" y="4152900"/>
            <a:ext cx="4648200" cy="52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lnSpc>
                <a:spcPts val="2200"/>
              </a:lnSpc>
              <a:buNone/>
            </a:pPr>
            <a:r>
              <a:rPr lang="tr-TR" sz="1600" b="1" dirty="0">
                <a:solidFill>
                  <a:srgbClr val="FBBF24"/>
                </a:solidFill>
                <a:latin typeface="Segoe UI Semibold"/>
              </a:rPr>
              <a:t>Examples</a:t>
            </a:r>
          </a:p>
          <a:p>
            <a:pPr algn="l">
              <a:lnSpc>
                <a:spcPts val="1800"/>
              </a:lnSpc>
              <a:buNone/>
            </a:pPr>
            <a:r>
              <a:rPr lang="tr-TR" sz="1400" dirty="0">
                <a:solidFill>
                  <a:srgbClr val="CBD5E1"/>
                </a:solidFill>
                <a:latin typeface="Segoe UI"/>
              </a:rPr>
              <a:t>Beklenen çıktı formatını örneklerle gösterir</a:t>
            </a:r>
          </a:p>
        </p:txBody>
      </p:sp>
      <p:sp>
        <p:nvSpPr>
          <p:cNvPr id="64" name="CardBg4"/>
          <p:cNvSpPr/>
          <p:nvPr/>
        </p:nvSpPr>
        <p:spPr>
          <a:xfrm>
            <a:off x="457200" y="4927600"/>
            <a:ext cx="5588000" cy="787400"/>
          </a:xfrm>
          <a:prstGeom prst="roundRect">
            <a:avLst>
              <a:gd name="adj" fmla="val 8000"/>
            </a:avLst>
          </a:prstGeom>
          <a:solidFill>
            <a:srgbClr val="1E293B"/>
          </a:solidFill>
          <a:ln w="6350">
            <a:solidFill>
              <a:srgbClr val="334155"/>
            </a:solidFill>
          </a:ln>
        </p:spPr>
        <p:txBody>
          <a:bodyPr/>
          <a:lstStyle/>
          <a:p>
            <a:endParaRPr lang="tr-TR"/>
          </a:p>
        </p:txBody>
      </p:sp>
      <p:sp>
        <p:nvSpPr>
          <p:cNvPr id="74" name="Num4"/>
          <p:cNvSpPr/>
          <p:nvPr/>
        </p:nvSpPr>
        <p:spPr>
          <a:xfrm>
            <a:off x="635000" y="5105400"/>
            <a:ext cx="431800" cy="431800"/>
          </a:xfrm>
          <a:prstGeom prst="ellipse">
            <a:avLst/>
          </a:prstGeom>
          <a:solidFill>
            <a:srgbClr val="4A1A1A"/>
          </a:solidFill>
          <a:ln>
            <a:noFill/>
          </a:ln>
        </p:spPr>
        <p:txBody>
          <a:bodyPr wrap="none" lIns="0" tIns="0" rIns="0" bIns="0" anchor="ctr"/>
          <a:lstStyle/>
          <a:p>
            <a:pPr algn="ctr"/>
            <a:r>
              <a:rPr lang="tr-TR" sz="1800" b="1" dirty="0">
                <a:solidFill>
                  <a:srgbClr val="F87171"/>
                </a:solidFill>
                <a:latin typeface="Segoe UI Semibold"/>
              </a:rPr>
              <a:t>5</a:t>
            </a:r>
          </a:p>
        </p:txBody>
      </p:sp>
      <p:sp>
        <p:nvSpPr>
          <p:cNvPr id="84" name="Text4"/>
          <p:cNvSpPr/>
          <p:nvPr/>
        </p:nvSpPr>
        <p:spPr>
          <a:xfrm>
            <a:off x="1219200" y="5029200"/>
            <a:ext cx="4648200" cy="52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lnSpc>
                <a:spcPts val="2200"/>
              </a:lnSpc>
              <a:buNone/>
            </a:pPr>
            <a:r>
              <a:rPr lang="tr-TR" sz="1600" b="1" dirty="0">
                <a:solidFill>
                  <a:srgbClr val="F87171"/>
                </a:solidFill>
                <a:latin typeface="Segoe UI Semibold"/>
              </a:rPr>
              <a:t>Constraints</a:t>
            </a:r>
          </a:p>
          <a:p>
            <a:pPr algn="l">
              <a:lnSpc>
                <a:spcPts val="1800"/>
              </a:lnSpc>
              <a:buNone/>
            </a:pPr>
            <a:r>
              <a:rPr lang="tr-TR" sz="1400" dirty="0">
                <a:solidFill>
                  <a:srgbClr val="CBD5E1"/>
                </a:solidFill>
                <a:latin typeface="Segoe UI"/>
              </a:rPr>
              <a:t>Sınırlamaları ve çıktı kurallarını koyar</a:t>
            </a:r>
          </a:p>
        </p:txBody>
      </p:sp>
      <p:sp>
        <p:nvSpPr>
          <p:cNvPr id="50" name="Subtitle"/>
          <p:cNvSpPr/>
          <p:nvPr/>
        </p:nvSpPr>
        <p:spPr>
          <a:xfrm>
            <a:off x="635000" y="990600"/>
            <a:ext cx="5410200" cy="406400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 algn="l">
              <a:buNone/>
            </a:pPr>
            <a:r>
              <a:rPr lang="tr-TR" sz="1400" dirty="0">
                <a:solidFill>
                  <a:srgbClr val="94A3B8"/>
                </a:solidFill>
                <a:latin typeface="Segoe UI"/>
              </a:rPr>
              <a:t>Etkili bir prompt’un temel yapı taşları</a:t>
            </a:r>
          </a:p>
        </p:txBody>
      </p:sp>
    </p:spTree>
    <p:extLst>
      <p:ext uri="{BB962C8B-B14F-4D97-AF65-F5344CB8AC3E}">
        <p14:creationId xmlns:p14="http://schemas.microsoft.com/office/powerpoint/2010/main" val="244683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Pre-training, Fine-tuning ve Prompting Karşılaştırması</a:t>
            </a:r>
          </a:p>
        </p:txBody>
      </p:sp>
      <p:sp>
        <p:nvSpPr>
          <p:cNvPr id="4" name="H0"/>
          <p:cNvSpPr/>
          <p:nvPr/>
        </p:nvSpPr>
        <p:spPr>
          <a:xfrm>
            <a:off x="457200" y="1066800"/>
            <a:ext cx="3550355" cy="457200"/>
          </a:xfrm>
          <a:prstGeom prst="roundRect">
            <a:avLst>
              <a:gd name="adj" fmla="val 5000"/>
            </a:avLst>
          </a:prstGeom>
          <a:solidFill>
            <a:srgbClr val="60A5FA">
              <a:alpha val="25000"/>
            </a:srgbClr>
          </a:solidFill>
          <a:ln w="12700">
            <a:solidFill>
              <a:srgbClr val="60A5FA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2400" b="1" dirty="0">
                <a:solidFill>
                  <a:srgbClr val="60A5FA"/>
                </a:solidFill>
                <a:latin typeface="Segoe UI Semibold"/>
              </a:rPr>
              <a:t>Pre-training</a:t>
            </a:r>
          </a:p>
        </p:txBody>
      </p:sp>
      <p:sp>
        <p:nvSpPr>
          <p:cNvPr id="14" name="D0"/>
          <p:cNvSpPr/>
          <p:nvPr/>
        </p:nvSpPr>
        <p:spPr>
          <a:xfrm>
            <a:off x="457200" y="1638300"/>
            <a:ext cx="3550355" cy="4649100"/>
          </a:xfrm>
          <a:prstGeom prst="roundRect">
            <a:avLst>
              <a:gd name="adj" fmla="val 3000"/>
            </a:avLst>
          </a:prstGeom>
          <a:solidFill>
            <a:srgbClr val="1E2D3D"/>
          </a:solidFill>
          <a:ln w="9525">
            <a:solidFill>
              <a:srgbClr val="60A5FA">
                <a:alpha val="40000"/>
              </a:srgbClr>
            </a:solidFill>
          </a:ln>
        </p:spPr>
        <p:txBody>
          <a:bodyPr lIns="342900" tIns="342900" rIns="342900" bIns="342900" anchor="ctr"/>
          <a:lstStyle/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Maliyet: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Çok yüksek ($M–$B)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Veri: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Trilyonlarca token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Süre: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Haftalar – aylar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Kim yapar?: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Büyük şirketler (Google, OpenAI)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Çıktı: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Temel model (Foundation Model)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Örnekler: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GPT-3, LLaMA, Mistral</a:t>
            </a:r>
          </a:p>
        </p:txBody>
      </p:sp>
      <p:sp>
        <p:nvSpPr>
          <p:cNvPr id="5" name="H1"/>
          <p:cNvSpPr/>
          <p:nvPr/>
        </p:nvSpPr>
        <p:spPr>
          <a:xfrm>
            <a:off x="4320822" y="1066800"/>
            <a:ext cx="3550355" cy="457200"/>
          </a:xfrm>
          <a:prstGeom prst="roundRect">
            <a:avLst>
              <a:gd name="adj" fmla="val 5000"/>
            </a:avLst>
          </a:prstGeom>
          <a:solidFill>
            <a:srgbClr val="FBBF24">
              <a:alpha val="25000"/>
            </a:srgbClr>
          </a:solidFill>
          <a:ln w="12700">
            <a:solidFill>
              <a:srgbClr val="FBBF24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2400" b="1" dirty="0">
                <a:solidFill>
                  <a:srgbClr val="FBBF24"/>
                </a:solidFill>
                <a:latin typeface="Segoe UI Semibold"/>
              </a:rPr>
              <a:t>Fine-tuning</a:t>
            </a:r>
          </a:p>
        </p:txBody>
      </p:sp>
      <p:sp>
        <p:nvSpPr>
          <p:cNvPr id="15" name="D1"/>
          <p:cNvSpPr/>
          <p:nvPr/>
        </p:nvSpPr>
        <p:spPr>
          <a:xfrm>
            <a:off x="4320822" y="1638300"/>
            <a:ext cx="3550355" cy="4649100"/>
          </a:xfrm>
          <a:prstGeom prst="roundRect">
            <a:avLst>
              <a:gd name="adj" fmla="val 3000"/>
            </a:avLst>
          </a:prstGeom>
          <a:solidFill>
            <a:srgbClr val="1E2D3D"/>
          </a:solidFill>
          <a:ln w="9525">
            <a:solidFill>
              <a:srgbClr val="FBBF24">
                <a:alpha val="40000"/>
              </a:srgbClr>
            </a:solidFill>
          </a:ln>
        </p:spPr>
        <p:txBody>
          <a:bodyPr lIns="342900" tIns="342900" rIns="342900" bIns="342900" anchor="ctr"/>
          <a:lstStyle/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Maliyet: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Orta ($100–$10K)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Veri: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Binlerce örnek (etiketli)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Süre: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Saatler – günler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Kim yapar?: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Araştırmacılar, şirketler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Çıktı: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Görev-özel model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Örnekler: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ChatGPT (RLHF), Alpaca</a:t>
            </a:r>
          </a:p>
        </p:txBody>
      </p:sp>
      <p:sp>
        <p:nvSpPr>
          <p:cNvPr id="6" name="H2"/>
          <p:cNvSpPr/>
          <p:nvPr/>
        </p:nvSpPr>
        <p:spPr>
          <a:xfrm>
            <a:off x="8184444" y="1066800"/>
            <a:ext cx="3550355" cy="457200"/>
          </a:xfrm>
          <a:prstGeom prst="roundRect">
            <a:avLst>
              <a:gd name="adj" fmla="val 5000"/>
            </a:avLst>
          </a:prstGeom>
          <a:solidFill>
            <a:srgbClr val="34D399">
              <a:alpha val="25000"/>
            </a:srgbClr>
          </a:solidFill>
          <a:ln w="12700">
            <a:solidFill>
              <a:srgbClr val="34D399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2400" b="1" dirty="0">
                <a:solidFill>
                  <a:srgbClr val="34D399"/>
                </a:solidFill>
                <a:latin typeface="Segoe UI Semibold"/>
              </a:rPr>
              <a:t>Prompting</a:t>
            </a:r>
          </a:p>
        </p:txBody>
      </p:sp>
      <p:sp>
        <p:nvSpPr>
          <p:cNvPr id="16" name="D2"/>
          <p:cNvSpPr/>
          <p:nvPr/>
        </p:nvSpPr>
        <p:spPr>
          <a:xfrm>
            <a:off x="8184444" y="1638300"/>
            <a:ext cx="3550355" cy="4649100"/>
          </a:xfrm>
          <a:prstGeom prst="roundRect">
            <a:avLst>
              <a:gd name="adj" fmla="val 3000"/>
            </a:avLst>
          </a:prstGeom>
          <a:solidFill>
            <a:srgbClr val="1E2D3D"/>
          </a:solidFill>
          <a:ln w="9525">
            <a:solidFill>
              <a:srgbClr val="34D399">
                <a:alpha val="40000"/>
              </a:srgbClr>
            </a:solidFill>
          </a:ln>
        </p:spPr>
        <p:txBody>
          <a:bodyPr lIns="342900" tIns="342900" rIns="342900" bIns="342900" anchor="ctr"/>
          <a:lstStyle/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Maliyet: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Çok düşük (API ücreti)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Veri: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Yok (few-shot: 1–10)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Süre: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Dakikalar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Kim yapar?: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Her kullanıcı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Çıktı: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Anlık yanıt</a:t>
            </a:r>
          </a:p>
          <a:p>
            <a:pPr algn="l">
              <a:buNone/>
            </a:pPr>
            <a:r>
              <a:rPr lang="tr-TR" sz="1700" b="1" dirty="0">
                <a:solidFill>
                  <a:srgbClr val="CBD5E1"/>
                </a:solidFill>
                <a:latin typeface="Segoe UI Semibold"/>
              </a:rPr>
              <a:t>Örnekler: </a:t>
            </a:r>
            <a:r>
              <a:rPr lang="tr-TR" sz="1700" dirty="0">
                <a:solidFill>
                  <a:srgbClr val="EEF2FF"/>
                </a:solidFill>
                <a:latin typeface="Segoe UI"/>
              </a:rPr>
              <a:t>ChatGPT kullanımı</a:t>
            </a:r>
          </a:p>
        </p:txBody>
      </p:sp>
    </p:spTree>
    <p:extLst>
      <p:ext uri="{BB962C8B-B14F-4D97-AF65-F5344CB8AC3E}">
        <p14:creationId xmlns:p14="http://schemas.microsoft.com/office/powerpoint/2010/main" val="1150673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/>
          <a:lstStyle/>
          <a:p>
            <a:pPr algn="l">
              <a:buNone/>
            </a:pPr>
            <a:r>
              <a:rPr lang="en-US" sz="2800" b="1" dirty="0">
                <a:solidFill>
                  <a:srgbClr val="EEF2FF"/>
                </a:solidFill>
                <a:latin typeface="Segoe UI Semibold"/>
              </a:rPr>
              <a:t>RAG — Retrieval-Augmented Generation</a:t>
            </a:r>
          </a:p>
        </p:txBody>
      </p:sp>
      <p:sp>
        <p:nvSpPr>
          <p:cNvPr id="11" name="Concept"/>
          <p:cNvSpPr/>
          <p:nvPr/>
        </p:nvSpPr>
        <p:spPr>
          <a:xfrm>
            <a:off x="457200" y="1066800"/>
            <a:ext cx="11277600" cy="762000"/>
          </a:xfrm>
          <a:prstGeom prst="roundRect">
            <a:avLst>
              <a:gd name="adj" fmla="val 10000"/>
            </a:avLst>
          </a:prstGeom>
          <a:solidFill>
            <a:srgbClr val="1E2D3D"/>
          </a:solidFill>
          <a:ln>
            <a:noFill/>
          </a:ln>
        </p:spPr>
        <p:txBody>
          <a:bodyPr wrap="square" lIns="91440" tIns="45720" rIns="91440" bIns="45720" anchor="t"/>
          <a:lstStyle/>
          <a:p>
            <a:pPr algn="ctr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Temel Fikir: </a:t>
            </a:r>
            <a:r>
              <a:rPr lang="tr-TR" sz="1800" dirty="0">
                <a:solidFill>
                  <a:srgbClr val="34D399"/>
                </a:solidFill>
                <a:latin typeface="Segoe UI"/>
              </a:rPr>
              <a:t>LLM’i cevap vermeden önce dış bilgi kaynaklarıyla besle</a:t>
            </a:r>
          </a:p>
          <a:p>
            <a:pPr algn="ctr">
              <a:buNone/>
            </a:pPr>
            <a:r>
              <a:rPr lang="tr-TR" sz="1600" dirty="0">
                <a:solidFill>
                  <a:srgbClr val="94A3B8"/>
                </a:solidFill>
                <a:latin typeface="Segoe UI"/>
              </a:rPr>
              <a:t>Soru → Retrieve (Ara) → Augment (Zenginleştir) → Generate (Üret)</a:t>
            </a:r>
          </a:p>
        </p:txBody>
      </p:sp>
      <p:sp>
        <p:nvSpPr>
          <p:cNvPr id="12" name="C0"/>
          <p:cNvSpPr/>
          <p:nvPr/>
        </p:nvSpPr>
        <p:spPr>
          <a:xfrm>
            <a:off x="457200" y="1981200"/>
            <a:ext cx="5524500" cy="1818968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t"/>
          <a:lstStyle/>
          <a:p>
            <a:pPr algn="l">
              <a:buNone/>
            </a:pPr>
            <a:r>
              <a:rPr lang="tr-TR" sz="2400" b="1" dirty="0">
                <a:solidFill>
                  <a:srgbClr val="60A5FA"/>
                </a:solidFill>
                <a:latin typeface="Segoe UI Semibold"/>
              </a:rPr>
              <a:t>Neden RAG?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LLM’lerin eğitim verisi kesim tarihi vardır. Güncel ve kuruma özel bilgiye erişemez. RAG bu bilgiyi dışarıdan enjekte eder.</a:t>
            </a:r>
          </a:p>
        </p:txBody>
      </p:sp>
      <p:sp>
        <p:nvSpPr>
          <p:cNvPr id="13" name="C1"/>
          <p:cNvSpPr/>
          <p:nvPr/>
        </p:nvSpPr>
        <p:spPr>
          <a:xfrm>
            <a:off x="6210300" y="1981200"/>
            <a:ext cx="5524500" cy="1818968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 anchor="t"/>
          <a:lstStyle/>
          <a:p>
            <a:pPr algn="l">
              <a:buNone/>
            </a:pPr>
            <a:r>
              <a:rPr lang="tr-TR" sz="2400" b="1" dirty="0">
                <a:solidFill>
                  <a:srgbClr val="A78BFA"/>
                </a:solidFill>
                <a:latin typeface="Segoe UI Semibold"/>
              </a:rPr>
              <a:t>Nasıl Çalışır?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1) Belgeleri chunk’lara böl
2) Embedding ile vektörleştir
3) Vektör veritabanına kaydet
4) Sorguyla en alakalı parçaları getir</a:t>
            </a:r>
          </a:p>
        </p:txBody>
      </p:sp>
      <p:sp>
        <p:nvSpPr>
          <p:cNvPr id="14" name="C2"/>
          <p:cNvSpPr/>
          <p:nvPr/>
        </p:nvSpPr>
        <p:spPr>
          <a:xfrm>
            <a:off x="457200" y="3972232"/>
            <a:ext cx="5524500" cy="1818968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anchor="t"/>
          <a:lstStyle/>
          <a:p>
            <a:pPr algn="l">
              <a:buNone/>
            </a:pPr>
            <a:r>
              <a:rPr lang="tr-TR" sz="2400" b="1" dirty="0">
                <a:solidFill>
                  <a:srgbClr val="34D399"/>
                </a:solidFill>
                <a:latin typeface="Segoe UI Semibold"/>
              </a:rPr>
              <a:t>Hallucination’ı Azaltır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Model yanıtını gerçek kaynaklara dayandırır. Alıntı ve referans gösterebilir. Doğrulanabilir çıktılar üretir.</a:t>
            </a:r>
          </a:p>
        </p:txBody>
      </p:sp>
      <p:sp>
        <p:nvSpPr>
          <p:cNvPr id="15" name="C3"/>
          <p:cNvSpPr/>
          <p:nvPr/>
        </p:nvSpPr>
        <p:spPr>
          <a:xfrm>
            <a:off x="6210300" y="3972232"/>
            <a:ext cx="5524500" cy="1818968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anchor="t"/>
          <a:lstStyle/>
          <a:p>
            <a:pPr algn="l">
              <a:buNone/>
            </a:pPr>
            <a:r>
              <a:rPr lang="tr-TR" sz="2400" b="1" dirty="0">
                <a:solidFill>
                  <a:srgbClr val="FBBF24"/>
                </a:solidFill>
                <a:latin typeface="Segoe UI Semibold"/>
              </a:rPr>
              <a:t>Kullanım Alanları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Kurumsal bilgi asistanları
Hukuki belge analizi
Tıbbi literatür taraması
Müşteri destek sistemleri</a:t>
            </a:r>
          </a:p>
        </p:txBody>
      </p:sp>
    </p:spTree>
    <p:extLst>
      <p:ext uri="{BB962C8B-B14F-4D97-AF65-F5344CB8AC3E}">
        <p14:creationId xmlns:p14="http://schemas.microsoft.com/office/powerpoint/2010/main" val="19710977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Ders Özeti — Ne Öğrendik?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60A5FA">
                <a:alpha val="60000"/>
              </a:srgbClr>
            </a:solidFill>
          </a:ln>
        </p:spPr>
        <p:txBody>
          <a:bodyPr lIns="304800" tIns="304800" rIns="304800" bIns="304800" anchor="ctr"/>
          <a:lstStyle/>
          <a:p>
            <a:pPr algn="ctr">
              <a:buNone/>
            </a:pPr>
            <a:r>
              <a:rPr lang="tr-TR" sz="5600" dirty="0">
                <a:solidFill>
                  <a:srgbClr val="60A5FA"/>
                </a:solidFill>
                <a:latin typeface="Segoe UI Semibold"/>
              </a:rPr>
              <a:t>①</a:t>
            </a:r>
          </a:p>
          <a:p>
            <a:pPr algn="l">
              <a:buNone/>
            </a:pPr>
            <a:r>
              <a:rPr lang="tr-TR" sz="2200" b="1" dirty="0">
                <a:solidFill>
                  <a:srgbClr val="EEF2FF"/>
                </a:solidFill>
                <a:latin typeface="Segoe UI Semibold"/>
              </a:rPr>
              <a:t>Tarihsel Gelişim</a:t>
            </a:r>
          </a:p>
          <a:p>
            <a:pPr algn="l">
              <a:buNone/>
            </a:pPr>
            <a:r>
              <a:rPr lang="en-US" sz="1500" dirty="0">
                <a:solidFill>
                  <a:srgbClr val="60A5FA">
                    <a:alpha val="80000"/>
                  </a:srgbClr>
                </a:solidFill>
                <a:latin typeface="Segoe UI"/>
              </a:rPr>
              <a:t>LM → Transformer</a:t>
            </a:r>
          </a:p>
          <a:p>
            <a:pPr algn="l">
              <a:buNone/>
            </a:pPr>
            <a:r>
              <a:rPr lang="tr-TR" sz="1600" b="1" dirty="0">
                <a:solidFill>
                  <a:srgbClr val="94A3B8"/>
                </a:solidFill>
                <a:latin typeface="Segoe UI Semibold"/>
              </a:rPr>
              <a:t>Temel Kavramlar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n-gram → Word2Vec → Transformer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Vaswani et al. (2017) makalesi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GPT ve BERT ailesinin doğuşu</a:t>
            </a:r>
          </a:p>
        </p:txBody>
      </p:sp>
      <p:sp>
        <p:nvSpPr>
          <p:cNvPr id="5" name="C1"/>
          <p:cNvSpPr/>
          <p:nvPr/>
        </p:nvSpPr>
        <p:spPr>
          <a:xfrm>
            <a:off x="4320822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A78BFA">
                <a:alpha val="60000"/>
              </a:srgbClr>
            </a:solidFill>
          </a:ln>
        </p:spPr>
        <p:txBody>
          <a:bodyPr lIns="304800" tIns="304800" rIns="304800" bIns="304800" anchor="ctr"/>
          <a:lstStyle/>
          <a:p>
            <a:pPr algn="ctr">
              <a:buNone/>
            </a:pPr>
            <a:r>
              <a:rPr lang="tr-TR" sz="5600" dirty="0">
                <a:solidFill>
                  <a:srgbClr val="A78BFA"/>
                </a:solidFill>
                <a:latin typeface="Segoe UI Semibold"/>
              </a:rPr>
              <a:t>②</a:t>
            </a:r>
          </a:p>
          <a:p>
            <a:pPr algn="l">
              <a:buNone/>
            </a:pPr>
            <a:r>
              <a:rPr lang="tr-TR" sz="2200" b="1" dirty="0">
                <a:solidFill>
                  <a:srgbClr val="EEF2FF"/>
                </a:solidFill>
                <a:latin typeface="Segoe UI Semibold"/>
              </a:rPr>
              <a:t>Transformer Mimarisi</a:t>
            </a:r>
          </a:p>
          <a:p>
            <a:pPr algn="l">
              <a:buNone/>
            </a:pPr>
            <a:r>
              <a:rPr lang="en-US" sz="1500" dirty="0">
                <a:solidFill>
                  <a:srgbClr val="A78BFA">
                    <a:alpha val="80000"/>
                  </a:srgbClr>
                </a:solidFill>
                <a:latin typeface="Segoe UI"/>
              </a:rPr>
              <a:t>Attention · Encoder · Decoder</a:t>
            </a:r>
          </a:p>
          <a:p>
            <a:pPr algn="l">
              <a:buNone/>
            </a:pPr>
            <a:r>
              <a:rPr lang="tr-TR" sz="1600" b="1" dirty="0">
                <a:solidFill>
                  <a:srgbClr val="94A3B8"/>
                </a:solidFill>
                <a:latin typeface="Segoe UI Semibold"/>
              </a:rPr>
              <a:t>Temel Kavramlar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Self-attention: Q·Kᵀ/√d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Multi-head: çoklu anlam ilişkisi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Encoder (BERT) vs Decoder (GPT)</a:t>
            </a:r>
          </a:p>
        </p:txBody>
      </p:sp>
      <p:sp>
        <p:nvSpPr>
          <p:cNvPr id="6" name="C2"/>
          <p:cNvSpPr/>
          <p:nvPr/>
        </p:nvSpPr>
        <p:spPr>
          <a:xfrm>
            <a:off x="8184444" y="1066800"/>
            <a:ext cx="3550355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34D399">
                <a:alpha val="60000"/>
              </a:srgbClr>
            </a:solidFill>
          </a:ln>
        </p:spPr>
        <p:txBody>
          <a:bodyPr lIns="304800" tIns="304800" rIns="304800" bIns="304800" anchor="ctr"/>
          <a:lstStyle/>
          <a:p>
            <a:pPr algn="ctr">
              <a:buNone/>
            </a:pPr>
            <a:r>
              <a:rPr lang="tr-TR" sz="5600" dirty="0">
                <a:solidFill>
                  <a:srgbClr val="34D399"/>
                </a:solidFill>
                <a:latin typeface="Segoe UI Semibold"/>
              </a:rPr>
              <a:t>③</a:t>
            </a:r>
          </a:p>
          <a:p>
            <a:pPr algn="l">
              <a:buNone/>
            </a:pPr>
            <a:r>
              <a:rPr lang="tr-TR" sz="2200" b="1" dirty="0">
                <a:solidFill>
                  <a:srgbClr val="EEF2FF"/>
                </a:solidFill>
                <a:latin typeface="Segoe UI Semibold"/>
              </a:rPr>
              <a:t>Eğitim ve Prompting</a:t>
            </a:r>
          </a:p>
          <a:p>
            <a:pPr algn="l">
              <a:buNone/>
            </a:pPr>
            <a:r>
              <a:rPr lang="en-US" sz="1500" dirty="0">
                <a:solidFill>
                  <a:srgbClr val="34D399">
                    <a:alpha val="80000"/>
                  </a:srgbClr>
                </a:solidFill>
                <a:latin typeface="Segoe UI"/>
              </a:rPr>
              <a:t>Pre-train · Fine-tune · Prompt</a:t>
            </a:r>
          </a:p>
          <a:p>
            <a:pPr algn="l">
              <a:buNone/>
            </a:pPr>
            <a:r>
              <a:rPr lang="tr-TR" sz="1600" b="1" dirty="0">
                <a:solidFill>
                  <a:srgbClr val="94A3B8"/>
                </a:solidFill>
                <a:latin typeface="Segoe UI Semibold"/>
              </a:rPr>
              <a:t>Temel Kavramlar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Pre-training: next-token tahmini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Fine-tuning: SFT, RLHF, LoRA</a:t>
            </a:r>
          </a:p>
          <a:p>
            <a:pPr marL="228600" indent="-228600" algn="l">
              <a:buChar char="→"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Zero-shot, Few-shot, CoT</a:t>
            </a:r>
          </a:p>
        </p:txBody>
      </p:sp>
    </p:spTree>
    <p:extLst>
      <p:ext uri="{BB962C8B-B14F-4D97-AF65-F5344CB8AC3E}">
        <p14:creationId xmlns:p14="http://schemas.microsoft.com/office/powerpoint/2010/main" val="478992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Dil Modellerinin Sınırları ve Gelecek Perspektifi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A78BFA"/>
                </a:solidFill>
                <a:latin typeface="Segoe UI Semibold"/>
              </a:rPr>
              <a:t>Hallucination (Halüsinasyon)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Modeller güvenilir görünen ama tamamen uydurma bilgi üretebilir. Kaynak doğrulama mekanizması yoktur. Erişim Destekli Üretim (RAG) ve grounding ile azaltılabilir.</a:t>
            </a:r>
          </a:p>
        </p:txBody>
      </p:sp>
      <p:sp>
        <p:nvSpPr>
          <p:cNvPr id="5" name="C1"/>
          <p:cNvSpPr/>
          <p:nvPr/>
        </p:nvSpPr>
        <p:spPr>
          <a:xfrm>
            <a:off x="62103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34D399"/>
                </a:solidFill>
                <a:latin typeface="Segoe UI Semibold"/>
              </a:rPr>
              <a:t>Mantıksal Akıl Yürütme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Deductive reasoning'de zayıf. Çok adımlı mantık zincirlerinde hata birikir. Matematiksel ispat ve formal mantıkta sınırlı başarı.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FBBF24"/>
                </a:solidFill>
                <a:latin typeface="Segoe UI Semibold"/>
              </a:rPr>
              <a:t>Bilgi Güncelliği ve Güvenlik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Eğitim verisi kesim tarihi sonrası bilgi yok. Prompt injection ve jailbreak riskleri. Bias ve adalet sorunları devam ediyor.</a:t>
            </a:r>
          </a:p>
        </p:txBody>
      </p:sp>
      <p:sp>
        <p:nvSpPr>
          <p:cNvPr id="7" name="C3"/>
          <p:cNvSpPr/>
          <p:nvPr/>
        </p:nvSpPr>
        <p:spPr>
          <a:xfrm>
            <a:off x="62103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22D3EE"/>
                </a:solidFill>
                <a:latin typeface="Segoe UI Semibold"/>
              </a:rPr>
              <a:t>Gelecek Yönelimleri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Nöro-sembolik AI: Sinir ağları + sembolik mantık. Multimodal modeller: metin + görüntü + ses. Etmen sistemleri: araç kullanımı ve planlama.</a:t>
            </a:r>
          </a:p>
        </p:txBody>
      </p:sp>
    </p:spTree>
    <p:extLst>
      <p:ext uri="{BB962C8B-B14F-4D97-AF65-F5344CB8AC3E}">
        <p14:creationId xmlns:p14="http://schemas.microsoft.com/office/powerpoint/2010/main" val="166662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Title"/>
          <p:cNvSpPr/>
          <p:nvPr/>
        </p:nvSpPr>
        <p:spPr>
          <a:xfrm>
            <a:off x="457200" y="1905000"/>
            <a:ext cx="65786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algn="l">
              <a:buNone/>
            </a:pPr>
            <a:r>
              <a:rPr lang="tr-TR" sz="3600" b="1" dirty="0">
                <a:solidFill>
                  <a:srgbClr val="EEF2FF"/>
                </a:solidFill>
                <a:latin typeface="Segoe UI Semibold"/>
              </a:rPr>
              <a:t>Dil Modellerinin Tarihsel Gelişimi</a:t>
            </a:r>
          </a:p>
        </p:txBody>
      </p:sp>
      <p:sp>
        <p:nvSpPr>
          <p:cNvPr id="5" name="Desc"/>
          <p:cNvSpPr/>
          <p:nvPr/>
        </p:nvSpPr>
        <p:spPr>
          <a:xfrm>
            <a:off x="457200" y="3200400"/>
            <a:ext cx="6578600" cy="457200"/>
          </a:xfrm>
          <a:prstGeom prst="rect">
            <a:avLst/>
          </a:prstGeom>
          <a:noFill/>
        </p:spPr>
        <p:txBody>
          <a:bodyPr anchor="t"/>
          <a:lstStyle/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N-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gram'dan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Transformer'a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geçişin kronolojisi</a:t>
            </a:r>
          </a:p>
        </p:txBody>
      </p:sp>
      <p:sp>
        <p:nvSpPr>
          <p:cNvPr id="10" name="T0"/>
          <p:cNvSpPr/>
          <p:nvPr/>
        </p:nvSpPr>
        <p:spPr>
          <a:xfrm>
            <a:off x="7349066" y="1066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60A5FA"/>
                </a:solidFill>
                <a:latin typeface="Segoe UI"/>
              </a:rPr>
              <a:t>📊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İstatistiksel Modeller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N-gram, dil olasılıkları, veri seyrekliği problemi</a:t>
            </a:r>
          </a:p>
        </p:txBody>
      </p:sp>
      <p:sp>
        <p:nvSpPr>
          <p:cNvPr id="11" name="T1"/>
          <p:cNvSpPr/>
          <p:nvPr/>
        </p:nvSpPr>
        <p:spPr>
          <a:xfrm>
            <a:off x="7349066" y="2844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A78BFA"/>
                </a:solidFill>
                <a:latin typeface="Segoe UI"/>
              </a:rPr>
              <a:t>🧠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Nöral Dil Modelleri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Word2Vec, GloVe, dağılımsal anlam temsili</a:t>
            </a:r>
          </a:p>
        </p:txBody>
      </p:sp>
      <p:sp>
        <p:nvSpPr>
          <p:cNvPr id="12" name="T2"/>
          <p:cNvSpPr/>
          <p:nvPr/>
        </p:nvSpPr>
        <p:spPr>
          <a:xfrm>
            <a:off x="7349066" y="4622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34D399"/>
                </a:solidFill>
                <a:latin typeface="Segoe UI"/>
              </a:rPr>
              <a:t>⚡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Transformer Devrimi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2017: 'Attention is All You Need' — GPT, BERT, LLaMA</a:t>
            </a:r>
          </a:p>
        </p:txBody>
      </p:sp>
    </p:spTree>
    <p:extLst>
      <p:ext uri="{BB962C8B-B14F-4D97-AF65-F5344CB8AC3E}">
        <p14:creationId xmlns:p14="http://schemas.microsoft.com/office/powerpoint/2010/main" val="3568786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C1E7C8E0-E5D4-D940-9541-A884B48B60BD}"/>
              </a:ext>
            </a:extLst>
          </p:cNvPr>
          <p:cNvSpPr txBox="1"/>
          <p:nvPr/>
        </p:nvSpPr>
        <p:spPr>
          <a:xfrm>
            <a:off x="457200" y="2514600"/>
            <a:ext cx="11277600" cy="1828800"/>
          </a:xfrm>
          <a:prstGeom prst="rect">
            <a:avLst/>
          </a:prstGeom>
          <a:noFill/>
        </p:spPr>
        <p:txBody>
          <a:bodyPr vertOverflow="overflow" vert="horz" wrap="none" rtlCol="0" anchor="ctr" anchorCtr="0">
            <a:noAutofit/>
          </a:bodyPr>
          <a:lstStyle/>
          <a:p>
            <a:pPr algn="ctr">
              <a:buNone/>
            </a:pPr>
            <a:r>
              <a:rPr lang="tr-TR" sz="7200" b="1" dirty="0">
                <a:solidFill>
                  <a:srgbClr val="EEF2FF"/>
                </a:solidFill>
                <a:latin typeface="Segoe UI Semibold"/>
              </a:rPr>
              <a:t>Teşekkürler!</a:t>
            </a:r>
          </a:p>
        </p:txBody>
      </p:sp>
    </p:spTree>
    <p:extLst>
      <p:ext uri="{BB962C8B-B14F-4D97-AF65-F5344CB8AC3E}">
        <p14:creationId xmlns:p14="http://schemas.microsoft.com/office/powerpoint/2010/main" val="161714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"/>
          <p:cNvSpPr/>
          <p:nvPr/>
        </p:nvSpPr>
        <p:spPr>
          <a:xfrm>
            <a:off x="559723" y="228600"/>
            <a:ext cx="11072552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Dil Modellerinin Tarihi</a:t>
            </a:r>
          </a:p>
        </p:txBody>
      </p:sp>
      <p:sp>
        <p:nvSpPr>
          <p:cNvPr id="42" name="TLLine"/>
          <p:cNvSpPr/>
          <p:nvPr/>
        </p:nvSpPr>
        <p:spPr>
          <a:xfrm>
            <a:off x="1482436" y="3429000"/>
            <a:ext cx="9227127" cy="22225"/>
          </a:xfrm>
          <a:prstGeom prst="rect">
            <a:avLst/>
          </a:prstGeom>
          <a:gradFill>
            <a:gsLst>
              <a:gs pos="0">
                <a:srgbClr val="60A5FA"/>
              </a:gs>
              <a:gs pos="50000">
                <a:srgbClr val="A78BFA"/>
              </a:gs>
              <a:gs pos="100000">
                <a:srgbClr val="22D3EE"/>
              </a:gs>
            </a:gsLst>
            <a:lin ang="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0" name="Dot0"/>
          <p:cNvSpPr/>
          <p:nvPr/>
        </p:nvSpPr>
        <p:spPr>
          <a:xfrm>
            <a:off x="1379912" y="3363913"/>
            <a:ext cx="205047" cy="152400"/>
          </a:xfrm>
          <a:prstGeom prst="ellipse">
            <a:avLst/>
          </a:prstGeom>
          <a:solidFill>
            <a:srgbClr val="60A5FA"/>
          </a:solidFill>
          <a:ln w="9525">
            <a:solidFill>
              <a:srgbClr val="0D1B2A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55" name="Conn0"/>
          <p:cNvSpPr/>
          <p:nvPr/>
        </p:nvSpPr>
        <p:spPr>
          <a:xfrm>
            <a:off x="1469620" y="3114675"/>
            <a:ext cx="25630" cy="304800"/>
          </a:xfrm>
          <a:prstGeom prst="rect">
            <a:avLst/>
          </a:prstGeom>
          <a:solidFill>
            <a:srgbClr val="60A5FA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0" name="Card0"/>
          <p:cNvSpPr/>
          <p:nvPr/>
        </p:nvSpPr>
        <p:spPr>
          <a:xfrm>
            <a:off x="457200" y="1514475"/>
            <a:ext cx="2050472" cy="16002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60A5FA">
                <a:alpha val="70000"/>
              </a:srgbClr>
            </a:solidFill>
          </a:ln>
        </p:spPr>
        <p:txBody>
          <a:bodyPr lIns="152400" tIns="114300" rIns="152400" bIns="114300" anchor="ctr"/>
          <a:lstStyle/>
          <a:p>
            <a:pPr algn="ctr">
              <a:buNone/>
            </a:pPr>
            <a:r>
              <a:rPr lang="en-US" sz="1400" b="1" dirty="0">
                <a:solidFill>
                  <a:srgbClr val="60A5FA"/>
                </a:solidFill>
                <a:latin typeface="Segoe UI Semibold"/>
              </a:rPr>
              <a:t>1950s-70s</a:t>
            </a:r>
          </a:p>
          <a:p>
            <a:pPr algn="ctr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N-gram Modeller</a:t>
            </a:r>
          </a:p>
          <a:p>
            <a:pPr algn="ctr">
              <a:buNone/>
            </a:pPr>
            <a:r>
              <a:rPr lang="tr-TR" sz="1200" dirty="0">
                <a:solidFill>
                  <a:srgbClr val="CBD5E1"/>
                </a:solidFill>
                <a:latin typeface="Segoe UI"/>
              </a:rPr>
              <a:t>İstatistiksel dil modelleri ve kelime olasılık zincirleri.</a:t>
            </a:r>
          </a:p>
        </p:txBody>
      </p:sp>
      <p:sp>
        <p:nvSpPr>
          <p:cNvPr id="51" name="Dot1"/>
          <p:cNvSpPr/>
          <p:nvPr/>
        </p:nvSpPr>
        <p:spPr>
          <a:xfrm>
            <a:off x="3686694" y="3363913"/>
            <a:ext cx="205047" cy="152400"/>
          </a:xfrm>
          <a:prstGeom prst="ellipse">
            <a:avLst/>
          </a:prstGeom>
          <a:solidFill>
            <a:srgbClr val="A78BFA"/>
          </a:solidFill>
          <a:ln w="9525">
            <a:solidFill>
              <a:srgbClr val="0D1B2A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56" name="Conn1"/>
          <p:cNvSpPr/>
          <p:nvPr/>
        </p:nvSpPr>
        <p:spPr>
          <a:xfrm>
            <a:off x="3776402" y="3451225"/>
            <a:ext cx="25630" cy="304800"/>
          </a:xfrm>
          <a:prstGeom prst="rect">
            <a:avLst/>
          </a:prstGeom>
          <a:solidFill>
            <a:srgbClr val="A78BFA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1" name="Card1"/>
          <p:cNvSpPr/>
          <p:nvPr/>
        </p:nvSpPr>
        <p:spPr>
          <a:xfrm>
            <a:off x="2484118" y="3765550"/>
            <a:ext cx="2610198" cy="16002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A78BFA">
                <a:alpha val="70000"/>
              </a:srgbClr>
            </a:solidFill>
          </a:ln>
        </p:spPr>
        <p:txBody>
          <a:bodyPr lIns="152400" tIns="114300" rIns="152400" bIns="114300" anchor="ctr"/>
          <a:lstStyle/>
          <a:p>
            <a:pPr algn="ctr">
              <a:buNone/>
            </a:pPr>
            <a:r>
              <a:rPr lang="en-US" sz="1400" b="1" dirty="0">
                <a:solidFill>
                  <a:srgbClr val="A78BFA"/>
                </a:solidFill>
                <a:latin typeface="Segoe UI Semibold"/>
              </a:rPr>
              <a:t>1986-97</a:t>
            </a:r>
          </a:p>
          <a:p>
            <a:pPr algn="ctr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Tekrarlayan Sinir Ağları (RNN) ve LSTM</a:t>
            </a:r>
          </a:p>
          <a:p>
            <a:pPr algn="ctr">
              <a:buNone/>
            </a:pPr>
            <a:r>
              <a:rPr lang="tr-TR" sz="1200" dirty="0">
                <a:solidFill>
                  <a:srgbClr val="CBD5E1"/>
                </a:solidFill>
                <a:latin typeface="Segoe UI"/>
              </a:rPr>
              <a:t>Sıralı veri işleme. Uzun-kısa dönem bellek.</a:t>
            </a:r>
          </a:p>
        </p:txBody>
      </p:sp>
      <p:sp>
        <p:nvSpPr>
          <p:cNvPr id="52" name="Dot2"/>
          <p:cNvSpPr/>
          <p:nvPr/>
        </p:nvSpPr>
        <p:spPr>
          <a:xfrm>
            <a:off x="5993476" y="3363913"/>
            <a:ext cx="205047" cy="152400"/>
          </a:xfrm>
          <a:prstGeom prst="ellipse">
            <a:avLst/>
          </a:prstGeom>
          <a:solidFill>
            <a:srgbClr val="34D399"/>
          </a:solidFill>
          <a:ln w="9525">
            <a:solidFill>
              <a:srgbClr val="0D1B2A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57" name="Conn2"/>
          <p:cNvSpPr/>
          <p:nvPr/>
        </p:nvSpPr>
        <p:spPr>
          <a:xfrm>
            <a:off x="6083184" y="3114675"/>
            <a:ext cx="25630" cy="304800"/>
          </a:xfrm>
          <a:prstGeom prst="rect">
            <a:avLst/>
          </a:prstGeom>
          <a:solidFill>
            <a:srgbClr val="34D399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2" name="Card2"/>
          <p:cNvSpPr/>
          <p:nvPr/>
        </p:nvSpPr>
        <p:spPr>
          <a:xfrm>
            <a:off x="5070763" y="1514475"/>
            <a:ext cx="2050472" cy="16002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34D399">
                <a:alpha val="70000"/>
              </a:srgbClr>
            </a:solidFill>
          </a:ln>
        </p:spPr>
        <p:txBody>
          <a:bodyPr lIns="152400" tIns="114300" rIns="152400" bIns="114300" anchor="ctr"/>
          <a:lstStyle/>
          <a:p>
            <a:pPr algn="ctr">
              <a:buNone/>
            </a:pPr>
            <a:r>
              <a:rPr lang="en-US" sz="1400" b="1" dirty="0">
                <a:solidFill>
                  <a:srgbClr val="34D399"/>
                </a:solidFill>
                <a:latin typeface="Segoe UI Semibold"/>
              </a:rPr>
              <a:t>2013</a:t>
            </a:r>
          </a:p>
          <a:p>
            <a:pPr algn="ctr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Word2Vec</a:t>
            </a:r>
          </a:p>
          <a:p>
            <a:pPr algn="ctr">
              <a:buNone/>
            </a:pPr>
            <a:r>
              <a:rPr lang="tr-TR" sz="1200" dirty="0">
                <a:solidFill>
                  <a:srgbClr val="CBD5E1"/>
                </a:solidFill>
                <a:latin typeface="Segoe UI"/>
              </a:rPr>
              <a:t>Kelime vektörleri. Anlam benzerlik hesabı.</a:t>
            </a:r>
          </a:p>
        </p:txBody>
      </p:sp>
      <p:sp>
        <p:nvSpPr>
          <p:cNvPr id="53" name="Dot3"/>
          <p:cNvSpPr/>
          <p:nvPr/>
        </p:nvSpPr>
        <p:spPr>
          <a:xfrm>
            <a:off x="8300258" y="3363913"/>
            <a:ext cx="205047" cy="152400"/>
          </a:xfrm>
          <a:prstGeom prst="ellipse">
            <a:avLst/>
          </a:prstGeom>
          <a:solidFill>
            <a:srgbClr val="FBBF24"/>
          </a:solidFill>
          <a:ln w="9525">
            <a:solidFill>
              <a:srgbClr val="0D1B2A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58" name="Conn3"/>
          <p:cNvSpPr/>
          <p:nvPr/>
        </p:nvSpPr>
        <p:spPr>
          <a:xfrm>
            <a:off x="8389966" y="3451225"/>
            <a:ext cx="25630" cy="304800"/>
          </a:xfrm>
          <a:prstGeom prst="rect">
            <a:avLst/>
          </a:prstGeom>
          <a:solidFill>
            <a:srgbClr val="FBBF24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3" name="Card3"/>
          <p:cNvSpPr/>
          <p:nvPr/>
        </p:nvSpPr>
        <p:spPr>
          <a:xfrm>
            <a:off x="7377545" y="3765550"/>
            <a:ext cx="2050472" cy="16002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FBBF24">
                <a:alpha val="70000"/>
              </a:srgbClr>
            </a:solidFill>
          </a:ln>
        </p:spPr>
        <p:txBody>
          <a:bodyPr lIns="152400" tIns="114300" rIns="152400" bIns="114300" anchor="ctr"/>
          <a:lstStyle/>
          <a:p>
            <a:pPr algn="ctr">
              <a:buNone/>
            </a:pPr>
            <a:r>
              <a:rPr lang="en-US" sz="1400" b="1" dirty="0">
                <a:solidFill>
                  <a:srgbClr val="FBBF24"/>
                </a:solidFill>
                <a:latin typeface="Segoe UI Semibold"/>
              </a:rPr>
              <a:t>2017</a:t>
            </a:r>
          </a:p>
          <a:p>
            <a:pPr algn="ctr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Transformer</a:t>
            </a:r>
          </a:p>
          <a:p>
            <a:pPr algn="ctr">
              <a:buNone/>
            </a:pPr>
            <a:r>
              <a:rPr lang="tr-TR" sz="1200" dirty="0">
                <a:solidFill>
                  <a:srgbClr val="CBD5E1"/>
                </a:solidFill>
                <a:latin typeface="Segoe UI"/>
              </a:rPr>
              <a:t>Attention is All You Need. Dönüşüm noktası makalesi.</a:t>
            </a:r>
          </a:p>
        </p:txBody>
      </p:sp>
      <p:sp>
        <p:nvSpPr>
          <p:cNvPr id="54" name="Dot4"/>
          <p:cNvSpPr/>
          <p:nvPr/>
        </p:nvSpPr>
        <p:spPr>
          <a:xfrm>
            <a:off x="10607040" y="3363913"/>
            <a:ext cx="205047" cy="152400"/>
          </a:xfrm>
          <a:prstGeom prst="ellipse">
            <a:avLst/>
          </a:prstGeom>
          <a:solidFill>
            <a:srgbClr val="22D3EE"/>
          </a:solidFill>
          <a:ln w="9525">
            <a:solidFill>
              <a:srgbClr val="0D1B2A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59" name="Conn4"/>
          <p:cNvSpPr/>
          <p:nvPr/>
        </p:nvSpPr>
        <p:spPr>
          <a:xfrm>
            <a:off x="10696748" y="3114675"/>
            <a:ext cx="25630" cy="304800"/>
          </a:xfrm>
          <a:prstGeom prst="rect">
            <a:avLst/>
          </a:prstGeom>
          <a:solidFill>
            <a:srgbClr val="22D3EE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4" name="Card4"/>
          <p:cNvSpPr/>
          <p:nvPr/>
        </p:nvSpPr>
        <p:spPr>
          <a:xfrm>
            <a:off x="9684327" y="1514475"/>
            <a:ext cx="2050472" cy="1600200"/>
          </a:xfrm>
          <a:prstGeom prst="roundRect">
            <a:avLst>
              <a:gd name="adj" fmla="val 8000"/>
            </a:avLst>
          </a:prstGeom>
          <a:solidFill>
            <a:srgbClr val="1E2D3D"/>
          </a:solidFill>
          <a:ln w="12700">
            <a:solidFill>
              <a:srgbClr val="22D3EE">
                <a:alpha val="70000"/>
              </a:srgbClr>
            </a:solidFill>
          </a:ln>
        </p:spPr>
        <p:txBody>
          <a:bodyPr lIns="152400" tIns="114300" rIns="152400" bIns="114300" anchor="ctr"/>
          <a:lstStyle/>
          <a:p>
            <a:pPr algn="ctr">
              <a:buNone/>
            </a:pPr>
            <a:r>
              <a:rPr lang="en-US" sz="1400" b="1" dirty="0">
                <a:solidFill>
                  <a:srgbClr val="22D3EE"/>
                </a:solidFill>
                <a:latin typeface="Segoe UI Semibold"/>
              </a:rPr>
              <a:t>2018+</a:t>
            </a:r>
          </a:p>
          <a:p>
            <a:pPr algn="ctr">
              <a:buNone/>
            </a:pPr>
            <a:r>
              <a:rPr lang="tr-TR" sz="1600" b="1" dirty="0">
                <a:solidFill>
                  <a:srgbClr val="EEF2FF"/>
                </a:solidFill>
                <a:latin typeface="Segoe UI Semibold"/>
              </a:rPr>
              <a:t>BERT ve GPT Serisi</a:t>
            </a:r>
          </a:p>
          <a:p>
            <a:pPr algn="ctr">
              <a:buNone/>
            </a:pPr>
            <a:r>
              <a:rPr lang="tr-TR" sz="1200" dirty="0">
                <a:solidFill>
                  <a:srgbClr val="CBD5E1"/>
                </a:solidFill>
                <a:latin typeface="Segoe UI"/>
              </a:rPr>
              <a:t>Büyük ölçekli ön-eğitim modelleri. LLM çağı başladı.</a:t>
            </a:r>
          </a:p>
        </p:txBody>
      </p:sp>
    </p:spTree>
    <p:extLst>
      <p:ext uri="{BB962C8B-B14F-4D97-AF65-F5344CB8AC3E}">
        <p14:creationId xmlns:p14="http://schemas.microsoft.com/office/powerpoint/2010/main" val="835767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Geleneksel İstatistiksel Modellerin Sınırları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A78BFA"/>
                </a:solidFill>
                <a:latin typeface="Segoe UI Semibold"/>
              </a:rPr>
              <a:t>Markov Varsayımı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N-gram modeller yalnızca önceki N-1 kelimeye bakar. Uzun mesafeli bağımlılıkları yakalayamaz.</a:t>
            </a:r>
          </a:p>
        </p:txBody>
      </p:sp>
      <p:sp>
        <p:nvSpPr>
          <p:cNvPr id="5" name="C1"/>
          <p:cNvSpPr/>
          <p:nvPr/>
        </p:nvSpPr>
        <p:spPr>
          <a:xfrm>
            <a:off x="62103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34D399"/>
                </a:solidFill>
                <a:latin typeface="Segoe UI Semibold"/>
              </a:rPr>
              <a:t>Veri Seyrekliği (Sparsity)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Kelime kombinasyonlarının çoğu eğitim verisinde hiç görülmez. Bazı teknikler (Kneser-Ney, Laplace) kısmi çözüm sağlar ama yetersizdir.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FBBF24"/>
                </a:solidFill>
                <a:latin typeface="Segoe UI Semibold"/>
              </a:rPr>
              <a:t>Sabit Bağlam Penceresi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N-gram modeller sabit bir pencereyle sınırlıdır. 'Dün sabah kahvaltıda yediğim ___' gibi uzak bağlamlarda başarısız olur.</a:t>
            </a:r>
          </a:p>
        </p:txBody>
      </p:sp>
      <p:sp>
        <p:nvSpPr>
          <p:cNvPr id="7" name="C3"/>
          <p:cNvSpPr/>
          <p:nvPr/>
        </p:nvSpPr>
        <p:spPr>
          <a:xfrm>
            <a:off x="62103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22D3EE"/>
                </a:solidFill>
                <a:latin typeface="Segoe UI Semibold"/>
              </a:rPr>
              <a:t>Anlam Temsili Eksikliği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Kelimeler bağımsız semboller olarak ele alınır. 'Kral' ve 'Kraliçe' arasındaki anlamsal ilişki modellenemez ve anlam kaybı oluşur.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2" name="Equation1"/>
              <p:cNvSpPr txBox="1">
                <a:spLocks noGrp="1"/>
              </p:cNvSpPr>
              <p:nvPr/>
            </p:nvSpPr>
            <p:spPr>
              <a:xfrm>
                <a:off x="457200" y="2819400"/>
                <a:ext cx="5524500" cy="660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/>
              <a:lstStyle/>
              <a:p>
                <a:pPr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P</m:t>
                          </m:r>
                        </m:fName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>
                          <a:latin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P</m:t>
                          </m:r>
                        </m:fName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902" name="Equation1"/>
              <p:cNvSpPr txBox="1">
                <a:spLocks noGrp="1"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819400"/>
                <a:ext cx="5524500" cy="660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7252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7600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Ardışık İşleme ve Derin Öğrenme Darboğazı</a:t>
            </a:r>
          </a:p>
        </p:txBody>
      </p:sp>
      <p:sp>
        <p:nvSpPr>
          <p:cNvPr id="4" name="C0"/>
          <p:cNvSpPr/>
          <p:nvPr/>
        </p:nvSpPr>
        <p:spPr>
          <a:xfrm>
            <a:off x="4572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A78BFA"/>
                </a:solidFill>
                <a:latin typeface="Segoe UI Semibold"/>
              </a:rPr>
              <a:t>Vanishing Gradient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RNN/LSTM'lerde gradyanlar uzun dizilerde sıfıra yaklaşır. 50+ token ötesindeki bilgi pratikte kaybolur. Eğitim kararsızlaşır.</a:t>
            </a:r>
          </a:p>
        </p:txBody>
      </p:sp>
      <p:sp>
        <p:nvSpPr>
          <p:cNvPr id="5" name="C1"/>
          <p:cNvSpPr/>
          <p:nvPr/>
        </p:nvSpPr>
        <p:spPr>
          <a:xfrm>
            <a:off x="6210300" y="106680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34D399"/>
                </a:solidFill>
                <a:latin typeface="Segoe UI Semibold"/>
              </a:rPr>
              <a:t>Paralelleştirme Sorunu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RNN'ler sıralı işler — her adım öncekine bağlıdır. Grafik İşlem Birimi (GPU) paralelliği kullanılamaz. Eğitim süresi O(n) ile artar.</a:t>
            </a:r>
          </a:p>
        </p:txBody>
      </p:sp>
      <p:sp>
        <p:nvSpPr>
          <p:cNvPr id="6" name="C2"/>
          <p:cNvSpPr/>
          <p:nvPr/>
        </p:nvSpPr>
        <p:spPr>
          <a:xfrm>
            <a:off x="4572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FBBF24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FBBF24"/>
                </a:solidFill>
                <a:latin typeface="Segoe UI Semibold"/>
              </a:rPr>
              <a:t>LSTM/Kapılı Tekrarlayan Birim (GRU) Çözümleri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Gate mekanizmaları (forget, input, output) ile bilgi akışı kontrol edilir. Vanishing gradient'ı azaltır ama tamamen çözmez.</a:t>
            </a:r>
          </a:p>
        </p:txBody>
      </p:sp>
      <p:sp>
        <p:nvSpPr>
          <p:cNvPr id="7" name="C3"/>
          <p:cNvSpPr/>
          <p:nvPr/>
        </p:nvSpPr>
        <p:spPr>
          <a:xfrm>
            <a:off x="6210300" y="3734250"/>
            <a:ext cx="5524500" cy="255315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22D3EE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400" b="1" dirty="0">
                <a:solidFill>
                  <a:srgbClr val="22D3EE"/>
                </a:solidFill>
                <a:latin typeface="Segoe UI Semibold"/>
              </a:rPr>
              <a:t>Transformer'a Geçiş Motivasyonu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Self-attention ile tüm pozisyonlar paralel işlenir. O(1) uzaklık — uzak bağımlılıklar doğrudan erişilir. GPU'lar tam verimle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90536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Title"/>
          <p:cNvSpPr/>
          <p:nvPr/>
        </p:nvSpPr>
        <p:spPr>
          <a:xfrm>
            <a:off x="457200" y="1905000"/>
            <a:ext cx="65786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algn="l">
              <a:buNone/>
            </a:pPr>
            <a:r>
              <a:rPr lang="en-US" sz="3600" b="1" dirty="0">
                <a:solidFill>
                  <a:srgbClr val="EEF2FF"/>
                </a:solidFill>
                <a:latin typeface="Segoe UI Semibold"/>
              </a:rPr>
              <a:t>Transformer Mimarisi</a:t>
            </a:r>
          </a:p>
        </p:txBody>
      </p:sp>
      <p:sp>
        <p:nvSpPr>
          <p:cNvPr id="5" name="Desc"/>
          <p:cNvSpPr/>
          <p:nvPr/>
        </p:nvSpPr>
        <p:spPr>
          <a:xfrm>
            <a:off x="457200" y="2501900"/>
            <a:ext cx="6578600" cy="457200"/>
          </a:xfrm>
          <a:prstGeom prst="rect">
            <a:avLst/>
          </a:prstGeom>
          <a:noFill/>
        </p:spPr>
        <p:txBody>
          <a:bodyPr anchor="t"/>
          <a:lstStyle/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Self-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attention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ve </a:t>
            </a:r>
            <a:r>
              <a:rPr lang="tr-TR" sz="1600" dirty="0" err="1">
                <a:solidFill>
                  <a:srgbClr val="CBD5E1"/>
                </a:solidFill>
                <a:latin typeface="Segoe UI"/>
                <a:cs typeface="Segoe UI"/>
              </a:rPr>
              <a:t>encoder-decoder</a:t>
            </a:r>
            <a:r>
              <a:rPr lang="tr-TR" sz="1600" dirty="0">
                <a:solidFill>
                  <a:srgbClr val="CBD5E1"/>
                </a:solidFill>
                <a:latin typeface="Segoe UI"/>
                <a:cs typeface="Segoe UI"/>
              </a:rPr>
              <a:t> mimarileri</a:t>
            </a:r>
          </a:p>
        </p:txBody>
      </p:sp>
      <p:sp>
        <p:nvSpPr>
          <p:cNvPr id="10" name="T0"/>
          <p:cNvSpPr/>
          <p:nvPr/>
        </p:nvSpPr>
        <p:spPr>
          <a:xfrm>
            <a:off x="7349066" y="1066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A78B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A78BFA"/>
                </a:solidFill>
                <a:latin typeface="Segoe UI"/>
              </a:rPr>
              <a:t>🎯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Attention Mekanizması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Q·Kᵀ/√d formülü, bağlamsal anlam öğrenimi</a:t>
            </a:r>
          </a:p>
        </p:txBody>
      </p:sp>
      <p:sp>
        <p:nvSpPr>
          <p:cNvPr id="11" name="T1"/>
          <p:cNvSpPr/>
          <p:nvPr/>
        </p:nvSpPr>
        <p:spPr>
          <a:xfrm>
            <a:off x="7349066" y="2844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60A5FA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60A5FA"/>
                </a:solidFill>
                <a:latin typeface="Segoe UI"/>
              </a:rPr>
              <a:t>🔀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Multi-Head Attention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Çoklu Kafalı Dikkat, Encoder vs Decoder</a:t>
            </a:r>
          </a:p>
        </p:txBody>
      </p:sp>
      <p:sp>
        <p:nvSpPr>
          <p:cNvPr id="12" name="T2"/>
          <p:cNvSpPr/>
          <p:nvPr/>
        </p:nvSpPr>
        <p:spPr>
          <a:xfrm>
            <a:off x="7349066" y="4622800"/>
            <a:ext cx="4385733" cy="1663700"/>
          </a:xfrm>
          <a:prstGeom prst="roundRect">
            <a:avLst>
              <a:gd name="adj" fmla="val 5000"/>
            </a:avLst>
          </a:prstGeom>
          <a:solidFill>
            <a:srgbClr val="1E2D3D"/>
          </a:solidFill>
          <a:ln w="9525">
            <a:solidFill>
              <a:srgbClr val="34D399">
                <a:alpha val="5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tr-TR" sz="3200" dirty="0">
                <a:solidFill>
                  <a:srgbClr val="34D399"/>
                </a:solidFill>
                <a:latin typeface="Segoe UI"/>
              </a:rPr>
              <a:t>🏗️  </a:t>
            </a:r>
            <a:r>
              <a:rPr lang="tr-TR" sz="2000" b="1" dirty="0">
                <a:solidFill>
                  <a:srgbClr val="EEF2FF"/>
                </a:solidFill>
                <a:latin typeface="Segoe UI Semibold"/>
              </a:rPr>
              <a:t>Diğer Bileşenler</a:t>
            </a:r>
          </a:p>
          <a:p>
            <a:pPr algn="l">
              <a:buNone/>
            </a:pPr>
            <a:r>
              <a:rPr lang="tr-TR" sz="1700" dirty="0">
                <a:solidFill>
                  <a:srgbClr val="CBD5E1"/>
                </a:solidFill>
                <a:latin typeface="Segoe UI"/>
              </a:rPr>
              <a:t>Positional encoding, FFN, LayerNorm, Residual</a:t>
            </a:r>
          </a:p>
        </p:txBody>
      </p:sp>
    </p:spTree>
    <p:extLst>
      <p:ext uri="{BB962C8B-B14F-4D97-AF65-F5344CB8AC3E}">
        <p14:creationId xmlns:p14="http://schemas.microsoft.com/office/powerpoint/2010/main" val="347195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6777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tr-TR" sz="2800" b="1" dirty="0">
                <a:solidFill>
                  <a:srgbClr val="EEF2FF"/>
                </a:solidFill>
                <a:latin typeface="Segoe UI Semibold"/>
              </a:rPr>
              <a:t>Attention Mekanizması Nedir?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LeftPanel"/>
              <p:cNvSpPr/>
              <p:nvPr/>
            </p:nvSpPr>
            <p:spPr>
              <a:xfrm>
                <a:off x="457200" y="1066800"/>
                <a:ext cx="5847218" cy="5220600"/>
              </a:xfrm>
              <a:prstGeom prst="roundRect">
                <a:avLst>
                  <a:gd name="adj" fmla="val 4000"/>
                </a:avLst>
              </a:prstGeom>
              <a:solidFill>
                <a:srgbClr val="1E2D3D"/>
              </a:solidFill>
              <a:ln w="9525">
                <a:solidFill>
                  <a:srgbClr val="A78BFA">
                    <a:alpha val="40000"/>
                  </a:srgbClr>
                </a:solidFill>
              </a:ln>
            </p:spPr>
            <p:txBody>
              <a:bodyPr lIns="342900" tIns="304800" rIns="342900" bIns="304800" anchor="ctr"/>
              <a:lstStyle/>
              <a:p>
                <a:pPr algn="l">
                  <a:buNone/>
                </a:pPr>
                <a:r>
                  <a:rPr lang="tr-TR" sz="1800" b="1" dirty="0">
                    <a:solidFill>
                      <a:srgbClr val="A78BFA"/>
                    </a:solidFill>
                    <a:latin typeface="Segoe UI Semibold"/>
                  </a:rPr>
                  <a:t>Temel Fikir</a:t>
                </a:r>
              </a:p>
              <a:p>
                <a:pPr algn="l">
                  <a:buNone/>
                </a:pPr>
                <a:r>
                  <a:rPr lang="tr-TR" sz="1600" dirty="0">
                    <a:solidFill>
                      <a:srgbClr val="CBD5E1"/>
                    </a:solidFill>
                    <a:latin typeface="Segoe UI"/>
                  </a:rPr>
                  <a:t>Cümledeki her kelime, diğer kelimelere ne kadar "dikkat" etmesi gerektiğini öğrenir.</a:t>
                </a:r>
              </a:p>
              <a:p>
                <a:pPr algn="l">
                  <a:buNone/>
                </a:pPr>
                <a:endParaRPr lang="tr-TR" sz="1600" dirty="0">
                  <a:solidFill>
                    <a:srgbClr val="CBD5E1"/>
                  </a:solidFill>
                  <a:latin typeface="Segoe UI"/>
                </a:endParaRPr>
              </a:p>
              <a:p>
                <a:pPr algn="l">
                  <a:buNone/>
                </a:pPr>
                <a:r>
                  <a:rPr lang="tr-TR" sz="1800" b="1" dirty="0">
                    <a:solidFill>
                      <a:srgbClr val="A78BFA"/>
                    </a:solidFill>
                    <a:latin typeface="Segoe UI Semibold"/>
                  </a:rPr>
                  <a:t>Örnek</a:t>
                </a:r>
              </a:p>
              <a:p>
                <a:pPr algn="l">
                  <a:buNone/>
                </a:pPr>
                <a:r>
                  <a:rPr lang="tr-TR" sz="1600" dirty="0">
                    <a:solidFill>
                      <a:srgbClr val="CBD5E1"/>
                    </a:solidFill>
                    <a:latin typeface="Segoe UI"/>
                  </a:rPr>
                  <a:t>"Yüzme havuzundaki su çok soğuktu." — "soğuk" kelimesi "su" ve "havuz" ile ilişkilendirilir, "yüzme" ile değil.</a:t>
                </a:r>
              </a:p>
              <a:p>
                <a:pPr algn="l">
                  <a:buNone/>
                </a:pPr>
                <a:endParaRPr lang="tr-TR" sz="1600" dirty="0">
                  <a:solidFill>
                    <a:srgbClr val="CBD5E1"/>
                  </a:solidFill>
                  <a:latin typeface="Segoe UI"/>
                </a:endParaRPr>
              </a:p>
              <a:p>
                <a:pPr algn="l">
                  <a:buNone/>
                </a:pPr>
                <a:r>
                  <a:rPr lang="tr-TR" sz="1800" b="1" dirty="0">
                    <a:solidFill>
                      <a:srgbClr val="A78BFA"/>
                    </a:solidFill>
                    <a:latin typeface="Segoe UI Semibold"/>
                  </a:rPr>
                  <a:t>Formül</a:t>
                </a:r>
              </a:p>
              <a:p>
                <a:pPr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1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Attention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sz="2000" b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 sz="2000" b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sz="2000" b="1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1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softmax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EEF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dirty="0">
                                  <a:solidFill>
                                    <a:srgbClr val="EEF2FF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sSup>
                                <m:sSupPr>
                                  <m:ctrlPr>
                                    <a:rPr lang="en-US" sz="2000" b="1" i="1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lang="en-US" sz="2000" b="1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b="1" i="1" dirty="0">
                                      <a:solidFill>
                                        <a:srgbClr val="EEF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b>
                                    <m:sSubPr>
                                      <m:ctrlPr>
                                        <a:rPr lang="en-US" sz="2000" b="1" i="1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sz="2000" b="1" dirty="0">
                                          <a:solidFill>
                                            <a:srgbClr val="EEF2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sz="2000" b="1" dirty="0">
                          <a:solidFill>
                            <a:srgbClr val="EEF2FF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000" b="1" dirty="0">
                  <a:solidFill>
                    <a:srgbClr val="EEF2FF"/>
                  </a:solidFill>
                  <a:latin typeface="Segoe UI Semibold"/>
                </a:endParaRPr>
              </a:p>
              <a:p>
                <a:pPr algn="l">
                  <a:buNone/>
                </a:pPr>
                <a:r>
                  <a:rPr lang="en-US" sz="1500" dirty="0">
                    <a:solidFill>
                      <a:srgbClr val="CBD5E1"/>
                    </a:solidFill>
                    <a:latin typeface="Segoe UI"/>
                  </a:rPr>
                  <a:t>Q = Query  •  K = Key  •  V = Value</a:t>
                </a:r>
              </a:p>
            </p:txBody>
          </p:sp>
        </mc:Choice>
        <mc:Fallback xmlns="">
          <p:sp>
            <p:nvSpPr>
              <p:cNvPr id="4" name="LeftPanel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66800"/>
                <a:ext cx="5847218" cy="5220600"/>
              </a:xfrm>
              <a:prstGeom prst="roundRect">
                <a:avLst>
                  <a:gd name="adj" fmla="val 4000"/>
                </a:avLst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A78BFA">
                    <a:alpha val="40000"/>
                  </a:srgbClr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rd0"/>
          <p:cNvSpPr/>
          <p:nvPr/>
        </p:nvSpPr>
        <p:spPr>
          <a:xfrm>
            <a:off x="6513247" y="1066800"/>
            <a:ext cx="5221552" cy="1664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12700">
            <a:solidFill>
              <a:srgbClr val="60A5FA">
                <a:alpha val="7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en-US" sz="2800" b="1" dirty="0">
                <a:solidFill>
                  <a:srgbClr val="60A5FA"/>
                </a:solidFill>
                <a:latin typeface="Segoe UI Semibold"/>
              </a:rPr>
              <a:t>Query (Q)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"Ne arıyorum?" — Mevcut kelimenin sorgusu. Diğer tüm kelimelere karşı karşılaştırılır.</a:t>
            </a:r>
          </a:p>
        </p:txBody>
      </p:sp>
      <p:sp>
        <p:nvSpPr>
          <p:cNvPr id="11" name="Card1"/>
          <p:cNvSpPr/>
          <p:nvPr/>
        </p:nvSpPr>
        <p:spPr>
          <a:xfrm>
            <a:off x="6513247" y="2845100"/>
            <a:ext cx="5221552" cy="1664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12700">
            <a:solidFill>
              <a:srgbClr val="34D399">
                <a:alpha val="7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en-US" sz="2800" b="1" dirty="0">
                <a:solidFill>
                  <a:srgbClr val="34D399"/>
                </a:solidFill>
                <a:latin typeface="Segoe UI Semibold"/>
              </a:rPr>
              <a:t>Key (K)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"Ne sunabilirim?" — Tüm kelimelerin kimlikleri. Query ile eşleştirilerek skor hesaplanır.</a:t>
            </a:r>
          </a:p>
        </p:txBody>
      </p:sp>
      <p:sp>
        <p:nvSpPr>
          <p:cNvPr id="12" name="Card2"/>
          <p:cNvSpPr/>
          <p:nvPr/>
        </p:nvSpPr>
        <p:spPr>
          <a:xfrm>
            <a:off x="6513247" y="4623400"/>
            <a:ext cx="5221552" cy="1664000"/>
          </a:xfrm>
          <a:prstGeom prst="roundRect">
            <a:avLst>
              <a:gd name="adj" fmla="val 6000"/>
            </a:avLst>
          </a:prstGeom>
          <a:solidFill>
            <a:srgbClr val="1E2D3D"/>
          </a:solidFill>
          <a:ln w="12700">
            <a:solidFill>
              <a:srgbClr val="FBBF24">
                <a:alpha val="70000"/>
              </a:srgbClr>
            </a:solidFill>
          </a:ln>
        </p:spPr>
        <p:txBody>
          <a:bodyPr lIns="304800" tIns="228600" rIns="304800" bIns="228600" anchor="ctr"/>
          <a:lstStyle/>
          <a:p>
            <a:pPr algn="l">
              <a:buNone/>
            </a:pPr>
            <a:r>
              <a:rPr lang="en-US" sz="2800" b="1" dirty="0">
                <a:solidFill>
                  <a:srgbClr val="FBBF24"/>
                </a:solidFill>
                <a:latin typeface="Segoe UI Semibold"/>
              </a:rPr>
              <a:t>Value (V)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"İçeriğim ne?" — Dikkat skorlarıyla ağırlıklandırılarak nihai çıktı üretilir.</a:t>
            </a:r>
          </a:p>
        </p:txBody>
      </p:sp>
    </p:spTree>
    <p:extLst>
      <p:ext uri="{BB962C8B-B14F-4D97-AF65-F5344CB8AC3E}">
        <p14:creationId xmlns:p14="http://schemas.microsoft.com/office/powerpoint/2010/main" val="179702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304800"/>
            <a:ext cx="11276777" cy="5715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buNone/>
            </a:pPr>
            <a:r>
              <a:rPr lang="en-US" sz="2800" b="1" dirty="0">
                <a:solidFill>
                  <a:srgbClr val="EEF2FF"/>
                </a:solidFill>
                <a:latin typeface="Segoe UI Semibold"/>
              </a:rPr>
              <a:t>Multi-Head Attention ve Encoder-Decoder</a:t>
            </a:r>
          </a:p>
        </p:txBody>
      </p:sp>
      <p:sp>
        <p:nvSpPr>
          <p:cNvPr id="4" name="MHA"/>
          <p:cNvSpPr/>
          <p:nvPr/>
        </p:nvSpPr>
        <p:spPr>
          <a:xfrm>
            <a:off x="457200" y="1066800"/>
            <a:ext cx="5847218" cy="5220600"/>
          </a:xfrm>
          <a:prstGeom prst="roundRect">
            <a:avLst>
              <a:gd name="adj" fmla="val 4000"/>
            </a:avLst>
          </a:prstGeom>
          <a:solidFill>
            <a:srgbClr val="1E2D3D"/>
          </a:solidFill>
          <a:ln w="12700">
            <a:solidFill>
              <a:srgbClr val="A78BFA">
                <a:alpha val="60000"/>
              </a:srgbClr>
            </a:solidFill>
          </a:ln>
        </p:spPr>
        <p:txBody>
          <a:bodyPr lIns="342900" tIns="304800" rIns="342900" bIns="304800" anchor="ctr"/>
          <a:lstStyle/>
          <a:p>
            <a:pPr algn="l">
              <a:buNone/>
            </a:pPr>
            <a:r>
              <a:rPr lang="en-US" sz="2200" b="1" dirty="0">
                <a:solidFill>
                  <a:srgbClr val="A78BFA"/>
                </a:solidFill>
                <a:latin typeface="Segoe UI Semibold"/>
              </a:rPr>
              <a:t>Multi-Head Attention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Tek bir attention yerine paralel çalışan birden fazla </a:t>
            </a:r>
            <a:r>
              <a:rPr lang="tr-TR" sz="1600" dirty="0" err="1">
                <a:solidFill>
                  <a:srgbClr val="CBD5E1"/>
                </a:solidFill>
                <a:latin typeface="Segoe UI"/>
              </a:rPr>
              <a:t>attention</a:t>
            </a:r>
            <a:r>
              <a:rPr lang="tr-TR" sz="1600" dirty="0">
                <a:solidFill>
                  <a:srgbClr val="CBD5E1"/>
                </a:solidFill>
                <a:latin typeface="Segoe UI"/>
              </a:rPr>
              <a:t> ‘kafası’ kullanılır. Her kafa farklı bir anlam ilişkisini öğrenir.</a:t>
            </a:r>
          </a:p>
          <a:p>
            <a:pPr algn="l">
              <a:buNone/>
            </a:pPr>
            <a:r>
              <a:rPr lang="tr-TR" sz="1800" b="1" dirty="0">
                <a:solidFill>
                  <a:srgbClr val="EEF2FF"/>
                </a:solidFill>
                <a:latin typeface="Segoe UI Semibold"/>
              </a:rPr>
              <a:t>Neden çoklu kafa?</a:t>
            </a:r>
          </a:p>
          <a:p>
            <a:pPr marL="228600" indent="-228600" algn="l">
              <a:buChar char="→"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Farklı kafalar: sözdizim, anlam, uzak bağımlılık</a:t>
            </a:r>
          </a:p>
          <a:p>
            <a:pPr marL="228600" indent="-228600" algn="l">
              <a:buChar char="→"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GPT-3: 96 kafa × 128 boyut</a:t>
            </a:r>
          </a:p>
          <a:p>
            <a:pPr marL="228600" indent="-228600" algn="l">
              <a:buChar char="→"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Tüm kafaların çıktısı birleştirilerek projeksiyon uygulanır</a:t>
            </a:r>
          </a:p>
        </p:txBody>
      </p:sp>
      <p:sp>
        <p:nvSpPr>
          <p:cNvPr id="5" name="Encoder"/>
          <p:cNvSpPr/>
          <p:nvPr/>
        </p:nvSpPr>
        <p:spPr>
          <a:xfrm>
            <a:off x="6513247" y="1066800"/>
            <a:ext cx="5221552" cy="2553150"/>
          </a:xfrm>
          <a:prstGeom prst="roundRect">
            <a:avLst>
              <a:gd name="adj" fmla="val 5000"/>
            </a:avLst>
          </a:prstGeom>
          <a:solidFill>
            <a:srgbClr val="60A5FA">
              <a:alpha val="10000"/>
            </a:srgbClr>
          </a:solidFill>
          <a:ln w="12700">
            <a:solidFill>
              <a:srgbClr val="60A5FA">
                <a:alpha val="70000"/>
              </a:srgbClr>
            </a:solidFill>
          </a:ln>
        </p:spPr>
        <p:txBody>
          <a:bodyPr lIns="304800" tIns="304800" rIns="304800" bIns="304800" anchor="ctr"/>
          <a:lstStyle/>
          <a:p>
            <a:pPr algn="l">
              <a:buNone/>
            </a:pPr>
            <a:r>
              <a:rPr lang="en-US" sz="2800" b="1" dirty="0">
                <a:solidFill>
                  <a:srgbClr val="60A5FA"/>
                </a:solidFill>
                <a:latin typeface="Segoe UI Semibold"/>
              </a:rPr>
              <a:t>Encoder </a:t>
            </a:r>
            <a:r>
              <a:rPr lang="en-US" sz="1600" dirty="0">
                <a:solidFill>
                  <a:srgbClr val="94A3B8"/>
                </a:solidFill>
                <a:latin typeface="Segoe UI"/>
              </a:rPr>
              <a:t>(BERT)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Girdi metnini anlam vektörüne dönüştürür. Tüm tokenları çift yönlü görür — geçmişi ve geleceği aynı anda. Sınıflandırma, Adlandırılmış Varlık Tanıma (NER), soru yanıtlama görevleri için idealdir.</a:t>
            </a:r>
          </a:p>
        </p:txBody>
      </p:sp>
      <p:sp>
        <p:nvSpPr>
          <p:cNvPr id="6" name="Decoder"/>
          <p:cNvSpPr/>
          <p:nvPr/>
        </p:nvSpPr>
        <p:spPr>
          <a:xfrm>
            <a:off x="6513247" y="3734250"/>
            <a:ext cx="5221552" cy="2553150"/>
          </a:xfrm>
          <a:prstGeom prst="roundRect">
            <a:avLst>
              <a:gd name="adj" fmla="val 5000"/>
            </a:avLst>
          </a:prstGeom>
          <a:solidFill>
            <a:srgbClr val="34D399">
              <a:alpha val="10000"/>
            </a:srgbClr>
          </a:solidFill>
          <a:ln w="12700">
            <a:solidFill>
              <a:srgbClr val="34D399">
                <a:alpha val="70000"/>
              </a:srgbClr>
            </a:solidFill>
          </a:ln>
        </p:spPr>
        <p:txBody>
          <a:bodyPr lIns="304800" tIns="304800" rIns="304800" bIns="304800" anchor="ctr"/>
          <a:lstStyle/>
          <a:p>
            <a:pPr algn="l">
              <a:buNone/>
            </a:pPr>
            <a:r>
              <a:rPr lang="en-US" sz="2800" b="1" dirty="0">
                <a:solidFill>
                  <a:srgbClr val="34D399"/>
                </a:solidFill>
                <a:latin typeface="Segoe UI Semibold"/>
              </a:rPr>
              <a:t>Decoder </a:t>
            </a:r>
            <a:r>
              <a:rPr lang="en-US" sz="1600" dirty="0">
                <a:solidFill>
                  <a:srgbClr val="94A3B8"/>
                </a:solidFill>
                <a:latin typeface="Segoe UI"/>
              </a:rPr>
              <a:t>(GPT)</a:t>
            </a:r>
          </a:p>
          <a:p>
            <a:pPr algn="l">
              <a:buNone/>
            </a:pPr>
            <a:r>
              <a:rPr lang="tr-TR" sz="1600" dirty="0">
                <a:solidFill>
                  <a:srgbClr val="CBD5E1"/>
                </a:solidFill>
                <a:latin typeface="Segoe UI"/>
              </a:rPr>
              <a:t>Token token metin üretir. Sadece geçmiş tokenlara bakabilir (causal masking). Metin üretimi, tamamlama, sohbet uygulamaları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876484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rgbClr val="EEF2FF"/>
      </a:dk1>
      <a:lt1>
        <a:srgbClr val="0D1B2A"/>
      </a:lt1>
      <a:dk2>
        <a:srgbClr val="94A3B8"/>
      </a:dk2>
      <a:lt2>
        <a:srgbClr val="1E2D3D"/>
      </a:lt2>
      <a:accent1>
        <a:srgbClr val="60A5FA"/>
      </a:accent1>
      <a:accent2>
        <a:srgbClr val="A78BFA"/>
      </a:accent2>
      <a:accent3>
        <a:srgbClr val="34D399"/>
      </a:accent3>
      <a:accent4>
        <a:srgbClr val="FBBF24"/>
      </a:accent4>
      <a:accent5>
        <a:srgbClr val="F87171"/>
      </a:accent5>
      <a:accent6>
        <a:srgbClr val="22D3EE"/>
      </a:accent6>
      <a:hlink>
        <a:srgbClr val="467886"/>
      </a:hlink>
      <a:folHlink>
        <a:srgbClr val="96607D"/>
      </a:folHlink>
    </a:clrScheme>
    <a:fontScheme name="Office">
      <a:majorFont>
        <a:latin typeface="Segoe UI Semibold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36ABFD4D-7B0D-B449-839D-A7E1144600FE}">
  <we:reference id="wa200010001" version="1.0.0.0" store="en-US" storeType="OMEX"/>
  <we:alternateReferences>
    <we:reference id="WA200010001" version="1.0.0.0" store="" storeType="OMEX"/>
  </we:alternateReferences>
  <we:properties>
    <we:property name="Office.AutoShowTaskpaneWithDocument" value="true"/>
    <we:property name="claude.fileId" value="&quot;b0298921-8541-45cd-bfc0-29ba7f0c6466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C989B7BB-0F8E-1D4A-9DF4-F5684C2FF425}">
  <we:reference id="wa200005566" version="3.0.0.3" store="tr-TR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1305</TotalTime>
  <Words>2571</Words>
  <Application>Microsoft Macintosh PowerPoint</Application>
  <PresentationFormat>Geniş ekran</PresentationFormat>
  <Paragraphs>378</Paragraphs>
  <Slides>30</Slides>
  <Notes>30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6" baseType="lpstr">
      <vt:lpstr>Aptos</vt:lpstr>
      <vt:lpstr>Arial</vt:lpstr>
      <vt:lpstr>Cambria Math</vt:lpstr>
      <vt:lpstr>Segoe UI</vt:lpstr>
      <vt:lpstr>Segoe UI Semibold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Tansu Zafer Aşıcı</dc:creator>
  <cp:lastModifiedBy>Tansu Zafer Aşıcı</cp:lastModifiedBy>
  <cp:revision>39</cp:revision>
  <dcterms:created xsi:type="dcterms:W3CDTF">2026-03-08T12:07:27Z</dcterms:created>
  <dcterms:modified xsi:type="dcterms:W3CDTF">2026-04-10T09:39:46Z</dcterms:modified>
</cp:coreProperties>
</file>