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72329"/>
  </p:normalViewPr>
  <p:slideViewPr>
    <p:cSldViewPr snapToGrid="0" snapToObjects="1">
      <p:cViewPr varScale="1">
        <p:scale>
          <a:sx n="120" d="100"/>
          <a:sy n="120" d="100"/>
        </p:scale>
        <p:origin x="19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3334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F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0D4FF">
              <a:alpha val="25000"/>
            </a:srgbClr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772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ve</a:t>
            </a:r>
            <a:endParaRPr lang="en-US" sz="44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Engineering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731520" y="315468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Tasarımı</a:t>
            </a:r>
            <a:r>
              <a:rPr lang="en-US" sz="1400" dirty="0">
                <a:solidFill>
                  <a:srgbClr val="889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</a:t>
            </a:r>
            <a:r>
              <a:rPr lang="en-US" sz="14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İleri Teknikler</a:t>
            </a:r>
            <a:r>
              <a:rPr lang="en-US" sz="1400" dirty="0">
                <a:solidFill>
                  <a:srgbClr val="889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</a:t>
            </a:r>
            <a:r>
              <a:rPr lang="en-US" sz="1400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Engineering</a:t>
            </a:r>
            <a:r>
              <a:rPr lang="en-US" sz="1400" dirty="0">
                <a:solidFill>
                  <a:srgbClr val="889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</a:t>
            </a:r>
            <a:r>
              <a:rPr lang="en-US" sz="1400" dirty="0">
                <a:solidFill>
                  <a:srgbClr val="FBBF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Sistemler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411480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Tansu Zafer Aşıcı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0" y="493776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6400800" y="4937760"/>
            <a:ext cx="2743200" cy="54864"/>
          </a:xfrm>
          <a:prstGeom prst="rect">
            <a:avLst/>
          </a:prstGeom>
          <a:solidFill>
            <a:srgbClr val="0ABAB5"/>
          </a:solidFill>
          <a:ln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F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Engineering — Büyük Resim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FBBF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LLM'e gönderilen her şey = Context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1554480"/>
            <a:ext cx="2651760" cy="146304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365760" y="1554480"/>
            <a:ext cx="64008" cy="1463040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548640" y="1737360"/>
            <a:ext cx="457200" cy="457200"/>
          </a:xfrm>
          <a:prstGeom prst="line">
            <a:avLst/>
          </a:prstGeom>
          <a:solidFill>
            <a:srgbClr val="00D4FF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7" name="Image 0" descr="/sessions/gifted-jolly-sagan/pptx-project/icons/cogs_cya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" y="1819656"/>
            <a:ext cx="292608" cy="29260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97280" y="1764792"/>
            <a:ext cx="1737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Prompt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548640" y="228600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Rol, kısıtlamalar,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 talimatları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3246120" y="1554480"/>
            <a:ext cx="2651760" cy="146304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Shape 8"/>
          <p:cNvSpPr/>
          <p:nvPr/>
        </p:nvSpPr>
        <p:spPr>
          <a:xfrm>
            <a:off x="3246120" y="1554480"/>
            <a:ext cx="64008" cy="1463040"/>
          </a:xfrm>
          <a:prstGeom prst="rect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2" name="Shape 9"/>
          <p:cNvSpPr/>
          <p:nvPr/>
        </p:nvSpPr>
        <p:spPr>
          <a:xfrm>
            <a:off x="3429000" y="1737360"/>
            <a:ext cx="457200" cy="457200"/>
          </a:xfrm>
          <a:prstGeom prst="line">
            <a:avLst/>
          </a:prstGeom>
          <a:solidFill>
            <a:srgbClr val="4ADE80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13" name="Image 1" descr="/sessions/gifted-jolly-sagan/pptx-project/icons/comments_gre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11296" y="1819656"/>
            <a:ext cx="292608" cy="29260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977640" y="1764792"/>
            <a:ext cx="1737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Input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3429000" y="228600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Kullanıcının sorusu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veya görevi</a:t>
            </a:r>
            <a:endParaRPr lang="en-US" sz="1000" dirty="0"/>
          </a:p>
        </p:txBody>
      </p:sp>
      <p:sp>
        <p:nvSpPr>
          <p:cNvPr id="16" name="Shape 12"/>
          <p:cNvSpPr/>
          <p:nvPr/>
        </p:nvSpPr>
        <p:spPr>
          <a:xfrm>
            <a:off x="6126480" y="1554480"/>
            <a:ext cx="2651760" cy="146304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Shape 13"/>
          <p:cNvSpPr/>
          <p:nvPr/>
        </p:nvSpPr>
        <p:spPr>
          <a:xfrm>
            <a:off x="6126480" y="1554480"/>
            <a:ext cx="64008" cy="146304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8" name="Shape 14"/>
          <p:cNvSpPr/>
          <p:nvPr/>
        </p:nvSpPr>
        <p:spPr>
          <a:xfrm>
            <a:off x="6309360" y="1737360"/>
            <a:ext cx="457200" cy="457200"/>
          </a:xfrm>
          <a:prstGeom prst="line">
            <a:avLst/>
          </a:prstGeom>
          <a:solidFill>
            <a:srgbClr val="A78BFA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19" name="Image 2" descr="/sessions/gifted-jolly-sagan/pptx-project/icons/search_purpl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1656" y="1819656"/>
            <a:ext cx="292608" cy="292608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6858000" y="1764792"/>
            <a:ext cx="1737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Retrieved Docs</a:t>
            </a:r>
            <a:endParaRPr lang="en-US" sz="1300" dirty="0"/>
          </a:p>
        </p:txBody>
      </p:sp>
      <p:sp>
        <p:nvSpPr>
          <p:cNvPr id="21" name="Text 16"/>
          <p:cNvSpPr/>
          <p:nvPr/>
        </p:nvSpPr>
        <p:spPr>
          <a:xfrm>
            <a:off x="6309360" y="228600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 ile getirilen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ilgili dokümanlar</a:t>
            </a:r>
            <a:endParaRPr lang="en-US" sz="1000" dirty="0"/>
          </a:p>
        </p:txBody>
      </p:sp>
      <p:sp>
        <p:nvSpPr>
          <p:cNvPr id="22" name="Shape 17"/>
          <p:cNvSpPr/>
          <p:nvPr/>
        </p:nvSpPr>
        <p:spPr>
          <a:xfrm>
            <a:off x="365760" y="3246120"/>
            <a:ext cx="2651760" cy="146304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Shape 18"/>
          <p:cNvSpPr/>
          <p:nvPr/>
        </p:nvSpPr>
        <p:spPr>
          <a:xfrm>
            <a:off x="365760" y="3246120"/>
            <a:ext cx="64008" cy="1463040"/>
          </a:xfrm>
          <a:prstGeom prst="rect">
            <a:avLst/>
          </a:prstGeom>
          <a:solidFill>
            <a:srgbClr val="FB923C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4" name="Shape 19"/>
          <p:cNvSpPr/>
          <p:nvPr/>
        </p:nvSpPr>
        <p:spPr>
          <a:xfrm>
            <a:off x="548640" y="3429000"/>
            <a:ext cx="457200" cy="457200"/>
          </a:xfrm>
          <a:prstGeom prst="line">
            <a:avLst/>
          </a:prstGeom>
          <a:solidFill>
            <a:srgbClr val="FB923C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25" name="Image 3" descr="/sessions/gifted-jolly-sagan/pptx-project/icons/tools_orang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0936" y="3511296"/>
            <a:ext cx="292608" cy="292608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1097280" y="3456432"/>
            <a:ext cx="1737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B92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Results</a:t>
            </a:r>
            <a:endParaRPr lang="en-US" sz="1300" dirty="0"/>
          </a:p>
        </p:txBody>
      </p:sp>
      <p:sp>
        <p:nvSpPr>
          <p:cNvPr id="27" name="Text 21"/>
          <p:cNvSpPr/>
          <p:nvPr/>
        </p:nvSpPr>
        <p:spPr>
          <a:xfrm>
            <a:off x="548640" y="397764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Araç çağrılarından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dönen sonuçlar</a:t>
            </a:r>
            <a:endParaRPr lang="en-US" sz="1000" dirty="0"/>
          </a:p>
        </p:txBody>
      </p:sp>
      <p:sp>
        <p:nvSpPr>
          <p:cNvPr id="28" name="Shape 22"/>
          <p:cNvSpPr/>
          <p:nvPr/>
        </p:nvSpPr>
        <p:spPr>
          <a:xfrm>
            <a:off x="3246120" y="3246120"/>
            <a:ext cx="2651760" cy="146304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Shape 23"/>
          <p:cNvSpPr/>
          <p:nvPr/>
        </p:nvSpPr>
        <p:spPr>
          <a:xfrm>
            <a:off x="3246120" y="3246120"/>
            <a:ext cx="64008" cy="1463040"/>
          </a:xfrm>
          <a:prstGeom prst="rect">
            <a:avLst/>
          </a:prstGeom>
          <a:solidFill>
            <a:srgbClr val="F472B6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0" name="Shape 24"/>
          <p:cNvSpPr/>
          <p:nvPr/>
        </p:nvSpPr>
        <p:spPr>
          <a:xfrm>
            <a:off x="3429000" y="3429000"/>
            <a:ext cx="457200" cy="457200"/>
          </a:xfrm>
          <a:prstGeom prst="line">
            <a:avLst/>
          </a:prstGeom>
          <a:solidFill>
            <a:srgbClr val="F472B6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31" name="Image 4" descr="/sessions/gifted-jolly-sagan/pptx-project/icons/book_pink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11296" y="3511296"/>
            <a:ext cx="292608" cy="292608"/>
          </a:xfrm>
          <a:prstGeom prst="rect">
            <a:avLst/>
          </a:prstGeom>
        </p:spPr>
      </p:pic>
      <p:sp>
        <p:nvSpPr>
          <p:cNvPr id="32" name="Text 25"/>
          <p:cNvSpPr/>
          <p:nvPr/>
        </p:nvSpPr>
        <p:spPr>
          <a:xfrm>
            <a:off x="3977640" y="3456432"/>
            <a:ext cx="1737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72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Conversation History</a:t>
            </a:r>
            <a:endParaRPr lang="en-US" sz="1300" dirty="0"/>
          </a:p>
        </p:txBody>
      </p:sp>
      <p:sp>
        <p:nvSpPr>
          <p:cNvPr id="33" name="Text 26"/>
          <p:cNvSpPr/>
          <p:nvPr/>
        </p:nvSpPr>
        <p:spPr>
          <a:xfrm>
            <a:off x="3429000" y="397764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Önceki tur mesajları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 yanıt geçmişi</a:t>
            </a:r>
            <a:endParaRPr lang="en-US" sz="1000" dirty="0"/>
          </a:p>
        </p:txBody>
      </p:sp>
      <p:sp>
        <p:nvSpPr>
          <p:cNvPr id="34" name="Shape 27"/>
          <p:cNvSpPr/>
          <p:nvPr/>
        </p:nvSpPr>
        <p:spPr>
          <a:xfrm>
            <a:off x="6126480" y="3246120"/>
            <a:ext cx="2651760" cy="146304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5" name="Shape 28"/>
          <p:cNvSpPr/>
          <p:nvPr/>
        </p:nvSpPr>
        <p:spPr>
          <a:xfrm>
            <a:off x="6126480" y="3246120"/>
            <a:ext cx="64008" cy="1463040"/>
          </a:xfrm>
          <a:prstGeom prst="rect">
            <a:avLst/>
          </a:prstGeom>
          <a:solidFill>
            <a:srgbClr val="0ABAB5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6" name="Shape 29"/>
          <p:cNvSpPr/>
          <p:nvPr/>
        </p:nvSpPr>
        <p:spPr>
          <a:xfrm>
            <a:off x="6309360" y="3429000"/>
            <a:ext cx="457200" cy="457200"/>
          </a:xfrm>
          <a:prstGeom prst="line">
            <a:avLst/>
          </a:prstGeom>
          <a:solidFill>
            <a:srgbClr val="0ABAB5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37" name="Image 5" descr="/sessions/gifted-jolly-sagan/pptx-project/icons/memory_teal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91656" y="3511296"/>
            <a:ext cx="292608" cy="292608"/>
          </a:xfrm>
          <a:prstGeom prst="rect">
            <a:avLst/>
          </a:prstGeom>
        </p:spPr>
      </p:pic>
      <p:sp>
        <p:nvSpPr>
          <p:cNvPr id="38" name="Text 30"/>
          <p:cNvSpPr/>
          <p:nvPr/>
        </p:nvSpPr>
        <p:spPr>
          <a:xfrm>
            <a:off x="6858000" y="3456432"/>
            <a:ext cx="1737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BA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Memory</a:t>
            </a:r>
            <a:endParaRPr lang="en-US" sz="1300" dirty="0"/>
          </a:p>
        </p:txBody>
      </p:sp>
      <p:sp>
        <p:nvSpPr>
          <p:cNvPr id="39" name="Text 31"/>
          <p:cNvSpPr/>
          <p:nvPr/>
        </p:nvSpPr>
        <p:spPr>
          <a:xfrm>
            <a:off x="6309360" y="397764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Scratchpad, özet,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görev durumu</a:t>
            </a:r>
            <a:endParaRPr lang="en-US" sz="1000" dirty="0"/>
          </a:p>
        </p:txBody>
      </p:sp>
      <p:sp>
        <p:nvSpPr>
          <p:cNvPr id="40" name="Shape 32"/>
          <p:cNvSpPr/>
          <p:nvPr/>
        </p:nvSpPr>
        <p:spPr>
          <a:xfrm>
            <a:off x="0" y="493776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41" name="Shape 33"/>
          <p:cNvSpPr/>
          <p:nvPr/>
        </p:nvSpPr>
        <p:spPr>
          <a:xfrm>
            <a:off x="6400800" y="4937760"/>
            <a:ext cx="2743200" cy="54864"/>
          </a:xfrm>
          <a:prstGeom prst="rect">
            <a:avLst/>
          </a:prstGeom>
          <a:solidFill>
            <a:srgbClr val="0ABAB5"/>
          </a:solidFill>
          <a:ln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F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Window Yönetimi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BBF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Window = Modelin aynı anda görebileceği maksimum token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3931920" cy="329184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457200" y="1463040"/>
            <a:ext cx="64008" cy="3291840"/>
          </a:xfrm>
          <a:prstGeom prst="rect">
            <a:avLst/>
          </a:prstGeom>
          <a:solidFill>
            <a:srgbClr val="FB923C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731520" y="160020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B92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Zorluklar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731520" y="2011680"/>
            <a:ext cx="347472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Sınırlı pencere: Her bilgi sığmaz — önceliklendirme gerekir</a:t>
            </a:r>
            <a:endParaRPr lang="en-US" sz="11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Lost in the Middle: Uzun bağlamlarda ortadaki bilgi gözden kaçar</a:t>
            </a:r>
            <a:endParaRPr lang="en-US" sz="11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Maliyet: Daha fazla token = daha yüksek API maliyeti</a:t>
            </a:r>
            <a:endParaRPr lang="en-US" sz="11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Gecikme: Büyük context = daha yavaş yanıtlar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54880" y="1463040"/>
            <a:ext cx="3931920" cy="329184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4754880" y="1463040"/>
            <a:ext cx="64008" cy="3291840"/>
          </a:xfrm>
          <a:prstGeom prst="rect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5029200" y="160020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Stratejiler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5029200" y="2011680"/>
            <a:ext cx="347472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Chunking: Dokümanları küçük parçalara böl</a:t>
            </a:r>
            <a:endParaRPr lang="en-US" sz="11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Summarization: Uzun geçmişi özetle</a:t>
            </a:r>
            <a:endParaRPr lang="en-US" sz="11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Sliding Window: Eski mesajları at, yenileri tut</a:t>
            </a:r>
            <a:endParaRPr lang="en-US" sz="11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 Ranking: En ilgili bilgiyi öne koy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0" y="493776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3" name="Shape 11"/>
          <p:cNvSpPr/>
          <p:nvPr/>
        </p:nvSpPr>
        <p:spPr>
          <a:xfrm>
            <a:off x="6400800" y="4937760"/>
            <a:ext cx="2743200" cy="54864"/>
          </a:xfrm>
          <a:prstGeom prst="rect">
            <a:avLst/>
          </a:prstGeom>
          <a:solidFill>
            <a:srgbClr val="0ABAB5"/>
          </a:solidFill>
          <a:ln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F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 — Context Engineering'in Temeli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274320" y="1005840"/>
            <a:ext cx="2011680" cy="237744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64008" cy="2377440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411480" y="1143000"/>
            <a:ext cx="457200" cy="457200"/>
          </a:xfrm>
          <a:prstGeom prst="line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411480" y="1143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960120" y="109728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Doküman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Hazırlama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11480" y="1828800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Belgeleri chunk'lara böl, embedding ile vektörleştir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514600" y="1005840"/>
            <a:ext cx="2011680" cy="237744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2514600" y="1005840"/>
            <a:ext cx="64008" cy="237744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2651760" y="1143000"/>
            <a:ext cx="457200" cy="457200"/>
          </a:xfrm>
          <a:prstGeom prst="line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2651760" y="1143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3200400" y="109728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Vektör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Depolama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651760" y="1828800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Vektörleri veritabanına kaydet (Pinecone, Weaviate, Chroma)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754880" y="1005840"/>
            <a:ext cx="2011680" cy="237744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Shape 14"/>
          <p:cNvSpPr/>
          <p:nvPr/>
        </p:nvSpPr>
        <p:spPr>
          <a:xfrm>
            <a:off x="4754880" y="1005840"/>
            <a:ext cx="64008" cy="2377440"/>
          </a:xfrm>
          <a:prstGeom prst="rect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4892040" y="1143000"/>
            <a:ext cx="457200" cy="457200"/>
          </a:xfrm>
          <a:prstGeom prst="line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4892040" y="1143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5440680" y="109728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Retrieval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(Getirme)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892040" y="1828800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Kullanıcı sorusuyla en ilgili chunk'ları semantic search ile bul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995160" y="1005840"/>
            <a:ext cx="2011680" cy="237744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Shape 20"/>
          <p:cNvSpPr/>
          <p:nvPr/>
        </p:nvSpPr>
        <p:spPr>
          <a:xfrm>
            <a:off x="6995160" y="1005840"/>
            <a:ext cx="64008" cy="2377440"/>
          </a:xfrm>
          <a:prstGeom prst="rect">
            <a:avLst/>
          </a:prstGeom>
          <a:solidFill>
            <a:srgbClr val="FBBF24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3" name="Shape 21"/>
          <p:cNvSpPr/>
          <p:nvPr/>
        </p:nvSpPr>
        <p:spPr>
          <a:xfrm>
            <a:off x="7132320" y="1143000"/>
            <a:ext cx="457200" cy="457200"/>
          </a:xfrm>
          <a:prstGeom prst="line">
            <a:avLst/>
          </a:prstGeom>
          <a:solidFill>
            <a:srgbClr val="FBBF24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4" name="Text 22"/>
          <p:cNvSpPr/>
          <p:nvPr/>
        </p:nvSpPr>
        <p:spPr>
          <a:xfrm>
            <a:off x="7132320" y="1143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700" dirty="0"/>
          </a:p>
        </p:txBody>
      </p:sp>
      <p:sp>
        <p:nvSpPr>
          <p:cNvPr id="25" name="Text 23"/>
          <p:cNvSpPr/>
          <p:nvPr/>
        </p:nvSpPr>
        <p:spPr>
          <a:xfrm>
            <a:off x="7680960" y="109728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BBF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Augmented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FBBF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Generation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132320" y="1828800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Getirilen bilgiyi prompt'a ekle, model bu bağlamla yanıt üretsin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57200" y="3657600"/>
            <a:ext cx="8229600" cy="10972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Shape 26"/>
          <p:cNvSpPr/>
          <p:nvPr/>
        </p:nvSpPr>
        <p:spPr>
          <a:xfrm>
            <a:off x="457200" y="3657600"/>
            <a:ext cx="64008" cy="1097280"/>
          </a:xfrm>
          <a:prstGeom prst="rect">
            <a:avLst/>
          </a:prstGeom>
          <a:solidFill>
            <a:srgbClr val="FBBF24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9" name="Shape 27"/>
          <p:cNvSpPr/>
          <p:nvPr/>
        </p:nvSpPr>
        <p:spPr>
          <a:xfrm>
            <a:off x="685800" y="3840480"/>
            <a:ext cx="457200" cy="457200"/>
          </a:xfrm>
          <a:prstGeom prst="line">
            <a:avLst/>
          </a:prstGeom>
          <a:solidFill>
            <a:srgbClr val="FBBF24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30" name="Image 0" descr="/sessions/gifted-jolly-sagan/pptx-project/icons/lightbulb_yell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096" y="3922776"/>
            <a:ext cx="292608" cy="292608"/>
          </a:xfrm>
          <a:prstGeom prst="rect">
            <a:avLst/>
          </a:prstGeom>
        </p:spPr>
      </p:pic>
      <p:sp>
        <p:nvSpPr>
          <p:cNvPr id="31" name="Text 28"/>
          <p:cNvSpPr/>
          <p:nvPr/>
        </p:nvSpPr>
        <p:spPr>
          <a:xfrm>
            <a:off x="1280160" y="379476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BBF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Neden RAG?</a:t>
            </a:r>
            <a:endParaRPr lang="en-US" sz="1500" dirty="0"/>
          </a:p>
        </p:txBody>
      </p:sp>
      <p:sp>
        <p:nvSpPr>
          <p:cNvPr id="32" name="Text 29"/>
          <p:cNvSpPr/>
          <p:nvPr/>
        </p:nvSpPr>
        <p:spPr>
          <a:xfrm>
            <a:off x="1280160" y="4160520"/>
            <a:ext cx="7132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Modelin bilgi kesim tarihini aşar  |  Hallucination'ı azaltır  |  Kuruma özel bilgi sağlar  |  Doğrulanabilir kaynaklar sunar</a:t>
            </a:r>
            <a:endParaRPr lang="en-US" sz="1100" dirty="0"/>
          </a:p>
        </p:txBody>
      </p:sp>
      <p:sp>
        <p:nvSpPr>
          <p:cNvPr id="33" name="Shape 30"/>
          <p:cNvSpPr/>
          <p:nvPr/>
        </p:nvSpPr>
        <p:spPr>
          <a:xfrm>
            <a:off x="0" y="493776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4" name="Shape 31"/>
          <p:cNvSpPr/>
          <p:nvPr/>
        </p:nvSpPr>
        <p:spPr>
          <a:xfrm>
            <a:off x="6400800" y="4937760"/>
            <a:ext cx="2743200" cy="54864"/>
          </a:xfrm>
          <a:prstGeom prst="rect">
            <a:avLst/>
          </a:prstGeom>
          <a:solidFill>
            <a:srgbClr val="0ABAB5"/>
          </a:solidFill>
          <a:ln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F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Use ve Function Calling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BBF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Model, dış dünyayla etkileşim kurmak için araçlar (tools) kullanabilir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74320" y="1417320"/>
            <a:ext cx="1965960" cy="6400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274320" y="1417320"/>
            <a:ext cx="64008" cy="640080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411480" y="1417320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Kullanıcı Sorusu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514600" y="1417320"/>
            <a:ext cx="1965960" cy="6400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Shape 6"/>
          <p:cNvSpPr/>
          <p:nvPr/>
        </p:nvSpPr>
        <p:spPr>
          <a:xfrm>
            <a:off x="2514600" y="1417320"/>
            <a:ext cx="64008" cy="64008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2651760" y="1417320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Akıl Yürütür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754880" y="1417320"/>
            <a:ext cx="1965960" cy="6400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4754880" y="1417320"/>
            <a:ext cx="64008" cy="640080"/>
          </a:xfrm>
          <a:prstGeom prst="rect">
            <a:avLst/>
          </a:prstGeom>
          <a:solidFill>
            <a:srgbClr val="FB923C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4892040" y="1417320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B92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Araç Çağırır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995160" y="1417320"/>
            <a:ext cx="1965960" cy="6400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6995160" y="1417320"/>
            <a:ext cx="64008" cy="640080"/>
          </a:xfrm>
          <a:prstGeom prst="rect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7132320" y="1417320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Nihai Yanıt Üretir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74320" y="2468880"/>
            <a:ext cx="1965960" cy="219456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274320" y="2468880"/>
            <a:ext cx="64008" cy="2194560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960120" y="2743200"/>
            <a:ext cx="502920" cy="502920"/>
          </a:xfrm>
          <a:prstGeom prst="line">
            <a:avLst/>
          </a:prstGeom>
          <a:solidFill>
            <a:srgbClr val="00D4FF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19" name="Image 0" descr="/sessions/gifted-jolly-sagan/pptx-project/icons/search_cya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646" y="2833726"/>
            <a:ext cx="321869" cy="321869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365760" y="33375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 Arama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411480" y="3611880"/>
            <a:ext cx="1691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bilgi için internette arama yapar. Bilgi kesim tarihini aşar.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2514600" y="2468880"/>
            <a:ext cx="1965960" cy="219456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Shape 20"/>
          <p:cNvSpPr/>
          <p:nvPr/>
        </p:nvSpPr>
        <p:spPr>
          <a:xfrm>
            <a:off x="2514600" y="2468880"/>
            <a:ext cx="64008" cy="2194560"/>
          </a:xfrm>
          <a:prstGeom prst="rect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4" name="Shape 21"/>
          <p:cNvSpPr/>
          <p:nvPr/>
        </p:nvSpPr>
        <p:spPr>
          <a:xfrm>
            <a:off x="3200400" y="2743200"/>
            <a:ext cx="502920" cy="502920"/>
          </a:xfrm>
          <a:prstGeom prst="line">
            <a:avLst/>
          </a:prstGeom>
          <a:solidFill>
            <a:srgbClr val="4ADE80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25" name="Image 1" descr="/sessions/gifted-jolly-sagan/pptx-project/icons/code_gre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0926" y="2833726"/>
            <a:ext cx="321869" cy="321869"/>
          </a:xfrm>
          <a:prstGeom prst="rect">
            <a:avLst/>
          </a:prstGeom>
        </p:spPr>
      </p:pic>
      <p:sp>
        <p:nvSpPr>
          <p:cNvPr id="26" name="Text 22"/>
          <p:cNvSpPr/>
          <p:nvPr/>
        </p:nvSpPr>
        <p:spPr>
          <a:xfrm>
            <a:off x="2606040" y="33375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 Çalıştırma</a:t>
            </a:r>
            <a:endParaRPr lang="en-US" sz="1300" dirty="0"/>
          </a:p>
        </p:txBody>
      </p:sp>
      <p:sp>
        <p:nvSpPr>
          <p:cNvPr id="27" name="Text 23"/>
          <p:cNvSpPr/>
          <p:nvPr/>
        </p:nvSpPr>
        <p:spPr>
          <a:xfrm>
            <a:off x="2651760" y="3611880"/>
            <a:ext cx="1691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Python/JS kodu çalıştırarak hesaplama ve veri analizi yapar.</a:t>
            </a:r>
            <a:endParaRPr lang="en-US" sz="1000" dirty="0"/>
          </a:p>
        </p:txBody>
      </p:sp>
      <p:sp>
        <p:nvSpPr>
          <p:cNvPr id="28" name="Shape 24"/>
          <p:cNvSpPr/>
          <p:nvPr/>
        </p:nvSpPr>
        <p:spPr>
          <a:xfrm>
            <a:off x="4754880" y="2468880"/>
            <a:ext cx="1965960" cy="219456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Shape 25"/>
          <p:cNvSpPr/>
          <p:nvPr/>
        </p:nvSpPr>
        <p:spPr>
          <a:xfrm>
            <a:off x="4754880" y="2468880"/>
            <a:ext cx="64008" cy="219456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0" name="Shape 26"/>
          <p:cNvSpPr/>
          <p:nvPr/>
        </p:nvSpPr>
        <p:spPr>
          <a:xfrm>
            <a:off x="5440680" y="2743200"/>
            <a:ext cx="502920" cy="502920"/>
          </a:xfrm>
          <a:prstGeom prst="line">
            <a:avLst/>
          </a:prstGeom>
          <a:solidFill>
            <a:srgbClr val="A78BFA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31" name="Image 2" descr="/sessions/gifted-jolly-sagan/pptx-project/icons/database_purpl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31206" y="2833726"/>
            <a:ext cx="321869" cy="321869"/>
          </a:xfrm>
          <a:prstGeom prst="rect">
            <a:avLst/>
          </a:prstGeom>
        </p:spPr>
      </p:pic>
      <p:sp>
        <p:nvSpPr>
          <p:cNvPr id="32" name="Text 27"/>
          <p:cNvSpPr/>
          <p:nvPr/>
        </p:nvSpPr>
        <p:spPr>
          <a:xfrm>
            <a:off x="4846320" y="33375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Veritabanı Sorgusu</a:t>
            </a:r>
            <a:endParaRPr lang="en-US" sz="1300" dirty="0"/>
          </a:p>
        </p:txBody>
      </p:sp>
      <p:sp>
        <p:nvSpPr>
          <p:cNvPr id="33" name="Text 28"/>
          <p:cNvSpPr/>
          <p:nvPr/>
        </p:nvSpPr>
        <p:spPr>
          <a:xfrm>
            <a:off x="4892040" y="3611880"/>
            <a:ext cx="1691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SQL/NoSQL ile kurumsal verilere erişir. Gerçek zamanlı veri sorgular.</a:t>
            </a:r>
            <a:endParaRPr lang="en-US" sz="1000" dirty="0"/>
          </a:p>
        </p:txBody>
      </p:sp>
      <p:sp>
        <p:nvSpPr>
          <p:cNvPr id="34" name="Shape 29"/>
          <p:cNvSpPr/>
          <p:nvPr/>
        </p:nvSpPr>
        <p:spPr>
          <a:xfrm>
            <a:off x="6995160" y="2468880"/>
            <a:ext cx="1965960" cy="219456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5" name="Shape 30"/>
          <p:cNvSpPr/>
          <p:nvPr/>
        </p:nvSpPr>
        <p:spPr>
          <a:xfrm>
            <a:off x="6995160" y="2468880"/>
            <a:ext cx="64008" cy="2194560"/>
          </a:xfrm>
          <a:prstGeom prst="rect">
            <a:avLst/>
          </a:prstGeom>
          <a:solidFill>
            <a:srgbClr val="FB923C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6" name="Shape 31"/>
          <p:cNvSpPr/>
          <p:nvPr/>
        </p:nvSpPr>
        <p:spPr>
          <a:xfrm>
            <a:off x="7680960" y="2743200"/>
            <a:ext cx="502920" cy="502920"/>
          </a:xfrm>
          <a:prstGeom prst="line">
            <a:avLst/>
          </a:prstGeom>
          <a:solidFill>
            <a:srgbClr val="FB923C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37" name="Image 3" descr="/sessions/gifted-jolly-sagan/pptx-project/icons/sitemap_orang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1486" y="2833726"/>
            <a:ext cx="321869" cy="321869"/>
          </a:xfrm>
          <a:prstGeom prst="rect">
            <a:avLst/>
          </a:prstGeom>
        </p:spPr>
      </p:pic>
      <p:sp>
        <p:nvSpPr>
          <p:cNvPr id="38" name="Text 32"/>
          <p:cNvSpPr/>
          <p:nvPr/>
        </p:nvSpPr>
        <p:spPr>
          <a:xfrm>
            <a:off x="7086600" y="33375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B92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Çağrıları</a:t>
            </a:r>
            <a:endParaRPr lang="en-US" sz="1300" dirty="0"/>
          </a:p>
        </p:txBody>
      </p:sp>
      <p:sp>
        <p:nvSpPr>
          <p:cNvPr id="39" name="Text 33"/>
          <p:cNvSpPr/>
          <p:nvPr/>
        </p:nvSpPr>
        <p:spPr>
          <a:xfrm>
            <a:off x="7132320" y="3611880"/>
            <a:ext cx="1691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Dış servislere HTTP istekleri gönderir. E-posta, takvim, CRM entegrasyonu.</a:t>
            </a:r>
            <a:endParaRPr lang="en-US" sz="1000" dirty="0"/>
          </a:p>
        </p:txBody>
      </p:sp>
      <p:sp>
        <p:nvSpPr>
          <p:cNvPr id="40" name="Shape 34"/>
          <p:cNvSpPr/>
          <p:nvPr/>
        </p:nvSpPr>
        <p:spPr>
          <a:xfrm>
            <a:off x="0" y="493776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41" name="Shape 35"/>
          <p:cNvSpPr/>
          <p:nvPr/>
        </p:nvSpPr>
        <p:spPr>
          <a:xfrm>
            <a:off x="6400800" y="4937760"/>
            <a:ext cx="2743200" cy="54864"/>
          </a:xfrm>
          <a:prstGeom prst="rect">
            <a:avLst/>
          </a:prstGeom>
          <a:solidFill>
            <a:srgbClr val="0ABAB5"/>
          </a:solidFill>
          <a:ln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1F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Sistemler ve Context Tasarımı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3931920" cy="38404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64008" cy="3840480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731520" y="114300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Nedir?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1600200"/>
            <a:ext cx="34747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tabanlı bir agent, bir görevi tamamlamak için otonom olarak plan yapar, araçlar kullanır ve adım adım ilerler.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engineering agent sistemlerinin kalbidir — her adımda modele doğru bilgiyi doğru zamanda sunmak gerekir.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315468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889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Döngüsü: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40080" y="3474720"/>
            <a:ext cx="640080" cy="640080"/>
          </a:xfrm>
          <a:prstGeom prst="line">
            <a:avLst/>
          </a:prstGeom>
          <a:solidFill>
            <a:srgbClr val="00D4FF">
              <a:alpha val="75000"/>
            </a:srgbClr>
          </a:solidFill>
          <a:ln w="1905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640080" y="34747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02920" y="4160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Gözlemle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389888" y="3474720"/>
            <a:ext cx="640080" cy="640080"/>
          </a:xfrm>
          <a:prstGeom prst="line">
            <a:avLst/>
          </a:prstGeom>
          <a:solidFill>
            <a:srgbClr val="A78BFA">
              <a:alpha val="75000"/>
            </a:srgbClr>
          </a:solidFill>
          <a:ln w="19050">
            <a:solidFill>
              <a:srgbClr val="A78BF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1389888" y="34747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252728" y="4160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Düşün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2139696" y="3474720"/>
            <a:ext cx="640080" cy="640080"/>
          </a:xfrm>
          <a:prstGeom prst="line">
            <a:avLst/>
          </a:prstGeom>
          <a:solidFill>
            <a:srgbClr val="4ADE80">
              <a:alpha val="75000"/>
            </a:srgbClr>
          </a:solidFill>
          <a:ln w="19050">
            <a:solidFill>
              <a:srgbClr val="4ADE8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2139696" y="34747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2002536" y="4160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2889504" y="3474720"/>
            <a:ext cx="640080" cy="640080"/>
          </a:xfrm>
          <a:prstGeom prst="line">
            <a:avLst/>
          </a:prstGeom>
          <a:solidFill>
            <a:srgbClr val="FB923C">
              <a:alpha val="75000"/>
            </a:srgbClr>
          </a:solidFill>
          <a:ln w="19050">
            <a:solidFill>
              <a:srgbClr val="FB92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2889504" y="34747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B92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2752344" y="4160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B92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Eylem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39312" y="3474720"/>
            <a:ext cx="640080" cy="640080"/>
          </a:xfrm>
          <a:prstGeom prst="line">
            <a:avLst/>
          </a:prstGeom>
          <a:solidFill>
            <a:srgbClr val="FBBF24">
              <a:alpha val="75000"/>
            </a:srgbClr>
          </a:solidFill>
          <a:ln w="19050">
            <a:solidFill>
              <a:srgbClr val="FBBF2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3639312" y="34747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BBF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3502152" y="4160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BBF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Değerlendir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754880" y="1005840"/>
            <a:ext cx="3931920" cy="38404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Shape 22"/>
          <p:cNvSpPr/>
          <p:nvPr/>
        </p:nvSpPr>
        <p:spPr>
          <a:xfrm>
            <a:off x="4754880" y="1005840"/>
            <a:ext cx="64008" cy="3840480"/>
          </a:xfrm>
          <a:prstGeom prst="rect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5074920" y="114300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Örnek Agentic Sistemler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5029200" y="1691640"/>
            <a:ext cx="73152" cy="594360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5303520" y="16916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303520" y="19659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 yazma, debug, test — dosya sistemi ve terminal erişimi ile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5029200" y="2468880"/>
            <a:ext cx="73152" cy="59436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0" name="Text 28"/>
          <p:cNvSpPr/>
          <p:nvPr/>
        </p:nvSpPr>
        <p:spPr>
          <a:xfrm>
            <a:off x="5303520" y="24688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Devin / Cursor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5303520" y="27432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Yazılım geliştirme agentları — planlama, kodlama, test döngüsü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5029200" y="3246120"/>
            <a:ext cx="73152" cy="594360"/>
          </a:xfrm>
          <a:prstGeom prst="rect">
            <a:avLst/>
          </a:prstGeom>
          <a:solidFill>
            <a:srgbClr val="FB923C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3" name="Text 31"/>
          <p:cNvSpPr/>
          <p:nvPr/>
        </p:nvSpPr>
        <p:spPr>
          <a:xfrm>
            <a:off x="5303520" y="32461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B92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AutoGPT / CrewAI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5303520" y="35204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Çoklu agent orkestrasyonu — görev paylaşımı ve iş birliği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5029200" y="4023360"/>
            <a:ext cx="73152" cy="594360"/>
          </a:xfrm>
          <a:prstGeom prst="rect">
            <a:avLst/>
          </a:prstGeom>
          <a:solidFill>
            <a:srgbClr val="FBBF24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6" name="Text 34"/>
          <p:cNvSpPr/>
          <p:nvPr/>
        </p:nvSpPr>
        <p:spPr>
          <a:xfrm>
            <a:off x="5303520" y="40233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BBF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Agents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5303520" y="42976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LangChain, LlamaIndex ile kuruma özel agent geliştirme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0" y="493776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9" name="Shape 37"/>
          <p:cNvSpPr/>
          <p:nvPr/>
        </p:nvSpPr>
        <p:spPr>
          <a:xfrm>
            <a:off x="6400800" y="4937760"/>
            <a:ext cx="2743200" cy="54864"/>
          </a:xfrm>
          <a:prstGeom prst="rect">
            <a:avLst/>
          </a:prstGeom>
          <a:solidFill>
            <a:srgbClr val="0ABAB5"/>
          </a:solidFill>
          <a:ln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1F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vs Context Engineering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3931920" cy="54864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64008" cy="548640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754880" y="1005840"/>
            <a:ext cx="3931920" cy="54864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4754880" y="1005840"/>
            <a:ext cx="64008" cy="548640"/>
          </a:xfrm>
          <a:prstGeom prst="rect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4754880" y="1005840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Engineering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457200" y="1691640"/>
            <a:ext cx="3931920" cy="4114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640080" y="1709928"/>
            <a:ext cx="35661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 bir prompt metnini optimize etme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754880" y="1691640"/>
            <a:ext cx="3931920" cy="4114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4937760" y="1709928"/>
            <a:ext cx="35661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bilgi akışını tasarlama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2194560"/>
            <a:ext cx="3931920" cy="4114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640080" y="2212848"/>
            <a:ext cx="35661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Statik talimatlar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754880" y="2194560"/>
            <a:ext cx="3931920" cy="4114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4937760" y="2212848"/>
            <a:ext cx="35661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Dinamik, bağlama duyarlı bilgi seçimi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2697480"/>
            <a:ext cx="3931920" cy="4114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640080" y="2715768"/>
            <a:ext cx="35661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Kullanıcının yazdığı metin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54880" y="2697480"/>
            <a:ext cx="3931920" cy="4114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4937760" y="2715768"/>
            <a:ext cx="35661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+ RAG + tools + memory + user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3200400"/>
            <a:ext cx="3931920" cy="4114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640080" y="3218688"/>
            <a:ext cx="35661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Manuel ve tekrarlı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754880" y="3200400"/>
            <a:ext cx="3931920" cy="4114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Text 22"/>
          <p:cNvSpPr/>
          <p:nvPr/>
        </p:nvSpPr>
        <p:spPr>
          <a:xfrm>
            <a:off x="4937760" y="3218688"/>
            <a:ext cx="35661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Otomatik ve sistematik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57200" y="3703320"/>
            <a:ext cx="3931920" cy="4114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6" name="Text 24"/>
          <p:cNvSpPr/>
          <p:nvPr/>
        </p:nvSpPr>
        <p:spPr>
          <a:xfrm>
            <a:off x="640080" y="3721608"/>
            <a:ext cx="35661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 bir LLM çağrısı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754880" y="3703320"/>
            <a:ext cx="3931920" cy="4114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Text 26"/>
          <p:cNvSpPr/>
          <p:nvPr/>
        </p:nvSpPr>
        <p:spPr>
          <a:xfrm>
            <a:off x="4937760" y="3721608"/>
            <a:ext cx="35661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Çoklu adım, çoklu kaynak orkestrasyonu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1371600" y="4343400"/>
            <a:ext cx="6400800" cy="50292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0" name="Shape 28"/>
          <p:cNvSpPr/>
          <p:nvPr/>
        </p:nvSpPr>
        <p:spPr>
          <a:xfrm>
            <a:off x="1371600" y="4343400"/>
            <a:ext cx="64008" cy="502920"/>
          </a:xfrm>
          <a:prstGeom prst="rect">
            <a:avLst/>
          </a:prstGeom>
          <a:solidFill>
            <a:srgbClr val="FBBF24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1" name="Text 29"/>
          <p:cNvSpPr/>
          <p:nvPr/>
        </p:nvSpPr>
        <p:spPr>
          <a:xfrm>
            <a:off x="1371600" y="4343400"/>
            <a:ext cx="6400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BBF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Engineering = Prompt Engineering + Bilgi Mimarisi + Orkestrasyon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0" y="493776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3" name="Shape 31"/>
          <p:cNvSpPr/>
          <p:nvPr/>
        </p:nvSpPr>
        <p:spPr>
          <a:xfrm>
            <a:off x="6400800" y="4937760"/>
            <a:ext cx="2743200" cy="54864"/>
          </a:xfrm>
          <a:prstGeom prst="rect">
            <a:avLst/>
          </a:prstGeom>
          <a:solidFill>
            <a:srgbClr val="0ABAB5"/>
          </a:solidFill>
          <a:ln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A1F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Pratik Örnek: Müşteri Destek Chatbot'u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393192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457200" y="914400"/>
            <a:ext cx="64008" cy="3931920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777240" y="1051560"/>
            <a:ext cx="75895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Prompt (Rol + Kısıtlamalar):</a:t>
            </a:r>
            <a:endParaRPr lang="en-US" sz="1200" dirty="0"/>
          </a:p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Sen TechCorp müşteri destek asistanısın.</a:t>
            </a:r>
            <a:endParaRPr lang="en-US" sz="1200" dirty="0"/>
          </a:p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Sadece Türkçe yanıt ver. Fiyat bilgisi verme.</a:t>
            </a:r>
            <a:endParaRPr lang="en-US" sz="1200" dirty="0"/>
          </a:p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</a:rPr>
              <a:t> 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Retrieved Context (RAG):</a:t>
            </a:r>
            <a:endParaRPr lang="en-US" sz="1200" dirty="0"/>
          </a:p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[Ürün Dokümanı]: X100 modeli WiFi 6 destekler...</a:t>
            </a:r>
            <a:endParaRPr lang="en-US" sz="1200" dirty="0"/>
          </a:p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[SSS]: Garanti süresi 2 yıldır...</a:t>
            </a:r>
            <a:endParaRPr lang="en-US" sz="1200" dirty="0"/>
          </a:p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</a:rPr>
              <a:t> 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FB92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Results (CRM Sorgusu):</a:t>
            </a:r>
            <a:endParaRPr lang="en-US" sz="1200" dirty="0"/>
          </a:p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Müşteri: Ahmet Y. | Ürün: X100 | Garanti: Aktif</a:t>
            </a:r>
            <a:endParaRPr lang="en-US" sz="1200" dirty="0"/>
          </a:p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</a:rPr>
              <a:t> 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F472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Conversation History:</a:t>
            </a:r>
            <a:endParaRPr lang="en-US" sz="1200" dirty="0"/>
          </a:p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User: WiFi bağlantı sorunu yaşıyorum</a:t>
            </a:r>
            <a:endParaRPr lang="en-US" sz="1200" dirty="0"/>
          </a:p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Asst: Router'ınızı yeniden başlatmayı denediniz mi?</a:t>
            </a:r>
            <a:endParaRPr lang="en-US" sz="1200" dirty="0"/>
          </a:p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</a:rPr>
              <a:t> 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(Yeni Mesaj):</a:t>
            </a:r>
            <a:endParaRPr lang="en-US" sz="1200" dirty="0"/>
          </a:p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Evet denedim ama hala bağlanmıyor.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0" y="493776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6400800" y="4937760"/>
            <a:ext cx="2743200" cy="54864"/>
          </a:xfrm>
          <a:prstGeom prst="rect">
            <a:avLst/>
          </a:prstGeom>
          <a:solidFill>
            <a:srgbClr val="0ABAB5"/>
          </a:solidFill>
          <a:ln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A1F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Özeti — Ne Öğrendik?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20040" y="1005840"/>
            <a:ext cx="2697480" cy="365760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320040" y="1005840"/>
            <a:ext cx="64008" cy="3657600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1371600" y="1280160"/>
            <a:ext cx="457200" cy="457200"/>
          </a:xfrm>
          <a:prstGeom prst="line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1371600" y="1280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502920" y="192024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777240" y="2331720"/>
            <a:ext cx="1783080" cy="18288"/>
          </a:xfrm>
          <a:prstGeom prst="rect">
            <a:avLst/>
          </a:prstGeom>
          <a:solidFill>
            <a:srgbClr val="00D4FF">
              <a:alpha val="40000"/>
            </a:srgbClr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502920" y="2468880"/>
            <a:ext cx="23317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yapısı (system/user/assistant)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prompt tasarımı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Zero-shot, Few-shot, CoT, ToT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0" y="1005840"/>
            <a:ext cx="2697480" cy="365760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3200400" y="1005840"/>
            <a:ext cx="64008" cy="365760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2" name="Shape 10"/>
          <p:cNvSpPr/>
          <p:nvPr/>
        </p:nvSpPr>
        <p:spPr>
          <a:xfrm>
            <a:off x="4251960" y="1280160"/>
            <a:ext cx="457200" cy="457200"/>
          </a:xfrm>
          <a:prstGeom prst="line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4251960" y="1280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3383280" y="192024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İleri Teknikler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3657600" y="2331720"/>
            <a:ext cx="1783080" cy="18288"/>
          </a:xfrm>
          <a:prstGeom prst="rect">
            <a:avLst/>
          </a:prstGeom>
          <a:solidFill>
            <a:srgbClr val="A78BFA">
              <a:alpha val="40000"/>
            </a:srgbClr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3383280" y="2468880"/>
            <a:ext cx="23317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ReAct, Self-Consistency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Meta-Prompting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Output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080760" y="1005840"/>
            <a:ext cx="2697480" cy="365760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6080760" y="1005840"/>
            <a:ext cx="64008" cy="3657600"/>
          </a:xfrm>
          <a:prstGeom prst="rect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9" name="Shape 17"/>
          <p:cNvSpPr/>
          <p:nvPr/>
        </p:nvSpPr>
        <p:spPr>
          <a:xfrm>
            <a:off x="7132320" y="1280160"/>
            <a:ext cx="457200" cy="457200"/>
          </a:xfrm>
          <a:prstGeom prst="line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7132320" y="1280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6263640" y="192024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Engineering</a:t>
            </a:r>
            <a:endParaRPr lang="en-US" sz="1500" dirty="0"/>
          </a:p>
        </p:txBody>
      </p:sp>
      <p:sp>
        <p:nvSpPr>
          <p:cNvPr id="22" name="Shape 20"/>
          <p:cNvSpPr/>
          <p:nvPr/>
        </p:nvSpPr>
        <p:spPr>
          <a:xfrm>
            <a:off x="6537960" y="2331720"/>
            <a:ext cx="1783080" cy="18288"/>
          </a:xfrm>
          <a:prstGeom prst="rect">
            <a:avLst/>
          </a:prstGeom>
          <a:solidFill>
            <a:srgbClr val="4ADE80">
              <a:alpha val="40000"/>
            </a:srgbClr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6263640" y="2468880"/>
            <a:ext cx="23317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window yönetimi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 ile bağlam zenginleştirme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use ve function calling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0" y="493776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5" name="Shape 23"/>
          <p:cNvSpPr/>
          <p:nvPr/>
        </p:nvSpPr>
        <p:spPr>
          <a:xfrm>
            <a:off x="6400800" y="4937760"/>
            <a:ext cx="2743200" cy="54864"/>
          </a:xfrm>
          <a:prstGeom prst="rect">
            <a:avLst/>
          </a:prstGeom>
          <a:solidFill>
            <a:srgbClr val="0ABAB5"/>
          </a:solidFill>
          <a:ln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A1F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Gelecek Perspektifi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51560"/>
            <a:ext cx="3931920" cy="164592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64008" cy="1645920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685800" y="1280160"/>
            <a:ext cx="502920" cy="502920"/>
          </a:xfrm>
          <a:prstGeom prst="line">
            <a:avLst/>
          </a:prstGeom>
          <a:solidFill>
            <a:srgbClr val="00D4FF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6" name="Image 0" descr="/sessions/gifted-jolly-sagan/pptx-project/icons/robot_cya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326" y="1370686"/>
            <a:ext cx="321869" cy="321869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32588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Otonom Agentlar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685800" y="192024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LLM'ler sadece yanıt üretmekten çıkıp, uzun süreli görevleri bağımsız olarak yönetebilen otonom sistemlere dönüşüyor. Planlama, araç kullanımı ve öz-değerlendirme yetileri gelişiyor.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4754880" y="1051560"/>
            <a:ext cx="3931920" cy="164592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7"/>
          <p:cNvSpPr/>
          <p:nvPr/>
        </p:nvSpPr>
        <p:spPr>
          <a:xfrm>
            <a:off x="4754880" y="1051560"/>
            <a:ext cx="64008" cy="164592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1" name="Shape 8"/>
          <p:cNvSpPr/>
          <p:nvPr/>
        </p:nvSpPr>
        <p:spPr>
          <a:xfrm>
            <a:off x="4983480" y="1280160"/>
            <a:ext cx="502920" cy="502920"/>
          </a:xfrm>
          <a:prstGeom prst="line">
            <a:avLst/>
          </a:prstGeom>
          <a:solidFill>
            <a:srgbClr val="A78BFA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12" name="Image 1" descr="/sessions/gifted-jolly-sagan/pptx-project/icons/brain_purpl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4006" y="1370686"/>
            <a:ext cx="321869" cy="321869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623560" y="132588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Modlu Bağlamlar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4983480" y="192024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artık sadece metin değil — görüntü, ses, video ve yapılandırılmış veri de bağlamın parçası. Modeller tüm modaliteleri birlikte işleyebiliyor.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457200" y="2971800"/>
            <a:ext cx="3931920" cy="164592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Shape 12"/>
          <p:cNvSpPr/>
          <p:nvPr/>
        </p:nvSpPr>
        <p:spPr>
          <a:xfrm>
            <a:off x="457200" y="2971800"/>
            <a:ext cx="64008" cy="1645920"/>
          </a:xfrm>
          <a:prstGeom prst="rect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7" name="Shape 13"/>
          <p:cNvSpPr/>
          <p:nvPr/>
        </p:nvSpPr>
        <p:spPr>
          <a:xfrm>
            <a:off x="685800" y="3200400"/>
            <a:ext cx="502920" cy="502920"/>
          </a:xfrm>
          <a:prstGeom prst="line">
            <a:avLst/>
          </a:prstGeom>
          <a:solidFill>
            <a:srgbClr val="4ADE80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18" name="Image 2" descr="/sessions/gifted-jolly-sagan/pptx-project/icons/sitemap_green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6326" y="3290926"/>
            <a:ext cx="321869" cy="321869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325880" y="32461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Dinamik Context Orchestration</a:t>
            </a:r>
            <a:endParaRPr lang="en-US" sz="1500" dirty="0"/>
          </a:p>
        </p:txBody>
      </p:sp>
      <p:sp>
        <p:nvSpPr>
          <p:cNvPr id="20" name="Text 15"/>
          <p:cNvSpPr/>
          <p:nvPr/>
        </p:nvSpPr>
        <p:spPr>
          <a:xfrm>
            <a:off x="685800" y="384048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Statik prompt zincirleri yerine, akış çalışma zamanında karar verilen dinamik orkestrasyona evriliyor. Hangi bilginin ne zaman gerektiğine model karar verecek.</a:t>
            </a:r>
            <a:endParaRPr lang="en-US" sz="1000" dirty="0"/>
          </a:p>
        </p:txBody>
      </p:sp>
      <p:sp>
        <p:nvSpPr>
          <p:cNvPr id="21" name="Shape 16"/>
          <p:cNvSpPr/>
          <p:nvPr/>
        </p:nvSpPr>
        <p:spPr>
          <a:xfrm>
            <a:off x="4754880" y="2971800"/>
            <a:ext cx="3931920" cy="164592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Shape 17"/>
          <p:cNvSpPr/>
          <p:nvPr/>
        </p:nvSpPr>
        <p:spPr>
          <a:xfrm>
            <a:off x="4754880" y="2971800"/>
            <a:ext cx="64008" cy="1645920"/>
          </a:xfrm>
          <a:prstGeom prst="rect">
            <a:avLst/>
          </a:prstGeom>
          <a:solidFill>
            <a:srgbClr val="FBBF24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3" name="Shape 18"/>
          <p:cNvSpPr/>
          <p:nvPr/>
        </p:nvSpPr>
        <p:spPr>
          <a:xfrm>
            <a:off x="4983480" y="3200400"/>
            <a:ext cx="502920" cy="502920"/>
          </a:xfrm>
          <a:prstGeom prst="line">
            <a:avLst/>
          </a:prstGeom>
          <a:solidFill>
            <a:srgbClr val="FBBF24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24" name="Image 3" descr="/sessions/gifted-jolly-sagan/pptx-project/icons/memory_yellow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74006" y="3290926"/>
            <a:ext cx="321869" cy="321869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5623560" y="32461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BBF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Kişiselleştirilmiş Bellek</a:t>
            </a:r>
            <a:endParaRPr lang="en-US" sz="1500" dirty="0"/>
          </a:p>
        </p:txBody>
      </p:sp>
      <p:sp>
        <p:nvSpPr>
          <p:cNvPr id="26" name="Text 20"/>
          <p:cNvSpPr/>
          <p:nvPr/>
        </p:nvSpPr>
        <p:spPr>
          <a:xfrm>
            <a:off x="4983480" y="384048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Uzun süreli hafıza ve kullanıcı profilleri ile her etkileşim öncekinin üzerine inşa ediliyor. Kalıcı bellek ile sürekli öğrenen sistemler.</a:t>
            </a:r>
            <a:endParaRPr lang="en-US" sz="1000" dirty="0"/>
          </a:p>
        </p:txBody>
      </p:sp>
      <p:sp>
        <p:nvSpPr>
          <p:cNvPr id="27" name="Shape 21"/>
          <p:cNvSpPr/>
          <p:nvPr/>
        </p:nvSpPr>
        <p:spPr>
          <a:xfrm>
            <a:off x="0" y="493776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8" name="Shape 22"/>
          <p:cNvSpPr/>
          <p:nvPr/>
        </p:nvSpPr>
        <p:spPr>
          <a:xfrm>
            <a:off x="6400800" y="4937760"/>
            <a:ext cx="2743200" cy="54864"/>
          </a:xfrm>
          <a:prstGeom prst="rect">
            <a:avLst/>
          </a:prstGeom>
          <a:solidFill>
            <a:srgbClr val="0ABAB5"/>
          </a:solidFill>
          <a:ln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A1F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0D4FF">
              <a:alpha val="25000"/>
            </a:srgbClr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Teşekkürler!</a:t>
            </a:r>
            <a:endParaRPr lang="en-US" sz="4800" dirty="0"/>
          </a:p>
        </p:txBody>
      </p:sp>
      <p:sp>
        <p:nvSpPr>
          <p:cNvPr id="4" name="Shape 2"/>
          <p:cNvSpPr/>
          <p:nvPr/>
        </p:nvSpPr>
        <p:spPr>
          <a:xfrm>
            <a:off x="0" y="493776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6400800" y="4937760"/>
            <a:ext cx="2743200" cy="54864"/>
          </a:xfrm>
          <a:prstGeom prst="rect">
            <a:avLst/>
          </a:prstGeom>
          <a:solidFill>
            <a:srgbClr val="0ABAB5"/>
          </a:solidFill>
          <a:ln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F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İçerik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640080" y="960120"/>
            <a:ext cx="7863840" cy="658368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640080" y="960120"/>
            <a:ext cx="64008" cy="658368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914400" y="1060704"/>
            <a:ext cx="457200" cy="457200"/>
          </a:xfrm>
          <a:prstGeom prst="line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914400" y="10607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554480" y="1014984"/>
            <a:ext cx="6675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Temelleri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554480" y="1307592"/>
            <a:ext cx="6675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nedir, neden önemli, temel prensipler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40080" y="1764792"/>
            <a:ext cx="7863840" cy="658368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640080" y="1764792"/>
            <a:ext cx="64008" cy="658368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914400" y="1865376"/>
            <a:ext cx="457200" cy="457200"/>
          </a:xfrm>
          <a:prstGeom prst="line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914400" y="186537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1554480" y="1819656"/>
            <a:ext cx="6675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Tasarım Teknikleri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554480" y="2112264"/>
            <a:ext cx="6675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prompt, few-shot, CoT ve ileri yöntemler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40080" y="2569464"/>
            <a:ext cx="7863840" cy="658368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Shape 14"/>
          <p:cNvSpPr/>
          <p:nvPr/>
        </p:nvSpPr>
        <p:spPr>
          <a:xfrm>
            <a:off x="640080" y="2569464"/>
            <a:ext cx="64008" cy="658368"/>
          </a:xfrm>
          <a:prstGeom prst="rect">
            <a:avLst/>
          </a:prstGeom>
          <a:solidFill>
            <a:srgbClr val="FB923C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914400" y="2670048"/>
            <a:ext cx="457200" cy="457200"/>
          </a:xfrm>
          <a:prstGeom prst="line">
            <a:avLst/>
          </a:prstGeom>
          <a:solidFill>
            <a:srgbClr val="FB923C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914400" y="267004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1554480" y="2624328"/>
            <a:ext cx="6675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Anti-Pattern'lar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554480" y="2916936"/>
            <a:ext cx="6675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Sık yapılan hatalar ve çözümleri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40080" y="3374136"/>
            <a:ext cx="7863840" cy="658368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Shape 20"/>
          <p:cNvSpPr/>
          <p:nvPr/>
        </p:nvSpPr>
        <p:spPr>
          <a:xfrm>
            <a:off x="640080" y="3374136"/>
            <a:ext cx="64008" cy="658368"/>
          </a:xfrm>
          <a:prstGeom prst="rect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3" name="Shape 21"/>
          <p:cNvSpPr/>
          <p:nvPr/>
        </p:nvSpPr>
        <p:spPr>
          <a:xfrm>
            <a:off x="914400" y="3474720"/>
            <a:ext cx="457200" cy="457200"/>
          </a:xfrm>
          <a:prstGeom prst="line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4" name="Text 22"/>
          <p:cNvSpPr/>
          <p:nvPr/>
        </p:nvSpPr>
        <p:spPr>
          <a:xfrm>
            <a:off x="914400" y="34747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700" dirty="0"/>
          </a:p>
        </p:txBody>
      </p:sp>
      <p:sp>
        <p:nvSpPr>
          <p:cNvPr id="25" name="Text 23"/>
          <p:cNvSpPr/>
          <p:nvPr/>
        </p:nvSpPr>
        <p:spPr>
          <a:xfrm>
            <a:off x="1554480" y="3429000"/>
            <a:ext cx="6675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Engineering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1554480" y="3721608"/>
            <a:ext cx="6675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Bağlamı tasarlama, context window yönetimi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40080" y="4178808"/>
            <a:ext cx="7863840" cy="658368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Shape 26"/>
          <p:cNvSpPr/>
          <p:nvPr/>
        </p:nvSpPr>
        <p:spPr>
          <a:xfrm>
            <a:off x="640080" y="4178808"/>
            <a:ext cx="64008" cy="658368"/>
          </a:xfrm>
          <a:prstGeom prst="rect">
            <a:avLst/>
          </a:prstGeom>
          <a:solidFill>
            <a:srgbClr val="FBBF24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9" name="Shape 27"/>
          <p:cNvSpPr/>
          <p:nvPr/>
        </p:nvSpPr>
        <p:spPr>
          <a:xfrm>
            <a:off x="914400" y="4279392"/>
            <a:ext cx="457200" cy="457200"/>
          </a:xfrm>
          <a:prstGeom prst="line">
            <a:avLst/>
          </a:prstGeom>
          <a:solidFill>
            <a:srgbClr val="FBBF24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0" name="Text 28"/>
          <p:cNvSpPr/>
          <p:nvPr/>
        </p:nvSpPr>
        <p:spPr>
          <a:xfrm>
            <a:off x="914400" y="42793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700" dirty="0"/>
          </a:p>
        </p:txBody>
      </p:sp>
      <p:sp>
        <p:nvSpPr>
          <p:cNvPr id="31" name="Text 29"/>
          <p:cNvSpPr/>
          <p:nvPr/>
        </p:nvSpPr>
        <p:spPr>
          <a:xfrm>
            <a:off x="1554480" y="4233672"/>
            <a:ext cx="6675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Sistemler ve Pratik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1554480" y="4526280"/>
            <a:ext cx="6675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use, RAG, memory ve gerçek dünya uygulamaları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0" y="493776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4" name="Shape 32"/>
          <p:cNvSpPr/>
          <p:nvPr/>
        </p:nvSpPr>
        <p:spPr>
          <a:xfrm>
            <a:off x="6400800" y="4937760"/>
            <a:ext cx="2743200" cy="54864"/>
          </a:xfrm>
          <a:prstGeom prst="rect">
            <a:avLst/>
          </a:prstGeom>
          <a:solidFill>
            <a:srgbClr val="0ABAB5"/>
          </a:solidFill>
          <a:ln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F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0D4FF">
              <a:alpha val="25000"/>
            </a:srgbClr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4114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</a:t>
            </a:r>
            <a:endParaRPr lang="en-US" sz="3200" dirty="0"/>
          </a:p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Temelleri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201168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Etkili prompt yazmanın temel prensipleri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029200" y="640080"/>
            <a:ext cx="3657600" cy="128016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5029200" y="640080"/>
            <a:ext cx="64008" cy="1280160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5349240" y="77724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Nedir?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5349240" y="114300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LLM'e verilen talimat ve bağlam. Modelin davranışını yönlendiren giriş metni.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0" y="2148840"/>
            <a:ext cx="3657600" cy="128016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5029200" y="2148840"/>
            <a:ext cx="64008" cy="128016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5349240" y="228600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Neden Önemli?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5349240" y="265176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model, farklı promptlarla çok farklı sonuçlar üretir. Kalite prompt'a bağlıdır.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029200" y="3657600"/>
            <a:ext cx="3657600" cy="128016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5029200" y="3657600"/>
            <a:ext cx="64008" cy="1280160"/>
          </a:xfrm>
          <a:prstGeom prst="rect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5349240" y="379476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5349240" y="416052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Netlik, bağlamsal bilgi, format belirtme, adım adım talimat verme.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0" y="493776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6400800" y="4937760"/>
            <a:ext cx="2743200" cy="54864"/>
          </a:xfrm>
          <a:prstGeom prst="rect">
            <a:avLst/>
          </a:prstGeom>
          <a:solidFill>
            <a:srgbClr val="0ABAB5"/>
          </a:solidFill>
          <a:ln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F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Prompt'un Temel Yapısı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3931920" cy="10972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64008" cy="1097280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685800" y="1143000"/>
            <a:ext cx="502920" cy="502920"/>
          </a:xfrm>
          <a:prstGeom prst="line">
            <a:avLst/>
          </a:prstGeom>
          <a:solidFill>
            <a:srgbClr val="00D4FF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6" name="Image 0" descr="/sessions/gifted-jolly-sagan/pptx-project/icons/cogs_cya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326" y="1233526"/>
            <a:ext cx="321869" cy="321869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1887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Prompt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1325880" y="155448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Modelin rolü, kısıtlamaları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 genel davranış çerçevesi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2194560" y="2084832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457200" y="2331720"/>
            <a:ext cx="3931920" cy="10972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Shape 8"/>
          <p:cNvSpPr/>
          <p:nvPr/>
        </p:nvSpPr>
        <p:spPr>
          <a:xfrm>
            <a:off x="457200" y="2331720"/>
            <a:ext cx="64008" cy="1097280"/>
          </a:xfrm>
          <a:prstGeom prst="rect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2" name="Shape 9"/>
          <p:cNvSpPr/>
          <p:nvPr/>
        </p:nvSpPr>
        <p:spPr>
          <a:xfrm>
            <a:off x="685800" y="2468880"/>
            <a:ext cx="502920" cy="502920"/>
          </a:xfrm>
          <a:prstGeom prst="line">
            <a:avLst/>
          </a:prstGeom>
          <a:solidFill>
            <a:srgbClr val="4ADE80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13" name="Image 1" descr="/sessions/gifted-jolly-sagan/pptx-project/icons/comments_gre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326" y="2559406"/>
            <a:ext cx="321869" cy="321869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325880" y="25146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Message</a:t>
            </a:r>
            <a:endParaRPr lang="en-US" sz="1500" dirty="0"/>
          </a:p>
        </p:txBody>
      </p:sp>
      <p:sp>
        <p:nvSpPr>
          <p:cNvPr id="15" name="Text 11"/>
          <p:cNvSpPr/>
          <p:nvPr/>
        </p:nvSpPr>
        <p:spPr>
          <a:xfrm>
            <a:off x="1325880" y="288036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Kullanıcının görevi, sorusu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veya talimatı</a:t>
            </a:r>
            <a:endParaRPr lang="en-US" sz="1100" dirty="0"/>
          </a:p>
        </p:txBody>
      </p:sp>
      <p:sp>
        <p:nvSpPr>
          <p:cNvPr id="16" name="Text 12"/>
          <p:cNvSpPr/>
          <p:nvPr/>
        </p:nvSpPr>
        <p:spPr>
          <a:xfrm>
            <a:off x="2194560" y="3410712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</a:t>
            </a:r>
            <a:endParaRPr lang="en-US" sz="1600" dirty="0"/>
          </a:p>
        </p:txBody>
      </p:sp>
      <p:sp>
        <p:nvSpPr>
          <p:cNvPr id="17" name="Shape 13"/>
          <p:cNvSpPr/>
          <p:nvPr/>
        </p:nvSpPr>
        <p:spPr>
          <a:xfrm>
            <a:off x="457200" y="3657600"/>
            <a:ext cx="3931920" cy="10972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Shape 14"/>
          <p:cNvSpPr/>
          <p:nvPr/>
        </p:nvSpPr>
        <p:spPr>
          <a:xfrm>
            <a:off x="457200" y="3657600"/>
            <a:ext cx="64008" cy="109728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9" name="Shape 15"/>
          <p:cNvSpPr/>
          <p:nvPr/>
        </p:nvSpPr>
        <p:spPr>
          <a:xfrm>
            <a:off x="685800" y="3794760"/>
            <a:ext cx="502920" cy="502920"/>
          </a:xfrm>
          <a:prstGeom prst="line">
            <a:avLst/>
          </a:prstGeom>
          <a:solidFill>
            <a:srgbClr val="A78BFA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20" name="Image 2" descr="/sessions/gifted-jolly-sagan/pptx-project/icons/robot_purpl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6326" y="3885286"/>
            <a:ext cx="321869" cy="321869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325880" y="384048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Assistant Response</a:t>
            </a:r>
            <a:endParaRPr lang="en-US" sz="1500" dirty="0"/>
          </a:p>
        </p:txBody>
      </p:sp>
      <p:sp>
        <p:nvSpPr>
          <p:cNvPr id="22" name="Text 17"/>
          <p:cNvSpPr/>
          <p:nvPr/>
        </p:nvSpPr>
        <p:spPr>
          <a:xfrm>
            <a:off x="1325880" y="420624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Modelin ürettiği yanıt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(önceki turlar için)</a:t>
            </a:r>
            <a:endParaRPr lang="en-US" sz="1100" dirty="0"/>
          </a:p>
        </p:txBody>
      </p:sp>
      <p:sp>
        <p:nvSpPr>
          <p:cNvPr id="23" name="Shape 18"/>
          <p:cNvSpPr/>
          <p:nvPr/>
        </p:nvSpPr>
        <p:spPr>
          <a:xfrm>
            <a:off x="4754880" y="1005840"/>
            <a:ext cx="4023360" cy="38404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Shape 19"/>
          <p:cNvSpPr/>
          <p:nvPr/>
        </p:nvSpPr>
        <p:spPr>
          <a:xfrm>
            <a:off x="4754880" y="1005840"/>
            <a:ext cx="64008" cy="3840480"/>
          </a:xfrm>
          <a:prstGeom prst="rect">
            <a:avLst/>
          </a:prstGeom>
          <a:solidFill>
            <a:srgbClr val="FBBF24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5" name="Text 20"/>
          <p:cNvSpPr/>
          <p:nvPr/>
        </p:nvSpPr>
        <p:spPr>
          <a:xfrm>
            <a:off x="5074920" y="114300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BBF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Örnek Prompt Yapısı</a:t>
            </a:r>
            <a:endParaRPr lang="en-US" sz="1500" dirty="0"/>
          </a:p>
        </p:txBody>
      </p:sp>
      <p:sp>
        <p:nvSpPr>
          <p:cNvPr id="26" name="Text 21"/>
          <p:cNvSpPr/>
          <p:nvPr/>
        </p:nvSpPr>
        <p:spPr>
          <a:xfrm>
            <a:off x="5074920" y="1554480"/>
            <a:ext cx="347472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System: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 deneyimli bir Python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geliştiricisisin. Best practice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 ve kodunu açıkla.</a:t>
            </a:r>
            <a:endParaRPr lang="en-US" sz="1000" dirty="0"/>
          </a:p>
          <a:p>
            <a:pPr marL="0" indent="0">
              <a:buNone/>
            </a:pPr>
            <a:r>
              <a:rPr lang="en-US" sz="600" dirty="0">
                <a:solidFill>
                  <a:srgbClr val="000000"/>
                </a:solidFill>
              </a:rPr>
              <a:t> </a:t>
            </a:r>
            <a:endParaRPr lang="en-US" sz="1000" dirty="0"/>
          </a:p>
          <a:p>
            <a:pPr marL="0" indent="0">
              <a:buNone/>
            </a:pPr>
            <a:r>
              <a:rPr lang="en-US" sz="10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User: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REST API endpoint'i yaz.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Flask ile /users GET endpoint'i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oluştur. Hata yönetimi ekle.</a:t>
            </a:r>
            <a:endParaRPr lang="en-US" sz="1000" dirty="0"/>
          </a:p>
          <a:p>
            <a:pPr marL="0" indent="0">
              <a:buNone/>
            </a:pPr>
            <a:r>
              <a:rPr lang="en-US" sz="600" dirty="0">
                <a:solidFill>
                  <a:srgbClr val="000000"/>
                </a:solidFill>
              </a:rPr>
              <a:t> </a:t>
            </a:r>
            <a:endParaRPr lang="en-US" sz="1000" dirty="0"/>
          </a:p>
          <a:p>
            <a:pPr marL="0" indent="0">
              <a:buNone/>
            </a:pPr>
            <a:r>
              <a:rPr lang="en-US" sz="10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Assistant: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Tabii, Flask ile bir GET /users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endpoint'i oluşturalım...</a:t>
            </a:r>
            <a:endParaRPr lang="en-US" sz="1000" dirty="0"/>
          </a:p>
        </p:txBody>
      </p:sp>
      <p:sp>
        <p:nvSpPr>
          <p:cNvPr id="27" name="Shape 22"/>
          <p:cNvSpPr/>
          <p:nvPr/>
        </p:nvSpPr>
        <p:spPr>
          <a:xfrm>
            <a:off x="0" y="493776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8" name="Shape 23"/>
          <p:cNvSpPr/>
          <p:nvPr/>
        </p:nvSpPr>
        <p:spPr>
          <a:xfrm>
            <a:off x="6400800" y="4937760"/>
            <a:ext cx="2743200" cy="54864"/>
          </a:xfrm>
          <a:prstGeom prst="rect">
            <a:avLst/>
          </a:prstGeom>
          <a:solidFill>
            <a:srgbClr val="0ABAB5"/>
          </a:solidFill>
          <a:ln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F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Prompt Tasarımı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51560"/>
            <a:ext cx="3931920" cy="164592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64008" cy="1645920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685800" y="1280160"/>
            <a:ext cx="502920" cy="502920"/>
          </a:xfrm>
          <a:prstGeom prst="line">
            <a:avLst/>
          </a:prstGeom>
          <a:solidFill>
            <a:srgbClr val="00D4FF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6" name="Image 0" descr="/sessions/gifted-jolly-sagan/pptx-project/icons/userCog_cya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326" y="1370686"/>
            <a:ext cx="321869" cy="321869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32588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 Tanımla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685800" y="192024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Modele net bir kimlik ver: 'Sen uzman bir veri bilimcisin' gibi. Rol, yanıt tonunu ve derinliğini belirler.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754880" y="1051560"/>
            <a:ext cx="3931920" cy="164592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7"/>
          <p:cNvSpPr/>
          <p:nvPr/>
        </p:nvSpPr>
        <p:spPr>
          <a:xfrm>
            <a:off x="4754880" y="1051560"/>
            <a:ext cx="64008" cy="1645920"/>
          </a:xfrm>
          <a:prstGeom prst="rect">
            <a:avLst/>
          </a:prstGeom>
          <a:solidFill>
            <a:srgbClr val="FB923C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1" name="Shape 8"/>
          <p:cNvSpPr/>
          <p:nvPr/>
        </p:nvSpPr>
        <p:spPr>
          <a:xfrm>
            <a:off x="4983480" y="1280160"/>
            <a:ext cx="502920" cy="502920"/>
          </a:xfrm>
          <a:prstGeom prst="line">
            <a:avLst/>
          </a:prstGeom>
          <a:solidFill>
            <a:srgbClr val="FB923C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12" name="Image 1" descr="/sessions/gifted-jolly-sagan/pptx-project/icons/warning_oran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4006" y="1370686"/>
            <a:ext cx="321869" cy="321869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623560" y="132588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B92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Kısıtlamaları Belirt</a:t>
            </a:r>
            <a:endParaRPr lang="en-US" sz="1700" dirty="0"/>
          </a:p>
        </p:txBody>
      </p:sp>
      <p:sp>
        <p:nvSpPr>
          <p:cNvPr id="14" name="Text 10"/>
          <p:cNvSpPr/>
          <p:nvPr/>
        </p:nvSpPr>
        <p:spPr>
          <a:xfrm>
            <a:off x="4983480" y="192024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Yapmaması gerekenleri açıkça söyle. 'Tanısal bilgi verme', 'Sadece Türkçe yanıt ver' gibi sınırlar koy.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457200" y="2971800"/>
            <a:ext cx="3931920" cy="164592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Shape 12"/>
          <p:cNvSpPr/>
          <p:nvPr/>
        </p:nvSpPr>
        <p:spPr>
          <a:xfrm>
            <a:off x="457200" y="2971800"/>
            <a:ext cx="64008" cy="1645920"/>
          </a:xfrm>
          <a:prstGeom prst="rect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7" name="Shape 13"/>
          <p:cNvSpPr/>
          <p:nvPr/>
        </p:nvSpPr>
        <p:spPr>
          <a:xfrm>
            <a:off x="685800" y="3200400"/>
            <a:ext cx="502920" cy="502920"/>
          </a:xfrm>
          <a:prstGeom prst="line">
            <a:avLst/>
          </a:prstGeom>
          <a:solidFill>
            <a:srgbClr val="4ADE80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18" name="Image 2" descr="/sessions/gifted-jolly-sagan/pptx-project/icons/code_green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6326" y="3290926"/>
            <a:ext cx="321869" cy="321869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325880" y="32461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 Belirle</a:t>
            </a:r>
            <a:endParaRPr lang="en-US" sz="1700" dirty="0"/>
          </a:p>
        </p:txBody>
      </p:sp>
      <p:sp>
        <p:nvSpPr>
          <p:cNvPr id="20" name="Text 15"/>
          <p:cNvSpPr/>
          <p:nvPr/>
        </p:nvSpPr>
        <p:spPr>
          <a:xfrm>
            <a:off x="685800" y="384048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Çıktı formatını tanımla: JSON, Markdown, madde listesi. Örnek çıktı göster.</a:t>
            </a:r>
            <a:endParaRPr lang="en-US" sz="1100" dirty="0"/>
          </a:p>
        </p:txBody>
      </p:sp>
      <p:sp>
        <p:nvSpPr>
          <p:cNvPr id="21" name="Shape 16"/>
          <p:cNvSpPr/>
          <p:nvPr/>
        </p:nvSpPr>
        <p:spPr>
          <a:xfrm>
            <a:off x="4754880" y="2971800"/>
            <a:ext cx="3931920" cy="164592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Shape 17"/>
          <p:cNvSpPr/>
          <p:nvPr/>
        </p:nvSpPr>
        <p:spPr>
          <a:xfrm>
            <a:off x="4754880" y="2971800"/>
            <a:ext cx="64008" cy="164592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3" name="Shape 18"/>
          <p:cNvSpPr/>
          <p:nvPr/>
        </p:nvSpPr>
        <p:spPr>
          <a:xfrm>
            <a:off x="4983480" y="3200400"/>
            <a:ext cx="502920" cy="502920"/>
          </a:xfrm>
          <a:prstGeom prst="line">
            <a:avLst/>
          </a:prstGeom>
          <a:solidFill>
            <a:srgbClr val="A78BFA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24" name="Image 3" descr="/sessions/gifted-jolly-sagan/pptx-project/icons/book_purpl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74006" y="3290926"/>
            <a:ext cx="321869" cy="321869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5623560" y="32461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 Sağla</a:t>
            </a:r>
            <a:endParaRPr lang="en-US" sz="1700" dirty="0"/>
          </a:p>
        </p:txBody>
      </p:sp>
      <p:sp>
        <p:nvSpPr>
          <p:cNvPr id="26" name="Text 20"/>
          <p:cNvSpPr/>
          <p:nvPr/>
        </p:nvSpPr>
        <p:spPr>
          <a:xfrm>
            <a:off x="4983480" y="384048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Görev için gerekli arka plan bilgisini ver. Ne kadar bağlam, o kadar iyi sonuç.</a:t>
            </a:r>
            <a:endParaRPr lang="en-US" sz="1100" dirty="0"/>
          </a:p>
        </p:txBody>
      </p:sp>
      <p:sp>
        <p:nvSpPr>
          <p:cNvPr id="27" name="Shape 21"/>
          <p:cNvSpPr/>
          <p:nvPr/>
        </p:nvSpPr>
        <p:spPr>
          <a:xfrm>
            <a:off x="0" y="493776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8" name="Shape 22"/>
          <p:cNvSpPr/>
          <p:nvPr/>
        </p:nvSpPr>
        <p:spPr>
          <a:xfrm>
            <a:off x="6400800" y="4937760"/>
            <a:ext cx="2743200" cy="54864"/>
          </a:xfrm>
          <a:prstGeom prst="rect">
            <a:avLst/>
          </a:prstGeom>
          <a:solidFill>
            <a:srgbClr val="0ABAB5"/>
          </a:solidFill>
          <a:ln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F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Teknikleri — Derinleşme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20040" y="1005840"/>
            <a:ext cx="2697480" cy="38404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320040" y="1005840"/>
            <a:ext cx="64008" cy="3840480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502920" y="118872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Zero-Shot &amp;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Few-Shot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02920" y="1874520"/>
            <a:ext cx="2331720" cy="18288"/>
          </a:xfrm>
          <a:prstGeom prst="rect">
            <a:avLst/>
          </a:prstGeom>
          <a:solidFill>
            <a:srgbClr val="00D4FF">
              <a:alpha val="40000"/>
            </a:srgbClr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457200" y="2011680"/>
            <a:ext cx="242316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Zero-shot: Örnek vermeden doğrudan görev tanımla</a:t>
            </a:r>
            <a:endParaRPr lang="en-US" sz="10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Few-shot: 2-5 örnek ile modeli yönlendir</a:t>
            </a:r>
            <a:endParaRPr lang="en-US" sz="10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Örnek seçimi kritik: temsili ve çeşitli örnekler seç</a:t>
            </a:r>
            <a:endParaRPr lang="en-US" sz="10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 tutarlılığı: örneklerdeki format çıktıda da korunur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00400" y="1005840"/>
            <a:ext cx="2697480" cy="38404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3200400" y="1005840"/>
            <a:ext cx="64008" cy="384048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3383280" y="118872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Chain-of-Thought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(CoT)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3383280" y="1874520"/>
            <a:ext cx="2331720" cy="18288"/>
          </a:xfrm>
          <a:prstGeom prst="rect">
            <a:avLst/>
          </a:prstGeom>
          <a:solidFill>
            <a:srgbClr val="A78BFA">
              <a:alpha val="40000"/>
            </a:srgbClr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3337560" y="2011680"/>
            <a:ext cx="242316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'Adım adım düşün' talimatı ile akıl yürütmeyi tetikle</a:t>
            </a:r>
            <a:endParaRPr lang="en-US" sz="10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Matematik ve mantık problemlerinde %20-40 iyileşme</a:t>
            </a:r>
            <a:endParaRPr lang="en-US" sz="10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Zero-shot CoT: 'Düşünelim...' eklenmesi bile etkili</a:t>
            </a:r>
            <a:endParaRPr lang="en-US" sz="10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CoT + Self-Consistency: Birden fazla yol dene, oyla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080760" y="1005840"/>
            <a:ext cx="2697480" cy="38404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6080760" y="1005840"/>
            <a:ext cx="64008" cy="3840480"/>
          </a:xfrm>
          <a:prstGeom prst="rect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6263640" y="118872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Tree-of-Thought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(ToT)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6263640" y="1874520"/>
            <a:ext cx="2331720" cy="18288"/>
          </a:xfrm>
          <a:prstGeom prst="rect">
            <a:avLst/>
          </a:prstGeom>
          <a:solidFill>
            <a:srgbClr val="4ADE80">
              <a:alpha val="40000"/>
            </a:srgbClr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6217920" y="2011680"/>
            <a:ext cx="242316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CoT'un dallanmış versiyonu: birden fazla düşünce yolu</a:t>
            </a:r>
            <a:endParaRPr lang="en-US" sz="10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dal değerlendirilir, en iyi yol seçilir</a:t>
            </a:r>
            <a:endParaRPr lang="en-US" sz="10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Karmaşık problem çözme ve planlama için ideal</a:t>
            </a:r>
            <a:endParaRPr lang="en-US" sz="10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Arama algoritmaları (BFS/DFS) ile kombinasyon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0" y="493776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9" name="Shape 17"/>
          <p:cNvSpPr/>
          <p:nvPr/>
        </p:nvSpPr>
        <p:spPr>
          <a:xfrm>
            <a:off x="6400800" y="4937760"/>
            <a:ext cx="2743200" cy="54864"/>
          </a:xfrm>
          <a:prstGeom prst="rect">
            <a:avLst/>
          </a:prstGeom>
          <a:solidFill>
            <a:srgbClr val="0ABAB5"/>
          </a:solidFill>
          <a:ln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F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İleri Prompt Teknikleri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51560"/>
            <a:ext cx="3931920" cy="164592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64008" cy="1645920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685800" y="1280160"/>
            <a:ext cx="502920" cy="502920"/>
          </a:xfrm>
          <a:prstGeom prst="line">
            <a:avLst/>
          </a:prstGeom>
          <a:solidFill>
            <a:srgbClr val="00D4FF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6" name="Image 0" descr="/sessions/gifted-jolly-sagan/pptx-project/icons/brain_cya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326" y="1370686"/>
            <a:ext cx="321869" cy="321869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32588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(Reason + Act)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685800" y="192024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adım adım akıl yürütür ve aralarda araç çağırır (web arama, hesaplama). Düşünce → Eylem → Gözlem döngüsü.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754880" y="1051560"/>
            <a:ext cx="3931920" cy="164592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7"/>
          <p:cNvSpPr/>
          <p:nvPr/>
        </p:nvSpPr>
        <p:spPr>
          <a:xfrm>
            <a:off x="4754880" y="1051560"/>
            <a:ext cx="64008" cy="164592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1" name="Shape 8"/>
          <p:cNvSpPr/>
          <p:nvPr/>
        </p:nvSpPr>
        <p:spPr>
          <a:xfrm>
            <a:off x="4983480" y="1280160"/>
            <a:ext cx="502920" cy="502920"/>
          </a:xfrm>
          <a:prstGeom prst="line">
            <a:avLst/>
          </a:prstGeom>
          <a:solidFill>
            <a:srgbClr val="A78BFA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12" name="Image 1" descr="/sessions/gifted-jolly-sagan/pptx-project/icons/chart_purpl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4006" y="1370686"/>
            <a:ext cx="321869" cy="321869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623560" y="132588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Self-Consistency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4983480" y="192024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soruyu farklı sıcaklık değerleriyle birden fazla kez sor. Çoğunluk oylaması ile en tutarlı yanıtı seç.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457200" y="2971800"/>
            <a:ext cx="3931920" cy="164592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Shape 12"/>
          <p:cNvSpPr/>
          <p:nvPr/>
        </p:nvSpPr>
        <p:spPr>
          <a:xfrm>
            <a:off x="457200" y="2971800"/>
            <a:ext cx="64008" cy="1645920"/>
          </a:xfrm>
          <a:prstGeom prst="rect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7" name="Shape 13"/>
          <p:cNvSpPr/>
          <p:nvPr/>
        </p:nvSpPr>
        <p:spPr>
          <a:xfrm>
            <a:off x="685800" y="3200400"/>
            <a:ext cx="502920" cy="502920"/>
          </a:xfrm>
          <a:prstGeom prst="line">
            <a:avLst/>
          </a:prstGeom>
          <a:solidFill>
            <a:srgbClr val="4ADE80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18" name="Image 2" descr="/sessions/gifted-jolly-sagan/pptx-project/icons/sparkles_green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6326" y="3290926"/>
            <a:ext cx="321869" cy="321869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325880" y="32461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Meta-Prompting</a:t>
            </a:r>
            <a:endParaRPr lang="en-US" sz="1500" dirty="0"/>
          </a:p>
        </p:txBody>
      </p:sp>
      <p:sp>
        <p:nvSpPr>
          <p:cNvPr id="20" name="Text 15"/>
          <p:cNvSpPr/>
          <p:nvPr/>
        </p:nvSpPr>
        <p:spPr>
          <a:xfrm>
            <a:off x="685800" y="384048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Modelden kendi prompt'unu iyileştirmesini iste. 'Bu prompt'u daha etkili hale getir' şeklinde iteratif geliştirme.</a:t>
            </a:r>
            <a:endParaRPr lang="en-US" sz="1100" dirty="0"/>
          </a:p>
        </p:txBody>
      </p:sp>
      <p:sp>
        <p:nvSpPr>
          <p:cNvPr id="21" name="Shape 16"/>
          <p:cNvSpPr/>
          <p:nvPr/>
        </p:nvSpPr>
        <p:spPr>
          <a:xfrm>
            <a:off x="4754880" y="2971800"/>
            <a:ext cx="3931920" cy="164592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Shape 17"/>
          <p:cNvSpPr/>
          <p:nvPr/>
        </p:nvSpPr>
        <p:spPr>
          <a:xfrm>
            <a:off x="4754880" y="2971800"/>
            <a:ext cx="64008" cy="1645920"/>
          </a:xfrm>
          <a:prstGeom prst="rect">
            <a:avLst/>
          </a:prstGeom>
          <a:solidFill>
            <a:srgbClr val="FBBF24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3" name="Shape 18"/>
          <p:cNvSpPr/>
          <p:nvPr/>
        </p:nvSpPr>
        <p:spPr>
          <a:xfrm>
            <a:off x="4983480" y="3200400"/>
            <a:ext cx="502920" cy="502920"/>
          </a:xfrm>
          <a:prstGeom prst="line">
            <a:avLst/>
          </a:prstGeom>
          <a:solidFill>
            <a:srgbClr val="FBBF24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24" name="Image 3" descr="/sessions/gifted-jolly-sagan/pptx-project/icons/code_yellow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74006" y="3290926"/>
            <a:ext cx="321869" cy="321869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5623560" y="32461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BBF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Output</a:t>
            </a:r>
            <a:endParaRPr lang="en-US" sz="1500" dirty="0"/>
          </a:p>
        </p:txBody>
      </p:sp>
      <p:sp>
        <p:nvSpPr>
          <p:cNvPr id="26" name="Text 20"/>
          <p:cNvSpPr/>
          <p:nvPr/>
        </p:nvSpPr>
        <p:spPr>
          <a:xfrm>
            <a:off x="4983480" y="384048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JSON Schema, XML veya belirli format şablonları ile çıktıyı yapılandır. API entegrasyonları için kritik.</a:t>
            </a:r>
            <a:endParaRPr lang="en-US" sz="1100" dirty="0"/>
          </a:p>
        </p:txBody>
      </p:sp>
      <p:sp>
        <p:nvSpPr>
          <p:cNvPr id="27" name="Shape 21"/>
          <p:cNvSpPr/>
          <p:nvPr/>
        </p:nvSpPr>
        <p:spPr>
          <a:xfrm>
            <a:off x="0" y="493776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8" name="Shape 22"/>
          <p:cNvSpPr/>
          <p:nvPr/>
        </p:nvSpPr>
        <p:spPr>
          <a:xfrm>
            <a:off x="6400800" y="4937760"/>
            <a:ext cx="2743200" cy="54864"/>
          </a:xfrm>
          <a:prstGeom prst="rect">
            <a:avLst/>
          </a:prstGeom>
          <a:solidFill>
            <a:srgbClr val="0ABAB5"/>
          </a:solidFill>
          <a:ln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F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Anti-Pattern'lar — Sık Yapılan Hatalar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3931920" cy="38404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64008" cy="384048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640080" y="1115568"/>
            <a:ext cx="411480" cy="411480"/>
          </a:xfrm>
          <a:prstGeom prst="line">
            <a:avLst/>
          </a:prstGeom>
          <a:solidFill>
            <a:srgbClr val="EF4444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6" name="Image 0" descr="/sessions/gifted-jolly-sagan/pptx-project/icons/tim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146" y="1189634"/>
            <a:ext cx="263347" cy="263347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43000" y="1115568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Kaçınılması Gerekenler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640080" y="1645920"/>
            <a:ext cx="3566160" cy="3017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Belirsiz talimatlar: 'Bunu iyileştir' yerine ne istendiğini açıklama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Aşırı uzun promptlar: Gereksiz bilgi modeli şaşırtır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Çelişik talimatlar: System prompt ile user message çatışması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 belirtmemek: Çıktının nasıl olması gerektiğini söylememek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Negatif talimatlar: 'Yapma' yerine 'Yap' odaklı yaz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754880" y="1005840"/>
            <a:ext cx="3931920" cy="384048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7"/>
          <p:cNvSpPr/>
          <p:nvPr/>
        </p:nvSpPr>
        <p:spPr>
          <a:xfrm>
            <a:off x="4754880" y="1005840"/>
            <a:ext cx="64008" cy="3840480"/>
          </a:xfrm>
          <a:prstGeom prst="rect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1" name="Shape 8"/>
          <p:cNvSpPr/>
          <p:nvPr/>
        </p:nvSpPr>
        <p:spPr>
          <a:xfrm>
            <a:off x="4937760" y="1115568"/>
            <a:ext cx="411480" cy="411480"/>
          </a:xfrm>
          <a:prstGeom prst="line">
            <a:avLst/>
          </a:prstGeom>
          <a:solidFill>
            <a:srgbClr val="4ADE80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12" name="Image 1" descr="/sessions/gifted-jolly-sagan/pptx-project/icons/check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1826" y="1189634"/>
            <a:ext cx="263347" cy="263347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440680" y="1115568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İyi Uygulamalar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4937760" y="1645920"/>
            <a:ext cx="3566160" cy="3017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ve spesifik ol: 'Bu metni 3 maddeyle özetle' gibi somut talimat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seferde bir görev: Karmaşık işlemleri adımlara böl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Örnek ver: Beklenen çıktı formatını örnekle göster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İteratif geliştir: Prompt'u test et, sonuçları değerlendir, iyileştir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Delimiter kullan: ### veya XML tag'leri ile bölümleri ayır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0" y="493776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6" name="Shape 12"/>
          <p:cNvSpPr/>
          <p:nvPr/>
        </p:nvSpPr>
        <p:spPr>
          <a:xfrm>
            <a:off x="6400800" y="4937760"/>
            <a:ext cx="2743200" cy="54864"/>
          </a:xfrm>
          <a:prstGeom prst="rect">
            <a:avLst/>
          </a:prstGeom>
          <a:solidFill>
            <a:srgbClr val="0ABAB5"/>
          </a:solidFill>
          <a:ln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F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4ADE80">
              <a:alpha val="25000"/>
            </a:srgbClr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4114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Engineering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828800"/>
            <a:ext cx="411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Prompt'un ötesinde: modele sunulan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bağlamı tasarlamak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029200" y="640080"/>
            <a:ext cx="3657600" cy="128016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5029200" y="640080"/>
            <a:ext cx="64008" cy="1280160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5349240" y="77724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Nedir?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5349240" y="114300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prompt + user message + tool sonuçları + bellek + doküman parçaları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0" y="2148840"/>
            <a:ext cx="3657600" cy="128016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5029200" y="2148840"/>
            <a:ext cx="64008" cy="1280160"/>
          </a:xfrm>
          <a:prstGeom prst="rect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5349240" y="228600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Neden 'Engineering'?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5349240" y="265176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yazmak yetmez — bilgi akışının tamamını tasarlamak gerekir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029200" y="3657600"/>
            <a:ext cx="3657600" cy="1280160"/>
          </a:xfrm>
          <a:prstGeom prst="rect">
            <a:avLst/>
          </a:prstGeom>
          <a:solidFill>
            <a:srgbClr val="232946"/>
          </a:solidFill>
          <a:ln w="12700">
            <a:solidFill>
              <a:srgbClr val="3A41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5029200" y="3657600"/>
            <a:ext cx="64008" cy="1280160"/>
          </a:xfrm>
          <a:prstGeom prst="rect">
            <a:avLst/>
          </a:prstGeom>
          <a:solidFill>
            <a:srgbClr val="FBBF24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5349240" y="379476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BBF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Andrej Karpathy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5349240" y="416052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B8B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'Prompt engineering aslında context engineering'dir.' Tek başına prompt yetmez — modele sunulan tüm bilgi bütünü önemlidir.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0" y="493776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6400800" y="4937760"/>
            <a:ext cx="2743200" cy="54864"/>
          </a:xfrm>
          <a:prstGeom prst="rect">
            <a:avLst/>
          </a:prstGeom>
          <a:solidFill>
            <a:srgbClr val="0ABAB5"/>
          </a:solidFill>
          <a:ln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1443</Words>
  <Application>Microsoft Macintosh PowerPoint</Application>
  <PresentationFormat>Ekran Gösterisi (16:9)</PresentationFormat>
  <Paragraphs>300</Paragraphs>
  <Slides>19</Slides>
  <Notes>19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Prompt Engineering ve Context Engineering</dc:title>
  <dc:subject>PptxGenJS Presentation</dc:subject>
  <dc:creator>Tansu Zafer Aşıcı</dc:creator>
  <cp:lastModifiedBy>Tansu Zafer Aşıcı</cp:lastModifiedBy>
  <cp:revision>2</cp:revision>
  <dcterms:created xsi:type="dcterms:W3CDTF">2026-04-12T21:28:16Z</dcterms:created>
  <dcterms:modified xsi:type="dcterms:W3CDTF">2026-04-13T07:26:18Z</dcterms:modified>
</cp:coreProperties>
</file>